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5"/>
  </p:notesMasterIdLst>
  <p:sldIdLst>
    <p:sldId id="272" r:id="rId2"/>
    <p:sldId id="273" r:id="rId3"/>
    <p:sldId id="274" r:id="rId4"/>
    <p:sldId id="258" r:id="rId5"/>
    <p:sldId id="276" r:id="rId6"/>
    <p:sldId id="2147481196" r:id="rId7"/>
    <p:sldId id="277" r:id="rId8"/>
    <p:sldId id="278" r:id="rId9"/>
    <p:sldId id="279" r:id="rId10"/>
    <p:sldId id="280" r:id="rId11"/>
    <p:sldId id="262" r:id="rId12"/>
    <p:sldId id="263" r:id="rId13"/>
    <p:sldId id="264" r:id="rId14"/>
    <p:sldId id="265" r:id="rId15"/>
    <p:sldId id="2147481195" r:id="rId16"/>
    <p:sldId id="281" r:id="rId17"/>
    <p:sldId id="283" r:id="rId18"/>
    <p:sldId id="284" r:id="rId19"/>
    <p:sldId id="2147481197" r:id="rId20"/>
    <p:sldId id="285" r:id="rId21"/>
    <p:sldId id="286" r:id="rId22"/>
    <p:sldId id="287" r:id="rId23"/>
    <p:sldId id="214748119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1"/>
    <p:restoredTop sz="67352"/>
  </p:normalViewPr>
  <p:slideViewPr>
    <p:cSldViewPr snapToGrid="0">
      <p:cViewPr varScale="1">
        <p:scale>
          <a:sx n="121" d="100"/>
          <a:sy n="121" d="100"/>
        </p:scale>
        <p:origin x="2624" y="176"/>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10" d="100"/>
          <a:sy n="110" d="100"/>
        </p:scale>
        <p:origin x="4544"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 name="Google Shape;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6ccfb14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6ccfb14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903898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f1dc2d8b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f1dc2d8b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Let’s talk about the architecture of Presto and how it’s built for high-performance and scalability.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Presto for interactive is best thought of as an MPP.  True to MPP design, Presto is by default highly optimized for interactive usage.</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800" dirty="0">
                <a:effectLst/>
                <a:latin typeface="NimbusRomNo9L"/>
              </a:rPr>
              <a:t>Presto is designed to minimize end-to-end latency while maximizing resource utilization. Presto uses in-memory buffered shuffles over HTTP to exchange intermediate results. Workers request intermediate results from other workers using HTTP long-polling to minimizes response time. Presto also actively monitors buffer utilization as well as the backpressure to adjust the concurrent tasks on each worker.</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Presto uses a pull based architecture.  In a nutshell, clients pull for results, which trigger work to be done on downstream stages, which themselves may pull from downstream stages.  This means Presto only has to keep in memory enough to return data to the client, which means less opportunities for out of memory and quicker results for exploratory queries.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Presto uses just in time compilation of key operators to improve performance.  What this means is that operators may be custom generated for your specific query, which ensures that the code is optimized for your data.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Presto also allows for scaling out to multiple coordinators.  In this mode, multiple coordinators work cooperatively over the same worker fleet, bringing high availability and horizontal scalability for the control plane.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Presto separates coordinators from workers to get better performance out of the worker pool.  Presto's architecture also allows for multiple coordinators. These coordinators distribute the workload and manage resources, increasing the system’s resilience and scalability. To top it off, Presto utilizes a Massively Parallel Processing (MPP) design. This design allows Presto to distribute and process data in parallel across many servers, ensuring high performance even for large data sets.</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Finally, Presto has sophisticated caching of everything from metadata, ORC footers, to the actual data itself and result fragments.  This makes Presto ideal even for low latency dashboards.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f1dc2d8b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f1dc2d8b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Let’s talk about the architecture of Presto and how it’s built for high-performance and scalability. </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for interactive is best thought of as an MPP.  True to MPP design, Presto is by default highly optimized for interactive usage.</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800" dirty="0">
                <a:effectLst/>
                <a:latin typeface="NimbusRomNo9L"/>
              </a:rPr>
              <a:t>Presto is designed to minimize end-to-end latency while maximizing resource utilization. Presto uses in-memory buffered shuffles over HTTP to exchange intermediate results. Workers request intermediate results from other workers using HTTP long-polling to minimizes response time. Presto also actively monitors buffer utilization as well as the backpressure to adjust the concurrent tasks on each worker.</a:t>
            </a: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uses a pull based architecture.  In a nutshell, clients pull for results, which trigger work to be done on downstream stages, which themselves may pull from downstream stages.  This means Presto only has to keep in memory enough to return data to the client, which means less opportunities for out of memory and quicker results for exploratory queries.</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uses just in time compilation of key operators to improve performance.  What this means is that operators may be custom generated for your specific query, which ensures that the code is optimized for your data.  </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also allows for scaling out to multiple coordinators.  In this mode, multiple coordinators work cooperatively over the same worker fleet, bringing high availability and horizontal scalability for the control plane.</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separates coordinators from workers to get better performance out of the worker pool.  Presto's architecture also allows for multiple coordinators. These coordinators distribute the workload and manage resources, increasing the system’s resilience and scalability. To top it off, Presto utilizes a Massively Parallel Processing (MPP) design. This design allows Presto to distribute and process data in parallel across many servers, ensuring high performance even for large data sets.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Presto has sophisticated caching of everything from metadata, ORC footers, to the actual data itself and result fragments.  This makes Presto ideal even for low latency dashboards.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4f1dc2d8b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4f1dc2d8b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Let’s talk about the architecture of Presto and how it’s built for high-performance and scalability. </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for interactive is best thought of as an MPP.  True to MPP design, Presto is by default highly optimized for interactive usage.</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800" dirty="0">
                <a:effectLst/>
                <a:latin typeface="NimbusRomNo9L"/>
              </a:rPr>
              <a:t>Presto is designed to minimize end-to-end latency while maximizing resource utilization. Presto uses in-memory buffered shuffles over HTTP to exchange intermediate results. Workers request intermediate results from other workers using HTTP long-polling to minimizes response time. Presto also actively monitors buffer utilization as well as the backpressure to adjust the concurrent tasks on each worker.</a:t>
            </a: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uses a pull based architecture.  In a nutshell, clients pull for results, which trigger work to be done on downstream stages, which themselves may pull from downstream stages.  This means Presto only has to keep in memory enough to return data to the client, which means less opportunities for out of memory and quicker results for exploratory queries.</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uses just in time compilation of key operators to improve performance.  What this means is that operators may be custom generated for your specific query, which ensures that the code is optimized for your data.  </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also allows for scaling out to multiple coordinators.  In this mode, multiple coordinators work cooperatively over the same worker fleet, bringing high availability and horizontal scalability for the control plane.</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Presto separates coordinators from workers to get better performance out of the worker pool.  Presto's architecture also allows for multiple coordinators. These coordinators distribute the workload and manage resources, increasing the system’s resilience and scalability. To top it off, Presto utilizes a Massively Parallel Processing (MPP) design. This design allows Presto to distribute and process data in parallel across many servers, ensuring high performance even for large data sets.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Presto has sophisticated caching of everything from metadata, ORC footers, to the actual data itself and result fragments.  This makes Presto ideal even for low latency dashboards.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6ccfb149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6ccfb149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With Presto, organizations can build </a:t>
            </a:r>
            <a:r>
              <a:rPr lang="en" dirty="0" err="1">
                <a:solidFill>
                  <a:schemeClr val="dk1"/>
                </a:solidFill>
              </a:rPr>
              <a:t>lakehouses</a:t>
            </a:r>
            <a:r>
              <a:rPr lang="en" dirty="0">
                <a:solidFill>
                  <a:schemeClr val="dk1"/>
                </a:solidFill>
              </a:rPr>
              <a:t> that combine the features of data warehouses and data lakes. In the area of Dashboarding, Presto proves to be a powerful tool, providing real-time insights and analytics. This capability is incredibly useful for instant decision-making. In the realm of business intelligence, Presto enables businesses to perform complex data analyses and generate reports, which in turn helps organizations to gain deeper insights into their operations. For data scientists, Presto offers an interactive experience, allowing them to query and explore large datasets interactively. Finally, when it comes to batch processing, Presto stands strong, supporting efficient processing of large data volumes. This makes Presto an ideal choice for businesses requiring fast and efficient batch processing operations.</a:t>
            </a:r>
            <a:endParaRPr dirty="0">
              <a:solidFill>
                <a:schemeClr val="dk1"/>
              </a:solidFill>
            </a:endParaRPr>
          </a:p>
          <a:p>
            <a:pPr marL="0" lvl="0" indent="0" algn="l" rtl="0">
              <a:spcBef>
                <a:spcPts val="0"/>
              </a:spcBef>
              <a:spcAft>
                <a:spcPts val="0"/>
              </a:spcAft>
              <a:buNone/>
            </a:pPr>
            <a:br>
              <a:rPr lang="en" dirty="0"/>
            </a:br>
            <a:r>
              <a:rPr lang="en" dirty="0"/>
              <a:t>Alt:</a:t>
            </a:r>
            <a:br>
              <a:rPr lang="en" dirty="0"/>
            </a:br>
            <a:br>
              <a:rPr lang="en" dirty="0"/>
            </a:br>
            <a:r>
              <a:rPr lang="en" dirty="0"/>
              <a:t>Dashboarding: Dashboards typically require real-time or near-real-time data for effective visualization and reporting. </a:t>
            </a:r>
            <a:r>
              <a:rPr lang="en" dirty="0" err="1"/>
              <a:t>PrestoDB’s</a:t>
            </a:r>
            <a:r>
              <a:rPr lang="en" dirty="0"/>
              <a:t> low-latency query processing capability makes it ideal for dashboarding. Its ability to query data in place, across multiple data sources and formats, provides users with the freshest data directly from the source. This eliminates the need for ETL (Extract, Transform, Load) pipelines, which can introduce delays and complexity.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Business Intelligence (BI): </a:t>
            </a:r>
            <a:r>
              <a:rPr lang="en" dirty="0" err="1"/>
              <a:t>PrestoDB</a:t>
            </a:r>
            <a:r>
              <a:rPr lang="en" dirty="0"/>
              <a:t> enables complex analytical queries across a multitude of data sources, making it a powerful tool for BI operations. Its distributed SQL query engine allows for interactive ad-hoc analysis at scale, a critical requirement for BI. As </a:t>
            </a:r>
            <a:r>
              <a:rPr lang="en" dirty="0" err="1"/>
              <a:t>PrestoDB</a:t>
            </a:r>
            <a:r>
              <a:rPr lang="en" dirty="0"/>
              <a:t> can connect to various data sources, it allows users to join data across these sources, facilitating comprehensive cross-functional analysis.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Interactive Exploration of Data: </a:t>
            </a:r>
            <a:r>
              <a:rPr lang="en" dirty="0" err="1"/>
              <a:t>PrestoDB</a:t>
            </a:r>
            <a:r>
              <a:rPr lang="en" dirty="0"/>
              <a:t> is designed for interactive data exploration. Its high-speed query execution, combined with the ability to pull data directly from distributed storage, enables users to perform rapid "what if" analysis, explore data anomalies, and test hypotheses on large datasets in an interactive manner. Moreover, the capability to query across multiple data sources and formats provides users with a holistic view of their data landscape.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Batch Processing: With its integration with Apache Spark, </a:t>
            </a:r>
            <a:r>
              <a:rPr lang="en" dirty="0" err="1"/>
              <a:t>PrestoDB</a:t>
            </a:r>
            <a:r>
              <a:rPr lang="en" dirty="0"/>
              <a:t> provides robust support for batch processing tasks. Presto on Spark leverages the scalability and resource management capabilities of Spark, along with the SQL capabilities of </a:t>
            </a:r>
            <a:r>
              <a:rPr lang="en" dirty="0" err="1"/>
              <a:t>PrestoDB</a:t>
            </a:r>
            <a:r>
              <a:rPr lang="en" dirty="0"/>
              <a:t>, to run batch processing tasks more efficiently, particularly for large scale computations. Presto's distributed processing engine can run queries over large volumes of data in an efficient and scalable manner, making it suitable for heavy batch processing workloads.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Data-Driven Applications: </a:t>
            </a:r>
            <a:r>
              <a:rPr lang="en" dirty="0" err="1"/>
              <a:t>PrestoDB's</a:t>
            </a:r>
            <a:r>
              <a:rPr lang="en" dirty="0"/>
              <a:t> high-speed data retrieval and real-time querying capabilities make it a perfect choice for data-driven applications. Its ability to query large datasets residing in distributed storage allows applications to access the most recent data directly from the source. This ensures that data-driven applications can provide accurate, up-to-date insights to end users. Additionally, </a:t>
            </a:r>
            <a:r>
              <a:rPr lang="en" dirty="0" err="1"/>
              <a:t>PrestoDB's</a:t>
            </a:r>
            <a:r>
              <a:rPr lang="en" dirty="0"/>
              <a:t> support for various data formats and sources enables these applications to access a wide array of data, enhancing the depth and breadth of data-driven insights.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883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008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711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014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727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6ccfb14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6ccfb14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6ccfb14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6ccfb14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4534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6ccfb14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6ccfb14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99311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9391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6ccfb14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6ccfb14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166962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6ccfb14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6ccfb14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US" sz="7200" dirty="0"/>
          </a:p>
        </p:txBody>
      </p:sp>
    </p:spTree>
    <p:extLst>
      <p:ext uri="{BB962C8B-B14F-4D97-AF65-F5344CB8AC3E}">
        <p14:creationId xmlns:p14="http://schemas.microsoft.com/office/powerpoint/2010/main" val="503907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14"/>
        <p:cNvGrpSpPr/>
        <p:nvPr/>
      </p:nvGrpSpPr>
      <p:grpSpPr>
        <a:xfrm>
          <a:off x="0" y="0"/>
          <a:ext cx="0" cy="0"/>
          <a:chOff x="0" y="0"/>
          <a:chExt cx="0" cy="0"/>
        </a:xfrm>
      </p:grpSpPr>
      <p:sp>
        <p:nvSpPr>
          <p:cNvPr id="15" name="Google Shape;15;p4"/>
          <p:cNvSpPr/>
          <p:nvPr/>
        </p:nvSpPr>
        <p:spPr>
          <a:xfrm>
            <a:off x="0" y="0"/>
            <a:ext cx="9144000" cy="636900"/>
          </a:xfrm>
          <a:prstGeom prst="rect">
            <a:avLst/>
          </a:prstGeom>
          <a:gradFill>
            <a:gsLst>
              <a:gs pos="0">
                <a:srgbClr val="6498F7"/>
              </a:gs>
              <a:gs pos="100000">
                <a:srgbClr val="6EDFF9"/>
              </a:gs>
            </a:gsLst>
            <a:lin ang="0"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16" name="Google Shape;16;p4"/>
          <p:cNvPicPr preferRelativeResize="0"/>
          <p:nvPr/>
        </p:nvPicPr>
        <p:blipFill rotWithShape="1">
          <a:blip r:embed="rId2">
            <a:alphaModFix/>
          </a:blip>
          <a:srcRect r="20882"/>
          <a:stretch/>
        </p:blipFill>
        <p:spPr>
          <a:xfrm>
            <a:off x="122665" y="126525"/>
            <a:ext cx="1692175" cy="383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7" name="Google Shape;57;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
        <p:cNvGrpSpPr/>
        <p:nvPr/>
      </p:nvGrpSpPr>
      <p:grpSpPr>
        <a:xfrm>
          <a:off x="0" y="0"/>
          <a:ext cx="0" cy="0"/>
          <a:chOff x="0" y="0"/>
          <a:chExt cx="0" cy="0"/>
        </a:xfrm>
      </p:grpSpPr>
      <p:sp>
        <p:nvSpPr>
          <p:cNvPr id="64" name="Google Shape;64;p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5" name="Google Shape;65;p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Custom Layout">
  <p:cSld name="2_Custom Layout">
    <p:bg>
      <p:bgPr>
        <a:blipFill>
          <a:blip r:embed="rId2">
            <a:alphaModFix/>
          </a:blip>
          <a:stretch>
            <a:fillRect/>
          </a:stretch>
        </a:blipFill>
        <a:effectLst/>
      </p:bgPr>
    </p:bg>
    <p:spTree>
      <p:nvGrpSpPr>
        <p:cNvPr id="1" name="Shape 10"/>
        <p:cNvGrpSpPr/>
        <p:nvPr/>
      </p:nvGrpSpPr>
      <p:grpSpPr>
        <a:xfrm>
          <a:off x="0" y="0"/>
          <a:ext cx="0" cy="0"/>
          <a:chOff x="0" y="0"/>
          <a:chExt cx="0" cy="0"/>
        </a:xfrm>
      </p:grpSpPr>
      <p:pic>
        <p:nvPicPr>
          <p:cNvPr id="11" name="Google Shape;11;p5"/>
          <p:cNvPicPr preferRelativeResize="0"/>
          <p:nvPr/>
        </p:nvPicPr>
        <p:blipFill>
          <a:blip r:embed="rId3">
            <a:alphaModFix/>
          </a:blip>
          <a:stretch>
            <a:fillRect/>
          </a:stretch>
        </p:blipFill>
        <p:spPr>
          <a:xfrm>
            <a:off x="3451225" y="3121750"/>
            <a:ext cx="5195374" cy="461800"/>
          </a:xfrm>
          <a:prstGeom prst="rect">
            <a:avLst/>
          </a:prstGeom>
          <a:noFill/>
          <a:ln>
            <a:noFill/>
          </a:ln>
        </p:spPr>
      </p:pic>
    </p:spTree>
    <p:extLst>
      <p:ext uri="{BB962C8B-B14F-4D97-AF65-F5344CB8AC3E}">
        <p14:creationId xmlns:p14="http://schemas.microsoft.com/office/powerpoint/2010/main" val="2983631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6"/>
          <p:cNvPicPr preferRelativeResize="0"/>
          <p:nvPr/>
        </p:nvPicPr>
        <p:blipFill>
          <a:blip r:embed="rId3">
            <a:alphaModFix/>
          </a:blip>
          <a:stretch>
            <a:fillRect/>
          </a:stretch>
        </p:blipFill>
        <p:spPr>
          <a:xfrm>
            <a:off x="5722336" y="258650"/>
            <a:ext cx="3267014" cy="694850"/>
          </a:xfrm>
          <a:prstGeom prst="rect">
            <a:avLst/>
          </a:prstGeom>
          <a:noFill/>
          <a:ln>
            <a:noFill/>
          </a:ln>
        </p:spPr>
      </p:pic>
      <p:sp>
        <p:nvSpPr>
          <p:cNvPr id="14" name="Google Shape;14;p6"/>
          <p:cNvSpPr txBox="1">
            <a:spLocks noGrp="1"/>
          </p:cNvSpPr>
          <p:nvPr>
            <p:ph type="body" idx="1"/>
          </p:nvPr>
        </p:nvSpPr>
        <p:spPr>
          <a:xfrm>
            <a:off x="931165" y="1680754"/>
            <a:ext cx="7296911" cy="1921788"/>
          </a:xfrm>
          <a:prstGeom prst="rect">
            <a:avLst/>
          </a:prstGeom>
          <a:noFill/>
          <a:ln>
            <a:noFill/>
          </a:ln>
        </p:spPr>
        <p:txBody>
          <a:bodyPr spcFirstLastPara="1" wrap="square" lIns="91425" tIns="45700" rIns="91425" bIns="45700" anchor="b" anchorCtr="0">
            <a:normAutofit/>
          </a:bodyPr>
          <a:lstStyle>
            <a:lvl1pPr marL="457200" marR="0" lvl="0" indent="-228600" algn="ctr" rtl="0">
              <a:spcBef>
                <a:spcPts val="96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body" idx="2"/>
          </p:nvPr>
        </p:nvSpPr>
        <p:spPr>
          <a:xfrm>
            <a:off x="931165" y="3513283"/>
            <a:ext cx="7296912" cy="403106"/>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56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9091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7"/>
          <p:cNvSpPr txBox="1">
            <a:spLocks noGrp="1"/>
          </p:cNvSpPr>
          <p:nvPr>
            <p:ph type="body" idx="1"/>
          </p:nvPr>
        </p:nvSpPr>
        <p:spPr>
          <a:xfrm>
            <a:off x="451951" y="1447799"/>
            <a:ext cx="8245009" cy="314682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1E70EB"/>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rgbClr val="1E70EB"/>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rgbClr val="1E70EB"/>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1E70EB"/>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rgbClr val="1E70EB"/>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8" name="Google Shape;18;p7"/>
          <p:cNvPicPr preferRelativeResize="0"/>
          <p:nvPr/>
        </p:nvPicPr>
        <p:blipFill>
          <a:blip r:embed="rId3">
            <a:alphaModFix/>
          </a:blip>
          <a:stretch>
            <a:fillRect/>
          </a:stretch>
        </p:blipFill>
        <p:spPr>
          <a:xfrm>
            <a:off x="5687575" y="441075"/>
            <a:ext cx="2972650" cy="179800"/>
          </a:xfrm>
          <a:prstGeom prst="rect">
            <a:avLst/>
          </a:prstGeom>
          <a:noFill/>
          <a:ln>
            <a:noFill/>
          </a:ln>
        </p:spPr>
      </p:pic>
    </p:spTree>
    <p:extLst>
      <p:ext uri="{BB962C8B-B14F-4D97-AF65-F5344CB8AC3E}">
        <p14:creationId xmlns:p14="http://schemas.microsoft.com/office/powerpoint/2010/main" val="2489446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3_Custom Layout">
    <p:bg>
      <p:bgPr>
        <a:solidFill>
          <a:schemeClr val="lt1"/>
        </a:solidFill>
        <a:effectLst/>
      </p:bgPr>
    </p:bg>
    <p:spTree>
      <p:nvGrpSpPr>
        <p:cNvPr id="1" name="Shape 21"/>
        <p:cNvGrpSpPr/>
        <p:nvPr/>
      </p:nvGrpSpPr>
      <p:grpSpPr>
        <a:xfrm>
          <a:off x="0" y="0"/>
          <a:ext cx="0" cy="0"/>
          <a:chOff x="0" y="0"/>
          <a:chExt cx="0" cy="0"/>
        </a:xfrm>
      </p:grpSpPr>
      <p:sp>
        <p:nvSpPr>
          <p:cNvPr id="22" name="Google Shape;22;p10"/>
          <p:cNvSpPr/>
          <p:nvPr/>
        </p:nvSpPr>
        <p:spPr>
          <a:xfrm>
            <a:off x="0" y="-12287"/>
            <a:ext cx="9144000" cy="800700"/>
          </a:xfrm>
          <a:prstGeom prst="rect">
            <a:avLst/>
          </a:prstGeom>
          <a:solidFill>
            <a:schemeClr val="dk1"/>
          </a:solidFill>
          <a:ln>
            <a:noFill/>
          </a:ln>
        </p:spPr>
        <p:txBody>
          <a:bodyPr spcFirstLastPara="1" wrap="square" lIns="91425" tIns="45694" rIns="91425" bIns="45694"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 name="Google Shape;23;p10"/>
          <p:cNvSpPr txBox="1">
            <a:spLocks noGrp="1"/>
          </p:cNvSpPr>
          <p:nvPr>
            <p:ph type="title"/>
          </p:nvPr>
        </p:nvSpPr>
        <p:spPr>
          <a:xfrm>
            <a:off x="296897" y="-12287"/>
            <a:ext cx="7435200" cy="800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0"/>
          <p:cNvSpPr txBox="1">
            <a:spLocks noGrp="1"/>
          </p:cNvSpPr>
          <p:nvPr>
            <p:ph type="body" idx="1"/>
          </p:nvPr>
        </p:nvSpPr>
        <p:spPr>
          <a:xfrm>
            <a:off x="451951" y="1200151"/>
            <a:ext cx="7280100" cy="3394500"/>
          </a:xfrm>
          <a:prstGeom prst="rect">
            <a:avLst/>
          </a:prstGeom>
          <a:noFill/>
          <a:ln>
            <a:noFill/>
          </a:ln>
        </p:spPr>
        <p:txBody>
          <a:bodyPr spcFirstLastPara="1" wrap="square" lIns="91425" tIns="45700" rIns="91425" bIns="45700" anchor="t" anchorCtr="0">
            <a:noAutofit/>
          </a:bodyPr>
          <a:lstStyle>
            <a:lvl1pPr marL="342900" lvl="0" indent="-304800" algn="l">
              <a:lnSpc>
                <a:spcPct val="100000"/>
              </a:lnSpc>
              <a:spcBef>
                <a:spcPts val="560"/>
              </a:spcBef>
              <a:spcAft>
                <a:spcPts val="0"/>
              </a:spcAft>
              <a:buClr>
                <a:srgbClr val="1DDCFF"/>
              </a:buClr>
              <a:buSzPts val="2800"/>
              <a:buChar char="•"/>
              <a:defRPr sz="2800">
                <a:latin typeface="Arial"/>
                <a:ea typeface="Arial"/>
                <a:cs typeface="Arial"/>
                <a:sym typeface="Arial"/>
              </a:defRPr>
            </a:lvl1pPr>
            <a:lvl2pPr marL="685800" lvl="1" indent="-285750" algn="l">
              <a:lnSpc>
                <a:spcPct val="100000"/>
              </a:lnSpc>
              <a:spcBef>
                <a:spcPts val="480"/>
              </a:spcBef>
              <a:spcAft>
                <a:spcPts val="0"/>
              </a:spcAft>
              <a:buClr>
                <a:srgbClr val="1DDCFF"/>
              </a:buClr>
              <a:buSzPts val="2400"/>
              <a:buChar char="–"/>
              <a:defRPr sz="2400">
                <a:latin typeface="Arial"/>
                <a:ea typeface="Arial"/>
                <a:cs typeface="Arial"/>
                <a:sym typeface="Arial"/>
              </a:defRPr>
            </a:lvl2pPr>
            <a:lvl3pPr marL="1028700" lvl="2" indent="-266700" algn="l">
              <a:lnSpc>
                <a:spcPct val="100000"/>
              </a:lnSpc>
              <a:spcBef>
                <a:spcPts val="400"/>
              </a:spcBef>
              <a:spcAft>
                <a:spcPts val="0"/>
              </a:spcAft>
              <a:buClr>
                <a:srgbClr val="1DDCFF"/>
              </a:buClr>
              <a:buSzPts val="2000"/>
              <a:buChar char="•"/>
              <a:defRPr sz="2000">
                <a:latin typeface="Arial"/>
                <a:ea typeface="Arial"/>
                <a:cs typeface="Arial"/>
                <a:sym typeface="Arial"/>
              </a:defRPr>
            </a:lvl3pPr>
            <a:lvl4pPr marL="1371600" lvl="3" indent="-266700" algn="l">
              <a:lnSpc>
                <a:spcPct val="100000"/>
              </a:lnSpc>
              <a:spcBef>
                <a:spcPts val="400"/>
              </a:spcBef>
              <a:spcAft>
                <a:spcPts val="0"/>
              </a:spcAft>
              <a:buClr>
                <a:srgbClr val="1DDCFF"/>
              </a:buClr>
              <a:buSzPts val="2000"/>
              <a:buChar char="–"/>
              <a:defRPr>
                <a:latin typeface="Arial"/>
                <a:ea typeface="Arial"/>
                <a:cs typeface="Arial"/>
                <a:sym typeface="Arial"/>
              </a:defRPr>
            </a:lvl4pPr>
            <a:lvl5pPr marL="1714500" lvl="4" indent="-266700" algn="l">
              <a:lnSpc>
                <a:spcPct val="100000"/>
              </a:lnSpc>
              <a:spcBef>
                <a:spcPts val="400"/>
              </a:spcBef>
              <a:spcAft>
                <a:spcPts val="0"/>
              </a:spcAft>
              <a:buClr>
                <a:srgbClr val="1DDCFF"/>
              </a:buClr>
              <a:buSzPts val="2000"/>
              <a:buChar char="»"/>
              <a:defRPr>
                <a:latin typeface="Arial"/>
                <a:ea typeface="Arial"/>
                <a:cs typeface="Arial"/>
                <a:sym typeface="Arial"/>
              </a:defRPr>
            </a:lvl5pPr>
            <a:lvl6pPr marL="2057400" lvl="5" indent="-257175" algn="l">
              <a:lnSpc>
                <a:spcPct val="100000"/>
              </a:lnSpc>
              <a:spcBef>
                <a:spcPts val="360"/>
              </a:spcBef>
              <a:spcAft>
                <a:spcPts val="0"/>
              </a:spcAft>
              <a:buClr>
                <a:schemeClr val="dk1"/>
              </a:buClr>
              <a:buSzPts val="1800"/>
              <a:buChar char="•"/>
              <a:defRPr/>
            </a:lvl6pPr>
            <a:lvl7pPr marL="2400300" lvl="6" indent="-257175" algn="l">
              <a:lnSpc>
                <a:spcPct val="100000"/>
              </a:lnSpc>
              <a:spcBef>
                <a:spcPts val="360"/>
              </a:spcBef>
              <a:spcAft>
                <a:spcPts val="0"/>
              </a:spcAft>
              <a:buClr>
                <a:schemeClr val="dk1"/>
              </a:buClr>
              <a:buSzPts val="1800"/>
              <a:buChar char="•"/>
              <a:defRPr/>
            </a:lvl7pPr>
            <a:lvl8pPr marL="2743200" lvl="7" indent="-257175" algn="l">
              <a:lnSpc>
                <a:spcPct val="100000"/>
              </a:lnSpc>
              <a:spcBef>
                <a:spcPts val="360"/>
              </a:spcBef>
              <a:spcAft>
                <a:spcPts val="0"/>
              </a:spcAft>
              <a:buClr>
                <a:schemeClr val="dk1"/>
              </a:buClr>
              <a:buSzPts val="1800"/>
              <a:buChar char="•"/>
              <a:defRPr/>
            </a:lvl8pPr>
            <a:lvl9pPr marL="3086100" lvl="8" indent="-257175" algn="l">
              <a:lnSpc>
                <a:spcPct val="100000"/>
              </a:lnSpc>
              <a:spcBef>
                <a:spcPts val="360"/>
              </a:spcBef>
              <a:spcAft>
                <a:spcPts val="0"/>
              </a:spcAft>
              <a:buClr>
                <a:schemeClr val="dk1"/>
              </a:buClr>
              <a:buSzPts val="1800"/>
              <a:buChar char="•"/>
              <a:defRPr/>
            </a:lvl9pPr>
          </a:lstStyle>
          <a:p>
            <a:endParaRPr/>
          </a:p>
        </p:txBody>
      </p:sp>
      <p:sp>
        <p:nvSpPr>
          <p:cNvPr id="25" name="Google Shape;25;p10"/>
          <p:cNvSpPr/>
          <p:nvPr/>
        </p:nvSpPr>
        <p:spPr>
          <a:xfrm rot="10800000" flipH="1">
            <a:off x="0" y="5006389"/>
            <a:ext cx="9144000" cy="137111"/>
          </a:xfrm>
          <a:prstGeom prst="rect">
            <a:avLst/>
          </a:prstGeom>
          <a:solidFill>
            <a:schemeClr val="dk1"/>
          </a:solidFill>
          <a:ln>
            <a:noFill/>
          </a:ln>
        </p:spPr>
        <p:txBody>
          <a:bodyPr spcFirstLastPara="1" wrap="square" lIns="91425" tIns="45694" rIns="91425" bIns="45694"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6" name="Google Shape;26;p10"/>
          <p:cNvPicPr preferRelativeResize="0"/>
          <p:nvPr/>
        </p:nvPicPr>
        <p:blipFill rotWithShape="1">
          <a:blip r:embed="rId2">
            <a:alphaModFix/>
          </a:blip>
          <a:srcRect l="63999" t="15719" r="6471" b="15841"/>
          <a:stretch/>
        </p:blipFill>
        <p:spPr>
          <a:xfrm>
            <a:off x="8311979" y="37318"/>
            <a:ext cx="782071" cy="751134"/>
          </a:xfrm>
          <a:prstGeom prst="rect">
            <a:avLst/>
          </a:prstGeom>
          <a:noFill/>
          <a:ln>
            <a:noFill/>
          </a:ln>
        </p:spPr>
      </p:pic>
    </p:spTree>
    <p:extLst>
      <p:ext uri="{BB962C8B-B14F-4D97-AF65-F5344CB8AC3E}">
        <p14:creationId xmlns:p14="http://schemas.microsoft.com/office/powerpoint/2010/main" val="71780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_1">
    <p:bg>
      <p:bgPr>
        <a:solidFill>
          <a:schemeClr val="lt1"/>
        </a:solidFill>
        <a:effectLst/>
      </p:bgPr>
    </p:bg>
    <p:spTree>
      <p:nvGrpSpPr>
        <p:cNvPr id="1" name="Shape 17"/>
        <p:cNvGrpSpPr/>
        <p:nvPr/>
      </p:nvGrpSpPr>
      <p:grpSpPr>
        <a:xfrm>
          <a:off x="0" y="0"/>
          <a:ext cx="0" cy="0"/>
          <a:chOff x="0" y="0"/>
          <a:chExt cx="0" cy="0"/>
        </a:xfrm>
      </p:grpSpPr>
      <p:sp>
        <p:nvSpPr>
          <p:cNvPr id="18" name="Google Shape;18;p5"/>
          <p:cNvSpPr/>
          <p:nvPr/>
        </p:nvSpPr>
        <p:spPr>
          <a:xfrm rot="5400000">
            <a:off x="-1313175" y="1334119"/>
            <a:ext cx="5143500" cy="2517000"/>
          </a:xfrm>
          <a:prstGeom prst="rect">
            <a:avLst/>
          </a:prstGeom>
          <a:gradFill>
            <a:gsLst>
              <a:gs pos="0">
                <a:srgbClr val="EBF1FA"/>
              </a:gs>
              <a:gs pos="100000">
                <a:schemeClr val="lt1"/>
              </a:gs>
            </a:gsLst>
            <a:lin ang="16200038"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9" name="Google Shape;19;p5"/>
          <p:cNvSpPr/>
          <p:nvPr/>
        </p:nvSpPr>
        <p:spPr>
          <a:xfrm rot="-5400000" flipH="1">
            <a:off x="5317106" y="1334119"/>
            <a:ext cx="5143500" cy="2517000"/>
          </a:xfrm>
          <a:prstGeom prst="rect">
            <a:avLst/>
          </a:prstGeom>
          <a:gradFill>
            <a:gsLst>
              <a:gs pos="0">
                <a:srgbClr val="EBF1FA"/>
              </a:gs>
              <a:gs pos="100000">
                <a:schemeClr val="lt1"/>
              </a:gs>
            </a:gsLst>
            <a:lin ang="16200038"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0" name="Google Shape;20;p5"/>
          <p:cNvSpPr/>
          <p:nvPr/>
        </p:nvSpPr>
        <p:spPr>
          <a:xfrm>
            <a:off x="0" y="0"/>
            <a:ext cx="9144000" cy="636900"/>
          </a:xfrm>
          <a:prstGeom prst="rect">
            <a:avLst/>
          </a:prstGeom>
          <a:gradFill>
            <a:gsLst>
              <a:gs pos="0">
                <a:srgbClr val="6498F7"/>
              </a:gs>
              <a:gs pos="100000">
                <a:srgbClr val="6EDFF9"/>
              </a:gs>
            </a:gsLst>
            <a:lin ang="0"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 name="Google Shape;22;p5"/>
          <p:cNvSpPr txBox="1">
            <a:spLocks noGrp="1"/>
          </p:cNvSpPr>
          <p:nvPr>
            <p:ph type="title"/>
          </p:nvPr>
        </p:nvSpPr>
        <p:spPr>
          <a:xfrm>
            <a:off x="311700" y="673625"/>
            <a:ext cx="8520600" cy="5727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rgbClr val="6498F7"/>
              </a:buClr>
              <a:buSzPts val="2800"/>
              <a:buNone/>
              <a:defRPr>
                <a:solidFill>
                  <a:srgbClr val="6498F7"/>
                </a:solidFill>
              </a:defRPr>
            </a:lvl1pPr>
            <a:lvl2pPr lvl="1" algn="l" rtl="0">
              <a:lnSpc>
                <a:spcPct val="100000"/>
              </a:lnSpc>
              <a:spcBef>
                <a:spcPts val="0"/>
              </a:spcBef>
              <a:spcAft>
                <a:spcPts val="0"/>
              </a:spcAft>
              <a:buClr>
                <a:srgbClr val="6498F7"/>
              </a:buClr>
              <a:buSzPts val="2800"/>
              <a:buNone/>
              <a:defRPr>
                <a:solidFill>
                  <a:srgbClr val="6498F7"/>
                </a:solidFill>
              </a:defRPr>
            </a:lvl2pPr>
            <a:lvl3pPr lvl="2" algn="l" rtl="0">
              <a:lnSpc>
                <a:spcPct val="100000"/>
              </a:lnSpc>
              <a:spcBef>
                <a:spcPts val="0"/>
              </a:spcBef>
              <a:spcAft>
                <a:spcPts val="0"/>
              </a:spcAft>
              <a:buClr>
                <a:srgbClr val="6498F7"/>
              </a:buClr>
              <a:buSzPts val="2800"/>
              <a:buNone/>
              <a:defRPr>
                <a:solidFill>
                  <a:srgbClr val="6498F7"/>
                </a:solidFill>
              </a:defRPr>
            </a:lvl3pPr>
            <a:lvl4pPr lvl="3" algn="l" rtl="0">
              <a:lnSpc>
                <a:spcPct val="100000"/>
              </a:lnSpc>
              <a:spcBef>
                <a:spcPts val="0"/>
              </a:spcBef>
              <a:spcAft>
                <a:spcPts val="0"/>
              </a:spcAft>
              <a:buClr>
                <a:srgbClr val="6498F7"/>
              </a:buClr>
              <a:buSzPts val="2800"/>
              <a:buNone/>
              <a:defRPr>
                <a:solidFill>
                  <a:srgbClr val="6498F7"/>
                </a:solidFill>
              </a:defRPr>
            </a:lvl4pPr>
            <a:lvl5pPr lvl="4" algn="l" rtl="0">
              <a:lnSpc>
                <a:spcPct val="100000"/>
              </a:lnSpc>
              <a:spcBef>
                <a:spcPts val="0"/>
              </a:spcBef>
              <a:spcAft>
                <a:spcPts val="0"/>
              </a:spcAft>
              <a:buClr>
                <a:srgbClr val="6498F7"/>
              </a:buClr>
              <a:buSzPts val="2800"/>
              <a:buNone/>
              <a:defRPr>
                <a:solidFill>
                  <a:srgbClr val="6498F7"/>
                </a:solidFill>
              </a:defRPr>
            </a:lvl5pPr>
            <a:lvl6pPr lvl="5" algn="l" rtl="0">
              <a:lnSpc>
                <a:spcPct val="100000"/>
              </a:lnSpc>
              <a:spcBef>
                <a:spcPts val="0"/>
              </a:spcBef>
              <a:spcAft>
                <a:spcPts val="0"/>
              </a:spcAft>
              <a:buClr>
                <a:srgbClr val="6498F7"/>
              </a:buClr>
              <a:buSzPts val="2800"/>
              <a:buNone/>
              <a:defRPr>
                <a:solidFill>
                  <a:srgbClr val="6498F7"/>
                </a:solidFill>
              </a:defRPr>
            </a:lvl6pPr>
            <a:lvl7pPr lvl="6" algn="l" rtl="0">
              <a:lnSpc>
                <a:spcPct val="100000"/>
              </a:lnSpc>
              <a:spcBef>
                <a:spcPts val="0"/>
              </a:spcBef>
              <a:spcAft>
                <a:spcPts val="0"/>
              </a:spcAft>
              <a:buClr>
                <a:srgbClr val="6498F7"/>
              </a:buClr>
              <a:buSzPts val="2800"/>
              <a:buNone/>
              <a:defRPr>
                <a:solidFill>
                  <a:srgbClr val="6498F7"/>
                </a:solidFill>
              </a:defRPr>
            </a:lvl7pPr>
            <a:lvl8pPr lvl="7" algn="l" rtl="0">
              <a:lnSpc>
                <a:spcPct val="100000"/>
              </a:lnSpc>
              <a:spcBef>
                <a:spcPts val="0"/>
              </a:spcBef>
              <a:spcAft>
                <a:spcPts val="0"/>
              </a:spcAft>
              <a:buClr>
                <a:srgbClr val="6498F7"/>
              </a:buClr>
              <a:buSzPts val="2800"/>
              <a:buNone/>
              <a:defRPr>
                <a:solidFill>
                  <a:srgbClr val="6498F7"/>
                </a:solidFill>
              </a:defRPr>
            </a:lvl8pPr>
            <a:lvl9pPr lvl="8" algn="l" rtl="0">
              <a:lnSpc>
                <a:spcPct val="100000"/>
              </a:lnSpc>
              <a:spcBef>
                <a:spcPts val="0"/>
              </a:spcBef>
              <a:spcAft>
                <a:spcPts val="0"/>
              </a:spcAft>
              <a:buClr>
                <a:srgbClr val="6498F7"/>
              </a:buClr>
              <a:buSzPts val="2800"/>
              <a:buNone/>
              <a:defRPr>
                <a:solidFill>
                  <a:srgbClr val="6498F7"/>
                </a:solidFill>
              </a:defRPr>
            </a:lvl9pPr>
          </a:lstStyle>
          <a:p>
            <a:endParaRPr/>
          </a:p>
        </p:txBody>
      </p:sp>
      <p:pic>
        <p:nvPicPr>
          <p:cNvPr id="2" name="Google Shape;16;p4">
            <a:extLst>
              <a:ext uri="{FF2B5EF4-FFF2-40B4-BE49-F238E27FC236}">
                <a16:creationId xmlns:a16="http://schemas.microsoft.com/office/drawing/2014/main" id="{EE7ED689-4CC8-95BA-E2D0-76EA6DA43913}"/>
              </a:ext>
            </a:extLst>
          </p:cNvPr>
          <p:cNvPicPr preferRelativeResize="0"/>
          <p:nvPr userDrawn="1"/>
        </p:nvPicPr>
        <p:blipFill rotWithShape="1">
          <a:blip r:embed="rId2">
            <a:alphaModFix/>
          </a:blip>
          <a:srcRect r="20882"/>
          <a:stretch/>
        </p:blipFill>
        <p:spPr>
          <a:xfrm>
            <a:off x="122665" y="126525"/>
            <a:ext cx="1692175" cy="383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1">
  <p:cSld name="Title and Content_1_1">
    <p:bg>
      <p:bgPr>
        <a:solidFill>
          <a:schemeClr val="lt1"/>
        </a:solidFill>
        <a:effectLst/>
      </p:bgPr>
    </p:bg>
    <p:spTree>
      <p:nvGrpSpPr>
        <p:cNvPr id="1" name="Shape 23"/>
        <p:cNvGrpSpPr/>
        <p:nvPr/>
      </p:nvGrpSpPr>
      <p:grpSpPr>
        <a:xfrm>
          <a:off x="0" y="0"/>
          <a:ext cx="0" cy="0"/>
          <a:chOff x="0" y="0"/>
          <a:chExt cx="0" cy="0"/>
        </a:xfrm>
      </p:grpSpPr>
      <p:sp>
        <p:nvSpPr>
          <p:cNvPr id="24" name="Google Shape;24;p6"/>
          <p:cNvSpPr/>
          <p:nvPr/>
        </p:nvSpPr>
        <p:spPr>
          <a:xfrm rot="5400000">
            <a:off x="-1313175" y="1334119"/>
            <a:ext cx="5143500" cy="2517000"/>
          </a:xfrm>
          <a:prstGeom prst="rect">
            <a:avLst/>
          </a:prstGeom>
          <a:gradFill>
            <a:gsLst>
              <a:gs pos="0">
                <a:srgbClr val="EBF1FA"/>
              </a:gs>
              <a:gs pos="100000">
                <a:schemeClr val="lt1"/>
              </a:gs>
            </a:gsLst>
            <a:lin ang="16200038"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5" name="Google Shape;25;p6"/>
          <p:cNvSpPr/>
          <p:nvPr/>
        </p:nvSpPr>
        <p:spPr>
          <a:xfrm rot="-5400000" flipH="1">
            <a:off x="5317106" y="1334119"/>
            <a:ext cx="5143500" cy="2517000"/>
          </a:xfrm>
          <a:prstGeom prst="rect">
            <a:avLst/>
          </a:prstGeom>
          <a:gradFill>
            <a:gsLst>
              <a:gs pos="0">
                <a:srgbClr val="EBF1FA"/>
              </a:gs>
              <a:gs pos="100000">
                <a:schemeClr val="lt1"/>
              </a:gs>
            </a:gsLst>
            <a:lin ang="16200038"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6" name="Google Shape;26;p6"/>
          <p:cNvSpPr/>
          <p:nvPr/>
        </p:nvSpPr>
        <p:spPr>
          <a:xfrm>
            <a:off x="0" y="0"/>
            <a:ext cx="9144000" cy="636900"/>
          </a:xfrm>
          <a:prstGeom prst="rect">
            <a:avLst/>
          </a:prstGeom>
          <a:gradFill>
            <a:gsLst>
              <a:gs pos="0">
                <a:srgbClr val="6498F7"/>
              </a:gs>
              <a:gs pos="100000">
                <a:srgbClr val="6EDFF9"/>
              </a:gs>
            </a:gsLst>
            <a:lin ang="0"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2" name="Google Shape;16;p4">
            <a:extLst>
              <a:ext uri="{FF2B5EF4-FFF2-40B4-BE49-F238E27FC236}">
                <a16:creationId xmlns:a16="http://schemas.microsoft.com/office/drawing/2014/main" id="{1FD3BAFB-0199-D25B-90BE-6551A42E1525}"/>
              </a:ext>
            </a:extLst>
          </p:cNvPr>
          <p:cNvPicPr preferRelativeResize="0"/>
          <p:nvPr userDrawn="1"/>
        </p:nvPicPr>
        <p:blipFill rotWithShape="1">
          <a:blip r:embed="rId2">
            <a:alphaModFix/>
          </a:blip>
          <a:srcRect r="20882"/>
          <a:stretch/>
        </p:blipFill>
        <p:spPr>
          <a:xfrm>
            <a:off x="122665" y="126525"/>
            <a:ext cx="1692175" cy="383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0" name="Google Shape;30;p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311700" y="673625"/>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9"/>
          <p:cNvSpPr txBox="1">
            <a:spLocks noGrp="1"/>
          </p:cNvSpPr>
          <p:nvPr>
            <p:ph type="body" idx="1"/>
          </p:nvPr>
        </p:nvSpPr>
        <p:spPr>
          <a:xfrm>
            <a:off x="311700" y="13810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Open Sans"/>
              <a:buNone/>
              <a:defRPr sz="280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Open Sans"/>
              <a:buNone/>
              <a:defRPr sz="280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800"/>
              <a:buFont typeface="Open Sans"/>
              <a:buNone/>
              <a:defRPr sz="280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800"/>
              <a:buFont typeface="Open Sans"/>
              <a:buNone/>
              <a:defRPr sz="280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800"/>
              <a:buFont typeface="Open Sans"/>
              <a:buNone/>
              <a:defRPr sz="280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800"/>
              <a:buFont typeface="Open Sans"/>
              <a:buNone/>
              <a:defRPr sz="280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800"/>
              <a:buFont typeface="Open Sans"/>
              <a:buNone/>
              <a:defRPr sz="280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800"/>
              <a:buFont typeface="Open Sans"/>
              <a:buNone/>
              <a:defRPr sz="280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800"/>
              <a:buFont typeface="Open Sans"/>
              <a:buNone/>
              <a:defRPr sz="2800" i="0" u="none" strike="noStrike" cap="none">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 id="2147483667" r:id="rId17"/>
    <p:sldLayoutId id="214748366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svg"/><Relationship Id="rId12"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bm.github.io/presto-101-lab/"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github.com/orgs/prestodb/projects"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hyperlink" Target="https://ibm.biz/dev-watsonx-dat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9" name="Google Shape;97;p22">
            <a:extLst>
              <a:ext uri="{FF2B5EF4-FFF2-40B4-BE49-F238E27FC236}">
                <a16:creationId xmlns:a16="http://schemas.microsoft.com/office/drawing/2014/main" id="{637C30A0-E520-F055-8E10-D2AF4CB9283D}"/>
              </a:ext>
            </a:extLst>
          </p:cNvPr>
          <p:cNvSpPr txBox="1">
            <a:spLocks/>
          </p:cNvSpPr>
          <p:nvPr/>
        </p:nvSpPr>
        <p:spPr>
          <a:xfrm>
            <a:off x="247692" y="977970"/>
            <a:ext cx="8520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High Level Presto Architecture</a:t>
            </a:r>
          </a:p>
        </p:txBody>
      </p:sp>
      <p:pic>
        <p:nvPicPr>
          <p:cNvPr id="11" name="Picture 10">
            <a:extLst>
              <a:ext uri="{FF2B5EF4-FFF2-40B4-BE49-F238E27FC236}">
                <a16:creationId xmlns:a16="http://schemas.microsoft.com/office/drawing/2014/main" id="{31E75CD8-C2C8-C298-A863-C9B004966CF5}"/>
              </a:ext>
            </a:extLst>
          </p:cNvPr>
          <p:cNvPicPr>
            <a:picLocks noChangeAspect="1"/>
          </p:cNvPicPr>
          <p:nvPr/>
        </p:nvPicPr>
        <p:blipFill>
          <a:blip r:embed="rId3"/>
          <a:stretch>
            <a:fillRect/>
          </a:stretch>
        </p:blipFill>
        <p:spPr>
          <a:xfrm>
            <a:off x="1053592" y="1550670"/>
            <a:ext cx="6908800" cy="3505200"/>
          </a:xfrm>
          <a:prstGeom prst="rect">
            <a:avLst/>
          </a:prstGeom>
        </p:spPr>
      </p:pic>
    </p:spTree>
    <p:extLst>
      <p:ext uri="{BB962C8B-B14F-4D97-AF65-F5344CB8AC3E}">
        <p14:creationId xmlns:p14="http://schemas.microsoft.com/office/powerpoint/2010/main" val="274925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24"/>
          <p:cNvSpPr txBox="1">
            <a:spLocks noGrp="1"/>
          </p:cNvSpPr>
          <p:nvPr>
            <p:ph type="body" idx="4294967295"/>
          </p:nvPr>
        </p:nvSpPr>
        <p:spPr>
          <a:xfrm>
            <a:off x="2930650" y="1381075"/>
            <a:ext cx="2796900" cy="843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Multiple Coordinators</a:t>
            </a:r>
            <a:endParaRPr sz="1500" dirty="0"/>
          </a:p>
          <a:p>
            <a:pPr marL="457200" lvl="0" indent="-323850" algn="l" rtl="0">
              <a:spcBef>
                <a:spcPts val="0"/>
              </a:spcBef>
              <a:spcAft>
                <a:spcPts val="0"/>
              </a:spcAft>
              <a:buSzPts val="1500"/>
              <a:buChar char="●"/>
            </a:pPr>
            <a:r>
              <a:rPr lang="en" sz="1500" dirty="0"/>
              <a:t>MPP Architecture</a:t>
            </a:r>
            <a:endParaRPr sz="1500" dirty="0"/>
          </a:p>
        </p:txBody>
      </p:sp>
      <p:sp>
        <p:nvSpPr>
          <p:cNvPr id="118" name="Google Shape;118;p24"/>
          <p:cNvSpPr txBox="1">
            <a:spLocks noGrp="1"/>
          </p:cNvSpPr>
          <p:nvPr>
            <p:ph type="title"/>
          </p:nvPr>
        </p:nvSpPr>
        <p:spPr>
          <a:xfrm>
            <a:off x="311700" y="673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Diving into the Presto Architecture</a:t>
            </a:r>
            <a:endParaRPr dirty="0"/>
          </a:p>
        </p:txBody>
      </p:sp>
      <p:sp>
        <p:nvSpPr>
          <p:cNvPr id="119" name="Google Shape;119;p24"/>
          <p:cNvSpPr txBox="1">
            <a:spLocks noGrp="1"/>
          </p:cNvSpPr>
          <p:nvPr>
            <p:ph type="body" idx="4294967295"/>
          </p:nvPr>
        </p:nvSpPr>
        <p:spPr>
          <a:xfrm>
            <a:off x="0" y="1381125"/>
            <a:ext cx="2500313" cy="842963"/>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Streaming Shuffle</a:t>
            </a:r>
            <a:endParaRPr sz="1500" dirty="0"/>
          </a:p>
          <a:p>
            <a:pPr marL="457200" lvl="0" indent="-323850" algn="l" rtl="0">
              <a:spcBef>
                <a:spcPts val="0"/>
              </a:spcBef>
              <a:spcAft>
                <a:spcPts val="0"/>
              </a:spcAft>
              <a:buSzPts val="1500"/>
              <a:buChar char="●"/>
            </a:pPr>
            <a:r>
              <a:rPr lang="en" sz="1500" dirty="0"/>
              <a:t>Operator </a:t>
            </a:r>
            <a:r>
              <a:rPr lang="en" sz="1500" dirty="0" err="1"/>
              <a:t>Codegen</a:t>
            </a:r>
            <a:endParaRPr sz="1500" dirty="0"/>
          </a:p>
        </p:txBody>
      </p:sp>
      <p:sp>
        <p:nvSpPr>
          <p:cNvPr id="121" name="Google Shape;121;p24"/>
          <p:cNvSpPr txBox="1">
            <a:spLocks noGrp="1"/>
          </p:cNvSpPr>
          <p:nvPr>
            <p:ph type="body" idx="4294967295"/>
          </p:nvPr>
        </p:nvSpPr>
        <p:spPr>
          <a:xfrm>
            <a:off x="5847625" y="1381075"/>
            <a:ext cx="3117000" cy="800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Sophisticated Caching</a:t>
            </a:r>
            <a:endParaRPr sz="1500" dirty="0"/>
          </a:p>
        </p:txBody>
      </p:sp>
      <p:pic>
        <p:nvPicPr>
          <p:cNvPr id="122" name="Google Shape;122;p24"/>
          <p:cNvPicPr preferRelativeResize="0"/>
          <p:nvPr/>
        </p:nvPicPr>
        <p:blipFill>
          <a:blip r:embed="rId3">
            <a:alphaModFix/>
          </a:blip>
          <a:stretch>
            <a:fillRect/>
          </a:stretch>
        </p:blipFill>
        <p:spPr>
          <a:xfrm>
            <a:off x="836026" y="2181175"/>
            <a:ext cx="7403341" cy="276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9" name="Google Shape;129;p25"/>
          <p:cNvSpPr txBox="1">
            <a:spLocks noGrp="1"/>
          </p:cNvSpPr>
          <p:nvPr>
            <p:ph type="body" idx="4294967295"/>
          </p:nvPr>
        </p:nvSpPr>
        <p:spPr>
          <a:xfrm>
            <a:off x="2930650" y="1381075"/>
            <a:ext cx="2796900" cy="843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Multiple Coordinators</a:t>
            </a:r>
            <a:endParaRPr sz="1500" dirty="0"/>
          </a:p>
          <a:p>
            <a:pPr marL="457200" lvl="0" indent="-323850" algn="l" rtl="0">
              <a:spcBef>
                <a:spcPts val="0"/>
              </a:spcBef>
              <a:spcAft>
                <a:spcPts val="0"/>
              </a:spcAft>
              <a:buSzPts val="1500"/>
              <a:buChar char="●"/>
            </a:pPr>
            <a:r>
              <a:rPr lang="en" sz="1500" dirty="0"/>
              <a:t>MPP Architecture</a:t>
            </a:r>
            <a:endParaRPr sz="1500" dirty="0"/>
          </a:p>
        </p:txBody>
      </p:sp>
      <p:sp>
        <p:nvSpPr>
          <p:cNvPr id="127" name="Google Shape;127;p25"/>
          <p:cNvSpPr txBox="1">
            <a:spLocks noGrp="1"/>
          </p:cNvSpPr>
          <p:nvPr>
            <p:ph type="title"/>
          </p:nvPr>
        </p:nvSpPr>
        <p:spPr>
          <a:xfrm>
            <a:off x="311700" y="673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Presto Architecture</a:t>
            </a:r>
            <a:endParaRPr/>
          </a:p>
        </p:txBody>
      </p:sp>
      <p:sp>
        <p:nvSpPr>
          <p:cNvPr id="128" name="Google Shape;128;p25"/>
          <p:cNvSpPr txBox="1">
            <a:spLocks noGrp="1"/>
          </p:cNvSpPr>
          <p:nvPr>
            <p:ph type="body" idx="4294967295"/>
          </p:nvPr>
        </p:nvSpPr>
        <p:spPr>
          <a:xfrm>
            <a:off x="0" y="1381125"/>
            <a:ext cx="2500313" cy="842963"/>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Streaming Shuffle</a:t>
            </a:r>
            <a:endParaRPr sz="1500" dirty="0"/>
          </a:p>
          <a:p>
            <a:pPr marL="457200" lvl="0" indent="-323850" algn="l" rtl="0">
              <a:spcBef>
                <a:spcPts val="0"/>
              </a:spcBef>
              <a:spcAft>
                <a:spcPts val="0"/>
              </a:spcAft>
              <a:buSzPts val="1500"/>
              <a:buChar char="●"/>
            </a:pPr>
            <a:r>
              <a:rPr lang="en" sz="1500" dirty="0"/>
              <a:t>Operator </a:t>
            </a:r>
            <a:r>
              <a:rPr lang="en" sz="1500" dirty="0" err="1"/>
              <a:t>Codegen</a:t>
            </a:r>
            <a:endParaRPr sz="1500" dirty="0"/>
          </a:p>
        </p:txBody>
      </p:sp>
      <p:sp>
        <p:nvSpPr>
          <p:cNvPr id="130" name="Google Shape;130;p25"/>
          <p:cNvSpPr txBox="1">
            <a:spLocks noGrp="1"/>
          </p:cNvSpPr>
          <p:nvPr>
            <p:ph type="body" idx="4294967295"/>
          </p:nvPr>
        </p:nvSpPr>
        <p:spPr>
          <a:xfrm>
            <a:off x="5847625" y="1381075"/>
            <a:ext cx="3117000" cy="800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Sophisticated Caching</a:t>
            </a:r>
            <a:endParaRPr sz="1500" dirty="0"/>
          </a:p>
        </p:txBody>
      </p:sp>
      <p:pic>
        <p:nvPicPr>
          <p:cNvPr id="131" name="Google Shape;131;p25"/>
          <p:cNvPicPr preferRelativeResize="0"/>
          <p:nvPr/>
        </p:nvPicPr>
        <p:blipFill>
          <a:blip r:embed="rId3">
            <a:alphaModFix/>
          </a:blip>
          <a:stretch>
            <a:fillRect/>
          </a:stretch>
        </p:blipFill>
        <p:spPr>
          <a:xfrm>
            <a:off x="836015" y="2181175"/>
            <a:ext cx="7403274" cy="2765400"/>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673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Presto Architecture</a:t>
            </a:r>
            <a:endParaRPr/>
          </a:p>
        </p:txBody>
      </p:sp>
      <p:sp>
        <p:nvSpPr>
          <p:cNvPr id="137" name="Google Shape;137;p26"/>
          <p:cNvSpPr txBox="1">
            <a:spLocks noGrp="1"/>
          </p:cNvSpPr>
          <p:nvPr>
            <p:ph type="body" idx="4294967295"/>
          </p:nvPr>
        </p:nvSpPr>
        <p:spPr>
          <a:xfrm>
            <a:off x="0" y="1381125"/>
            <a:ext cx="2500313" cy="842963"/>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Streaming Shuffle</a:t>
            </a:r>
            <a:endParaRPr sz="1500" dirty="0"/>
          </a:p>
          <a:p>
            <a:pPr marL="457200" lvl="0" indent="-323850" algn="l" rtl="0">
              <a:spcBef>
                <a:spcPts val="0"/>
              </a:spcBef>
              <a:spcAft>
                <a:spcPts val="0"/>
              </a:spcAft>
              <a:buSzPts val="1500"/>
              <a:buChar char="●"/>
            </a:pPr>
            <a:r>
              <a:rPr lang="en" sz="1500" dirty="0"/>
              <a:t>Operator </a:t>
            </a:r>
            <a:r>
              <a:rPr lang="en" sz="1500" dirty="0" err="1"/>
              <a:t>Codegen</a:t>
            </a:r>
            <a:endParaRPr sz="1500" dirty="0"/>
          </a:p>
        </p:txBody>
      </p:sp>
      <p:pic>
        <p:nvPicPr>
          <p:cNvPr id="138" name="Google Shape;138;p26"/>
          <p:cNvPicPr preferRelativeResize="0"/>
          <p:nvPr/>
        </p:nvPicPr>
        <p:blipFill>
          <a:blip r:embed="rId3">
            <a:alphaModFix/>
          </a:blip>
          <a:stretch>
            <a:fillRect/>
          </a:stretch>
        </p:blipFill>
        <p:spPr>
          <a:xfrm>
            <a:off x="832900" y="2181177"/>
            <a:ext cx="7403325" cy="2765400"/>
          </a:xfrm>
          <a:prstGeom prst="rect">
            <a:avLst/>
          </a:prstGeom>
          <a:noFill/>
          <a:ln>
            <a:noFill/>
          </a:ln>
        </p:spPr>
      </p:pic>
      <p:sp>
        <p:nvSpPr>
          <p:cNvPr id="139" name="Google Shape;139;p26"/>
          <p:cNvSpPr txBox="1">
            <a:spLocks noGrp="1"/>
          </p:cNvSpPr>
          <p:nvPr>
            <p:ph type="body" idx="4294967295"/>
          </p:nvPr>
        </p:nvSpPr>
        <p:spPr>
          <a:xfrm>
            <a:off x="2930650" y="1381075"/>
            <a:ext cx="2796900" cy="843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Multiple Coordinators</a:t>
            </a:r>
            <a:endParaRPr sz="1500" dirty="0"/>
          </a:p>
          <a:p>
            <a:pPr marL="457200" lvl="0" indent="-323850" algn="l" rtl="0">
              <a:spcBef>
                <a:spcPts val="0"/>
              </a:spcBef>
              <a:spcAft>
                <a:spcPts val="0"/>
              </a:spcAft>
              <a:buSzPts val="1500"/>
              <a:buChar char="●"/>
            </a:pPr>
            <a:r>
              <a:rPr lang="en" sz="1500" dirty="0"/>
              <a:t>MPP Architecture</a:t>
            </a:r>
            <a:endParaRPr sz="1500" dirty="0"/>
          </a:p>
        </p:txBody>
      </p:sp>
      <p:sp>
        <p:nvSpPr>
          <p:cNvPr id="140" name="Google Shape;140;p26"/>
          <p:cNvSpPr txBox="1">
            <a:spLocks noGrp="1"/>
          </p:cNvSpPr>
          <p:nvPr>
            <p:ph type="body" idx="4294967295"/>
          </p:nvPr>
        </p:nvSpPr>
        <p:spPr>
          <a:xfrm>
            <a:off x="5847625" y="1381075"/>
            <a:ext cx="3117000" cy="800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Sophisticated Caching</a:t>
            </a:r>
            <a:endParaRPr sz="1500" dirty="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673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Presto Use Cases</a:t>
            </a:r>
            <a:endParaRPr/>
          </a:p>
        </p:txBody>
      </p:sp>
      <p:grpSp>
        <p:nvGrpSpPr>
          <p:cNvPr id="146" name="Google Shape;146;p27"/>
          <p:cNvGrpSpPr/>
          <p:nvPr/>
        </p:nvGrpSpPr>
        <p:grpSpPr>
          <a:xfrm>
            <a:off x="1183995" y="1409303"/>
            <a:ext cx="2027676" cy="1448806"/>
            <a:chOff x="832250" y="1246325"/>
            <a:chExt cx="2238300" cy="1599300"/>
          </a:xfrm>
        </p:grpSpPr>
        <p:grpSp>
          <p:nvGrpSpPr>
            <p:cNvPr id="147" name="Google Shape;147;p27"/>
            <p:cNvGrpSpPr/>
            <p:nvPr/>
          </p:nvGrpSpPr>
          <p:grpSpPr>
            <a:xfrm>
              <a:off x="832250" y="1246325"/>
              <a:ext cx="2238300" cy="1599300"/>
              <a:chOff x="3452850" y="1246325"/>
              <a:chExt cx="2238300" cy="1599300"/>
            </a:xfrm>
          </p:grpSpPr>
          <p:sp>
            <p:nvSpPr>
              <p:cNvPr id="148" name="Google Shape;148;p27"/>
              <p:cNvSpPr/>
              <p:nvPr/>
            </p:nvSpPr>
            <p:spPr>
              <a:xfrm>
                <a:off x="3452850" y="1246325"/>
                <a:ext cx="2238300" cy="1599300"/>
              </a:xfrm>
              <a:prstGeom prst="roundRect">
                <a:avLst>
                  <a:gd name="adj" fmla="val 9141"/>
                </a:avLst>
              </a:prstGeom>
              <a:solidFill>
                <a:schemeClr val="lt1"/>
              </a:solidFill>
              <a:ln>
                <a:noFill/>
              </a:ln>
              <a:effectLst>
                <a:outerShdw blurRad="128588"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txBox="1"/>
              <p:nvPr/>
            </p:nvSpPr>
            <p:spPr>
              <a:xfrm>
                <a:off x="3452850" y="2385150"/>
                <a:ext cx="2238300" cy="373200"/>
              </a:xfrm>
              <a:prstGeom prst="rect">
                <a:avLst/>
              </a:prstGeom>
              <a:noFill/>
              <a:ln>
                <a:noFill/>
              </a:ln>
              <a:effectLst>
                <a:outerShdw blurRad="185738" dist="57150" dir="5400000" algn="bl" rotWithShape="0">
                  <a:srgbClr val="000000">
                    <a:alpha val="9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1300">
                    <a:latin typeface="Open Sans"/>
                    <a:ea typeface="Open Sans"/>
                    <a:cs typeface="Open Sans"/>
                    <a:sym typeface="Open Sans"/>
                  </a:rPr>
                  <a:t>Dashboarding</a:t>
                </a:r>
                <a:endParaRPr sz="1300">
                  <a:latin typeface="Open Sans"/>
                  <a:ea typeface="Open Sans"/>
                  <a:cs typeface="Open Sans"/>
                  <a:sym typeface="Open Sans"/>
                </a:endParaRPr>
              </a:p>
            </p:txBody>
          </p:sp>
        </p:grpSp>
        <p:pic>
          <p:nvPicPr>
            <p:cNvPr id="150" name="Google Shape;150;p27"/>
            <p:cNvPicPr preferRelativeResize="0"/>
            <p:nvPr/>
          </p:nvPicPr>
          <p:blipFill>
            <a:blip r:embed="rId3">
              <a:alphaModFix/>
            </a:blip>
            <a:stretch>
              <a:fillRect/>
            </a:stretch>
          </p:blipFill>
          <p:spPr>
            <a:xfrm>
              <a:off x="1608362" y="1506708"/>
              <a:ext cx="686075" cy="811150"/>
            </a:xfrm>
            <a:prstGeom prst="rect">
              <a:avLst/>
            </a:prstGeom>
            <a:noFill/>
            <a:ln>
              <a:noFill/>
            </a:ln>
          </p:spPr>
        </p:pic>
      </p:grpSp>
      <p:grpSp>
        <p:nvGrpSpPr>
          <p:cNvPr id="151" name="Google Shape;151;p27"/>
          <p:cNvGrpSpPr/>
          <p:nvPr/>
        </p:nvGrpSpPr>
        <p:grpSpPr>
          <a:xfrm>
            <a:off x="5931998" y="1409303"/>
            <a:ext cx="2027676" cy="1448806"/>
            <a:chOff x="6073450" y="1246325"/>
            <a:chExt cx="2238300" cy="1599300"/>
          </a:xfrm>
        </p:grpSpPr>
        <p:grpSp>
          <p:nvGrpSpPr>
            <p:cNvPr id="152" name="Google Shape;152;p27"/>
            <p:cNvGrpSpPr/>
            <p:nvPr/>
          </p:nvGrpSpPr>
          <p:grpSpPr>
            <a:xfrm>
              <a:off x="6073450" y="1246325"/>
              <a:ext cx="2238300" cy="1599300"/>
              <a:chOff x="3452850" y="1246325"/>
              <a:chExt cx="2238300" cy="1599300"/>
            </a:xfrm>
          </p:grpSpPr>
          <p:sp>
            <p:nvSpPr>
              <p:cNvPr id="153" name="Google Shape;153;p27"/>
              <p:cNvSpPr/>
              <p:nvPr/>
            </p:nvSpPr>
            <p:spPr>
              <a:xfrm>
                <a:off x="3452850" y="1246325"/>
                <a:ext cx="2238300" cy="1599300"/>
              </a:xfrm>
              <a:prstGeom prst="roundRect">
                <a:avLst>
                  <a:gd name="adj" fmla="val 9141"/>
                </a:avLst>
              </a:prstGeom>
              <a:solidFill>
                <a:schemeClr val="lt1"/>
              </a:solidFill>
              <a:ln>
                <a:noFill/>
              </a:ln>
              <a:effectLst>
                <a:outerShdw blurRad="128588"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txBox="1"/>
              <p:nvPr/>
            </p:nvSpPr>
            <p:spPr>
              <a:xfrm>
                <a:off x="3452850" y="2385150"/>
                <a:ext cx="2238300" cy="373200"/>
              </a:xfrm>
              <a:prstGeom prst="rect">
                <a:avLst/>
              </a:prstGeom>
              <a:noFill/>
              <a:ln>
                <a:noFill/>
              </a:ln>
              <a:effectLst>
                <a:outerShdw blurRad="185738" dist="57150" dir="5400000" algn="bl" rotWithShape="0">
                  <a:srgbClr val="000000">
                    <a:alpha val="9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1300">
                    <a:latin typeface="Open Sans"/>
                    <a:ea typeface="Open Sans"/>
                    <a:cs typeface="Open Sans"/>
                    <a:sym typeface="Open Sans"/>
                  </a:rPr>
                  <a:t>Interactive exploration</a:t>
                </a:r>
                <a:endParaRPr sz="1300">
                  <a:latin typeface="Open Sans"/>
                  <a:ea typeface="Open Sans"/>
                  <a:cs typeface="Open Sans"/>
                  <a:sym typeface="Open Sans"/>
                </a:endParaRPr>
              </a:p>
            </p:txBody>
          </p:sp>
        </p:grpSp>
        <p:pic>
          <p:nvPicPr>
            <p:cNvPr id="155" name="Google Shape;155;p27"/>
            <p:cNvPicPr preferRelativeResize="0"/>
            <p:nvPr/>
          </p:nvPicPr>
          <p:blipFill>
            <a:blip r:embed="rId4">
              <a:alphaModFix/>
            </a:blip>
            <a:stretch>
              <a:fillRect/>
            </a:stretch>
          </p:blipFill>
          <p:spPr>
            <a:xfrm>
              <a:off x="6802152" y="1381776"/>
              <a:ext cx="780901" cy="976100"/>
            </a:xfrm>
            <a:prstGeom prst="rect">
              <a:avLst/>
            </a:prstGeom>
            <a:noFill/>
            <a:ln>
              <a:noFill/>
            </a:ln>
          </p:spPr>
        </p:pic>
      </p:grpSp>
      <p:grpSp>
        <p:nvGrpSpPr>
          <p:cNvPr id="156" name="Google Shape;156;p27"/>
          <p:cNvGrpSpPr/>
          <p:nvPr/>
        </p:nvGrpSpPr>
        <p:grpSpPr>
          <a:xfrm>
            <a:off x="3557996" y="1409303"/>
            <a:ext cx="2027676" cy="1448806"/>
            <a:chOff x="3452850" y="1246325"/>
            <a:chExt cx="2238300" cy="1599300"/>
          </a:xfrm>
        </p:grpSpPr>
        <p:grpSp>
          <p:nvGrpSpPr>
            <p:cNvPr id="157" name="Google Shape;157;p27"/>
            <p:cNvGrpSpPr/>
            <p:nvPr/>
          </p:nvGrpSpPr>
          <p:grpSpPr>
            <a:xfrm>
              <a:off x="3452850" y="1246325"/>
              <a:ext cx="2238300" cy="1599300"/>
              <a:chOff x="3452850" y="1246325"/>
              <a:chExt cx="2238300" cy="1599300"/>
            </a:xfrm>
          </p:grpSpPr>
          <p:sp>
            <p:nvSpPr>
              <p:cNvPr id="158" name="Google Shape;158;p27"/>
              <p:cNvSpPr/>
              <p:nvPr/>
            </p:nvSpPr>
            <p:spPr>
              <a:xfrm>
                <a:off x="3452850" y="1246325"/>
                <a:ext cx="2238300" cy="1599300"/>
              </a:xfrm>
              <a:prstGeom prst="roundRect">
                <a:avLst>
                  <a:gd name="adj" fmla="val 9141"/>
                </a:avLst>
              </a:prstGeom>
              <a:solidFill>
                <a:schemeClr val="lt1"/>
              </a:solidFill>
              <a:ln>
                <a:noFill/>
              </a:ln>
              <a:effectLst>
                <a:outerShdw blurRad="128588"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txBox="1"/>
              <p:nvPr/>
            </p:nvSpPr>
            <p:spPr>
              <a:xfrm>
                <a:off x="3452850" y="2385150"/>
                <a:ext cx="2238300" cy="373200"/>
              </a:xfrm>
              <a:prstGeom prst="rect">
                <a:avLst/>
              </a:prstGeom>
              <a:noFill/>
              <a:ln>
                <a:noFill/>
              </a:ln>
              <a:effectLst>
                <a:outerShdw blurRad="185738" dist="57150" dir="5400000" algn="bl" rotWithShape="0">
                  <a:srgbClr val="000000">
                    <a:alpha val="9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1300">
                    <a:latin typeface="Open Sans"/>
                    <a:ea typeface="Open Sans"/>
                    <a:cs typeface="Open Sans"/>
                    <a:sym typeface="Open Sans"/>
                  </a:rPr>
                  <a:t>Business intelligence</a:t>
                </a:r>
                <a:endParaRPr sz="1300">
                  <a:latin typeface="Open Sans"/>
                  <a:ea typeface="Open Sans"/>
                  <a:cs typeface="Open Sans"/>
                  <a:sym typeface="Open Sans"/>
                </a:endParaRPr>
              </a:p>
            </p:txBody>
          </p:sp>
        </p:grpSp>
        <p:pic>
          <p:nvPicPr>
            <p:cNvPr id="160" name="Google Shape;160;p27"/>
            <p:cNvPicPr preferRelativeResize="0"/>
            <p:nvPr/>
          </p:nvPicPr>
          <p:blipFill>
            <a:blip r:embed="rId5">
              <a:alphaModFix/>
            </a:blip>
            <a:stretch>
              <a:fillRect/>
            </a:stretch>
          </p:blipFill>
          <p:spPr>
            <a:xfrm>
              <a:off x="4240236" y="1464250"/>
              <a:ext cx="663538" cy="811150"/>
            </a:xfrm>
            <a:prstGeom prst="rect">
              <a:avLst/>
            </a:prstGeom>
            <a:noFill/>
            <a:ln>
              <a:noFill/>
            </a:ln>
          </p:spPr>
        </p:pic>
      </p:grpSp>
      <p:grpSp>
        <p:nvGrpSpPr>
          <p:cNvPr id="161" name="Google Shape;161;p27"/>
          <p:cNvGrpSpPr/>
          <p:nvPr/>
        </p:nvGrpSpPr>
        <p:grpSpPr>
          <a:xfrm>
            <a:off x="2370996" y="3100641"/>
            <a:ext cx="2027676" cy="1448806"/>
            <a:chOff x="2142550" y="3113350"/>
            <a:chExt cx="2238300" cy="1599300"/>
          </a:xfrm>
        </p:grpSpPr>
        <p:grpSp>
          <p:nvGrpSpPr>
            <p:cNvPr id="162" name="Google Shape;162;p27"/>
            <p:cNvGrpSpPr/>
            <p:nvPr/>
          </p:nvGrpSpPr>
          <p:grpSpPr>
            <a:xfrm>
              <a:off x="2142550" y="3113350"/>
              <a:ext cx="2238300" cy="1599300"/>
              <a:chOff x="3452850" y="1246325"/>
              <a:chExt cx="2238300" cy="1599300"/>
            </a:xfrm>
          </p:grpSpPr>
          <p:sp>
            <p:nvSpPr>
              <p:cNvPr id="163" name="Google Shape;163;p27"/>
              <p:cNvSpPr/>
              <p:nvPr/>
            </p:nvSpPr>
            <p:spPr>
              <a:xfrm>
                <a:off x="3452850" y="1246325"/>
                <a:ext cx="2238300" cy="1599300"/>
              </a:xfrm>
              <a:prstGeom prst="roundRect">
                <a:avLst>
                  <a:gd name="adj" fmla="val 9141"/>
                </a:avLst>
              </a:prstGeom>
              <a:solidFill>
                <a:schemeClr val="lt1"/>
              </a:solidFill>
              <a:ln>
                <a:noFill/>
              </a:ln>
              <a:effectLst>
                <a:outerShdw blurRad="128588"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txBox="1"/>
              <p:nvPr/>
            </p:nvSpPr>
            <p:spPr>
              <a:xfrm>
                <a:off x="3452850" y="2385150"/>
                <a:ext cx="2238300" cy="373200"/>
              </a:xfrm>
              <a:prstGeom prst="rect">
                <a:avLst/>
              </a:prstGeom>
              <a:noFill/>
              <a:ln>
                <a:noFill/>
              </a:ln>
              <a:effectLst>
                <a:outerShdw blurRad="185738" dist="57150" dir="5400000" algn="bl" rotWithShape="0">
                  <a:srgbClr val="000000">
                    <a:alpha val="9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1300">
                    <a:latin typeface="Open Sans"/>
                    <a:ea typeface="Open Sans"/>
                    <a:cs typeface="Open Sans"/>
                    <a:sym typeface="Open Sans"/>
                  </a:rPr>
                  <a:t>Batch processing</a:t>
                </a:r>
                <a:endParaRPr sz="1300">
                  <a:latin typeface="Open Sans"/>
                  <a:ea typeface="Open Sans"/>
                  <a:cs typeface="Open Sans"/>
                  <a:sym typeface="Open Sans"/>
                </a:endParaRPr>
              </a:p>
            </p:txBody>
          </p:sp>
        </p:grpSp>
        <p:pic>
          <p:nvPicPr>
            <p:cNvPr id="165" name="Google Shape;165;p27"/>
            <p:cNvPicPr preferRelativeResize="0"/>
            <p:nvPr/>
          </p:nvPicPr>
          <p:blipFill>
            <a:blip r:embed="rId6">
              <a:alphaModFix/>
            </a:blip>
            <a:stretch>
              <a:fillRect/>
            </a:stretch>
          </p:blipFill>
          <p:spPr>
            <a:xfrm>
              <a:off x="2871256" y="3331954"/>
              <a:ext cx="780900" cy="964070"/>
            </a:xfrm>
            <a:prstGeom prst="rect">
              <a:avLst/>
            </a:prstGeom>
            <a:noFill/>
            <a:ln>
              <a:noFill/>
            </a:ln>
          </p:spPr>
        </p:pic>
      </p:grpSp>
      <p:grpSp>
        <p:nvGrpSpPr>
          <p:cNvPr id="166" name="Google Shape;166;p27"/>
          <p:cNvGrpSpPr/>
          <p:nvPr/>
        </p:nvGrpSpPr>
        <p:grpSpPr>
          <a:xfrm>
            <a:off x="4744997" y="3100641"/>
            <a:ext cx="2027676" cy="1448806"/>
            <a:chOff x="4763150" y="3113350"/>
            <a:chExt cx="2238300" cy="1599300"/>
          </a:xfrm>
        </p:grpSpPr>
        <p:grpSp>
          <p:nvGrpSpPr>
            <p:cNvPr id="167" name="Google Shape;167;p27"/>
            <p:cNvGrpSpPr/>
            <p:nvPr/>
          </p:nvGrpSpPr>
          <p:grpSpPr>
            <a:xfrm>
              <a:off x="4763150" y="3113350"/>
              <a:ext cx="2238300" cy="1599300"/>
              <a:chOff x="3452850" y="1246325"/>
              <a:chExt cx="2238300" cy="1599300"/>
            </a:xfrm>
          </p:grpSpPr>
          <p:sp>
            <p:nvSpPr>
              <p:cNvPr id="168" name="Google Shape;168;p27"/>
              <p:cNvSpPr/>
              <p:nvPr/>
            </p:nvSpPr>
            <p:spPr>
              <a:xfrm>
                <a:off x="3452850" y="1246325"/>
                <a:ext cx="2238300" cy="1599300"/>
              </a:xfrm>
              <a:prstGeom prst="roundRect">
                <a:avLst>
                  <a:gd name="adj" fmla="val 9141"/>
                </a:avLst>
              </a:prstGeom>
              <a:solidFill>
                <a:schemeClr val="lt1"/>
              </a:solidFill>
              <a:ln>
                <a:noFill/>
              </a:ln>
              <a:effectLst>
                <a:outerShdw blurRad="128588"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txBox="1"/>
              <p:nvPr/>
            </p:nvSpPr>
            <p:spPr>
              <a:xfrm>
                <a:off x="3452850" y="2385150"/>
                <a:ext cx="2238300" cy="373200"/>
              </a:xfrm>
              <a:prstGeom prst="rect">
                <a:avLst/>
              </a:prstGeom>
              <a:noFill/>
              <a:ln>
                <a:noFill/>
              </a:ln>
              <a:effectLst>
                <a:outerShdw blurRad="185738" dist="57150" dir="5400000" algn="bl" rotWithShape="0">
                  <a:srgbClr val="000000">
                    <a:alpha val="9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1300">
                    <a:latin typeface="Open Sans"/>
                    <a:ea typeface="Open Sans"/>
                    <a:cs typeface="Open Sans"/>
                    <a:sym typeface="Open Sans"/>
                  </a:rPr>
                  <a:t>Data driven apps</a:t>
                </a:r>
                <a:endParaRPr sz="1300">
                  <a:latin typeface="Open Sans"/>
                  <a:ea typeface="Open Sans"/>
                  <a:cs typeface="Open Sans"/>
                  <a:sym typeface="Open Sans"/>
                </a:endParaRPr>
              </a:p>
            </p:txBody>
          </p:sp>
        </p:grpSp>
        <p:pic>
          <p:nvPicPr>
            <p:cNvPr id="170" name="Google Shape;170;p27"/>
            <p:cNvPicPr preferRelativeResize="0"/>
            <p:nvPr/>
          </p:nvPicPr>
          <p:blipFill>
            <a:blip r:embed="rId7">
              <a:alphaModFix/>
            </a:blip>
            <a:stretch>
              <a:fillRect/>
            </a:stretch>
          </p:blipFill>
          <p:spPr>
            <a:xfrm>
              <a:off x="5630406" y="3408413"/>
              <a:ext cx="503795" cy="811149"/>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1000"/>
                                        <p:tgtEl>
                                          <p:spTgt spid="15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51"/>
                                        </p:tgtEl>
                                        <p:attrNameLst>
                                          <p:attrName>style.visibility</p:attrName>
                                        </p:attrNameLst>
                                      </p:cBhvr>
                                      <p:to>
                                        <p:strVal val="visible"/>
                                      </p:to>
                                    </p:set>
                                    <p:animEffect transition="in" filter="fade">
                                      <p:cBhvr>
                                        <p:cTn id="15" dur="1000"/>
                                        <p:tgtEl>
                                          <p:spTgt spid="15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1000"/>
                                        <p:tgtEl>
                                          <p:spTgt spid="161"/>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66"/>
                                        </p:tgtEl>
                                        <p:attrNameLst>
                                          <p:attrName>style.visibility</p:attrName>
                                        </p:attrNameLst>
                                      </p:cBhvr>
                                      <p:to>
                                        <p:strVal val="visible"/>
                                      </p:to>
                                    </p:set>
                                    <p:animEffect transition="in" filter="fade">
                                      <p:cBhvr>
                                        <p:cTn id="23" dur="1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91;p98">
            <a:extLst>
              <a:ext uri="{FF2B5EF4-FFF2-40B4-BE49-F238E27FC236}">
                <a16:creationId xmlns:a16="http://schemas.microsoft.com/office/drawing/2014/main" id="{0DE5914B-F981-0556-1C51-80A1AAE98D8A}"/>
              </a:ext>
            </a:extLst>
          </p:cNvPr>
          <p:cNvPicPr preferRelativeResize="0"/>
          <p:nvPr/>
        </p:nvPicPr>
        <p:blipFill rotWithShape="1">
          <a:blip r:embed="rId3">
            <a:alphaModFix/>
          </a:blip>
          <a:srcRect/>
          <a:stretch/>
        </p:blipFill>
        <p:spPr>
          <a:xfrm>
            <a:off x="61249" y="1073386"/>
            <a:ext cx="1875884" cy="586060"/>
          </a:xfrm>
          <a:prstGeom prst="rect">
            <a:avLst/>
          </a:prstGeom>
          <a:noFill/>
          <a:ln>
            <a:noFill/>
          </a:ln>
        </p:spPr>
      </p:pic>
      <p:sp>
        <p:nvSpPr>
          <p:cNvPr id="5" name="Title 1">
            <a:extLst>
              <a:ext uri="{FF2B5EF4-FFF2-40B4-BE49-F238E27FC236}">
                <a16:creationId xmlns:a16="http://schemas.microsoft.com/office/drawing/2014/main" id="{7280991A-8017-9492-5526-ECE84A970338}"/>
              </a:ext>
            </a:extLst>
          </p:cNvPr>
          <p:cNvSpPr txBox="1">
            <a:spLocks/>
          </p:cNvSpPr>
          <p:nvPr/>
        </p:nvSpPr>
        <p:spPr>
          <a:xfrm>
            <a:off x="142689" y="919749"/>
            <a:ext cx="1721134" cy="307273"/>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Arial"/>
              <a:buNone/>
              <a:defRPr sz="4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50">
                <a:solidFill>
                  <a:schemeClr val="tx1"/>
                </a:solidFill>
                <a:latin typeface="+mj-lt"/>
              </a:rPr>
              <a:t>Powered by</a:t>
            </a:r>
            <a:endParaRPr lang="en-US" sz="1650" dirty="0">
              <a:solidFill>
                <a:schemeClr val="tx1"/>
              </a:solidFill>
              <a:latin typeface="+mj-lt"/>
            </a:endParaRPr>
          </a:p>
        </p:txBody>
      </p:sp>
      <p:cxnSp>
        <p:nvCxnSpPr>
          <p:cNvPr id="6" name="Straight Connector 5" descr="Vertical column divider">
            <a:extLst>
              <a:ext uri="{FF2B5EF4-FFF2-40B4-BE49-F238E27FC236}">
                <a16:creationId xmlns:a16="http://schemas.microsoft.com/office/drawing/2014/main" id="{4632F760-C0EC-F02D-4AA5-762BEEC29D1C}"/>
              </a:ext>
              <a:ext uri="{C183D7F6-B498-43B3-948B-1728B52AA6E4}">
                <adec:decorative xmlns:adec="http://schemas.microsoft.com/office/drawing/2017/decorative" val="0"/>
              </a:ext>
            </a:extLst>
          </p:cNvPr>
          <p:cNvCxnSpPr/>
          <p:nvPr/>
        </p:nvCxnSpPr>
        <p:spPr bwMode="auto">
          <a:xfrm>
            <a:off x="2285702" y="884056"/>
            <a:ext cx="0" cy="42862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00C9834F-3FE4-3BFD-9520-D6BA183E1C8A}"/>
              </a:ext>
            </a:extLst>
          </p:cNvPr>
          <p:cNvSpPr txBox="1">
            <a:spLocks/>
          </p:cNvSpPr>
          <p:nvPr/>
        </p:nvSpPr>
        <p:spPr>
          <a:xfrm>
            <a:off x="2416058" y="1424328"/>
            <a:ext cx="1970109" cy="12880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9050"/>
            <a:r>
              <a:rPr lang="en-US" sz="1050" dirty="0">
                <a:latin typeface="+mj-lt"/>
              </a:rPr>
              <a:t>Digital advertising platform.</a:t>
            </a:r>
            <a:br>
              <a:rPr lang="en-US" sz="1050" dirty="0">
                <a:latin typeface="+mj-lt"/>
              </a:rPr>
            </a:br>
            <a:br>
              <a:rPr lang="en-US" sz="1050" dirty="0">
                <a:latin typeface="+mj-lt"/>
              </a:rPr>
            </a:br>
            <a:r>
              <a:rPr lang="en-US" sz="1050" dirty="0">
                <a:latin typeface="+mj-lt"/>
              </a:rPr>
              <a:t>Over </a:t>
            </a:r>
            <a:r>
              <a:rPr lang="en-US" sz="1050" dirty="0">
                <a:solidFill>
                  <a:schemeClr val="accent1"/>
                </a:solidFill>
                <a:latin typeface="+mj-lt"/>
              </a:rPr>
              <a:t>2000 daily reports</a:t>
            </a:r>
            <a:r>
              <a:rPr lang="en-US" sz="1050" dirty="0">
                <a:latin typeface="+mj-lt"/>
              </a:rPr>
              <a:t> and </a:t>
            </a:r>
            <a:r>
              <a:rPr lang="en-US" sz="1050" dirty="0">
                <a:solidFill>
                  <a:schemeClr val="accent1"/>
                </a:solidFill>
                <a:latin typeface="+mj-lt"/>
              </a:rPr>
              <a:t>100s of pipelines</a:t>
            </a:r>
            <a:r>
              <a:rPr lang="en-US" sz="1050" dirty="0">
                <a:latin typeface="+mj-lt"/>
              </a:rPr>
              <a:t> on a </a:t>
            </a:r>
            <a:r>
              <a:rPr lang="en-US" sz="1050" dirty="0">
                <a:solidFill>
                  <a:schemeClr val="accent1"/>
                </a:solidFill>
                <a:latin typeface="+mj-lt"/>
              </a:rPr>
              <a:t>7 PB data lake</a:t>
            </a:r>
            <a:r>
              <a:rPr lang="en-US" sz="1050" dirty="0">
                <a:latin typeface="+mj-lt"/>
              </a:rPr>
              <a:t> with over </a:t>
            </a:r>
            <a:r>
              <a:rPr lang="en-US" sz="1050" dirty="0">
                <a:solidFill>
                  <a:schemeClr val="accent1"/>
                </a:solidFill>
                <a:latin typeface="+mj-lt"/>
              </a:rPr>
              <a:t>400 </a:t>
            </a:r>
            <a:br>
              <a:rPr lang="en-US" sz="1050" dirty="0">
                <a:solidFill>
                  <a:schemeClr val="accent1"/>
                </a:solidFill>
                <a:latin typeface="+mj-lt"/>
              </a:rPr>
            </a:br>
            <a:r>
              <a:rPr lang="en-US" sz="1050" dirty="0">
                <a:solidFill>
                  <a:schemeClr val="accent1"/>
                </a:solidFill>
                <a:latin typeface="+mj-lt"/>
              </a:rPr>
              <a:t>billion records</a:t>
            </a:r>
            <a:r>
              <a:rPr lang="en-US" sz="1050" dirty="0">
                <a:latin typeface="+mj-lt"/>
              </a:rPr>
              <a:t>. </a:t>
            </a:r>
          </a:p>
        </p:txBody>
      </p:sp>
      <p:cxnSp>
        <p:nvCxnSpPr>
          <p:cNvPr id="8" name="Straight Connector 7" descr="Vertical column divider">
            <a:extLst>
              <a:ext uri="{FF2B5EF4-FFF2-40B4-BE49-F238E27FC236}">
                <a16:creationId xmlns:a16="http://schemas.microsoft.com/office/drawing/2014/main" id="{A06AF554-35D8-0CF6-F859-475475BB6457}"/>
              </a:ext>
              <a:ext uri="{C183D7F6-B498-43B3-948B-1728B52AA6E4}">
                <adec:decorative xmlns:adec="http://schemas.microsoft.com/office/drawing/2017/decorative" val="0"/>
              </a:ext>
            </a:extLst>
          </p:cNvPr>
          <p:cNvCxnSpPr/>
          <p:nvPr/>
        </p:nvCxnSpPr>
        <p:spPr bwMode="auto">
          <a:xfrm>
            <a:off x="4570262" y="882937"/>
            <a:ext cx="0" cy="42862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2">
            <a:extLst>
              <a:ext uri="{FF2B5EF4-FFF2-40B4-BE49-F238E27FC236}">
                <a16:creationId xmlns:a16="http://schemas.microsoft.com/office/drawing/2014/main" id="{4E0CCE5C-095F-9C41-89C1-1CD3B620ED09}"/>
              </a:ext>
            </a:extLst>
          </p:cNvPr>
          <p:cNvSpPr txBox="1">
            <a:spLocks/>
          </p:cNvSpPr>
          <p:nvPr/>
        </p:nvSpPr>
        <p:spPr>
          <a:xfrm>
            <a:off x="4657623" y="1282439"/>
            <a:ext cx="2069131" cy="12880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9050" defTabSz="685672">
              <a:spcBef>
                <a:spcPts val="825"/>
              </a:spcBef>
            </a:pPr>
            <a:r>
              <a:rPr lang="en-US" sz="1050">
                <a:latin typeface="+mj-lt"/>
              </a:rPr>
              <a:t>Ride-hailing, micromobility rentals, and food delivery in </a:t>
            </a:r>
            <a:br>
              <a:rPr lang="en-US" sz="1050">
                <a:latin typeface="+mj-lt"/>
              </a:rPr>
            </a:br>
            <a:r>
              <a:rPr lang="en-US" sz="1050">
                <a:latin typeface="+mj-lt"/>
              </a:rPr>
              <a:t>Europe and Africa.</a:t>
            </a:r>
            <a:br>
              <a:rPr lang="en-US" sz="1050">
                <a:latin typeface="+mj-lt"/>
              </a:rPr>
            </a:br>
            <a:br>
              <a:rPr lang="en-US" sz="1050">
                <a:latin typeface="+mj-lt"/>
              </a:rPr>
            </a:br>
            <a:r>
              <a:rPr lang="en-US" sz="1050">
                <a:latin typeface="+mj-lt"/>
              </a:rPr>
              <a:t>Up to </a:t>
            </a:r>
            <a:r>
              <a:rPr lang="en-US" sz="1050">
                <a:solidFill>
                  <a:schemeClr val="accent1"/>
                </a:solidFill>
                <a:latin typeface="+mj-lt"/>
              </a:rPr>
              <a:t>100k daily queries</a:t>
            </a:r>
            <a:r>
              <a:rPr lang="en-US" sz="1050">
                <a:latin typeface="+mj-lt"/>
              </a:rPr>
              <a:t> (over </a:t>
            </a:r>
            <a:r>
              <a:rPr lang="en-US" sz="1050">
                <a:solidFill>
                  <a:schemeClr val="accent1"/>
                </a:solidFill>
                <a:latin typeface="+mj-lt"/>
              </a:rPr>
              <a:t>1.5M queries per month</a:t>
            </a:r>
            <a:r>
              <a:rPr lang="en-US" sz="1050">
                <a:latin typeface="+mj-lt"/>
              </a:rPr>
              <a:t>) with over </a:t>
            </a:r>
            <a:r>
              <a:rPr lang="en-US" sz="1050">
                <a:solidFill>
                  <a:schemeClr val="accent1"/>
                </a:solidFill>
                <a:latin typeface="+mj-lt"/>
              </a:rPr>
              <a:t>2000 active internal users</a:t>
            </a:r>
            <a:r>
              <a:rPr lang="en-US" sz="1050">
                <a:latin typeface="+mj-lt"/>
              </a:rPr>
              <a:t> on </a:t>
            </a:r>
            <a:r>
              <a:rPr lang="en-US" sz="1050">
                <a:solidFill>
                  <a:schemeClr val="accent1"/>
                </a:solidFill>
                <a:latin typeface="+mj-lt"/>
              </a:rPr>
              <a:t>2 PB data lake</a:t>
            </a:r>
            <a:r>
              <a:rPr lang="en-US" sz="1050">
                <a:latin typeface="+mj-lt"/>
              </a:rPr>
              <a:t>.</a:t>
            </a:r>
            <a:endParaRPr lang="en-US" sz="1050" dirty="0">
              <a:latin typeface="+mj-lt"/>
            </a:endParaRPr>
          </a:p>
        </p:txBody>
      </p:sp>
      <p:cxnSp>
        <p:nvCxnSpPr>
          <p:cNvPr id="10" name="Straight Connector 9" descr="Vertical column divider">
            <a:extLst>
              <a:ext uri="{FF2B5EF4-FFF2-40B4-BE49-F238E27FC236}">
                <a16:creationId xmlns:a16="http://schemas.microsoft.com/office/drawing/2014/main" id="{D2FB006A-CB45-5DB5-7803-5E0AB2889D10}"/>
              </a:ext>
              <a:ext uri="{C183D7F6-B498-43B3-948B-1728B52AA6E4}">
                <adec:decorative xmlns:adec="http://schemas.microsoft.com/office/drawing/2017/decorative" val="0"/>
              </a:ext>
            </a:extLst>
          </p:cNvPr>
          <p:cNvCxnSpPr/>
          <p:nvPr/>
        </p:nvCxnSpPr>
        <p:spPr bwMode="auto">
          <a:xfrm>
            <a:off x="6857108" y="884056"/>
            <a:ext cx="0" cy="42862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3">
            <a:extLst>
              <a:ext uri="{FF2B5EF4-FFF2-40B4-BE49-F238E27FC236}">
                <a16:creationId xmlns:a16="http://schemas.microsoft.com/office/drawing/2014/main" id="{2D88D846-F9E7-4795-597A-C5AF81AC0B4F}"/>
              </a:ext>
            </a:extLst>
          </p:cNvPr>
          <p:cNvSpPr txBox="1">
            <a:spLocks/>
          </p:cNvSpPr>
          <p:nvPr/>
        </p:nvSpPr>
        <p:spPr>
          <a:xfrm>
            <a:off x="7071392" y="1282439"/>
            <a:ext cx="1856561" cy="12880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9050" defTabSz="685672">
              <a:spcBef>
                <a:spcPts val="825"/>
              </a:spcBef>
            </a:pPr>
            <a:r>
              <a:rPr lang="en-US" sz="1050">
                <a:latin typeface="+mj-lt"/>
              </a:rPr>
              <a:t>Social media.</a:t>
            </a:r>
            <a:br>
              <a:rPr lang="en-US" sz="1050">
                <a:latin typeface="+mj-lt"/>
              </a:rPr>
            </a:br>
            <a:br>
              <a:rPr lang="en-US" sz="1050">
                <a:latin typeface="+mj-lt"/>
              </a:rPr>
            </a:br>
            <a:r>
              <a:rPr lang="en-US" sz="1050">
                <a:solidFill>
                  <a:schemeClr val="accent1"/>
                </a:solidFill>
                <a:latin typeface="+mj-lt"/>
              </a:rPr>
              <a:t>30K queries per day</a:t>
            </a:r>
            <a:r>
              <a:rPr lang="en-US" sz="1050">
                <a:latin typeface="+mj-lt"/>
              </a:rPr>
              <a:t> with </a:t>
            </a:r>
            <a:r>
              <a:rPr lang="en-US" sz="1050">
                <a:solidFill>
                  <a:schemeClr val="accent1"/>
                </a:solidFill>
                <a:latin typeface="+mj-lt"/>
              </a:rPr>
              <a:t>1000 daily active users</a:t>
            </a:r>
            <a:r>
              <a:rPr lang="en-US" sz="1050">
                <a:latin typeface="+mj-lt"/>
              </a:rPr>
              <a:t> on a </a:t>
            </a:r>
            <a:r>
              <a:rPr lang="en-US" sz="1050">
                <a:solidFill>
                  <a:schemeClr val="accent1"/>
                </a:solidFill>
                <a:latin typeface="+mj-lt"/>
              </a:rPr>
              <a:t>300 PB data lake</a:t>
            </a:r>
            <a:r>
              <a:rPr lang="en-US" sz="1050">
                <a:latin typeface="+mj-lt"/>
              </a:rPr>
              <a:t>.</a:t>
            </a:r>
          </a:p>
          <a:p>
            <a:pPr defTabSz="685672">
              <a:spcBef>
                <a:spcPts val="825"/>
              </a:spcBef>
            </a:pPr>
            <a:endParaRPr lang="en-US" sz="1050">
              <a:latin typeface="+mj-lt"/>
            </a:endParaRPr>
          </a:p>
          <a:p>
            <a:endParaRPr lang="en-US" sz="1050" dirty="0">
              <a:latin typeface="+mj-lt"/>
            </a:endParaRPr>
          </a:p>
        </p:txBody>
      </p:sp>
      <p:cxnSp>
        <p:nvCxnSpPr>
          <p:cNvPr id="12" name="Straight Connector 11" descr="Horizontal row divider">
            <a:extLst>
              <a:ext uri="{FF2B5EF4-FFF2-40B4-BE49-F238E27FC236}">
                <a16:creationId xmlns:a16="http://schemas.microsoft.com/office/drawing/2014/main" id="{A7763543-DD36-C97D-613A-EF21B1E764E7}"/>
              </a:ext>
              <a:ext uri="{C183D7F6-B498-43B3-948B-1728B52AA6E4}">
                <adec:decorative xmlns:adec="http://schemas.microsoft.com/office/drawing/2017/decorative" val="0"/>
              </a:ext>
            </a:extLst>
          </p:cNvPr>
          <p:cNvCxnSpPr>
            <a:cxnSpLocks/>
          </p:cNvCxnSpPr>
          <p:nvPr/>
        </p:nvCxnSpPr>
        <p:spPr bwMode="auto">
          <a:xfrm>
            <a:off x="2285704" y="2956069"/>
            <a:ext cx="6645203"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7">
            <a:extLst>
              <a:ext uri="{FF2B5EF4-FFF2-40B4-BE49-F238E27FC236}">
                <a16:creationId xmlns:a16="http://schemas.microsoft.com/office/drawing/2014/main" id="{40322F5C-C5C2-7B34-446F-46697E731F0A}"/>
              </a:ext>
            </a:extLst>
          </p:cNvPr>
          <p:cNvSpPr txBox="1">
            <a:spLocks/>
          </p:cNvSpPr>
          <p:nvPr/>
        </p:nvSpPr>
        <p:spPr>
          <a:xfrm>
            <a:off x="2421778" y="3530813"/>
            <a:ext cx="1857134" cy="11541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9050" defTabSz="685672">
              <a:spcBef>
                <a:spcPts val="825"/>
              </a:spcBef>
            </a:pPr>
            <a:r>
              <a:rPr lang="en-US" sz="1050" dirty="0">
                <a:latin typeface="+mj-lt"/>
              </a:rPr>
              <a:t>Ride-hailing, food delivery.</a:t>
            </a:r>
            <a:br>
              <a:rPr lang="en-US" sz="1050" dirty="0">
                <a:latin typeface="+mj-lt"/>
              </a:rPr>
            </a:br>
            <a:br>
              <a:rPr lang="en-US" sz="1050" dirty="0">
                <a:latin typeface="+mj-lt"/>
              </a:rPr>
            </a:br>
            <a:r>
              <a:rPr lang="en-US" sz="1050" dirty="0">
                <a:latin typeface="+mj-lt"/>
              </a:rPr>
              <a:t>Over </a:t>
            </a:r>
            <a:r>
              <a:rPr lang="en-US" sz="1050" dirty="0">
                <a:solidFill>
                  <a:schemeClr val="accent1"/>
                </a:solidFill>
                <a:latin typeface="+mj-lt"/>
              </a:rPr>
              <a:t>100M queries per day</a:t>
            </a:r>
            <a:r>
              <a:rPr lang="en-US" sz="1050" dirty="0">
                <a:latin typeface="+mj-lt"/>
              </a:rPr>
              <a:t> with </a:t>
            </a:r>
            <a:r>
              <a:rPr lang="en-US" sz="1050" dirty="0">
                <a:solidFill>
                  <a:schemeClr val="accent1"/>
                </a:solidFill>
                <a:latin typeface="+mj-lt"/>
              </a:rPr>
              <a:t>7000 weekly active users</a:t>
            </a:r>
            <a:r>
              <a:rPr lang="en-US" sz="1050" dirty="0">
                <a:latin typeface="+mj-lt"/>
              </a:rPr>
              <a:t> on a </a:t>
            </a:r>
            <a:r>
              <a:rPr lang="en-US" sz="1050" dirty="0">
                <a:solidFill>
                  <a:schemeClr val="accent1"/>
                </a:solidFill>
                <a:latin typeface="+mj-lt"/>
              </a:rPr>
              <a:t>50 PB data lake</a:t>
            </a:r>
            <a:r>
              <a:rPr lang="en-US" sz="1050" dirty="0">
                <a:latin typeface="+mj-lt"/>
              </a:rPr>
              <a:t>.</a:t>
            </a:r>
          </a:p>
          <a:p>
            <a:endParaRPr lang="en-US" sz="1050" dirty="0">
              <a:latin typeface="+mj-lt"/>
            </a:endParaRPr>
          </a:p>
        </p:txBody>
      </p:sp>
      <p:sp>
        <p:nvSpPr>
          <p:cNvPr id="14" name="Text Placeholder 4">
            <a:extLst>
              <a:ext uri="{FF2B5EF4-FFF2-40B4-BE49-F238E27FC236}">
                <a16:creationId xmlns:a16="http://schemas.microsoft.com/office/drawing/2014/main" id="{D450651E-653D-D86F-F7E2-7D1A121B486B}"/>
              </a:ext>
            </a:extLst>
          </p:cNvPr>
          <p:cNvSpPr txBox="1">
            <a:spLocks/>
          </p:cNvSpPr>
          <p:nvPr/>
        </p:nvSpPr>
        <p:spPr>
          <a:xfrm>
            <a:off x="4706863" y="3562343"/>
            <a:ext cx="1858276" cy="11541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9050" defTabSz="685672">
              <a:spcBef>
                <a:spcPts val="825"/>
              </a:spcBef>
            </a:pPr>
            <a:r>
              <a:rPr lang="en-US" sz="1050" dirty="0">
                <a:latin typeface="+mj-lt"/>
              </a:rPr>
              <a:t>Internet technology.</a:t>
            </a:r>
          </a:p>
          <a:p>
            <a:pPr marL="19050" defTabSz="685672">
              <a:spcBef>
                <a:spcPts val="825"/>
              </a:spcBef>
            </a:pPr>
            <a:r>
              <a:rPr lang="en-US" sz="1050" dirty="0">
                <a:latin typeface="+mj-lt"/>
              </a:rPr>
              <a:t>Over </a:t>
            </a:r>
            <a:r>
              <a:rPr lang="en-US" sz="1050" dirty="0">
                <a:solidFill>
                  <a:schemeClr val="accent1"/>
                </a:solidFill>
                <a:latin typeface="+mj-lt"/>
              </a:rPr>
              <a:t>2M queries per day</a:t>
            </a:r>
            <a:r>
              <a:rPr lang="en-US" sz="1050" dirty="0">
                <a:latin typeface="+mj-lt"/>
              </a:rPr>
              <a:t> for business intelligence and ad hoc use cases.</a:t>
            </a:r>
          </a:p>
          <a:p>
            <a:endParaRPr lang="en-US" sz="1050" dirty="0">
              <a:latin typeface="+mj-lt"/>
            </a:endParaRPr>
          </a:p>
        </p:txBody>
      </p:sp>
      <p:pic>
        <p:nvPicPr>
          <p:cNvPr id="15" name="Picture 14" descr="Logo&#10;&#10;Description automatically generated">
            <a:extLst>
              <a:ext uri="{FF2B5EF4-FFF2-40B4-BE49-F238E27FC236}">
                <a16:creationId xmlns:a16="http://schemas.microsoft.com/office/drawing/2014/main" id="{AB3C61F3-281C-E27C-F56E-DCA8F5E2F847}"/>
              </a:ext>
            </a:extLst>
          </p:cNvPr>
          <p:cNvPicPr>
            <a:picLocks noChangeAspect="1"/>
          </p:cNvPicPr>
          <p:nvPr/>
        </p:nvPicPr>
        <p:blipFill>
          <a:blip r:embed="rId4"/>
          <a:stretch>
            <a:fillRect/>
          </a:stretch>
        </p:blipFill>
        <p:spPr>
          <a:xfrm>
            <a:off x="2501130" y="882936"/>
            <a:ext cx="1191760" cy="310702"/>
          </a:xfrm>
          <a:prstGeom prst="rect">
            <a:avLst/>
          </a:prstGeom>
        </p:spPr>
      </p:pic>
      <p:pic>
        <p:nvPicPr>
          <p:cNvPr id="16" name="Picture 2" descr="Bolt (company) - Wikipedia">
            <a:extLst>
              <a:ext uri="{FF2B5EF4-FFF2-40B4-BE49-F238E27FC236}">
                <a16:creationId xmlns:a16="http://schemas.microsoft.com/office/drawing/2014/main" id="{A57334F1-A9D7-E020-90AF-D5328AD172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388" y="870366"/>
            <a:ext cx="641067" cy="376093"/>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91437887-78F5-491B-CC6C-6AE7920C4A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72177" y="882936"/>
            <a:ext cx="1556915" cy="314627"/>
          </a:xfrm>
          <a:prstGeom prst="rect">
            <a:avLst/>
          </a:prstGeom>
        </p:spPr>
      </p:pic>
      <p:pic>
        <p:nvPicPr>
          <p:cNvPr id="18" name="Graphic 17">
            <a:extLst>
              <a:ext uri="{FF2B5EF4-FFF2-40B4-BE49-F238E27FC236}">
                <a16:creationId xmlns:a16="http://schemas.microsoft.com/office/drawing/2014/main" id="{E6392384-093B-2C38-B765-C3B3609F91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02845" y="3097782"/>
            <a:ext cx="910572" cy="315427"/>
          </a:xfrm>
          <a:prstGeom prst="rect">
            <a:avLst/>
          </a:prstGeom>
        </p:spPr>
      </p:pic>
      <p:pic>
        <p:nvPicPr>
          <p:cNvPr id="19" name="Graphic 18">
            <a:extLst>
              <a:ext uri="{FF2B5EF4-FFF2-40B4-BE49-F238E27FC236}">
                <a16:creationId xmlns:a16="http://schemas.microsoft.com/office/drawing/2014/main" id="{41169BB5-64B8-DD4D-165F-5EBDEB817B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93118" y="3097782"/>
            <a:ext cx="1853133" cy="315427"/>
          </a:xfrm>
          <a:prstGeom prst="rect">
            <a:avLst/>
          </a:prstGeom>
        </p:spPr>
      </p:pic>
      <p:sp>
        <p:nvSpPr>
          <p:cNvPr id="20" name="Text Placeholder 7">
            <a:extLst>
              <a:ext uri="{FF2B5EF4-FFF2-40B4-BE49-F238E27FC236}">
                <a16:creationId xmlns:a16="http://schemas.microsoft.com/office/drawing/2014/main" id="{178F1572-25DC-905E-D5C1-8AFC53A47B4B}"/>
              </a:ext>
            </a:extLst>
          </p:cNvPr>
          <p:cNvSpPr txBox="1">
            <a:spLocks/>
          </p:cNvSpPr>
          <p:nvPr/>
        </p:nvSpPr>
        <p:spPr>
          <a:xfrm>
            <a:off x="7064653" y="3562343"/>
            <a:ext cx="1858276" cy="1154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1pPr>
            <a:lvl2pPr marL="256032"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2pPr>
            <a:lvl3pPr marL="512064"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3pPr>
            <a:lvl4pPr marL="768096"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800" b="0" i="0" u="none" strike="noStrike" cap="none" spc="0" baseline="0">
                <a:solidFill>
                  <a:schemeClr val="tx1"/>
                </a:solidFill>
                <a:uFillTx/>
                <a:latin typeface="IBM Plex Sans Light" panose="020B0403050203000203" pitchFamily="34" charset="0"/>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685672">
              <a:spcBef>
                <a:spcPts val="825"/>
              </a:spcBef>
            </a:pPr>
            <a:r>
              <a:rPr lang="en-US" sz="1050" dirty="0">
                <a:solidFill>
                  <a:srgbClr val="000000"/>
                </a:solidFill>
                <a:latin typeface="+mj-lt"/>
              </a:rPr>
              <a:t>Communications API technology.</a:t>
            </a:r>
            <a:br>
              <a:rPr lang="en-US" sz="1050" dirty="0">
                <a:solidFill>
                  <a:srgbClr val="000000"/>
                </a:solidFill>
                <a:latin typeface="+mj-lt"/>
              </a:rPr>
            </a:br>
            <a:br>
              <a:rPr lang="en-US" sz="1050" dirty="0">
                <a:solidFill>
                  <a:srgbClr val="000000"/>
                </a:solidFill>
                <a:latin typeface="+mj-lt"/>
              </a:rPr>
            </a:br>
            <a:r>
              <a:rPr lang="en-US" sz="1050" dirty="0">
                <a:solidFill>
                  <a:srgbClr val="000000"/>
                </a:solidFill>
                <a:latin typeface="+mj-lt"/>
              </a:rPr>
              <a:t>Over </a:t>
            </a:r>
            <a:r>
              <a:rPr lang="en-US" sz="1050" dirty="0">
                <a:solidFill>
                  <a:schemeClr val="accent1"/>
                </a:solidFill>
                <a:latin typeface="+mj-lt"/>
              </a:rPr>
              <a:t>2700 active internal users </a:t>
            </a:r>
            <a:r>
              <a:rPr lang="en-US" sz="1050" dirty="0">
                <a:solidFill>
                  <a:srgbClr val="000000"/>
                </a:solidFill>
                <a:latin typeface="+mj-lt"/>
              </a:rPr>
              <a:t>running </a:t>
            </a:r>
            <a:r>
              <a:rPr lang="en-US" sz="1050" dirty="0">
                <a:solidFill>
                  <a:schemeClr val="accent1"/>
                </a:solidFill>
                <a:latin typeface="+mj-lt"/>
              </a:rPr>
              <a:t>1M queries scanning 40 PB of data per month</a:t>
            </a:r>
            <a:r>
              <a:rPr lang="en-US" sz="1050" dirty="0">
                <a:solidFill>
                  <a:srgbClr val="000000"/>
                </a:solidFill>
                <a:latin typeface="+mj-lt"/>
              </a:rPr>
              <a:t>.</a:t>
            </a:r>
          </a:p>
        </p:txBody>
      </p:sp>
      <p:pic>
        <p:nvPicPr>
          <p:cNvPr id="21" name="Picture 2">
            <a:extLst>
              <a:ext uri="{FF2B5EF4-FFF2-40B4-BE49-F238E27FC236}">
                <a16:creationId xmlns:a16="http://schemas.microsoft.com/office/drawing/2014/main" id="{60B5A5AA-E3B4-88D3-9062-71C25FD470A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73774" y="3029533"/>
            <a:ext cx="1274836" cy="38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057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CDB600-E350-3E70-B3BE-361D636DD31A}"/>
              </a:ext>
            </a:extLst>
          </p:cNvPr>
          <p:cNvSpPr>
            <a:spLocks noGrp="1"/>
          </p:cNvSpPr>
          <p:nvPr>
            <p:ph type="body" idx="1"/>
          </p:nvPr>
        </p:nvSpPr>
        <p:spPr/>
        <p:txBody>
          <a:bodyPr anchor="ctr"/>
          <a:lstStyle/>
          <a:p>
            <a:r>
              <a:rPr lang="en-US" dirty="0"/>
              <a:t>Let’s get hands-on!</a:t>
            </a:r>
          </a:p>
        </p:txBody>
      </p:sp>
    </p:spTree>
    <p:extLst>
      <p:ext uri="{BB962C8B-B14F-4D97-AF65-F5344CB8AC3E}">
        <p14:creationId xmlns:p14="http://schemas.microsoft.com/office/powerpoint/2010/main" val="361583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32DA-5164-280D-B231-63202A0F2480}"/>
              </a:ext>
            </a:extLst>
          </p:cNvPr>
          <p:cNvSpPr>
            <a:spLocks noGrp="1"/>
          </p:cNvSpPr>
          <p:nvPr>
            <p:ph type="title"/>
          </p:nvPr>
        </p:nvSpPr>
        <p:spPr/>
        <p:txBody>
          <a:bodyPr>
            <a:normAutofit fontScale="90000"/>
          </a:bodyPr>
          <a:lstStyle/>
          <a:p>
            <a:r>
              <a:rPr lang="en-US" dirty="0"/>
              <a:t>What we will do today</a:t>
            </a:r>
          </a:p>
        </p:txBody>
      </p:sp>
      <p:sp>
        <p:nvSpPr>
          <p:cNvPr id="3" name="Google Shape;84;p20">
            <a:extLst>
              <a:ext uri="{FF2B5EF4-FFF2-40B4-BE49-F238E27FC236}">
                <a16:creationId xmlns:a16="http://schemas.microsoft.com/office/drawing/2014/main" id="{80BF9F73-A95A-44FA-7792-F4BEBEA88A93}"/>
              </a:ext>
            </a:extLst>
          </p:cNvPr>
          <p:cNvSpPr txBox="1">
            <a:spLocks/>
          </p:cNvSpPr>
          <p:nvPr/>
        </p:nvSpPr>
        <p:spPr>
          <a:xfrm>
            <a:off x="279782" y="1499639"/>
            <a:ext cx="7832725" cy="31464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lnSpc>
                <a:spcPct val="150000"/>
              </a:lnSpc>
              <a:buFont typeface="Open Sans"/>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Run a 4-node Presto cluster in Docker</a:t>
            </a:r>
          </a:p>
          <a:p>
            <a:pPr>
              <a:lnSpc>
                <a:spcPct val="150000"/>
              </a:lnSpc>
              <a:buFont typeface="Open Sans"/>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Connect Presto to two data sources – MySQL and MongoDB</a:t>
            </a:r>
          </a:p>
          <a:p>
            <a:pPr>
              <a:lnSpc>
                <a:spcPct val="150000"/>
              </a:lnSpc>
              <a:buFont typeface="Open Sans"/>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Run federated queries across both sources</a:t>
            </a:r>
          </a:p>
        </p:txBody>
      </p:sp>
    </p:spTree>
    <p:extLst>
      <p:ext uri="{BB962C8B-B14F-4D97-AF65-F5344CB8AC3E}">
        <p14:creationId xmlns:p14="http://schemas.microsoft.com/office/powerpoint/2010/main" val="198082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32DA-5164-280D-B231-63202A0F2480}"/>
              </a:ext>
            </a:extLst>
          </p:cNvPr>
          <p:cNvSpPr>
            <a:spLocks noGrp="1"/>
          </p:cNvSpPr>
          <p:nvPr>
            <p:ph type="title"/>
          </p:nvPr>
        </p:nvSpPr>
        <p:spPr/>
        <p:txBody>
          <a:bodyPr>
            <a:normAutofit fontScale="90000"/>
          </a:bodyPr>
          <a:lstStyle/>
          <a:p>
            <a:r>
              <a:rPr lang="en-US" dirty="0"/>
              <a:t>Basic Concepts – Data Sources</a:t>
            </a:r>
          </a:p>
        </p:txBody>
      </p:sp>
      <p:sp>
        <p:nvSpPr>
          <p:cNvPr id="3" name="Google Shape;84;p20">
            <a:extLst>
              <a:ext uri="{FF2B5EF4-FFF2-40B4-BE49-F238E27FC236}">
                <a16:creationId xmlns:a16="http://schemas.microsoft.com/office/drawing/2014/main" id="{80BF9F73-A95A-44FA-7792-F4BEBEA88A93}"/>
              </a:ext>
            </a:extLst>
          </p:cNvPr>
          <p:cNvSpPr txBox="1">
            <a:spLocks/>
          </p:cNvSpPr>
          <p:nvPr/>
        </p:nvSpPr>
        <p:spPr>
          <a:xfrm>
            <a:off x="279782" y="1499639"/>
            <a:ext cx="7832725" cy="31464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Connector</a:t>
            </a:r>
          </a:p>
          <a:p>
            <a:pPr marL="463550" lvl="1" indent="0">
              <a:lnSpc>
                <a:spcPct val="150000"/>
              </a:lnSpc>
              <a:buNone/>
            </a:pPr>
            <a:r>
              <a:rPr lang="en-US" dirty="0">
                <a:latin typeface="Open Sans" panose="020B0606030504020204" pitchFamily="34" charset="0"/>
                <a:ea typeface="Open Sans" panose="020B0606030504020204" pitchFamily="34" charset="0"/>
                <a:cs typeface="Open Sans" panose="020B0606030504020204" pitchFamily="34" charset="0"/>
              </a:rPr>
              <a:t>An Implementation of Presto SPI which allows Presto to interact with a data source</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Catalog</a:t>
            </a:r>
          </a:p>
          <a:p>
            <a:pPr marL="463550" lvl="1" indent="0">
              <a:lnSpc>
                <a:spcPct val="150000"/>
              </a:lnSpc>
              <a:buNone/>
            </a:pPr>
            <a:r>
              <a:rPr lang="en-US" dirty="0">
                <a:latin typeface="Open Sans" panose="020B0606030504020204" pitchFamily="34" charset="0"/>
                <a:ea typeface="Open Sans" panose="020B0606030504020204" pitchFamily="34" charset="0"/>
                <a:cs typeface="Open Sans" panose="020B0606030504020204" pitchFamily="34" charset="0"/>
              </a:rPr>
              <a:t>A group of schemas to a data source from a connector</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Schema</a:t>
            </a:r>
          </a:p>
          <a:p>
            <a:pPr marL="463550" lvl="1" indent="0">
              <a:lnSpc>
                <a:spcPct val="150000"/>
              </a:lnSpc>
              <a:buNone/>
            </a:pPr>
            <a:r>
              <a:rPr lang="en-US" dirty="0">
                <a:latin typeface="Open Sans" panose="020B0606030504020204" pitchFamily="34" charset="0"/>
                <a:ea typeface="Open Sans" panose="020B0606030504020204" pitchFamily="34" charset="0"/>
                <a:cs typeface="Open Sans" panose="020B0606030504020204" pitchFamily="34" charset="0"/>
              </a:rPr>
              <a:t>A way to organize tables</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Table</a:t>
            </a:r>
          </a:p>
        </p:txBody>
      </p:sp>
    </p:spTree>
    <p:extLst>
      <p:ext uri="{BB962C8B-B14F-4D97-AF65-F5344CB8AC3E}">
        <p14:creationId xmlns:p14="http://schemas.microsoft.com/office/powerpoint/2010/main" val="344449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32DA-5164-280D-B231-63202A0F2480}"/>
              </a:ext>
            </a:extLst>
          </p:cNvPr>
          <p:cNvSpPr>
            <a:spLocks noGrp="1"/>
          </p:cNvSpPr>
          <p:nvPr>
            <p:ph type="title"/>
          </p:nvPr>
        </p:nvSpPr>
        <p:spPr/>
        <p:txBody>
          <a:bodyPr>
            <a:normAutofit fontScale="90000"/>
          </a:bodyPr>
          <a:lstStyle/>
          <a:p>
            <a:r>
              <a:rPr lang="en-US" dirty="0"/>
              <a:t>Pre-Workshop Steps</a:t>
            </a:r>
          </a:p>
        </p:txBody>
      </p:sp>
      <p:sp>
        <p:nvSpPr>
          <p:cNvPr id="3" name="Google Shape;84;p20">
            <a:extLst>
              <a:ext uri="{FF2B5EF4-FFF2-40B4-BE49-F238E27FC236}">
                <a16:creationId xmlns:a16="http://schemas.microsoft.com/office/drawing/2014/main" id="{80BF9F73-A95A-44FA-7792-F4BEBEA88A93}"/>
              </a:ext>
            </a:extLst>
          </p:cNvPr>
          <p:cNvSpPr txBox="1">
            <a:spLocks/>
          </p:cNvSpPr>
          <p:nvPr/>
        </p:nvSpPr>
        <p:spPr>
          <a:xfrm>
            <a:off x="279783" y="1499639"/>
            <a:ext cx="4975390" cy="31464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lnSpc>
                <a:spcPct val="150000"/>
              </a:lnSpc>
              <a:buFont typeface="Open Sans"/>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Install Docker and Docker Desktop</a:t>
            </a:r>
          </a:p>
          <a:p>
            <a:pPr>
              <a:lnSpc>
                <a:spcPct val="150000"/>
              </a:lnSpc>
              <a:buFont typeface="Open Sans"/>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Have a terminal ready</a:t>
            </a:r>
          </a:p>
          <a:p>
            <a:pPr>
              <a:lnSpc>
                <a:spcPct val="150000"/>
              </a:lnSpc>
              <a:buFont typeface="Open Sans"/>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Font typeface="Open Sans"/>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114300" indent="0">
              <a:lnSpc>
                <a:spcPct val="150000"/>
              </a:lnSpc>
              <a:buNone/>
            </a:pPr>
            <a:r>
              <a:rPr lang="en-US" dirty="0">
                <a:latin typeface="Open Sans" panose="020B0606030504020204" pitchFamily="34" charset="0"/>
                <a:ea typeface="Open Sans" panose="020B0606030504020204" pitchFamily="34" charset="0"/>
                <a:cs typeface="Open Sans" panose="020B0606030504020204" pitchFamily="34" charset="0"/>
              </a:rPr>
              <a:t>We’ll use this repo to do the lab: </a:t>
            </a:r>
            <a:r>
              <a:rPr lang="en-US" dirty="0">
                <a:latin typeface="Open Sans" panose="020B0606030504020204" pitchFamily="34" charset="0"/>
                <a:ea typeface="Open Sans" panose="020B0606030504020204" pitchFamily="34" charset="0"/>
                <a:cs typeface="Open Sans" panose="020B0606030504020204" pitchFamily="34" charset="0"/>
                <a:hlinkClick r:id="rId3"/>
              </a:rPr>
              <a:t>https://ibm.github.io/presto-101-lab/</a:t>
            </a:r>
            <a:r>
              <a:rPr lang="en-US" dirty="0">
                <a:latin typeface="Open Sans" panose="020B0606030504020204" pitchFamily="34" charset="0"/>
                <a:ea typeface="Open Sans" panose="020B0606030504020204" pitchFamily="34" charset="0"/>
                <a:cs typeface="Open Sans" panose="020B0606030504020204" pitchFamily="34" charset="0"/>
              </a:rPr>
              <a:t> </a:t>
            </a:r>
          </a:p>
        </p:txBody>
      </p:sp>
      <p:pic>
        <p:nvPicPr>
          <p:cNvPr id="2050" name="Picture 2">
            <a:extLst>
              <a:ext uri="{FF2B5EF4-FFF2-40B4-BE49-F238E27FC236}">
                <a16:creationId xmlns:a16="http://schemas.microsoft.com/office/drawing/2014/main" id="{E6A8626E-7CE9-67DF-9829-07DF9526B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0897" y="1646291"/>
            <a:ext cx="2516789" cy="2516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0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6" name="Google Shape;77;p19">
            <a:extLst>
              <a:ext uri="{FF2B5EF4-FFF2-40B4-BE49-F238E27FC236}">
                <a16:creationId xmlns:a16="http://schemas.microsoft.com/office/drawing/2014/main" id="{66720F6E-206B-DB9E-F0EE-5902ADB3095D}"/>
              </a:ext>
            </a:extLst>
          </p:cNvPr>
          <p:cNvSpPr txBox="1">
            <a:spLocks/>
          </p:cNvSpPr>
          <p:nvPr/>
        </p:nvSpPr>
        <p:spPr>
          <a:xfrm>
            <a:off x="311708" y="1082903"/>
            <a:ext cx="8520600" cy="2052600"/>
          </a:xfrm>
          <a:prstGeom prst="rect">
            <a:avLst/>
          </a:prstGeom>
          <a:noFill/>
          <a:ln>
            <a:noFill/>
          </a:ln>
        </p:spPr>
        <p:txBody>
          <a:bodyPr spcFirstLastPara="1" wrap="square" lIns="91425" tIns="91425" rIns="91425" bIns="91425" anchor="b"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r>
              <a:rPr lang="en-US" sz="5000" b="1" dirty="0">
                <a:solidFill>
                  <a:schemeClr val="lt1"/>
                </a:solidFill>
              </a:rPr>
              <a:t>Hands on Workshop: </a:t>
            </a:r>
          </a:p>
          <a:p>
            <a:r>
              <a:rPr lang="en-US" sz="5000" b="1" dirty="0">
                <a:solidFill>
                  <a:schemeClr val="lt1"/>
                </a:solidFill>
              </a:rPr>
              <a:t>Getting Started with Presto</a:t>
            </a:r>
          </a:p>
        </p:txBody>
      </p:sp>
      <p:sp>
        <p:nvSpPr>
          <p:cNvPr id="7" name="Google Shape;78;p19">
            <a:extLst>
              <a:ext uri="{FF2B5EF4-FFF2-40B4-BE49-F238E27FC236}">
                <a16:creationId xmlns:a16="http://schemas.microsoft.com/office/drawing/2014/main" id="{A38F3F6A-F326-BBEF-7604-7F4033D9CD24}"/>
              </a:ext>
            </a:extLst>
          </p:cNvPr>
          <p:cNvSpPr txBox="1">
            <a:spLocks/>
          </p:cNvSpPr>
          <p:nvPr/>
        </p:nvSpPr>
        <p:spPr>
          <a:xfrm>
            <a:off x="311700" y="3172453"/>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Open Sans"/>
              <a:buNone/>
            </a:pPr>
            <a:r>
              <a:rPr lang="en-US" sz="1400" b="1" dirty="0">
                <a:solidFill>
                  <a:schemeClr val="lt1"/>
                </a:solidFill>
              </a:rPr>
              <a:t>Yi-</a:t>
            </a:r>
            <a:r>
              <a:rPr lang="en-US" sz="1400" b="1" dirty="0" err="1">
                <a:solidFill>
                  <a:schemeClr val="lt1"/>
                </a:solidFill>
              </a:rPr>
              <a:t>hong</a:t>
            </a:r>
            <a:r>
              <a:rPr lang="en-US" sz="1400" b="1" dirty="0">
                <a:solidFill>
                  <a:schemeClr val="lt1"/>
                </a:solidFill>
              </a:rPr>
              <a:t> Wang</a:t>
            </a:r>
          </a:p>
          <a:p>
            <a:pPr marL="0" indent="0">
              <a:buFont typeface="Open Sans"/>
              <a:buNone/>
            </a:pPr>
            <a:r>
              <a:rPr lang="en-US" sz="1400" dirty="0">
                <a:solidFill>
                  <a:schemeClr val="lt1"/>
                </a:solidFill>
              </a:rPr>
              <a:t>Open Source Developer, IBM</a:t>
            </a:r>
          </a:p>
          <a:p>
            <a:pPr marL="0" indent="0">
              <a:buFont typeface="Open Sans"/>
              <a:buNone/>
            </a:pPr>
            <a:endParaRPr lang="en-US" sz="1400" dirty="0">
              <a:solidFill>
                <a:schemeClr val="lt1"/>
              </a:solidFill>
            </a:endParaRPr>
          </a:p>
          <a:p>
            <a:pPr marL="0" indent="0">
              <a:buFont typeface="Open Sans"/>
              <a:buNone/>
            </a:pPr>
            <a:r>
              <a:rPr lang="en-US" sz="1400" b="1" dirty="0">
                <a:solidFill>
                  <a:schemeClr val="lt1"/>
                </a:solidFill>
              </a:rPr>
              <a:t>Kiersten Stokes</a:t>
            </a:r>
          </a:p>
          <a:p>
            <a:pPr marL="0" indent="0">
              <a:buFont typeface="Open Sans"/>
              <a:buNone/>
            </a:pPr>
            <a:r>
              <a:rPr lang="en-US" sz="1400" dirty="0">
                <a:solidFill>
                  <a:schemeClr val="lt1"/>
                </a:solidFill>
              </a:rPr>
              <a:t>Open Source Developer, IBM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CDB600-E350-3E70-B3BE-361D636DD31A}"/>
              </a:ext>
            </a:extLst>
          </p:cNvPr>
          <p:cNvSpPr>
            <a:spLocks noGrp="1"/>
          </p:cNvSpPr>
          <p:nvPr>
            <p:ph type="body" idx="1"/>
          </p:nvPr>
        </p:nvSpPr>
        <p:spPr/>
        <p:txBody>
          <a:bodyPr anchor="ctr"/>
          <a:lstStyle/>
          <a:p>
            <a:r>
              <a:rPr lang="en-US" dirty="0"/>
              <a:t>Summary</a:t>
            </a:r>
          </a:p>
        </p:txBody>
      </p:sp>
    </p:spTree>
    <p:extLst>
      <p:ext uri="{BB962C8B-B14F-4D97-AF65-F5344CB8AC3E}">
        <p14:creationId xmlns:p14="http://schemas.microsoft.com/office/powerpoint/2010/main" val="271638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32DA-5164-280D-B231-63202A0F2480}"/>
              </a:ext>
            </a:extLst>
          </p:cNvPr>
          <p:cNvSpPr>
            <a:spLocks noGrp="1"/>
          </p:cNvSpPr>
          <p:nvPr>
            <p:ph type="title"/>
          </p:nvPr>
        </p:nvSpPr>
        <p:spPr/>
        <p:txBody>
          <a:bodyPr>
            <a:normAutofit fontScale="90000"/>
          </a:bodyPr>
          <a:lstStyle/>
          <a:p>
            <a:r>
              <a:rPr lang="en-US" dirty="0"/>
              <a:t>What did we do today?</a:t>
            </a:r>
          </a:p>
        </p:txBody>
      </p:sp>
      <p:sp>
        <p:nvSpPr>
          <p:cNvPr id="3" name="Google Shape;84;p20">
            <a:extLst>
              <a:ext uri="{FF2B5EF4-FFF2-40B4-BE49-F238E27FC236}">
                <a16:creationId xmlns:a16="http://schemas.microsoft.com/office/drawing/2014/main" id="{80BF9F73-A95A-44FA-7792-F4BEBEA88A93}"/>
              </a:ext>
            </a:extLst>
          </p:cNvPr>
          <p:cNvSpPr txBox="1">
            <a:spLocks/>
          </p:cNvSpPr>
          <p:nvPr/>
        </p:nvSpPr>
        <p:spPr>
          <a:xfrm>
            <a:off x="279782" y="1499639"/>
            <a:ext cx="7832725" cy="31464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lnSpc>
                <a:spcPct val="150000"/>
              </a:lnSpc>
              <a:buFont typeface="Open Sans"/>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Deployed a 4-node cluster using Docker</a:t>
            </a:r>
          </a:p>
          <a:p>
            <a:pPr>
              <a:lnSpc>
                <a:spcPct val="150000"/>
              </a:lnSpc>
              <a:buFont typeface="Open Sans"/>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Connected the Presto cluster to 2 data sources – MySQL and MongoDB</a:t>
            </a:r>
          </a:p>
          <a:p>
            <a:pPr>
              <a:lnSpc>
                <a:spcPct val="150000"/>
              </a:lnSpc>
              <a:buFont typeface="Open Sans"/>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Ran federated queries on both sources, in-place</a:t>
            </a:r>
          </a:p>
        </p:txBody>
      </p:sp>
    </p:spTree>
    <p:extLst>
      <p:ext uri="{BB962C8B-B14F-4D97-AF65-F5344CB8AC3E}">
        <p14:creationId xmlns:p14="http://schemas.microsoft.com/office/powerpoint/2010/main" val="1208212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32DA-5164-280D-B231-63202A0F2480}"/>
              </a:ext>
            </a:extLst>
          </p:cNvPr>
          <p:cNvSpPr>
            <a:spLocks noGrp="1"/>
          </p:cNvSpPr>
          <p:nvPr>
            <p:ph type="title"/>
          </p:nvPr>
        </p:nvSpPr>
        <p:spPr/>
        <p:txBody>
          <a:bodyPr>
            <a:normAutofit fontScale="90000"/>
          </a:bodyPr>
          <a:lstStyle/>
          <a:p>
            <a:r>
              <a:rPr lang="en-US" dirty="0"/>
              <a:t>Next Steps</a:t>
            </a:r>
          </a:p>
        </p:txBody>
      </p:sp>
      <p:sp>
        <p:nvSpPr>
          <p:cNvPr id="9" name="Google Shape;292;g13c4d3c33ba_0_40">
            <a:extLst>
              <a:ext uri="{FF2B5EF4-FFF2-40B4-BE49-F238E27FC236}">
                <a16:creationId xmlns:a16="http://schemas.microsoft.com/office/drawing/2014/main" id="{43307480-F395-A27D-B415-01776F566CF0}"/>
              </a:ext>
            </a:extLst>
          </p:cNvPr>
          <p:cNvSpPr txBox="1"/>
          <p:nvPr/>
        </p:nvSpPr>
        <p:spPr>
          <a:xfrm>
            <a:off x="386254" y="1370673"/>
            <a:ext cx="3854670" cy="35966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160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t>Join the Presto community Slack</a:t>
            </a:r>
            <a:br>
              <a:rPr lang="en-US" sz="160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b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t>prestodb.slack.com</a:t>
            </a:r>
            <a:endParaRPr sz="16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sz="1600" b="1"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sz="11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r>
              <a:rPr lang="en-US" sz="160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t>Want to start contributing?</a:t>
            </a:r>
          </a:p>
          <a:p>
            <a:pPr marL="0" lvl="0" indent="0" algn="l" rtl="0">
              <a:lnSpc>
                <a:spcPct val="90000"/>
              </a:lnSpc>
              <a:spcBef>
                <a:spcPts val="1000"/>
              </a:spcBef>
              <a:spcAft>
                <a:spcPts val="0"/>
              </a:spcAft>
              <a:buNone/>
            </a:pP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t>Check out the Presto </a:t>
            </a:r>
            <a:r>
              <a:rPr lang="en-US"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t>Github</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rPr>
              <a:t> project board: Bugs &amp; Support Requests - </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hlinkClick r:id="rId2"/>
              </a:rPr>
              <a:t>https://github.com/orgs/prestodb/projects</a:t>
            </a: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sz="11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sz="160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sz="11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pic>
        <p:nvPicPr>
          <p:cNvPr id="14" name="Picture 13">
            <a:extLst>
              <a:ext uri="{FF2B5EF4-FFF2-40B4-BE49-F238E27FC236}">
                <a16:creationId xmlns:a16="http://schemas.microsoft.com/office/drawing/2014/main" id="{A61D0C32-B5E5-C201-D749-012E313F8428}"/>
              </a:ext>
            </a:extLst>
          </p:cNvPr>
          <p:cNvPicPr>
            <a:picLocks noChangeAspect="1"/>
          </p:cNvPicPr>
          <p:nvPr/>
        </p:nvPicPr>
        <p:blipFill>
          <a:blip r:embed="rId3"/>
          <a:stretch>
            <a:fillRect/>
          </a:stretch>
        </p:blipFill>
        <p:spPr>
          <a:xfrm>
            <a:off x="4698204" y="2427386"/>
            <a:ext cx="4134096" cy="2541070"/>
          </a:xfrm>
          <a:prstGeom prst="rect">
            <a:avLst/>
          </a:prstGeom>
        </p:spPr>
      </p:pic>
      <p:pic>
        <p:nvPicPr>
          <p:cNvPr id="15" name="Google Shape;99;g13c4d3c33ba_0_40">
            <a:extLst>
              <a:ext uri="{FF2B5EF4-FFF2-40B4-BE49-F238E27FC236}">
                <a16:creationId xmlns:a16="http://schemas.microsoft.com/office/drawing/2014/main" id="{8EC3F96E-646B-9E3D-F5A4-3748DD6F7ACC}"/>
              </a:ext>
            </a:extLst>
          </p:cNvPr>
          <p:cNvPicPr preferRelativeResize="0"/>
          <p:nvPr/>
        </p:nvPicPr>
        <p:blipFill rotWithShape="1">
          <a:blip r:embed="rId4">
            <a:alphaModFix/>
          </a:blip>
          <a:srcRect l="17269" r="18554"/>
          <a:stretch/>
        </p:blipFill>
        <p:spPr>
          <a:xfrm>
            <a:off x="3810000" y="1484734"/>
            <a:ext cx="317452" cy="259399"/>
          </a:xfrm>
          <a:prstGeom prst="rect">
            <a:avLst/>
          </a:prstGeom>
          <a:noFill/>
          <a:ln>
            <a:noFill/>
          </a:ln>
        </p:spPr>
      </p:pic>
    </p:spTree>
    <p:extLst>
      <p:ext uri="{BB962C8B-B14F-4D97-AF65-F5344CB8AC3E}">
        <p14:creationId xmlns:p14="http://schemas.microsoft.com/office/powerpoint/2010/main" val="4075883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32DA-5164-280D-B231-63202A0F2480}"/>
              </a:ext>
            </a:extLst>
          </p:cNvPr>
          <p:cNvSpPr>
            <a:spLocks noGrp="1"/>
          </p:cNvSpPr>
          <p:nvPr>
            <p:ph type="title"/>
          </p:nvPr>
        </p:nvSpPr>
        <p:spPr/>
        <p:txBody>
          <a:bodyPr>
            <a:normAutofit fontScale="90000"/>
          </a:bodyPr>
          <a:lstStyle/>
          <a:p>
            <a:r>
              <a:rPr lang="en-US" dirty="0"/>
              <a:t>Explore </a:t>
            </a:r>
            <a:r>
              <a:rPr lang="en-US" dirty="0" err="1">
                <a:solidFill>
                  <a:schemeClr val="tx1"/>
                </a:solidFill>
              </a:rPr>
              <a:t>watson</a:t>
            </a:r>
            <a:r>
              <a:rPr lang="en-US" dirty="0" err="1">
                <a:solidFill>
                  <a:schemeClr val="accent1">
                    <a:lumMod val="75000"/>
                  </a:schemeClr>
                </a:solidFill>
              </a:rPr>
              <a:t>x</a:t>
            </a:r>
            <a:r>
              <a:rPr lang="en-US" dirty="0" err="1">
                <a:solidFill>
                  <a:schemeClr val="tx1"/>
                </a:solidFill>
              </a:rPr>
              <a:t>.data</a:t>
            </a:r>
            <a:endParaRPr lang="en-US" dirty="0">
              <a:solidFill>
                <a:schemeClr val="tx1"/>
              </a:solidFill>
            </a:endParaRPr>
          </a:p>
        </p:txBody>
      </p:sp>
      <p:sp>
        <p:nvSpPr>
          <p:cNvPr id="9" name="Google Shape;292;g13c4d3c33ba_0_40">
            <a:extLst>
              <a:ext uri="{FF2B5EF4-FFF2-40B4-BE49-F238E27FC236}">
                <a16:creationId xmlns:a16="http://schemas.microsoft.com/office/drawing/2014/main" id="{43307480-F395-A27D-B415-01776F566CF0}"/>
              </a:ext>
            </a:extLst>
          </p:cNvPr>
          <p:cNvSpPr txBox="1"/>
          <p:nvPr/>
        </p:nvSpPr>
        <p:spPr>
          <a:xfrm>
            <a:off x="4191055" y="4046638"/>
            <a:ext cx="4880410" cy="572700"/>
          </a:xfrm>
          <a:prstGeom prst="rect">
            <a:avLst/>
          </a:prstGeom>
          <a:noFill/>
          <a:ln>
            <a:noFill/>
          </a:ln>
        </p:spPr>
        <p:txBody>
          <a:bodyPr spcFirstLastPara="1" wrap="square" lIns="91425" tIns="45700" rIns="91425" bIns="45700" anchor="t" anchorCtr="0">
            <a:noAutofit/>
          </a:bodyPr>
          <a:lstStyle/>
          <a:p>
            <a:pPr algn="ctr">
              <a:lnSpc>
                <a:spcPct val="90000"/>
              </a:lnSpc>
              <a:spcBef>
                <a:spcPts val="1000"/>
              </a:spcBef>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hlinkClick r:id="rId3"/>
              </a:rPr>
              <a:t>https://ibm.biz/dev-watsonx-data</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algn="ctr">
              <a:lnSpc>
                <a:spcPct val="90000"/>
              </a:lnSpc>
              <a:spcBef>
                <a:spcPts val="1000"/>
              </a:spcBef>
            </a:pP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a:lnSpc>
                <a:spcPct val="90000"/>
              </a:lnSpc>
              <a:spcBef>
                <a:spcPts val="1000"/>
              </a:spcBef>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sz="11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sz="160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lnSpc>
                <a:spcPct val="90000"/>
              </a:lnSpc>
              <a:spcBef>
                <a:spcPts val="1000"/>
              </a:spcBef>
              <a:spcAft>
                <a:spcPts val="0"/>
              </a:spcAft>
              <a:buNone/>
            </a:pPr>
            <a:endParaRPr sz="11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pic>
        <p:nvPicPr>
          <p:cNvPr id="7" name="Picture 6" descr="A screenshot of a computer&#10;&#10;Description automatically generated">
            <a:extLst>
              <a:ext uri="{FF2B5EF4-FFF2-40B4-BE49-F238E27FC236}">
                <a16:creationId xmlns:a16="http://schemas.microsoft.com/office/drawing/2014/main" id="{6F7A0171-5D3D-4226-1A56-CE1CB59B92CA}"/>
              </a:ext>
            </a:extLst>
          </p:cNvPr>
          <p:cNvPicPr>
            <a:picLocks noChangeAspect="1"/>
          </p:cNvPicPr>
          <p:nvPr/>
        </p:nvPicPr>
        <p:blipFill>
          <a:blip r:embed="rId4"/>
          <a:stretch>
            <a:fillRect/>
          </a:stretch>
        </p:blipFill>
        <p:spPr>
          <a:xfrm>
            <a:off x="1612417" y="1601221"/>
            <a:ext cx="2578638" cy="3149403"/>
          </a:xfrm>
          <a:prstGeom prst="rect">
            <a:avLst/>
          </a:prstGeom>
        </p:spPr>
      </p:pic>
      <p:pic>
        <p:nvPicPr>
          <p:cNvPr id="4100" name="Picture 4">
            <a:extLst>
              <a:ext uri="{FF2B5EF4-FFF2-40B4-BE49-F238E27FC236}">
                <a16:creationId xmlns:a16="http://schemas.microsoft.com/office/drawing/2014/main" id="{D4AFD0CF-8A4E-EEFC-048E-15827D59C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0293" y="1601221"/>
            <a:ext cx="2376871" cy="2376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30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9" name="Google Shape;97;p22">
            <a:extLst>
              <a:ext uri="{FF2B5EF4-FFF2-40B4-BE49-F238E27FC236}">
                <a16:creationId xmlns:a16="http://schemas.microsoft.com/office/drawing/2014/main" id="{79448305-9CE3-D8B1-BFF7-1FCDD29E6D0E}"/>
              </a:ext>
            </a:extLst>
          </p:cNvPr>
          <p:cNvSpPr txBox="1">
            <a:spLocks/>
          </p:cNvSpPr>
          <p:nvPr/>
        </p:nvSpPr>
        <p:spPr>
          <a:xfrm>
            <a:off x="311700" y="1139969"/>
            <a:ext cx="8520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Over the next 90 minutes you will:</a:t>
            </a:r>
          </a:p>
        </p:txBody>
      </p:sp>
      <p:sp>
        <p:nvSpPr>
          <p:cNvPr id="10" name="Google Shape;100;p22">
            <a:extLst>
              <a:ext uri="{FF2B5EF4-FFF2-40B4-BE49-F238E27FC236}">
                <a16:creationId xmlns:a16="http://schemas.microsoft.com/office/drawing/2014/main" id="{80A57124-2A48-33F5-607E-06F00E58AA6A}"/>
              </a:ext>
            </a:extLst>
          </p:cNvPr>
          <p:cNvSpPr txBox="1">
            <a:spLocks/>
          </p:cNvSpPr>
          <p:nvPr/>
        </p:nvSpPr>
        <p:spPr>
          <a:xfrm>
            <a:off x="660400" y="1810512"/>
            <a:ext cx="7823200" cy="944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33350" indent="0" algn="ctr">
              <a:lnSpc>
                <a:spcPct val="150000"/>
              </a:lnSpc>
              <a:buSzPts val="1500"/>
              <a:buFont typeface="Open Sans"/>
              <a:buNone/>
            </a:pPr>
            <a:r>
              <a:rPr lang="en-US" sz="2400" b="1" dirty="0"/>
              <a:t>Explore and understand how to deploy a Presto cluster using Docker and query 2 data sources – MySQL and MongoDB</a:t>
            </a:r>
          </a:p>
        </p:txBody>
      </p:sp>
    </p:spTree>
    <p:extLst>
      <p:ext uri="{BB962C8B-B14F-4D97-AF65-F5344CB8AC3E}">
        <p14:creationId xmlns:p14="http://schemas.microsoft.com/office/powerpoint/2010/main" val="37502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0"/>
          <p:cNvSpPr txBox="1">
            <a:spLocks noGrp="1"/>
          </p:cNvSpPr>
          <p:nvPr>
            <p:ph type="title" idx="4294967295"/>
          </p:nvPr>
        </p:nvSpPr>
        <p:spPr>
          <a:xfrm>
            <a:off x="279782" y="926552"/>
            <a:ext cx="8521700" cy="573087"/>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dirty="0">
                <a:solidFill>
                  <a:schemeClr val="accent1"/>
                </a:solidFill>
              </a:rPr>
              <a:t>Agenda</a:t>
            </a:r>
            <a:endParaRPr dirty="0">
              <a:solidFill>
                <a:schemeClr val="accent1"/>
              </a:solidFill>
            </a:endParaRPr>
          </a:p>
        </p:txBody>
      </p:sp>
      <p:sp>
        <p:nvSpPr>
          <p:cNvPr id="84" name="Google Shape;84;p20"/>
          <p:cNvSpPr txBox="1">
            <a:spLocks noGrp="1"/>
          </p:cNvSpPr>
          <p:nvPr>
            <p:ph type="body" idx="4294967295"/>
          </p:nvPr>
        </p:nvSpPr>
        <p:spPr>
          <a:xfrm>
            <a:off x="279782" y="1499639"/>
            <a:ext cx="7832725" cy="3146425"/>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Understand the Technology (20 min) </a:t>
            </a:r>
            <a:endParaRPr b="1" dirty="0">
              <a:latin typeface="Open Sans" panose="020B0606030504020204" pitchFamily="34" charset="0"/>
              <a:ea typeface="Open Sans" panose="020B0606030504020204" pitchFamily="34" charset="0"/>
              <a:cs typeface="Open Sans" panose="020B0606030504020204" pitchFamily="34" charset="0"/>
            </a:endParaRPr>
          </a:p>
          <a:p>
            <a:pPr lvl="1" indent="-342900">
              <a:lnSpc>
                <a:spcPct val="150000"/>
              </a:lnSpc>
              <a:spcBef>
                <a:spcPts val="0"/>
              </a:spcBef>
              <a:buSzPts val="1800"/>
            </a:pPr>
            <a:r>
              <a:rPr lang="en" dirty="0">
                <a:latin typeface="Open Sans" panose="020B0606030504020204" pitchFamily="34" charset="0"/>
                <a:ea typeface="Open Sans" panose="020B0606030504020204" pitchFamily="34" charset="0"/>
                <a:cs typeface="Open Sans" panose="020B0606030504020204" pitchFamily="34" charset="0"/>
              </a:rPr>
              <a:t>Overview of Presto</a:t>
            </a:r>
            <a:endParaRPr dirty="0">
              <a:latin typeface="Open Sans" panose="020B0606030504020204" pitchFamily="34" charset="0"/>
              <a:ea typeface="Open Sans" panose="020B0606030504020204" pitchFamily="34" charset="0"/>
              <a:cs typeface="Open Sans" panose="020B0606030504020204" pitchFamily="34" charset="0"/>
            </a:endParaRPr>
          </a:p>
          <a:p>
            <a:pPr marL="457200" lvl="0" indent="-342900" algn="l" rtl="0">
              <a:lnSpc>
                <a:spcPct val="150000"/>
              </a:lnSpc>
              <a:spcBef>
                <a:spcPts val="0"/>
              </a:spcBef>
              <a:spcAft>
                <a:spcPts val="0"/>
              </a:spcAft>
              <a:buSzPts val="1800"/>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Get hands-on (60 min)</a:t>
            </a:r>
          </a:p>
          <a:p>
            <a:pPr lvl="1" indent="-342900">
              <a:lnSpc>
                <a:spcPct val="150000"/>
              </a:lnSpc>
              <a:spcBef>
                <a:spcPts val="0"/>
              </a:spcBef>
              <a:buSzPts val="1800"/>
            </a:pPr>
            <a:r>
              <a:rPr lang="en-US" dirty="0">
                <a:latin typeface="Open Sans" panose="020B0606030504020204" pitchFamily="34" charset="0"/>
                <a:ea typeface="Open Sans" panose="020B0606030504020204" pitchFamily="34" charset="0"/>
                <a:cs typeface="Open Sans" panose="020B0606030504020204" pitchFamily="34" charset="0"/>
              </a:rPr>
              <a:t>Set up a Presto cluster using Docker</a:t>
            </a:r>
          </a:p>
          <a:p>
            <a:pPr lvl="1" indent="-342900">
              <a:lnSpc>
                <a:spcPct val="150000"/>
              </a:lnSpc>
              <a:spcBef>
                <a:spcPts val="0"/>
              </a:spcBef>
              <a:buSzPts val="1800"/>
            </a:pPr>
            <a:r>
              <a:rPr lang="en-US" dirty="0">
                <a:latin typeface="Open Sans" panose="020B0606030504020204" pitchFamily="34" charset="0"/>
                <a:ea typeface="Open Sans" panose="020B0606030504020204" pitchFamily="34" charset="0"/>
                <a:cs typeface="Open Sans" panose="020B0606030504020204" pitchFamily="34" charset="0"/>
              </a:rPr>
              <a:t>Add 2 data sources: MySQL, MongoDB</a:t>
            </a:r>
          </a:p>
          <a:p>
            <a:pPr lvl="1" indent="-342900">
              <a:lnSpc>
                <a:spcPct val="150000"/>
              </a:lnSpc>
              <a:spcBef>
                <a:spcPts val="0"/>
              </a:spcBef>
              <a:buSzPts val="1800"/>
            </a:pPr>
            <a:r>
              <a:rPr lang="en-US" dirty="0">
                <a:latin typeface="Open Sans" panose="020B0606030504020204" pitchFamily="34" charset="0"/>
                <a:ea typeface="Open Sans" panose="020B0606030504020204" pitchFamily="34" charset="0"/>
                <a:cs typeface="Open Sans" panose="020B0606030504020204" pitchFamily="34" charset="0"/>
              </a:rPr>
              <a:t>Query your data sources</a:t>
            </a:r>
            <a:endParaRPr dirty="0">
              <a:latin typeface="Open Sans" panose="020B0606030504020204" pitchFamily="34" charset="0"/>
              <a:ea typeface="Open Sans" panose="020B0606030504020204" pitchFamily="34" charset="0"/>
              <a:cs typeface="Open Sans" panose="020B0606030504020204" pitchFamily="34" charset="0"/>
            </a:endParaRPr>
          </a:p>
          <a:p>
            <a:pPr marL="457200" lvl="0" indent="-342900" algn="l" rtl="0">
              <a:lnSpc>
                <a:spcPct val="150000"/>
              </a:lnSpc>
              <a:spcBef>
                <a:spcPts val="0"/>
              </a:spcBef>
              <a:spcAft>
                <a:spcPts val="0"/>
              </a:spcAft>
              <a:buSzPts val="1800"/>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Summary and Next Steps (10 min)</a:t>
            </a:r>
            <a:endParaRPr b="1"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0"/>
          <p:cNvSpPr txBox="1">
            <a:spLocks noGrp="1"/>
          </p:cNvSpPr>
          <p:nvPr>
            <p:ph type="title" idx="4294967295"/>
          </p:nvPr>
        </p:nvSpPr>
        <p:spPr>
          <a:xfrm>
            <a:off x="245663" y="926552"/>
            <a:ext cx="8521700" cy="573087"/>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dirty="0">
                <a:solidFill>
                  <a:schemeClr val="accent1"/>
                </a:solidFill>
              </a:rPr>
              <a:t>Introduction</a:t>
            </a:r>
            <a:endParaRPr dirty="0">
              <a:solidFill>
                <a:schemeClr val="accent1"/>
              </a:solidFill>
            </a:endParaRPr>
          </a:p>
        </p:txBody>
      </p:sp>
      <p:sp>
        <p:nvSpPr>
          <p:cNvPr id="84" name="Google Shape;84;p20"/>
          <p:cNvSpPr txBox="1">
            <a:spLocks noGrp="1"/>
          </p:cNvSpPr>
          <p:nvPr>
            <p:ph type="body" idx="4294967295"/>
          </p:nvPr>
        </p:nvSpPr>
        <p:spPr>
          <a:xfrm>
            <a:off x="245663" y="3127072"/>
            <a:ext cx="3940175" cy="1345161"/>
          </a:xfrm>
          <a:prstGeom prst="rect">
            <a:avLst/>
          </a:prstGeom>
        </p:spPr>
        <p:txBody>
          <a:bodyPr spcFirstLastPara="1" wrap="square" lIns="91425" tIns="91425" rIns="91425" bIns="91425" anchor="t" anchorCtr="0">
            <a:normAutofit/>
          </a:bodyPr>
          <a:lstStyle/>
          <a:p>
            <a:pPr marL="114300" lvl="0" indent="0" algn="l" rtl="0">
              <a:lnSpc>
                <a:spcPct val="150000"/>
              </a:lnSpc>
              <a:spcBef>
                <a:spcPts val="0"/>
              </a:spcBef>
              <a:spcAft>
                <a:spcPts val="0"/>
              </a:spcAft>
              <a:buSzPts val="1800"/>
              <a:buNone/>
            </a:pPr>
            <a:r>
              <a:rPr lang="en-US" sz="1600" b="1" dirty="0">
                <a:latin typeface="Open Sans" panose="020B0606030504020204" pitchFamily="34" charset="0"/>
                <a:ea typeface="Open Sans" panose="020B0606030504020204" pitchFamily="34" charset="0"/>
                <a:cs typeface="Open Sans" panose="020B0606030504020204" pitchFamily="34" charset="0"/>
              </a:rPr>
              <a:t>Yi-Hong Wang</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114300" lvl="0" indent="0" algn="l" rtl="0">
              <a:lnSpc>
                <a:spcPct val="150000"/>
              </a:lnSpc>
              <a:spcBef>
                <a:spcPts val="0"/>
              </a:spcBef>
              <a:spcAft>
                <a:spcPts val="0"/>
              </a:spcAft>
              <a:buSzPts val="1800"/>
              <a:buNone/>
            </a:pPr>
            <a:r>
              <a:rPr lang="en-US" sz="1600" dirty="0">
                <a:latin typeface="Open Sans" panose="020B0606030504020204" pitchFamily="34" charset="0"/>
                <a:ea typeface="Open Sans" panose="020B0606030504020204" pitchFamily="34" charset="0"/>
                <a:cs typeface="Open Sans" panose="020B0606030504020204" pitchFamily="34" charset="0"/>
              </a:rPr>
              <a:t>Software Developer at IBM</a:t>
            </a:r>
          </a:p>
        </p:txBody>
      </p:sp>
      <p:pic>
        <p:nvPicPr>
          <p:cNvPr id="1026" name="Picture 2" descr="Profile photo for Yi-Hong Wang">
            <a:extLst>
              <a:ext uri="{FF2B5EF4-FFF2-40B4-BE49-F238E27FC236}">
                <a16:creationId xmlns:a16="http://schemas.microsoft.com/office/drawing/2014/main" id="{C4305F65-0712-A816-926F-1BD371640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59" y="1562875"/>
            <a:ext cx="1563158" cy="1563158"/>
          </a:xfrm>
          <a:prstGeom prst="ellipse">
            <a:avLst/>
          </a:prstGeom>
          <a:noFill/>
          <a:extLst>
            <a:ext uri="{909E8E84-426E-40DD-AFC4-6F175D3DCCD1}">
              <a14:hiddenFill xmlns:a14="http://schemas.microsoft.com/office/drawing/2010/main">
                <a:solidFill>
                  <a:srgbClr val="FFFFFF"/>
                </a:solidFill>
              </a14:hiddenFill>
            </a:ext>
          </a:extLst>
        </p:spPr>
      </p:pic>
      <p:sp>
        <p:nvSpPr>
          <p:cNvPr id="2" name="Google Shape;84;p20">
            <a:extLst>
              <a:ext uri="{FF2B5EF4-FFF2-40B4-BE49-F238E27FC236}">
                <a16:creationId xmlns:a16="http://schemas.microsoft.com/office/drawing/2014/main" id="{F6288CE0-52E6-29F4-E889-783F6DB87E5A}"/>
              </a:ext>
            </a:extLst>
          </p:cNvPr>
          <p:cNvSpPr txBox="1">
            <a:spLocks/>
          </p:cNvSpPr>
          <p:nvPr/>
        </p:nvSpPr>
        <p:spPr>
          <a:xfrm>
            <a:off x="4017600" y="1499639"/>
            <a:ext cx="4633347" cy="24907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lnSpc>
                <a:spcPct val="150000"/>
              </a:lnSpc>
            </a:pPr>
            <a:r>
              <a:rPr lang="en-US" sz="1600" dirty="0"/>
              <a:t>Watson AI and Data Open Technologies Group in IBM</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Work on Presto, Kubeflow, Node.js open-source projects</a:t>
            </a:r>
          </a:p>
        </p:txBody>
      </p:sp>
    </p:spTree>
    <p:extLst>
      <p:ext uri="{BB962C8B-B14F-4D97-AF65-F5344CB8AC3E}">
        <p14:creationId xmlns:p14="http://schemas.microsoft.com/office/powerpoint/2010/main" val="343514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0"/>
          <p:cNvSpPr txBox="1">
            <a:spLocks noGrp="1"/>
          </p:cNvSpPr>
          <p:nvPr>
            <p:ph type="title" idx="4294967295"/>
          </p:nvPr>
        </p:nvSpPr>
        <p:spPr>
          <a:xfrm>
            <a:off x="245663" y="926552"/>
            <a:ext cx="8521700" cy="573087"/>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dirty="0">
                <a:solidFill>
                  <a:schemeClr val="accent1"/>
                </a:solidFill>
              </a:rPr>
              <a:t>Introduction</a:t>
            </a:r>
            <a:endParaRPr dirty="0">
              <a:solidFill>
                <a:schemeClr val="accent1"/>
              </a:solidFill>
            </a:endParaRPr>
          </a:p>
        </p:txBody>
      </p:sp>
      <p:sp>
        <p:nvSpPr>
          <p:cNvPr id="84" name="Google Shape;84;p20"/>
          <p:cNvSpPr txBox="1">
            <a:spLocks noGrp="1"/>
          </p:cNvSpPr>
          <p:nvPr>
            <p:ph type="body" idx="4294967295"/>
          </p:nvPr>
        </p:nvSpPr>
        <p:spPr>
          <a:xfrm>
            <a:off x="245663" y="3127072"/>
            <a:ext cx="3940175" cy="1345161"/>
          </a:xfrm>
          <a:prstGeom prst="rect">
            <a:avLst/>
          </a:prstGeom>
        </p:spPr>
        <p:txBody>
          <a:bodyPr spcFirstLastPara="1" wrap="square" lIns="91425" tIns="91425" rIns="91425" bIns="91425" anchor="t" anchorCtr="0">
            <a:normAutofit/>
          </a:bodyPr>
          <a:lstStyle/>
          <a:p>
            <a:pPr marL="114300" lvl="0" indent="0" algn="l" rtl="0">
              <a:lnSpc>
                <a:spcPct val="150000"/>
              </a:lnSpc>
              <a:spcBef>
                <a:spcPts val="0"/>
              </a:spcBef>
              <a:spcAft>
                <a:spcPts val="0"/>
              </a:spcAft>
              <a:buSzPts val="1800"/>
              <a:buNone/>
            </a:pPr>
            <a:r>
              <a:rPr lang="en-US" sz="1600" b="1" dirty="0">
                <a:latin typeface="Open Sans" panose="020B0606030504020204" pitchFamily="34" charset="0"/>
                <a:ea typeface="Open Sans" panose="020B0606030504020204" pitchFamily="34" charset="0"/>
                <a:cs typeface="Open Sans" panose="020B0606030504020204" pitchFamily="34" charset="0"/>
              </a:rPr>
              <a:t>Kiersten Stokes</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114300" lvl="0" indent="0" algn="l" rtl="0">
              <a:lnSpc>
                <a:spcPct val="150000"/>
              </a:lnSpc>
              <a:spcBef>
                <a:spcPts val="0"/>
              </a:spcBef>
              <a:spcAft>
                <a:spcPts val="0"/>
              </a:spcAft>
              <a:buSzPts val="1800"/>
              <a:buNone/>
            </a:pPr>
            <a:r>
              <a:rPr lang="en-US" sz="1600" dirty="0">
                <a:latin typeface="Open Sans" panose="020B0606030504020204" pitchFamily="34" charset="0"/>
                <a:ea typeface="Open Sans" panose="020B0606030504020204" pitchFamily="34" charset="0"/>
                <a:cs typeface="Open Sans" panose="020B0606030504020204" pitchFamily="34" charset="0"/>
              </a:rPr>
              <a:t>Software Developer at IBM</a:t>
            </a:r>
          </a:p>
        </p:txBody>
      </p:sp>
      <p:sp>
        <p:nvSpPr>
          <p:cNvPr id="2" name="Google Shape;84;p20">
            <a:extLst>
              <a:ext uri="{FF2B5EF4-FFF2-40B4-BE49-F238E27FC236}">
                <a16:creationId xmlns:a16="http://schemas.microsoft.com/office/drawing/2014/main" id="{F6288CE0-52E6-29F4-E889-783F6DB87E5A}"/>
              </a:ext>
            </a:extLst>
          </p:cNvPr>
          <p:cNvSpPr txBox="1">
            <a:spLocks/>
          </p:cNvSpPr>
          <p:nvPr/>
        </p:nvSpPr>
        <p:spPr>
          <a:xfrm>
            <a:off x="4017600" y="1499639"/>
            <a:ext cx="4633347" cy="24907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lnSpc>
                <a:spcPct val="150000"/>
              </a:lnSpc>
            </a:pPr>
            <a:r>
              <a:rPr lang="en-US" sz="1600" dirty="0"/>
              <a:t>Watson AI and Data Open Technologies Group in IBM</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Work on </a:t>
            </a:r>
            <a:r>
              <a:rPr lang="en-US" sz="1600" dirty="0" err="1"/>
              <a:t>Jupyter</a:t>
            </a:r>
            <a:r>
              <a:rPr lang="en-US" sz="1600" dirty="0"/>
              <a:t> Enterprise Gateway, </a:t>
            </a:r>
            <a:r>
              <a:rPr lang="en-US" sz="1600" dirty="0" err="1"/>
              <a:t>PyTorch</a:t>
            </a:r>
            <a:r>
              <a:rPr lang="en-US" sz="1600" dirty="0"/>
              <a:t>, and Presto open-source projects</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9E4A1D2F-9268-6AE3-3AC0-7CBCC5909B44}"/>
              </a:ext>
            </a:extLst>
          </p:cNvPr>
          <p:cNvPicPr>
            <a:picLocks noChangeAspect="1"/>
          </p:cNvPicPr>
          <p:nvPr/>
        </p:nvPicPr>
        <p:blipFill>
          <a:blip r:embed="rId3"/>
          <a:stretch>
            <a:fillRect/>
          </a:stretch>
        </p:blipFill>
        <p:spPr>
          <a:xfrm>
            <a:off x="340104" y="1499639"/>
            <a:ext cx="1791527" cy="1730515"/>
          </a:xfrm>
          <a:prstGeom prst="rect">
            <a:avLst/>
          </a:prstGeom>
        </p:spPr>
      </p:pic>
    </p:spTree>
    <p:extLst>
      <p:ext uri="{BB962C8B-B14F-4D97-AF65-F5344CB8AC3E}">
        <p14:creationId xmlns:p14="http://schemas.microsoft.com/office/powerpoint/2010/main" val="231340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39EDFD-CE80-CEE1-CA2F-D500ED03119C}"/>
              </a:ext>
            </a:extLst>
          </p:cNvPr>
          <p:cNvSpPr>
            <a:spLocks noGrp="1"/>
          </p:cNvSpPr>
          <p:nvPr>
            <p:ph type="body" idx="1"/>
          </p:nvPr>
        </p:nvSpPr>
        <p:spPr/>
        <p:txBody>
          <a:bodyPr/>
          <a:lstStyle/>
          <a:p>
            <a:r>
              <a:rPr lang="en-US" dirty="0"/>
              <a:t>Understanding the Technology</a:t>
            </a:r>
          </a:p>
        </p:txBody>
      </p:sp>
    </p:spTree>
    <p:extLst>
      <p:ext uri="{BB962C8B-B14F-4D97-AF65-F5344CB8AC3E}">
        <p14:creationId xmlns:p14="http://schemas.microsoft.com/office/powerpoint/2010/main" val="120396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9" name="Google Shape;97;p22">
            <a:extLst>
              <a:ext uri="{FF2B5EF4-FFF2-40B4-BE49-F238E27FC236}">
                <a16:creationId xmlns:a16="http://schemas.microsoft.com/office/drawing/2014/main" id="{637C30A0-E520-F055-8E10-D2AF4CB9283D}"/>
              </a:ext>
            </a:extLst>
          </p:cNvPr>
          <p:cNvSpPr txBox="1">
            <a:spLocks/>
          </p:cNvSpPr>
          <p:nvPr/>
        </p:nvSpPr>
        <p:spPr>
          <a:xfrm>
            <a:off x="247692" y="1005400"/>
            <a:ext cx="8520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Presto Overview</a:t>
            </a:r>
          </a:p>
        </p:txBody>
      </p:sp>
      <p:sp>
        <p:nvSpPr>
          <p:cNvPr id="10" name="Google Shape;98;p22">
            <a:extLst>
              <a:ext uri="{FF2B5EF4-FFF2-40B4-BE49-F238E27FC236}">
                <a16:creationId xmlns:a16="http://schemas.microsoft.com/office/drawing/2014/main" id="{BBD3561F-7FCB-B7F1-1C92-B4FFA0EC5590}"/>
              </a:ext>
            </a:extLst>
          </p:cNvPr>
          <p:cNvSpPr txBox="1">
            <a:spLocks/>
          </p:cNvSpPr>
          <p:nvPr/>
        </p:nvSpPr>
        <p:spPr>
          <a:xfrm>
            <a:off x="3377987" y="1748846"/>
            <a:ext cx="5116512" cy="1027112"/>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nSpc>
                <a:spcPct val="150000"/>
              </a:lnSpc>
              <a:buFont typeface="Open Sans"/>
              <a:buNone/>
            </a:pPr>
            <a:r>
              <a:rPr lang="en-US" sz="2000" dirty="0">
                <a:latin typeface="Open Sans SemiBold"/>
                <a:ea typeface="Open Sans SemiBold"/>
                <a:cs typeface="Open Sans SemiBold"/>
                <a:sym typeface="Open Sans SemiBold"/>
              </a:rPr>
              <a:t>Presto is an open-source SQL query engine that’s fast, reliable, and efficient at scale</a:t>
            </a:r>
            <a:endParaRPr lang="en-US" sz="1500" dirty="0"/>
          </a:p>
        </p:txBody>
      </p:sp>
      <p:pic>
        <p:nvPicPr>
          <p:cNvPr id="11" name="Google Shape;99;p22">
            <a:extLst>
              <a:ext uri="{FF2B5EF4-FFF2-40B4-BE49-F238E27FC236}">
                <a16:creationId xmlns:a16="http://schemas.microsoft.com/office/drawing/2014/main" id="{A29FAEF2-E02B-C83F-7076-402BA7D5BEDC}"/>
              </a:ext>
            </a:extLst>
          </p:cNvPr>
          <p:cNvPicPr preferRelativeResize="0"/>
          <p:nvPr/>
        </p:nvPicPr>
        <p:blipFill>
          <a:blip r:embed="rId3">
            <a:alphaModFix/>
          </a:blip>
          <a:stretch>
            <a:fillRect/>
          </a:stretch>
        </p:blipFill>
        <p:spPr>
          <a:xfrm>
            <a:off x="631213" y="1826024"/>
            <a:ext cx="2273001" cy="720050"/>
          </a:xfrm>
          <a:prstGeom prst="rect">
            <a:avLst/>
          </a:prstGeom>
          <a:noFill/>
          <a:ln>
            <a:noFill/>
          </a:ln>
        </p:spPr>
      </p:pic>
      <p:sp>
        <p:nvSpPr>
          <p:cNvPr id="12" name="Google Shape;100;p22">
            <a:extLst>
              <a:ext uri="{FF2B5EF4-FFF2-40B4-BE49-F238E27FC236}">
                <a16:creationId xmlns:a16="http://schemas.microsoft.com/office/drawing/2014/main" id="{1707CF4B-9BAF-339E-4921-408A308072CA}"/>
              </a:ext>
            </a:extLst>
          </p:cNvPr>
          <p:cNvSpPr txBox="1">
            <a:spLocks/>
          </p:cNvSpPr>
          <p:nvPr/>
        </p:nvSpPr>
        <p:spPr>
          <a:xfrm>
            <a:off x="558042" y="3174000"/>
            <a:ext cx="7899900" cy="19695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indent="-323850">
              <a:lnSpc>
                <a:spcPct val="150000"/>
              </a:lnSpc>
              <a:buSzPts val="1500"/>
            </a:pPr>
            <a:r>
              <a:rPr lang="en-US" sz="1500" dirty="0"/>
              <a:t>Federate queries and query data where it lives - data lakes, </a:t>
            </a:r>
            <a:r>
              <a:rPr lang="en-US" sz="1500" dirty="0" err="1"/>
              <a:t>lakehouses</a:t>
            </a:r>
            <a:r>
              <a:rPr lang="en-US" sz="1500" dirty="0"/>
              <a:t>, and more</a:t>
            </a:r>
          </a:p>
          <a:p>
            <a:pPr indent="-323850">
              <a:lnSpc>
                <a:spcPct val="150000"/>
              </a:lnSpc>
              <a:buSzPts val="1500"/>
            </a:pPr>
            <a:r>
              <a:rPr lang="en-US" sz="1500" dirty="0"/>
              <a:t>Blazing fast analytics</a:t>
            </a:r>
          </a:p>
          <a:p>
            <a:pPr indent="-323850">
              <a:lnSpc>
                <a:spcPct val="150000"/>
              </a:lnSpc>
              <a:buSzPts val="1500"/>
            </a:pPr>
            <a:r>
              <a:rPr lang="en-US" sz="1500" dirty="0"/>
              <a:t>Standardize your SQL with one engine</a:t>
            </a:r>
          </a:p>
          <a:p>
            <a:pPr indent="-323850">
              <a:lnSpc>
                <a:spcPct val="150000"/>
              </a:lnSpc>
              <a:buSzPts val="1500"/>
            </a:pPr>
            <a:r>
              <a:rPr lang="en-US" sz="1500" dirty="0"/>
              <a:t>Open source</a:t>
            </a:r>
          </a:p>
        </p:txBody>
      </p:sp>
      <p:cxnSp>
        <p:nvCxnSpPr>
          <p:cNvPr id="13" name="Google Shape;101;p22">
            <a:extLst>
              <a:ext uri="{FF2B5EF4-FFF2-40B4-BE49-F238E27FC236}">
                <a16:creationId xmlns:a16="http://schemas.microsoft.com/office/drawing/2014/main" id="{E83055C5-2D04-1016-0270-B5F34A112C3F}"/>
              </a:ext>
            </a:extLst>
          </p:cNvPr>
          <p:cNvCxnSpPr/>
          <p:nvPr/>
        </p:nvCxnSpPr>
        <p:spPr>
          <a:xfrm>
            <a:off x="2047842" y="2926075"/>
            <a:ext cx="4920300" cy="0"/>
          </a:xfrm>
          <a:prstGeom prst="straightConnector1">
            <a:avLst/>
          </a:prstGeom>
          <a:noFill/>
          <a:ln w="19050" cap="flat" cmpd="sng">
            <a:solidFill>
              <a:srgbClr val="6498F7"/>
            </a:solidFill>
            <a:prstDash val="solid"/>
            <a:round/>
            <a:headEnd type="none" w="med" len="med"/>
            <a:tailEnd type="none" w="med" len="med"/>
          </a:ln>
        </p:spPr>
      </p:cxnSp>
    </p:spTree>
    <p:extLst>
      <p:ext uri="{BB962C8B-B14F-4D97-AF65-F5344CB8AC3E}">
        <p14:creationId xmlns:p14="http://schemas.microsoft.com/office/powerpoint/2010/main" val="199630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1000"/>
                                        <p:tgtEl>
                                          <p:spTgt spid="12">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1000"/>
                                        <p:tgtEl>
                                          <p:spTgt spid="12">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10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9" name="Google Shape;97;p22">
            <a:extLst>
              <a:ext uri="{FF2B5EF4-FFF2-40B4-BE49-F238E27FC236}">
                <a16:creationId xmlns:a16="http://schemas.microsoft.com/office/drawing/2014/main" id="{637C30A0-E520-F055-8E10-D2AF4CB9283D}"/>
              </a:ext>
            </a:extLst>
          </p:cNvPr>
          <p:cNvSpPr txBox="1">
            <a:spLocks/>
          </p:cNvSpPr>
          <p:nvPr/>
        </p:nvSpPr>
        <p:spPr>
          <a:xfrm>
            <a:off x="247692" y="1085534"/>
            <a:ext cx="8520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Key Features</a:t>
            </a:r>
          </a:p>
        </p:txBody>
      </p:sp>
      <p:grpSp>
        <p:nvGrpSpPr>
          <p:cNvPr id="14" name="Group 13">
            <a:extLst>
              <a:ext uri="{FF2B5EF4-FFF2-40B4-BE49-F238E27FC236}">
                <a16:creationId xmlns:a16="http://schemas.microsoft.com/office/drawing/2014/main" id="{F1CAF78B-AB61-FF97-6EDB-0BCDA4523364}"/>
              </a:ext>
            </a:extLst>
          </p:cNvPr>
          <p:cNvGrpSpPr/>
          <p:nvPr/>
        </p:nvGrpSpPr>
        <p:grpSpPr>
          <a:xfrm>
            <a:off x="2058300" y="1946586"/>
            <a:ext cx="5027400" cy="2804575"/>
            <a:chOff x="2058300" y="1544250"/>
            <a:chExt cx="5027400" cy="2804575"/>
          </a:xfrm>
        </p:grpSpPr>
        <p:sp>
          <p:nvSpPr>
            <p:cNvPr id="2" name="Google Shape;106;p23">
              <a:extLst>
                <a:ext uri="{FF2B5EF4-FFF2-40B4-BE49-F238E27FC236}">
                  <a16:creationId xmlns:a16="http://schemas.microsoft.com/office/drawing/2014/main" id="{F8FB1702-74C3-5178-2E72-CAE353266888}"/>
                </a:ext>
              </a:extLst>
            </p:cNvPr>
            <p:cNvSpPr/>
            <p:nvPr/>
          </p:nvSpPr>
          <p:spPr>
            <a:xfrm>
              <a:off x="2058300" y="1544250"/>
              <a:ext cx="5027400" cy="2707200"/>
            </a:xfrm>
            <a:prstGeom prst="roundRect">
              <a:avLst>
                <a:gd name="adj" fmla="val 9141"/>
              </a:avLst>
            </a:prstGeom>
            <a:solidFill>
              <a:schemeClr val="lt1"/>
            </a:solidFill>
            <a:ln>
              <a:noFill/>
            </a:ln>
            <a:effectLst>
              <a:outerShdw blurRad="128588" dist="190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08;p23">
              <a:extLst>
                <a:ext uri="{FF2B5EF4-FFF2-40B4-BE49-F238E27FC236}">
                  <a16:creationId xmlns:a16="http://schemas.microsoft.com/office/drawing/2014/main" id="{0FCAF230-EE01-D7EF-FD71-1F3663AECD72}"/>
                </a:ext>
              </a:extLst>
            </p:cNvPr>
            <p:cNvSpPr txBox="1">
              <a:spLocks/>
            </p:cNvSpPr>
            <p:nvPr/>
          </p:nvSpPr>
          <p:spPr>
            <a:xfrm>
              <a:off x="2950915" y="1704050"/>
              <a:ext cx="4035425" cy="26447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nSpc>
                  <a:spcPct val="150000"/>
                </a:lnSpc>
                <a:buFont typeface="Open Sans"/>
                <a:buNone/>
              </a:pPr>
              <a:r>
                <a:rPr lang="en-US" dirty="0"/>
                <a:t>High performance and low latency</a:t>
              </a:r>
            </a:p>
            <a:p>
              <a:pPr marL="0" indent="0">
                <a:lnSpc>
                  <a:spcPct val="150000"/>
                </a:lnSpc>
                <a:buFont typeface="Open Sans"/>
                <a:buNone/>
              </a:pPr>
              <a:r>
                <a:rPr lang="en-US" dirty="0"/>
                <a:t>Interactivity</a:t>
              </a:r>
            </a:p>
            <a:p>
              <a:pPr marL="0" indent="0">
                <a:lnSpc>
                  <a:spcPct val="150000"/>
                </a:lnSpc>
                <a:buFont typeface="Open Sans"/>
                <a:buNone/>
              </a:pPr>
              <a:r>
                <a:rPr lang="en-US" dirty="0"/>
                <a:t>Robust batch support</a:t>
              </a:r>
            </a:p>
            <a:p>
              <a:pPr marL="0" indent="0">
                <a:lnSpc>
                  <a:spcPct val="150000"/>
                </a:lnSpc>
                <a:buFont typeface="Open Sans"/>
                <a:buNone/>
              </a:pPr>
              <a:r>
                <a:rPr lang="en-US" dirty="0"/>
                <a:t>Highly scalable </a:t>
              </a:r>
            </a:p>
            <a:p>
              <a:pPr marL="0" indent="0">
                <a:lnSpc>
                  <a:spcPct val="150000"/>
                </a:lnSpc>
                <a:buFont typeface="Open Sans"/>
                <a:buNone/>
              </a:pPr>
              <a:r>
                <a:rPr lang="en-US" dirty="0"/>
                <a:t>Reliable</a:t>
              </a:r>
            </a:p>
          </p:txBody>
        </p:sp>
        <p:pic>
          <p:nvPicPr>
            <p:cNvPr id="4" name="Google Shape;109;p23">
              <a:extLst>
                <a:ext uri="{FF2B5EF4-FFF2-40B4-BE49-F238E27FC236}">
                  <a16:creationId xmlns:a16="http://schemas.microsoft.com/office/drawing/2014/main" id="{773ECA37-1A73-1736-1DCB-1DAD6BF54DD9}"/>
                </a:ext>
              </a:extLst>
            </p:cNvPr>
            <p:cNvPicPr preferRelativeResize="0"/>
            <p:nvPr/>
          </p:nvPicPr>
          <p:blipFill>
            <a:blip r:embed="rId3">
              <a:alphaModFix/>
            </a:blip>
            <a:stretch>
              <a:fillRect/>
            </a:stretch>
          </p:blipFill>
          <p:spPr>
            <a:xfrm>
              <a:off x="2543805" y="1977050"/>
              <a:ext cx="259050" cy="194300"/>
            </a:xfrm>
            <a:prstGeom prst="rect">
              <a:avLst/>
            </a:prstGeom>
            <a:noFill/>
            <a:ln>
              <a:noFill/>
            </a:ln>
          </p:spPr>
        </p:pic>
        <p:pic>
          <p:nvPicPr>
            <p:cNvPr id="5" name="Google Shape;110;p23">
              <a:extLst>
                <a:ext uri="{FF2B5EF4-FFF2-40B4-BE49-F238E27FC236}">
                  <a16:creationId xmlns:a16="http://schemas.microsoft.com/office/drawing/2014/main" id="{2F93B9B3-33D5-3AAD-DB00-E70C5B4884CB}"/>
                </a:ext>
              </a:extLst>
            </p:cNvPr>
            <p:cNvPicPr preferRelativeResize="0"/>
            <p:nvPr/>
          </p:nvPicPr>
          <p:blipFill>
            <a:blip r:embed="rId4">
              <a:alphaModFix/>
            </a:blip>
            <a:stretch>
              <a:fillRect/>
            </a:stretch>
          </p:blipFill>
          <p:spPr>
            <a:xfrm>
              <a:off x="2603905" y="2373625"/>
              <a:ext cx="138850" cy="220525"/>
            </a:xfrm>
            <a:prstGeom prst="rect">
              <a:avLst/>
            </a:prstGeom>
            <a:noFill/>
            <a:ln>
              <a:noFill/>
            </a:ln>
          </p:spPr>
        </p:pic>
        <p:pic>
          <p:nvPicPr>
            <p:cNvPr id="6" name="Google Shape;111;p23">
              <a:extLst>
                <a:ext uri="{FF2B5EF4-FFF2-40B4-BE49-F238E27FC236}">
                  <a16:creationId xmlns:a16="http://schemas.microsoft.com/office/drawing/2014/main" id="{EB751258-5628-E09D-9D4B-B8DDAB277B3A}"/>
                </a:ext>
              </a:extLst>
            </p:cNvPr>
            <p:cNvPicPr preferRelativeResize="0"/>
            <p:nvPr/>
          </p:nvPicPr>
          <p:blipFill>
            <a:blip r:embed="rId5">
              <a:alphaModFix/>
            </a:blip>
            <a:stretch>
              <a:fillRect/>
            </a:stretch>
          </p:blipFill>
          <p:spPr>
            <a:xfrm>
              <a:off x="2549505" y="2769263"/>
              <a:ext cx="247650" cy="257175"/>
            </a:xfrm>
            <a:prstGeom prst="rect">
              <a:avLst/>
            </a:prstGeom>
            <a:noFill/>
            <a:ln>
              <a:noFill/>
            </a:ln>
          </p:spPr>
        </p:pic>
        <p:pic>
          <p:nvPicPr>
            <p:cNvPr id="7" name="Google Shape;112;p23">
              <a:extLst>
                <a:ext uri="{FF2B5EF4-FFF2-40B4-BE49-F238E27FC236}">
                  <a16:creationId xmlns:a16="http://schemas.microsoft.com/office/drawing/2014/main" id="{6EE66B63-6713-FD6E-14A0-EA92478511B8}"/>
                </a:ext>
              </a:extLst>
            </p:cNvPr>
            <p:cNvPicPr preferRelativeResize="0"/>
            <p:nvPr/>
          </p:nvPicPr>
          <p:blipFill>
            <a:blip r:embed="rId6">
              <a:alphaModFix/>
            </a:blip>
            <a:stretch>
              <a:fillRect/>
            </a:stretch>
          </p:blipFill>
          <p:spPr>
            <a:xfrm>
              <a:off x="2549505" y="3192202"/>
              <a:ext cx="247650" cy="202623"/>
            </a:xfrm>
            <a:prstGeom prst="rect">
              <a:avLst/>
            </a:prstGeom>
            <a:noFill/>
            <a:ln>
              <a:noFill/>
            </a:ln>
          </p:spPr>
        </p:pic>
        <p:pic>
          <p:nvPicPr>
            <p:cNvPr id="8" name="Google Shape;113;p23">
              <a:extLst>
                <a:ext uri="{FF2B5EF4-FFF2-40B4-BE49-F238E27FC236}">
                  <a16:creationId xmlns:a16="http://schemas.microsoft.com/office/drawing/2014/main" id="{0FA449E0-CA60-33C4-F3B5-230C62D4F65B}"/>
                </a:ext>
              </a:extLst>
            </p:cNvPr>
            <p:cNvPicPr preferRelativeResize="0"/>
            <p:nvPr/>
          </p:nvPicPr>
          <p:blipFill>
            <a:blip r:embed="rId7">
              <a:alphaModFix/>
            </a:blip>
            <a:stretch>
              <a:fillRect/>
            </a:stretch>
          </p:blipFill>
          <p:spPr>
            <a:xfrm>
              <a:off x="2560830" y="3592750"/>
              <a:ext cx="225000" cy="225000"/>
            </a:xfrm>
            <a:prstGeom prst="rect">
              <a:avLst/>
            </a:prstGeom>
            <a:noFill/>
            <a:ln>
              <a:noFill/>
            </a:ln>
          </p:spPr>
        </p:pic>
      </p:grpSp>
    </p:spTree>
    <p:extLst>
      <p:ext uri="{BB962C8B-B14F-4D97-AF65-F5344CB8AC3E}">
        <p14:creationId xmlns:p14="http://schemas.microsoft.com/office/powerpoint/2010/main" val="4110552041"/>
      </p:ext>
    </p:extLst>
  </p:cSld>
  <p:clrMapOvr>
    <a:masterClrMapping/>
  </p:clrMapOvr>
</p:sld>
</file>

<file path=ppt/theme/theme1.xml><?xml version="1.0" encoding="utf-8"?>
<a:theme xmlns:a="http://schemas.openxmlformats.org/drawingml/2006/main" name="Prestocon Day">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17177</TotalTime>
  <Words>2200</Words>
  <Application>Microsoft Macintosh PowerPoint</Application>
  <PresentationFormat>On-screen Show (16:9)</PresentationFormat>
  <Paragraphs>173</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NimbusRomNo9L</vt:lpstr>
      <vt:lpstr>Arial</vt:lpstr>
      <vt:lpstr>Calibri</vt:lpstr>
      <vt:lpstr>Open Sans</vt:lpstr>
      <vt:lpstr>Open Sans SemiBold</vt:lpstr>
      <vt:lpstr>Prestocon Day</vt:lpstr>
      <vt:lpstr>PowerPoint Presentation</vt:lpstr>
      <vt:lpstr>PowerPoint Presentation</vt:lpstr>
      <vt:lpstr>PowerPoint Presentation</vt:lpstr>
      <vt:lpstr>Agenda</vt:lpstr>
      <vt:lpstr>Introduction</vt:lpstr>
      <vt:lpstr>Introduction</vt:lpstr>
      <vt:lpstr>PowerPoint Presentation</vt:lpstr>
      <vt:lpstr>PowerPoint Presentation</vt:lpstr>
      <vt:lpstr>PowerPoint Presentation</vt:lpstr>
      <vt:lpstr>PowerPoint Presentation</vt:lpstr>
      <vt:lpstr>Diving into the Presto Architecture</vt:lpstr>
      <vt:lpstr>Presto Architecture</vt:lpstr>
      <vt:lpstr>Presto Architecture</vt:lpstr>
      <vt:lpstr>Presto Use Cases</vt:lpstr>
      <vt:lpstr>PowerPoint Presentation</vt:lpstr>
      <vt:lpstr>PowerPoint Presentation</vt:lpstr>
      <vt:lpstr>What we will do today</vt:lpstr>
      <vt:lpstr>Basic Concepts – Data Sources</vt:lpstr>
      <vt:lpstr>Pre-Workshop Steps</vt:lpstr>
      <vt:lpstr>PowerPoint Presentation</vt:lpstr>
      <vt:lpstr>What did we do today?</vt:lpstr>
      <vt:lpstr>Next Steps</vt:lpstr>
      <vt:lpstr>Explore watsonx.data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YH Wang</cp:lastModifiedBy>
  <cp:revision>33</cp:revision>
  <dcterms:modified xsi:type="dcterms:W3CDTF">2023-12-05T21:13:50Z</dcterms:modified>
</cp:coreProperties>
</file>