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54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4830"/>
  </p:normalViewPr>
  <p:slideViewPr>
    <p:cSldViewPr snapToGrid="0" snapToObjects="1">
      <p:cViewPr varScale="1">
        <p:scale>
          <a:sx n="117" d="100"/>
          <a:sy n="117" d="100"/>
        </p:scale>
        <p:origin x="1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754B9-2C8A-2C49-AC22-3908B76FC497}" type="datetimeFigureOut">
              <a:rPr lang="en-US" smtClean="0"/>
              <a:t>2/18/25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CD08D-4E40-1247-90D6-0D2835CBB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53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86FA7-12C9-5742-ACFB-A33ACAC4D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FA583-9EA1-E442-93E6-AE89C19B8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260D2-2705-014A-8441-05C4FC679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7CFD-D9A5-F34D-8D2A-5CAA09D570FD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2BE6F-D6B9-C840-A98F-1B2308FF3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AF326-EA66-3948-98BC-81CD99D52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DED8-8850-FA42-8C46-FA1590E28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1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CDFFA-453D-1A41-BC4C-2FC091055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D740D-FCA0-C041-8561-3539A7E84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3E3F7-A26F-BB4A-B1AE-53C1B90B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7CFD-D9A5-F34D-8D2A-5CAA09D570FD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ABA41-3BED-BC41-9484-F0D8F12C7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54AD9-05E3-BA43-9273-E881B399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DED8-8850-FA42-8C46-FA1590E28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E311A7-BB90-1841-AED4-B962FA3F78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D08B2-2479-574C-A274-6AF485629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CF9F1-FBE5-FC43-9240-A80B28A47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7CFD-D9A5-F34D-8D2A-5CAA09D570FD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C42EC-64B1-D646-81D2-50A7EE9E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87292-1713-D848-B3FB-D53402930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DED8-8850-FA42-8C46-FA1590E28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89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57CEE-96DA-2C40-A95C-497982BE3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8F87C-1493-1840-9D9B-A4E5F268E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A859E-98E8-EA4C-A56F-15CB8BB1A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7CFD-D9A5-F34D-8D2A-5CAA09D570FD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50328-9D3D-4944-AF7E-CDC51BC75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0F856-254B-954D-9525-A79BBB51B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DED8-8850-FA42-8C46-FA1590E28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91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6E8F6-F1D1-5744-94C9-9DCD39299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CA2B3-0F88-F04C-9F51-67060D361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502E6-DF8A-624F-A464-A3D31DAA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7CFD-D9A5-F34D-8D2A-5CAA09D570FD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DC5A9-F80E-084D-AF6C-F4C0BA53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EE25F-35D0-024F-8375-5223AC29E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DED8-8850-FA42-8C46-FA1590E28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8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8E72-9935-7741-9639-57452D43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AD2A6-BE9D-3946-A331-3EC99E10D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E3AB5-C45F-6240-8F78-1DBF0488A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43275-6087-FE44-BAE6-49C75116C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7CFD-D9A5-F34D-8D2A-5CAA09D570FD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1BA93-51CC-2347-B565-A550448B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88C50-7CC0-754B-8639-BB2375F82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DED8-8850-FA42-8C46-FA1590E28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72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08027-A8C2-CE4B-A9CE-57BEF3D0E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2E9F8-99D4-EB4A-B838-E7D097188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6B7A0-513D-234D-A3D5-190555891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0F6769-206B-E54F-B32C-AAB794F5C9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37FDE4-0058-3142-B06F-4484B5AC9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7B7094-4DB5-4941-A73E-B8A302D7D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7CFD-D9A5-F34D-8D2A-5CAA09D570FD}" type="datetimeFigureOut">
              <a:rPr lang="en-US" smtClean="0"/>
              <a:t>2/18/25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7CB93-5231-484B-A28F-8B4D745F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719C31-B844-5746-8F31-6192CAD7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DED8-8850-FA42-8C46-FA1590E28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6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DB37B-B3ED-2447-B565-49E11A13C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9A84F-5F6D-2044-87C9-A00574E4E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7CFD-D9A5-F34D-8D2A-5CAA09D570FD}" type="datetimeFigureOut">
              <a:rPr lang="en-US" smtClean="0"/>
              <a:t>2/18/25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D61F51-E9F3-7A48-B17E-C64D33E2E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F5B44-6E1E-834A-BF89-0E4084F0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DED8-8850-FA42-8C46-FA1590E28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90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84DC3-DA2E-E340-99B2-90AE48CC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7CFD-D9A5-F34D-8D2A-5CAA09D570FD}" type="datetimeFigureOut">
              <a:rPr lang="en-US" smtClean="0"/>
              <a:t>2/18/25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602A29-129A-DA40-918A-2561DD725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2FEC3-2C6B-484A-B58A-9FD70CF3F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DED8-8850-FA42-8C46-FA1590E28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7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5E612-97A8-0644-9EB5-F4FC24EB1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C52C9-43BE-1C48-9BE0-9A70F8FCF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E3BE1-ACF7-A247-967B-382514BD6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7505F-8DA1-6C4A-86FF-66704FB3E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7CFD-D9A5-F34D-8D2A-5CAA09D570FD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38A42-FFBF-F145-9992-82E37306B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75047-C476-544D-9BC3-5B3668C7F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DED8-8850-FA42-8C46-FA1590E28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13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F6C6-0DA4-644F-BC92-2E078854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6BCAF3-BC73-CD41-AF75-580D3DDA9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1BAFD-8959-D344-849A-3CE53AEDB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CDC3B-3E08-DE4E-9E77-160BD6C7F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7CFD-D9A5-F34D-8D2A-5CAA09D570FD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D2D9C-D5B2-A74F-9A95-3949DFDF0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67E99-226D-9844-AEAC-C6F45B43E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DED8-8850-FA42-8C46-FA1590E28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7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4E8A71-0F87-AD4C-B759-3734DF338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1B25E-F1B6-924C-BDB4-7F28C7FFF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94419-6B81-8A47-972C-A9D64EFAB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27CFD-D9A5-F34D-8D2A-5CAA09D570FD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62691-E3D6-1244-A933-62453A8F3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689DD-36A0-3A4C-BF18-B32F1C178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1DED8-8850-FA42-8C46-FA1590E28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4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EB56D-B49F-DE2A-162E-AB81F409C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04137DD2-12F8-307C-7110-114104839E8E}"/>
              </a:ext>
            </a:extLst>
          </p:cNvPr>
          <p:cNvSpPr/>
          <p:nvPr/>
        </p:nvSpPr>
        <p:spPr>
          <a:xfrm>
            <a:off x="836076" y="189781"/>
            <a:ext cx="10852716" cy="63317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dirty="0">
                <a:solidFill>
                  <a:schemeClr val="tx1"/>
                </a:solidFill>
              </a:rPr>
              <a:t>Risk Atlas </a:t>
            </a:r>
            <a:br>
              <a:rPr lang="en-IE" dirty="0">
                <a:solidFill>
                  <a:schemeClr val="tx1"/>
                </a:solidFill>
              </a:rPr>
            </a:br>
            <a:r>
              <a:rPr lang="en-IE" dirty="0">
                <a:solidFill>
                  <a:schemeClr val="tx1"/>
                </a:solidFill>
              </a:rPr>
              <a:t>Nexus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5A160DF-67B8-F77E-43AE-983AF0C81381}"/>
              </a:ext>
            </a:extLst>
          </p:cNvPr>
          <p:cNvSpPr/>
          <p:nvPr/>
        </p:nvSpPr>
        <p:spPr>
          <a:xfrm>
            <a:off x="2104848" y="5219274"/>
            <a:ext cx="9397091" cy="10849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1600" b="0" i="0" u="none" strike="noStrike" dirty="0">
                <a:solidFill>
                  <a:schemeClr val="tx1"/>
                </a:solidFill>
                <a:effectLst/>
                <a:latin typeface="-apple-system"/>
              </a:rPr>
              <a:t>LLM inference APIs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1F99DC69-3636-EC6B-FEF2-873E9952220C}"/>
              </a:ext>
            </a:extLst>
          </p:cNvPr>
          <p:cNvSpPr/>
          <p:nvPr/>
        </p:nvSpPr>
        <p:spPr>
          <a:xfrm>
            <a:off x="2243786" y="5637380"/>
            <a:ext cx="1180775" cy="547652"/>
          </a:xfrm>
          <a:prstGeom prst="roundRect">
            <a:avLst>
              <a:gd name="adj" fmla="val 7773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ysClr val="windowText" lastClr="000000"/>
                </a:solidFill>
              </a:rPr>
              <a:t>IBM Watsonx AI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BFFD21CE-0BE6-8F85-2D86-60505CF0BE8C}"/>
              </a:ext>
            </a:extLst>
          </p:cNvPr>
          <p:cNvSpPr/>
          <p:nvPr/>
        </p:nvSpPr>
        <p:spPr>
          <a:xfrm>
            <a:off x="3619208" y="5637380"/>
            <a:ext cx="1418092" cy="557257"/>
          </a:xfrm>
          <a:prstGeom prst="roundRect">
            <a:avLst>
              <a:gd name="adj" fmla="val 7773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ysClr val="windowText" lastClr="000000"/>
                </a:solidFill>
              </a:rPr>
              <a:t>vLLM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FF4E7E-3A1C-378D-008E-E282005D50EC}"/>
              </a:ext>
            </a:extLst>
          </p:cNvPr>
          <p:cNvSpPr/>
          <p:nvPr/>
        </p:nvSpPr>
        <p:spPr>
          <a:xfrm>
            <a:off x="2104848" y="2373058"/>
            <a:ext cx="4655190" cy="26781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ysClr val="windowText" lastClr="000000"/>
                </a:solidFill>
              </a:rPr>
              <a:t>Components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33F774D-DBBF-4CC1-E7F2-AA357D26DCB2}"/>
              </a:ext>
            </a:extLst>
          </p:cNvPr>
          <p:cNvSpPr/>
          <p:nvPr/>
        </p:nvSpPr>
        <p:spPr>
          <a:xfrm>
            <a:off x="5106711" y="3920257"/>
            <a:ext cx="1452192" cy="941599"/>
          </a:xfrm>
          <a:prstGeom prst="roundRect">
            <a:avLst>
              <a:gd name="adj" fmla="val 7773"/>
            </a:avLst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Explore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Risk Taxonomy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4E3E20-52DB-085D-311A-2AE3904BA299}"/>
              </a:ext>
            </a:extLst>
          </p:cNvPr>
          <p:cNvSpPr/>
          <p:nvPr/>
        </p:nvSpPr>
        <p:spPr>
          <a:xfrm>
            <a:off x="3759547" y="2801004"/>
            <a:ext cx="1420417" cy="983355"/>
          </a:xfrm>
          <a:prstGeom prst="roundRect">
            <a:avLst>
              <a:gd name="adj" fmla="val 7773"/>
            </a:avLst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Intent 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to 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Questionnaire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166643C-711D-A2C7-B0DE-7629D7777338}"/>
              </a:ext>
            </a:extLst>
          </p:cNvPr>
          <p:cNvSpPr/>
          <p:nvPr/>
        </p:nvSpPr>
        <p:spPr>
          <a:xfrm>
            <a:off x="2260551" y="2780491"/>
            <a:ext cx="1352086" cy="1013015"/>
          </a:xfrm>
          <a:prstGeom prst="roundRect">
            <a:avLst>
              <a:gd name="adj" fmla="val 7773"/>
            </a:avLst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Intent to 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Risk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Identification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35240C3-4754-0C47-BC40-7ABE5F7CF608}"/>
              </a:ext>
            </a:extLst>
          </p:cNvPr>
          <p:cNvSpPr/>
          <p:nvPr/>
        </p:nvSpPr>
        <p:spPr>
          <a:xfrm>
            <a:off x="5365519" y="2801004"/>
            <a:ext cx="1193383" cy="975144"/>
          </a:xfrm>
          <a:prstGeom prst="roundRect">
            <a:avLst>
              <a:gd name="adj" fmla="val 7773"/>
            </a:avLst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Intent 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to 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AI Tasks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314FEB2-E4CB-0009-9C3E-9D86FFDCDD0A}"/>
              </a:ext>
            </a:extLst>
          </p:cNvPr>
          <p:cNvSpPr/>
          <p:nvPr/>
        </p:nvSpPr>
        <p:spPr>
          <a:xfrm>
            <a:off x="2260551" y="3914358"/>
            <a:ext cx="1352086" cy="953756"/>
          </a:xfrm>
          <a:prstGeom prst="roundRect">
            <a:avLst>
              <a:gd name="adj" fmla="val 7773"/>
            </a:avLst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Risk to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Mitigation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62A7C47-FA16-B87B-3B0A-DBB9E9C14306}"/>
              </a:ext>
            </a:extLst>
          </p:cNvPr>
          <p:cNvCxnSpPr>
            <a:cxnSpLocks/>
          </p:cNvCxnSpPr>
          <p:nvPr/>
        </p:nvCxnSpPr>
        <p:spPr>
          <a:xfrm>
            <a:off x="4745147" y="4933276"/>
            <a:ext cx="0" cy="39253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5252CF3B-8B6C-0622-DC45-292B13720960}"/>
              </a:ext>
            </a:extLst>
          </p:cNvPr>
          <p:cNvSpPr/>
          <p:nvPr/>
        </p:nvSpPr>
        <p:spPr>
          <a:xfrm>
            <a:off x="5219379" y="5637380"/>
            <a:ext cx="1418092" cy="557257"/>
          </a:xfrm>
          <a:prstGeom prst="roundRect">
            <a:avLst>
              <a:gd name="adj" fmla="val 7773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ysClr val="windowText" lastClr="000000"/>
                </a:solidFill>
              </a:rPr>
              <a:t>Ollama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CEB2388-AB58-BCEE-8871-EB469FF072B2}"/>
              </a:ext>
            </a:extLst>
          </p:cNvPr>
          <p:cNvSpPr/>
          <p:nvPr/>
        </p:nvSpPr>
        <p:spPr>
          <a:xfrm>
            <a:off x="6946895" y="2383500"/>
            <a:ext cx="4555044" cy="26781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1600" dirty="0">
                <a:solidFill>
                  <a:schemeClr val="tx1"/>
                </a:solidFill>
              </a:rPr>
              <a:t>Risk Taxonomy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AC815CD5-8E25-41AB-783F-2BEAD5E7CEA7}"/>
              </a:ext>
            </a:extLst>
          </p:cNvPr>
          <p:cNvSpPr/>
          <p:nvPr/>
        </p:nvSpPr>
        <p:spPr>
          <a:xfrm>
            <a:off x="7080700" y="2772275"/>
            <a:ext cx="1165804" cy="1013016"/>
          </a:xfrm>
          <a:prstGeom prst="roundRect">
            <a:avLst>
              <a:gd name="adj" fmla="val 7773"/>
            </a:avLst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IBM Risk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Atlas</a:t>
            </a:r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48B44397-22B0-421F-4B79-55C1BE7EAB20}"/>
              </a:ext>
            </a:extLst>
          </p:cNvPr>
          <p:cNvSpPr/>
          <p:nvPr/>
        </p:nvSpPr>
        <p:spPr>
          <a:xfrm>
            <a:off x="8432059" y="2768603"/>
            <a:ext cx="1031118" cy="1007545"/>
          </a:xfrm>
          <a:prstGeom prst="roundRect">
            <a:avLst>
              <a:gd name="adj" fmla="val 7773"/>
            </a:avLst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>
                <a:solidFill>
                  <a:schemeClr val="tx1"/>
                </a:solidFill>
              </a:rPr>
              <a:t>MIT AI </a:t>
            </a:r>
          </a:p>
          <a:p>
            <a:pPr algn="ctr"/>
            <a:r>
              <a:rPr lang="en-IE" sz="1600" dirty="0">
                <a:solidFill>
                  <a:schemeClr val="tx1"/>
                </a:solidFill>
              </a:rPr>
              <a:t>Risk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67CC952E-5FCA-61E1-400A-BCB636CC77EA}"/>
              </a:ext>
            </a:extLst>
          </p:cNvPr>
          <p:cNvSpPr/>
          <p:nvPr/>
        </p:nvSpPr>
        <p:spPr>
          <a:xfrm>
            <a:off x="9648733" y="2768603"/>
            <a:ext cx="1707192" cy="1004498"/>
          </a:xfrm>
          <a:prstGeom prst="roundRect">
            <a:avLst>
              <a:gd name="adj" fmla="val 7773"/>
            </a:avLst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800"/>
              </a:lnSpc>
            </a:pPr>
            <a:r>
              <a:rPr lang="en-IE" sz="1600" dirty="0">
                <a:solidFill>
                  <a:schemeClr val="tx1"/>
                </a:solidFill>
              </a:rPr>
              <a:t>NIST AI Risk Management Framework</a:t>
            </a: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509C75B1-B6D9-F2F4-8A3A-071366595294}"/>
              </a:ext>
            </a:extLst>
          </p:cNvPr>
          <p:cNvSpPr/>
          <p:nvPr/>
        </p:nvSpPr>
        <p:spPr>
          <a:xfrm>
            <a:off x="7080700" y="3944086"/>
            <a:ext cx="1467091" cy="946496"/>
          </a:xfrm>
          <a:prstGeom prst="roundRect">
            <a:avLst>
              <a:gd name="adj" fmla="val 7773"/>
            </a:avLst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IBM Granite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Guardian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32A5409-6C8E-90F4-25D7-9EBED2C01131}"/>
              </a:ext>
            </a:extLst>
          </p:cNvPr>
          <p:cNvSpPr/>
          <p:nvPr/>
        </p:nvSpPr>
        <p:spPr>
          <a:xfrm>
            <a:off x="2104849" y="336430"/>
            <a:ext cx="7828028" cy="18850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1600" dirty="0">
                <a:solidFill>
                  <a:schemeClr val="tx1"/>
                </a:solidFill>
              </a:rPr>
              <a:t>Resources</a:t>
            </a:r>
          </a:p>
        </p:txBody>
      </p:sp>
      <p:sp>
        <p:nvSpPr>
          <p:cNvPr id="131" name="Freeform 130">
            <a:extLst>
              <a:ext uri="{FF2B5EF4-FFF2-40B4-BE49-F238E27FC236}">
                <a16:creationId xmlns:a16="http://schemas.microsoft.com/office/drawing/2014/main" id="{7D860BF9-49B3-1939-6134-C7DE917EE3DD}"/>
              </a:ext>
            </a:extLst>
          </p:cNvPr>
          <p:cNvSpPr/>
          <p:nvPr/>
        </p:nvSpPr>
        <p:spPr>
          <a:xfrm>
            <a:off x="4194486" y="1326674"/>
            <a:ext cx="1987842" cy="762082"/>
          </a:xfrm>
          <a:custGeom>
            <a:avLst/>
            <a:gdLst>
              <a:gd name="connsiteX0" fmla="*/ 0 w 1221326"/>
              <a:gd name="connsiteY0" fmla="*/ 83908 h 839083"/>
              <a:gd name="connsiteX1" fmla="*/ 83908 w 1221326"/>
              <a:gd name="connsiteY1" fmla="*/ 0 h 839083"/>
              <a:gd name="connsiteX2" fmla="*/ 1137418 w 1221326"/>
              <a:gd name="connsiteY2" fmla="*/ 0 h 839083"/>
              <a:gd name="connsiteX3" fmla="*/ 1221326 w 1221326"/>
              <a:gd name="connsiteY3" fmla="*/ 83908 h 839083"/>
              <a:gd name="connsiteX4" fmla="*/ 1221326 w 1221326"/>
              <a:gd name="connsiteY4" fmla="*/ 755175 h 839083"/>
              <a:gd name="connsiteX5" fmla="*/ 1137418 w 1221326"/>
              <a:gd name="connsiteY5" fmla="*/ 839083 h 839083"/>
              <a:gd name="connsiteX6" fmla="*/ 83908 w 1221326"/>
              <a:gd name="connsiteY6" fmla="*/ 839083 h 839083"/>
              <a:gd name="connsiteX7" fmla="*/ 0 w 1221326"/>
              <a:gd name="connsiteY7" fmla="*/ 755175 h 839083"/>
              <a:gd name="connsiteX8" fmla="*/ 0 w 1221326"/>
              <a:gd name="connsiteY8" fmla="*/ 83908 h 83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1326" h="839083">
                <a:moveTo>
                  <a:pt x="0" y="83908"/>
                </a:moveTo>
                <a:cubicBezTo>
                  <a:pt x="0" y="37567"/>
                  <a:pt x="37567" y="0"/>
                  <a:pt x="83908" y="0"/>
                </a:cubicBezTo>
                <a:lnTo>
                  <a:pt x="1137418" y="0"/>
                </a:lnTo>
                <a:cubicBezTo>
                  <a:pt x="1183759" y="0"/>
                  <a:pt x="1221326" y="37567"/>
                  <a:pt x="1221326" y="83908"/>
                </a:cubicBezTo>
                <a:lnTo>
                  <a:pt x="1221326" y="755175"/>
                </a:lnTo>
                <a:cubicBezTo>
                  <a:pt x="1221326" y="801516"/>
                  <a:pt x="1183759" y="839083"/>
                  <a:pt x="1137418" y="839083"/>
                </a:cubicBezTo>
                <a:lnTo>
                  <a:pt x="83908" y="839083"/>
                </a:lnTo>
                <a:cubicBezTo>
                  <a:pt x="37567" y="839083"/>
                  <a:pt x="0" y="801516"/>
                  <a:pt x="0" y="755175"/>
                </a:cubicBezTo>
                <a:lnTo>
                  <a:pt x="0" y="8390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0776" tIns="100776" rIns="100776" bIns="100776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600" kern="1200" dirty="0">
                <a:solidFill>
                  <a:schemeClr val="tx1"/>
                </a:solidFill>
              </a:rPr>
              <a:t>Chain of Thought</a:t>
            </a:r>
          </a:p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600" dirty="0">
                <a:solidFill>
                  <a:schemeClr val="tx1"/>
                </a:solidFill>
              </a:rPr>
              <a:t>Questionnaire YAML</a:t>
            </a:r>
            <a:endParaRPr lang="en-GB" sz="1600" kern="1200" dirty="0">
              <a:solidFill>
                <a:schemeClr val="tx1"/>
              </a:solidFill>
            </a:endParaRPr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F423AFC9-C1B9-9AB6-9653-EC3AC8045F3F}"/>
              </a:ext>
            </a:extLst>
          </p:cNvPr>
          <p:cNvSpPr/>
          <p:nvPr/>
        </p:nvSpPr>
        <p:spPr>
          <a:xfrm>
            <a:off x="8187905" y="1326674"/>
            <a:ext cx="1599521" cy="762082"/>
          </a:xfrm>
          <a:custGeom>
            <a:avLst/>
            <a:gdLst>
              <a:gd name="connsiteX0" fmla="*/ 0 w 1221326"/>
              <a:gd name="connsiteY0" fmla="*/ 83908 h 839083"/>
              <a:gd name="connsiteX1" fmla="*/ 83908 w 1221326"/>
              <a:gd name="connsiteY1" fmla="*/ 0 h 839083"/>
              <a:gd name="connsiteX2" fmla="*/ 1137418 w 1221326"/>
              <a:gd name="connsiteY2" fmla="*/ 0 h 839083"/>
              <a:gd name="connsiteX3" fmla="*/ 1221326 w 1221326"/>
              <a:gd name="connsiteY3" fmla="*/ 83908 h 839083"/>
              <a:gd name="connsiteX4" fmla="*/ 1221326 w 1221326"/>
              <a:gd name="connsiteY4" fmla="*/ 755175 h 839083"/>
              <a:gd name="connsiteX5" fmla="*/ 1137418 w 1221326"/>
              <a:gd name="connsiteY5" fmla="*/ 839083 h 839083"/>
              <a:gd name="connsiteX6" fmla="*/ 83908 w 1221326"/>
              <a:gd name="connsiteY6" fmla="*/ 839083 h 839083"/>
              <a:gd name="connsiteX7" fmla="*/ 0 w 1221326"/>
              <a:gd name="connsiteY7" fmla="*/ 755175 h 839083"/>
              <a:gd name="connsiteX8" fmla="*/ 0 w 1221326"/>
              <a:gd name="connsiteY8" fmla="*/ 83908 h 83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1326" h="839083">
                <a:moveTo>
                  <a:pt x="0" y="83908"/>
                </a:moveTo>
                <a:cubicBezTo>
                  <a:pt x="0" y="37567"/>
                  <a:pt x="37567" y="0"/>
                  <a:pt x="83908" y="0"/>
                </a:cubicBezTo>
                <a:lnTo>
                  <a:pt x="1137418" y="0"/>
                </a:lnTo>
                <a:cubicBezTo>
                  <a:pt x="1183759" y="0"/>
                  <a:pt x="1221326" y="37567"/>
                  <a:pt x="1221326" y="83908"/>
                </a:cubicBezTo>
                <a:lnTo>
                  <a:pt x="1221326" y="755175"/>
                </a:lnTo>
                <a:cubicBezTo>
                  <a:pt x="1221326" y="801516"/>
                  <a:pt x="1183759" y="839083"/>
                  <a:pt x="1137418" y="839083"/>
                </a:cubicBezTo>
                <a:lnTo>
                  <a:pt x="83908" y="839083"/>
                </a:lnTo>
                <a:cubicBezTo>
                  <a:pt x="37567" y="839083"/>
                  <a:pt x="0" y="801516"/>
                  <a:pt x="0" y="755175"/>
                </a:cubicBezTo>
                <a:lnTo>
                  <a:pt x="0" y="8390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0776" tIns="100776" rIns="100776" bIns="100776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600" kern="1200" dirty="0">
                <a:solidFill>
                  <a:schemeClr val="tx1"/>
                </a:solidFill>
              </a:rPr>
              <a:t>Risk Taxonomy</a:t>
            </a:r>
            <a:br>
              <a:rPr lang="en-GB" sz="1600" kern="1200" dirty="0">
                <a:solidFill>
                  <a:schemeClr val="tx1"/>
                </a:solidFill>
              </a:rPr>
            </a:br>
            <a:r>
              <a:rPr lang="en-GB" sz="1600" kern="1200" dirty="0">
                <a:solidFill>
                  <a:schemeClr val="tx1"/>
                </a:solidFill>
              </a:rPr>
              <a:t>YAML</a:t>
            </a:r>
          </a:p>
        </p:txBody>
      </p:sp>
      <p:sp>
        <p:nvSpPr>
          <p:cNvPr id="135" name="Freeform 134">
            <a:extLst>
              <a:ext uri="{FF2B5EF4-FFF2-40B4-BE49-F238E27FC236}">
                <a16:creationId xmlns:a16="http://schemas.microsoft.com/office/drawing/2014/main" id="{317D2FA6-A559-21C7-932B-20BC9C2A5B45}"/>
              </a:ext>
            </a:extLst>
          </p:cNvPr>
          <p:cNvSpPr/>
          <p:nvPr/>
        </p:nvSpPr>
        <p:spPr>
          <a:xfrm>
            <a:off x="6414907" y="1326673"/>
            <a:ext cx="1540856" cy="762081"/>
          </a:xfrm>
          <a:custGeom>
            <a:avLst/>
            <a:gdLst>
              <a:gd name="connsiteX0" fmla="*/ 0 w 1221326"/>
              <a:gd name="connsiteY0" fmla="*/ 83908 h 839083"/>
              <a:gd name="connsiteX1" fmla="*/ 83908 w 1221326"/>
              <a:gd name="connsiteY1" fmla="*/ 0 h 839083"/>
              <a:gd name="connsiteX2" fmla="*/ 1137418 w 1221326"/>
              <a:gd name="connsiteY2" fmla="*/ 0 h 839083"/>
              <a:gd name="connsiteX3" fmla="*/ 1221326 w 1221326"/>
              <a:gd name="connsiteY3" fmla="*/ 83908 h 839083"/>
              <a:gd name="connsiteX4" fmla="*/ 1221326 w 1221326"/>
              <a:gd name="connsiteY4" fmla="*/ 755175 h 839083"/>
              <a:gd name="connsiteX5" fmla="*/ 1137418 w 1221326"/>
              <a:gd name="connsiteY5" fmla="*/ 839083 h 839083"/>
              <a:gd name="connsiteX6" fmla="*/ 83908 w 1221326"/>
              <a:gd name="connsiteY6" fmla="*/ 839083 h 839083"/>
              <a:gd name="connsiteX7" fmla="*/ 0 w 1221326"/>
              <a:gd name="connsiteY7" fmla="*/ 755175 h 839083"/>
              <a:gd name="connsiteX8" fmla="*/ 0 w 1221326"/>
              <a:gd name="connsiteY8" fmla="*/ 83908 h 83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1326" h="839083">
                <a:moveTo>
                  <a:pt x="0" y="83908"/>
                </a:moveTo>
                <a:cubicBezTo>
                  <a:pt x="0" y="37567"/>
                  <a:pt x="37567" y="0"/>
                  <a:pt x="83908" y="0"/>
                </a:cubicBezTo>
                <a:lnTo>
                  <a:pt x="1137418" y="0"/>
                </a:lnTo>
                <a:cubicBezTo>
                  <a:pt x="1183759" y="0"/>
                  <a:pt x="1221326" y="37567"/>
                  <a:pt x="1221326" y="83908"/>
                </a:cubicBezTo>
                <a:lnTo>
                  <a:pt x="1221326" y="755175"/>
                </a:lnTo>
                <a:cubicBezTo>
                  <a:pt x="1221326" y="801516"/>
                  <a:pt x="1183759" y="839083"/>
                  <a:pt x="1137418" y="839083"/>
                </a:cubicBezTo>
                <a:lnTo>
                  <a:pt x="83908" y="839083"/>
                </a:lnTo>
                <a:cubicBezTo>
                  <a:pt x="37567" y="839083"/>
                  <a:pt x="0" y="801516"/>
                  <a:pt x="0" y="755175"/>
                </a:cubicBezTo>
                <a:lnTo>
                  <a:pt x="0" y="8390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0776" tIns="100776" rIns="100776" bIns="100776" numCol="1" spcCol="1270" anchor="ctr" anchorCtr="0">
            <a:noAutofit/>
          </a:bodyPr>
          <a:lstStyle/>
          <a:p>
            <a:pPr algn="ctr"/>
            <a:r>
              <a:rPr lang="en-IE" sz="1600" dirty="0">
                <a:solidFill>
                  <a:schemeClr val="tx1"/>
                </a:solidFill>
              </a:rPr>
              <a:t>Recommended Actions YAML</a:t>
            </a:r>
          </a:p>
        </p:txBody>
      </p:sp>
      <p:sp>
        <p:nvSpPr>
          <p:cNvPr id="136" name="Freeform 135">
            <a:extLst>
              <a:ext uri="{FF2B5EF4-FFF2-40B4-BE49-F238E27FC236}">
                <a16:creationId xmlns:a16="http://schemas.microsoft.com/office/drawing/2014/main" id="{80B37E17-2F82-BEAC-F4D8-FEE346EF1732}"/>
              </a:ext>
            </a:extLst>
          </p:cNvPr>
          <p:cNvSpPr/>
          <p:nvPr/>
        </p:nvSpPr>
        <p:spPr>
          <a:xfrm>
            <a:off x="8187906" y="456611"/>
            <a:ext cx="1599526" cy="744380"/>
          </a:xfrm>
          <a:custGeom>
            <a:avLst/>
            <a:gdLst>
              <a:gd name="connsiteX0" fmla="*/ 0 w 1221326"/>
              <a:gd name="connsiteY0" fmla="*/ 83908 h 839083"/>
              <a:gd name="connsiteX1" fmla="*/ 83908 w 1221326"/>
              <a:gd name="connsiteY1" fmla="*/ 0 h 839083"/>
              <a:gd name="connsiteX2" fmla="*/ 1137418 w 1221326"/>
              <a:gd name="connsiteY2" fmla="*/ 0 h 839083"/>
              <a:gd name="connsiteX3" fmla="*/ 1221326 w 1221326"/>
              <a:gd name="connsiteY3" fmla="*/ 83908 h 839083"/>
              <a:gd name="connsiteX4" fmla="*/ 1221326 w 1221326"/>
              <a:gd name="connsiteY4" fmla="*/ 755175 h 839083"/>
              <a:gd name="connsiteX5" fmla="*/ 1137418 w 1221326"/>
              <a:gd name="connsiteY5" fmla="*/ 839083 h 839083"/>
              <a:gd name="connsiteX6" fmla="*/ 83908 w 1221326"/>
              <a:gd name="connsiteY6" fmla="*/ 839083 h 839083"/>
              <a:gd name="connsiteX7" fmla="*/ 0 w 1221326"/>
              <a:gd name="connsiteY7" fmla="*/ 755175 h 839083"/>
              <a:gd name="connsiteX8" fmla="*/ 0 w 1221326"/>
              <a:gd name="connsiteY8" fmla="*/ 83908 h 83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1326" h="839083">
                <a:moveTo>
                  <a:pt x="0" y="83908"/>
                </a:moveTo>
                <a:cubicBezTo>
                  <a:pt x="0" y="37567"/>
                  <a:pt x="37567" y="0"/>
                  <a:pt x="83908" y="0"/>
                </a:cubicBezTo>
                <a:lnTo>
                  <a:pt x="1137418" y="0"/>
                </a:lnTo>
                <a:cubicBezTo>
                  <a:pt x="1183759" y="0"/>
                  <a:pt x="1221326" y="37567"/>
                  <a:pt x="1221326" y="83908"/>
                </a:cubicBezTo>
                <a:lnTo>
                  <a:pt x="1221326" y="755175"/>
                </a:lnTo>
                <a:cubicBezTo>
                  <a:pt x="1221326" y="801516"/>
                  <a:pt x="1183759" y="839083"/>
                  <a:pt x="1137418" y="839083"/>
                </a:cubicBezTo>
                <a:lnTo>
                  <a:pt x="83908" y="839083"/>
                </a:lnTo>
                <a:cubicBezTo>
                  <a:pt x="37567" y="839083"/>
                  <a:pt x="0" y="801516"/>
                  <a:pt x="0" y="755175"/>
                </a:cubicBezTo>
                <a:lnTo>
                  <a:pt x="0" y="8390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0776" tIns="100776" rIns="100776" bIns="100776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600" kern="1200" dirty="0">
                <a:solidFill>
                  <a:schemeClr val="tx1"/>
                </a:solidFill>
              </a:rPr>
              <a:t>Benchmark</a:t>
            </a:r>
            <a:br>
              <a:rPr lang="en-GB" sz="1600" kern="1200" dirty="0">
                <a:solidFill>
                  <a:schemeClr val="tx1"/>
                </a:solidFill>
              </a:rPr>
            </a:br>
            <a:r>
              <a:rPr lang="en-GB" sz="1600" kern="1200" dirty="0">
                <a:solidFill>
                  <a:schemeClr val="tx1"/>
                </a:solidFill>
              </a:rPr>
              <a:t>Metadata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0FE35C5-FA53-A3E1-F69D-2DF20EBC3953}"/>
              </a:ext>
            </a:extLst>
          </p:cNvPr>
          <p:cNvSpPr/>
          <p:nvPr/>
        </p:nvSpPr>
        <p:spPr>
          <a:xfrm>
            <a:off x="10221725" y="336430"/>
            <a:ext cx="1280214" cy="18850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1600" dirty="0">
                <a:solidFill>
                  <a:schemeClr val="tx1"/>
                </a:solidFill>
              </a:rPr>
              <a:t>External</a:t>
            </a:r>
          </a:p>
        </p:txBody>
      </p:sp>
      <p:sp>
        <p:nvSpPr>
          <p:cNvPr id="138" name="Freeform 137">
            <a:extLst>
              <a:ext uri="{FF2B5EF4-FFF2-40B4-BE49-F238E27FC236}">
                <a16:creationId xmlns:a16="http://schemas.microsoft.com/office/drawing/2014/main" id="{340299EB-AA3D-CE0E-9D09-55055BCBC593}"/>
              </a:ext>
            </a:extLst>
          </p:cNvPr>
          <p:cNvSpPr/>
          <p:nvPr/>
        </p:nvSpPr>
        <p:spPr>
          <a:xfrm>
            <a:off x="10346988" y="724618"/>
            <a:ext cx="1023154" cy="573276"/>
          </a:xfrm>
          <a:custGeom>
            <a:avLst/>
            <a:gdLst>
              <a:gd name="connsiteX0" fmla="*/ 0 w 1221326"/>
              <a:gd name="connsiteY0" fmla="*/ 83908 h 839083"/>
              <a:gd name="connsiteX1" fmla="*/ 83908 w 1221326"/>
              <a:gd name="connsiteY1" fmla="*/ 0 h 839083"/>
              <a:gd name="connsiteX2" fmla="*/ 1137418 w 1221326"/>
              <a:gd name="connsiteY2" fmla="*/ 0 h 839083"/>
              <a:gd name="connsiteX3" fmla="*/ 1221326 w 1221326"/>
              <a:gd name="connsiteY3" fmla="*/ 83908 h 839083"/>
              <a:gd name="connsiteX4" fmla="*/ 1221326 w 1221326"/>
              <a:gd name="connsiteY4" fmla="*/ 755175 h 839083"/>
              <a:gd name="connsiteX5" fmla="*/ 1137418 w 1221326"/>
              <a:gd name="connsiteY5" fmla="*/ 839083 h 839083"/>
              <a:gd name="connsiteX6" fmla="*/ 83908 w 1221326"/>
              <a:gd name="connsiteY6" fmla="*/ 839083 h 839083"/>
              <a:gd name="connsiteX7" fmla="*/ 0 w 1221326"/>
              <a:gd name="connsiteY7" fmla="*/ 755175 h 839083"/>
              <a:gd name="connsiteX8" fmla="*/ 0 w 1221326"/>
              <a:gd name="connsiteY8" fmla="*/ 83908 h 83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1326" h="839083">
                <a:moveTo>
                  <a:pt x="0" y="83908"/>
                </a:moveTo>
                <a:cubicBezTo>
                  <a:pt x="0" y="37567"/>
                  <a:pt x="37567" y="0"/>
                  <a:pt x="83908" y="0"/>
                </a:cubicBezTo>
                <a:lnTo>
                  <a:pt x="1137418" y="0"/>
                </a:lnTo>
                <a:cubicBezTo>
                  <a:pt x="1183759" y="0"/>
                  <a:pt x="1221326" y="37567"/>
                  <a:pt x="1221326" y="83908"/>
                </a:cubicBezTo>
                <a:lnTo>
                  <a:pt x="1221326" y="755175"/>
                </a:lnTo>
                <a:cubicBezTo>
                  <a:pt x="1221326" y="801516"/>
                  <a:pt x="1183759" y="839083"/>
                  <a:pt x="1137418" y="839083"/>
                </a:cubicBezTo>
                <a:lnTo>
                  <a:pt x="83908" y="839083"/>
                </a:lnTo>
                <a:cubicBezTo>
                  <a:pt x="37567" y="839083"/>
                  <a:pt x="0" y="801516"/>
                  <a:pt x="0" y="755175"/>
                </a:cubicBezTo>
                <a:lnTo>
                  <a:pt x="0" y="8390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0776" tIns="100776" rIns="100776" bIns="100776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600" kern="1200" dirty="0">
                <a:solidFill>
                  <a:schemeClr val="tx1"/>
                </a:solidFill>
              </a:rPr>
              <a:t>Unitxt</a:t>
            </a:r>
            <a:br>
              <a:rPr lang="en-GB" sz="1600" kern="1200" dirty="0">
                <a:solidFill>
                  <a:schemeClr val="tx1"/>
                </a:solidFill>
              </a:rPr>
            </a:br>
            <a:r>
              <a:rPr lang="en-GB" sz="1600" kern="1200" dirty="0">
                <a:solidFill>
                  <a:schemeClr val="tx1"/>
                </a:solidFill>
              </a:rPr>
              <a:t>Cards</a:t>
            </a:r>
          </a:p>
        </p:txBody>
      </p:sp>
      <p:sp>
        <p:nvSpPr>
          <p:cNvPr id="139" name="Freeform 138">
            <a:extLst>
              <a:ext uri="{FF2B5EF4-FFF2-40B4-BE49-F238E27FC236}">
                <a16:creationId xmlns:a16="http://schemas.microsoft.com/office/drawing/2014/main" id="{E207D996-7F5A-8208-F3B6-A921D1A9E64E}"/>
              </a:ext>
            </a:extLst>
          </p:cNvPr>
          <p:cNvSpPr/>
          <p:nvPr/>
        </p:nvSpPr>
        <p:spPr>
          <a:xfrm>
            <a:off x="10353889" y="1419888"/>
            <a:ext cx="1023154" cy="672234"/>
          </a:xfrm>
          <a:custGeom>
            <a:avLst/>
            <a:gdLst>
              <a:gd name="connsiteX0" fmla="*/ 0 w 1221326"/>
              <a:gd name="connsiteY0" fmla="*/ 83908 h 839083"/>
              <a:gd name="connsiteX1" fmla="*/ 83908 w 1221326"/>
              <a:gd name="connsiteY1" fmla="*/ 0 h 839083"/>
              <a:gd name="connsiteX2" fmla="*/ 1137418 w 1221326"/>
              <a:gd name="connsiteY2" fmla="*/ 0 h 839083"/>
              <a:gd name="connsiteX3" fmla="*/ 1221326 w 1221326"/>
              <a:gd name="connsiteY3" fmla="*/ 83908 h 839083"/>
              <a:gd name="connsiteX4" fmla="*/ 1221326 w 1221326"/>
              <a:gd name="connsiteY4" fmla="*/ 755175 h 839083"/>
              <a:gd name="connsiteX5" fmla="*/ 1137418 w 1221326"/>
              <a:gd name="connsiteY5" fmla="*/ 839083 h 839083"/>
              <a:gd name="connsiteX6" fmla="*/ 83908 w 1221326"/>
              <a:gd name="connsiteY6" fmla="*/ 839083 h 839083"/>
              <a:gd name="connsiteX7" fmla="*/ 0 w 1221326"/>
              <a:gd name="connsiteY7" fmla="*/ 755175 h 839083"/>
              <a:gd name="connsiteX8" fmla="*/ 0 w 1221326"/>
              <a:gd name="connsiteY8" fmla="*/ 83908 h 83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1326" h="839083">
                <a:moveTo>
                  <a:pt x="0" y="83908"/>
                </a:moveTo>
                <a:cubicBezTo>
                  <a:pt x="0" y="37567"/>
                  <a:pt x="37567" y="0"/>
                  <a:pt x="83908" y="0"/>
                </a:cubicBezTo>
                <a:lnTo>
                  <a:pt x="1137418" y="0"/>
                </a:lnTo>
                <a:cubicBezTo>
                  <a:pt x="1183759" y="0"/>
                  <a:pt x="1221326" y="37567"/>
                  <a:pt x="1221326" y="83908"/>
                </a:cubicBezTo>
                <a:lnTo>
                  <a:pt x="1221326" y="755175"/>
                </a:lnTo>
                <a:cubicBezTo>
                  <a:pt x="1221326" y="801516"/>
                  <a:pt x="1183759" y="839083"/>
                  <a:pt x="1137418" y="839083"/>
                </a:cubicBezTo>
                <a:lnTo>
                  <a:pt x="83908" y="839083"/>
                </a:lnTo>
                <a:cubicBezTo>
                  <a:pt x="37567" y="839083"/>
                  <a:pt x="0" y="801516"/>
                  <a:pt x="0" y="755175"/>
                </a:cubicBezTo>
                <a:lnTo>
                  <a:pt x="0" y="8390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0776" tIns="100776" rIns="100776" bIns="100776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600" dirty="0">
                <a:solidFill>
                  <a:schemeClr val="tx1"/>
                </a:solidFill>
              </a:rPr>
              <a:t>HF Model cards</a:t>
            </a:r>
            <a:endParaRPr lang="en-GB" sz="1600" kern="1200" dirty="0">
              <a:solidFill>
                <a:schemeClr val="tx1"/>
              </a:solidFill>
            </a:endParaRP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7A00585-0585-DA9D-4D7A-462FA9055E40}"/>
              </a:ext>
            </a:extLst>
          </p:cNvPr>
          <p:cNvCxnSpPr>
            <a:cxnSpLocks/>
          </p:cNvCxnSpPr>
          <p:nvPr/>
        </p:nvCxnSpPr>
        <p:spPr>
          <a:xfrm flipH="1">
            <a:off x="6663349" y="3820647"/>
            <a:ext cx="34656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3E677FF8-F078-EF92-6022-2DBEC5E46265}"/>
              </a:ext>
            </a:extLst>
          </p:cNvPr>
          <p:cNvCxnSpPr>
            <a:cxnSpLocks/>
          </p:cNvCxnSpPr>
          <p:nvPr/>
        </p:nvCxnSpPr>
        <p:spPr>
          <a:xfrm>
            <a:off x="4494982" y="2117347"/>
            <a:ext cx="0" cy="39253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A79999B0-2E5A-7925-B18F-B6A86980BCD2}"/>
              </a:ext>
            </a:extLst>
          </p:cNvPr>
          <p:cNvCxnSpPr>
            <a:cxnSpLocks/>
          </p:cNvCxnSpPr>
          <p:nvPr/>
        </p:nvCxnSpPr>
        <p:spPr>
          <a:xfrm>
            <a:off x="8952036" y="1980523"/>
            <a:ext cx="0" cy="52935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98CB7E29-0432-0CCD-6A57-27A4B3D9512B}"/>
              </a:ext>
            </a:extLst>
          </p:cNvPr>
          <p:cNvCxnSpPr>
            <a:cxnSpLocks/>
          </p:cNvCxnSpPr>
          <p:nvPr/>
        </p:nvCxnSpPr>
        <p:spPr>
          <a:xfrm flipH="1">
            <a:off x="9751804" y="818638"/>
            <a:ext cx="469921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CD1F9789-7F2A-BF7C-9327-217F35F9EF10}"/>
              </a:ext>
            </a:extLst>
          </p:cNvPr>
          <p:cNvSpPr/>
          <p:nvPr/>
        </p:nvSpPr>
        <p:spPr>
          <a:xfrm>
            <a:off x="3779521" y="3920257"/>
            <a:ext cx="1126055" cy="941599"/>
          </a:xfrm>
          <a:prstGeom prst="roundRect">
            <a:avLst>
              <a:gd name="adj" fmla="val 7773"/>
            </a:avLst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Related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Risks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C5019B9-D64A-2F77-CA28-EA87CCCD34E0}"/>
              </a:ext>
            </a:extLst>
          </p:cNvPr>
          <p:cNvSpPr/>
          <p:nvPr/>
        </p:nvSpPr>
        <p:spPr>
          <a:xfrm>
            <a:off x="9903051" y="3963246"/>
            <a:ext cx="1467091" cy="927336"/>
          </a:xfrm>
          <a:prstGeom prst="roundRect">
            <a:avLst>
              <a:gd name="adj" fmla="val 7773"/>
            </a:avLst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Custom Risk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Repository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272A0A2-5C24-F847-910C-B8D465891910}"/>
              </a:ext>
            </a:extLst>
          </p:cNvPr>
          <p:cNvSpPr/>
          <p:nvPr/>
        </p:nvSpPr>
        <p:spPr>
          <a:xfrm>
            <a:off x="8720686" y="3963246"/>
            <a:ext cx="1031118" cy="927336"/>
          </a:xfrm>
          <a:prstGeom prst="roundRect">
            <a:avLst>
              <a:gd name="adj" fmla="val 7773"/>
            </a:avLst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>
                <a:solidFill>
                  <a:schemeClr val="tx1"/>
                </a:solidFill>
              </a:rPr>
              <a:t>OWASP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DDE19998-5599-DB93-8A00-D2032D59E192}"/>
              </a:ext>
            </a:extLst>
          </p:cNvPr>
          <p:cNvSpPr/>
          <p:nvPr/>
        </p:nvSpPr>
        <p:spPr>
          <a:xfrm>
            <a:off x="2421051" y="1326674"/>
            <a:ext cx="1540856" cy="744380"/>
          </a:xfrm>
          <a:custGeom>
            <a:avLst/>
            <a:gdLst>
              <a:gd name="connsiteX0" fmla="*/ 0 w 1221326"/>
              <a:gd name="connsiteY0" fmla="*/ 83908 h 839083"/>
              <a:gd name="connsiteX1" fmla="*/ 83908 w 1221326"/>
              <a:gd name="connsiteY1" fmla="*/ 0 h 839083"/>
              <a:gd name="connsiteX2" fmla="*/ 1137418 w 1221326"/>
              <a:gd name="connsiteY2" fmla="*/ 0 h 839083"/>
              <a:gd name="connsiteX3" fmla="*/ 1221326 w 1221326"/>
              <a:gd name="connsiteY3" fmla="*/ 83908 h 839083"/>
              <a:gd name="connsiteX4" fmla="*/ 1221326 w 1221326"/>
              <a:gd name="connsiteY4" fmla="*/ 755175 h 839083"/>
              <a:gd name="connsiteX5" fmla="*/ 1137418 w 1221326"/>
              <a:gd name="connsiteY5" fmla="*/ 839083 h 839083"/>
              <a:gd name="connsiteX6" fmla="*/ 83908 w 1221326"/>
              <a:gd name="connsiteY6" fmla="*/ 839083 h 839083"/>
              <a:gd name="connsiteX7" fmla="*/ 0 w 1221326"/>
              <a:gd name="connsiteY7" fmla="*/ 755175 h 839083"/>
              <a:gd name="connsiteX8" fmla="*/ 0 w 1221326"/>
              <a:gd name="connsiteY8" fmla="*/ 83908 h 83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1326" h="839083">
                <a:moveTo>
                  <a:pt x="0" y="83908"/>
                </a:moveTo>
                <a:cubicBezTo>
                  <a:pt x="0" y="37567"/>
                  <a:pt x="37567" y="0"/>
                  <a:pt x="83908" y="0"/>
                </a:cubicBezTo>
                <a:lnTo>
                  <a:pt x="1137418" y="0"/>
                </a:lnTo>
                <a:cubicBezTo>
                  <a:pt x="1183759" y="0"/>
                  <a:pt x="1221326" y="37567"/>
                  <a:pt x="1221326" y="83908"/>
                </a:cubicBezTo>
                <a:lnTo>
                  <a:pt x="1221326" y="755175"/>
                </a:lnTo>
                <a:cubicBezTo>
                  <a:pt x="1221326" y="801516"/>
                  <a:pt x="1183759" y="839083"/>
                  <a:pt x="1137418" y="839083"/>
                </a:cubicBezTo>
                <a:lnTo>
                  <a:pt x="83908" y="839083"/>
                </a:lnTo>
                <a:cubicBezTo>
                  <a:pt x="37567" y="839083"/>
                  <a:pt x="0" y="801516"/>
                  <a:pt x="0" y="755175"/>
                </a:cubicBezTo>
                <a:lnTo>
                  <a:pt x="0" y="8390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0776" tIns="100776" rIns="100776" bIns="100776" numCol="1" spcCol="1270" anchor="ctr" anchorCtr="0">
            <a:noAutofit/>
          </a:bodyPr>
          <a:lstStyle/>
          <a:p>
            <a:pPr algn="ctr"/>
            <a:r>
              <a:rPr lang="en-IE" sz="1600" dirty="0">
                <a:solidFill>
                  <a:schemeClr val="tx1"/>
                </a:solidFill>
              </a:rPr>
              <a:t>Related Risks </a:t>
            </a:r>
          </a:p>
          <a:p>
            <a:pPr algn="ctr"/>
            <a:r>
              <a:rPr lang="en-IE" sz="1600" dirty="0">
                <a:solidFill>
                  <a:schemeClr val="tx1"/>
                </a:solidFill>
              </a:rPr>
              <a:t>Mapping YAML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2EFC40C-C3E0-0E31-FF70-149E265A082C}"/>
              </a:ext>
            </a:extLst>
          </p:cNvPr>
          <p:cNvSpPr/>
          <p:nvPr/>
        </p:nvSpPr>
        <p:spPr>
          <a:xfrm>
            <a:off x="6414907" y="458581"/>
            <a:ext cx="1551540" cy="742410"/>
          </a:xfrm>
          <a:custGeom>
            <a:avLst/>
            <a:gdLst>
              <a:gd name="connsiteX0" fmla="*/ 0 w 1221326"/>
              <a:gd name="connsiteY0" fmla="*/ 83908 h 839083"/>
              <a:gd name="connsiteX1" fmla="*/ 83908 w 1221326"/>
              <a:gd name="connsiteY1" fmla="*/ 0 h 839083"/>
              <a:gd name="connsiteX2" fmla="*/ 1137418 w 1221326"/>
              <a:gd name="connsiteY2" fmla="*/ 0 h 839083"/>
              <a:gd name="connsiteX3" fmla="*/ 1221326 w 1221326"/>
              <a:gd name="connsiteY3" fmla="*/ 83908 h 839083"/>
              <a:gd name="connsiteX4" fmla="*/ 1221326 w 1221326"/>
              <a:gd name="connsiteY4" fmla="*/ 755175 h 839083"/>
              <a:gd name="connsiteX5" fmla="*/ 1137418 w 1221326"/>
              <a:gd name="connsiteY5" fmla="*/ 839083 h 839083"/>
              <a:gd name="connsiteX6" fmla="*/ 83908 w 1221326"/>
              <a:gd name="connsiteY6" fmla="*/ 839083 h 839083"/>
              <a:gd name="connsiteX7" fmla="*/ 0 w 1221326"/>
              <a:gd name="connsiteY7" fmla="*/ 755175 h 839083"/>
              <a:gd name="connsiteX8" fmla="*/ 0 w 1221326"/>
              <a:gd name="connsiteY8" fmla="*/ 83908 h 83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1326" h="839083">
                <a:moveTo>
                  <a:pt x="0" y="83908"/>
                </a:moveTo>
                <a:cubicBezTo>
                  <a:pt x="0" y="37567"/>
                  <a:pt x="37567" y="0"/>
                  <a:pt x="83908" y="0"/>
                </a:cubicBezTo>
                <a:lnTo>
                  <a:pt x="1137418" y="0"/>
                </a:lnTo>
                <a:cubicBezTo>
                  <a:pt x="1183759" y="0"/>
                  <a:pt x="1221326" y="37567"/>
                  <a:pt x="1221326" y="83908"/>
                </a:cubicBezTo>
                <a:lnTo>
                  <a:pt x="1221326" y="755175"/>
                </a:lnTo>
                <a:cubicBezTo>
                  <a:pt x="1221326" y="801516"/>
                  <a:pt x="1183759" y="839083"/>
                  <a:pt x="1137418" y="839083"/>
                </a:cubicBezTo>
                <a:lnTo>
                  <a:pt x="83908" y="839083"/>
                </a:lnTo>
                <a:cubicBezTo>
                  <a:pt x="37567" y="839083"/>
                  <a:pt x="0" y="801516"/>
                  <a:pt x="0" y="755175"/>
                </a:cubicBezTo>
                <a:lnTo>
                  <a:pt x="0" y="8390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0776" tIns="100776" rIns="100776" bIns="100776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600" kern="1200" dirty="0">
                <a:solidFill>
                  <a:schemeClr val="tx1"/>
                </a:solidFill>
              </a:rPr>
              <a:t>Huggingface</a:t>
            </a:r>
            <a:br>
              <a:rPr lang="en-GB" sz="1600" kern="1200" dirty="0">
                <a:solidFill>
                  <a:schemeClr val="tx1"/>
                </a:solidFill>
              </a:rPr>
            </a:br>
            <a:r>
              <a:rPr lang="en-GB" sz="1600" kern="1200" dirty="0">
                <a:solidFill>
                  <a:schemeClr val="tx1"/>
                </a:solidFill>
              </a:rPr>
              <a:t>Tasks YAML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3D866F7-5B44-6401-F153-C80E919C8707}"/>
              </a:ext>
            </a:extLst>
          </p:cNvPr>
          <p:cNvSpPr/>
          <p:nvPr/>
        </p:nvSpPr>
        <p:spPr>
          <a:xfrm>
            <a:off x="6774988" y="5646985"/>
            <a:ext cx="1412917" cy="547652"/>
          </a:xfrm>
          <a:prstGeom prst="roundRect">
            <a:avLst>
              <a:gd name="adj" fmla="val 7773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ysClr val="windowText" lastClr="000000"/>
                </a:solidFill>
              </a:rPr>
              <a:t>RITS</a:t>
            </a:r>
          </a:p>
          <a:p>
            <a:r>
              <a:rPr lang="en-US" sz="1600" dirty="0">
                <a:solidFill>
                  <a:sysClr val="windowText" lastClr="000000"/>
                </a:solidFill>
              </a:rPr>
              <a:t>(IBM Internal)</a:t>
            </a:r>
          </a:p>
        </p:txBody>
      </p:sp>
    </p:spTree>
    <p:extLst>
      <p:ext uri="{BB962C8B-B14F-4D97-AF65-F5344CB8AC3E}">
        <p14:creationId xmlns:p14="http://schemas.microsoft.com/office/powerpoint/2010/main" val="3914305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117537</TotalTime>
  <Words>95</Words>
  <Application>Microsoft Macintosh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Dhaval Vinodbhai Salwala</dc:creator>
  <cp:lastModifiedBy>Dhaval Salwala</cp:lastModifiedBy>
  <cp:revision>1070</cp:revision>
  <dcterms:created xsi:type="dcterms:W3CDTF">2022-02-15T23:20:52Z</dcterms:created>
  <dcterms:modified xsi:type="dcterms:W3CDTF">2025-02-18T14:46:16Z</dcterms:modified>
</cp:coreProperties>
</file>