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9144000" cy="6858000"/>
  <p:embeddedFontLst>
    <p:embeddedFont>
      <p:font typeface="Permanent Marker"/>
      <p:regular r:id="rId37"/>
    </p:embeddedFont>
    <p:embeddedFont>
      <p:font typeface="Helvetica Neue"/>
      <p:bold r:id="rId38"/>
      <p:boldItalic r:id="rId39"/>
    </p:embeddedFont>
    <p:embeddedFont>
      <p:font typeface="Helvetica Neue Light"/>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Light-regular.fntdata"/><Relationship Id="rId20" Type="http://schemas.openxmlformats.org/officeDocument/2006/relationships/slide" Target="slides/slide16.xml"/><Relationship Id="rId42" Type="http://schemas.openxmlformats.org/officeDocument/2006/relationships/font" Target="fonts/HelveticaNeueLight-italic.fntdata"/><Relationship Id="rId41" Type="http://schemas.openxmlformats.org/officeDocument/2006/relationships/font" Target="fonts/HelveticaNeueLight-bold.fntdata"/><Relationship Id="rId22" Type="http://schemas.openxmlformats.org/officeDocument/2006/relationships/slide" Target="slides/slide18.xml"/><Relationship Id="rId44" Type="http://schemas.openxmlformats.org/officeDocument/2006/relationships/font" Target="fonts/RobotoMono-regular.fntdata"/><Relationship Id="rId21" Type="http://schemas.openxmlformats.org/officeDocument/2006/relationships/slide" Target="slides/slide17.xml"/><Relationship Id="rId43" Type="http://schemas.openxmlformats.org/officeDocument/2006/relationships/font" Target="fonts/HelveticaNeueLight-boldItalic.fntdata"/><Relationship Id="rId24" Type="http://schemas.openxmlformats.org/officeDocument/2006/relationships/slide" Target="slides/slide20.xml"/><Relationship Id="rId46" Type="http://schemas.openxmlformats.org/officeDocument/2006/relationships/font" Target="fonts/RobotoMono-italic.fntdata"/><Relationship Id="rId23" Type="http://schemas.openxmlformats.org/officeDocument/2006/relationships/slide" Target="slides/slide19.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RobotoMon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ermanentMarker-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HelveticaNeue-boldItalic.fntdata"/><Relationship Id="rId16" Type="http://schemas.openxmlformats.org/officeDocument/2006/relationships/slide" Target="slides/slide12.xml"/><Relationship Id="rId38" Type="http://schemas.openxmlformats.org/officeDocument/2006/relationships/font" Target="fonts/HelveticaNeu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962400" cy="344091"/>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5179484" y="0"/>
            <a:ext cx="3962400" cy="344091"/>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2514600" y="857250"/>
            <a:ext cx="4114800" cy="2314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914400" y="3300412"/>
            <a:ext cx="7315200" cy="2700338"/>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6513910"/>
            <a:ext cx="3962400" cy="34409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2514600" y="857250"/>
            <a:ext cx="4114800" cy="2314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Shape 101"/>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 name="Shape 102"/>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This is what the 201 response looks like. It contains a url to view a dashboard for the service, which is up to the Broker author to decide what lives there - generally some stats for the service, in our case it might be how much of the space is taken up in the database. The other field is the last operation performed by the Broker about this service - this is used in asynchronous versions of this workflow.</a:t>
            </a:r>
            <a:endParaRPr/>
          </a:p>
        </p:txBody>
      </p:sp>
      <p:sp>
        <p:nvSpPr>
          <p:cNvPr id="178" name="Shape 178"/>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Once we have created an Instance, we need to create a binding to be able to access that Instance. This is done in a similar way to the last request, with a PUT request to /v2/service_instances/:service_id/service_bindings/:binding_id, where binding ID is some globally unique ID that the platform has created. We again receive a 201 response.</a:t>
            </a:r>
            <a:endParaRPr/>
          </a:p>
        </p:txBody>
      </p:sp>
      <p:sp>
        <p:nvSpPr>
          <p:cNvPr id="185" name="Shape 18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This is what the request body looks like for creating a binding - pretty similar to before. The major different is the bind_resource field, which contains usually contains an app_guid, a globally unique identifier for whatever this binding is to be attached to. </a:t>
            </a:r>
            <a:endParaRPr/>
          </a:p>
        </p:txBody>
      </p:sp>
      <p:sp>
        <p:nvSpPr>
          <p:cNvPr id="205" name="Shape 20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And here we have an example response body. Unlike the other examples I’ve shown you, this one can differ greatly from Broker to Broker or even from Plan to Plan. The exact contents of credentials is up to the Broker author to define - in our case it contains fields such as username and password to connect to our database, but it could be a single string containing all of this information, or a SSH key, or anything.</a:t>
            </a:r>
            <a:endParaRPr/>
          </a:p>
        </p:txBody>
      </p:sp>
      <p:sp>
        <p:nvSpPr>
          <p:cNvPr id="212" name="Shape 212"/>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9" name="Shape 219"/>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Ok, now that we’ve gone over that, I want to bring it back to one of the points I made at the beginning - app devs shouldn’t have to care about any of the API interactions we just went over. We want to keep the UX as simple as possible so all an app dev has to care about is creating their pod, or pushing their app, or running their docker container, or whatever.</a:t>
            </a:r>
            <a:endParaRPr/>
          </a:p>
          <a:p>
            <a:pPr indent="0" lvl="0" marL="0">
              <a:spcBef>
                <a:spcPts val="0"/>
              </a:spcBef>
              <a:spcAft>
                <a:spcPts val="0"/>
              </a:spcAft>
              <a:buNone/>
            </a:pPr>
            <a:r>
              <a:t/>
            </a:r>
            <a:endParaRPr/>
          </a:p>
          <a:p>
            <a:pPr indent="0" lvl="0" marL="0" rtl="0">
              <a:spcBef>
                <a:spcPts val="0"/>
              </a:spcBef>
              <a:spcAft>
                <a:spcPts val="0"/>
              </a:spcAft>
              <a:buNone/>
            </a:pPr>
            <a:r>
              <a:rPr lang="en-US"/>
              <a:t>Next, I’ll be going over how Service-Catalog hopes to abstract all this away from the user, but first, does anyone have any questions about the OSB API itself?</a:t>
            </a:r>
            <a:endParaRPr/>
          </a:p>
        </p:txBody>
      </p:sp>
      <p:sp>
        <p:nvSpPr>
          <p:cNvPr id="241" name="Shape 241"/>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As for the current status of the OSB API, we’re working to remove the remaining Cloud Foundry-specific things left in an effort to make the API as generic as possible. We’re also working to remove some remaining ambiguities in the spec.</a:t>
            </a:r>
            <a:endParaRPr/>
          </a:p>
        </p:txBody>
      </p:sp>
      <p:sp>
        <p:nvSpPr>
          <p:cNvPr id="248" name="Shape 248"/>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now that I’ve covered the basics of what the Open Service Broker API and architecture are like, does anyone have any questions before I dive into the Kubernetes implementation of this?</a:t>
            </a:r>
            <a:endParaRPr/>
          </a:p>
        </p:txBody>
      </p:sp>
      <p:sp>
        <p:nvSpPr>
          <p:cNvPr id="255" name="Shape 25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to start with I’m going to briefly cover the basics of how Kubernetes works internally. There is an API server that listens to user requests. Users perform most actions by declaratively describing Kubernetes resources in yaml files that get written through to Etcd, shared key-value store. So in my example here, a user is declaring some object Foo, which creates a record in the Etcd.</a:t>
            </a:r>
            <a:endParaRPr/>
          </a:p>
        </p:txBody>
      </p:sp>
      <p:sp>
        <p:nvSpPr>
          <p:cNvPr id="261" name="Shape 261"/>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We have a Foo Controller, which is watching the shared Etcd through the API Server for any changes in Foo objects. Now that we just created a new one, our Foo Controller sees the change and begins taking actions to implement this state change.</a:t>
            </a:r>
            <a:endParaRPr/>
          </a:p>
        </p:txBody>
      </p:sp>
      <p:sp>
        <p:nvSpPr>
          <p:cNvPr id="279" name="Shape 279"/>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914400" y="3300412"/>
            <a:ext cx="7315200" cy="2700338"/>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Today we’ll be discussing the Open Service Broker API and the Kubernetes Service-Catalog, and implementation of the OSB API. We’ll start by going over what the OSB API is, where it comes from, and why it’s useful. Then we’ll briefly cover some basic operations of the OSB API to show how to create and use a service. I’ll briefly cover Kube’s internal architecture, before diving into  an explanation of how Service-Catalog fits into that architecture, and then cover the abstractions that Service-Catalog uses to implement the OSB model in Kubernetes. After that we’ll recap and then have some time for some questions.</a:t>
            </a:r>
            <a:endParaRPr/>
          </a:p>
        </p:txBody>
      </p:sp>
      <p:sp>
        <p:nvSpPr>
          <p:cNvPr id="108" name="Shape 108"/>
          <p:cNvSpPr/>
          <p:nvPr>
            <p:ph idx="2" type="sldImg"/>
          </p:nvPr>
        </p:nvSpPr>
        <p:spPr>
          <a:xfrm>
            <a:off x="2514600" y="857250"/>
            <a:ext cx="4114800" cy="23145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Which results in it creating a new Foo object. Now, depending on what exactly Foo is this action could be doing something directly, or sending a command to another Kubernetes component, but the general principle remains the same. Now this example was for some object type Foo, but there are many resources in Kubernetes and correspondingly many api servers and controllers.</a:t>
            </a:r>
            <a:endParaRPr/>
          </a:p>
        </p:txBody>
      </p:sp>
      <p:sp>
        <p:nvSpPr>
          <p:cNvPr id="300" name="Shape 300"/>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so with that in mind, here is an overview of what Service-Catalog itself looks like. It’s a custom kube API Server and controller that maintains state for 5 new Resource types that correspond to their equivalents from the OSB API. The Controller implements the client side of the OSB API itself, allowing it to query service brokers for their catalogs, and to manipulate them to provision and maintain services. It also makes use of a native Kubernetes Resource, Secrets, to inject credentials for service bindings into running Pods, but more on that in a moment.</a:t>
            </a:r>
            <a:endParaRPr/>
          </a:p>
        </p:txBody>
      </p:sp>
      <p:sp>
        <p:nvSpPr>
          <p:cNvPr id="323" name="Shape 323"/>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Everything I mentioned about the OSB architecture earlier is contained in this interface between the Controller and the service brokers. App developers don’t have to be aware of it, and continue to use Kubernetes the same way as before, issuing CRUD commands through the API service as normal</a:t>
            </a:r>
            <a:endParaRPr/>
          </a:p>
        </p:txBody>
      </p:sp>
      <p:sp>
        <p:nvSpPr>
          <p:cNvPr id="344" name="Shape 344"/>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Now to go over the resource types that Service-Catalog implements, we’ll briefly go over the types again. Like I said, they’re pretty much a one-to-one correlation for the OSB abstractions. ClusterServiceBrokers are representations of the OSB Broker concept, and have many ClusterServiceClasses. Going back to our original example, this would be our MySQL Broker. All of the Kube Service-Catalog resources containing the “Cluster” name are global abstractions, but there are plans in the future to make namespace-specific versions of these.</a:t>
            </a:r>
            <a:endParaRPr/>
          </a:p>
        </p:txBody>
      </p:sp>
      <p:sp>
        <p:nvSpPr>
          <p:cNvPr id="367" name="Shape 367"/>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 ClusterServiceClass is the Kube version of Class, and represents a category of services offered by the broker. This would be the MySQL databases our broker offers.</a:t>
            </a:r>
            <a:endParaRPr/>
          </a:p>
        </p:txBody>
      </p:sp>
      <p:sp>
        <p:nvSpPr>
          <p:cNvPr id="374" name="Shape 374"/>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 ClusterServicePlan is a specific type of an offered service. This might be different sizes or rates offered. In our example, this might be different sizes of database.</a:t>
            </a:r>
            <a:endParaRPr/>
          </a:p>
        </p:txBody>
      </p:sp>
      <p:sp>
        <p:nvSpPr>
          <p:cNvPr id="381" name="Shape 381"/>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ServiceInstances are a specific instantiation of a ClusterServicePlan. A single instance is one of whatever the service offered is - a single database, a subscription  to some API, etc.</a:t>
            </a:r>
            <a:endParaRPr/>
          </a:p>
        </p:txBody>
      </p:sp>
      <p:sp>
        <p:nvSpPr>
          <p:cNvPr id="388" name="Shape 388"/>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 ServiceBinding is a set of credentials to access a ServiceInstance. Those credentials can be pretty much anything - usually something like a username, a password, and a URL to wherever I can access my service. But it could also be a single pre-build connection string, or a token or key for authentication, or anything really. When you create a ServiceBinding, you supply it with the name of a Secret for it to store the creds in.</a:t>
            </a:r>
            <a:endParaRPr/>
          </a:p>
        </p:txBody>
      </p:sp>
      <p:sp>
        <p:nvSpPr>
          <p:cNvPr id="395" name="Shape 39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What is a Secret?</a:t>
            </a:r>
            <a:r>
              <a:rPr lang="en-US"/>
              <a:t> </a:t>
            </a:r>
            <a:r>
              <a:rPr lang="en-US"/>
              <a:t>Secrets are a resource type from mainline Kubernetes - they are not a unique feature of Service-Catalog. They are used for injection of environment variables containing sensitive data such as passwords into Pods. Service-Catalog populates a Secret containing the credentials whenever a ServiceBinding is made. The Secret must be manually added to the Pod definition by the user for now, although there are future features in the works to automate this.</a:t>
            </a:r>
            <a:endParaRPr/>
          </a:p>
        </p:txBody>
      </p:sp>
      <p:sp>
        <p:nvSpPr>
          <p:cNvPr id="402" name="Shape 402"/>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//host swayr/psifos and swayr/kyalia on kube w/ service-catalog, add a cf-mysql broker to the service-catalog, provision a service, connect it to the apps</a:t>
            </a:r>
            <a:endParaRPr/>
          </a:p>
          <a:p>
            <a:pPr indent="0" lvl="0" marL="0">
              <a:spcBef>
                <a:spcPts val="0"/>
              </a:spcBef>
              <a:spcAft>
                <a:spcPts val="0"/>
              </a:spcAft>
              <a:buNone/>
            </a:pPr>
            <a:r>
              <a:t/>
            </a:r>
            <a:endParaRPr/>
          </a:p>
          <a:p>
            <a:pPr indent="0" lvl="0" marL="0" rtl="0">
              <a:spcBef>
                <a:spcPts val="0"/>
              </a:spcBef>
              <a:spcAft>
                <a:spcPts val="0"/>
              </a:spcAft>
              <a:buNone/>
            </a:pPr>
            <a:r>
              <a:rPr lang="en-US"/>
              <a:t>This is the same demo as Swetha and I gave at Index, only with the apps running on Kubernetes instead of CF</a:t>
            </a:r>
            <a:endParaRPr/>
          </a:p>
        </p:txBody>
      </p:sp>
      <p:sp>
        <p:nvSpPr>
          <p:cNvPr id="409" name="Shape 409"/>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Ok, so first a bit about the problem the Open Service Broker API is attempting to solve. Cloud Native apps make several assumptions and sacrifices to be able to be run the way they are. Namely, individual instances of the application are ephemeral - by design they may not stick around for long. The use of containers precludes the ability to have any sort of local stable storage, further exacerbating this issue. On top of all this, these applications still require access to the network of resources they depend on - databases, caches, email systems, subscriptions to subsystem APIs, among others. And where as before these could be statically configured, now they must be managed dynamically as app instances are spun up and deleted.</a:t>
            </a:r>
            <a:endParaRPr/>
          </a:p>
          <a:p>
            <a:pPr indent="0" lvl="0" marL="0">
              <a:spcBef>
                <a:spcPts val="0"/>
              </a:spcBef>
              <a:spcAft>
                <a:spcPts val="0"/>
              </a:spcAft>
              <a:buNone/>
            </a:pPr>
            <a:r>
              <a:t/>
            </a:r>
            <a:endParaRPr/>
          </a:p>
          <a:p>
            <a:pPr indent="0" lvl="0" marL="0" rtl="0">
              <a:spcBef>
                <a:spcPts val="0"/>
              </a:spcBef>
              <a:spcAft>
                <a:spcPts val="0"/>
              </a:spcAft>
              <a:buNone/>
            </a:pPr>
            <a:r>
              <a:rPr lang="en-US"/>
              <a:t>So, how do we solve this problem? Keeping in mind that we want to take as much of the cognitive load off the app developers as possible. We don’t want app devs to be responsible for starting or configuring these services. We want it to be as plug and play as possible. On top of that, we don’t want cloud providers to be saddled with that responsibility either. </a:t>
            </a:r>
            <a:endParaRPr/>
          </a:p>
        </p:txBody>
      </p:sp>
      <p:sp>
        <p:nvSpPr>
          <p:cNvPr id="115" name="Shape 11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So that is Kubernetes Service-Catalog. Currently it’s an incubator project in Alpha, but it’s rapidly approaching a Beta release.</a:t>
            </a:r>
            <a:endParaRPr/>
          </a:p>
        </p:txBody>
      </p:sp>
      <p:sp>
        <p:nvSpPr>
          <p:cNvPr id="415" name="Shape 41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Internally, we are already using Service-Catalog for IBM Cloud Private. The Container Service on the public IBM Cloud uses a custom in-house implementation of the Open Service Broker API that works for Docker, Cloud Foundry, and Kubernetes. This allows us share service instances between applications  running on the different parts of the platform, which is kinda cool.</a:t>
            </a:r>
            <a:endParaRPr/>
          </a:p>
        </p:txBody>
      </p:sp>
      <p:sp>
        <p:nvSpPr>
          <p:cNvPr id="422" name="Shape 422"/>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9" name="Shape 429"/>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Enter the Open Service Broker API. It’s a specification of an API to allow for the automated deployment, management, and use of services, which can be pretty much anything. App developers can instantiate services and attach them to apps without having to care how those services are ultimately created or managed. The OSB API is based on the service architecture originally developed for Cloud Foundry, a platform-as-a-service. </a:t>
            </a:r>
            <a:endParaRPr/>
          </a:p>
          <a:p>
            <a:pPr indent="0" lvl="0" marL="0">
              <a:spcBef>
                <a:spcPts val="0"/>
              </a:spcBef>
              <a:spcAft>
                <a:spcPts val="0"/>
              </a:spcAft>
              <a:buNone/>
            </a:pPr>
            <a:r>
              <a:t/>
            </a:r>
            <a:endParaRPr/>
          </a:p>
          <a:p>
            <a:pPr indent="0" lvl="0" marL="0" rtl="0">
              <a:spcBef>
                <a:spcPts val="0"/>
              </a:spcBef>
              <a:spcAft>
                <a:spcPts val="0"/>
              </a:spcAft>
              <a:buNone/>
            </a:pPr>
            <a:r>
              <a:rPr lang="en-US"/>
              <a:t>The client side of the API is implemented by the cloud platform looking to make use of services. In our case, this is the Kubernetes Service-Catalog. The server is side is implemented by the service provider, and consists of many endpoints the client hits to provision and maniuplate services. The three most important endpoints to remember are catalog, service instances, and service bindings, which I’ll go over in more detail later on.</a:t>
            </a:r>
            <a:endParaRPr/>
          </a:p>
        </p:txBody>
      </p:sp>
      <p:sp>
        <p:nvSpPr>
          <p:cNvPr id="122" name="Shape 122"/>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First though, I’d like to explicitly define some of the terms I’ve been using. These are the abstract concepts that comprise the service broker architecture.</a:t>
            </a:r>
            <a:endParaRPr/>
          </a:p>
          <a:p>
            <a:pPr indent="0" lvl="0" marL="0">
              <a:spcBef>
                <a:spcPts val="0"/>
              </a:spcBef>
              <a:spcAft>
                <a:spcPts val="0"/>
              </a:spcAft>
              <a:buNone/>
            </a:pPr>
            <a:r>
              <a:t/>
            </a:r>
            <a:endParaRPr/>
          </a:p>
          <a:p>
            <a:pPr indent="0" lvl="0" marL="0">
              <a:spcBef>
                <a:spcPts val="0"/>
              </a:spcBef>
              <a:spcAft>
                <a:spcPts val="0"/>
              </a:spcAft>
              <a:buNone/>
            </a:pPr>
            <a:r>
              <a:rPr lang="en-US"/>
              <a:t>First off is the broker itself. This is generally a server written by the service provider that implements the server side of the OSB architecture, a specifications of various HTTP endpoints to create and manipulate services. What it actually does to create those services is up to the broker author - it could be provisioning databases in a pre-provisioned cluster, it could be deploying VMS on some IaaS, it could be prompting real people to wire up machines somewhere.  For an example, think of a broker set up to offer MySQL databases. The Broker is the server that I connect with my cloud platform.</a:t>
            </a:r>
            <a:endParaRPr/>
          </a:p>
          <a:p>
            <a:pPr indent="0" lvl="0" marL="0">
              <a:spcBef>
                <a:spcPts val="0"/>
              </a:spcBef>
              <a:spcAft>
                <a:spcPts val="0"/>
              </a:spcAft>
              <a:buNone/>
            </a:pPr>
            <a:r>
              <a:t/>
            </a:r>
            <a:endParaRPr/>
          </a:p>
          <a:p>
            <a:pPr indent="0" lvl="0" marL="0">
              <a:spcBef>
                <a:spcPts val="0"/>
              </a:spcBef>
              <a:spcAft>
                <a:spcPts val="0"/>
              </a:spcAft>
              <a:buNone/>
            </a:pPr>
            <a:r>
              <a:rPr lang="en-US"/>
              <a:t>The rest of these are various categories and sub-categories for encapsulating information about services. A service Class is a single category of service offered by a Broker. My theoretical MySQL Broker only offers one class of services, MySQL databases, but brokers can offer multiple.</a:t>
            </a:r>
            <a:endParaRPr/>
          </a:p>
          <a:p>
            <a:pPr indent="0" lvl="0" marL="0">
              <a:spcBef>
                <a:spcPts val="0"/>
              </a:spcBef>
              <a:spcAft>
                <a:spcPts val="0"/>
              </a:spcAft>
              <a:buNone/>
            </a:pPr>
            <a:r>
              <a:t/>
            </a:r>
            <a:endParaRPr/>
          </a:p>
          <a:p>
            <a:pPr indent="0" lvl="0" marL="0">
              <a:spcBef>
                <a:spcPts val="0"/>
              </a:spcBef>
              <a:spcAft>
                <a:spcPts val="0"/>
              </a:spcAft>
              <a:buNone/>
            </a:pPr>
            <a:r>
              <a:rPr lang="en-US"/>
              <a:t>A Plan is a specific type of service offered. Under my Class of MySQL databases, I might offer multiple sizes of databases, or databases that are backed in memory or on disk for different latencies. For our example, lets say our Broker offers a Plan for 100 megabyte MySQL Databases.</a:t>
            </a:r>
            <a:endParaRPr/>
          </a:p>
          <a:p>
            <a:pPr indent="0" lvl="0" marL="0">
              <a:spcBef>
                <a:spcPts val="0"/>
              </a:spcBef>
              <a:spcAft>
                <a:spcPts val="0"/>
              </a:spcAft>
              <a:buNone/>
            </a:pPr>
            <a:r>
              <a:t/>
            </a:r>
            <a:endParaRPr/>
          </a:p>
          <a:p>
            <a:pPr indent="0" lvl="0" marL="0">
              <a:spcBef>
                <a:spcPts val="0"/>
              </a:spcBef>
              <a:spcAft>
                <a:spcPts val="0"/>
              </a:spcAft>
              <a:buNone/>
            </a:pPr>
            <a:r>
              <a:rPr lang="en-US"/>
              <a:t>An Instance as provisioned instantiation of a Plan. When I go and ask my Broker for to create a 100 MB MySQL Database, this is what gets provisioned, by doing whatever the Broker is configured to do - I don’t know and don’t care how it gets created, as long as it does. In our example, this would be my personal 100 MB database.</a:t>
            </a:r>
            <a:endParaRPr/>
          </a:p>
          <a:p>
            <a:pPr indent="0" lvl="0" marL="0">
              <a:spcBef>
                <a:spcPts val="0"/>
              </a:spcBef>
              <a:spcAft>
                <a:spcPts val="0"/>
              </a:spcAft>
              <a:buNone/>
            </a:pPr>
            <a:r>
              <a:t/>
            </a:r>
            <a:endParaRPr/>
          </a:p>
          <a:p>
            <a:pPr indent="0" lvl="0" marL="0" rtl="0">
              <a:spcBef>
                <a:spcPts val="0"/>
              </a:spcBef>
              <a:spcAft>
                <a:spcPts val="0"/>
              </a:spcAft>
              <a:buNone/>
            </a:pPr>
            <a:r>
              <a:rPr lang="en-US"/>
              <a:t>Finally, a Binding is a single set of credentials for access to a specific service Instance. In our case, it might look something like a username Admin, a password Foobar, and maybe a URL for where our database is accessible.</a:t>
            </a:r>
            <a:endParaRPr/>
          </a:p>
        </p:txBody>
      </p:sp>
      <p:sp>
        <p:nvSpPr>
          <p:cNvPr id="129" name="Shape 129"/>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now that we understand what Brokers and all those other terms refer to, I’m going to briefly go over the basic workflow of adding and using a Broker to your cloud platform. The first thing that needs to happen is we need to associate a Broker with our platform somehow - this is called </a:t>
            </a:r>
            <a:r>
              <a:rPr i="1" lang="en-US"/>
              <a:t>registering</a:t>
            </a:r>
            <a:r>
              <a:rPr lang="en-US"/>
              <a:t> a Broker. Your cloud platform sends a GET request to the /v2/catalog endpoint on the broker, which responds with a 200 OK and a body containing all the information about the services the broker offers. It’s up to the cloud platform to store this data and make it available to users.</a:t>
            </a:r>
            <a:endParaRPr/>
          </a:p>
        </p:txBody>
      </p:sp>
      <p:sp>
        <p:nvSpPr>
          <p:cNvPr id="136" name="Shape 136"/>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This is what a very simple response might look like. It’s a JSON formatted response containing fields according to the OSB specification. In this case, we offer a single Class of service, called mysql, that comes with two Plans for 10 megabyte and 20 megabyte databases. There are additional fields I’ve omitted that contain longer text descriptions of the specifics of the Class and Plan, but these ID’s are the basics I need to provision and use a service. </a:t>
            </a:r>
            <a:endParaRPr/>
          </a:p>
        </p:txBody>
      </p:sp>
      <p:sp>
        <p:nvSpPr>
          <p:cNvPr id="148" name="Shape 148"/>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Now, if I want to create a service, I send a PUT request to /v2/service_instances/:service_id, where service ID is the a unique ID for the service being created. It’s up to the platform to create and track these. One the service has been created, the broker returns a 201 to the platform.</a:t>
            </a:r>
            <a:endParaRPr/>
          </a:p>
        </p:txBody>
      </p:sp>
      <p:sp>
        <p:nvSpPr>
          <p:cNvPr id="155" name="Shape 15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This is what the Body of that PUT request looks like. It contains the ID’s of the Class and Plan I want, as well as some information regarding what context the service will be used in. The Organization and Space ID’s were originally used for this, but the are relics from Cloud Foundry internal structure, and have been deprecated in favor of a generic context map that contains the platform name and other fields. Finally there is a parameters map that can be used for passing arbitrary fields in.</a:t>
            </a:r>
            <a:endParaRPr/>
          </a:p>
        </p:txBody>
      </p:sp>
      <p:sp>
        <p:nvSpPr>
          <p:cNvPr id="171" name="Shape 171"/>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1" showMasterSp="0">
  <p:cSld name="1_Title Slide 1">
    <p:bg>
      <p:bgPr>
        <a:solidFill>
          <a:srgbClr val="253965"/>
        </a:solidFill>
      </p:bgPr>
    </p:bg>
    <p:spTree>
      <p:nvGrpSpPr>
        <p:cNvPr id="18"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b="0" l="0" r="0" t="0"/>
          <a:stretch/>
        </p:blipFill>
        <p:spPr>
          <a:xfrm>
            <a:off x="387379" y="320677"/>
            <a:ext cx="2862263" cy="219075"/>
          </a:xfrm>
          <a:prstGeom prst="rect">
            <a:avLst/>
          </a:prstGeom>
          <a:noFill/>
          <a:ln>
            <a:noFill/>
          </a:ln>
        </p:spPr>
      </p:pic>
      <p:pic>
        <p:nvPicPr>
          <p:cNvPr id="20" name="Shape 20"/>
          <p:cNvPicPr preferRelativeResize="0"/>
          <p:nvPr/>
        </p:nvPicPr>
        <p:blipFill rotWithShape="1">
          <a:blip r:embed="rId3">
            <a:alphaModFix/>
          </a:blip>
          <a:srcRect b="0" l="0" r="0" t="0"/>
          <a:stretch/>
        </p:blipFill>
        <p:spPr>
          <a:xfrm>
            <a:off x="9813927" y="314328"/>
            <a:ext cx="2084388" cy="6094413"/>
          </a:xfrm>
          <a:prstGeom prst="rect">
            <a:avLst/>
          </a:prstGeom>
          <a:noFill/>
          <a:ln>
            <a:noFill/>
          </a:ln>
        </p:spPr>
      </p:pic>
      <p:pic>
        <p:nvPicPr>
          <p:cNvPr id="21" name="Shape 21"/>
          <p:cNvPicPr preferRelativeResize="0"/>
          <p:nvPr/>
        </p:nvPicPr>
        <p:blipFill rotWithShape="1">
          <a:blip r:embed="rId4">
            <a:alphaModFix/>
          </a:blip>
          <a:srcRect b="0" l="0" r="0" t="0"/>
          <a:stretch/>
        </p:blipFill>
        <p:spPr>
          <a:xfrm>
            <a:off x="381001" y="6118225"/>
            <a:ext cx="744539" cy="287339"/>
          </a:xfrm>
          <a:prstGeom prst="rect">
            <a:avLst/>
          </a:prstGeom>
          <a:noFill/>
          <a:ln>
            <a:noFill/>
          </a:ln>
        </p:spPr>
      </p:pic>
      <p:sp>
        <p:nvSpPr>
          <p:cNvPr id="22" name="Shape 22"/>
          <p:cNvSpPr txBox="1"/>
          <p:nvPr>
            <p:ph idx="1" type="body"/>
          </p:nvPr>
        </p:nvSpPr>
        <p:spPr>
          <a:xfrm>
            <a:off x="377956" y="3387188"/>
            <a:ext cx="9060469" cy="148961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type="title"/>
          </p:nvPr>
        </p:nvSpPr>
        <p:spPr>
          <a:xfrm>
            <a:off x="377956" y="1447800"/>
            <a:ext cx="9060469" cy="164942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5867"/>
              <a:buFont typeface="Helvetica Neue"/>
              <a:buNone/>
              <a:defRPr b="1" i="0" sz="5867" u="none" cap="none" strike="noStrike">
                <a:solidFill>
                  <a:schemeClr val="lt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3" name="Shape 73"/>
        <p:cNvGrpSpPr/>
        <p:nvPr/>
      </p:nvGrpSpPr>
      <p:grpSpPr>
        <a:xfrm>
          <a:off x="0" y="0"/>
          <a:ext cx="0" cy="0"/>
          <a:chOff x="0" y="0"/>
          <a:chExt cx="0" cy="0"/>
        </a:xfrm>
      </p:grpSpPr>
      <p:sp>
        <p:nvSpPr>
          <p:cNvPr id="74" name="Shape 74"/>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200"/>
              <a:buFont typeface="Calibri"/>
              <a:buNone/>
              <a:defRPr b="1" i="0" sz="32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Shape 75"/>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Shape 76"/>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0" name="Shape 80"/>
        <p:cNvGrpSpPr/>
        <p:nvPr/>
      </p:nvGrpSpPr>
      <p:grpSpPr>
        <a:xfrm>
          <a:off x="0" y="0"/>
          <a:ext cx="0" cy="0"/>
          <a:chOff x="0" y="0"/>
          <a:chExt cx="0" cy="0"/>
        </a:xfrm>
      </p:grpSpPr>
      <p:sp>
        <p:nvSpPr>
          <p:cNvPr id="81" name="Shape 81"/>
          <p:cNvSpPr txBox="1"/>
          <p:nvPr>
            <p:ph type="title"/>
          </p:nvPr>
        </p:nvSpPr>
        <p:spPr>
          <a:xfrm>
            <a:off x="839788" y="12954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p:nvPr>
            <p:ph idx="2" type="pic"/>
          </p:nvPr>
        </p:nvSpPr>
        <p:spPr>
          <a:xfrm>
            <a:off x="5183188" y="1295400"/>
            <a:ext cx="6172200" cy="4565650"/>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 type="body"/>
          </p:nvPr>
        </p:nvSpPr>
        <p:spPr>
          <a:xfrm>
            <a:off x="839788" y="2895600"/>
            <a:ext cx="3932237" cy="29733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7" name="Shape 87"/>
        <p:cNvGrpSpPr/>
        <p:nvPr/>
      </p:nvGrpSpPr>
      <p:grpSpPr>
        <a:xfrm>
          <a:off x="0" y="0"/>
          <a:ext cx="0" cy="0"/>
          <a:chOff x="0" y="0"/>
          <a:chExt cx="0" cy="0"/>
        </a:xfrm>
      </p:grpSpPr>
      <p:sp>
        <p:nvSpPr>
          <p:cNvPr id="88" name="Shape 88"/>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Shape 89"/>
          <p:cNvSpPr txBox="1"/>
          <p:nvPr>
            <p:ph idx="1" type="body"/>
          </p:nvPr>
        </p:nvSpPr>
        <p:spPr>
          <a:xfrm rot="5400000">
            <a:off x="3679825" y="-1774825"/>
            <a:ext cx="4908550" cy="113538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Shape 94"/>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Shape 95"/>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Shape 25"/>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Shape 26"/>
          <p:cNvSpPr txBox="1"/>
          <p:nvPr>
            <p:ph idx="1" type="body"/>
          </p:nvPr>
        </p:nvSpPr>
        <p:spPr>
          <a:xfrm>
            <a:off x="457200" y="1447800"/>
            <a:ext cx="11353800" cy="49530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1"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0" type="dt"/>
          </p:nvPr>
        </p:nvSpPr>
        <p:spPr>
          <a:xfrm>
            <a:off x="457200" y="640080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4038600" y="640080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9067800" y="64008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0" name="Shape 30"/>
        <p:cNvGrpSpPr/>
        <p:nvPr/>
      </p:nvGrpSpPr>
      <p:grpSpPr>
        <a:xfrm>
          <a:off x="0" y="0"/>
          <a:ext cx="0" cy="0"/>
          <a:chOff x="0" y="0"/>
          <a:chExt cx="0" cy="0"/>
        </a:xfrm>
      </p:grpSpPr>
      <p:sp>
        <p:nvSpPr>
          <p:cNvPr id="31" name="Shape 31"/>
          <p:cNvSpPr txBox="1"/>
          <p:nvPr>
            <p:ph type="ctrTitle"/>
          </p:nvPr>
        </p:nvSpPr>
        <p:spPr>
          <a:xfrm>
            <a:off x="1524000" y="16557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lt1"/>
              </a:buClr>
              <a:buSzPts val="6000"/>
              <a:buFont typeface="Calibri"/>
              <a:buNone/>
              <a:defRPr b="1"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Shape 32"/>
          <p:cNvSpPr txBox="1"/>
          <p:nvPr>
            <p:ph idx="1" type="subTitle"/>
          </p:nvPr>
        </p:nvSpPr>
        <p:spPr>
          <a:xfrm>
            <a:off x="1524000" y="41354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peline">
  <p:cSld name="Pipeline">
    <p:spTree>
      <p:nvGrpSpPr>
        <p:cNvPr id="36" name="Shape 36"/>
        <p:cNvGrpSpPr/>
        <p:nvPr/>
      </p:nvGrpSpPr>
      <p:grpSpPr>
        <a:xfrm>
          <a:off x="0" y="0"/>
          <a:ext cx="0" cy="0"/>
          <a:chOff x="0" y="0"/>
          <a:chExt cx="0" cy="0"/>
        </a:xfrm>
      </p:grpSpPr>
      <p:sp>
        <p:nvSpPr>
          <p:cNvPr id="37" name="Shape 37"/>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52756" y="1447800"/>
            <a:ext cx="10958243" cy="490855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1"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Calibri"/>
              <a:buAutoNum type="arabicPeriod"/>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Shape 43"/>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6000"/>
              <a:buFont typeface="Calibri"/>
              <a:buNone/>
              <a:defRPr b="1"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Shape 4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5" name="Shape 45"/>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Shape 49"/>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Shape 50"/>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55" name="Shape 55"/>
        <p:cNvGrpSpPr/>
        <p:nvPr/>
      </p:nvGrpSpPr>
      <p:grpSpPr>
        <a:xfrm>
          <a:off x="0" y="0"/>
          <a:ext cx="0" cy="0"/>
          <a:chOff x="0" y="0"/>
          <a:chExt cx="0" cy="0"/>
        </a:xfrm>
      </p:grpSpPr>
      <p:sp>
        <p:nvSpPr>
          <p:cNvPr id="56" name="Shape 5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9" name="Shape 59"/>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63" name="Shape 63"/>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Shape 65"/>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Shape 66"/>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9" name="Shape 69"/>
        <p:cNvGrpSpPr/>
        <p:nvPr/>
      </p:nvGrpSpPr>
      <p:grpSpPr>
        <a:xfrm>
          <a:off x="0" y="0"/>
          <a:ext cx="0" cy="0"/>
          <a:chOff x="0" y="0"/>
          <a:chExt cx="0" cy="0"/>
        </a:xfrm>
      </p:grpSpPr>
      <p:sp>
        <p:nvSpPr>
          <p:cNvPr id="70" name="Shape 70"/>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0"/>
            <a:ext cx="12192000" cy="1214273"/>
          </a:xfrm>
          <a:prstGeom prst="rect">
            <a:avLst/>
          </a:prstGeom>
          <a:solidFill>
            <a:srgbClr val="182646"/>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b="0" i="0" sz="2133" u="none" cap="none" strike="noStrike">
              <a:solidFill>
                <a:schemeClr val="dk1"/>
              </a:solidFill>
              <a:latin typeface="Helvetica Neue Light"/>
              <a:ea typeface="Helvetica Neue Light"/>
              <a:cs typeface="Helvetica Neue Light"/>
              <a:sym typeface="Helvetica Neue Light"/>
            </a:endParaRPr>
          </a:p>
        </p:txBody>
      </p:sp>
      <p:sp>
        <p:nvSpPr>
          <p:cNvPr id="11" name="Shape 11"/>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Shape 12"/>
          <p:cNvSpPr txBox="1"/>
          <p:nvPr>
            <p:ph idx="1" type="body"/>
          </p:nvPr>
        </p:nvSpPr>
        <p:spPr>
          <a:xfrm>
            <a:off x="457200" y="1447800"/>
            <a:ext cx="11353800" cy="490855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6" name="Shape 16"/>
          <p:cNvSpPr/>
          <p:nvPr/>
        </p:nvSpPr>
        <p:spPr>
          <a:xfrm>
            <a:off x="43240" y="136275"/>
            <a:ext cx="1227621" cy="1013652"/>
          </a:xfrm>
          <a:prstGeom prst="hexagon">
            <a:avLst>
              <a:gd fmla="val 23157" name="adj"/>
              <a:gd fmla="val 115470" name="vf"/>
            </a:avLst>
          </a:prstGeom>
          <a:solidFill>
            <a:schemeClr val="lt1"/>
          </a:solidFill>
          <a:ln cap="flat" cmpd="sng" w="12700">
            <a:solidFill>
              <a:srgbClr val="1826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b="0" i="0" sz="2133" u="none" cap="none" strike="noStrike">
              <a:solidFill>
                <a:schemeClr val="dk1"/>
              </a:solidFill>
              <a:latin typeface="Helvetica Neue Light"/>
              <a:ea typeface="Helvetica Neue Light"/>
              <a:cs typeface="Helvetica Neue Light"/>
              <a:sym typeface="Helvetica Neue Light"/>
            </a:endParaRPr>
          </a:p>
        </p:txBody>
      </p:sp>
      <p:pic>
        <p:nvPicPr>
          <p:cNvPr id="17" name="Shape 17"/>
          <p:cNvPicPr preferRelativeResize="0"/>
          <p:nvPr/>
        </p:nvPicPr>
        <p:blipFill rotWithShape="1">
          <a:blip r:embed="rId1">
            <a:alphaModFix/>
          </a:blip>
          <a:srcRect b="0" l="0" r="0" t="0"/>
          <a:stretch/>
        </p:blipFill>
        <p:spPr>
          <a:xfrm>
            <a:off x="243156" y="201757"/>
            <a:ext cx="867011" cy="8670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377956" y="3387188"/>
            <a:ext cx="9060469" cy="14896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US"/>
              <a:t>Jonathan Berkhahn</a:t>
            </a:r>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Calibri"/>
                <a:ea typeface="Calibri"/>
                <a:cs typeface="Calibri"/>
                <a:sym typeface="Calibri"/>
              </a:rPr>
              <a:t>Feb 5 2018</a:t>
            </a:r>
            <a:endParaRPr/>
          </a:p>
        </p:txBody>
      </p:sp>
      <p:sp>
        <p:nvSpPr>
          <p:cNvPr id="105" name="Shape 105"/>
          <p:cNvSpPr txBox="1"/>
          <p:nvPr>
            <p:ph type="title"/>
          </p:nvPr>
        </p:nvSpPr>
        <p:spPr>
          <a:xfrm>
            <a:off x="377956" y="1447800"/>
            <a:ext cx="9060469" cy="164942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5280"/>
              <a:buFont typeface="Helvetica Neue"/>
              <a:buNone/>
            </a:pPr>
            <a:r>
              <a:rPr lang="en-US" sz="5280"/>
              <a:t>Kubernetes Service-Catalog and the Open Service Broker API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PUT /v2/service_instances/:instance_id</a:t>
            </a:r>
            <a:endParaRPr/>
          </a:p>
        </p:txBody>
      </p:sp>
      <p:sp>
        <p:nvSpPr>
          <p:cNvPr id="181" name="Shape 18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400"/>
              <a:t>{</a:t>
            </a:r>
            <a:endParaRPr sz="2400"/>
          </a:p>
          <a:p>
            <a:pPr indent="0" lvl="0" marL="0" marR="0" rtl="0" algn="l">
              <a:lnSpc>
                <a:spcPct val="90000"/>
              </a:lnSpc>
              <a:spcBef>
                <a:spcPts val="0"/>
              </a:spcBef>
              <a:spcAft>
                <a:spcPts val="0"/>
              </a:spcAft>
              <a:buNone/>
            </a:pPr>
            <a:r>
              <a:rPr lang="en-US" sz="2400"/>
              <a:t> "dashboard_url": "http://example-dashboard.example.com/9189kdfsk0vfnku",</a:t>
            </a:r>
            <a:br>
              <a:rPr lang="en-US" sz="2400"/>
            </a:br>
            <a:r>
              <a:rPr lang="en-US" sz="2400"/>
              <a:t>  "operation": "task_10"</a:t>
            </a:r>
            <a:endParaRPr sz="2400"/>
          </a:p>
          <a:p>
            <a:pPr indent="0" lvl="0" marL="0" marR="0" rtl="0" algn="l">
              <a:lnSpc>
                <a:spcPct val="90000"/>
              </a:lnSpc>
              <a:spcBef>
                <a:spcPts val="0"/>
              </a:spcBef>
              <a:spcAft>
                <a:spcPts val="0"/>
              </a:spcAft>
              <a:buNone/>
            </a:pPr>
            <a:r>
              <a:rPr lang="en-US" sz="2400"/>
              <a:t>}</a:t>
            </a:r>
            <a:endParaRPr sz="2400"/>
          </a:p>
          <a:p>
            <a:pPr indent="0" lvl="0" marL="0" marR="0" rtl="0" algn="l">
              <a:lnSpc>
                <a:spcPct val="90000"/>
              </a:lnSpc>
              <a:spcBef>
                <a:spcPts val="0"/>
              </a:spcBef>
              <a:spcAft>
                <a:spcPts val="0"/>
              </a:spcAft>
              <a:buNone/>
            </a:pPr>
            <a:r>
              <a:t/>
            </a:r>
            <a:endParaRPr sz="2400"/>
          </a:p>
        </p:txBody>
      </p:sp>
      <p:sp>
        <p:nvSpPr>
          <p:cNvPr id="182" name="Shape 18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Binding a Service</a:t>
            </a:r>
            <a:endParaRPr/>
          </a:p>
        </p:txBody>
      </p:sp>
      <p:sp>
        <p:nvSpPr>
          <p:cNvPr id="188" name="Shape 18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89" name="Shape 189"/>
          <p:cNvSpPr/>
          <p:nvPr/>
        </p:nvSpPr>
        <p:spPr>
          <a:xfrm>
            <a:off x="269909"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Cloud Platform</a:t>
            </a:r>
            <a:endParaRPr sz="2400">
              <a:solidFill>
                <a:srgbClr val="595959"/>
              </a:solidFill>
              <a:latin typeface="Permanent Marker"/>
              <a:ea typeface="Permanent Marker"/>
              <a:cs typeface="Permanent Marker"/>
              <a:sym typeface="Permanent Marker"/>
            </a:endParaRPr>
          </a:p>
        </p:txBody>
      </p:sp>
      <p:sp>
        <p:nvSpPr>
          <p:cNvPr id="190" name="Shape 190"/>
          <p:cNvSpPr/>
          <p:nvPr/>
        </p:nvSpPr>
        <p:spPr>
          <a:xfrm>
            <a:off x="9340598"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a:t>
            </a:r>
            <a:endParaRPr sz="2400">
              <a:solidFill>
                <a:srgbClr val="595959"/>
              </a:solidFill>
              <a:latin typeface="Permanent Marker"/>
              <a:ea typeface="Permanent Marker"/>
              <a:cs typeface="Permanent Marker"/>
              <a:sym typeface="Permanent Marker"/>
            </a:endParaRPr>
          </a:p>
        </p:txBody>
      </p:sp>
      <p:cxnSp>
        <p:nvCxnSpPr>
          <p:cNvPr id="191" name="Shape 191"/>
          <p:cNvCxnSpPr/>
          <p:nvPr/>
        </p:nvCxnSpPr>
        <p:spPr>
          <a:xfrm>
            <a:off x="2851764" y="23909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192" name="Shape 192"/>
          <p:cNvSpPr txBox="1"/>
          <p:nvPr/>
        </p:nvSpPr>
        <p:spPr>
          <a:xfrm>
            <a:off x="2917821" y="18688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GET /v2/catalog</a:t>
            </a:r>
            <a:endParaRPr sz="1800">
              <a:latin typeface="Roboto Mono"/>
              <a:ea typeface="Roboto Mono"/>
              <a:cs typeface="Roboto Mono"/>
              <a:sym typeface="Roboto Mono"/>
            </a:endParaRPr>
          </a:p>
        </p:txBody>
      </p:sp>
      <p:cxnSp>
        <p:nvCxnSpPr>
          <p:cNvPr id="193" name="Shape 193"/>
          <p:cNvCxnSpPr/>
          <p:nvPr/>
        </p:nvCxnSpPr>
        <p:spPr>
          <a:xfrm>
            <a:off x="2851398" y="32292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194" name="Shape 194"/>
          <p:cNvSpPr txBox="1"/>
          <p:nvPr/>
        </p:nvSpPr>
        <p:spPr>
          <a:xfrm>
            <a:off x="2851443" y="2446496"/>
            <a:ext cx="64893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200 OK</a:t>
            </a:r>
            <a:br>
              <a:rPr lang="en-US" sz="1800">
                <a:latin typeface="Roboto Mono"/>
                <a:ea typeface="Roboto Mono"/>
                <a:cs typeface="Roboto Mono"/>
                <a:sym typeface="Roboto Mono"/>
              </a:rPr>
            </a:br>
            <a:r>
              <a:rPr lang="en-US" sz="1800">
                <a:latin typeface="Roboto Mono"/>
                <a:ea typeface="Roboto Mono"/>
                <a:cs typeface="Roboto Mono"/>
                <a:sym typeface="Roboto Mono"/>
              </a:rPr>
              <a:t>Service Catalog</a:t>
            </a:r>
            <a:endParaRPr sz="1800">
              <a:latin typeface="Roboto Mono"/>
              <a:ea typeface="Roboto Mono"/>
              <a:cs typeface="Roboto Mono"/>
              <a:sym typeface="Roboto Mono"/>
            </a:endParaRPr>
          </a:p>
        </p:txBody>
      </p:sp>
      <p:cxnSp>
        <p:nvCxnSpPr>
          <p:cNvPr id="195" name="Shape 195"/>
          <p:cNvCxnSpPr/>
          <p:nvPr/>
        </p:nvCxnSpPr>
        <p:spPr>
          <a:xfrm>
            <a:off x="2918189" y="39375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196" name="Shape 196"/>
          <p:cNvSpPr txBox="1"/>
          <p:nvPr/>
        </p:nvSpPr>
        <p:spPr>
          <a:xfrm>
            <a:off x="2984246" y="34154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PUT /v2/service_instances/:service_id</a:t>
            </a:r>
            <a:endParaRPr sz="1800">
              <a:latin typeface="Roboto Mono"/>
              <a:ea typeface="Roboto Mono"/>
              <a:cs typeface="Roboto Mono"/>
              <a:sym typeface="Roboto Mono"/>
            </a:endParaRPr>
          </a:p>
        </p:txBody>
      </p:sp>
      <p:cxnSp>
        <p:nvCxnSpPr>
          <p:cNvPr id="197" name="Shape 197"/>
          <p:cNvCxnSpPr/>
          <p:nvPr/>
        </p:nvCxnSpPr>
        <p:spPr>
          <a:xfrm>
            <a:off x="2917823" y="47758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198" name="Shape 198"/>
          <p:cNvSpPr txBox="1"/>
          <p:nvPr/>
        </p:nvSpPr>
        <p:spPr>
          <a:xfrm>
            <a:off x="2917875" y="4237599"/>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201 Created</a:t>
            </a:r>
            <a:endParaRPr sz="1800">
              <a:latin typeface="Roboto Mono"/>
              <a:ea typeface="Roboto Mono"/>
              <a:cs typeface="Roboto Mono"/>
              <a:sym typeface="Roboto Mono"/>
            </a:endParaRPr>
          </a:p>
        </p:txBody>
      </p:sp>
      <p:cxnSp>
        <p:nvCxnSpPr>
          <p:cNvPr id="199" name="Shape 199"/>
          <p:cNvCxnSpPr/>
          <p:nvPr/>
        </p:nvCxnSpPr>
        <p:spPr>
          <a:xfrm>
            <a:off x="2851689" y="5526245"/>
            <a:ext cx="6356400" cy="0"/>
          </a:xfrm>
          <a:prstGeom prst="straightConnector1">
            <a:avLst/>
          </a:prstGeom>
          <a:noFill/>
          <a:ln cap="flat" cmpd="sng" w="38100">
            <a:solidFill>
              <a:srgbClr val="FF0000"/>
            </a:solidFill>
            <a:prstDash val="solid"/>
            <a:round/>
            <a:headEnd len="med" w="med" type="none"/>
            <a:tailEnd len="med" w="med" type="triangle"/>
          </a:ln>
        </p:spPr>
      </p:cxnSp>
      <p:sp>
        <p:nvSpPr>
          <p:cNvPr id="200" name="Shape 200"/>
          <p:cNvSpPr txBox="1"/>
          <p:nvPr/>
        </p:nvSpPr>
        <p:spPr>
          <a:xfrm>
            <a:off x="2917746" y="5004175"/>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FF0000"/>
                </a:solidFill>
                <a:latin typeface="Roboto Mono"/>
                <a:ea typeface="Roboto Mono"/>
                <a:cs typeface="Roboto Mono"/>
                <a:sym typeface="Roboto Mono"/>
              </a:rPr>
              <a:t>PUT /v2/service_instances/:service_id/service_bindings/:binding_id</a:t>
            </a:r>
            <a:endParaRPr sz="1200">
              <a:solidFill>
                <a:srgbClr val="FF0000"/>
              </a:solidFill>
              <a:latin typeface="Roboto Mono"/>
              <a:ea typeface="Roboto Mono"/>
              <a:cs typeface="Roboto Mono"/>
              <a:sym typeface="Roboto Mono"/>
            </a:endParaRPr>
          </a:p>
        </p:txBody>
      </p:sp>
      <p:cxnSp>
        <p:nvCxnSpPr>
          <p:cNvPr id="201" name="Shape 201"/>
          <p:cNvCxnSpPr/>
          <p:nvPr/>
        </p:nvCxnSpPr>
        <p:spPr>
          <a:xfrm>
            <a:off x="2851323" y="6364525"/>
            <a:ext cx="6356400" cy="0"/>
          </a:xfrm>
          <a:prstGeom prst="straightConnector1">
            <a:avLst/>
          </a:prstGeom>
          <a:noFill/>
          <a:ln cap="flat" cmpd="sng" w="38100">
            <a:solidFill>
              <a:srgbClr val="FF0000"/>
            </a:solidFill>
            <a:prstDash val="solid"/>
            <a:round/>
            <a:headEnd len="med" w="med" type="triangle"/>
            <a:tailEnd len="med" w="med" type="none"/>
          </a:ln>
        </p:spPr>
      </p:cxnSp>
      <p:sp>
        <p:nvSpPr>
          <p:cNvPr id="202" name="Shape 202"/>
          <p:cNvSpPr txBox="1"/>
          <p:nvPr/>
        </p:nvSpPr>
        <p:spPr>
          <a:xfrm>
            <a:off x="2851375" y="5826324"/>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201 Created</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sz="2400"/>
              <a:t>PUT </a:t>
            </a:r>
            <a:r>
              <a:rPr lang="en-US" sz="2400"/>
              <a:t>/v2/service_instances/:instance_id/service_bindings/:binding_id</a:t>
            </a:r>
            <a:endParaRPr sz="2400"/>
          </a:p>
        </p:txBody>
      </p:sp>
      <p:sp>
        <p:nvSpPr>
          <p:cNvPr id="208" name="Shape 208"/>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400"/>
              <a:t>{</a:t>
            </a:r>
            <a:br>
              <a:rPr lang="en-US" sz="2400"/>
            </a:br>
            <a:r>
              <a:rPr lang="en-US" sz="2400"/>
              <a:t>  "context": {</a:t>
            </a:r>
            <a:br>
              <a:rPr lang="en-US" sz="2400"/>
            </a:br>
            <a:r>
              <a:rPr lang="en-US" sz="2400"/>
              <a:t>    "platform": "kubernetes",</a:t>
            </a:r>
            <a:br>
              <a:rPr lang="en-US" sz="2400"/>
            </a:br>
            <a:r>
              <a:rPr lang="en-US" sz="2400"/>
              <a:t>    "some_field": "some-contextual-data"</a:t>
            </a:r>
            <a:br>
              <a:rPr lang="en-US" sz="2400"/>
            </a:br>
            <a:r>
              <a:rPr lang="en-US" sz="2400"/>
              <a:t>  },</a:t>
            </a:r>
            <a:br>
              <a:rPr lang="en-US" sz="2400"/>
            </a:br>
            <a:r>
              <a:rPr lang="en-US" sz="2400"/>
              <a:t>  "service_id": "abc",</a:t>
            </a:r>
            <a:br>
              <a:rPr lang="en-US" sz="2400"/>
            </a:br>
            <a:r>
              <a:rPr lang="en-US" sz="2400"/>
              <a:t>  "plan_id": "123",</a:t>
            </a:r>
            <a:br>
              <a:rPr lang="en-US" sz="2400"/>
            </a:br>
            <a:r>
              <a:rPr lang="en-US" sz="2400"/>
              <a:t>  "bind_resource": {</a:t>
            </a:r>
            <a:br>
              <a:rPr lang="en-US" sz="2400"/>
            </a:br>
            <a:r>
              <a:rPr lang="en-US" sz="2400"/>
              <a:t>    "app_guid": "app-guid-here"</a:t>
            </a:r>
            <a:br>
              <a:rPr lang="en-US" sz="2400"/>
            </a:br>
            <a:r>
              <a:rPr lang="en-US" sz="2400"/>
              <a:t>  },</a:t>
            </a:r>
            <a:br>
              <a:rPr lang="en-US" sz="2400"/>
            </a:br>
            <a:r>
              <a:rPr lang="en-US" sz="2400"/>
              <a:t>  "parameters": {</a:t>
            </a:r>
            <a:br>
              <a:rPr lang="en-US" sz="2400"/>
            </a:br>
            <a:r>
              <a:rPr lang="en-US" sz="2400"/>
              <a:t>    "parameter1-name-here": 1,</a:t>
            </a:r>
            <a:br>
              <a:rPr lang="en-US" sz="2400"/>
            </a:br>
            <a:r>
              <a:rPr lang="en-US" sz="2400"/>
              <a:t>  }</a:t>
            </a:r>
            <a:br>
              <a:rPr lang="en-US" sz="2400"/>
            </a:br>
            <a:r>
              <a:rPr lang="en-US" sz="2400"/>
              <a:t>}</a:t>
            </a:r>
            <a:endParaRPr sz="2400"/>
          </a:p>
          <a:p>
            <a:pPr indent="0" lvl="0" marL="0" marR="0" rtl="0" algn="l">
              <a:lnSpc>
                <a:spcPct val="90000"/>
              </a:lnSpc>
              <a:spcBef>
                <a:spcPts val="0"/>
              </a:spcBef>
              <a:spcAft>
                <a:spcPts val="0"/>
              </a:spcAft>
              <a:buNone/>
            </a:pPr>
            <a:r>
              <a:t/>
            </a:r>
            <a:endParaRPr sz="2400"/>
          </a:p>
        </p:txBody>
      </p:sp>
      <p:sp>
        <p:nvSpPr>
          <p:cNvPr id="209" name="Shape 209"/>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sz="2400"/>
              <a:t>PUT /v2/service_instances/:instance_id/service_bindings/:binding_id</a:t>
            </a:r>
            <a:endParaRPr sz="2400"/>
          </a:p>
        </p:txBody>
      </p:sp>
      <p:sp>
        <p:nvSpPr>
          <p:cNvPr id="215" name="Shape 215"/>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400"/>
              <a:t>{</a:t>
            </a:r>
            <a:br>
              <a:rPr lang="en-US" sz="2400"/>
            </a:br>
            <a:r>
              <a:rPr lang="en-US" sz="2400"/>
              <a:t>  "credentials": {</a:t>
            </a:r>
            <a:br>
              <a:rPr lang="en-US" sz="2400"/>
            </a:br>
            <a:r>
              <a:rPr lang="en-US" sz="2400"/>
              <a:t>    "uri": "mysql://mysqluser:pass@mysqlhost:3306/dbname",</a:t>
            </a:r>
            <a:br>
              <a:rPr lang="en-US" sz="2400"/>
            </a:br>
            <a:r>
              <a:rPr lang="en-US" sz="2400"/>
              <a:t>    "username": "mysqluser",</a:t>
            </a:r>
            <a:br>
              <a:rPr lang="en-US" sz="2400"/>
            </a:br>
            <a:r>
              <a:rPr lang="en-US" sz="2400"/>
              <a:t>    "password": "pass",</a:t>
            </a:r>
            <a:br>
              <a:rPr lang="en-US" sz="2400"/>
            </a:br>
            <a:r>
              <a:rPr lang="en-US" sz="2400"/>
              <a:t>    "host": "mysqlhost",</a:t>
            </a:r>
            <a:br>
              <a:rPr lang="en-US" sz="2400"/>
            </a:br>
            <a:r>
              <a:rPr lang="en-US" sz="2400"/>
              <a:t>    "port": 3306,</a:t>
            </a:r>
            <a:br>
              <a:rPr lang="en-US" sz="2400"/>
            </a:br>
            <a:r>
              <a:rPr lang="en-US" sz="2400"/>
              <a:t>    "database": "dbname"</a:t>
            </a:r>
            <a:br>
              <a:rPr lang="en-US" sz="2400"/>
            </a:br>
            <a:r>
              <a:rPr lang="en-US" sz="2400"/>
              <a:t>  }</a:t>
            </a:r>
            <a:br>
              <a:rPr lang="en-US" sz="2400"/>
            </a:br>
            <a:r>
              <a:rPr lang="en-US" sz="2400"/>
              <a:t>}</a:t>
            </a:r>
            <a:endParaRPr sz="2400"/>
          </a:p>
        </p:txBody>
      </p:sp>
      <p:sp>
        <p:nvSpPr>
          <p:cNvPr id="216" name="Shape 216"/>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Binding a Service</a:t>
            </a:r>
            <a:endParaRPr/>
          </a:p>
        </p:txBody>
      </p:sp>
      <p:sp>
        <p:nvSpPr>
          <p:cNvPr id="222" name="Shape 22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23" name="Shape 223"/>
          <p:cNvSpPr/>
          <p:nvPr/>
        </p:nvSpPr>
        <p:spPr>
          <a:xfrm>
            <a:off x="269909"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Cloud Platform</a:t>
            </a:r>
            <a:endParaRPr sz="2400">
              <a:solidFill>
                <a:srgbClr val="595959"/>
              </a:solidFill>
              <a:latin typeface="Permanent Marker"/>
              <a:ea typeface="Permanent Marker"/>
              <a:cs typeface="Permanent Marker"/>
              <a:sym typeface="Permanent Marker"/>
            </a:endParaRPr>
          </a:p>
        </p:txBody>
      </p:sp>
      <p:sp>
        <p:nvSpPr>
          <p:cNvPr id="224" name="Shape 224"/>
          <p:cNvSpPr/>
          <p:nvPr/>
        </p:nvSpPr>
        <p:spPr>
          <a:xfrm>
            <a:off x="9340598"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a:t>
            </a:r>
            <a:endParaRPr sz="2400">
              <a:solidFill>
                <a:srgbClr val="595959"/>
              </a:solidFill>
              <a:latin typeface="Permanent Marker"/>
              <a:ea typeface="Permanent Marker"/>
              <a:cs typeface="Permanent Marker"/>
              <a:sym typeface="Permanent Marker"/>
            </a:endParaRPr>
          </a:p>
        </p:txBody>
      </p:sp>
      <p:cxnSp>
        <p:nvCxnSpPr>
          <p:cNvPr id="225" name="Shape 225"/>
          <p:cNvCxnSpPr/>
          <p:nvPr/>
        </p:nvCxnSpPr>
        <p:spPr>
          <a:xfrm>
            <a:off x="2851764" y="23909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226" name="Shape 226"/>
          <p:cNvSpPr txBox="1"/>
          <p:nvPr/>
        </p:nvSpPr>
        <p:spPr>
          <a:xfrm>
            <a:off x="2917821" y="18688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GET /v2/catalog</a:t>
            </a:r>
            <a:endParaRPr sz="1800">
              <a:latin typeface="Roboto Mono"/>
              <a:ea typeface="Roboto Mono"/>
              <a:cs typeface="Roboto Mono"/>
              <a:sym typeface="Roboto Mono"/>
            </a:endParaRPr>
          </a:p>
        </p:txBody>
      </p:sp>
      <p:cxnSp>
        <p:nvCxnSpPr>
          <p:cNvPr id="227" name="Shape 227"/>
          <p:cNvCxnSpPr/>
          <p:nvPr/>
        </p:nvCxnSpPr>
        <p:spPr>
          <a:xfrm>
            <a:off x="2851398" y="32292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228" name="Shape 228"/>
          <p:cNvSpPr txBox="1"/>
          <p:nvPr/>
        </p:nvSpPr>
        <p:spPr>
          <a:xfrm>
            <a:off x="2851443" y="2446496"/>
            <a:ext cx="64893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200 OK</a:t>
            </a:r>
            <a:br>
              <a:rPr lang="en-US" sz="1800">
                <a:latin typeface="Roboto Mono"/>
                <a:ea typeface="Roboto Mono"/>
                <a:cs typeface="Roboto Mono"/>
                <a:sym typeface="Roboto Mono"/>
              </a:rPr>
            </a:br>
            <a:r>
              <a:rPr lang="en-US" sz="1800">
                <a:latin typeface="Roboto Mono"/>
                <a:ea typeface="Roboto Mono"/>
                <a:cs typeface="Roboto Mono"/>
                <a:sym typeface="Roboto Mono"/>
              </a:rPr>
              <a:t>Service Catalog</a:t>
            </a:r>
            <a:endParaRPr sz="1800">
              <a:latin typeface="Roboto Mono"/>
              <a:ea typeface="Roboto Mono"/>
              <a:cs typeface="Roboto Mono"/>
              <a:sym typeface="Roboto Mono"/>
            </a:endParaRPr>
          </a:p>
        </p:txBody>
      </p:sp>
      <p:cxnSp>
        <p:nvCxnSpPr>
          <p:cNvPr id="229" name="Shape 229"/>
          <p:cNvCxnSpPr/>
          <p:nvPr/>
        </p:nvCxnSpPr>
        <p:spPr>
          <a:xfrm>
            <a:off x="2918189" y="39375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230" name="Shape 230"/>
          <p:cNvSpPr txBox="1"/>
          <p:nvPr/>
        </p:nvSpPr>
        <p:spPr>
          <a:xfrm>
            <a:off x="2984246" y="34154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PUT /v2/service_instances/:service_id</a:t>
            </a:r>
            <a:endParaRPr sz="1800">
              <a:latin typeface="Roboto Mono"/>
              <a:ea typeface="Roboto Mono"/>
              <a:cs typeface="Roboto Mono"/>
              <a:sym typeface="Roboto Mono"/>
            </a:endParaRPr>
          </a:p>
        </p:txBody>
      </p:sp>
      <p:cxnSp>
        <p:nvCxnSpPr>
          <p:cNvPr id="231" name="Shape 231"/>
          <p:cNvCxnSpPr/>
          <p:nvPr/>
        </p:nvCxnSpPr>
        <p:spPr>
          <a:xfrm>
            <a:off x="2917823" y="47758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232" name="Shape 232"/>
          <p:cNvSpPr txBox="1"/>
          <p:nvPr/>
        </p:nvSpPr>
        <p:spPr>
          <a:xfrm>
            <a:off x="2917875" y="4237599"/>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201 Created</a:t>
            </a:r>
            <a:endParaRPr sz="1800">
              <a:latin typeface="Roboto Mono"/>
              <a:ea typeface="Roboto Mono"/>
              <a:cs typeface="Roboto Mono"/>
              <a:sym typeface="Roboto Mono"/>
            </a:endParaRPr>
          </a:p>
        </p:txBody>
      </p:sp>
      <p:cxnSp>
        <p:nvCxnSpPr>
          <p:cNvPr id="233" name="Shape 233"/>
          <p:cNvCxnSpPr/>
          <p:nvPr/>
        </p:nvCxnSpPr>
        <p:spPr>
          <a:xfrm>
            <a:off x="2851689" y="5526245"/>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234" name="Shape 234"/>
          <p:cNvSpPr txBox="1"/>
          <p:nvPr/>
        </p:nvSpPr>
        <p:spPr>
          <a:xfrm>
            <a:off x="2917746" y="5004175"/>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latin typeface="Roboto Mono"/>
                <a:ea typeface="Roboto Mono"/>
                <a:cs typeface="Roboto Mono"/>
                <a:sym typeface="Roboto Mono"/>
              </a:rPr>
              <a:t>PUT /v2/service_instances/:service_id/service_bindings/:binding_id</a:t>
            </a:r>
            <a:endParaRPr sz="1200">
              <a:latin typeface="Roboto Mono"/>
              <a:ea typeface="Roboto Mono"/>
              <a:cs typeface="Roboto Mono"/>
              <a:sym typeface="Roboto Mono"/>
            </a:endParaRPr>
          </a:p>
        </p:txBody>
      </p:sp>
      <p:cxnSp>
        <p:nvCxnSpPr>
          <p:cNvPr id="235" name="Shape 235"/>
          <p:cNvCxnSpPr/>
          <p:nvPr/>
        </p:nvCxnSpPr>
        <p:spPr>
          <a:xfrm>
            <a:off x="2851323" y="6364525"/>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236" name="Shape 236"/>
          <p:cNvSpPr txBox="1"/>
          <p:nvPr/>
        </p:nvSpPr>
        <p:spPr>
          <a:xfrm>
            <a:off x="2851375" y="5826324"/>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201 Created</a:t>
            </a:r>
            <a:endParaRPr sz="1800">
              <a:latin typeface="Roboto Mono"/>
              <a:ea typeface="Roboto Mono"/>
              <a:cs typeface="Roboto Mono"/>
              <a:sym typeface="Roboto Mono"/>
            </a:endParaRPr>
          </a:p>
        </p:txBody>
      </p:sp>
      <p:cxnSp>
        <p:nvCxnSpPr>
          <p:cNvPr id="237" name="Shape 237"/>
          <p:cNvCxnSpPr/>
          <p:nvPr/>
        </p:nvCxnSpPr>
        <p:spPr>
          <a:xfrm flipH="1" rot="10800000">
            <a:off x="822950" y="5826325"/>
            <a:ext cx="13800" cy="1014900"/>
          </a:xfrm>
          <a:prstGeom prst="straightConnector1">
            <a:avLst/>
          </a:prstGeom>
          <a:noFill/>
          <a:ln cap="flat" cmpd="sng" w="38100">
            <a:solidFill>
              <a:srgbClr val="FF0000"/>
            </a:solidFill>
            <a:prstDash val="solid"/>
            <a:round/>
            <a:headEnd len="med" w="med" type="triangle"/>
            <a:tailEnd len="med" w="med" type="none"/>
          </a:ln>
        </p:spPr>
      </p:cxnSp>
      <p:sp>
        <p:nvSpPr>
          <p:cNvPr id="238" name="Shape 238"/>
          <p:cNvSpPr txBox="1"/>
          <p:nvPr/>
        </p:nvSpPr>
        <p:spPr>
          <a:xfrm>
            <a:off x="64850" y="5484125"/>
            <a:ext cx="29916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Platform-Specific Action</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Open Service Broker API</a:t>
            </a:r>
            <a:endParaRPr/>
          </a:p>
        </p:txBody>
      </p:sp>
      <p:sp>
        <p:nvSpPr>
          <p:cNvPr id="244" name="Shape 244"/>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App Developers shouldn’t have to care</a:t>
            </a:r>
            <a:endParaRPr/>
          </a:p>
          <a:p>
            <a:pPr indent="-228600" lvl="1" marL="685800" marR="0" rtl="0" algn="l">
              <a:lnSpc>
                <a:spcPct val="90000"/>
              </a:lnSpc>
              <a:spcBef>
                <a:spcPts val="0"/>
              </a:spcBef>
              <a:spcAft>
                <a:spcPts val="0"/>
              </a:spcAft>
              <a:buSzPts val="2400"/>
              <a:buChar char="•"/>
            </a:pPr>
            <a:r>
              <a:rPr lang="en-US"/>
              <a:t>kubectl create -f pod.json</a:t>
            </a:r>
            <a:endParaRPr/>
          </a:p>
          <a:p>
            <a:pPr indent="-228600" lvl="1" marL="685800" marR="0" rtl="0" algn="l">
              <a:lnSpc>
                <a:spcPct val="90000"/>
              </a:lnSpc>
              <a:spcBef>
                <a:spcPts val="0"/>
              </a:spcBef>
              <a:spcAft>
                <a:spcPts val="0"/>
              </a:spcAft>
              <a:buSzPts val="2400"/>
              <a:buChar char="•"/>
            </a:pPr>
            <a:r>
              <a:rPr lang="en-US"/>
              <a:t>cf push PotatoApp</a:t>
            </a:r>
            <a:endParaRPr/>
          </a:p>
          <a:p>
            <a:pPr indent="-228600" lvl="1" marL="685800" marR="0" rtl="0" algn="l">
              <a:lnSpc>
                <a:spcPct val="90000"/>
              </a:lnSpc>
              <a:spcBef>
                <a:spcPts val="0"/>
              </a:spcBef>
              <a:spcAft>
                <a:spcPts val="0"/>
              </a:spcAft>
              <a:buSzPts val="2400"/>
              <a:buChar char="•"/>
            </a:pPr>
            <a:r>
              <a:rPr lang="en-US"/>
              <a:t>etc.</a:t>
            </a:r>
            <a:endParaRPr/>
          </a:p>
        </p:txBody>
      </p:sp>
      <p:sp>
        <p:nvSpPr>
          <p:cNvPr id="245" name="Shape 245"/>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Open Service Broker API - Status</a:t>
            </a:r>
            <a:endParaRPr/>
          </a:p>
        </p:txBody>
      </p:sp>
      <p:sp>
        <p:nvSpPr>
          <p:cNvPr id="251" name="Shape 25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Remove remaining CF-isms</a:t>
            </a:r>
            <a:endParaRPr/>
          </a:p>
          <a:p>
            <a:pPr indent="-228600" lvl="0" marL="228600" marR="0" rtl="0" algn="l">
              <a:lnSpc>
                <a:spcPct val="90000"/>
              </a:lnSpc>
              <a:spcBef>
                <a:spcPts val="0"/>
              </a:spcBef>
              <a:spcAft>
                <a:spcPts val="0"/>
              </a:spcAft>
              <a:buClr>
                <a:schemeClr val="dk1"/>
              </a:buClr>
              <a:buSzPts val="2800"/>
              <a:buFont typeface="Arial"/>
              <a:buChar char="•"/>
            </a:pPr>
            <a:r>
              <a:rPr lang="en-US"/>
              <a:t>Clear up spec ambiguities</a:t>
            </a:r>
            <a:endParaRPr/>
          </a:p>
        </p:txBody>
      </p:sp>
      <p:sp>
        <p:nvSpPr>
          <p:cNvPr id="252" name="Shape 25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Questions</a:t>
            </a:r>
            <a:endParaRPr/>
          </a:p>
        </p:txBody>
      </p:sp>
      <p:sp>
        <p:nvSpPr>
          <p:cNvPr id="258" name="Shape 25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p:nvPr/>
        </p:nvSpPr>
        <p:spPr>
          <a:xfrm>
            <a:off x="3047937" y="16526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64" name="Shape 264"/>
          <p:cNvSpPr/>
          <p:nvPr/>
        </p:nvSpPr>
        <p:spPr>
          <a:xfrm>
            <a:off x="2895537" y="15002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65" name="Shape 265"/>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lt1"/>
              </a:buClr>
              <a:buSzPts val="4400"/>
              <a:buFont typeface="Calibri"/>
              <a:buNone/>
            </a:pPr>
            <a:r>
              <a:rPr lang="en-US"/>
              <a:t>Kubernetes Internal Architecture</a:t>
            </a:r>
            <a:endParaRPr/>
          </a:p>
        </p:txBody>
      </p:sp>
      <p:sp>
        <p:nvSpPr>
          <p:cNvPr id="266" name="Shape 266"/>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67" name="Shape 267"/>
          <p:cNvSpPr/>
          <p:nvPr/>
        </p:nvSpPr>
        <p:spPr>
          <a:xfrm>
            <a:off x="2743137" y="1347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a:t>
            </a: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68" name="Shape 268"/>
          <p:cNvSpPr/>
          <p:nvPr/>
        </p:nvSpPr>
        <p:spPr>
          <a:xfrm>
            <a:off x="8519286" y="1652600"/>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ETCD</a:t>
            </a:r>
            <a:endParaRPr sz="2400">
              <a:solidFill>
                <a:srgbClr val="595959"/>
              </a:solidFill>
              <a:latin typeface="Permanent Marker"/>
              <a:ea typeface="Permanent Marker"/>
              <a:cs typeface="Permanent Marker"/>
              <a:sym typeface="Permanent Marker"/>
            </a:endParaRPr>
          </a:p>
        </p:txBody>
      </p:sp>
      <p:cxnSp>
        <p:nvCxnSpPr>
          <p:cNvPr id="269" name="Shape 269"/>
          <p:cNvCxnSpPr/>
          <p:nvPr/>
        </p:nvCxnSpPr>
        <p:spPr>
          <a:xfrm flipH="1" rot="10800000">
            <a:off x="205750" y="2390250"/>
            <a:ext cx="2551200" cy="6300"/>
          </a:xfrm>
          <a:prstGeom prst="straightConnector1">
            <a:avLst/>
          </a:prstGeom>
          <a:noFill/>
          <a:ln cap="flat" cmpd="sng" w="38100">
            <a:solidFill>
              <a:srgbClr val="FF0000"/>
            </a:solidFill>
            <a:prstDash val="solid"/>
            <a:round/>
            <a:headEnd len="med" w="med" type="none"/>
            <a:tailEnd len="med" w="med" type="triangle"/>
          </a:ln>
        </p:spPr>
      </p:cxnSp>
      <p:sp>
        <p:nvSpPr>
          <p:cNvPr id="270" name="Shape 270"/>
          <p:cNvSpPr txBox="1"/>
          <p:nvPr/>
        </p:nvSpPr>
        <p:spPr>
          <a:xfrm>
            <a:off x="205749" y="1652600"/>
            <a:ext cx="23181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User Requests</a:t>
            </a:r>
            <a:r>
              <a:rPr lang="en-US" sz="1800">
                <a:solidFill>
                  <a:srgbClr val="FF0000"/>
                </a:solidFill>
                <a:latin typeface="Roboto Mono"/>
                <a:ea typeface="Roboto Mono"/>
                <a:cs typeface="Roboto Mono"/>
                <a:sym typeface="Roboto Mono"/>
              </a:rPr>
              <a:t> Object Foo</a:t>
            </a:r>
            <a:endParaRPr sz="1800">
              <a:solidFill>
                <a:srgbClr val="FF0000"/>
              </a:solidFill>
              <a:latin typeface="Roboto Mono"/>
              <a:ea typeface="Roboto Mono"/>
              <a:cs typeface="Roboto Mono"/>
              <a:sym typeface="Roboto Mono"/>
            </a:endParaRPr>
          </a:p>
        </p:txBody>
      </p:sp>
      <p:sp>
        <p:nvSpPr>
          <p:cNvPr id="271" name="Shape 271"/>
          <p:cNvSpPr/>
          <p:nvPr/>
        </p:nvSpPr>
        <p:spPr>
          <a:xfrm>
            <a:off x="3047937" y="4450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72" name="Shape 272"/>
          <p:cNvSpPr/>
          <p:nvPr/>
        </p:nvSpPr>
        <p:spPr>
          <a:xfrm>
            <a:off x="2895537" y="42984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73" name="Shape 273"/>
          <p:cNvSpPr/>
          <p:nvPr/>
        </p:nvSpPr>
        <p:spPr>
          <a:xfrm>
            <a:off x="2743137" y="41460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Controller</a:t>
            </a:r>
            <a:endParaRPr sz="2400">
              <a:solidFill>
                <a:srgbClr val="595959"/>
              </a:solidFill>
              <a:latin typeface="Permanent Marker"/>
              <a:ea typeface="Permanent Marker"/>
              <a:cs typeface="Permanent Marker"/>
              <a:sym typeface="Permanent Marker"/>
            </a:endParaRPr>
          </a:p>
        </p:txBody>
      </p:sp>
      <p:cxnSp>
        <p:nvCxnSpPr>
          <p:cNvPr id="274" name="Shape 274"/>
          <p:cNvCxnSpPr/>
          <p:nvPr/>
        </p:nvCxnSpPr>
        <p:spPr>
          <a:xfrm flipH="1" rot="10800000">
            <a:off x="6114656" y="2390250"/>
            <a:ext cx="2181600" cy="5400"/>
          </a:xfrm>
          <a:prstGeom prst="straightConnector1">
            <a:avLst/>
          </a:prstGeom>
          <a:noFill/>
          <a:ln cap="flat" cmpd="sng" w="38100">
            <a:solidFill>
              <a:srgbClr val="FF0000"/>
            </a:solidFill>
            <a:prstDash val="solid"/>
            <a:round/>
            <a:headEnd len="med" w="med" type="none"/>
            <a:tailEnd len="med" w="med" type="triangle"/>
          </a:ln>
        </p:spPr>
      </p:cxnSp>
      <p:sp>
        <p:nvSpPr>
          <p:cNvPr id="275" name="Shape 275"/>
          <p:cNvSpPr txBox="1"/>
          <p:nvPr/>
        </p:nvSpPr>
        <p:spPr>
          <a:xfrm>
            <a:off x="5938863" y="18387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Write</a:t>
            </a:r>
            <a:endParaRPr sz="1800">
              <a:solidFill>
                <a:srgbClr val="FF0000"/>
              </a:solidFill>
              <a:latin typeface="Roboto Mono"/>
              <a:ea typeface="Roboto Mono"/>
              <a:cs typeface="Roboto Mono"/>
              <a:sym typeface="Roboto Mono"/>
            </a:endParaRPr>
          </a:p>
        </p:txBody>
      </p:sp>
      <p:sp>
        <p:nvSpPr>
          <p:cNvPr id="276" name="Shape 276"/>
          <p:cNvSpPr/>
          <p:nvPr/>
        </p:nvSpPr>
        <p:spPr>
          <a:xfrm>
            <a:off x="9391387" y="2024250"/>
            <a:ext cx="837300" cy="7374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a:t>
            </a:r>
            <a:endParaRPr sz="2400">
              <a:solidFill>
                <a:srgbClr val="595959"/>
              </a:solidFill>
              <a:latin typeface="Permanent Marker"/>
              <a:ea typeface="Permanent Marker"/>
              <a:cs typeface="Permanent Marker"/>
              <a:sym typeface="Permanent Mark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p:nvPr/>
        </p:nvSpPr>
        <p:spPr>
          <a:xfrm>
            <a:off x="3047937" y="16526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82" name="Shape 282"/>
          <p:cNvSpPr/>
          <p:nvPr/>
        </p:nvSpPr>
        <p:spPr>
          <a:xfrm>
            <a:off x="2895537" y="15002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83" name="Shape 283"/>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lt1"/>
              </a:buClr>
              <a:buSzPts val="4400"/>
              <a:buFont typeface="Calibri"/>
              <a:buNone/>
            </a:pPr>
            <a:r>
              <a:rPr lang="en-US"/>
              <a:t>Kubernetes Internal Architecture</a:t>
            </a:r>
            <a:endParaRPr/>
          </a:p>
        </p:txBody>
      </p:sp>
      <p:sp>
        <p:nvSpPr>
          <p:cNvPr id="284" name="Shape 284"/>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85" name="Shape 285"/>
          <p:cNvSpPr/>
          <p:nvPr/>
        </p:nvSpPr>
        <p:spPr>
          <a:xfrm>
            <a:off x="2743137" y="1347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a:t>
            </a: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86" name="Shape 286"/>
          <p:cNvSpPr/>
          <p:nvPr/>
        </p:nvSpPr>
        <p:spPr>
          <a:xfrm>
            <a:off x="8519286" y="1652600"/>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ETCD</a:t>
            </a:r>
            <a:endParaRPr sz="2400">
              <a:solidFill>
                <a:srgbClr val="595959"/>
              </a:solidFill>
              <a:latin typeface="Permanent Marker"/>
              <a:ea typeface="Permanent Marker"/>
              <a:cs typeface="Permanent Marker"/>
              <a:sym typeface="Permanent Marker"/>
            </a:endParaRPr>
          </a:p>
        </p:txBody>
      </p:sp>
      <p:cxnSp>
        <p:nvCxnSpPr>
          <p:cNvPr id="287" name="Shape 287"/>
          <p:cNvCxnSpPr/>
          <p:nvPr/>
        </p:nvCxnSpPr>
        <p:spPr>
          <a:xfrm flipH="1" rot="10800000">
            <a:off x="205750" y="2390250"/>
            <a:ext cx="2551200" cy="6300"/>
          </a:xfrm>
          <a:prstGeom prst="straightConnector1">
            <a:avLst/>
          </a:prstGeom>
          <a:noFill/>
          <a:ln cap="flat" cmpd="sng" w="38100">
            <a:solidFill>
              <a:srgbClr val="000000"/>
            </a:solidFill>
            <a:prstDash val="solid"/>
            <a:round/>
            <a:headEnd len="med" w="med" type="none"/>
            <a:tailEnd len="med" w="med" type="triangle"/>
          </a:ln>
        </p:spPr>
      </p:cxnSp>
      <p:sp>
        <p:nvSpPr>
          <p:cNvPr id="288" name="Shape 288"/>
          <p:cNvSpPr txBox="1"/>
          <p:nvPr/>
        </p:nvSpPr>
        <p:spPr>
          <a:xfrm>
            <a:off x="205749" y="1652600"/>
            <a:ext cx="23181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User Requests Object Foo</a:t>
            </a:r>
            <a:endParaRPr sz="1800">
              <a:latin typeface="Roboto Mono"/>
              <a:ea typeface="Roboto Mono"/>
              <a:cs typeface="Roboto Mono"/>
              <a:sym typeface="Roboto Mono"/>
            </a:endParaRPr>
          </a:p>
        </p:txBody>
      </p:sp>
      <p:sp>
        <p:nvSpPr>
          <p:cNvPr id="289" name="Shape 289"/>
          <p:cNvSpPr/>
          <p:nvPr/>
        </p:nvSpPr>
        <p:spPr>
          <a:xfrm>
            <a:off x="3047937" y="4450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90" name="Shape 290"/>
          <p:cNvSpPr/>
          <p:nvPr/>
        </p:nvSpPr>
        <p:spPr>
          <a:xfrm>
            <a:off x="2895537" y="42984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91" name="Shape 291"/>
          <p:cNvSpPr/>
          <p:nvPr/>
        </p:nvSpPr>
        <p:spPr>
          <a:xfrm>
            <a:off x="2743137" y="41460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Controller</a:t>
            </a:r>
            <a:endParaRPr sz="2400">
              <a:solidFill>
                <a:srgbClr val="595959"/>
              </a:solidFill>
              <a:latin typeface="Permanent Marker"/>
              <a:ea typeface="Permanent Marker"/>
              <a:cs typeface="Permanent Marker"/>
              <a:sym typeface="Permanent Marker"/>
            </a:endParaRPr>
          </a:p>
        </p:txBody>
      </p:sp>
      <p:cxnSp>
        <p:nvCxnSpPr>
          <p:cNvPr id="292" name="Shape 292"/>
          <p:cNvCxnSpPr/>
          <p:nvPr/>
        </p:nvCxnSpPr>
        <p:spPr>
          <a:xfrm flipH="1" rot="10800000">
            <a:off x="6114656" y="2390250"/>
            <a:ext cx="2181600" cy="5400"/>
          </a:xfrm>
          <a:prstGeom prst="straightConnector1">
            <a:avLst/>
          </a:prstGeom>
          <a:noFill/>
          <a:ln cap="flat" cmpd="sng" w="38100">
            <a:solidFill>
              <a:srgbClr val="000000"/>
            </a:solidFill>
            <a:prstDash val="solid"/>
            <a:round/>
            <a:headEnd len="med" w="med" type="none"/>
            <a:tailEnd len="med" w="med" type="triangle"/>
          </a:ln>
        </p:spPr>
      </p:cxnSp>
      <p:sp>
        <p:nvSpPr>
          <p:cNvPr id="293" name="Shape 293"/>
          <p:cNvSpPr txBox="1"/>
          <p:nvPr/>
        </p:nvSpPr>
        <p:spPr>
          <a:xfrm>
            <a:off x="5938863" y="18387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latin typeface="Roboto Mono"/>
                <a:ea typeface="Roboto Mono"/>
                <a:cs typeface="Roboto Mono"/>
                <a:sym typeface="Roboto Mono"/>
              </a:rPr>
              <a:t>Write</a:t>
            </a:r>
            <a:endParaRPr sz="1800">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sp>
        <p:nvSpPr>
          <p:cNvPr id="294" name="Shape 294"/>
          <p:cNvSpPr/>
          <p:nvPr/>
        </p:nvSpPr>
        <p:spPr>
          <a:xfrm>
            <a:off x="9391387" y="2024250"/>
            <a:ext cx="837300" cy="7374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a:t>
            </a:r>
            <a:endParaRPr sz="2400">
              <a:solidFill>
                <a:srgbClr val="595959"/>
              </a:solidFill>
              <a:latin typeface="Permanent Marker"/>
              <a:ea typeface="Permanent Marker"/>
              <a:cs typeface="Permanent Marker"/>
              <a:sym typeface="Permanent Marker"/>
            </a:endParaRPr>
          </a:p>
        </p:txBody>
      </p:sp>
      <p:cxnSp>
        <p:nvCxnSpPr>
          <p:cNvPr id="295" name="Shape 295"/>
          <p:cNvCxnSpPr>
            <a:endCxn id="291" idx="3"/>
          </p:cNvCxnSpPr>
          <p:nvPr/>
        </p:nvCxnSpPr>
        <p:spPr>
          <a:xfrm flipH="1" rot="-5400000">
            <a:off x="4661037" y="4377750"/>
            <a:ext cx="1737300" cy="114300"/>
          </a:xfrm>
          <a:prstGeom prst="curvedConnector4">
            <a:avLst>
              <a:gd fmla="val 16685" name="adj1"/>
              <a:gd fmla="val 756136" name="adj2"/>
            </a:avLst>
          </a:prstGeom>
          <a:noFill/>
          <a:ln cap="flat" cmpd="sng" w="38100">
            <a:solidFill>
              <a:srgbClr val="FF0000"/>
            </a:solidFill>
            <a:prstDash val="solid"/>
            <a:round/>
            <a:headEnd len="med" w="med" type="none"/>
            <a:tailEnd len="med" w="med" type="none"/>
          </a:ln>
        </p:spPr>
      </p:cxnSp>
      <p:sp>
        <p:nvSpPr>
          <p:cNvPr id="296" name="Shape 296"/>
          <p:cNvSpPr txBox="1"/>
          <p:nvPr/>
        </p:nvSpPr>
        <p:spPr>
          <a:xfrm>
            <a:off x="5938838" y="42523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Watching</a:t>
            </a:r>
            <a:endParaRPr sz="1800">
              <a:solidFill>
                <a:srgbClr val="FF0000"/>
              </a:solidFill>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cxnSp>
        <p:nvCxnSpPr>
          <p:cNvPr id="297" name="Shape 297"/>
          <p:cNvCxnSpPr/>
          <p:nvPr/>
        </p:nvCxnSpPr>
        <p:spPr>
          <a:xfrm flipH="1" rot="10800000">
            <a:off x="5472531" y="2691450"/>
            <a:ext cx="2848500" cy="874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1456840" y="0"/>
            <a:ext cx="10735160" cy="121427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Agenda</a:t>
            </a:r>
            <a:endParaRPr/>
          </a:p>
        </p:txBody>
      </p:sp>
      <p:sp>
        <p:nvSpPr>
          <p:cNvPr id="111" name="Shape 11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Open Service Broker API</a:t>
            </a:r>
            <a:endParaRPr/>
          </a:p>
          <a:p>
            <a:pPr indent="-228600" lvl="1" marL="685800" marR="0" rtl="0" algn="l">
              <a:lnSpc>
                <a:spcPct val="90000"/>
              </a:lnSpc>
              <a:spcBef>
                <a:spcPts val="0"/>
              </a:spcBef>
              <a:spcAft>
                <a:spcPts val="0"/>
              </a:spcAft>
              <a:buSzPts val="2400"/>
              <a:buChar char="•"/>
            </a:pPr>
            <a:r>
              <a:rPr lang="en-US"/>
              <a:t>Registering a Service Broker</a:t>
            </a:r>
            <a:endParaRPr/>
          </a:p>
          <a:p>
            <a:pPr indent="-228600" lvl="1" marL="685800" marR="0" rtl="0" algn="l">
              <a:lnSpc>
                <a:spcPct val="90000"/>
              </a:lnSpc>
              <a:spcBef>
                <a:spcPts val="0"/>
              </a:spcBef>
              <a:spcAft>
                <a:spcPts val="0"/>
              </a:spcAft>
              <a:buSzPts val="2400"/>
              <a:buChar char="•"/>
            </a:pPr>
            <a:r>
              <a:rPr lang="en-US"/>
              <a:t>Provisioning a Service</a:t>
            </a:r>
            <a:endParaRPr/>
          </a:p>
          <a:p>
            <a:pPr indent="-228600" lvl="1" marL="685800" marR="0" rtl="0" algn="l">
              <a:lnSpc>
                <a:spcPct val="90000"/>
              </a:lnSpc>
              <a:spcBef>
                <a:spcPts val="0"/>
              </a:spcBef>
              <a:spcAft>
                <a:spcPts val="0"/>
              </a:spcAft>
              <a:buSzPts val="2400"/>
              <a:buChar char="•"/>
            </a:pPr>
            <a:r>
              <a:rPr lang="en-US"/>
              <a:t>Binding a Service</a:t>
            </a:r>
            <a:endParaRPr/>
          </a:p>
          <a:p>
            <a:pPr indent="-228600" lvl="0" marL="228600" marR="0" rtl="0" algn="l">
              <a:lnSpc>
                <a:spcPct val="90000"/>
              </a:lnSpc>
              <a:spcBef>
                <a:spcPts val="0"/>
              </a:spcBef>
              <a:spcAft>
                <a:spcPts val="0"/>
              </a:spcAft>
              <a:buClr>
                <a:schemeClr val="dk1"/>
              </a:buClr>
              <a:buSzPts val="2800"/>
              <a:buFont typeface="Arial"/>
              <a:buChar char="•"/>
            </a:pPr>
            <a:r>
              <a:rPr lang="en-US"/>
              <a:t>Basic Kubernetes Architecture</a:t>
            </a:r>
            <a:endParaRPr/>
          </a:p>
          <a:p>
            <a:pPr indent="-228600" lvl="0" marL="228600" marR="0" rtl="0" algn="l">
              <a:lnSpc>
                <a:spcPct val="90000"/>
              </a:lnSpc>
              <a:spcBef>
                <a:spcPts val="0"/>
              </a:spcBef>
              <a:spcAft>
                <a:spcPts val="0"/>
              </a:spcAft>
              <a:buClr>
                <a:schemeClr val="dk1"/>
              </a:buClr>
              <a:buSzPts val="2800"/>
              <a:buFont typeface="Arial"/>
              <a:buChar char="•"/>
            </a:pPr>
            <a:r>
              <a:rPr lang="en-US"/>
              <a:t>Kube Service-Catalog Architecture</a:t>
            </a:r>
            <a:endParaRPr/>
          </a:p>
          <a:p>
            <a:pPr indent="-228600" lvl="0" marL="228600" marR="0" rtl="0" algn="l">
              <a:lnSpc>
                <a:spcPct val="90000"/>
              </a:lnSpc>
              <a:spcBef>
                <a:spcPts val="0"/>
              </a:spcBef>
              <a:spcAft>
                <a:spcPts val="0"/>
              </a:spcAft>
              <a:buClr>
                <a:schemeClr val="dk1"/>
              </a:buClr>
              <a:buSzPts val="2800"/>
              <a:buFont typeface="Arial"/>
              <a:buChar char="•"/>
            </a:pPr>
            <a:r>
              <a:rPr lang="en-US"/>
              <a:t>Kube Service-Catalog Resources</a:t>
            </a:r>
            <a:endParaRPr/>
          </a:p>
          <a:p>
            <a:pPr indent="-228600" lvl="1" marL="685800" marR="0" rtl="0" algn="l">
              <a:lnSpc>
                <a:spcPct val="90000"/>
              </a:lnSpc>
              <a:spcBef>
                <a:spcPts val="0"/>
              </a:spcBef>
              <a:spcAft>
                <a:spcPts val="0"/>
              </a:spcAft>
              <a:buSzPts val="2400"/>
              <a:buChar char="•"/>
            </a:pPr>
            <a:r>
              <a:rPr lang="en-US"/>
              <a:t>ClusterServiceBrokers</a:t>
            </a:r>
            <a:endParaRPr/>
          </a:p>
          <a:p>
            <a:pPr indent="-228600" lvl="1" marL="685800" marR="0" rtl="0" algn="l">
              <a:lnSpc>
                <a:spcPct val="90000"/>
              </a:lnSpc>
              <a:spcBef>
                <a:spcPts val="0"/>
              </a:spcBef>
              <a:spcAft>
                <a:spcPts val="0"/>
              </a:spcAft>
              <a:buSzPts val="2400"/>
              <a:buChar char="•"/>
            </a:pPr>
            <a:r>
              <a:rPr lang="en-US"/>
              <a:t>ClusterServiceClasses</a:t>
            </a:r>
            <a:endParaRPr/>
          </a:p>
          <a:p>
            <a:pPr indent="-228600" lvl="1" marL="685800" marR="0" rtl="0" algn="l">
              <a:lnSpc>
                <a:spcPct val="90000"/>
              </a:lnSpc>
              <a:spcBef>
                <a:spcPts val="0"/>
              </a:spcBef>
              <a:spcAft>
                <a:spcPts val="0"/>
              </a:spcAft>
              <a:buSzPts val="2400"/>
              <a:buChar char="•"/>
            </a:pPr>
            <a:r>
              <a:rPr lang="en-US"/>
              <a:t>ClusterServicePlans</a:t>
            </a:r>
            <a:endParaRPr/>
          </a:p>
          <a:p>
            <a:pPr indent="-228600" lvl="1" marL="685800" marR="0" rtl="0" algn="l">
              <a:lnSpc>
                <a:spcPct val="90000"/>
              </a:lnSpc>
              <a:spcBef>
                <a:spcPts val="0"/>
              </a:spcBef>
              <a:spcAft>
                <a:spcPts val="0"/>
              </a:spcAft>
              <a:buSzPts val="2400"/>
              <a:buChar char="•"/>
            </a:pPr>
            <a:r>
              <a:rPr lang="en-US"/>
              <a:t>ServiceInstances</a:t>
            </a:r>
            <a:endParaRPr/>
          </a:p>
          <a:p>
            <a:pPr indent="-228600" lvl="1" marL="685800" marR="0" rtl="0" algn="l">
              <a:lnSpc>
                <a:spcPct val="90000"/>
              </a:lnSpc>
              <a:spcBef>
                <a:spcPts val="0"/>
              </a:spcBef>
              <a:spcAft>
                <a:spcPts val="0"/>
              </a:spcAft>
              <a:buSzPts val="2400"/>
              <a:buChar char="•"/>
            </a:pPr>
            <a:r>
              <a:rPr lang="en-US"/>
              <a:t>ServiceBindings</a:t>
            </a:r>
            <a:endParaRPr/>
          </a:p>
          <a:p>
            <a:pPr indent="-228600" lvl="1" marL="685800" marR="0" rtl="0" algn="l">
              <a:lnSpc>
                <a:spcPct val="90000"/>
              </a:lnSpc>
              <a:spcBef>
                <a:spcPts val="0"/>
              </a:spcBef>
              <a:spcAft>
                <a:spcPts val="0"/>
              </a:spcAft>
              <a:buSzPts val="2400"/>
              <a:buChar char="•"/>
            </a:pPr>
            <a:r>
              <a:rPr lang="en-US"/>
              <a:t>Secrets</a:t>
            </a:r>
            <a:endParaRPr/>
          </a:p>
        </p:txBody>
      </p:sp>
      <p:sp>
        <p:nvSpPr>
          <p:cNvPr id="112" name="Shape 112"/>
          <p:cNvSpPr txBox="1"/>
          <p:nvPr>
            <p:ph idx="12" type="sldNum"/>
          </p:nvPr>
        </p:nvSpPr>
        <p:spPr>
          <a:xfrm>
            <a:off x="9067800" y="640080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p:nvPr/>
        </p:nvSpPr>
        <p:spPr>
          <a:xfrm>
            <a:off x="3047937" y="16526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03" name="Shape 303"/>
          <p:cNvSpPr/>
          <p:nvPr/>
        </p:nvSpPr>
        <p:spPr>
          <a:xfrm>
            <a:off x="2895537" y="15002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04" name="Shape 304"/>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lt1"/>
              </a:buClr>
              <a:buSzPts val="4400"/>
              <a:buFont typeface="Calibri"/>
              <a:buNone/>
            </a:pPr>
            <a:r>
              <a:rPr lang="en-US"/>
              <a:t>Kubernetes Internal Architecture</a:t>
            </a:r>
            <a:endParaRPr/>
          </a:p>
        </p:txBody>
      </p:sp>
      <p:sp>
        <p:nvSpPr>
          <p:cNvPr id="305" name="Shape 305"/>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06" name="Shape 306"/>
          <p:cNvSpPr/>
          <p:nvPr/>
        </p:nvSpPr>
        <p:spPr>
          <a:xfrm>
            <a:off x="2743137" y="1347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a:t>
            </a: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07" name="Shape 307"/>
          <p:cNvSpPr/>
          <p:nvPr/>
        </p:nvSpPr>
        <p:spPr>
          <a:xfrm>
            <a:off x="8519286" y="1652600"/>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ETCD</a:t>
            </a:r>
            <a:endParaRPr sz="2400">
              <a:solidFill>
                <a:srgbClr val="595959"/>
              </a:solidFill>
              <a:latin typeface="Permanent Marker"/>
              <a:ea typeface="Permanent Marker"/>
              <a:cs typeface="Permanent Marker"/>
              <a:sym typeface="Permanent Marker"/>
            </a:endParaRPr>
          </a:p>
        </p:txBody>
      </p:sp>
      <p:cxnSp>
        <p:nvCxnSpPr>
          <p:cNvPr id="308" name="Shape 308"/>
          <p:cNvCxnSpPr/>
          <p:nvPr/>
        </p:nvCxnSpPr>
        <p:spPr>
          <a:xfrm flipH="1" rot="10800000">
            <a:off x="205750" y="2390250"/>
            <a:ext cx="2551200" cy="6300"/>
          </a:xfrm>
          <a:prstGeom prst="straightConnector1">
            <a:avLst/>
          </a:prstGeom>
          <a:noFill/>
          <a:ln cap="flat" cmpd="sng" w="38100">
            <a:solidFill>
              <a:srgbClr val="000000"/>
            </a:solidFill>
            <a:prstDash val="solid"/>
            <a:round/>
            <a:headEnd len="med" w="med" type="none"/>
            <a:tailEnd len="med" w="med" type="triangle"/>
          </a:ln>
        </p:spPr>
      </p:cxnSp>
      <p:sp>
        <p:nvSpPr>
          <p:cNvPr id="309" name="Shape 309"/>
          <p:cNvSpPr txBox="1"/>
          <p:nvPr/>
        </p:nvSpPr>
        <p:spPr>
          <a:xfrm>
            <a:off x="205749" y="1652600"/>
            <a:ext cx="23181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User Requests Object Foo</a:t>
            </a:r>
            <a:endParaRPr sz="1800">
              <a:latin typeface="Roboto Mono"/>
              <a:ea typeface="Roboto Mono"/>
              <a:cs typeface="Roboto Mono"/>
              <a:sym typeface="Roboto Mono"/>
            </a:endParaRPr>
          </a:p>
        </p:txBody>
      </p:sp>
      <p:sp>
        <p:nvSpPr>
          <p:cNvPr id="310" name="Shape 310"/>
          <p:cNvSpPr/>
          <p:nvPr/>
        </p:nvSpPr>
        <p:spPr>
          <a:xfrm>
            <a:off x="3047937" y="4450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11" name="Shape 311"/>
          <p:cNvSpPr/>
          <p:nvPr/>
        </p:nvSpPr>
        <p:spPr>
          <a:xfrm>
            <a:off x="2895537" y="42984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12" name="Shape 312"/>
          <p:cNvSpPr/>
          <p:nvPr/>
        </p:nvSpPr>
        <p:spPr>
          <a:xfrm>
            <a:off x="2743137" y="41460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Controller</a:t>
            </a:r>
            <a:endParaRPr sz="2400">
              <a:solidFill>
                <a:srgbClr val="595959"/>
              </a:solidFill>
              <a:latin typeface="Permanent Marker"/>
              <a:ea typeface="Permanent Marker"/>
              <a:cs typeface="Permanent Marker"/>
              <a:sym typeface="Permanent Marker"/>
            </a:endParaRPr>
          </a:p>
        </p:txBody>
      </p:sp>
      <p:cxnSp>
        <p:nvCxnSpPr>
          <p:cNvPr id="313" name="Shape 313"/>
          <p:cNvCxnSpPr/>
          <p:nvPr/>
        </p:nvCxnSpPr>
        <p:spPr>
          <a:xfrm flipH="1" rot="10800000">
            <a:off x="6114656" y="2390250"/>
            <a:ext cx="2181600" cy="5400"/>
          </a:xfrm>
          <a:prstGeom prst="straightConnector1">
            <a:avLst/>
          </a:prstGeom>
          <a:noFill/>
          <a:ln cap="flat" cmpd="sng" w="38100">
            <a:solidFill>
              <a:srgbClr val="000000"/>
            </a:solidFill>
            <a:prstDash val="solid"/>
            <a:round/>
            <a:headEnd len="med" w="med" type="none"/>
            <a:tailEnd len="med" w="med" type="triangle"/>
          </a:ln>
        </p:spPr>
      </p:cxnSp>
      <p:sp>
        <p:nvSpPr>
          <p:cNvPr id="314" name="Shape 314"/>
          <p:cNvSpPr txBox="1"/>
          <p:nvPr/>
        </p:nvSpPr>
        <p:spPr>
          <a:xfrm>
            <a:off x="5938863" y="18387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Mono"/>
                <a:ea typeface="Roboto Mono"/>
                <a:cs typeface="Roboto Mono"/>
                <a:sym typeface="Roboto Mono"/>
              </a:rPr>
              <a:t>Write</a:t>
            </a:r>
            <a:endParaRPr sz="1800">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sp>
        <p:nvSpPr>
          <p:cNvPr id="315" name="Shape 315"/>
          <p:cNvSpPr/>
          <p:nvPr/>
        </p:nvSpPr>
        <p:spPr>
          <a:xfrm>
            <a:off x="9391387" y="2024250"/>
            <a:ext cx="837300" cy="7374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a:t>
            </a:r>
            <a:endParaRPr sz="2400">
              <a:solidFill>
                <a:srgbClr val="595959"/>
              </a:solidFill>
              <a:latin typeface="Permanent Marker"/>
              <a:ea typeface="Permanent Marker"/>
              <a:cs typeface="Permanent Marker"/>
              <a:sym typeface="Permanent Marker"/>
            </a:endParaRPr>
          </a:p>
        </p:txBody>
      </p:sp>
      <p:cxnSp>
        <p:nvCxnSpPr>
          <p:cNvPr id="316" name="Shape 316"/>
          <p:cNvCxnSpPr>
            <a:endCxn id="312" idx="3"/>
          </p:cNvCxnSpPr>
          <p:nvPr/>
        </p:nvCxnSpPr>
        <p:spPr>
          <a:xfrm flipH="1" rot="-5400000">
            <a:off x="4661037" y="4377750"/>
            <a:ext cx="1737300" cy="114300"/>
          </a:xfrm>
          <a:prstGeom prst="curvedConnector4">
            <a:avLst>
              <a:gd fmla="val 16685" name="adj1"/>
              <a:gd fmla="val 756136" name="adj2"/>
            </a:avLst>
          </a:prstGeom>
          <a:noFill/>
          <a:ln cap="flat" cmpd="sng" w="38100">
            <a:solidFill>
              <a:srgbClr val="000000"/>
            </a:solidFill>
            <a:prstDash val="solid"/>
            <a:round/>
            <a:headEnd len="med" w="med" type="none"/>
            <a:tailEnd len="med" w="med" type="none"/>
          </a:ln>
        </p:spPr>
      </p:cxnSp>
      <p:sp>
        <p:nvSpPr>
          <p:cNvPr id="317" name="Shape 317"/>
          <p:cNvSpPr txBox="1"/>
          <p:nvPr/>
        </p:nvSpPr>
        <p:spPr>
          <a:xfrm>
            <a:off x="5938838" y="42523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Watching</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cxnSp>
        <p:nvCxnSpPr>
          <p:cNvPr id="318" name="Shape 318"/>
          <p:cNvCxnSpPr/>
          <p:nvPr/>
        </p:nvCxnSpPr>
        <p:spPr>
          <a:xfrm flipH="1" rot="10800000">
            <a:off x="5472531" y="2691450"/>
            <a:ext cx="2848500" cy="874800"/>
          </a:xfrm>
          <a:prstGeom prst="straightConnector1">
            <a:avLst/>
          </a:prstGeom>
          <a:noFill/>
          <a:ln cap="flat" cmpd="sng" w="38100">
            <a:solidFill>
              <a:srgbClr val="000000"/>
            </a:solidFill>
            <a:prstDash val="solid"/>
            <a:round/>
            <a:headEnd len="med" w="med" type="none"/>
            <a:tailEnd len="med" w="med" type="triangle"/>
          </a:ln>
        </p:spPr>
      </p:cxnSp>
      <p:cxnSp>
        <p:nvCxnSpPr>
          <p:cNvPr id="319" name="Shape 319"/>
          <p:cNvCxnSpPr/>
          <p:nvPr/>
        </p:nvCxnSpPr>
        <p:spPr>
          <a:xfrm rot="10800000">
            <a:off x="205750" y="5449775"/>
            <a:ext cx="2551200" cy="6300"/>
          </a:xfrm>
          <a:prstGeom prst="straightConnector1">
            <a:avLst/>
          </a:prstGeom>
          <a:noFill/>
          <a:ln cap="flat" cmpd="sng" w="38100">
            <a:solidFill>
              <a:srgbClr val="FF0000"/>
            </a:solidFill>
            <a:prstDash val="solid"/>
            <a:round/>
            <a:headEnd len="med" w="med" type="none"/>
            <a:tailEnd len="med" w="med" type="triangle"/>
          </a:ln>
        </p:spPr>
      </p:cxnSp>
      <p:sp>
        <p:nvSpPr>
          <p:cNvPr id="320" name="Shape 320"/>
          <p:cNvSpPr txBox="1"/>
          <p:nvPr/>
        </p:nvSpPr>
        <p:spPr>
          <a:xfrm>
            <a:off x="205749" y="4712125"/>
            <a:ext cx="23181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Create Object Foo</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p:nvPr/>
        </p:nvSpPr>
        <p:spPr>
          <a:xfrm>
            <a:off x="8920086" y="17242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26" name="Shape 326"/>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Kubernetes Service-Catalog</a:t>
            </a:r>
            <a:endParaRPr/>
          </a:p>
        </p:txBody>
      </p:sp>
      <p:sp>
        <p:nvSpPr>
          <p:cNvPr id="327" name="Shape 327"/>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28" name="Shape 328"/>
          <p:cNvSpPr/>
          <p:nvPr/>
        </p:nvSpPr>
        <p:spPr>
          <a:xfrm>
            <a:off x="1456850" y="3003800"/>
            <a:ext cx="4129800" cy="3457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Service-Catalog</a:t>
            </a:r>
            <a:endParaRPr sz="2400">
              <a:solidFill>
                <a:srgbClr val="595959"/>
              </a:solidFill>
              <a:latin typeface="Permanent Marker"/>
              <a:ea typeface="Permanent Marker"/>
              <a:cs typeface="Permanent Marker"/>
              <a:sym typeface="Permanent Marker"/>
            </a:endParaRPr>
          </a:p>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Controller</a:t>
            </a:r>
            <a:endParaRPr sz="2400">
              <a:solidFill>
                <a:srgbClr val="595959"/>
              </a:solidFill>
              <a:latin typeface="Permanent Marker"/>
              <a:ea typeface="Permanent Marker"/>
              <a:cs typeface="Permanent Marker"/>
              <a:sym typeface="Permanent Marker"/>
            </a:endParaRPr>
          </a:p>
        </p:txBody>
      </p:sp>
      <p:sp>
        <p:nvSpPr>
          <p:cNvPr id="329" name="Shape 329"/>
          <p:cNvSpPr/>
          <p:nvPr/>
        </p:nvSpPr>
        <p:spPr>
          <a:xfrm>
            <a:off x="8767686" y="15718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30" name="Shape 330"/>
          <p:cNvSpPr/>
          <p:nvPr/>
        </p:nvSpPr>
        <p:spPr>
          <a:xfrm>
            <a:off x="8615286" y="14194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31" name="Shape 331"/>
          <p:cNvSpPr/>
          <p:nvPr/>
        </p:nvSpPr>
        <p:spPr>
          <a:xfrm>
            <a:off x="1456900" y="1419425"/>
            <a:ext cx="4129800" cy="11043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Service-Catalog</a:t>
            </a:r>
            <a:endParaRPr sz="2400">
              <a:solidFill>
                <a:srgbClr val="595959"/>
              </a:solidFill>
              <a:latin typeface="Permanent Marker"/>
              <a:ea typeface="Permanent Marker"/>
              <a:cs typeface="Permanent Marker"/>
              <a:sym typeface="Permanent Marker"/>
            </a:endParaRPr>
          </a:p>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cxnSp>
        <p:nvCxnSpPr>
          <p:cNvPr id="332" name="Shape 332"/>
          <p:cNvCxnSpPr/>
          <p:nvPr/>
        </p:nvCxnSpPr>
        <p:spPr>
          <a:xfrm rot="10800000">
            <a:off x="5591375" y="6172200"/>
            <a:ext cx="3036000" cy="0"/>
          </a:xfrm>
          <a:prstGeom prst="straightConnector1">
            <a:avLst/>
          </a:prstGeom>
          <a:noFill/>
          <a:ln cap="flat" cmpd="sng" w="38100">
            <a:solidFill>
              <a:srgbClr val="000000"/>
            </a:solidFill>
            <a:prstDash val="solid"/>
            <a:round/>
            <a:headEnd len="med" w="med" type="none"/>
            <a:tailEnd len="med" w="med" type="triangle"/>
          </a:ln>
        </p:spPr>
      </p:cxnSp>
      <p:sp>
        <p:nvSpPr>
          <p:cNvPr id="333" name="Shape 333"/>
          <p:cNvSpPr txBox="1"/>
          <p:nvPr/>
        </p:nvSpPr>
        <p:spPr>
          <a:xfrm>
            <a:off x="6096413" y="5172950"/>
            <a:ext cx="2161500" cy="642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1800">
                <a:latin typeface="Roboto Mono"/>
                <a:ea typeface="Roboto Mono"/>
                <a:cs typeface="Roboto Mono"/>
                <a:sym typeface="Roboto Mono"/>
              </a:rPr>
              <a:t>Open Service Broker</a:t>
            </a:r>
            <a:r>
              <a:rPr lang="en-US" sz="1800">
                <a:latin typeface="Roboto Mono"/>
                <a:ea typeface="Roboto Mono"/>
                <a:cs typeface="Roboto Mono"/>
                <a:sym typeface="Roboto Mono"/>
              </a:rPr>
              <a:t> API</a:t>
            </a:r>
            <a:endParaRPr sz="1800">
              <a:latin typeface="Roboto Mono"/>
              <a:ea typeface="Roboto Mono"/>
              <a:cs typeface="Roboto Mono"/>
              <a:sym typeface="Roboto Mono"/>
            </a:endParaRPr>
          </a:p>
        </p:txBody>
      </p:sp>
      <p:sp>
        <p:nvSpPr>
          <p:cNvPr id="334" name="Shape 334"/>
          <p:cNvSpPr txBox="1"/>
          <p:nvPr/>
        </p:nvSpPr>
        <p:spPr>
          <a:xfrm>
            <a:off x="1762525" y="4033400"/>
            <a:ext cx="3541500" cy="24276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US" sz="1800"/>
              <a:t>ClusterServiceBrokers</a:t>
            </a:r>
            <a:endParaRPr sz="1800"/>
          </a:p>
          <a:p>
            <a:pPr indent="-342900" lvl="0" marL="457200">
              <a:spcBef>
                <a:spcPts val="0"/>
              </a:spcBef>
              <a:spcAft>
                <a:spcPts val="0"/>
              </a:spcAft>
              <a:buSzPts val="1800"/>
              <a:buChar char="●"/>
            </a:pPr>
            <a:r>
              <a:rPr lang="en-US" sz="1800"/>
              <a:t>ClusterServiceClasses</a:t>
            </a:r>
            <a:endParaRPr sz="1800"/>
          </a:p>
          <a:p>
            <a:pPr indent="-342900" lvl="0" marL="457200">
              <a:spcBef>
                <a:spcPts val="0"/>
              </a:spcBef>
              <a:spcAft>
                <a:spcPts val="0"/>
              </a:spcAft>
              <a:buSzPts val="1800"/>
              <a:buChar char="●"/>
            </a:pPr>
            <a:r>
              <a:rPr lang="en-US" sz="1800"/>
              <a:t>ClusterServicePlans</a:t>
            </a:r>
            <a:endParaRPr sz="1800"/>
          </a:p>
          <a:p>
            <a:pPr indent="-342900" lvl="0" marL="457200">
              <a:spcBef>
                <a:spcPts val="0"/>
              </a:spcBef>
              <a:spcAft>
                <a:spcPts val="0"/>
              </a:spcAft>
              <a:buSzPts val="1800"/>
              <a:buChar char="●"/>
            </a:pPr>
            <a:r>
              <a:rPr lang="en-US" sz="1800"/>
              <a:t>ServiceInstances</a:t>
            </a:r>
            <a:endParaRPr sz="1800"/>
          </a:p>
          <a:p>
            <a:pPr indent="-342900" lvl="0" marL="457200">
              <a:spcBef>
                <a:spcPts val="0"/>
              </a:spcBef>
              <a:spcAft>
                <a:spcPts val="0"/>
              </a:spcAft>
              <a:buSzPts val="1800"/>
              <a:buChar char="●"/>
            </a:pPr>
            <a:r>
              <a:rPr lang="en-US" sz="1800"/>
              <a:t>ServiceBindings</a:t>
            </a:r>
            <a:endParaRPr sz="1800"/>
          </a:p>
        </p:txBody>
      </p:sp>
      <p:cxnSp>
        <p:nvCxnSpPr>
          <p:cNvPr id="335" name="Shape 335"/>
          <p:cNvCxnSpPr/>
          <p:nvPr/>
        </p:nvCxnSpPr>
        <p:spPr>
          <a:xfrm flipH="1" rot="10800000">
            <a:off x="5582950" y="5884050"/>
            <a:ext cx="3058200" cy="9300"/>
          </a:xfrm>
          <a:prstGeom prst="straightConnector1">
            <a:avLst/>
          </a:prstGeom>
          <a:noFill/>
          <a:ln cap="flat" cmpd="sng" w="38100">
            <a:solidFill>
              <a:srgbClr val="000000"/>
            </a:solidFill>
            <a:prstDash val="solid"/>
            <a:round/>
            <a:headEnd len="med" w="med" type="none"/>
            <a:tailEnd len="med" w="med" type="triangle"/>
          </a:ln>
        </p:spPr>
      </p:cxnSp>
      <p:cxnSp>
        <p:nvCxnSpPr>
          <p:cNvPr id="336" name="Shape 336"/>
          <p:cNvCxnSpPr>
            <a:stCxn id="331" idx="2"/>
            <a:endCxn id="328" idx="0"/>
          </p:cNvCxnSpPr>
          <p:nvPr/>
        </p:nvCxnSpPr>
        <p:spPr>
          <a:xfrm>
            <a:off x="3521800" y="2523725"/>
            <a:ext cx="0" cy="480000"/>
          </a:xfrm>
          <a:prstGeom prst="straightConnector1">
            <a:avLst/>
          </a:prstGeom>
          <a:noFill/>
          <a:ln cap="flat" cmpd="sng" w="38100">
            <a:solidFill>
              <a:schemeClr val="dk2"/>
            </a:solidFill>
            <a:prstDash val="solid"/>
            <a:round/>
            <a:headEnd len="med" w="med" type="none"/>
            <a:tailEnd len="med" w="med" type="none"/>
          </a:ln>
        </p:spPr>
      </p:cxnSp>
      <p:sp>
        <p:nvSpPr>
          <p:cNvPr id="337" name="Shape 337"/>
          <p:cNvSpPr/>
          <p:nvPr/>
        </p:nvSpPr>
        <p:spPr>
          <a:xfrm>
            <a:off x="5806400" y="1419425"/>
            <a:ext cx="2581500" cy="21330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Application</a:t>
            </a:r>
            <a:endParaRPr sz="2400">
              <a:solidFill>
                <a:srgbClr val="595959"/>
              </a:solidFill>
              <a:latin typeface="Permanent Marker"/>
              <a:ea typeface="Permanent Marker"/>
              <a:cs typeface="Permanent Marker"/>
              <a:sym typeface="Permanent Marker"/>
            </a:endParaRPr>
          </a:p>
        </p:txBody>
      </p:sp>
      <p:sp>
        <p:nvSpPr>
          <p:cNvPr id="338" name="Shape 338"/>
          <p:cNvSpPr/>
          <p:nvPr/>
        </p:nvSpPr>
        <p:spPr>
          <a:xfrm>
            <a:off x="5903975" y="2603275"/>
            <a:ext cx="2394000" cy="842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595959"/>
                </a:solidFill>
                <a:latin typeface="Roboto Mono"/>
                <a:ea typeface="Roboto Mono"/>
                <a:cs typeface="Roboto Mono"/>
                <a:sym typeface="Roboto Mono"/>
              </a:rPr>
              <a:t>Secret </a:t>
            </a:r>
            <a:endParaRPr>
              <a:solidFill>
                <a:srgbClr val="595959"/>
              </a:solidFill>
              <a:latin typeface="Roboto Mono"/>
              <a:ea typeface="Roboto Mono"/>
              <a:cs typeface="Roboto Mono"/>
              <a:sym typeface="Roboto Mono"/>
            </a:endParaRPr>
          </a:p>
          <a:p>
            <a:pPr indent="0" lvl="0" marL="0" rtl="0" algn="ctr">
              <a:spcBef>
                <a:spcPts val="0"/>
              </a:spcBef>
              <a:spcAft>
                <a:spcPts val="0"/>
              </a:spcAft>
              <a:buNone/>
            </a:pPr>
            <a:r>
              <a:rPr lang="en-US">
                <a:solidFill>
                  <a:srgbClr val="595959"/>
                </a:solidFill>
                <a:latin typeface="Roboto Mono"/>
                <a:ea typeface="Roboto Mono"/>
                <a:cs typeface="Roboto Mono"/>
                <a:sym typeface="Roboto Mono"/>
              </a:rPr>
              <a:t>(creds from Service Broker)</a:t>
            </a:r>
            <a:endParaRPr>
              <a:solidFill>
                <a:srgbClr val="595959"/>
              </a:solidFill>
              <a:latin typeface="Roboto Mono"/>
              <a:ea typeface="Roboto Mono"/>
              <a:cs typeface="Roboto Mono"/>
              <a:sym typeface="Roboto Mono"/>
            </a:endParaRPr>
          </a:p>
        </p:txBody>
      </p:sp>
      <p:cxnSp>
        <p:nvCxnSpPr>
          <p:cNvPr id="339" name="Shape 339"/>
          <p:cNvCxnSpPr/>
          <p:nvPr/>
        </p:nvCxnSpPr>
        <p:spPr>
          <a:xfrm rot="10800000">
            <a:off x="7865200" y="3536825"/>
            <a:ext cx="7800" cy="713400"/>
          </a:xfrm>
          <a:prstGeom prst="straightConnector1">
            <a:avLst/>
          </a:prstGeom>
          <a:noFill/>
          <a:ln cap="flat" cmpd="sng" w="38100">
            <a:solidFill>
              <a:schemeClr val="dk2"/>
            </a:solidFill>
            <a:prstDash val="solid"/>
            <a:round/>
            <a:headEnd len="med" w="med" type="none"/>
            <a:tailEnd len="med" w="med" type="triangle"/>
          </a:ln>
        </p:spPr>
      </p:cxnSp>
      <p:cxnSp>
        <p:nvCxnSpPr>
          <p:cNvPr id="340" name="Shape 340"/>
          <p:cNvCxnSpPr/>
          <p:nvPr/>
        </p:nvCxnSpPr>
        <p:spPr>
          <a:xfrm flipH="1">
            <a:off x="5582325" y="4265675"/>
            <a:ext cx="2318100" cy="14100"/>
          </a:xfrm>
          <a:prstGeom prst="straightConnector1">
            <a:avLst/>
          </a:prstGeom>
          <a:noFill/>
          <a:ln cap="flat" cmpd="sng" w="38100">
            <a:solidFill>
              <a:schemeClr val="dk2"/>
            </a:solidFill>
            <a:prstDash val="solid"/>
            <a:round/>
            <a:headEnd len="med" w="med" type="none"/>
            <a:tailEnd len="med" w="med" type="none"/>
          </a:ln>
        </p:spPr>
      </p:cxnSp>
      <p:sp>
        <p:nvSpPr>
          <p:cNvPr id="341" name="Shape 341"/>
          <p:cNvSpPr txBox="1"/>
          <p:nvPr/>
        </p:nvSpPr>
        <p:spPr>
          <a:xfrm>
            <a:off x="5729586" y="3637175"/>
            <a:ext cx="1848900" cy="6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Bind-Service</a:t>
            </a:r>
            <a:endParaRPr sz="18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p:nvPr/>
        </p:nvSpPr>
        <p:spPr>
          <a:xfrm>
            <a:off x="8920086" y="17242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47" name="Shape 34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Kubernetes Service-Catalog</a:t>
            </a:r>
            <a:endParaRPr/>
          </a:p>
        </p:txBody>
      </p:sp>
      <p:sp>
        <p:nvSpPr>
          <p:cNvPr id="348" name="Shape 34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49" name="Shape 349"/>
          <p:cNvSpPr/>
          <p:nvPr/>
        </p:nvSpPr>
        <p:spPr>
          <a:xfrm>
            <a:off x="1456850" y="3003800"/>
            <a:ext cx="4129800" cy="3457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Service-Catalog</a:t>
            </a:r>
            <a:endParaRPr sz="2400">
              <a:solidFill>
                <a:srgbClr val="595959"/>
              </a:solidFill>
              <a:latin typeface="Permanent Marker"/>
              <a:ea typeface="Permanent Marker"/>
              <a:cs typeface="Permanent Marker"/>
              <a:sym typeface="Permanent Marker"/>
            </a:endParaRPr>
          </a:p>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Controller</a:t>
            </a:r>
            <a:endParaRPr sz="2400">
              <a:solidFill>
                <a:srgbClr val="595959"/>
              </a:solidFill>
              <a:latin typeface="Permanent Marker"/>
              <a:ea typeface="Permanent Marker"/>
              <a:cs typeface="Permanent Marker"/>
              <a:sym typeface="Permanent Marker"/>
            </a:endParaRPr>
          </a:p>
        </p:txBody>
      </p:sp>
      <p:sp>
        <p:nvSpPr>
          <p:cNvPr id="350" name="Shape 350"/>
          <p:cNvSpPr/>
          <p:nvPr/>
        </p:nvSpPr>
        <p:spPr>
          <a:xfrm>
            <a:off x="8767686" y="15718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51" name="Shape 351"/>
          <p:cNvSpPr/>
          <p:nvPr/>
        </p:nvSpPr>
        <p:spPr>
          <a:xfrm>
            <a:off x="8615286" y="14194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52" name="Shape 352"/>
          <p:cNvSpPr/>
          <p:nvPr/>
        </p:nvSpPr>
        <p:spPr>
          <a:xfrm>
            <a:off x="1456900" y="1419425"/>
            <a:ext cx="4129800" cy="11043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Service-Catalog</a:t>
            </a:r>
            <a:endParaRPr sz="2400">
              <a:solidFill>
                <a:srgbClr val="595959"/>
              </a:solidFill>
              <a:latin typeface="Permanent Marker"/>
              <a:ea typeface="Permanent Marker"/>
              <a:cs typeface="Permanent Marker"/>
              <a:sym typeface="Permanent Marker"/>
            </a:endParaRPr>
          </a:p>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cxnSp>
        <p:nvCxnSpPr>
          <p:cNvPr id="353" name="Shape 353"/>
          <p:cNvCxnSpPr/>
          <p:nvPr/>
        </p:nvCxnSpPr>
        <p:spPr>
          <a:xfrm rot="10800000">
            <a:off x="5591375" y="6172200"/>
            <a:ext cx="3036000" cy="0"/>
          </a:xfrm>
          <a:prstGeom prst="straightConnector1">
            <a:avLst/>
          </a:prstGeom>
          <a:noFill/>
          <a:ln cap="flat" cmpd="sng" w="38100">
            <a:solidFill>
              <a:srgbClr val="FF0000"/>
            </a:solidFill>
            <a:prstDash val="solid"/>
            <a:round/>
            <a:headEnd len="med" w="med" type="none"/>
            <a:tailEnd len="med" w="med" type="triangle"/>
          </a:ln>
        </p:spPr>
      </p:cxnSp>
      <p:sp>
        <p:nvSpPr>
          <p:cNvPr id="354" name="Shape 354"/>
          <p:cNvSpPr txBox="1"/>
          <p:nvPr/>
        </p:nvSpPr>
        <p:spPr>
          <a:xfrm>
            <a:off x="6096413" y="5172950"/>
            <a:ext cx="2161500" cy="6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Open Service Broker API</a:t>
            </a:r>
            <a:endParaRPr sz="1800">
              <a:solidFill>
                <a:srgbClr val="FF0000"/>
              </a:solidFill>
              <a:latin typeface="Roboto Mono"/>
              <a:ea typeface="Roboto Mono"/>
              <a:cs typeface="Roboto Mono"/>
              <a:sym typeface="Roboto Mono"/>
            </a:endParaRPr>
          </a:p>
        </p:txBody>
      </p:sp>
      <p:sp>
        <p:nvSpPr>
          <p:cNvPr id="355" name="Shape 355"/>
          <p:cNvSpPr txBox="1"/>
          <p:nvPr/>
        </p:nvSpPr>
        <p:spPr>
          <a:xfrm>
            <a:off x="1762525" y="4033400"/>
            <a:ext cx="3541500" cy="2427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US" sz="1800"/>
              <a:t>ClusterServiceBrokers</a:t>
            </a:r>
            <a:endParaRPr sz="1800"/>
          </a:p>
          <a:p>
            <a:pPr indent="-342900" lvl="0" marL="457200" rtl="0">
              <a:spcBef>
                <a:spcPts val="0"/>
              </a:spcBef>
              <a:spcAft>
                <a:spcPts val="0"/>
              </a:spcAft>
              <a:buSzPts val="1800"/>
              <a:buChar char="●"/>
            </a:pPr>
            <a:r>
              <a:rPr lang="en-US" sz="1800"/>
              <a:t>ClusterServiceClasses</a:t>
            </a:r>
            <a:endParaRPr sz="1800"/>
          </a:p>
          <a:p>
            <a:pPr indent="-342900" lvl="0" marL="457200" rtl="0">
              <a:spcBef>
                <a:spcPts val="0"/>
              </a:spcBef>
              <a:spcAft>
                <a:spcPts val="0"/>
              </a:spcAft>
              <a:buSzPts val="1800"/>
              <a:buChar char="●"/>
            </a:pPr>
            <a:r>
              <a:rPr lang="en-US" sz="1800"/>
              <a:t>ClusterServicePlans</a:t>
            </a:r>
            <a:endParaRPr sz="1800"/>
          </a:p>
          <a:p>
            <a:pPr indent="-342900" lvl="0" marL="457200" rtl="0">
              <a:spcBef>
                <a:spcPts val="0"/>
              </a:spcBef>
              <a:spcAft>
                <a:spcPts val="0"/>
              </a:spcAft>
              <a:buSzPts val="1800"/>
              <a:buChar char="●"/>
            </a:pPr>
            <a:r>
              <a:rPr lang="en-US" sz="1800"/>
              <a:t>ServiceInstances</a:t>
            </a:r>
            <a:endParaRPr sz="1800"/>
          </a:p>
          <a:p>
            <a:pPr indent="-342900" lvl="0" marL="457200" rtl="0">
              <a:spcBef>
                <a:spcPts val="0"/>
              </a:spcBef>
              <a:spcAft>
                <a:spcPts val="0"/>
              </a:spcAft>
              <a:buSzPts val="1800"/>
              <a:buChar char="●"/>
            </a:pPr>
            <a:r>
              <a:rPr lang="en-US" sz="1800"/>
              <a:t>ServiceBindings</a:t>
            </a:r>
            <a:endParaRPr sz="1800"/>
          </a:p>
        </p:txBody>
      </p:sp>
      <p:cxnSp>
        <p:nvCxnSpPr>
          <p:cNvPr id="356" name="Shape 356"/>
          <p:cNvCxnSpPr/>
          <p:nvPr/>
        </p:nvCxnSpPr>
        <p:spPr>
          <a:xfrm flipH="1" rot="10800000">
            <a:off x="5582950" y="5884050"/>
            <a:ext cx="3058200" cy="9300"/>
          </a:xfrm>
          <a:prstGeom prst="straightConnector1">
            <a:avLst/>
          </a:prstGeom>
          <a:noFill/>
          <a:ln cap="flat" cmpd="sng" w="38100">
            <a:solidFill>
              <a:srgbClr val="FF0000"/>
            </a:solidFill>
            <a:prstDash val="solid"/>
            <a:round/>
            <a:headEnd len="med" w="med" type="none"/>
            <a:tailEnd len="med" w="med" type="triangle"/>
          </a:ln>
        </p:spPr>
      </p:cxnSp>
      <p:cxnSp>
        <p:nvCxnSpPr>
          <p:cNvPr id="357" name="Shape 357"/>
          <p:cNvCxnSpPr>
            <a:stCxn id="352" idx="2"/>
            <a:endCxn id="349" idx="0"/>
          </p:cNvCxnSpPr>
          <p:nvPr/>
        </p:nvCxnSpPr>
        <p:spPr>
          <a:xfrm>
            <a:off x="3521800" y="2523725"/>
            <a:ext cx="0" cy="480000"/>
          </a:xfrm>
          <a:prstGeom prst="straightConnector1">
            <a:avLst/>
          </a:prstGeom>
          <a:noFill/>
          <a:ln cap="flat" cmpd="sng" w="38100">
            <a:solidFill>
              <a:schemeClr val="dk2"/>
            </a:solidFill>
            <a:prstDash val="solid"/>
            <a:round/>
            <a:headEnd len="med" w="med" type="none"/>
            <a:tailEnd len="med" w="med" type="none"/>
          </a:ln>
        </p:spPr>
      </p:cxnSp>
      <p:sp>
        <p:nvSpPr>
          <p:cNvPr id="358" name="Shape 358"/>
          <p:cNvSpPr/>
          <p:nvPr/>
        </p:nvSpPr>
        <p:spPr>
          <a:xfrm>
            <a:off x="5806400" y="1419425"/>
            <a:ext cx="2581500" cy="21330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Application</a:t>
            </a:r>
            <a:endParaRPr sz="2400">
              <a:solidFill>
                <a:srgbClr val="595959"/>
              </a:solidFill>
              <a:latin typeface="Permanent Marker"/>
              <a:ea typeface="Permanent Marker"/>
              <a:cs typeface="Permanent Marker"/>
              <a:sym typeface="Permanent Marker"/>
            </a:endParaRPr>
          </a:p>
        </p:txBody>
      </p:sp>
      <p:sp>
        <p:nvSpPr>
          <p:cNvPr id="359" name="Shape 359"/>
          <p:cNvSpPr/>
          <p:nvPr/>
        </p:nvSpPr>
        <p:spPr>
          <a:xfrm>
            <a:off x="5903975" y="2603275"/>
            <a:ext cx="2394000" cy="842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595959"/>
                </a:solidFill>
                <a:latin typeface="Roboto Mono"/>
                <a:ea typeface="Roboto Mono"/>
                <a:cs typeface="Roboto Mono"/>
                <a:sym typeface="Roboto Mono"/>
              </a:rPr>
              <a:t>Secret </a:t>
            </a:r>
            <a:endParaRPr>
              <a:solidFill>
                <a:srgbClr val="595959"/>
              </a:solidFill>
              <a:latin typeface="Roboto Mono"/>
              <a:ea typeface="Roboto Mono"/>
              <a:cs typeface="Roboto Mono"/>
              <a:sym typeface="Roboto Mono"/>
            </a:endParaRPr>
          </a:p>
          <a:p>
            <a:pPr indent="0" lvl="0" marL="0" rtl="0" algn="ctr">
              <a:spcBef>
                <a:spcPts val="0"/>
              </a:spcBef>
              <a:spcAft>
                <a:spcPts val="0"/>
              </a:spcAft>
              <a:buNone/>
            </a:pPr>
            <a:r>
              <a:rPr lang="en-US">
                <a:solidFill>
                  <a:srgbClr val="595959"/>
                </a:solidFill>
                <a:latin typeface="Roboto Mono"/>
                <a:ea typeface="Roboto Mono"/>
                <a:cs typeface="Roboto Mono"/>
                <a:sym typeface="Roboto Mono"/>
              </a:rPr>
              <a:t>(creds from Service Broker)</a:t>
            </a:r>
            <a:endParaRPr>
              <a:solidFill>
                <a:srgbClr val="595959"/>
              </a:solidFill>
              <a:latin typeface="Roboto Mono"/>
              <a:ea typeface="Roboto Mono"/>
              <a:cs typeface="Roboto Mono"/>
              <a:sym typeface="Roboto Mono"/>
            </a:endParaRPr>
          </a:p>
        </p:txBody>
      </p:sp>
      <p:cxnSp>
        <p:nvCxnSpPr>
          <p:cNvPr id="360" name="Shape 360"/>
          <p:cNvCxnSpPr/>
          <p:nvPr/>
        </p:nvCxnSpPr>
        <p:spPr>
          <a:xfrm rot="10800000">
            <a:off x="7865200" y="3536825"/>
            <a:ext cx="7800" cy="713400"/>
          </a:xfrm>
          <a:prstGeom prst="straightConnector1">
            <a:avLst/>
          </a:prstGeom>
          <a:noFill/>
          <a:ln cap="flat" cmpd="sng" w="38100">
            <a:solidFill>
              <a:schemeClr val="dk2"/>
            </a:solidFill>
            <a:prstDash val="solid"/>
            <a:round/>
            <a:headEnd len="med" w="med" type="none"/>
            <a:tailEnd len="med" w="med" type="triangle"/>
          </a:ln>
        </p:spPr>
      </p:cxnSp>
      <p:cxnSp>
        <p:nvCxnSpPr>
          <p:cNvPr id="361" name="Shape 361"/>
          <p:cNvCxnSpPr/>
          <p:nvPr/>
        </p:nvCxnSpPr>
        <p:spPr>
          <a:xfrm flipH="1">
            <a:off x="5582325" y="4265675"/>
            <a:ext cx="2318100" cy="14100"/>
          </a:xfrm>
          <a:prstGeom prst="straightConnector1">
            <a:avLst/>
          </a:prstGeom>
          <a:noFill/>
          <a:ln cap="flat" cmpd="sng" w="38100">
            <a:solidFill>
              <a:schemeClr val="dk2"/>
            </a:solidFill>
            <a:prstDash val="solid"/>
            <a:round/>
            <a:headEnd len="med" w="med" type="none"/>
            <a:tailEnd len="med" w="med" type="none"/>
          </a:ln>
        </p:spPr>
      </p:cxnSp>
      <p:sp>
        <p:nvSpPr>
          <p:cNvPr id="362" name="Shape 362"/>
          <p:cNvSpPr txBox="1"/>
          <p:nvPr/>
        </p:nvSpPr>
        <p:spPr>
          <a:xfrm>
            <a:off x="5729586" y="3637175"/>
            <a:ext cx="1848900" cy="6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Bind-Service</a:t>
            </a:r>
            <a:endParaRPr sz="1800">
              <a:latin typeface="Roboto Mono"/>
              <a:ea typeface="Roboto Mono"/>
              <a:cs typeface="Roboto Mono"/>
              <a:sym typeface="Roboto Mono"/>
            </a:endParaRPr>
          </a:p>
        </p:txBody>
      </p:sp>
      <p:sp>
        <p:nvSpPr>
          <p:cNvPr id="363" name="Shape 363"/>
          <p:cNvSpPr txBox="1"/>
          <p:nvPr/>
        </p:nvSpPr>
        <p:spPr>
          <a:xfrm>
            <a:off x="-1984350" y="1650275"/>
            <a:ext cx="5439600" cy="6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0000"/>
                </a:solidFill>
                <a:latin typeface="Roboto Mono"/>
                <a:ea typeface="Roboto Mono"/>
                <a:cs typeface="Roboto Mono"/>
                <a:sym typeface="Roboto Mono"/>
              </a:rPr>
              <a:t>kubectl </a:t>
            </a:r>
            <a:endParaRPr>
              <a:solidFill>
                <a:srgbClr val="FF0000"/>
              </a:solidFill>
              <a:latin typeface="Roboto Mono"/>
              <a:ea typeface="Roboto Mono"/>
              <a:cs typeface="Roboto Mono"/>
              <a:sym typeface="Roboto Mono"/>
            </a:endParaRPr>
          </a:p>
          <a:p>
            <a:pPr indent="0" lvl="0" marL="0" rtl="0" algn="ctr">
              <a:spcBef>
                <a:spcPts val="0"/>
              </a:spcBef>
              <a:spcAft>
                <a:spcPts val="0"/>
              </a:spcAft>
              <a:buNone/>
            </a:pPr>
            <a:r>
              <a:rPr lang="en-US">
                <a:solidFill>
                  <a:srgbClr val="FF0000"/>
                </a:solidFill>
                <a:latin typeface="Roboto Mono"/>
                <a:ea typeface="Roboto Mono"/>
                <a:cs typeface="Roboto Mono"/>
                <a:sym typeface="Roboto Mono"/>
              </a:rPr>
              <a:t>create foo</a:t>
            </a:r>
            <a:endParaRPr>
              <a:solidFill>
                <a:srgbClr val="FF0000"/>
              </a:solidFill>
              <a:latin typeface="Roboto Mono"/>
              <a:ea typeface="Roboto Mono"/>
              <a:cs typeface="Roboto Mono"/>
              <a:sym typeface="Roboto Mono"/>
            </a:endParaRPr>
          </a:p>
        </p:txBody>
      </p:sp>
      <p:cxnSp>
        <p:nvCxnSpPr>
          <p:cNvPr id="364" name="Shape 364"/>
          <p:cNvCxnSpPr/>
          <p:nvPr/>
        </p:nvCxnSpPr>
        <p:spPr>
          <a:xfrm>
            <a:off x="0" y="2292875"/>
            <a:ext cx="1470900" cy="21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70" name="Shape 370"/>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ClusterServiceBrokers</a:t>
            </a:r>
            <a:endParaRPr/>
          </a:p>
          <a:p>
            <a:pPr indent="-228600" lvl="1" marL="685800" marR="0" rtl="0" algn="l">
              <a:lnSpc>
                <a:spcPct val="90000"/>
              </a:lnSpc>
              <a:spcBef>
                <a:spcPts val="0"/>
              </a:spcBef>
              <a:spcAft>
                <a:spcPts val="0"/>
              </a:spcAft>
              <a:buSzPts val="2400"/>
              <a:buChar char="•"/>
            </a:pPr>
            <a:r>
              <a:rPr lang="en-US"/>
              <a:t>Kube representation of an OSB broker</a:t>
            </a:r>
            <a:endParaRPr/>
          </a:p>
          <a:p>
            <a:pPr indent="-228600" lvl="1" marL="685800" marR="0" rtl="0" algn="l">
              <a:lnSpc>
                <a:spcPct val="90000"/>
              </a:lnSpc>
              <a:spcBef>
                <a:spcPts val="0"/>
              </a:spcBef>
              <a:spcAft>
                <a:spcPts val="0"/>
              </a:spcAft>
              <a:buSzPts val="2400"/>
              <a:buChar char="•"/>
            </a:pPr>
            <a:r>
              <a:rPr lang="en-US"/>
              <a:t>Contains connection information for that broker (from registering the broker)</a:t>
            </a:r>
            <a:endParaRPr/>
          </a:p>
          <a:p>
            <a:pPr indent="-228600" lvl="1" marL="685800" marR="0" rtl="0" algn="l">
              <a:lnSpc>
                <a:spcPct val="90000"/>
              </a:lnSpc>
              <a:spcBef>
                <a:spcPts val="0"/>
              </a:spcBef>
              <a:spcAft>
                <a:spcPts val="0"/>
              </a:spcAft>
              <a:buSzPts val="2400"/>
              <a:buChar char="•"/>
            </a:pPr>
            <a:r>
              <a:rPr lang="en-US"/>
              <a:t>Managed by Kubernetes administrators who wish to make new services available on the cluster</a:t>
            </a:r>
            <a:endParaRPr/>
          </a:p>
          <a:p>
            <a:pPr indent="-228600" lvl="1" marL="685800" marR="0" rtl="0" algn="l">
              <a:lnSpc>
                <a:spcPct val="90000"/>
              </a:lnSpc>
              <a:spcBef>
                <a:spcPts val="0"/>
              </a:spcBef>
              <a:spcAft>
                <a:spcPts val="0"/>
              </a:spcAft>
              <a:buSzPts val="2400"/>
              <a:buChar char="•"/>
            </a:pPr>
            <a:r>
              <a:rPr lang="en-US"/>
              <a:t>Has many ClusterServiceClasses</a:t>
            </a:r>
            <a:endParaRPr/>
          </a:p>
          <a:p>
            <a:pPr indent="-228600" lvl="1" marL="685800" marR="0" rtl="0" algn="l">
              <a:lnSpc>
                <a:spcPct val="90000"/>
              </a:lnSpc>
              <a:spcBef>
                <a:spcPts val="0"/>
              </a:spcBef>
              <a:spcAft>
                <a:spcPts val="0"/>
              </a:spcAft>
              <a:buSzPts val="2400"/>
              <a:buChar char="•"/>
            </a:pPr>
            <a:r>
              <a:rPr lang="en-US"/>
              <a:t>e.g. MySQL Broker</a:t>
            </a:r>
            <a:endParaRPr/>
          </a:p>
        </p:txBody>
      </p:sp>
      <p:sp>
        <p:nvSpPr>
          <p:cNvPr id="371" name="Shape 371"/>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77" name="Shape 377"/>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ClusterServiceClasses</a:t>
            </a:r>
            <a:endParaRPr/>
          </a:p>
          <a:p>
            <a:pPr indent="-228600" lvl="1" marL="685800" marR="0" rtl="0" algn="l">
              <a:lnSpc>
                <a:spcPct val="90000"/>
              </a:lnSpc>
              <a:spcBef>
                <a:spcPts val="0"/>
              </a:spcBef>
              <a:spcAft>
                <a:spcPts val="0"/>
              </a:spcAft>
              <a:buSzPts val="2400"/>
              <a:buChar char="•"/>
            </a:pPr>
            <a:r>
              <a:rPr lang="en-US"/>
              <a:t>A particular service offered by a broker</a:t>
            </a:r>
            <a:endParaRPr/>
          </a:p>
          <a:p>
            <a:pPr indent="-228600" lvl="1" marL="685800" marR="0" rtl="0" algn="l">
              <a:lnSpc>
                <a:spcPct val="90000"/>
              </a:lnSpc>
              <a:spcBef>
                <a:spcPts val="0"/>
              </a:spcBef>
              <a:spcAft>
                <a:spcPts val="0"/>
              </a:spcAft>
              <a:buSzPts val="2400"/>
              <a:buChar char="•"/>
            </a:pPr>
            <a:r>
              <a:rPr lang="en-US"/>
              <a:t>Populated from /v2/catalog request when broker is added to the cluster</a:t>
            </a:r>
            <a:endParaRPr/>
          </a:p>
          <a:p>
            <a:pPr indent="-228600" lvl="1" marL="685800" marR="0" rtl="0" algn="l">
              <a:lnSpc>
                <a:spcPct val="90000"/>
              </a:lnSpc>
              <a:spcBef>
                <a:spcPts val="0"/>
              </a:spcBef>
              <a:spcAft>
                <a:spcPts val="0"/>
              </a:spcAft>
              <a:buSzPts val="2400"/>
              <a:buChar char="•"/>
            </a:pPr>
            <a:r>
              <a:rPr lang="en-US"/>
              <a:t>e.g. MySQL databases</a:t>
            </a:r>
            <a:endParaRPr/>
          </a:p>
        </p:txBody>
      </p:sp>
      <p:sp>
        <p:nvSpPr>
          <p:cNvPr id="378" name="Shape 37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84" name="Shape 384"/>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ClusterServicePlans</a:t>
            </a:r>
            <a:endParaRPr/>
          </a:p>
          <a:p>
            <a:pPr indent="-228600" lvl="1" marL="685800" marR="0" rtl="0" algn="l">
              <a:lnSpc>
                <a:spcPct val="90000"/>
              </a:lnSpc>
              <a:spcBef>
                <a:spcPts val="0"/>
              </a:spcBef>
              <a:spcAft>
                <a:spcPts val="0"/>
              </a:spcAft>
              <a:buSzPts val="2400"/>
              <a:buChar char="•"/>
            </a:pPr>
            <a:r>
              <a:rPr lang="en-US"/>
              <a:t>A specific offering of a service</a:t>
            </a:r>
            <a:endParaRPr/>
          </a:p>
          <a:p>
            <a:pPr indent="-228600" lvl="1" marL="685800" marR="0" rtl="0" algn="l">
              <a:lnSpc>
                <a:spcPct val="90000"/>
              </a:lnSpc>
              <a:spcBef>
                <a:spcPts val="0"/>
              </a:spcBef>
              <a:spcAft>
                <a:spcPts val="0"/>
              </a:spcAft>
              <a:buSzPts val="2400"/>
              <a:buChar char="•"/>
            </a:pPr>
            <a:r>
              <a:rPr lang="en-US"/>
              <a:t>Used to differentiate different tiers of service, such as size of database offered, speed of service, etc.</a:t>
            </a:r>
            <a:endParaRPr/>
          </a:p>
          <a:p>
            <a:pPr indent="-228600" lvl="1" marL="685800" marR="0" rtl="0" algn="l">
              <a:lnSpc>
                <a:spcPct val="90000"/>
              </a:lnSpc>
              <a:spcBef>
                <a:spcPts val="0"/>
              </a:spcBef>
              <a:spcAft>
                <a:spcPts val="0"/>
              </a:spcAft>
              <a:buSzPts val="2400"/>
              <a:buChar char="•"/>
            </a:pPr>
            <a:r>
              <a:rPr lang="en-US"/>
              <a:t>Populated from /v2/catalog response</a:t>
            </a:r>
            <a:endParaRPr/>
          </a:p>
          <a:p>
            <a:pPr indent="-228600" lvl="1" marL="685800" marR="0" rtl="0" algn="l">
              <a:lnSpc>
                <a:spcPct val="90000"/>
              </a:lnSpc>
              <a:spcBef>
                <a:spcPts val="0"/>
              </a:spcBef>
              <a:spcAft>
                <a:spcPts val="0"/>
              </a:spcAft>
              <a:buSzPts val="2400"/>
              <a:buChar char="•"/>
            </a:pPr>
            <a:r>
              <a:rPr lang="en-US"/>
              <a:t>e.g. 100 MB MySQL database</a:t>
            </a:r>
            <a:endParaRPr/>
          </a:p>
        </p:txBody>
      </p:sp>
      <p:sp>
        <p:nvSpPr>
          <p:cNvPr id="385" name="Shape 385"/>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91" name="Shape 39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ServiceInstances</a:t>
            </a:r>
            <a:endParaRPr/>
          </a:p>
          <a:p>
            <a:pPr indent="-228600" lvl="1" marL="685800" marR="0" rtl="0" algn="l">
              <a:lnSpc>
                <a:spcPct val="90000"/>
              </a:lnSpc>
              <a:spcBef>
                <a:spcPts val="0"/>
              </a:spcBef>
              <a:spcAft>
                <a:spcPts val="0"/>
              </a:spcAft>
              <a:buSzPts val="2400"/>
              <a:buChar char="•"/>
            </a:pPr>
            <a:r>
              <a:rPr lang="en-US"/>
              <a:t>A provisioned instance of a ClusterServiceClass</a:t>
            </a:r>
            <a:endParaRPr/>
          </a:p>
          <a:p>
            <a:pPr indent="-228600" lvl="1" marL="685800" marR="0" rtl="0" algn="l">
              <a:lnSpc>
                <a:spcPct val="90000"/>
              </a:lnSpc>
              <a:spcBef>
                <a:spcPts val="0"/>
              </a:spcBef>
              <a:spcAft>
                <a:spcPts val="0"/>
              </a:spcAft>
              <a:buSzPts val="2400"/>
              <a:buChar char="•"/>
            </a:pPr>
            <a:r>
              <a:rPr lang="en-US"/>
              <a:t>Created when Service-Catalog requests a broker to provision an instance</a:t>
            </a:r>
            <a:endParaRPr/>
          </a:p>
          <a:p>
            <a:pPr indent="-228600" lvl="1" marL="685800" marR="0" rtl="0" algn="l">
              <a:lnSpc>
                <a:spcPct val="90000"/>
              </a:lnSpc>
              <a:spcBef>
                <a:spcPts val="0"/>
              </a:spcBef>
              <a:spcAft>
                <a:spcPts val="0"/>
              </a:spcAft>
              <a:buSzPts val="2400"/>
              <a:buChar char="•"/>
            </a:pPr>
            <a:r>
              <a:rPr lang="en-US"/>
              <a:t>e.g. Jonathan’s 100 MB MySQL database</a:t>
            </a:r>
            <a:endParaRPr/>
          </a:p>
        </p:txBody>
      </p:sp>
      <p:sp>
        <p:nvSpPr>
          <p:cNvPr id="392" name="Shape 39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98" name="Shape 398"/>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ServiceBinding</a:t>
            </a:r>
            <a:endParaRPr/>
          </a:p>
          <a:p>
            <a:pPr indent="-228600" lvl="1" marL="685800" marR="0" rtl="0" algn="l">
              <a:lnSpc>
                <a:spcPct val="90000"/>
              </a:lnSpc>
              <a:spcBef>
                <a:spcPts val="0"/>
              </a:spcBef>
              <a:spcAft>
                <a:spcPts val="0"/>
              </a:spcAft>
              <a:buSzPts val="2400"/>
              <a:buChar char="•"/>
            </a:pPr>
            <a:r>
              <a:rPr lang="en-US"/>
              <a:t>Credentials to access a specific ServiceInstance</a:t>
            </a:r>
            <a:endParaRPr/>
          </a:p>
          <a:p>
            <a:pPr indent="-228600" lvl="1" marL="685800" marR="0" rtl="0" algn="l">
              <a:lnSpc>
                <a:spcPct val="90000"/>
              </a:lnSpc>
              <a:spcBef>
                <a:spcPts val="0"/>
              </a:spcBef>
              <a:spcAft>
                <a:spcPts val="0"/>
              </a:spcAft>
              <a:buSzPts val="2400"/>
              <a:buChar char="•"/>
            </a:pPr>
            <a:r>
              <a:rPr lang="en-US"/>
              <a:t>Stores the creds in a specified Kubernetes Secret</a:t>
            </a:r>
            <a:endParaRPr/>
          </a:p>
          <a:p>
            <a:pPr indent="-228600" lvl="1" marL="685800" marR="0" rtl="0" algn="l">
              <a:lnSpc>
                <a:spcPct val="90000"/>
              </a:lnSpc>
              <a:spcBef>
                <a:spcPts val="0"/>
              </a:spcBef>
              <a:spcAft>
                <a:spcPts val="0"/>
              </a:spcAft>
              <a:buSzPts val="2400"/>
              <a:buChar char="•"/>
            </a:pPr>
            <a:r>
              <a:rPr lang="en-US"/>
              <a:t>Created by Service-Catalog requesting a broker to bind a specific ServiceInstance</a:t>
            </a:r>
            <a:endParaRPr/>
          </a:p>
          <a:p>
            <a:pPr indent="-228600" lvl="1" marL="685800" marR="0" rtl="0" algn="l">
              <a:lnSpc>
                <a:spcPct val="90000"/>
              </a:lnSpc>
              <a:spcBef>
                <a:spcPts val="0"/>
              </a:spcBef>
              <a:spcAft>
                <a:spcPts val="0"/>
              </a:spcAft>
              <a:buSzPts val="2400"/>
              <a:buChar char="•"/>
            </a:pPr>
            <a:r>
              <a:rPr lang="en-US"/>
              <a:t>Format is dependent on the service</a:t>
            </a:r>
            <a:endParaRPr/>
          </a:p>
          <a:p>
            <a:pPr indent="-228600" lvl="1" marL="685800" marR="0" rtl="0" algn="l">
              <a:lnSpc>
                <a:spcPct val="90000"/>
              </a:lnSpc>
              <a:spcBef>
                <a:spcPts val="0"/>
              </a:spcBef>
              <a:spcAft>
                <a:spcPts val="0"/>
              </a:spcAft>
              <a:buSzPts val="2400"/>
              <a:buChar char="•"/>
            </a:pPr>
            <a:r>
              <a:rPr lang="en-US"/>
              <a:t>Service-Catalog populates a Kubernetes Secret upon creation of a service binding</a:t>
            </a:r>
            <a:endParaRPr/>
          </a:p>
          <a:p>
            <a:pPr indent="-228600" lvl="1" marL="685800" marR="0" rtl="0" algn="l">
              <a:lnSpc>
                <a:spcPct val="90000"/>
              </a:lnSpc>
              <a:spcBef>
                <a:spcPts val="0"/>
              </a:spcBef>
              <a:spcAft>
                <a:spcPts val="0"/>
              </a:spcAft>
              <a:buSzPts val="2400"/>
              <a:buChar char="•"/>
            </a:pPr>
            <a:r>
              <a:rPr lang="en-US"/>
              <a:t>e.g. </a:t>
            </a:r>
            <a:endParaRPr/>
          </a:p>
          <a:p>
            <a:pPr indent="-228600" lvl="2" marL="1143000" marR="0" rtl="0" algn="l">
              <a:lnSpc>
                <a:spcPct val="90000"/>
              </a:lnSpc>
              <a:spcBef>
                <a:spcPts val="0"/>
              </a:spcBef>
              <a:spcAft>
                <a:spcPts val="0"/>
              </a:spcAft>
              <a:buSzPts val="2000"/>
              <a:buChar char="•"/>
            </a:pPr>
            <a:r>
              <a:rPr lang="en-US"/>
              <a:t>Username: “Jonathan”</a:t>
            </a:r>
            <a:endParaRPr/>
          </a:p>
          <a:p>
            <a:pPr indent="-228600" lvl="2" marL="1143000" marR="0" rtl="0" algn="l">
              <a:lnSpc>
                <a:spcPct val="90000"/>
              </a:lnSpc>
              <a:spcBef>
                <a:spcPts val="0"/>
              </a:spcBef>
              <a:spcAft>
                <a:spcPts val="0"/>
              </a:spcAft>
              <a:buSzPts val="2000"/>
              <a:buChar char="•"/>
            </a:pPr>
            <a:r>
              <a:rPr lang="en-US"/>
              <a:t>Password: “Foobar”</a:t>
            </a:r>
            <a:endParaRPr/>
          </a:p>
          <a:p>
            <a:pPr indent="-228600" lvl="2" marL="1143000" marR="0" rtl="0" algn="l">
              <a:lnSpc>
                <a:spcPct val="90000"/>
              </a:lnSpc>
              <a:spcBef>
                <a:spcPts val="0"/>
              </a:spcBef>
              <a:spcAft>
                <a:spcPts val="0"/>
              </a:spcAft>
              <a:buSzPts val="2000"/>
              <a:buChar char="•"/>
            </a:pPr>
            <a:r>
              <a:rPr lang="en-US"/>
              <a:t>URL: “http://databases.com/jonathansdatabase”</a:t>
            </a:r>
            <a:endParaRPr/>
          </a:p>
        </p:txBody>
      </p:sp>
      <p:sp>
        <p:nvSpPr>
          <p:cNvPr id="399" name="Shape 399"/>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Secrets</a:t>
            </a:r>
            <a:endParaRPr/>
          </a:p>
        </p:txBody>
      </p:sp>
      <p:sp>
        <p:nvSpPr>
          <p:cNvPr id="405" name="Shape 405"/>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Regular Kubernetes resource</a:t>
            </a:r>
            <a:endParaRPr/>
          </a:p>
          <a:p>
            <a:pPr indent="-228600" lvl="0" marL="228600" marR="0" rtl="0" algn="l">
              <a:lnSpc>
                <a:spcPct val="90000"/>
              </a:lnSpc>
              <a:spcBef>
                <a:spcPts val="0"/>
              </a:spcBef>
              <a:spcAft>
                <a:spcPts val="0"/>
              </a:spcAft>
              <a:buClr>
                <a:schemeClr val="dk1"/>
              </a:buClr>
              <a:buSzPts val="2800"/>
              <a:buFont typeface="Arial"/>
              <a:buChar char="•"/>
            </a:pPr>
            <a:r>
              <a:rPr lang="en-US"/>
              <a:t>Intended to hold secrets such as passwords, tokens, keys </a:t>
            </a:r>
            <a:endParaRPr/>
          </a:p>
          <a:p>
            <a:pPr indent="-228600" lvl="0" marL="228600" marR="0" rtl="0" algn="l">
              <a:lnSpc>
                <a:spcPct val="90000"/>
              </a:lnSpc>
              <a:spcBef>
                <a:spcPts val="0"/>
              </a:spcBef>
              <a:spcAft>
                <a:spcPts val="0"/>
              </a:spcAft>
              <a:buClr>
                <a:schemeClr val="dk1"/>
              </a:buClr>
              <a:buSzPts val="2800"/>
              <a:buFont typeface="Arial"/>
              <a:buChar char="•"/>
            </a:pPr>
            <a:r>
              <a:rPr lang="en-US"/>
              <a:t>More secure, modular than including it in a pod definition</a:t>
            </a:r>
            <a:endParaRPr/>
          </a:p>
          <a:p>
            <a:pPr indent="-228600" lvl="0" marL="228600" marR="0" rtl="0" algn="l">
              <a:lnSpc>
                <a:spcPct val="90000"/>
              </a:lnSpc>
              <a:spcBef>
                <a:spcPts val="0"/>
              </a:spcBef>
              <a:spcAft>
                <a:spcPts val="0"/>
              </a:spcAft>
              <a:buClr>
                <a:schemeClr val="dk1"/>
              </a:buClr>
              <a:buSzPts val="2800"/>
              <a:buFont typeface="Arial"/>
              <a:buChar char="•"/>
            </a:pPr>
            <a:r>
              <a:rPr lang="en-US"/>
              <a:t>Must be mounted into a pod manually (for now)</a:t>
            </a:r>
            <a:endParaRPr/>
          </a:p>
        </p:txBody>
      </p:sp>
      <p:sp>
        <p:nvSpPr>
          <p:cNvPr id="406" name="Shape 406"/>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Demo</a:t>
            </a:r>
            <a:endParaRPr/>
          </a:p>
        </p:txBody>
      </p:sp>
      <p:sp>
        <p:nvSpPr>
          <p:cNvPr id="412" name="Shape 41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Why Open Service Broker API</a:t>
            </a:r>
            <a:endParaRPr/>
          </a:p>
        </p:txBody>
      </p:sp>
      <p:sp>
        <p:nvSpPr>
          <p:cNvPr id="118" name="Shape 118"/>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Cloud Native Apps</a:t>
            </a:r>
            <a:endParaRPr/>
          </a:p>
          <a:p>
            <a:pPr indent="-228600" lvl="1" marL="685800" marR="0" rtl="0" algn="l">
              <a:lnSpc>
                <a:spcPct val="90000"/>
              </a:lnSpc>
              <a:spcBef>
                <a:spcPts val="0"/>
              </a:spcBef>
              <a:spcAft>
                <a:spcPts val="0"/>
              </a:spcAft>
              <a:buSzPts val="2400"/>
              <a:buChar char="•"/>
            </a:pPr>
            <a:r>
              <a:rPr lang="en-US"/>
              <a:t>Ephemeral</a:t>
            </a:r>
            <a:endParaRPr/>
          </a:p>
          <a:p>
            <a:pPr indent="-228600" lvl="1" marL="685800" marR="0" rtl="0" algn="l">
              <a:lnSpc>
                <a:spcPct val="90000"/>
              </a:lnSpc>
              <a:spcBef>
                <a:spcPts val="0"/>
              </a:spcBef>
              <a:spcAft>
                <a:spcPts val="0"/>
              </a:spcAft>
              <a:buSzPts val="2400"/>
              <a:buChar char="•"/>
            </a:pPr>
            <a:r>
              <a:rPr lang="en-US"/>
              <a:t>No Stable Storage</a:t>
            </a:r>
            <a:endParaRPr/>
          </a:p>
          <a:p>
            <a:pPr indent="-228600" lvl="1" marL="685800" marR="0" rtl="0" algn="l">
              <a:lnSpc>
                <a:spcPct val="90000"/>
              </a:lnSpc>
              <a:spcBef>
                <a:spcPts val="0"/>
              </a:spcBef>
              <a:spcAft>
                <a:spcPts val="0"/>
              </a:spcAft>
              <a:buSzPts val="2400"/>
              <a:buChar char="•"/>
            </a:pPr>
            <a:r>
              <a:rPr lang="en-US"/>
              <a:t>Still require use of databases, caches, email system, etc.</a:t>
            </a:r>
            <a:endParaRPr/>
          </a:p>
          <a:p>
            <a:pPr indent="-228600" lvl="0" marL="228600" marR="0" rtl="0" algn="l">
              <a:lnSpc>
                <a:spcPct val="90000"/>
              </a:lnSpc>
              <a:spcBef>
                <a:spcPts val="0"/>
              </a:spcBef>
              <a:spcAft>
                <a:spcPts val="0"/>
              </a:spcAft>
              <a:buClr>
                <a:schemeClr val="dk1"/>
              </a:buClr>
              <a:buSzPts val="2800"/>
              <a:buFont typeface="Arial"/>
              <a:buChar char="•"/>
            </a:pPr>
            <a:r>
              <a:rPr lang="en-US"/>
              <a:t>How to solve this problem?</a:t>
            </a:r>
            <a:endParaRPr/>
          </a:p>
          <a:p>
            <a:pPr indent="-228600" lvl="1" marL="685800" marR="0" rtl="0" algn="l">
              <a:lnSpc>
                <a:spcPct val="90000"/>
              </a:lnSpc>
              <a:spcBef>
                <a:spcPts val="0"/>
              </a:spcBef>
              <a:spcAft>
                <a:spcPts val="0"/>
              </a:spcAft>
              <a:buSzPts val="2400"/>
              <a:buChar char="•"/>
            </a:pPr>
            <a:r>
              <a:rPr lang="en-US"/>
              <a:t>Don’t want app developers to be responsible</a:t>
            </a:r>
            <a:endParaRPr/>
          </a:p>
          <a:p>
            <a:pPr indent="-228600" lvl="1" marL="685800" marR="0" rtl="0" algn="l">
              <a:lnSpc>
                <a:spcPct val="90000"/>
              </a:lnSpc>
              <a:spcBef>
                <a:spcPts val="0"/>
              </a:spcBef>
              <a:spcAft>
                <a:spcPts val="0"/>
              </a:spcAft>
              <a:buSzPts val="2400"/>
              <a:buChar char="•"/>
            </a:pPr>
            <a:r>
              <a:rPr lang="en-US"/>
              <a:t>Do want it to be easy for app developers to use</a:t>
            </a:r>
            <a:endParaRPr/>
          </a:p>
          <a:p>
            <a:pPr indent="-228600" lvl="1" marL="685800" rtl="0">
              <a:spcBef>
                <a:spcPts val="0"/>
              </a:spcBef>
              <a:spcAft>
                <a:spcPts val="0"/>
              </a:spcAft>
              <a:buSzPts val="2400"/>
              <a:buChar char="•"/>
            </a:pPr>
            <a:r>
              <a:rPr lang="en-US"/>
              <a:t>Don’t want cloud platform providers to be responsible</a:t>
            </a:r>
            <a:endParaRPr/>
          </a:p>
        </p:txBody>
      </p:sp>
      <p:sp>
        <p:nvSpPr>
          <p:cNvPr id="119" name="Shape 119"/>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Status</a:t>
            </a:r>
            <a:endParaRPr/>
          </a:p>
        </p:txBody>
      </p:sp>
      <p:sp>
        <p:nvSpPr>
          <p:cNvPr id="418" name="Shape 418"/>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Kubernetes incubator project</a:t>
            </a:r>
            <a:endParaRPr/>
          </a:p>
          <a:p>
            <a:pPr indent="-228600" lvl="0" marL="228600" marR="0" rtl="0" algn="l">
              <a:lnSpc>
                <a:spcPct val="90000"/>
              </a:lnSpc>
              <a:spcBef>
                <a:spcPts val="0"/>
              </a:spcBef>
              <a:spcAft>
                <a:spcPts val="0"/>
              </a:spcAft>
              <a:buClr>
                <a:schemeClr val="dk1"/>
              </a:buClr>
              <a:buSzPts val="2800"/>
              <a:buFont typeface="Arial"/>
              <a:buChar char="•"/>
            </a:pPr>
            <a:r>
              <a:rPr lang="en-US"/>
              <a:t>Currently in Alpha, rapidly approaching Beta</a:t>
            </a:r>
            <a:endParaRPr/>
          </a:p>
        </p:txBody>
      </p:sp>
      <p:sp>
        <p:nvSpPr>
          <p:cNvPr id="419" name="Shape 419"/>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IBM</a:t>
            </a:r>
            <a:r>
              <a:rPr lang="en-US"/>
              <a:t> Status</a:t>
            </a:r>
            <a:endParaRPr/>
          </a:p>
        </p:txBody>
      </p:sp>
      <p:sp>
        <p:nvSpPr>
          <p:cNvPr id="425" name="Shape 425"/>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ICP uses actual Service-Catalog</a:t>
            </a:r>
            <a:endParaRPr/>
          </a:p>
          <a:p>
            <a:pPr indent="-228600" lvl="0" marL="228600" marR="0" rtl="0" algn="l">
              <a:lnSpc>
                <a:spcPct val="90000"/>
              </a:lnSpc>
              <a:spcBef>
                <a:spcPts val="0"/>
              </a:spcBef>
              <a:spcAft>
                <a:spcPts val="0"/>
              </a:spcAft>
              <a:buClr>
                <a:schemeClr val="dk1"/>
              </a:buClr>
              <a:buSzPts val="2800"/>
              <a:buFont typeface="Arial"/>
              <a:buChar char="•"/>
            </a:pPr>
            <a:r>
              <a:rPr lang="en-US"/>
              <a:t>IBM Container Service uses custom implementation of the OSB API that supports  Docker, Cloud Foundry, Kubernetes</a:t>
            </a:r>
            <a:endParaRPr/>
          </a:p>
        </p:txBody>
      </p:sp>
      <p:sp>
        <p:nvSpPr>
          <p:cNvPr id="426" name="Shape 426"/>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Questions</a:t>
            </a:r>
            <a:endParaRPr/>
          </a:p>
        </p:txBody>
      </p:sp>
      <p:sp>
        <p:nvSpPr>
          <p:cNvPr id="432" name="Shape 43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Open Service Broker API</a:t>
            </a:r>
            <a:endParaRPr/>
          </a:p>
        </p:txBody>
      </p:sp>
      <p:sp>
        <p:nvSpPr>
          <p:cNvPr id="125" name="Shape 125"/>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Specification of an API to allow automated deployment, management, and use of services</a:t>
            </a:r>
            <a:endParaRPr/>
          </a:p>
          <a:p>
            <a:pPr indent="-228600" lvl="1" marL="685800" marR="0" rtl="0" algn="l">
              <a:lnSpc>
                <a:spcPct val="90000"/>
              </a:lnSpc>
              <a:spcBef>
                <a:spcPts val="0"/>
              </a:spcBef>
              <a:spcAft>
                <a:spcPts val="0"/>
              </a:spcAft>
              <a:buSzPts val="2400"/>
              <a:buChar char="•"/>
            </a:pPr>
            <a:r>
              <a:rPr lang="en-US"/>
              <a:t>SQL database</a:t>
            </a:r>
            <a:endParaRPr/>
          </a:p>
          <a:p>
            <a:pPr indent="-228600" lvl="1" marL="685800" marR="0" rtl="0" algn="l">
              <a:lnSpc>
                <a:spcPct val="90000"/>
              </a:lnSpc>
              <a:spcBef>
                <a:spcPts val="0"/>
              </a:spcBef>
              <a:spcAft>
                <a:spcPts val="0"/>
              </a:spcAft>
              <a:buSzPts val="2400"/>
              <a:buChar char="•"/>
            </a:pPr>
            <a:r>
              <a:rPr lang="en-US"/>
              <a:t>Message bus</a:t>
            </a:r>
            <a:endParaRPr/>
          </a:p>
          <a:p>
            <a:pPr indent="-228600" lvl="1" marL="685800" marR="0" rtl="0" algn="l">
              <a:lnSpc>
                <a:spcPct val="90000"/>
              </a:lnSpc>
              <a:spcBef>
                <a:spcPts val="0"/>
              </a:spcBef>
              <a:spcAft>
                <a:spcPts val="0"/>
              </a:spcAft>
              <a:buSzPts val="2400"/>
              <a:buChar char="•"/>
            </a:pPr>
            <a:r>
              <a:rPr lang="en-US"/>
              <a:t>etc.</a:t>
            </a:r>
            <a:endParaRPr/>
          </a:p>
          <a:p>
            <a:pPr indent="-228600" lvl="0" marL="228600" marR="0" rtl="0" algn="l">
              <a:lnSpc>
                <a:spcPct val="90000"/>
              </a:lnSpc>
              <a:spcBef>
                <a:spcPts val="0"/>
              </a:spcBef>
              <a:spcAft>
                <a:spcPts val="0"/>
              </a:spcAft>
              <a:buClr>
                <a:schemeClr val="dk1"/>
              </a:buClr>
              <a:buSzPts val="2800"/>
              <a:buFont typeface="Arial"/>
              <a:buChar char="•"/>
            </a:pPr>
            <a:r>
              <a:rPr lang="en-US"/>
              <a:t>Client side implemented by cloud platforms: Cloud Foundry, Kubernetes</a:t>
            </a:r>
            <a:endParaRPr/>
          </a:p>
          <a:p>
            <a:pPr indent="-228600" lvl="0" marL="228600" marR="0" rtl="0" algn="l">
              <a:lnSpc>
                <a:spcPct val="90000"/>
              </a:lnSpc>
              <a:spcBef>
                <a:spcPts val="0"/>
              </a:spcBef>
              <a:spcAft>
                <a:spcPts val="0"/>
              </a:spcAft>
              <a:buClr>
                <a:schemeClr val="dk1"/>
              </a:buClr>
              <a:buSzPts val="2800"/>
              <a:buFont typeface="Arial"/>
              <a:buChar char="•"/>
            </a:pPr>
            <a:r>
              <a:rPr lang="en-US"/>
              <a:t>Server side implemented by service provider as a ‘broker’</a:t>
            </a:r>
            <a:endParaRPr/>
          </a:p>
          <a:p>
            <a:pPr indent="-228600" lvl="1" marL="685800" marR="0" rtl="0" algn="l">
              <a:lnSpc>
                <a:spcPct val="90000"/>
              </a:lnSpc>
              <a:spcBef>
                <a:spcPts val="0"/>
              </a:spcBef>
              <a:spcAft>
                <a:spcPts val="0"/>
              </a:spcAft>
              <a:buSzPts val="2400"/>
              <a:buChar char="•"/>
            </a:pPr>
            <a:r>
              <a:rPr lang="en-US"/>
              <a:t>/v2/catalog</a:t>
            </a:r>
            <a:endParaRPr/>
          </a:p>
          <a:p>
            <a:pPr indent="-228600" lvl="1" marL="685800" marR="0" rtl="0" algn="l">
              <a:lnSpc>
                <a:spcPct val="90000"/>
              </a:lnSpc>
              <a:spcBef>
                <a:spcPts val="0"/>
              </a:spcBef>
              <a:spcAft>
                <a:spcPts val="0"/>
              </a:spcAft>
              <a:buSzPts val="2400"/>
              <a:buChar char="•"/>
            </a:pPr>
            <a:r>
              <a:rPr lang="en-US"/>
              <a:t>/v2/service_instances/:instance_id</a:t>
            </a:r>
            <a:endParaRPr/>
          </a:p>
          <a:p>
            <a:pPr indent="-228600" lvl="1" marL="685800" marR="0" rtl="0" algn="l">
              <a:lnSpc>
                <a:spcPct val="90000"/>
              </a:lnSpc>
              <a:spcBef>
                <a:spcPts val="0"/>
              </a:spcBef>
              <a:spcAft>
                <a:spcPts val="0"/>
              </a:spcAft>
              <a:buSzPts val="2400"/>
              <a:buChar char="•"/>
            </a:pPr>
            <a:r>
              <a:rPr lang="en-US"/>
              <a:t>/v2/service_instances/:instance_id/service_bindings/:binding_id</a:t>
            </a:r>
            <a:endParaRPr/>
          </a:p>
        </p:txBody>
      </p:sp>
      <p:sp>
        <p:nvSpPr>
          <p:cNvPr id="126" name="Shape 126"/>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Open Service Broker API - Terms</a:t>
            </a:r>
            <a:endParaRPr/>
          </a:p>
        </p:txBody>
      </p:sp>
      <p:sp>
        <p:nvSpPr>
          <p:cNvPr id="132" name="Shape 132"/>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Broker</a:t>
            </a:r>
            <a:endParaRPr/>
          </a:p>
          <a:p>
            <a:pPr indent="-228600" lvl="1" marL="685800" marR="0" rtl="0" algn="l">
              <a:lnSpc>
                <a:spcPct val="90000"/>
              </a:lnSpc>
              <a:spcBef>
                <a:spcPts val="0"/>
              </a:spcBef>
              <a:spcAft>
                <a:spcPts val="0"/>
              </a:spcAft>
              <a:buSzPts val="2400"/>
              <a:buChar char="•"/>
            </a:pPr>
            <a:r>
              <a:rPr lang="en-US"/>
              <a:t>A server running somewhere that offers various services, e.g. MySQL Broker</a:t>
            </a:r>
            <a:endParaRPr/>
          </a:p>
          <a:p>
            <a:pPr indent="-228600" lvl="0" marL="228600" marR="0" rtl="0" algn="l">
              <a:lnSpc>
                <a:spcPct val="90000"/>
              </a:lnSpc>
              <a:spcBef>
                <a:spcPts val="0"/>
              </a:spcBef>
              <a:spcAft>
                <a:spcPts val="0"/>
              </a:spcAft>
              <a:buClr>
                <a:schemeClr val="dk1"/>
              </a:buClr>
              <a:buSzPts val="2800"/>
              <a:buFont typeface="Arial"/>
              <a:buChar char="•"/>
            </a:pPr>
            <a:r>
              <a:rPr lang="en-US"/>
              <a:t>Service</a:t>
            </a:r>
            <a:endParaRPr/>
          </a:p>
          <a:p>
            <a:pPr indent="-228600" lvl="1" marL="685800" marR="0" rtl="0" algn="l">
              <a:lnSpc>
                <a:spcPct val="90000"/>
              </a:lnSpc>
              <a:spcBef>
                <a:spcPts val="0"/>
              </a:spcBef>
              <a:spcAft>
                <a:spcPts val="0"/>
              </a:spcAft>
              <a:buSzPts val="2400"/>
              <a:buChar char="•"/>
            </a:pPr>
            <a:r>
              <a:rPr lang="en-US"/>
              <a:t>A category of services offered by a Broker, e.g. MySQL Databases</a:t>
            </a:r>
            <a:endParaRPr/>
          </a:p>
          <a:p>
            <a:pPr indent="-228600" lvl="0" marL="228600" marR="0" rtl="0" algn="l">
              <a:lnSpc>
                <a:spcPct val="90000"/>
              </a:lnSpc>
              <a:spcBef>
                <a:spcPts val="0"/>
              </a:spcBef>
              <a:spcAft>
                <a:spcPts val="0"/>
              </a:spcAft>
              <a:buClr>
                <a:schemeClr val="dk1"/>
              </a:buClr>
              <a:buSzPts val="2800"/>
              <a:buFont typeface="Arial"/>
              <a:buChar char="•"/>
            </a:pPr>
            <a:r>
              <a:rPr lang="en-US"/>
              <a:t>Plan</a:t>
            </a:r>
            <a:endParaRPr/>
          </a:p>
          <a:p>
            <a:pPr indent="-228600" lvl="1" marL="685800" marR="0" rtl="0" algn="l">
              <a:lnSpc>
                <a:spcPct val="90000"/>
              </a:lnSpc>
              <a:spcBef>
                <a:spcPts val="0"/>
              </a:spcBef>
              <a:spcAft>
                <a:spcPts val="0"/>
              </a:spcAft>
              <a:buSzPts val="2400"/>
              <a:buChar char="•"/>
            </a:pPr>
            <a:r>
              <a:rPr lang="en-US"/>
              <a:t>A specific type of service offered under a Class, e.g. 100 MB MySQL Databases</a:t>
            </a:r>
            <a:endParaRPr/>
          </a:p>
          <a:p>
            <a:pPr indent="-228600" lvl="0" marL="228600" marR="0" rtl="0" algn="l">
              <a:lnSpc>
                <a:spcPct val="90000"/>
              </a:lnSpc>
              <a:spcBef>
                <a:spcPts val="0"/>
              </a:spcBef>
              <a:spcAft>
                <a:spcPts val="0"/>
              </a:spcAft>
              <a:buClr>
                <a:schemeClr val="dk1"/>
              </a:buClr>
              <a:buSzPts val="2800"/>
              <a:buFont typeface="Arial"/>
              <a:buChar char="•"/>
            </a:pPr>
            <a:r>
              <a:rPr lang="en-US"/>
              <a:t>Instance</a:t>
            </a:r>
            <a:endParaRPr/>
          </a:p>
          <a:p>
            <a:pPr indent="-228600" lvl="1" marL="685800" marR="0" rtl="0" algn="l">
              <a:lnSpc>
                <a:spcPct val="90000"/>
              </a:lnSpc>
              <a:spcBef>
                <a:spcPts val="0"/>
              </a:spcBef>
              <a:spcAft>
                <a:spcPts val="0"/>
              </a:spcAft>
              <a:buSzPts val="2400"/>
              <a:buChar char="•"/>
            </a:pPr>
            <a:r>
              <a:rPr lang="en-US"/>
              <a:t>A single instantiation of a Plan, e.g. Jonathan’s 100 MB MySQL Database</a:t>
            </a:r>
            <a:endParaRPr/>
          </a:p>
          <a:p>
            <a:pPr indent="-228600" lvl="0" marL="228600" marR="0" rtl="0" algn="l">
              <a:lnSpc>
                <a:spcPct val="90000"/>
              </a:lnSpc>
              <a:spcBef>
                <a:spcPts val="0"/>
              </a:spcBef>
              <a:spcAft>
                <a:spcPts val="0"/>
              </a:spcAft>
              <a:buClr>
                <a:schemeClr val="dk1"/>
              </a:buClr>
              <a:buSzPts val="2800"/>
              <a:buFont typeface="Arial"/>
              <a:buChar char="•"/>
            </a:pPr>
            <a:r>
              <a:rPr lang="en-US"/>
              <a:t>Binding</a:t>
            </a:r>
            <a:endParaRPr/>
          </a:p>
          <a:p>
            <a:pPr indent="-228600" lvl="1" marL="685800" marR="0" rtl="0" algn="l">
              <a:lnSpc>
                <a:spcPct val="90000"/>
              </a:lnSpc>
              <a:spcBef>
                <a:spcPts val="0"/>
              </a:spcBef>
              <a:spcAft>
                <a:spcPts val="0"/>
              </a:spcAft>
              <a:buSzPts val="2400"/>
              <a:buChar char="•"/>
            </a:pPr>
            <a:r>
              <a:rPr lang="en-US"/>
              <a:t>A unique set of creds to access a specific Instance, e.g. username/password</a:t>
            </a:r>
            <a:endParaRPr/>
          </a:p>
        </p:txBody>
      </p:sp>
      <p:sp>
        <p:nvSpPr>
          <p:cNvPr id="133" name="Shape 133"/>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Registering</a:t>
            </a:r>
            <a:r>
              <a:rPr lang="en-US"/>
              <a:t> a Service Broker</a:t>
            </a:r>
            <a:endParaRPr/>
          </a:p>
        </p:txBody>
      </p:sp>
      <p:sp>
        <p:nvSpPr>
          <p:cNvPr id="139" name="Shape 139"/>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40" name="Shape 140"/>
          <p:cNvSpPr/>
          <p:nvPr/>
        </p:nvSpPr>
        <p:spPr>
          <a:xfrm>
            <a:off x="269909"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Cloud Platform</a:t>
            </a:r>
            <a:endParaRPr sz="2400">
              <a:solidFill>
                <a:srgbClr val="595959"/>
              </a:solidFill>
              <a:latin typeface="Permanent Marker"/>
              <a:ea typeface="Permanent Marker"/>
              <a:cs typeface="Permanent Marker"/>
              <a:sym typeface="Permanent Marker"/>
            </a:endParaRPr>
          </a:p>
        </p:txBody>
      </p:sp>
      <p:sp>
        <p:nvSpPr>
          <p:cNvPr id="141" name="Shape 141"/>
          <p:cNvSpPr/>
          <p:nvPr/>
        </p:nvSpPr>
        <p:spPr>
          <a:xfrm>
            <a:off x="9340598"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a:t>
            </a:r>
            <a:endParaRPr sz="2400">
              <a:solidFill>
                <a:srgbClr val="595959"/>
              </a:solidFill>
              <a:latin typeface="Permanent Marker"/>
              <a:ea typeface="Permanent Marker"/>
              <a:cs typeface="Permanent Marker"/>
              <a:sym typeface="Permanent Marker"/>
            </a:endParaRPr>
          </a:p>
        </p:txBody>
      </p:sp>
      <p:cxnSp>
        <p:nvCxnSpPr>
          <p:cNvPr id="142" name="Shape 142"/>
          <p:cNvCxnSpPr/>
          <p:nvPr/>
        </p:nvCxnSpPr>
        <p:spPr>
          <a:xfrm>
            <a:off x="2851764" y="2390920"/>
            <a:ext cx="6356400" cy="0"/>
          </a:xfrm>
          <a:prstGeom prst="straightConnector1">
            <a:avLst/>
          </a:prstGeom>
          <a:noFill/>
          <a:ln cap="flat" cmpd="sng" w="38100">
            <a:solidFill>
              <a:srgbClr val="FF0000"/>
            </a:solidFill>
            <a:prstDash val="solid"/>
            <a:round/>
            <a:headEnd len="med" w="med" type="none"/>
            <a:tailEnd len="med" w="med" type="triangle"/>
          </a:ln>
        </p:spPr>
      </p:cxnSp>
      <p:sp>
        <p:nvSpPr>
          <p:cNvPr id="143" name="Shape 143"/>
          <p:cNvSpPr txBox="1"/>
          <p:nvPr/>
        </p:nvSpPr>
        <p:spPr>
          <a:xfrm>
            <a:off x="2917821" y="18688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GET /v2/catalog</a:t>
            </a:r>
            <a:endParaRPr sz="1800">
              <a:solidFill>
                <a:srgbClr val="FF0000"/>
              </a:solidFill>
              <a:latin typeface="Roboto Mono"/>
              <a:ea typeface="Roboto Mono"/>
              <a:cs typeface="Roboto Mono"/>
              <a:sym typeface="Roboto Mono"/>
            </a:endParaRPr>
          </a:p>
        </p:txBody>
      </p:sp>
      <p:cxnSp>
        <p:nvCxnSpPr>
          <p:cNvPr id="144" name="Shape 144"/>
          <p:cNvCxnSpPr/>
          <p:nvPr/>
        </p:nvCxnSpPr>
        <p:spPr>
          <a:xfrm>
            <a:off x="2851398" y="3229200"/>
            <a:ext cx="6356400" cy="0"/>
          </a:xfrm>
          <a:prstGeom prst="straightConnector1">
            <a:avLst/>
          </a:prstGeom>
          <a:noFill/>
          <a:ln cap="flat" cmpd="sng" w="38100">
            <a:solidFill>
              <a:srgbClr val="FF0000"/>
            </a:solidFill>
            <a:prstDash val="solid"/>
            <a:round/>
            <a:headEnd len="med" w="med" type="triangle"/>
            <a:tailEnd len="med" w="med" type="none"/>
          </a:ln>
        </p:spPr>
      </p:cxnSp>
      <p:sp>
        <p:nvSpPr>
          <p:cNvPr id="145" name="Shape 145"/>
          <p:cNvSpPr txBox="1"/>
          <p:nvPr/>
        </p:nvSpPr>
        <p:spPr>
          <a:xfrm>
            <a:off x="2851443" y="2446496"/>
            <a:ext cx="64893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200 OK</a:t>
            </a:r>
            <a:br>
              <a:rPr lang="en-US" sz="1800">
                <a:solidFill>
                  <a:srgbClr val="FF0000"/>
                </a:solidFill>
                <a:latin typeface="Roboto Mono"/>
                <a:ea typeface="Roboto Mono"/>
                <a:cs typeface="Roboto Mono"/>
                <a:sym typeface="Roboto Mono"/>
              </a:rPr>
            </a:br>
            <a:r>
              <a:rPr lang="en-US" sz="1800">
                <a:solidFill>
                  <a:srgbClr val="FF0000"/>
                </a:solidFill>
                <a:latin typeface="Roboto Mono"/>
                <a:ea typeface="Roboto Mono"/>
                <a:cs typeface="Roboto Mono"/>
                <a:sym typeface="Roboto Mono"/>
              </a:rPr>
              <a:t>Service Catalog</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GET /v2/catalog</a:t>
            </a:r>
            <a:endParaRPr/>
          </a:p>
        </p:txBody>
      </p:sp>
      <p:sp>
        <p:nvSpPr>
          <p:cNvPr id="151" name="Shape 15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800"/>
              <a:t>{</a:t>
            </a:r>
            <a:endParaRPr sz="1800"/>
          </a:p>
          <a:p>
            <a:pPr indent="0" lvl="0" marL="0" marR="0" rtl="0" algn="l">
              <a:lnSpc>
                <a:spcPct val="90000"/>
              </a:lnSpc>
              <a:spcBef>
                <a:spcPts val="0"/>
              </a:spcBef>
              <a:spcAft>
                <a:spcPts val="0"/>
              </a:spcAft>
              <a:buNone/>
            </a:pPr>
            <a:r>
              <a:rPr lang="en-US" sz="1800"/>
              <a:t>  "services": [</a:t>
            </a:r>
            <a:endParaRPr sz="1800"/>
          </a:p>
          <a:p>
            <a:pPr indent="0" lvl="0" marL="0" marR="0" rtl="0" algn="l">
              <a:lnSpc>
                <a:spcPct val="90000"/>
              </a:lnSpc>
              <a:spcBef>
                <a:spcPts val="0"/>
              </a:spcBef>
              <a:spcAft>
                <a:spcPts val="0"/>
              </a:spcAft>
              <a:buNone/>
            </a:pPr>
            <a:r>
              <a:rPr lang="en-US" sz="1800"/>
              <a:t>	{</a:t>
            </a:r>
            <a:endParaRPr sz="1800"/>
          </a:p>
          <a:p>
            <a:pPr indent="0" lvl="0" marL="0" marR="0" rtl="0" algn="l">
              <a:lnSpc>
                <a:spcPct val="90000"/>
              </a:lnSpc>
              <a:spcBef>
                <a:spcPts val="0"/>
              </a:spcBef>
              <a:spcAft>
                <a:spcPts val="0"/>
              </a:spcAft>
              <a:buNone/>
            </a:pPr>
            <a:r>
              <a:rPr lang="en-US" sz="1800"/>
              <a:t>  	"id": "abc",</a:t>
            </a:r>
            <a:endParaRPr sz="1800"/>
          </a:p>
          <a:p>
            <a:pPr indent="0" lvl="0" marL="0" marR="0" rtl="0" algn="l">
              <a:lnSpc>
                <a:spcPct val="90000"/>
              </a:lnSpc>
              <a:spcBef>
                <a:spcPts val="0"/>
              </a:spcBef>
              <a:spcAft>
                <a:spcPts val="0"/>
              </a:spcAft>
              <a:buNone/>
            </a:pPr>
            <a:r>
              <a:rPr lang="en-US" sz="1800"/>
              <a:t>  	"name": "mysql",</a:t>
            </a:r>
            <a:endParaRPr sz="1800"/>
          </a:p>
          <a:p>
            <a:pPr indent="0" lvl="0" marL="0" marR="0" rtl="0" algn="l">
              <a:lnSpc>
                <a:spcPct val="90000"/>
              </a:lnSpc>
              <a:spcBef>
                <a:spcPts val="0"/>
              </a:spcBef>
              <a:spcAft>
                <a:spcPts val="0"/>
              </a:spcAft>
              <a:buNone/>
            </a:pPr>
            <a:r>
              <a:rPr lang="en-US" sz="1800"/>
              <a:t>  	"description": "MySQL databases on demand",</a:t>
            </a:r>
            <a:endParaRPr sz="1800"/>
          </a:p>
          <a:p>
            <a:pPr indent="0" lvl="0" marL="457200" marR="0" rtl="0" algn="l">
              <a:lnSpc>
                <a:spcPct val="90000"/>
              </a:lnSpc>
              <a:spcBef>
                <a:spcPts val="0"/>
              </a:spcBef>
              <a:spcAft>
                <a:spcPts val="0"/>
              </a:spcAft>
              <a:buNone/>
            </a:pPr>
            <a:r>
              <a:rPr lang="en-US" sz="1800"/>
              <a:t>...</a:t>
            </a:r>
            <a:endParaRPr sz="1800"/>
          </a:p>
          <a:p>
            <a:pPr indent="0" lvl="0" marL="0" marR="0" rtl="0" algn="l">
              <a:lnSpc>
                <a:spcPct val="90000"/>
              </a:lnSpc>
              <a:spcBef>
                <a:spcPts val="0"/>
              </a:spcBef>
              <a:spcAft>
                <a:spcPts val="0"/>
              </a:spcAft>
              <a:buNone/>
            </a:pPr>
            <a:r>
              <a:rPr lang="en-US" sz="1800"/>
              <a:t>  	"plans": [{</a:t>
            </a:r>
            <a:endParaRPr sz="1800"/>
          </a:p>
          <a:p>
            <a:pPr indent="0" lvl="0" marL="0" marR="0" rtl="0" algn="l">
              <a:lnSpc>
                <a:spcPct val="90000"/>
              </a:lnSpc>
              <a:spcBef>
                <a:spcPts val="0"/>
              </a:spcBef>
              <a:spcAft>
                <a:spcPts val="0"/>
              </a:spcAft>
              <a:buNone/>
            </a:pPr>
            <a:r>
              <a:rPr lang="en-US" sz="1800"/>
              <a:t>      		"id": "123",</a:t>
            </a:r>
            <a:endParaRPr sz="1800"/>
          </a:p>
          <a:p>
            <a:pPr indent="0" lvl="0" marL="0" marR="0" rtl="0" algn="l">
              <a:lnSpc>
                <a:spcPct val="90000"/>
              </a:lnSpc>
              <a:spcBef>
                <a:spcPts val="0"/>
              </a:spcBef>
              <a:spcAft>
                <a:spcPts val="0"/>
              </a:spcAft>
              <a:buNone/>
            </a:pPr>
            <a:r>
              <a:rPr lang="en-US" sz="1800"/>
              <a:t>      		"name": "10mb",</a:t>
            </a:r>
            <a:endParaRPr sz="1800"/>
          </a:p>
          <a:p>
            <a:pPr indent="0" lvl="0" marL="0" marR="0" rtl="0" algn="l">
              <a:lnSpc>
                <a:spcPct val="90000"/>
              </a:lnSpc>
              <a:spcBef>
                <a:spcPts val="0"/>
              </a:spcBef>
              <a:spcAft>
                <a:spcPts val="0"/>
              </a:spcAft>
              <a:buNone/>
            </a:pPr>
            <a:r>
              <a:rPr lang="en-US" sz="1800"/>
              <a:t>      		...</a:t>
            </a:r>
            <a:endParaRPr sz="1800"/>
          </a:p>
          <a:p>
            <a:pPr indent="0" lvl="0" marL="0" marR="0" rtl="0" algn="l">
              <a:lnSpc>
                <a:spcPct val="90000"/>
              </a:lnSpc>
              <a:spcBef>
                <a:spcPts val="0"/>
              </a:spcBef>
              <a:spcAft>
                <a:spcPts val="0"/>
              </a:spcAft>
              <a:buNone/>
            </a:pPr>
            <a:r>
              <a:rPr lang="en-US" sz="1800"/>
              <a:t>    	},</a:t>
            </a:r>
            <a:endParaRPr sz="1800"/>
          </a:p>
          <a:p>
            <a:pPr indent="0" lvl="0" marL="0" rtl="0">
              <a:spcBef>
                <a:spcPts val="0"/>
              </a:spcBef>
              <a:spcAft>
                <a:spcPts val="0"/>
              </a:spcAft>
              <a:buNone/>
            </a:pPr>
            <a:r>
              <a:rPr lang="en-US" sz="1800"/>
              <a:t>    	{</a:t>
            </a:r>
            <a:endParaRPr sz="1800"/>
          </a:p>
          <a:p>
            <a:pPr indent="0" lvl="0" marL="0" rtl="0">
              <a:spcBef>
                <a:spcPts val="0"/>
              </a:spcBef>
              <a:spcAft>
                <a:spcPts val="0"/>
              </a:spcAft>
              <a:buNone/>
            </a:pPr>
            <a:r>
              <a:rPr lang="en-US" sz="1800"/>
              <a:t>      		"id": "456",</a:t>
            </a:r>
            <a:endParaRPr sz="1800"/>
          </a:p>
          <a:p>
            <a:pPr indent="0" lvl="0" marL="0" rtl="0">
              <a:spcBef>
                <a:spcPts val="0"/>
              </a:spcBef>
              <a:spcAft>
                <a:spcPts val="0"/>
              </a:spcAft>
              <a:buNone/>
            </a:pPr>
            <a:r>
              <a:rPr lang="en-US" sz="1800"/>
              <a:t>      		"name": "20mb",</a:t>
            </a:r>
            <a:endParaRPr sz="1800"/>
          </a:p>
          <a:p>
            <a:pPr indent="0" lvl="0" marL="0" rtl="0">
              <a:spcBef>
                <a:spcPts val="0"/>
              </a:spcBef>
              <a:spcAft>
                <a:spcPts val="0"/>
              </a:spcAft>
              <a:buNone/>
            </a:pPr>
            <a:r>
              <a:rPr lang="en-US" sz="1800"/>
              <a:t>      		...</a:t>
            </a:r>
            <a:endParaRPr sz="1800"/>
          </a:p>
          <a:p>
            <a:pPr indent="0" lvl="0" marL="0" rtl="0">
              <a:spcBef>
                <a:spcPts val="0"/>
              </a:spcBef>
              <a:spcAft>
                <a:spcPts val="0"/>
              </a:spcAft>
              <a:buNone/>
            </a:pPr>
            <a:r>
              <a:rPr lang="en-US" sz="1800"/>
              <a:t>    	},</a:t>
            </a:r>
            <a:endParaRPr sz="1800"/>
          </a:p>
          <a:p>
            <a:pPr indent="0" lvl="0" marL="0" marR="0" rtl="0" algn="l">
              <a:lnSpc>
                <a:spcPct val="90000"/>
              </a:lnSpc>
              <a:spcBef>
                <a:spcPts val="0"/>
              </a:spcBef>
              <a:spcAft>
                <a:spcPts val="0"/>
              </a:spcAft>
              <a:buNone/>
            </a:pPr>
            <a:r>
              <a:rPr lang="en-US" sz="1800"/>
              <a:t>}</a:t>
            </a:r>
            <a:endParaRPr sz="1800"/>
          </a:p>
        </p:txBody>
      </p:sp>
      <p:sp>
        <p:nvSpPr>
          <p:cNvPr id="152" name="Shape 15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Creating a Service</a:t>
            </a:r>
            <a:endParaRPr/>
          </a:p>
        </p:txBody>
      </p:sp>
      <p:sp>
        <p:nvSpPr>
          <p:cNvPr id="158" name="Shape 15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59" name="Shape 159"/>
          <p:cNvSpPr/>
          <p:nvPr/>
        </p:nvSpPr>
        <p:spPr>
          <a:xfrm>
            <a:off x="269909"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Cloud Platform</a:t>
            </a:r>
            <a:endParaRPr sz="2400">
              <a:solidFill>
                <a:srgbClr val="595959"/>
              </a:solidFill>
              <a:latin typeface="Permanent Marker"/>
              <a:ea typeface="Permanent Marker"/>
              <a:cs typeface="Permanent Marker"/>
              <a:sym typeface="Permanent Marker"/>
            </a:endParaRPr>
          </a:p>
        </p:txBody>
      </p:sp>
      <p:sp>
        <p:nvSpPr>
          <p:cNvPr id="160" name="Shape 160"/>
          <p:cNvSpPr/>
          <p:nvPr/>
        </p:nvSpPr>
        <p:spPr>
          <a:xfrm>
            <a:off x="9340598"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a:t>
            </a:r>
            <a:endParaRPr sz="2400">
              <a:solidFill>
                <a:srgbClr val="595959"/>
              </a:solidFill>
              <a:latin typeface="Permanent Marker"/>
              <a:ea typeface="Permanent Marker"/>
              <a:cs typeface="Permanent Marker"/>
              <a:sym typeface="Permanent Marker"/>
            </a:endParaRPr>
          </a:p>
        </p:txBody>
      </p:sp>
      <p:cxnSp>
        <p:nvCxnSpPr>
          <p:cNvPr id="161" name="Shape 161"/>
          <p:cNvCxnSpPr/>
          <p:nvPr/>
        </p:nvCxnSpPr>
        <p:spPr>
          <a:xfrm>
            <a:off x="2851764" y="23909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162" name="Shape 162"/>
          <p:cNvSpPr txBox="1"/>
          <p:nvPr/>
        </p:nvSpPr>
        <p:spPr>
          <a:xfrm>
            <a:off x="2917821" y="18688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GET /v2/catalog</a:t>
            </a:r>
            <a:endParaRPr sz="1800">
              <a:latin typeface="Roboto Mono"/>
              <a:ea typeface="Roboto Mono"/>
              <a:cs typeface="Roboto Mono"/>
              <a:sym typeface="Roboto Mono"/>
            </a:endParaRPr>
          </a:p>
        </p:txBody>
      </p:sp>
      <p:cxnSp>
        <p:nvCxnSpPr>
          <p:cNvPr id="163" name="Shape 163"/>
          <p:cNvCxnSpPr/>
          <p:nvPr/>
        </p:nvCxnSpPr>
        <p:spPr>
          <a:xfrm>
            <a:off x="2851398" y="32292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164" name="Shape 164"/>
          <p:cNvSpPr txBox="1"/>
          <p:nvPr/>
        </p:nvSpPr>
        <p:spPr>
          <a:xfrm>
            <a:off x="2851443" y="2446496"/>
            <a:ext cx="64893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200 OK</a:t>
            </a:r>
            <a:br>
              <a:rPr lang="en-US" sz="1800">
                <a:latin typeface="Roboto Mono"/>
                <a:ea typeface="Roboto Mono"/>
                <a:cs typeface="Roboto Mono"/>
                <a:sym typeface="Roboto Mono"/>
              </a:rPr>
            </a:br>
            <a:r>
              <a:rPr lang="en-US" sz="1800">
                <a:latin typeface="Roboto Mono"/>
                <a:ea typeface="Roboto Mono"/>
                <a:cs typeface="Roboto Mono"/>
                <a:sym typeface="Roboto Mono"/>
              </a:rPr>
              <a:t>Service Catalog</a:t>
            </a:r>
            <a:endParaRPr sz="1800">
              <a:latin typeface="Roboto Mono"/>
              <a:ea typeface="Roboto Mono"/>
              <a:cs typeface="Roboto Mono"/>
              <a:sym typeface="Roboto Mono"/>
            </a:endParaRPr>
          </a:p>
        </p:txBody>
      </p:sp>
      <p:cxnSp>
        <p:nvCxnSpPr>
          <p:cNvPr id="165" name="Shape 165"/>
          <p:cNvCxnSpPr/>
          <p:nvPr/>
        </p:nvCxnSpPr>
        <p:spPr>
          <a:xfrm>
            <a:off x="2918189" y="3937520"/>
            <a:ext cx="6356400" cy="0"/>
          </a:xfrm>
          <a:prstGeom prst="straightConnector1">
            <a:avLst/>
          </a:prstGeom>
          <a:noFill/>
          <a:ln cap="flat" cmpd="sng" w="38100">
            <a:solidFill>
              <a:srgbClr val="FF0000"/>
            </a:solidFill>
            <a:prstDash val="solid"/>
            <a:round/>
            <a:headEnd len="med" w="med" type="none"/>
            <a:tailEnd len="med" w="med" type="triangle"/>
          </a:ln>
        </p:spPr>
      </p:cxnSp>
      <p:sp>
        <p:nvSpPr>
          <p:cNvPr id="166" name="Shape 166"/>
          <p:cNvSpPr txBox="1"/>
          <p:nvPr/>
        </p:nvSpPr>
        <p:spPr>
          <a:xfrm>
            <a:off x="2984246" y="34154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PUT /v2/service_instances/:service_id</a:t>
            </a:r>
            <a:endParaRPr sz="1800">
              <a:solidFill>
                <a:srgbClr val="FF0000"/>
              </a:solidFill>
              <a:latin typeface="Roboto Mono"/>
              <a:ea typeface="Roboto Mono"/>
              <a:cs typeface="Roboto Mono"/>
              <a:sym typeface="Roboto Mono"/>
            </a:endParaRPr>
          </a:p>
        </p:txBody>
      </p:sp>
      <p:cxnSp>
        <p:nvCxnSpPr>
          <p:cNvPr id="167" name="Shape 167"/>
          <p:cNvCxnSpPr/>
          <p:nvPr/>
        </p:nvCxnSpPr>
        <p:spPr>
          <a:xfrm>
            <a:off x="2917823" y="4775800"/>
            <a:ext cx="6356400" cy="0"/>
          </a:xfrm>
          <a:prstGeom prst="straightConnector1">
            <a:avLst/>
          </a:prstGeom>
          <a:noFill/>
          <a:ln cap="flat" cmpd="sng" w="38100">
            <a:solidFill>
              <a:srgbClr val="FF0000"/>
            </a:solidFill>
            <a:prstDash val="solid"/>
            <a:round/>
            <a:headEnd len="med" w="med" type="triangle"/>
            <a:tailEnd len="med" w="med" type="none"/>
          </a:ln>
        </p:spPr>
      </p:cxnSp>
      <p:sp>
        <p:nvSpPr>
          <p:cNvPr id="168" name="Shape 168"/>
          <p:cNvSpPr txBox="1"/>
          <p:nvPr/>
        </p:nvSpPr>
        <p:spPr>
          <a:xfrm>
            <a:off x="2917875" y="4237599"/>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201 Created</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PUT /v2/service_instances/:instance_id</a:t>
            </a:r>
            <a:endParaRPr/>
          </a:p>
        </p:txBody>
      </p:sp>
      <p:sp>
        <p:nvSpPr>
          <p:cNvPr id="174" name="Shape 174"/>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2400"/>
              <a:t>{</a:t>
            </a:r>
            <a:br>
              <a:rPr lang="en-US" sz="2400"/>
            </a:br>
            <a:r>
              <a:rPr lang="en-US" sz="2400"/>
              <a:t>  "service_id": "abc",</a:t>
            </a:r>
            <a:br>
              <a:rPr lang="en-US" sz="2400"/>
            </a:br>
            <a:r>
              <a:rPr lang="en-US" sz="2400"/>
              <a:t>  "plan_id": "123",</a:t>
            </a:r>
            <a:br>
              <a:rPr lang="en-US" sz="2400"/>
            </a:br>
            <a:r>
              <a:rPr lang="en-US" sz="2400"/>
              <a:t>  "context": {</a:t>
            </a:r>
            <a:br>
              <a:rPr lang="en-US" sz="2400"/>
            </a:br>
            <a:r>
              <a:rPr lang="en-US" sz="2400"/>
              <a:t>    "platform": "kubernetes",</a:t>
            </a:r>
            <a:br>
              <a:rPr lang="en-US" sz="2400"/>
            </a:br>
            <a:r>
              <a:rPr lang="en-US" sz="2400"/>
              <a:t>    "some_field": "some-contextual-data"</a:t>
            </a:r>
            <a:br>
              <a:rPr lang="en-US" sz="2400"/>
            </a:br>
            <a:r>
              <a:rPr lang="en-US" sz="2400"/>
              <a:t>  },</a:t>
            </a:r>
            <a:br>
              <a:rPr lang="en-US" sz="2400"/>
            </a:br>
            <a:r>
              <a:rPr lang="en-US" sz="2400"/>
              <a:t>  "organization_guid": "org-guid-here",</a:t>
            </a:r>
            <a:br>
              <a:rPr lang="en-US" sz="2400"/>
            </a:br>
            <a:r>
              <a:rPr lang="en-US" sz="2400"/>
              <a:t>  "space_guid": "space-guid-here",</a:t>
            </a:r>
            <a:br>
              <a:rPr lang="en-US" sz="2400"/>
            </a:br>
            <a:r>
              <a:rPr lang="en-US" sz="2400"/>
              <a:t>  "parameters": {</a:t>
            </a:r>
            <a:br>
              <a:rPr lang="en-US" sz="2400"/>
            </a:br>
            <a:r>
              <a:rPr lang="en-US" sz="2400"/>
              <a:t>    "parameter1": 1,</a:t>
            </a:r>
            <a:br>
              <a:rPr lang="en-US" sz="2400"/>
            </a:br>
            <a:r>
              <a:rPr lang="en-US" sz="2400"/>
              <a:t>  }</a:t>
            </a:r>
            <a:br>
              <a:rPr lang="en-US" sz="2400"/>
            </a:br>
            <a:r>
              <a:rPr lang="en-US" sz="2400"/>
              <a:t>}</a:t>
            </a:r>
            <a:endParaRPr sz="2400"/>
          </a:p>
          <a:p>
            <a:pPr indent="0" lvl="0" marL="0" marR="0" rtl="0" algn="l">
              <a:lnSpc>
                <a:spcPct val="90000"/>
              </a:lnSpc>
              <a:spcBef>
                <a:spcPts val="0"/>
              </a:spcBef>
              <a:spcAft>
                <a:spcPts val="0"/>
              </a:spcAft>
              <a:buNone/>
            </a:pPr>
            <a:r>
              <a:t/>
            </a:r>
            <a:endParaRPr sz="2400"/>
          </a:p>
        </p:txBody>
      </p:sp>
      <p:sp>
        <p:nvSpPr>
          <p:cNvPr id="175" name="Shape 175"/>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