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67" r:id="rId3"/>
    <p:sldId id="257" r:id="rId4"/>
    <p:sldId id="259" r:id="rId5"/>
    <p:sldId id="265" r:id="rId6"/>
    <p:sldId id="266" r:id="rId7"/>
    <p:sldId id="268" r:id="rId8"/>
    <p:sldId id="260" r:id="rId9"/>
    <p:sldId id="261" r:id="rId10"/>
    <p:sldId id="258" r:id="rId11"/>
    <p:sldId id="262" r:id="rId12"/>
    <p:sldId id="263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rner Tod" initials="WT" lastIdx="1" clrIdx="0">
    <p:extLst>
      <p:ext uri="{19B8F6BF-5375-455C-9EA6-DF929625EA0E}">
        <p15:presenceInfo xmlns:p15="http://schemas.microsoft.com/office/powerpoint/2012/main" userId="S::wtod@de.ibm.com::4e55dad5-9543-4928-bf98-77384e0614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64"/>
  </p:normalViewPr>
  <p:slideViewPr>
    <p:cSldViewPr snapToGrid="0" snapToObjects="1">
      <p:cViewPr varScale="1">
        <p:scale>
          <a:sx n="160" d="100"/>
          <a:sy n="16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11:21:42.092" idx="1">
    <p:pos x="2901" y="2081"/>
    <p:text>What are they running today?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37-189F-5F45-AD20-00B1DF149488}" type="datetimeFigureOut">
              <a:rPr lang="en-DE" smtClean="0"/>
              <a:t>30.06.21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F5920-359E-8D49-BB56-CDCD72EB72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05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F68D9-C043-F94D-87AF-38CA0D678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2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t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 server network panel with lights and cables">
            <a:extLst>
              <a:ext uri="{FF2B5EF4-FFF2-40B4-BE49-F238E27FC236}">
                <a16:creationId xmlns:a16="http://schemas.microsoft.com/office/drawing/2014/main" id="{E078F388-C68F-4B72-8E34-97AB61D7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B14D-0C6F-AB49-9188-797FD89B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Telco 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CE07-26E7-834A-BE6F-8B8FFDD2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Business Perspective and Asset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8640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and Open APIs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Cut down time and risks in transformation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Lower recurring costs of maintenance and future change requests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reduces</a:t>
            </a:r>
            <a:r>
              <a:rPr lang="en-US" sz="3200" u="sng" dirty="0"/>
              <a:t> integration cost, risk and time for the supply chain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285565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8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intelligent workflows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Streaming real time data to augment strategic decision-making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Extend data and insights from core to customer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intelligent workflows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2479673"/>
            <a:ext cx="57211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abandon monolithic ERP for Intelligent Operations Platforms (IOPs)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7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2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leverages existing business processes, using Process Mining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Provides telco pipelines as part of IBM OMS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Accelerates the process modeling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Industry-aligned pipelines can be tailored to fit specific customer needs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leverages existing business processes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1799739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In typical Telco engagements, the business processes that are involved in the organization are customer management, product management and order processing.</a:t>
            </a:r>
          </a:p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be able to leverage those processes in their integration solutions.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rchitecture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653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ounded Rectangle"/>
          <p:cNvSpPr/>
          <p:nvPr/>
        </p:nvSpPr>
        <p:spPr>
          <a:xfrm>
            <a:off x="73058" y="6269316"/>
            <a:ext cx="12058759" cy="505346"/>
          </a:xfrm>
          <a:prstGeom prst="roundRect">
            <a:avLst>
              <a:gd name="adj" fmla="val 34958"/>
            </a:avLst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="0"/>
            </a:pPr>
            <a:endParaRPr sz="1600"/>
          </a:p>
        </p:txBody>
      </p:sp>
      <p:sp>
        <p:nvSpPr>
          <p:cNvPr id="310" name="Rectangle 103"/>
          <p:cNvSpPr/>
          <p:nvPr/>
        </p:nvSpPr>
        <p:spPr>
          <a:xfrm>
            <a:off x="11031841" y="130294"/>
            <a:ext cx="1090089" cy="272399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1" name="Rectangle 103"/>
          <p:cNvSpPr/>
          <p:nvPr/>
        </p:nvSpPr>
        <p:spPr>
          <a:xfrm>
            <a:off x="1531301" y="4954963"/>
            <a:ext cx="5735681" cy="109379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2" name="Rounded Rectangle 93"/>
          <p:cNvSpPr/>
          <p:nvPr/>
        </p:nvSpPr>
        <p:spPr>
          <a:xfrm>
            <a:off x="3220949" y="5189067"/>
            <a:ext cx="3869328" cy="793316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3" name="Rectangle 26"/>
          <p:cNvSpPr/>
          <p:nvPr/>
        </p:nvSpPr>
        <p:spPr>
          <a:xfrm>
            <a:off x="1535858" y="1969488"/>
            <a:ext cx="5795461" cy="235630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4" name="TextBox 45"/>
          <p:cNvSpPr txBox="1"/>
          <p:nvPr/>
        </p:nvSpPr>
        <p:spPr>
          <a:xfrm>
            <a:off x="1596588" y="1941932"/>
            <a:ext cx="175888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Medium" panose="02000503020000020003" pitchFamily="2" charset="0"/>
              </a:rPr>
              <a:t>Order Management</a:t>
            </a:r>
          </a:p>
        </p:txBody>
      </p:sp>
      <p:sp>
        <p:nvSpPr>
          <p:cNvPr id="315" name="Rounded Rectangle 46"/>
          <p:cNvSpPr/>
          <p:nvPr/>
        </p:nvSpPr>
        <p:spPr>
          <a:xfrm>
            <a:off x="2816161" y="2194573"/>
            <a:ext cx="4359601" cy="76994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6" name="TextBox 48"/>
          <p:cNvSpPr txBox="1"/>
          <p:nvPr/>
        </p:nvSpPr>
        <p:spPr>
          <a:xfrm>
            <a:off x="3175853" y="2187873"/>
            <a:ext cx="125325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 algn="ctr">
              <a:defRPr sz="2200"/>
            </a:pPr>
            <a:r>
              <a:rPr sz="1100"/>
              <a:t>Customer Order</a:t>
            </a:r>
            <a:br>
              <a:rPr sz="1100"/>
            </a:br>
            <a:r>
              <a:rPr sz="1100"/>
              <a:t> Management</a:t>
            </a:r>
          </a:p>
        </p:txBody>
      </p:sp>
      <p:grpSp>
        <p:nvGrpSpPr>
          <p:cNvPr id="319" name="Rounded Rectangle 50"/>
          <p:cNvGrpSpPr/>
          <p:nvPr/>
        </p:nvGrpSpPr>
        <p:grpSpPr>
          <a:xfrm>
            <a:off x="5748938" y="2244955"/>
            <a:ext cx="1333968" cy="369332"/>
            <a:chOff x="0" y="10992"/>
            <a:chExt cx="2667935" cy="738663"/>
          </a:xfrm>
        </p:grpSpPr>
        <p:sp>
          <p:nvSpPr>
            <p:cNvPr id="317" name="Rounded Rectangle"/>
            <p:cNvSpPr/>
            <p:nvPr/>
          </p:nvSpPr>
          <p:spPr>
            <a:xfrm>
              <a:off x="0" y="13314"/>
              <a:ext cx="2667935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18" name="Exception/Jeopardy Management"/>
            <p:cNvSpPr/>
            <p:nvPr/>
          </p:nvSpPr>
          <p:spPr>
            <a:xfrm>
              <a:off x="35832" y="10992"/>
              <a:ext cx="2596271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22" name="Rounded Rectangle 51"/>
          <p:cNvGrpSpPr/>
          <p:nvPr/>
        </p:nvGrpSpPr>
        <p:grpSpPr>
          <a:xfrm>
            <a:off x="4623427" y="2246116"/>
            <a:ext cx="1064371" cy="246302"/>
            <a:chOff x="0" y="0"/>
            <a:chExt cx="2128741" cy="492603"/>
          </a:xfrm>
        </p:grpSpPr>
        <p:sp>
          <p:nvSpPr>
            <p:cNvPr id="320" name="Rounded Rectangle"/>
            <p:cNvSpPr/>
            <p:nvPr/>
          </p:nvSpPr>
          <p:spPr>
            <a:xfrm>
              <a:off x="0" y="0"/>
              <a:ext cx="21287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1" name="Order Validation"/>
            <p:cNvSpPr txBox="1"/>
            <p:nvPr/>
          </p:nvSpPr>
          <p:spPr>
            <a:xfrm>
              <a:off x="24046" y="15470"/>
              <a:ext cx="20806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Validation</a:t>
              </a:r>
            </a:p>
          </p:txBody>
        </p:sp>
      </p:grpSp>
      <p:grpSp>
        <p:nvGrpSpPr>
          <p:cNvPr id="325" name="Rounded Rectangle 52"/>
          <p:cNvGrpSpPr/>
          <p:nvPr/>
        </p:nvGrpSpPr>
        <p:grpSpPr>
          <a:xfrm>
            <a:off x="5746219" y="2656500"/>
            <a:ext cx="1333968" cy="246302"/>
            <a:chOff x="0" y="0"/>
            <a:chExt cx="2667935" cy="492603"/>
          </a:xfrm>
        </p:grpSpPr>
        <p:sp>
          <p:nvSpPr>
            <p:cNvPr id="323" name="Rounded Rectangle"/>
            <p:cNvSpPr/>
            <p:nvPr/>
          </p:nvSpPr>
          <p:spPr>
            <a:xfrm>
              <a:off x="0" y="0"/>
              <a:ext cx="2667935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4" name="Order Visibility"/>
            <p:cNvSpPr txBox="1"/>
            <p:nvPr/>
          </p:nvSpPr>
          <p:spPr>
            <a:xfrm>
              <a:off x="24046" y="15470"/>
              <a:ext cx="261984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Visibility</a:t>
              </a:r>
            </a:p>
          </p:txBody>
        </p:sp>
      </p:grpSp>
      <p:grpSp>
        <p:nvGrpSpPr>
          <p:cNvPr id="328" name="Rounded Rectangle 53"/>
          <p:cNvGrpSpPr/>
          <p:nvPr/>
        </p:nvGrpSpPr>
        <p:grpSpPr>
          <a:xfrm>
            <a:off x="4597057" y="2576787"/>
            <a:ext cx="1075456" cy="369332"/>
            <a:chOff x="0" y="10991"/>
            <a:chExt cx="2150910" cy="738663"/>
          </a:xfrm>
        </p:grpSpPr>
        <p:sp>
          <p:nvSpPr>
            <p:cNvPr id="326" name="Rounded Rectangle"/>
            <p:cNvSpPr/>
            <p:nvPr/>
          </p:nvSpPr>
          <p:spPr>
            <a:xfrm>
              <a:off x="0" y="79607"/>
              <a:ext cx="2150910" cy="601431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7" name="Order Orchestration"/>
            <p:cNvSpPr/>
            <p:nvPr/>
          </p:nvSpPr>
          <p:spPr>
            <a:xfrm>
              <a:off x="29360" y="10991"/>
              <a:ext cx="2092192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31" name="Rounded Rectangle 58"/>
          <p:cNvGrpSpPr/>
          <p:nvPr/>
        </p:nvGrpSpPr>
        <p:grpSpPr>
          <a:xfrm>
            <a:off x="3137095" y="2640492"/>
            <a:ext cx="1330771" cy="246302"/>
            <a:chOff x="0" y="0"/>
            <a:chExt cx="2661541" cy="492603"/>
          </a:xfrm>
        </p:grpSpPr>
        <p:sp>
          <p:nvSpPr>
            <p:cNvPr id="329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330" name="Order Decomposition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Decomposition</a:t>
              </a:r>
            </a:p>
          </p:txBody>
        </p:sp>
      </p:grpSp>
      <p:grpSp>
        <p:nvGrpSpPr>
          <p:cNvPr id="352" name="Group 62"/>
          <p:cNvGrpSpPr/>
          <p:nvPr/>
        </p:nvGrpSpPr>
        <p:grpSpPr>
          <a:xfrm>
            <a:off x="2816161" y="3060365"/>
            <a:ext cx="4359602" cy="1168602"/>
            <a:chOff x="0" y="0"/>
            <a:chExt cx="8719202" cy="2337203"/>
          </a:xfrm>
        </p:grpSpPr>
        <p:sp>
          <p:nvSpPr>
            <p:cNvPr id="332" name="Rounded Rectangle 47"/>
            <p:cNvSpPr/>
            <p:nvPr/>
          </p:nvSpPr>
          <p:spPr>
            <a:xfrm>
              <a:off x="31981" y="0"/>
              <a:ext cx="8687221" cy="2337203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33" name="TextBox 49"/>
            <p:cNvSpPr/>
            <p:nvPr/>
          </p:nvSpPr>
          <p:spPr>
            <a:xfrm>
              <a:off x="0" y="150864"/>
              <a:ext cx="2778695" cy="86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 algn="ctr">
                <a:defRPr sz="2200"/>
              </a:pPr>
              <a:r>
                <a:rPr sz="1100"/>
                <a:t>Service Order </a:t>
              </a:r>
            </a:p>
            <a:p>
              <a:pPr algn="ctr">
                <a:defRPr sz="2200"/>
              </a:pPr>
              <a:r>
                <a:rPr sz="1100"/>
                <a:t>Management</a:t>
              </a:r>
            </a:p>
          </p:txBody>
        </p:sp>
        <p:grpSp>
          <p:nvGrpSpPr>
            <p:cNvPr id="336" name="Rounded Rectangle 54"/>
            <p:cNvGrpSpPr/>
            <p:nvPr/>
          </p:nvGrpSpPr>
          <p:grpSpPr>
            <a:xfrm>
              <a:off x="110762" y="1449149"/>
              <a:ext cx="2667934" cy="524115"/>
              <a:chOff x="0" y="0"/>
              <a:chExt cx="2667933" cy="524113"/>
            </a:xfrm>
          </p:grpSpPr>
          <p:sp>
            <p:nvSpPr>
              <p:cNvPr id="334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5" name="Order Decomposi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Decomposition</a:t>
                </a:r>
              </a:p>
            </p:txBody>
          </p:sp>
        </p:grpSp>
        <p:grpSp>
          <p:nvGrpSpPr>
            <p:cNvPr id="339" name="Rounded Rectangle 55"/>
            <p:cNvGrpSpPr/>
            <p:nvPr/>
          </p:nvGrpSpPr>
          <p:grpSpPr>
            <a:xfrm>
              <a:off x="2916088" y="280476"/>
              <a:ext cx="2661542" cy="524115"/>
              <a:chOff x="0" y="0"/>
              <a:chExt cx="2661541" cy="524113"/>
            </a:xfrm>
          </p:grpSpPr>
          <p:sp>
            <p:nvSpPr>
              <p:cNvPr id="337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8" name="Service Config/Pub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Config/Pub</a:t>
                </a:r>
              </a:p>
            </p:txBody>
          </p:sp>
        </p:grpSp>
        <p:grpSp>
          <p:nvGrpSpPr>
            <p:cNvPr id="342" name="Rounded Rectangle 56"/>
            <p:cNvGrpSpPr/>
            <p:nvPr/>
          </p:nvGrpSpPr>
          <p:grpSpPr>
            <a:xfrm>
              <a:off x="5814954" y="1239989"/>
              <a:ext cx="2667936" cy="524115"/>
              <a:chOff x="0" y="0"/>
              <a:chExt cx="2667935" cy="524113"/>
            </a:xfrm>
          </p:grpSpPr>
          <p:sp>
            <p:nvSpPr>
              <p:cNvPr id="340" name="Rounded Rectangle"/>
              <p:cNvSpPr/>
              <p:nvPr/>
            </p:nvSpPr>
            <p:spPr>
              <a:xfrm>
                <a:off x="0" y="0"/>
                <a:ext cx="2667935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1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  <p:grpSp>
          <p:nvGrpSpPr>
            <p:cNvPr id="345" name="Rounded Rectangle 57"/>
            <p:cNvGrpSpPr/>
            <p:nvPr/>
          </p:nvGrpSpPr>
          <p:grpSpPr>
            <a:xfrm>
              <a:off x="2916088" y="984287"/>
              <a:ext cx="2661542" cy="524115"/>
              <a:chOff x="0" y="0"/>
              <a:chExt cx="2661541" cy="524113"/>
            </a:xfrm>
          </p:grpSpPr>
          <p:sp>
            <p:nvSpPr>
              <p:cNvPr id="343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4" name="Order Orchestration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Orchestration</a:t>
                </a:r>
              </a:p>
            </p:txBody>
          </p:sp>
        </p:grpSp>
        <p:grpSp>
          <p:nvGrpSpPr>
            <p:cNvPr id="348" name="Rounded Rectangle 59"/>
            <p:cNvGrpSpPr/>
            <p:nvPr/>
          </p:nvGrpSpPr>
          <p:grpSpPr>
            <a:xfrm>
              <a:off x="5715023" y="276970"/>
              <a:ext cx="2867798" cy="780972"/>
              <a:chOff x="0" y="0"/>
              <a:chExt cx="2867797" cy="780970"/>
            </a:xfrm>
          </p:grpSpPr>
          <p:sp>
            <p:nvSpPr>
              <p:cNvPr id="346" name="Rounded Rectangle"/>
              <p:cNvSpPr/>
              <p:nvPr/>
            </p:nvSpPr>
            <p:spPr>
              <a:xfrm>
                <a:off x="0" y="0"/>
                <a:ext cx="2867797" cy="780970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7" name="Exception/Jeopardy Management"/>
              <p:cNvSpPr/>
              <p:nvPr/>
            </p:nvSpPr>
            <p:spPr>
              <a:xfrm>
                <a:off x="38124" y="21152"/>
                <a:ext cx="2791549" cy="73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Exception/Jeopardy Management</a:t>
                </a:r>
              </a:p>
            </p:txBody>
          </p:sp>
        </p:grpSp>
        <p:grpSp>
          <p:nvGrpSpPr>
            <p:cNvPr id="351" name="Rounded Rectangle 60"/>
            <p:cNvGrpSpPr/>
            <p:nvPr/>
          </p:nvGrpSpPr>
          <p:grpSpPr>
            <a:xfrm>
              <a:off x="2916088" y="1690449"/>
              <a:ext cx="2667934" cy="524115"/>
              <a:chOff x="0" y="0"/>
              <a:chExt cx="2667933" cy="524113"/>
            </a:xfrm>
          </p:grpSpPr>
          <p:sp>
            <p:nvSpPr>
              <p:cNvPr id="349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50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</p:grpSp>
      <p:sp>
        <p:nvSpPr>
          <p:cNvPr id="353" name="TextBox 66"/>
          <p:cNvSpPr txBox="1"/>
          <p:nvPr/>
        </p:nvSpPr>
        <p:spPr>
          <a:xfrm rot="16200000">
            <a:off x="718645" y="2959336"/>
            <a:ext cx="12292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Service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54" name="Rectangle 8"/>
          <p:cNvSpPr txBox="1"/>
          <p:nvPr/>
        </p:nvSpPr>
        <p:spPr>
          <a:xfrm rot="5400000">
            <a:off x="8031896" y="2186046"/>
            <a:ext cx="35591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sz="1800"/>
              <a:t>Integration Bus</a:t>
            </a:r>
          </a:p>
        </p:txBody>
      </p:sp>
      <p:grpSp>
        <p:nvGrpSpPr>
          <p:cNvPr id="357" name="Rounded Rectangle 17"/>
          <p:cNvGrpSpPr/>
          <p:nvPr/>
        </p:nvGrpSpPr>
        <p:grpSpPr>
          <a:xfrm rot="16200000">
            <a:off x="10226051" y="1237730"/>
            <a:ext cx="782640" cy="382644"/>
            <a:chOff x="0" y="0"/>
            <a:chExt cx="1565278" cy="765285"/>
          </a:xfrm>
        </p:grpSpPr>
        <p:sp>
          <p:nvSpPr>
            <p:cNvPr id="355" name="Rounded Rectangle"/>
            <p:cNvSpPr/>
            <p:nvPr/>
          </p:nvSpPr>
          <p:spPr>
            <a:xfrm>
              <a:off x="0" y="0"/>
              <a:ext cx="1565279" cy="765286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56" name="Service Assurance"/>
            <p:cNvSpPr txBox="1"/>
            <p:nvPr/>
          </p:nvSpPr>
          <p:spPr>
            <a:xfrm>
              <a:off x="33931" y="86758"/>
              <a:ext cx="1497415" cy="591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 algn="ctr">
                <a:defRPr sz="1400"/>
              </a:lvl1pPr>
            </a:lstStyle>
            <a:p>
              <a:r>
                <a:rPr sz="700"/>
                <a:t>Service Assurance</a:t>
              </a:r>
            </a:p>
          </p:txBody>
        </p:sp>
      </p:grpSp>
      <p:sp>
        <p:nvSpPr>
          <p:cNvPr id="358" name="Rectangle 42"/>
          <p:cNvSpPr/>
          <p:nvPr/>
        </p:nvSpPr>
        <p:spPr>
          <a:xfrm>
            <a:off x="1354431" y="116415"/>
            <a:ext cx="9582783" cy="1752235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59" name="Rectangle 24"/>
          <p:cNvSpPr/>
          <p:nvPr/>
        </p:nvSpPr>
        <p:spPr>
          <a:xfrm>
            <a:off x="1535858" y="196584"/>
            <a:ext cx="7941875" cy="1203715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0" name="Rounded Rectangle 27"/>
          <p:cNvSpPr/>
          <p:nvPr/>
        </p:nvSpPr>
        <p:spPr>
          <a:xfrm>
            <a:off x="1833743" y="413472"/>
            <a:ext cx="5728374" cy="7699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1" name="Rounded Rectangle 28"/>
          <p:cNvSpPr/>
          <p:nvPr/>
        </p:nvSpPr>
        <p:spPr>
          <a:xfrm>
            <a:off x="7677896" y="415730"/>
            <a:ext cx="1647765" cy="765423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364" name="Rounded Rectangle 29"/>
          <p:cNvGrpSpPr/>
          <p:nvPr/>
        </p:nvGrpSpPr>
        <p:grpSpPr>
          <a:xfrm>
            <a:off x="3499936" y="434687"/>
            <a:ext cx="1204917" cy="405973"/>
            <a:chOff x="0" y="0"/>
            <a:chExt cx="2409833" cy="811944"/>
          </a:xfrm>
        </p:grpSpPr>
        <p:sp>
          <p:nvSpPr>
            <p:cNvPr id="362" name="Rounded Rectangle"/>
            <p:cNvSpPr/>
            <p:nvPr/>
          </p:nvSpPr>
          <p:spPr>
            <a:xfrm>
              <a:off x="0" y="160753"/>
              <a:ext cx="2409834" cy="4904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3" name="Product Catalogue"/>
            <p:cNvSpPr txBox="1"/>
            <p:nvPr/>
          </p:nvSpPr>
          <p:spPr>
            <a:xfrm>
              <a:off x="23940" y="0"/>
              <a:ext cx="2361954" cy="811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Catalogue</a:t>
              </a:r>
            </a:p>
          </p:txBody>
        </p:sp>
      </p:grpSp>
      <p:grpSp>
        <p:nvGrpSpPr>
          <p:cNvPr id="367" name="Rounded Rectangle 31"/>
          <p:cNvGrpSpPr/>
          <p:nvPr/>
        </p:nvGrpSpPr>
        <p:grpSpPr>
          <a:xfrm>
            <a:off x="6228149" y="524704"/>
            <a:ext cx="1075456" cy="218872"/>
            <a:chOff x="0" y="0"/>
            <a:chExt cx="2150909" cy="437742"/>
          </a:xfrm>
        </p:grpSpPr>
        <p:sp>
          <p:nvSpPr>
            <p:cNvPr id="365" name="Rounded Rectangle"/>
            <p:cNvSpPr/>
            <p:nvPr/>
          </p:nvSpPr>
          <p:spPr>
            <a:xfrm>
              <a:off x="0" y="0"/>
              <a:ext cx="2150910" cy="43774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6" name="Order Status"/>
            <p:cNvSpPr txBox="1"/>
            <p:nvPr/>
          </p:nvSpPr>
          <p:spPr>
            <a:xfrm>
              <a:off x="21368" y="22438"/>
              <a:ext cx="2108174" cy="392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Status</a:t>
              </a:r>
            </a:p>
          </p:txBody>
        </p:sp>
      </p:grpSp>
      <p:grpSp>
        <p:nvGrpSpPr>
          <p:cNvPr id="370" name="Rounded Rectangle 33"/>
          <p:cNvGrpSpPr/>
          <p:nvPr/>
        </p:nvGrpSpPr>
        <p:grpSpPr>
          <a:xfrm>
            <a:off x="4835386" y="520102"/>
            <a:ext cx="1354012" cy="231345"/>
            <a:chOff x="0" y="0"/>
            <a:chExt cx="2708022" cy="462688"/>
          </a:xfrm>
        </p:grpSpPr>
        <p:sp>
          <p:nvSpPr>
            <p:cNvPr id="368" name="Rounded Rectangle"/>
            <p:cNvSpPr/>
            <p:nvPr/>
          </p:nvSpPr>
          <p:spPr>
            <a:xfrm>
              <a:off x="13124" y="0"/>
              <a:ext cx="2499919" cy="46268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9" name="Pricing Configuration"/>
            <p:cNvSpPr txBox="1"/>
            <p:nvPr/>
          </p:nvSpPr>
          <p:spPr>
            <a:xfrm>
              <a:off x="0" y="12178"/>
              <a:ext cx="2708023" cy="438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Pricing Configuration</a:t>
              </a:r>
            </a:p>
          </p:txBody>
        </p:sp>
      </p:grpSp>
      <p:grpSp>
        <p:nvGrpSpPr>
          <p:cNvPr id="373" name="Rounded Rectangle 34"/>
          <p:cNvGrpSpPr/>
          <p:nvPr/>
        </p:nvGrpSpPr>
        <p:grpSpPr>
          <a:xfrm>
            <a:off x="3497276" y="839553"/>
            <a:ext cx="1210236" cy="246302"/>
            <a:chOff x="0" y="0"/>
            <a:chExt cx="2420471" cy="492603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242047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2" name="Product Spec"/>
            <p:cNvSpPr txBox="1"/>
            <p:nvPr/>
          </p:nvSpPr>
          <p:spPr>
            <a:xfrm>
              <a:off x="24046" y="15470"/>
              <a:ext cx="237237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Spec</a:t>
              </a:r>
            </a:p>
          </p:txBody>
        </p:sp>
      </p:grpSp>
      <p:grpSp>
        <p:nvGrpSpPr>
          <p:cNvPr id="376" name="Rounded Rectangle 35"/>
          <p:cNvGrpSpPr/>
          <p:nvPr/>
        </p:nvGrpSpPr>
        <p:grpSpPr>
          <a:xfrm>
            <a:off x="6228149" y="860648"/>
            <a:ext cx="1078070" cy="219404"/>
            <a:chOff x="0" y="0"/>
            <a:chExt cx="2156138" cy="438806"/>
          </a:xfrm>
        </p:grpSpPr>
        <p:sp>
          <p:nvSpPr>
            <p:cNvPr id="374" name="Rounded Rectangle"/>
            <p:cNvSpPr/>
            <p:nvPr/>
          </p:nvSpPr>
          <p:spPr>
            <a:xfrm>
              <a:off x="0" y="0"/>
              <a:ext cx="2156139" cy="43880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5" name="Qualification"/>
            <p:cNvSpPr txBox="1"/>
            <p:nvPr/>
          </p:nvSpPr>
          <p:spPr>
            <a:xfrm>
              <a:off x="21419" y="22492"/>
              <a:ext cx="2113300" cy="393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Qualification</a:t>
              </a:r>
            </a:p>
          </p:txBody>
        </p:sp>
      </p:grpSp>
      <p:grpSp>
        <p:nvGrpSpPr>
          <p:cNvPr id="379" name="Rounded Rectangle 36"/>
          <p:cNvGrpSpPr/>
          <p:nvPr/>
        </p:nvGrpSpPr>
        <p:grpSpPr>
          <a:xfrm>
            <a:off x="4830818" y="851314"/>
            <a:ext cx="1253255" cy="231955"/>
            <a:chOff x="0" y="0"/>
            <a:chExt cx="2506508" cy="463908"/>
          </a:xfrm>
        </p:grpSpPr>
        <p:sp>
          <p:nvSpPr>
            <p:cNvPr id="377" name="Rounded Rectangle"/>
            <p:cNvSpPr/>
            <p:nvPr/>
          </p:nvSpPr>
          <p:spPr>
            <a:xfrm>
              <a:off x="0" y="0"/>
              <a:ext cx="2506509" cy="46390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8" name="Order Capture"/>
            <p:cNvSpPr txBox="1"/>
            <p:nvPr/>
          </p:nvSpPr>
          <p:spPr>
            <a:xfrm>
              <a:off x="22645" y="23779"/>
              <a:ext cx="2461219" cy="416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grpSp>
        <p:nvGrpSpPr>
          <p:cNvPr id="382" name="Rounded Rectangle 37"/>
          <p:cNvGrpSpPr/>
          <p:nvPr/>
        </p:nvGrpSpPr>
        <p:grpSpPr>
          <a:xfrm>
            <a:off x="7860533" y="832953"/>
            <a:ext cx="1330771" cy="246302"/>
            <a:chOff x="0" y="0"/>
            <a:chExt cx="2661541" cy="492603"/>
          </a:xfrm>
        </p:grpSpPr>
        <p:sp>
          <p:nvSpPr>
            <p:cNvPr id="380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81" name="Order Capture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sp>
        <p:nvSpPr>
          <p:cNvPr id="383" name="TextBox 38"/>
          <p:cNvSpPr txBox="1"/>
          <p:nvPr/>
        </p:nvSpPr>
        <p:spPr>
          <a:xfrm>
            <a:off x="2025809" y="633337"/>
            <a:ext cx="124264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CRM / Call Center</a:t>
            </a:r>
          </a:p>
        </p:txBody>
      </p:sp>
      <p:sp>
        <p:nvSpPr>
          <p:cNvPr id="384" name="TextBox 39"/>
          <p:cNvSpPr txBox="1"/>
          <p:nvPr/>
        </p:nvSpPr>
        <p:spPr>
          <a:xfrm>
            <a:off x="7909404" y="472476"/>
            <a:ext cx="123783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Self Service/Portal</a:t>
            </a:r>
          </a:p>
        </p:txBody>
      </p:sp>
      <p:sp>
        <p:nvSpPr>
          <p:cNvPr id="385" name="TextBox 40"/>
          <p:cNvSpPr txBox="1"/>
          <p:nvPr/>
        </p:nvSpPr>
        <p:spPr>
          <a:xfrm>
            <a:off x="1588665" y="190881"/>
            <a:ext cx="1167307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Capture</a:t>
            </a:r>
          </a:p>
        </p:txBody>
      </p:sp>
      <p:sp>
        <p:nvSpPr>
          <p:cNvPr id="386" name="TextBox 40"/>
          <p:cNvSpPr txBox="1"/>
          <p:nvPr/>
        </p:nvSpPr>
        <p:spPr>
          <a:xfrm>
            <a:off x="11116071" y="167131"/>
            <a:ext cx="106471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Master Data</a:t>
            </a:r>
          </a:p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Management</a:t>
            </a:r>
          </a:p>
        </p:txBody>
      </p:sp>
      <p:sp>
        <p:nvSpPr>
          <p:cNvPr id="387" name="TextBox 43"/>
          <p:cNvSpPr txBox="1"/>
          <p:nvPr/>
        </p:nvSpPr>
        <p:spPr>
          <a:xfrm rot="16200000">
            <a:off x="680940" y="612358"/>
            <a:ext cx="13046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Customer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88" name="Rectangle 63"/>
          <p:cNvSpPr/>
          <p:nvPr/>
        </p:nvSpPr>
        <p:spPr>
          <a:xfrm>
            <a:off x="1350187" y="4493070"/>
            <a:ext cx="9582783" cy="1668441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89" name="Rectangle 64"/>
          <p:cNvSpPr/>
          <p:nvPr/>
        </p:nvSpPr>
        <p:spPr>
          <a:xfrm>
            <a:off x="1351317" y="1938727"/>
            <a:ext cx="9582783" cy="2463048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90" name="TextBox 67"/>
          <p:cNvSpPr txBox="1"/>
          <p:nvPr/>
        </p:nvSpPr>
        <p:spPr>
          <a:xfrm rot="16200000">
            <a:off x="760001" y="5026179"/>
            <a:ext cx="11464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Resource 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Management</a:t>
            </a:r>
          </a:p>
        </p:txBody>
      </p:sp>
      <p:grpSp>
        <p:nvGrpSpPr>
          <p:cNvPr id="393" name="Rounded Rectangle 68"/>
          <p:cNvGrpSpPr/>
          <p:nvPr/>
        </p:nvGrpSpPr>
        <p:grpSpPr>
          <a:xfrm>
            <a:off x="5591477" y="5651350"/>
            <a:ext cx="1354012" cy="271325"/>
            <a:chOff x="0" y="0"/>
            <a:chExt cx="2708022" cy="542648"/>
          </a:xfrm>
        </p:grpSpPr>
        <p:sp>
          <p:nvSpPr>
            <p:cNvPr id="391" name="Rounded Rectangle"/>
            <p:cNvSpPr/>
            <p:nvPr/>
          </p:nvSpPr>
          <p:spPr>
            <a:xfrm>
              <a:off x="0" y="0"/>
              <a:ext cx="2708023" cy="54264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2" name="Order Orchestration"/>
            <p:cNvSpPr txBox="1"/>
            <p:nvPr/>
          </p:nvSpPr>
          <p:spPr>
            <a:xfrm>
              <a:off x="26489" y="55709"/>
              <a:ext cx="2655045" cy="431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96" name="Rounded Rectangle 69"/>
          <p:cNvGrpSpPr/>
          <p:nvPr/>
        </p:nvGrpSpPr>
        <p:grpSpPr>
          <a:xfrm>
            <a:off x="5594639" y="5199054"/>
            <a:ext cx="1347689" cy="445532"/>
            <a:chOff x="0" y="0"/>
            <a:chExt cx="2695376" cy="891062"/>
          </a:xfrm>
        </p:grpSpPr>
        <p:sp>
          <p:nvSpPr>
            <p:cNvPr id="394" name="Rounded Rectangle"/>
            <p:cNvSpPr/>
            <p:nvPr/>
          </p:nvSpPr>
          <p:spPr>
            <a:xfrm>
              <a:off x="0" y="78523"/>
              <a:ext cx="2695377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5" name="Exception/Jeopardy Management"/>
            <p:cNvSpPr txBox="1"/>
            <p:nvPr/>
          </p:nvSpPr>
          <p:spPr>
            <a:xfrm>
              <a:off x="32232" y="0"/>
              <a:ext cx="2630912" cy="891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99" name="Rounded Rectangle 70"/>
          <p:cNvGrpSpPr/>
          <p:nvPr/>
        </p:nvGrpSpPr>
        <p:grpSpPr>
          <a:xfrm>
            <a:off x="4021717" y="5481669"/>
            <a:ext cx="1464774" cy="505346"/>
            <a:chOff x="0" y="0"/>
            <a:chExt cx="2929546" cy="1010691"/>
          </a:xfrm>
        </p:grpSpPr>
        <p:sp>
          <p:nvSpPr>
            <p:cNvPr id="397" name="Rounded Rectangle"/>
            <p:cNvSpPr/>
            <p:nvPr/>
          </p:nvSpPr>
          <p:spPr>
            <a:xfrm>
              <a:off x="0" y="142816"/>
              <a:ext cx="286779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8" name="Resource Configuration…"/>
            <p:cNvSpPr txBox="1"/>
            <p:nvPr/>
          </p:nvSpPr>
          <p:spPr>
            <a:xfrm>
              <a:off x="35496" y="0"/>
              <a:ext cx="2894051" cy="1010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 Configuration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&amp; Activation</a:t>
              </a:r>
            </a:p>
          </p:txBody>
        </p:sp>
      </p:grpSp>
      <p:grpSp>
        <p:nvGrpSpPr>
          <p:cNvPr id="402" name="Rounded Rectangle 72"/>
          <p:cNvGrpSpPr/>
          <p:nvPr/>
        </p:nvGrpSpPr>
        <p:grpSpPr>
          <a:xfrm>
            <a:off x="1799419" y="5554110"/>
            <a:ext cx="1102789" cy="369332"/>
            <a:chOff x="0" y="10993"/>
            <a:chExt cx="2205577" cy="738661"/>
          </a:xfrm>
        </p:grpSpPr>
        <p:sp>
          <p:nvSpPr>
            <p:cNvPr id="400" name="Rounded Rectangle"/>
            <p:cNvSpPr/>
            <p:nvPr/>
          </p:nvSpPr>
          <p:spPr>
            <a:xfrm>
              <a:off x="0" y="16753"/>
              <a:ext cx="220557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01" name="Resource…"/>
            <p:cNvSpPr/>
            <p:nvPr/>
          </p:nvSpPr>
          <p:spPr>
            <a:xfrm>
              <a:off x="35496" y="10993"/>
              <a:ext cx="2134585" cy="73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 Inventory</a:t>
              </a:r>
            </a:p>
          </p:txBody>
        </p:sp>
      </p:grpSp>
      <p:sp>
        <p:nvSpPr>
          <p:cNvPr id="403" name="Straight Arrow Connector 74"/>
          <p:cNvSpPr/>
          <p:nvPr/>
        </p:nvSpPr>
        <p:spPr>
          <a:xfrm>
            <a:off x="2896497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4" name="Straight Arrow Connector 79"/>
          <p:cNvSpPr/>
          <p:nvPr/>
        </p:nvSpPr>
        <p:spPr>
          <a:xfrm>
            <a:off x="4697930" y="1763207"/>
            <a:ext cx="1" cy="406987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5" name="Straight Arrow Connector 81"/>
          <p:cNvSpPr/>
          <p:nvPr/>
        </p:nvSpPr>
        <p:spPr>
          <a:xfrm>
            <a:off x="4995961" y="2939011"/>
            <a:ext cx="1" cy="124260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6" name="Straight Arrow Connector 83"/>
          <p:cNvSpPr/>
          <p:nvPr/>
        </p:nvSpPr>
        <p:spPr>
          <a:xfrm>
            <a:off x="5528775" y="4246845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578" name="Straight Arrow Connector 98"/>
          <p:cNvSpPr/>
          <p:nvPr/>
        </p:nvSpPr>
        <p:spPr>
          <a:xfrm>
            <a:off x="2908486" y="5735704"/>
            <a:ext cx="1106881" cy="2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 sz="900"/>
          </a:p>
        </p:txBody>
      </p:sp>
      <p:sp>
        <p:nvSpPr>
          <p:cNvPr id="408" name="Elbow Connector 102"/>
          <p:cNvSpPr/>
          <p:nvPr/>
        </p:nvSpPr>
        <p:spPr>
          <a:xfrm rot="16200000" flipH="1">
            <a:off x="9750901" y="4872253"/>
            <a:ext cx="744539" cy="61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9" name="Straight Arrow Connector 105"/>
          <p:cNvSpPr/>
          <p:nvPr/>
        </p:nvSpPr>
        <p:spPr>
          <a:xfrm>
            <a:off x="8525806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10" name="Straight Arrow Connector 109"/>
          <p:cNvSpPr/>
          <p:nvPr/>
        </p:nvSpPr>
        <p:spPr>
          <a:xfrm flipH="1" flipV="1">
            <a:off x="10024969" y="551140"/>
            <a:ext cx="40087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413" name="Rounded Rectangle 115"/>
          <p:cNvGrpSpPr/>
          <p:nvPr/>
        </p:nvGrpSpPr>
        <p:grpSpPr>
          <a:xfrm>
            <a:off x="1582199" y="2477809"/>
            <a:ext cx="1039748" cy="262057"/>
            <a:chOff x="0" y="0"/>
            <a:chExt cx="2079495" cy="524113"/>
          </a:xfrm>
        </p:grpSpPr>
        <p:sp>
          <p:nvSpPr>
            <p:cNvPr id="411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412" name="Servi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Service Spec</a:t>
              </a:r>
            </a:p>
          </p:txBody>
        </p:sp>
      </p:grpSp>
      <p:grpSp>
        <p:nvGrpSpPr>
          <p:cNvPr id="416" name="Rounded Rectangle 116"/>
          <p:cNvGrpSpPr/>
          <p:nvPr/>
        </p:nvGrpSpPr>
        <p:grpSpPr>
          <a:xfrm>
            <a:off x="1582199" y="3785687"/>
            <a:ext cx="1039748" cy="262057"/>
            <a:chOff x="0" y="0"/>
            <a:chExt cx="2079495" cy="524113"/>
          </a:xfrm>
        </p:grpSpPr>
        <p:sp>
          <p:nvSpPr>
            <p:cNvPr id="414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5" name="Resour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Resource Spec</a:t>
              </a:r>
            </a:p>
          </p:txBody>
        </p:sp>
      </p:grpSp>
      <p:grpSp>
        <p:nvGrpSpPr>
          <p:cNvPr id="419" name="Rounded Rectangle 117"/>
          <p:cNvGrpSpPr/>
          <p:nvPr/>
        </p:nvGrpSpPr>
        <p:grpSpPr>
          <a:xfrm>
            <a:off x="1595832" y="2999328"/>
            <a:ext cx="1039748" cy="551447"/>
            <a:chOff x="0" y="0"/>
            <a:chExt cx="2079495" cy="1102892"/>
          </a:xfrm>
        </p:grpSpPr>
        <p:sp>
          <p:nvSpPr>
            <p:cNvPr id="417" name="Rounded Rectangle"/>
            <p:cNvSpPr/>
            <p:nvPr/>
          </p:nvSpPr>
          <p:spPr>
            <a:xfrm>
              <a:off x="0" y="0"/>
              <a:ext cx="2079495" cy="1102892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8" name="Service Catalogue…"/>
            <p:cNvSpPr txBox="1"/>
            <p:nvPr/>
          </p:nvSpPr>
          <p:spPr>
            <a:xfrm>
              <a:off x="53838" y="182114"/>
              <a:ext cx="1971819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Service Catalogue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(CFS &amp; RFS)</a:t>
              </a:r>
            </a:p>
          </p:txBody>
        </p:sp>
      </p:grpSp>
      <p:sp>
        <p:nvSpPr>
          <p:cNvPr id="420" name="Straight Arrow Connector 118"/>
          <p:cNvSpPr/>
          <p:nvPr/>
        </p:nvSpPr>
        <p:spPr>
          <a:xfrm flipH="1">
            <a:off x="2617233" y="3916715"/>
            <a:ext cx="209318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1" name="Straight Arrow Connector 121"/>
          <p:cNvSpPr/>
          <p:nvPr/>
        </p:nvSpPr>
        <p:spPr>
          <a:xfrm flipH="1">
            <a:off x="2635905" y="2601976"/>
            <a:ext cx="19064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2" name="TextBox 122"/>
          <p:cNvSpPr txBox="1"/>
          <p:nvPr/>
        </p:nvSpPr>
        <p:spPr>
          <a:xfrm>
            <a:off x="4738736" y="1938289"/>
            <a:ext cx="151515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0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SubmitCustomerOrder</a:t>
            </a:r>
          </a:p>
        </p:txBody>
      </p:sp>
      <p:sp>
        <p:nvSpPr>
          <p:cNvPr id="423" name="TextBox 94"/>
          <p:cNvSpPr txBox="1"/>
          <p:nvPr/>
        </p:nvSpPr>
        <p:spPr>
          <a:xfrm>
            <a:off x="3444747" y="5184060"/>
            <a:ext cx="203887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ctr">
              <a:defRPr sz="2000"/>
            </a:lvl1pPr>
          </a:lstStyle>
          <a:p>
            <a:r>
              <a:rPr sz="1000"/>
              <a:t>Resource Order Management</a:t>
            </a:r>
          </a:p>
        </p:txBody>
      </p:sp>
      <p:sp>
        <p:nvSpPr>
          <p:cNvPr id="424" name="Straight Arrow Connector 104"/>
          <p:cNvSpPr/>
          <p:nvPr/>
        </p:nvSpPr>
        <p:spPr>
          <a:xfrm flipH="1">
            <a:off x="3961703" y="4791789"/>
            <a:ext cx="6353" cy="384036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5" name="TextBox 156"/>
          <p:cNvSpPr txBox="1"/>
          <p:nvPr/>
        </p:nvSpPr>
        <p:spPr>
          <a:xfrm>
            <a:off x="1565579" y="4947752"/>
            <a:ext cx="134885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Activation</a:t>
            </a:r>
          </a:p>
        </p:txBody>
      </p:sp>
      <p:sp>
        <p:nvSpPr>
          <p:cNvPr id="426" name="Rectangle 87"/>
          <p:cNvSpPr/>
          <p:nvPr/>
        </p:nvSpPr>
        <p:spPr>
          <a:xfrm>
            <a:off x="7441748" y="1969590"/>
            <a:ext cx="2039318" cy="2356098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7" name="Rounded Rectangle 88"/>
          <p:cNvSpPr/>
          <p:nvPr/>
        </p:nvSpPr>
        <p:spPr>
          <a:xfrm>
            <a:off x="7645578" y="2178365"/>
            <a:ext cx="1679953" cy="2061534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8" name="Straight Arrow Connector 126"/>
          <p:cNvSpPr/>
          <p:nvPr/>
        </p:nvSpPr>
        <p:spPr>
          <a:xfrm flipH="1">
            <a:off x="7207820" y="2608837"/>
            <a:ext cx="450024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9" name="Straight Arrow Connector 130"/>
          <p:cNvSpPr/>
          <p:nvPr/>
        </p:nvSpPr>
        <p:spPr>
          <a:xfrm flipH="1">
            <a:off x="7195534" y="3629506"/>
            <a:ext cx="4500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0" name="Straight Arrow Connector 91"/>
          <p:cNvSpPr/>
          <p:nvPr/>
        </p:nvSpPr>
        <p:spPr>
          <a:xfrm flipH="1">
            <a:off x="9365028" y="3209131"/>
            <a:ext cx="350662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1" name="Straight Arrow Connector 95"/>
          <p:cNvSpPr/>
          <p:nvPr/>
        </p:nvSpPr>
        <p:spPr>
          <a:xfrm>
            <a:off x="8468005" y="4237906"/>
            <a:ext cx="1" cy="316425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2" name="TextBox 96"/>
          <p:cNvSpPr txBox="1"/>
          <p:nvPr/>
        </p:nvSpPr>
        <p:spPr>
          <a:xfrm>
            <a:off x="7639228" y="2144679"/>
            <a:ext cx="168787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ctr">
              <a:defRPr sz="2200"/>
            </a:lvl1pPr>
          </a:lstStyle>
          <a:p>
            <a:r>
              <a:rPr sz="1100"/>
              <a:t>Retail Order Management</a:t>
            </a:r>
          </a:p>
        </p:txBody>
      </p:sp>
      <p:grpSp>
        <p:nvGrpSpPr>
          <p:cNvPr id="435" name="Rounded Rectangle 97"/>
          <p:cNvGrpSpPr/>
          <p:nvPr/>
        </p:nvGrpSpPr>
        <p:grpSpPr>
          <a:xfrm>
            <a:off x="7798379" y="2558354"/>
            <a:ext cx="1406799" cy="262057"/>
            <a:chOff x="0" y="0"/>
            <a:chExt cx="2813597" cy="524113"/>
          </a:xfrm>
        </p:grpSpPr>
        <p:sp>
          <p:nvSpPr>
            <p:cNvPr id="433" name="Rounded Rectangle"/>
            <p:cNvSpPr/>
            <p:nvPr/>
          </p:nvSpPr>
          <p:spPr>
            <a:xfrm>
              <a:off x="0" y="0"/>
              <a:ext cx="281359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4" name="Inventory Visibility"/>
            <p:cNvSpPr txBox="1"/>
            <p:nvPr/>
          </p:nvSpPr>
          <p:spPr>
            <a:xfrm>
              <a:off x="25586" y="31226"/>
              <a:ext cx="276242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Inventory Visibility</a:t>
              </a:r>
            </a:p>
          </p:txBody>
        </p:sp>
      </p:grpSp>
      <p:grpSp>
        <p:nvGrpSpPr>
          <p:cNvPr id="438" name="Rounded Rectangle 99"/>
          <p:cNvGrpSpPr/>
          <p:nvPr/>
        </p:nvGrpSpPr>
        <p:grpSpPr>
          <a:xfrm>
            <a:off x="7809066" y="2886206"/>
            <a:ext cx="1392407" cy="262057"/>
            <a:chOff x="0" y="0"/>
            <a:chExt cx="2784812" cy="524113"/>
          </a:xfrm>
        </p:grpSpPr>
        <p:sp>
          <p:nvSpPr>
            <p:cNvPr id="436" name="Rounded Rectangle"/>
            <p:cNvSpPr/>
            <p:nvPr/>
          </p:nvSpPr>
          <p:spPr>
            <a:xfrm>
              <a:off x="0" y="0"/>
              <a:ext cx="2784812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7" name="Available to Promise"/>
            <p:cNvSpPr txBox="1"/>
            <p:nvPr/>
          </p:nvSpPr>
          <p:spPr>
            <a:xfrm>
              <a:off x="25586" y="31226"/>
              <a:ext cx="273364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Available to Promise</a:t>
              </a:r>
            </a:p>
          </p:txBody>
        </p:sp>
      </p:grpSp>
      <p:grpSp>
        <p:nvGrpSpPr>
          <p:cNvPr id="441" name="Rounded Rectangle 100"/>
          <p:cNvGrpSpPr/>
          <p:nvPr/>
        </p:nvGrpSpPr>
        <p:grpSpPr>
          <a:xfrm>
            <a:off x="7816189" y="3233963"/>
            <a:ext cx="1385909" cy="262057"/>
            <a:chOff x="0" y="0"/>
            <a:chExt cx="2771817" cy="524113"/>
          </a:xfrm>
        </p:grpSpPr>
        <p:sp>
          <p:nvSpPr>
            <p:cNvPr id="439" name="Rounded Rectangle"/>
            <p:cNvSpPr/>
            <p:nvPr/>
          </p:nvSpPr>
          <p:spPr>
            <a:xfrm>
              <a:off x="0" y="0"/>
              <a:ext cx="277181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0" name="Returns Management"/>
            <p:cNvSpPr txBox="1"/>
            <p:nvPr/>
          </p:nvSpPr>
          <p:spPr>
            <a:xfrm>
              <a:off x="25586" y="31226"/>
              <a:ext cx="272064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44" name="Rounded Rectangle 101"/>
          <p:cNvGrpSpPr/>
          <p:nvPr/>
        </p:nvGrpSpPr>
        <p:grpSpPr>
          <a:xfrm>
            <a:off x="7811572" y="3858094"/>
            <a:ext cx="1385910" cy="369332"/>
            <a:chOff x="0" y="10992"/>
            <a:chExt cx="2771819" cy="738663"/>
          </a:xfrm>
        </p:grpSpPr>
        <p:sp>
          <p:nvSpPr>
            <p:cNvPr id="442" name="Rounded Rectangle"/>
            <p:cNvSpPr/>
            <p:nvPr/>
          </p:nvSpPr>
          <p:spPr>
            <a:xfrm>
              <a:off x="0" y="118266"/>
              <a:ext cx="2771819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3" name="Logistics Order Management"/>
            <p:cNvSpPr/>
            <p:nvPr/>
          </p:nvSpPr>
          <p:spPr>
            <a:xfrm>
              <a:off x="25586" y="10992"/>
              <a:ext cx="2720645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Logistics Order Management</a:t>
              </a:r>
            </a:p>
          </p:txBody>
        </p:sp>
      </p:grpSp>
      <p:grpSp>
        <p:nvGrpSpPr>
          <p:cNvPr id="447" name="Rounded Rectangle 107"/>
          <p:cNvGrpSpPr/>
          <p:nvPr/>
        </p:nvGrpSpPr>
        <p:grpSpPr>
          <a:xfrm>
            <a:off x="7816189" y="3574024"/>
            <a:ext cx="1374920" cy="262057"/>
            <a:chOff x="0" y="0"/>
            <a:chExt cx="2749838" cy="524113"/>
          </a:xfrm>
        </p:grpSpPr>
        <p:sp>
          <p:nvSpPr>
            <p:cNvPr id="445" name="Rounded Rectangle"/>
            <p:cNvSpPr/>
            <p:nvPr/>
          </p:nvSpPr>
          <p:spPr>
            <a:xfrm>
              <a:off x="0" y="0"/>
              <a:ext cx="2749838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6" name="Returns Management"/>
            <p:cNvSpPr txBox="1"/>
            <p:nvPr/>
          </p:nvSpPr>
          <p:spPr>
            <a:xfrm>
              <a:off x="25586" y="31226"/>
              <a:ext cx="269866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50" name="Rounded Rectangle 17"/>
          <p:cNvGrpSpPr/>
          <p:nvPr/>
        </p:nvGrpSpPr>
        <p:grpSpPr>
          <a:xfrm rot="16200000">
            <a:off x="10228383" y="413038"/>
            <a:ext cx="756563" cy="386166"/>
            <a:chOff x="0" y="0"/>
            <a:chExt cx="1513124" cy="772329"/>
          </a:xfrm>
        </p:grpSpPr>
        <p:sp>
          <p:nvSpPr>
            <p:cNvPr id="448" name="Rounded Rectangle"/>
            <p:cNvSpPr/>
            <p:nvPr/>
          </p:nvSpPr>
          <p:spPr>
            <a:xfrm>
              <a:off x="0" y="0"/>
              <a:ext cx="1513125" cy="772330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9" name="Billing"/>
            <p:cNvSpPr txBox="1"/>
            <p:nvPr/>
          </p:nvSpPr>
          <p:spPr>
            <a:xfrm>
              <a:off x="32800" y="87556"/>
              <a:ext cx="1447523" cy="59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Billing</a:t>
              </a:r>
            </a:p>
          </p:txBody>
        </p:sp>
      </p:grpSp>
      <p:grpSp>
        <p:nvGrpSpPr>
          <p:cNvPr id="453" name="Rounded Rectangle 17"/>
          <p:cNvGrpSpPr/>
          <p:nvPr/>
        </p:nvGrpSpPr>
        <p:grpSpPr>
          <a:xfrm rot="16200000">
            <a:off x="10242379" y="3702393"/>
            <a:ext cx="757386" cy="414982"/>
            <a:chOff x="0" y="0"/>
            <a:chExt cx="1514769" cy="829962"/>
          </a:xfrm>
        </p:grpSpPr>
        <p:sp>
          <p:nvSpPr>
            <p:cNvPr id="451" name="Rounded Rectangle"/>
            <p:cNvSpPr/>
            <p:nvPr/>
          </p:nvSpPr>
          <p:spPr>
            <a:xfrm>
              <a:off x="0" y="12576"/>
              <a:ext cx="1514770" cy="804810"/>
            </a:xfrm>
            <a:prstGeom prst="roundRect">
              <a:avLst>
                <a:gd name="adj" fmla="val 15965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2" name="Service…"/>
            <p:cNvSpPr txBox="1"/>
            <p:nvPr/>
          </p:nvSpPr>
          <p:spPr>
            <a:xfrm>
              <a:off x="21539" y="0"/>
              <a:ext cx="1471692" cy="829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Configuration &amp; Activation</a:t>
              </a:r>
              <a:r>
                <a:rPr sz="600" dirty="0"/>
                <a:t>s</a:t>
              </a:r>
            </a:p>
          </p:txBody>
        </p:sp>
      </p:grpSp>
      <p:grpSp>
        <p:nvGrpSpPr>
          <p:cNvPr id="456" name="Rounded Rectangle 17"/>
          <p:cNvGrpSpPr/>
          <p:nvPr/>
        </p:nvGrpSpPr>
        <p:grpSpPr>
          <a:xfrm rot="16200000">
            <a:off x="10260875" y="4512159"/>
            <a:ext cx="722647" cy="417234"/>
            <a:chOff x="0" y="-8918"/>
            <a:chExt cx="1445292" cy="834467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1445293" cy="825549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5" name="Service…"/>
            <p:cNvSpPr txBox="1"/>
            <p:nvPr/>
          </p:nvSpPr>
          <p:spPr>
            <a:xfrm>
              <a:off x="21281" y="-8919"/>
              <a:ext cx="1402729" cy="740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Assign &amp; Design</a:t>
              </a:r>
            </a:p>
          </p:txBody>
        </p:sp>
      </p:grpSp>
      <p:grpSp>
        <p:nvGrpSpPr>
          <p:cNvPr id="459" name="Rounded Rectangle 17"/>
          <p:cNvGrpSpPr/>
          <p:nvPr/>
        </p:nvGrpSpPr>
        <p:grpSpPr>
          <a:xfrm rot="16200000">
            <a:off x="10275581" y="5343269"/>
            <a:ext cx="701814" cy="400875"/>
            <a:chOff x="0" y="0"/>
            <a:chExt cx="1403627" cy="801749"/>
          </a:xfrm>
        </p:grpSpPr>
        <p:sp>
          <p:nvSpPr>
            <p:cNvPr id="457" name="Rounded Rectangle"/>
            <p:cNvSpPr/>
            <p:nvPr/>
          </p:nvSpPr>
          <p:spPr>
            <a:xfrm>
              <a:off x="0" y="0"/>
              <a:ext cx="1403628" cy="801750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8" name="Workforce Management &amp; Calendaring"/>
            <p:cNvSpPr txBox="1"/>
            <p:nvPr/>
          </p:nvSpPr>
          <p:spPr>
            <a:xfrm>
              <a:off x="19710" y="7669"/>
              <a:ext cx="1364207" cy="786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200"/>
              </a:lvl1pPr>
            </a:lstStyle>
            <a:p>
              <a:r>
                <a:rPr sz="600"/>
                <a:t>Workforce Management &amp; Calendaring</a:t>
              </a:r>
            </a:p>
          </p:txBody>
        </p:sp>
      </p:grpSp>
      <p:sp>
        <p:nvSpPr>
          <p:cNvPr id="460" name="Straight Arrow Connector 109"/>
          <p:cNvSpPr/>
          <p:nvPr/>
        </p:nvSpPr>
        <p:spPr>
          <a:xfrm flipH="1">
            <a:off x="10032659" y="1419562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1" name="Straight Arrow Connector 109"/>
          <p:cNvSpPr/>
          <p:nvPr/>
        </p:nvSpPr>
        <p:spPr>
          <a:xfrm flipH="1">
            <a:off x="10021153" y="2290522"/>
            <a:ext cx="395841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2" name="Straight Arrow Connector 109"/>
          <p:cNvSpPr/>
          <p:nvPr/>
        </p:nvSpPr>
        <p:spPr>
          <a:xfrm flipH="1">
            <a:off x="10028712" y="3076366"/>
            <a:ext cx="38378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3" name="Straight Arrow Connector 109"/>
          <p:cNvSpPr/>
          <p:nvPr/>
        </p:nvSpPr>
        <p:spPr>
          <a:xfrm flipH="1">
            <a:off x="10026367" y="3911339"/>
            <a:ext cx="38616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4" name="Straight Arrow Connector 109"/>
          <p:cNvSpPr/>
          <p:nvPr/>
        </p:nvSpPr>
        <p:spPr>
          <a:xfrm flipH="1">
            <a:off x="10012780" y="4683763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5" name="Rounded Rectangle 93"/>
          <p:cNvSpPr/>
          <p:nvPr/>
        </p:nvSpPr>
        <p:spPr>
          <a:xfrm>
            <a:off x="11113768" y="705047"/>
            <a:ext cx="920316" cy="1979126"/>
          </a:xfrm>
          <a:prstGeom prst="roundRect">
            <a:avLst>
              <a:gd name="adj" fmla="val 15456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6" name="Rounded Rectangle"/>
          <p:cNvSpPr/>
          <p:nvPr/>
        </p:nvSpPr>
        <p:spPr>
          <a:xfrm>
            <a:off x="11190809" y="800494"/>
            <a:ext cx="766234" cy="1117578"/>
          </a:xfrm>
          <a:prstGeom prst="roundRect">
            <a:avLst>
              <a:gd name="adj" fmla="val 18300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7" name="MDM…"/>
          <p:cNvSpPr txBox="1"/>
          <p:nvPr/>
        </p:nvSpPr>
        <p:spPr>
          <a:xfrm>
            <a:off x="11145166" y="794144"/>
            <a:ext cx="857520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Product</a:t>
            </a:r>
          </a:p>
        </p:txBody>
      </p:sp>
      <p:sp>
        <p:nvSpPr>
          <p:cNvPr id="468" name="Rounded Rectangle"/>
          <p:cNvSpPr/>
          <p:nvPr/>
        </p:nvSpPr>
        <p:spPr>
          <a:xfrm>
            <a:off x="11190809" y="1986643"/>
            <a:ext cx="766234" cy="600862"/>
          </a:xfrm>
          <a:prstGeom prst="roundRect">
            <a:avLst>
              <a:gd name="adj" fmla="val 18679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9" name="MDM…"/>
          <p:cNvSpPr txBox="1"/>
          <p:nvPr/>
        </p:nvSpPr>
        <p:spPr>
          <a:xfrm>
            <a:off x="11262338" y="2044589"/>
            <a:ext cx="631271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Customer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69322" y="6313301"/>
            <a:ext cx="1253400" cy="417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"/>
          <p:cNvGrpSpPr/>
          <p:nvPr/>
        </p:nvGrpSpPr>
        <p:grpSpPr>
          <a:xfrm>
            <a:off x="7452845" y="4950009"/>
            <a:ext cx="2145922" cy="1093792"/>
            <a:chOff x="0" y="0"/>
            <a:chExt cx="4291843" cy="2187582"/>
          </a:xfrm>
        </p:grpSpPr>
        <p:sp>
          <p:nvSpPr>
            <p:cNvPr id="471" name="Rectangle 103"/>
            <p:cNvSpPr/>
            <p:nvPr/>
          </p:nvSpPr>
          <p:spPr>
            <a:xfrm>
              <a:off x="0" y="0"/>
              <a:ext cx="4291843" cy="2187582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2" name="Rounded Rectangle 93"/>
            <p:cNvSpPr/>
            <p:nvPr/>
          </p:nvSpPr>
          <p:spPr>
            <a:xfrm>
              <a:off x="456026" y="460995"/>
              <a:ext cx="3142990" cy="1586631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3" name="TextBox 94"/>
            <p:cNvSpPr txBox="1"/>
            <p:nvPr/>
          </p:nvSpPr>
          <p:spPr>
            <a:xfrm>
              <a:off x="183132" y="465898"/>
              <a:ext cx="1838548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>
              <a:lvl1pPr algn="ctr">
                <a:defRPr sz="2000"/>
              </a:lvl1pPr>
            </a:lstStyle>
            <a:p>
              <a:r>
                <a:rPr sz="1000"/>
                <a:t>Security</a:t>
              </a:r>
            </a:p>
          </p:txBody>
        </p:sp>
        <p:grpSp>
          <p:nvGrpSpPr>
            <p:cNvPr id="476" name="Rounded Rectangle 72"/>
            <p:cNvGrpSpPr/>
            <p:nvPr/>
          </p:nvGrpSpPr>
          <p:grpSpPr>
            <a:xfrm>
              <a:off x="1043133" y="1002485"/>
              <a:ext cx="2205578" cy="727140"/>
              <a:chOff x="0" y="0"/>
              <a:chExt cx="2205577" cy="727138"/>
            </a:xfrm>
          </p:grpSpPr>
          <p:sp>
            <p:nvSpPr>
              <p:cNvPr id="474" name="Rounded Rectangle"/>
              <p:cNvSpPr/>
              <p:nvPr/>
            </p:nvSpPr>
            <p:spPr>
              <a:xfrm>
                <a:off x="0" y="0"/>
                <a:ext cx="2205577" cy="727138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475" name="Security"/>
              <p:cNvSpPr/>
              <p:nvPr/>
            </p:nvSpPr>
            <p:spPr>
              <a:xfrm>
                <a:off x="35496" y="132740"/>
                <a:ext cx="2134585" cy="461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Security</a:t>
                </a:r>
              </a:p>
            </p:txBody>
          </p:sp>
        </p:grpSp>
      </p:grpSp>
      <p:grpSp>
        <p:nvGrpSpPr>
          <p:cNvPr id="485" name="Group"/>
          <p:cNvGrpSpPr/>
          <p:nvPr/>
        </p:nvGrpSpPr>
        <p:grpSpPr>
          <a:xfrm>
            <a:off x="7429362" y="4933854"/>
            <a:ext cx="2284752" cy="1129929"/>
            <a:chOff x="0" y="0"/>
            <a:chExt cx="4569502" cy="2259856"/>
          </a:xfrm>
        </p:grpSpPr>
        <p:sp>
          <p:nvSpPr>
            <p:cNvPr id="478" name="Rectangle 24"/>
            <p:cNvSpPr/>
            <p:nvPr/>
          </p:nvSpPr>
          <p:spPr>
            <a:xfrm>
              <a:off x="0" y="0"/>
              <a:ext cx="4379440" cy="113426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 b="1" dirty="0"/>
            </a:p>
          </p:txBody>
        </p:sp>
        <p:sp>
          <p:nvSpPr>
            <p:cNvPr id="479" name="IBM Virtual Private Cloud, ACL’s"/>
            <p:cNvSpPr txBox="1"/>
            <p:nvPr/>
          </p:nvSpPr>
          <p:spPr>
            <a:xfrm>
              <a:off x="291009" y="4619"/>
              <a:ext cx="3797421" cy="456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Virtual Private Cloud, ACL’s</a:t>
              </a:r>
            </a:p>
          </p:txBody>
        </p:sp>
        <p:sp>
          <p:nvSpPr>
            <p:cNvPr id="480" name="IBM Security Advisor"/>
            <p:cNvSpPr txBox="1"/>
            <p:nvPr/>
          </p:nvSpPr>
          <p:spPr>
            <a:xfrm>
              <a:off x="1944597" y="543363"/>
              <a:ext cx="2624906" cy="49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dirty="0"/>
                <a:t>IBM Security Advisor</a:t>
              </a:r>
            </a:p>
          </p:txBody>
        </p:sp>
        <p:sp>
          <p:nvSpPr>
            <p:cNvPr id="481" name="IBM Security"/>
            <p:cNvSpPr txBox="1"/>
            <p:nvPr/>
          </p:nvSpPr>
          <p:spPr>
            <a:xfrm>
              <a:off x="24586" y="546125"/>
              <a:ext cx="1591515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Security</a:t>
              </a:r>
            </a:p>
          </p:txBody>
        </p:sp>
        <p:sp>
          <p:nvSpPr>
            <p:cNvPr id="482" name="Rectangle 24"/>
            <p:cNvSpPr/>
            <p:nvPr/>
          </p:nvSpPr>
          <p:spPr>
            <a:xfrm>
              <a:off x="0" y="1125596"/>
              <a:ext cx="4379440" cy="1134261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/>
            </a:p>
          </p:txBody>
        </p:sp>
        <p:sp>
          <p:nvSpPr>
            <p:cNvPr id="483" name="RedHat Spectre"/>
            <p:cNvSpPr txBox="1"/>
            <p:nvPr/>
          </p:nvSpPr>
          <p:spPr>
            <a:xfrm>
              <a:off x="285735" y="1312043"/>
              <a:ext cx="1069218" cy="7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dirty="0">
                  <a:latin typeface="Avenir Black" panose="02000503020000020003" pitchFamily="2" charset="0"/>
                </a:rPr>
                <a:t>RedHat </a:t>
              </a:r>
              <a:r>
                <a:rPr sz="900" b="1" dirty="0" err="1">
                  <a:latin typeface="Avenir Black" panose="02000503020000020003" pitchFamily="2" charset="0"/>
                </a:rPr>
                <a:t>Spectre</a:t>
              </a:r>
              <a:endParaRPr sz="900" b="1" dirty="0">
                <a:latin typeface="Avenir Black" panose="02000503020000020003" pitchFamily="2" charset="0"/>
              </a:endParaRPr>
            </a:p>
          </p:txBody>
        </p:sp>
        <p:sp>
          <p:nvSpPr>
            <p:cNvPr id="484" name="VPC"/>
            <p:cNvSpPr txBox="1"/>
            <p:nvPr/>
          </p:nvSpPr>
          <p:spPr>
            <a:xfrm>
              <a:off x="3123726" y="1450421"/>
              <a:ext cx="678058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i="1" dirty="0">
                  <a:latin typeface="Avenir Black Oblique" panose="02000503020000020003" pitchFamily="2" charset="0"/>
                </a:rPr>
                <a:t>VPC</a:t>
              </a:r>
            </a:p>
          </p:txBody>
        </p:sp>
      </p:grpSp>
      <p:grpSp>
        <p:nvGrpSpPr>
          <p:cNvPr id="488" name="Rounded Rectangle 17"/>
          <p:cNvGrpSpPr/>
          <p:nvPr/>
        </p:nvGrpSpPr>
        <p:grpSpPr>
          <a:xfrm rot="16150732">
            <a:off x="10226273" y="1224982"/>
            <a:ext cx="788165" cy="402296"/>
            <a:chOff x="0" y="0"/>
            <a:chExt cx="1576327" cy="804590"/>
          </a:xfrm>
        </p:grpSpPr>
        <p:sp>
          <p:nvSpPr>
            <p:cNvPr id="486" name="Rounded Rectangle"/>
            <p:cNvSpPr/>
            <p:nvPr/>
          </p:nvSpPr>
          <p:spPr>
            <a:xfrm>
              <a:off x="0" y="0"/>
              <a:ext cx="1576328" cy="804591"/>
            </a:xfrm>
            <a:prstGeom prst="roundRect">
              <a:avLst>
                <a:gd name="adj" fmla="val 15242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87" name="Maximo"/>
            <p:cNvSpPr txBox="1"/>
            <p:nvPr/>
          </p:nvSpPr>
          <p:spPr>
            <a:xfrm>
              <a:off x="34170" y="91214"/>
              <a:ext cx="1507986" cy="622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sp>
        <p:nvSpPr>
          <p:cNvPr id="489" name="Rectangle 103"/>
          <p:cNvSpPr/>
          <p:nvPr/>
        </p:nvSpPr>
        <p:spPr>
          <a:xfrm>
            <a:off x="52936" y="108634"/>
            <a:ext cx="1045337" cy="6044870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3600" b="0"/>
            </a:lvl1pPr>
          </a:lstStyle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Cloud Pak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For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Data</a:t>
            </a:r>
          </a:p>
        </p:txBody>
      </p:sp>
      <p:sp>
        <p:nvSpPr>
          <p:cNvPr id="498" name="Rectangle 103"/>
          <p:cNvSpPr/>
          <p:nvPr/>
        </p:nvSpPr>
        <p:spPr>
          <a:xfrm>
            <a:off x="123606" y="4146225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Assistant</a:t>
            </a:r>
          </a:p>
        </p:txBody>
      </p:sp>
      <p:sp>
        <p:nvSpPr>
          <p:cNvPr id="499" name="Rectangle 103"/>
          <p:cNvSpPr/>
          <p:nvPr/>
        </p:nvSpPr>
        <p:spPr>
          <a:xfrm>
            <a:off x="123936" y="4904302"/>
            <a:ext cx="913758" cy="394288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API’s</a:t>
            </a:r>
          </a:p>
        </p:txBody>
      </p:sp>
      <p:sp>
        <p:nvSpPr>
          <p:cNvPr id="500" name="Rectangle 103"/>
          <p:cNvSpPr/>
          <p:nvPr/>
        </p:nvSpPr>
        <p:spPr>
          <a:xfrm>
            <a:off x="11028882" y="3051522"/>
            <a:ext cx="1090089" cy="310198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sz="1400" b="1" dirty="0">
                <a:latin typeface="Avenir Black" panose="02000503020000020003" pitchFamily="2" charset="0"/>
              </a:rPr>
              <a:t>Cloud</a:t>
            </a:r>
            <a:r>
              <a:rPr lang="en-US" sz="1400" b="1" dirty="0">
                <a:latin typeface="Avenir Black" panose="02000503020000020003" pitchFamily="2" charset="0"/>
              </a:rPr>
              <a:t> </a:t>
            </a:r>
            <a:r>
              <a:rPr sz="1400" b="1" dirty="0" err="1">
                <a:latin typeface="Avenir Black" panose="02000503020000020003" pitchFamily="2" charset="0"/>
              </a:rPr>
              <a:t>Pak</a:t>
            </a:r>
            <a:r>
              <a:rPr lang="en-US" sz="1400" b="1" dirty="0" err="1">
                <a:latin typeface="Avenir Black" panose="02000503020000020003" pitchFamily="2" charset="0"/>
              </a:rPr>
              <a:t>s</a:t>
            </a:r>
            <a:endParaRPr sz="1400" b="1" dirty="0">
              <a:latin typeface="Avenir Black" panose="02000503020000020003" pitchFamily="2" charset="0"/>
            </a:endParaRPr>
          </a:p>
        </p:txBody>
      </p:sp>
      <p:sp>
        <p:nvSpPr>
          <p:cNvPr id="501" name="Automation"/>
          <p:cNvSpPr/>
          <p:nvPr/>
        </p:nvSpPr>
        <p:spPr>
          <a:xfrm>
            <a:off x="11079458" y="3639553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 sz="1150" b="1" dirty="0"/>
              <a:t>Business </a:t>
            </a:r>
            <a:r>
              <a:rPr sz="1150" b="1" dirty="0"/>
              <a:t>Automation</a:t>
            </a:r>
          </a:p>
        </p:txBody>
      </p:sp>
      <p:sp>
        <p:nvSpPr>
          <p:cNvPr id="502" name="Applications"/>
          <p:cNvSpPr/>
          <p:nvPr/>
        </p:nvSpPr>
        <p:spPr>
          <a:xfrm>
            <a:off x="11079458" y="4196674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lang="en-US" sz="1200" b="1" dirty="0"/>
              <a:t>WebSphere Hybrid</a:t>
            </a:r>
            <a:endParaRPr sz="1200" b="1" dirty="0"/>
          </a:p>
        </p:txBody>
      </p:sp>
      <p:sp>
        <p:nvSpPr>
          <p:cNvPr id="503" name="Security"/>
          <p:cNvSpPr/>
          <p:nvPr/>
        </p:nvSpPr>
        <p:spPr>
          <a:xfrm>
            <a:off x="11079458" y="4748401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sz="1200" b="1" dirty="0"/>
              <a:t>Security</a:t>
            </a:r>
          </a:p>
        </p:txBody>
      </p:sp>
      <p:sp>
        <p:nvSpPr>
          <p:cNvPr id="504" name="MultiCloud Management"/>
          <p:cNvSpPr/>
          <p:nvPr/>
        </p:nvSpPr>
        <p:spPr>
          <a:xfrm>
            <a:off x="11079458" y="5318885"/>
            <a:ext cx="988936" cy="538747"/>
          </a:xfrm>
          <a:prstGeom prst="roundRect">
            <a:avLst>
              <a:gd name="adj" fmla="val 8761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200" b="0"/>
            </a:pPr>
            <a:r>
              <a:rPr lang="en-US" sz="1100" b="1" dirty="0"/>
              <a:t>AIOps</a:t>
            </a:r>
            <a:endParaRPr sz="1100" b="1" dirty="0"/>
          </a:p>
        </p:txBody>
      </p:sp>
      <p:grpSp>
        <p:nvGrpSpPr>
          <p:cNvPr id="507" name="Rounded Rectangle 17"/>
          <p:cNvGrpSpPr/>
          <p:nvPr/>
        </p:nvGrpSpPr>
        <p:grpSpPr>
          <a:xfrm rot="16200000">
            <a:off x="10235628" y="2053455"/>
            <a:ext cx="777899" cy="397056"/>
            <a:chOff x="0" y="0"/>
            <a:chExt cx="1555796" cy="794110"/>
          </a:xfrm>
        </p:grpSpPr>
        <p:sp>
          <p:nvSpPr>
            <p:cNvPr id="505" name="Rounded Rectangle"/>
            <p:cNvSpPr/>
            <p:nvPr/>
          </p:nvSpPr>
          <p:spPr>
            <a:xfrm>
              <a:off x="0" y="0"/>
              <a:ext cx="1555797" cy="794111"/>
            </a:xfrm>
            <a:prstGeom prst="roundRect">
              <a:avLst>
                <a:gd name="adj" fmla="val 15242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6" name="Service…"/>
            <p:cNvSpPr txBox="1"/>
            <p:nvPr/>
          </p:nvSpPr>
          <p:spPr>
            <a:xfrm>
              <a:off x="33725" y="90026"/>
              <a:ext cx="1488345" cy="61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400"/>
              </a:pPr>
              <a:r>
                <a:rPr sz="700"/>
                <a:t>Service</a:t>
              </a:r>
              <a:endParaRPr sz="700"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rPr sz="700"/>
                <a:t>Qualification</a:t>
              </a:r>
            </a:p>
          </p:txBody>
        </p:sp>
      </p:grpSp>
      <p:grpSp>
        <p:nvGrpSpPr>
          <p:cNvPr id="510" name="Rounded Rectangle 17"/>
          <p:cNvGrpSpPr/>
          <p:nvPr/>
        </p:nvGrpSpPr>
        <p:grpSpPr>
          <a:xfrm rot="16150732">
            <a:off x="10235897" y="2041603"/>
            <a:ext cx="782034" cy="415501"/>
            <a:chOff x="0" y="0"/>
            <a:chExt cx="1564065" cy="830999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1564066" cy="831000"/>
            </a:xfrm>
            <a:prstGeom prst="roundRect">
              <a:avLst>
                <a:gd name="adj" fmla="val 15049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9" name="Maximo"/>
            <p:cNvSpPr txBox="1"/>
            <p:nvPr/>
          </p:nvSpPr>
          <p:spPr>
            <a:xfrm>
              <a:off x="33905" y="94208"/>
              <a:ext cx="1496254" cy="642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13" name="Rounded Rectangle 17"/>
          <p:cNvGrpSpPr/>
          <p:nvPr/>
        </p:nvGrpSpPr>
        <p:grpSpPr>
          <a:xfrm rot="16200000">
            <a:off x="10235335" y="2897135"/>
            <a:ext cx="746309" cy="364881"/>
            <a:chOff x="0" y="0"/>
            <a:chExt cx="1492616" cy="729760"/>
          </a:xfrm>
        </p:grpSpPr>
        <p:sp>
          <p:nvSpPr>
            <p:cNvPr id="511" name="Rounded Rectangle"/>
            <p:cNvSpPr/>
            <p:nvPr/>
          </p:nvSpPr>
          <p:spPr>
            <a:xfrm>
              <a:off x="0" y="0"/>
              <a:ext cx="1492617" cy="729761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2" name="Service Inventory"/>
            <p:cNvSpPr txBox="1"/>
            <p:nvPr/>
          </p:nvSpPr>
          <p:spPr>
            <a:xfrm>
              <a:off x="32356" y="82730"/>
              <a:ext cx="1427903" cy="564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600"/>
                <a:t>Service</a:t>
              </a:r>
              <a:r>
                <a:rPr sz="600">
                  <a:solidFill>
                    <a:srgbClr val="FFFFFF"/>
                  </a:solidFill>
                </a:rPr>
                <a:t> </a:t>
              </a:r>
              <a:r>
                <a:rPr sz="600"/>
                <a:t>Inventory</a:t>
              </a:r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1565580" y="154259"/>
            <a:ext cx="8527608" cy="5016317"/>
            <a:chOff x="0" y="0"/>
            <a:chExt cx="16913188" cy="10032632"/>
          </a:xfrm>
        </p:grpSpPr>
        <p:sp>
          <p:nvSpPr>
            <p:cNvPr id="514" name="Rounded Rectangle 3"/>
            <p:cNvSpPr/>
            <p:nvPr/>
          </p:nvSpPr>
          <p:spPr>
            <a:xfrm>
              <a:off x="0" y="2732606"/>
              <a:ext cx="16832017" cy="474100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5" name="Rounded Rectangle 4"/>
            <p:cNvSpPr/>
            <p:nvPr/>
          </p:nvSpPr>
          <p:spPr>
            <a:xfrm>
              <a:off x="1306" y="8837026"/>
              <a:ext cx="16829404" cy="477997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6" name="Rounded Rectangle 5"/>
            <p:cNvSpPr/>
            <p:nvPr/>
          </p:nvSpPr>
          <p:spPr>
            <a:xfrm rot="16200000">
              <a:off x="11943168" y="4339831"/>
              <a:ext cx="9309852" cy="630189"/>
            </a:xfrm>
            <a:prstGeom prst="roundRect">
              <a:avLst>
                <a:gd name="adj" fmla="val 20014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7" name="Integration Bus"/>
            <p:cNvSpPr/>
            <p:nvPr/>
          </p:nvSpPr>
          <p:spPr>
            <a:xfrm>
              <a:off x="6395711" y="26562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  <p:sp>
          <p:nvSpPr>
            <p:cNvPr id="518" name="Integration Bus"/>
            <p:cNvSpPr/>
            <p:nvPr/>
          </p:nvSpPr>
          <p:spPr>
            <a:xfrm>
              <a:off x="6395711" y="876263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</p:grpSp>
      <p:sp>
        <p:nvSpPr>
          <p:cNvPr id="521" name="Rounded Rectangle 27"/>
          <p:cNvSpPr/>
          <p:nvPr/>
        </p:nvSpPr>
        <p:spPr>
          <a:xfrm>
            <a:off x="1829021" y="405636"/>
            <a:ext cx="7498988" cy="785611"/>
          </a:xfrm>
          <a:prstGeom prst="roundRect">
            <a:avLst>
              <a:gd name="adj" fmla="val 16335"/>
            </a:avLst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Partner Solution (Order Capture)</a:t>
            </a:r>
          </a:p>
        </p:txBody>
      </p:sp>
      <p:sp>
        <p:nvSpPr>
          <p:cNvPr id="522" name="Rounded Rectangle 17"/>
          <p:cNvSpPr/>
          <p:nvPr/>
        </p:nvSpPr>
        <p:spPr>
          <a:xfrm>
            <a:off x="2312491" y="566275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Sterling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CPQ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569476" y="145635"/>
            <a:ext cx="8519931" cy="5054357"/>
            <a:chOff x="-1" y="-3"/>
            <a:chExt cx="16913192" cy="10108712"/>
          </a:xfrm>
        </p:grpSpPr>
        <p:grpSp>
          <p:nvGrpSpPr>
            <p:cNvPr id="529" name="Group"/>
            <p:cNvGrpSpPr/>
            <p:nvPr/>
          </p:nvGrpSpPr>
          <p:grpSpPr>
            <a:xfrm>
              <a:off x="-1" y="-3"/>
              <a:ext cx="16913192" cy="10026286"/>
              <a:chOff x="0" y="-2"/>
              <a:chExt cx="16913190" cy="10026284"/>
            </a:xfrm>
          </p:grpSpPr>
          <p:sp>
            <p:nvSpPr>
              <p:cNvPr id="523" name="Rounded Rectangle 3"/>
              <p:cNvSpPr/>
              <p:nvPr/>
            </p:nvSpPr>
            <p:spPr>
              <a:xfrm>
                <a:off x="0" y="2732606"/>
                <a:ext cx="16832017" cy="474100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4" name="Rounded Rectangle 4"/>
              <p:cNvSpPr/>
              <p:nvPr/>
            </p:nvSpPr>
            <p:spPr>
              <a:xfrm>
                <a:off x="1306" y="8837026"/>
                <a:ext cx="16829404" cy="477997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5" name="Rounded Rectangle 5"/>
              <p:cNvSpPr/>
              <p:nvPr/>
            </p:nvSpPr>
            <p:spPr>
              <a:xfrm rot="16200000">
                <a:off x="12517382" y="3765616"/>
                <a:ext cx="8161425" cy="630190"/>
              </a:xfrm>
              <a:prstGeom prst="roundRect">
                <a:avLst>
                  <a:gd name="adj" fmla="val 20014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6" name="CloudPak for Integration"/>
              <p:cNvSpPr/>
              <p:nvPr/>
            </p:nvSpPr>
            <p:spPr>
              <a:xfrm>
                <a:off x="4947911" y="264991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8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8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7" name="CloudPak for Integration"/>
              <p:cNvSpPr/>
              <p:nvPr/>
            </p:nvSpPr>
            <p:spPr>
              <a:xfrm>
                <a:off x="4947911" y="875628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6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8" name="CloudPak for Integration"/>
              <p:cNvSpPr/>
              <p:nvPr/>
            </p:nvSpPr>
            <p:spPr>
              <a:xfrm rot="16199625">
                <a:off x="12704134" y="4948874"/>
                <a:ext cx="7577645" cy="677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pPr algn="ctr"/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</a:t>
                </a:r>
              </a:p>
            </p:txBody>
          </p:sp>
        </p:grpSp>
        <p:sp>
          <p:nvSpPr>
            <p:cNvPr id="530" name="Text"/>
            <p:cNvSpPr/>
            <p:nvPr/>
          </p:nvSpPr>
          <p:spPr>
            <a:xfrm>
              <a:off x="10142212" y="2696498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3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2212" y="269649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2212" y="269649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42212" y="269649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2212" y="269649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42212" y="2696498"/>
              <a:ext cx="391375" cy="402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42212" y="2696498"/>
              <a:ext cx="444346" cy="44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42212" y="2696498"/>
              <a:ext cx="451101" cy="451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42212" y="2696498"/>
              <a:ext cx="600350" cy="44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Text"/>
            <p:cNvSpPr/>
            <p:nvPr/>
          </p:nvSpPr>
          <p:spPr>
            <a:xfrm>
              <a:off x="11134858" y="8816047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4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4858" y="881604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4858" y="881604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34858" y="881604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4858" y="881604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9" name="Rounded Rectangle 47"/>
          <p:cNvSpPr/>
          <p:nvPr/>
        </p:nvSpPr>
        <p:spPr>
          <a:xfrm>
            <a:off x="1568057" y="2165088"/>
            <a:ext cx="7786750" cy="2078790"/>
          </a:xfrm>
          <a:prstGeom prst="roundRect">
            <a:avLst>
              <a:gd name="adj" fmla="val 5837"/>
            </a:avLst>
          </a:prstGeom>
          <a:gradFill>
            <a:gsLst>
              <a:gs pos="0">
                <a:schemeClr val="accent5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Sterling Order Management</a:t>
            </a:r>
          </a:p>
        </p:txBody>
      </p:sp>
      <p:sp>
        <p:nvSpPr>
          <p:cNvPr id="550" name="Rounded Rectangle 93"/>
          <p:cNvSpPr/>
          <p:nvPr/>
        </p:nvSpPr>
        <p:spPr>
          <a:xfrm>
            <a:off x="1738945" y="5189067"/>
            <a:ext cx="5352063" cy="793316"/>
          </a:xfrm>
          <a:prstGeom prst="roundRect">
            <a:avLst>
              <a:gd name="adj" fmla="val 13329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sz="1500" b="1" dirty="0"/>
              <a:t>Telco Network Cloud Manager (TNCM)</a:t>
            </a:r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25400">
            <a:miter lim="400000"/>
          </a:ln>
          <a:effectLst>
            <a:outerShdw blurRad="381000" dist="12700" dir="5400000" rotWithShape="0">
              <a:srgbClr val="000000"/>
            </a:outerShdw>
          </a:effectLst>
        </p:spPr>
      </p:pic>
      <p:pic>
        <p:nvPicPr>
          <p:cNvPr id="55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9926" y="1289436"/>
            <a:ext cx="508001" cy="508001"/>
          </a:xfrm>
          <a:prstGeom prst="rect">
            <a:avLst/>
          </a:prstGeom>
          <a:ln w="25400">
            <a:miter lim="400000"/>
          </a:ln>
        </p:spPr>
      </p:pic>
      <p:pic>
        <p:nvPicPr>
          <p:cNvPr id="55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8070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2546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1118" y="4978227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TMF 622"/>
          <p:cNvSpPr txBox="1"/>
          <p:nvPr/>
        </p:nvSpPr>
        <p:spPr>
          <a:xfrm>
            <a:off x="2904521" y="1179081"/>
            <a:ext cx="694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0" name="TMF 622"/>
          <p:cNvSpPr txBox="1"/>
          <p:nvPr/>
        </p:nvSpPr>
        <p:spPr>
          <a:xfrm>
            <a:off x="8500289" y="1195081"/>
            <a:ext cx="7008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1" name="TMF 641"/>
          <p:cNvSpPr txBox="1"/>
          <p:nvPr/>
        </p:nvSpPr>
        <p:spPr>
          <a:xfrm>
            <a:off x="3945944" y="4952958"/>
            <a:ext cx="7986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TMF 641</a:t>
            </a:r>
          </a:p>
        </p:txBody>
      </p:sp>
      <p:pic>
        <p:nvPicPr>
          <p:cNvPr id="56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036010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MF 633"/>
          <p:cNvSpPr txBox="1"/>
          <p:nvPr/>
        </p:nvSpPr>
        <p:spPr>
          <a:xfrm>
            <a:off x="10024725" y="2303919"/>
            <a:ext cx="49267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633</a:t>
            </a:r>
          </a:p>
        </p:txBody>
      </p:sp>
      <p:pic>
        <p:nvPicPr>
          <p:cNvPr id="564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4269"/>
            <a:ext cx="242724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2574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MF 638"/>
          <p:cNvSpPr txBox="1"/>
          <p:nvPr/>
        </p:nvSpPr>
        <p:spPr>
          <a:xfrm>
            <a:off x="10011006" y="3128680"/>
            <a:ext cx="492671" cy="4001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638</a:t>
            </a:r>
          </a:p>
        </p:txBody>
      </p:sp>
      <p:sp>
        <p:nvSpPr>
          <p:cNvPr id="567" name="TMF 636"/>
          <p:cNvSpPr txBox="1"/>
          <p:nvPr/>
        </p:nvSpPr>
        <p:spPr>
          <a:xfrm>
            <a:off x="10001262" y="597809"/>
            <a:ext cx="5121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defPPr>
              <a:defRPr lang="en-US"/>
            </a:defPPr>
            <a:lvl1pPr>
              <a:defRPr sz="1000" b="1">
                <a:latin typeface="Avenir Medium" panose="02000503020000020003" pitchFamily="2" charset="0"/>
              </a:defRPr>
            </a:lvl1pPr>
          </a:lstStyle>
          <a:p>
            <a:r>
              <a:rPr dirty="0"/>
              <a:t>TMF 636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532425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TMF 646"/>
          <p:cNvSpPr txBox="1"/>
          <p:nvPr/>
        </p:nvSpPr>
        <p:spPr>
          <a:xfrm>
            <a:off x="9860831" y="5556928"/>
            <a:ext cx="5416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646</a:t>
            </a:r>
          </a:p>
        </p:txBody>
      </p:sp>
      <p:sp>
        <p:nvSpPr>
          <p:cNvPr id="570" name="Rounded Rectangle 17"/>
          <p:cNvSpPr/>
          <p:nvPr/>
        </p:nvSpPr>
        <p:spPr>
          <a:xfrm>
            <a:off x="7450295" y="565390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Watson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Apps</a:t>
            </a:r>
          </a:p>
        </p:txBody>
      </p:sp>
      <p:pic>
        <p:nvPicPr>
          <p:cNvPr id="57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33923" y="1300479"/>
            <a:ext cx="508001" cy="508001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574" name="Rounded Rectangle 17"/>
          <p:cNvGrpSpPr/>
          <p:nvPr/>
        </p:nvGrpSpPr>
        <p:grpSpPr>
          <a:xfrm rot="16150732">
            <a:off x="10245953" y="2867082"/>
            <a:ext cx="772201" cy="425922"/>
            <a:chOff x="0" y="0"/>
            <a:chExt cx="1544400" cy="851841"/>
          </a:xfrm>
        </p:grpSpPr>
        <p:sp>
          <p:nvSpPr>
            <p:cNvPr id="572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3" name="Maximo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77" name="Rounded Rectangle 17"/>
          <p:cNvGrpSpPr/>
          <p:nvPr/>
        </p:nvGrpSpPr>
        <p:grpSpPr>
          <a:xfrm rot="16150732">
            <a:off x="10245953" y="5342879"/>
            <a:ext cx="772201" cy="425922"/>
            <a:chOff x="0" y="0"/>
            <a:chExt cx="1544400" cy="851841"/>
          </a:xfrm>
        </p:grpSpPr>
        <p:sp>
          <p:nvSpPr>
            <p:cNvPr id="575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6" name="Automation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000" b="1" dirty="0"/>
                <a:t>Automation</a:t>
              </a:r>
            </a:p>
          </p:txBody>
        </p:sp>
      </p:grpSp>
      <p:sp>
        <p:nvSpPr>
          <p:cNvPr id="273" name="Rectangle 103">
            <a:extLst>
              <a:ext uri="{FF2B5EF4-FFF2-40B4-BE49-F238E27FC236}">
                <a16:creationId xmlns:a16="http://schemas.microsoft.com/office/drawing/2014/main" id="{861D4BFE-E302-6847-BAA2-6B9100DF37B5}"/>
              </a:ext>
            </a:extLst>
          </p:cNvPr>
          <p:cNvSpPr/>
          <p:nvPr/>
        </p:nvSpPr>
        <p:spPr>
          <a:xfrm>
            <a:off x="118394" y="1838866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Machine Learning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4" name="Rectangle 103">
            <a:extLst>
              <a:ext uri="{FF2B5EF4-FFF2-40B4-BE49-F238E27FC236}">
                <a16:creationId xmlns:a16="http://schemas.microsoft.com/office/drawing/2014/main" id="{F3278494-8B2B-4248-A186-A831710AA0C2}"/>
              </a:ext>
            </a:extLst>
          </p:cNvPr>
          <p:cNvSpPr/>
          <p:nvPr/>
        </p:nvSpPr>
        <p:spPr>
          <a:xfrm>
            <a:off x="132667" y="2601976"/>
            <a:ext cx="914419" cy="48337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Streams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5" name="Rectangle 103">
            <a:extLst>
              <a:ext uri="{FF2B5EF4-FFF2-40B4-BE49-F238E27FC236}">
                <a16:creationId xmlns:a16="http://schemas.microsoft.com/office/drawing/2014/main" id="{478A4B91-66F3-F342-901E-75939FAF9836}"/>
              </a:ext>
            </a:extLst>
          </p:cNvPr>
          <p:cNvSpPr/>
          <p:nvPr/>
        </p:nvSpPr>
        <p:spPr>
          <a:xfrm>
            <a:off x="141922" y="3379689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Kafka</a:t>
            </a:r>
            <a:endParaRPr sz="1200" b="1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0686 -0.109648" pathEditMode="relative">
                                      <p:cBhvr>
                                        <p:cTn id="128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7170 0.272311" pathEditMode="relative">
                                      <p:cBhvr>
                                        <p:cTn id="131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28636 0.585206" pathEditMode="relative">
                                      <p:cBhvr>
                                        <p:cTn id="134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2483 0.042134" pathEditMode="relative">
                                      <p:cBhvr>
                                        <p:cTn id="137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9339 -0.138285" pathEditMode="relative">
                                      <p:cBhvr>
                                        <p:cTn id="140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animBg="1" advAuto="0"/>
      <p:bldP spid="488" grpId="0" animBg="1" advAuto="0"/>
      <p:bldP spid="510" grpId="0" animBg="1" advAuto="0"/>
      <p:bldP spid="521" grpId="0" animBg="1" advAuto="0"/>
      <p:bldP spid="522" grpId="0" animBg="1" advAuto="0"/>
      <p:bldP spid="548" grpId="0" animBg="1" advAuto="0"/>
      <p:bldP spid="549" grpId="0" animBg="1" advAuto="0"/>
      <p:bldP spid="550" grpId="0" animBg="1" advAuto="0"/>
      <p:bldP spid="556" grpId="0" animBg="1" advAuto="0"/>
      <p:bldP spid="557" grpId="0" animBg="1" advAuto="0"/>
      <p:bldP spid="558" grpId="0" animBg="1" advAuto="0"/>
      <p:bldP spid="559" grpId="0" animBg="1" advAuto="0"/>
      <p:bldP spid="560" grpId="0" animBg="1" advAuto="0"/>
      <p:bldP spid="561" grpId="0" animBg="1" advAuto="0"/>
      <p:bldP spid="562" grpId="0" animBg="1" advAuto="0"/>
      <p:bldP spid="563" grpId="0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68" grpId="0" animBg="1" advAuto="0"/>
      <p:bldP spid="569" grpId="0" animBg="1" advAuto="0"/>
      <p:bldP spid="570" grpId="0" animBg="1" advAuto="0"/>
      <p:bldP spid="574" grpId="0" animBg="1" advAuto="0"/>
      <p:bldP spid="57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 </a:t>
            </a:r>
            <a:r>
              <a:rPr lang="de-DE" dirty="0" err="1"/>
              <a:t>implementation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939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Tool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5177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Implemented sample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646331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90CF1-C6A3-6A4C-BD03-923335F2DE74}"/>
              </a:ext>
            </a:extLst>
          </p:cNvPr>
          <p:cNvSpPr txBox="1"/>
          <p:nvPr/>
        </p:nvSpPr>
        <p:spPr>
          <a:xfrm>
            <a:off x="729465" y="2743204"/>
            <a:ext cx="2147299" cy="64633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CRM captures order</a:t>
            </a:r>
          </a:p>
          <a:p>
            <a:pPr algn="ctr"/>
            <a:r>
              <a:rPr lang="en-DE" dirty="0"/>
              <a:t>(simulated – CPQ)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21188-368C-AD45-B706-A8376D72FCA1}"/>
              </a:ext>
            </a:extLst>
          </p:cNvPr>
          <p:cNvSpPr txBox="1"/>
          <p:nvPr/>
        </p:nvSpPr>
        <p:spPr>
          <a:xfrm>
            <a:off x="4449820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TMF APIs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FD137-D2C5-614F-B6C9-F4E38D6D4AC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876764" y="3066369"/>
            <a:ext cx="15730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F04D60-EA56-F746-88B0-9424EC2AFE5C}"/>
              </a:ext>
            </a:extLst>
          </p:cNvPr>
          <p:cNvSpPr txBox="1"/>
          <p:nvPr/>
        </p:nvSpPr>
        <p:spPr>
          <a:xfrm>
            <a:off x="3145002" y="286613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Customer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07DAC-B2DE-E14A-BDBD-FDEB81AB065C}"/>
              </a:ext>
            </a:extLst>
          </p:cNvPr>
          <p:cNvSpPr txBox="1"/>
          <p:nvPr/>
        </p:nvSpPr>
        <p:spPr>
          <a:xfrm>
            <a:off x="8170175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Order Management processes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C21FC-D09B-B04D-A7C9-76BC0F23CB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597119" y="3066369"/>
            <a:ext cx="1573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736334-1BE1-974D-A5FF-27462A46E239}"/>
              </a:ext>
            </a:extLst>
          </p:cNvPr>
          <p:cNvSpPr txBox="1"/>
          <p:nvPr/>
        </p:nvSpPr>
        <p:spPr>
          <a:xfrm>
            <a:off x="6865357" y="286631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Transformed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EB380-0512-A244-A35F-D13484C3FCE7}"/>
              </a:ext>
            </a:extLst>
          </p:cNvPr>
          <p:cNvSpPr txBox="1"/>
          <p:nvPr/>
        </p:nvSpPr>
        <p:spPr>
          <a:xfrm>
            <a:off x="4449819" y="4088719"/>
            <a:ext cx="2147299" cy="151069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Delivery System (provisioning, billing, etc.) implements order</a:t>
            </a:r>
            <a:br>
              <a:rPr lang="en-DE" dirty="0"/>
            </a:br>
            <a:r>
              <a:rPr lang="en-DE" dirty="0"/>
              <a:t>(simulated)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72BC1-BE5F-5C4C-A186-10C10B58D89B}"/>
              </a:ext>
            </a:extLst>
          </p:cNvPr>
          <p:cNvSpPr txBox="1"/>
          <p:nvPr/>
        </p:nvSpPr>
        <p:spPr>
          <a:xfrm>
            <a:off x="6807430" y="4637717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Decomposed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D2E03-9195-CD4E-8853-6033525FAEFC}"/>
              </a:ext>
            </a:extLst>
          </p:cNvPr>
          <p:cNvSpPr txBox="1"/>
          <p:nvPr/>
        </p:nvSpPr>
        <p:spPr>
          <a:xfrm>
            <a:off x="8170174" y="4514607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TMF APIs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064F10-FCF9-CE40-B547-F4BBDFD67CF1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flipH="1">
            <a:off x="9243824" y="3389534"/>
            <a:ext cx="1" cy="1125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EC170F-2E3A-0D4B-98EB-E0B09DC46EB7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597118" y="4837772"/>
            <a:ext cx="1573056" cy="6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E2A97-AD9D-FD4B-83FB-1256A432EE98}"/>
              </a:ext>
            </a:extLst>
          </p:cNvPr>
          <p:cNvSpPr txBox="1"/>
          <p:nvPr/>
        </p:nvSpPr>
        <p:spPr>
          <a:xfrm>
            <a:off x="9086804" y="3752015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Executable</a:t>
            </a:r>
          </a:p>
          <a:p>
            <a:pPr algn="ctr"/>
            <a:r>
              <a:rPr lang="en-DE" sz="10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0465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Developer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How does a developer benefit from the asset?</a:t>
            </a:r>
            <a:br>
              <a:rPr lang="en-US" sz="1600" dirty="0"/>
            </a:br>
            <a:r>
              <a:rPr lang="en-US" sz="1600" dirty="0"/>
              <a:t>(based on the flow)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5455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Business User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How does the business benefit from the asset?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88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What – Why – Who – How</a:t>
            </a:r>
          </a:p>
        </p:txBody>
      </p:sp>
    </p:spTree>
    <p:extLst>
      <p:ext uri="{BB962C8B-B14F-4D97-AF65-F5344CB8AC3E}">
        <p14:creationId xmlns:p14="http://schemas.microsoft.com/office/powerpoint/2010/main" val="1839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</a:t>
            </a:r>
            <a:r>
              <a:rPr lang="en-US" dirty="0"/>
              <a:t> is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445741"/>
            <a:ext cx="10167139" cy="451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 Telco Integrator helps CSPs implement TM Forum Open APIs and provides consistent interactions with top order negotiation systems such as Siebel and Salesforce Vlocity.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 Cloud-native asset based on IBM Cloud Pak for Integration that leverages IBM Cloud Pak for Data to infuse AI into telco processes</a:t>
            </a:r>
          </a:p>
          <a:p>
            <a:r>
              <a:rPr lang="en-US" sz="1600" u="sng" dirty="0"/>
              <a:t>Key features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Exposes TM Forum APIs through a secure gateway</a:t>
            </a:r>
          </a:p>
          <a:p>
            <a:pPr lvl="1"/>
            <a:r>
              <a:rPr lang="en-US" sz="1400" dirty="0"/>
              <a:t>Routing and data transformation implemented in IBM enterprise broker</a:t>
            </a:r>
          </a:p>
          <a:p>
            <a:pPr lvl="1"/>
            <a:r>
              <a:rPr lang="en-US" sz="1400" dirty="0"/>
              <a:t>Sterling Order Management pipelines are used for Order state management</a:t>
            </a:r>
          </a:p>
          <a:p>
            <a:pPr lvl="1"/>
            <a:r>
              <a:rPr lang="en-US" sz="1400" dirty="0"/>
              <a:t>Provides an order decomposition and execution build plan decision system </a:t>
            </a:r>
          </a:p>
          <a:p>
            <a:pPr lvl="1"/>
            <a:r>
              <a:rPr lang="en-US" sz="1400" dirty="0"/>
              <a:t>A Kafka broker implements an event-based messaging system for OSS and BSS systems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Why</a:t>
            </a:r>
            <a:r>
              <a:rPr lang="en-US" dirty="0"/>
              <a:t> use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Dramatically Improve Business &amp; IT Agility</a:t>
            </a:r>
          </a:p>
          <a:p>
            <a:r>
              <a:rPr lang="en-US" sz="1600" dirty="0"/>
              <a:t>Enable a Global Wholesale Connectivity Ecosystem</a:t>
            </a:r>
          </a:p>
          <a:p>
            <a:r>
              <a:rPr lang="en-US" sz="1600" dirty="0"/>
              <a:t>Reduce Integration Cost, Risk and Time for Entire Supply Chain</a:t>
            </a:r>
          </a:p>
          <a:p>
            <a:r>
              <a:rPr lang="en-US" sz="1600" dirty="0"/>
              <a:t>Reduce Cost and Complexity of CSP Operations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74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 is the Telco Integrator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TBD: market size</a:t>
            </a:r>
          </a:p>
          <a:p>
            <a:r>
              <a:rPr lang="en-US" sz="1600" dirty="0"/>
              <a:t>(existing IBM Telco asset customers)</a:t>
            </a:r>
          </a:p>
          <a:p>
            <a:pPr lvl="1"/>
            <a:r>
              <a:rPr lang="en-US" sz="1400" dirty="0"/>
              <a:t>Continuity &gt;&gt; investment protection</a:t>
            </a:r>
          </a:p>
          <a:p>
            <a:pPr lvl="1"/>
            <a:r>
              <a:rPr lang="en-US" sz="1400" dirty="0"/>
              <a:t>Modernization &gt;&gt; migration to new industry Cloud standard</a:t>
            </a:r>
          </a:p>
          <a:p>
            <a:pPr lvl="1"/>
            <a:r>
              <a:rPr lang="en-US" sz="1400" dirty="0"/>
              <a:t>Leverage benefits of REST APIs (improvement over current asset technology)</a:t>
            </a:r>
          </a:p>
          <a:p>
            <a:r>
              <a:rPr lang="en-US" sz="1600" dirty="0"/>
              <a:t>(new customers using the TMF APIs already)</a:t>
            </a:r>
          </a:p>
          <a:p>
            <a:pPr lvl="1"/>
            <a:r>
              <a:rPr lang="en-US" sz="1400" dirty="0"/>
              <a:t>Acceleration of adoption</a:t>
            </a:r>
          </a:p>
          <a:p>
            <a:pPr lvl="1"/>
            <a:r>
              <a:rPr lang="en-US" sz="1400" dirty="0"/>
              <a:t>Consolidated, centrally managed platform</a:t>
            </a:r>
          </a:p>
          <a:p>
            <a:r>
              <a:rPr lang="en-US" sz="1600" dirty="0"/>
              <a:t>(new customers not using TMF (yet))</a:t>
            </a:r>
          </a:p>
          <a:p>
            <a:pPr lvl="1"/>
            <a:r>
              <a:rPr lang="en-US" sz="1400" dirty="0"/>
              <a:t>Kickstarter for adoption of standard</a:t>
            </a:r>
          </a:p>
          <a:p>
            <a:pPr lvl="1"/>
            <a:r>
              <a:rPr lang="en-US" sz="1400" dirty="0"/>
              <a:t>Leverage TMP benefits (</a:t>
            </a:r>
            <a:r>
              <a:rPr lang="en-US" sz="1400" dirty="0" err="1"/>
              <a:t>tbd</a:t>
            </a:r>
            <a:r>
              <a:rPr lang="en-US" sz="1400" dirty="0"/>
              <a:t>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20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 does the Telco Integrator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551935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0680A-6D76-1846-BB7D-489418EF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15812"/>
              </p:ext>
            </p:extLst>
          </p:nvPr>
        </p:nvGraphicFramePr>
        <p:xfrm>
          <a:off x="1459470" y="233130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20878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7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Without Telco 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With Telco Integrator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Static, homegrown TMF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Enables customization through TMF API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9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benefits in detail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41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a modular platform architecture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Abstract underlying complexity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time-to-market for new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cost of creating and operating new services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dramatically improves business and IT agility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2543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 a pragmatic way to cut time and risks in enterprise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AE87-8CAB-C240-8107-7E1BC07D7A61}"/>
              </a:ext>
            </a:extLst>
          </p:cNvPr>
          <p:cNvSpPr/>
          <p:nvPr/>
        </p:nvSpPr>
        <p:spPr>
          <a:xfrm>
            <a:off x="553674" y="5218739"/>
            <a:ext cx="1114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Black Oblique" panose="02000503020000020003" pitchFamily="2" charset="0"/>
              </a:rPr>
              <a:t>The Telco Integrator runs on any cloud and integrates with any OSS/BSS.</a:t>
            </a:r>
          </a:p>
        </p:txBody>
      </p:sp>
    </p:spTree>
    <p:extLst>
      <p:ext uri="{BB962C8B-B14F-4D97-AF65-F5344CB8AC3E}">
        <p14:creationId xmlns:p14="http://schemas.microsoft.com/office/powerpoint/2010/main" val="42548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operators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Improve and simplify provisioning, flexibility, scalability of wholesale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Work together to deliver network services at global scale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a global connectivity ecosystem 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Pain points in the current ecosystem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Inefficient and largely manual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Processes are not compatible with Software-Defined Networks and Network Functions Virtualization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900</Words>
  <Application>Microsoft Macintosh PowerPoint</Application>
  <PresentationFormat>Widescreen</PresentationFormat>
  <Paragraphs>220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American Typewriter Condensed</vt:lpstr>
      <vt:lpstr>Arial</vt:lpstr>
      <vt:lpstr>Avenir Black</vt:lpstr>
      <vt:lpstr>Avenir Black Oblique</vt:lpstr>
      <vt:lpstr>Avenir Medium</vt:lpstr>
      <vt:lpstr>Calibri</vt:lpstr>
      <vt:lpstr>Garamond</vt:lpstr>
      <vt:lpstr>Selawik Light</vt:lpstr>
      <vt:lpstr>Speak Pro</vt:lpstr>
      <vt:lpstr>SavonVTI</vt:lpstr>
      <vt:lpstr>Telco Integrator</vt:lpstr>
      <vt:lpstr>Asset Overview</vt:lpstr>
      <vt:lpstr>What is the Telco Integrator?</vt:lpstr>
      <vt:lpstr>Why use the Telco Integrator?</vt:lpstr>
      <vt:lpstr>Who is the Telco Integrator for?</vt:lpstr>
      <vt:lpstr>How does the Telco Integrator work?</vt:lpstr>
      <vt:lpstr>Asset benefits in detail</vt:lpstr>
      <vt:lpstr>The Telco Integrator dramatically improves business and IT agility</vt:lpstr>
      <vt:lpstr>The Telco Integrator enables a global connectivity ecosystem </vt:lpstr>
      <vt:lpstr>The Telco Integrator reduces integration cost, risk and time for the supply chain</vt:lpstr>
      <vt:lpstr>The Telco Integrator enables intelligent workflows</vt:lpstr>
      <vt:lpstr>The Telco Integrator leverages existing business processes</vt:lpstr>
      <vt:lpstr>Architecture overview</vt:lpstr>
      <vt:lpstr>PowerPoint Presentation</vt:lpstr>
      <vt:lpstr>Asset implementation</vt:lpstr>
      <vt:lpstr>Telco Integrator – Tool Set</vt:lpstr>
      <vt:lpstr>Telco Integrator – Implemented sample scenario</vt:lpstr>
      <vt:lpstr>Telco Integrator – Developer View</vt:lpstr>
      <vt:lpstr>Telco Integrator – Business User 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Integrator - Business Case</dc:title>
  <dc:subject/>
  <dc:creator>SILA KISSUU</dc:creator>
  <cp:keywords/>
  <dc:description/>
  <cp:lastModifiedBy>Werner Tod</cp:lastModifiedBy>
  <cp:revision>38</cp:revision>
  <dcterms:created xsi:type="dcterms:W3CDTF">2021-02-08T17:42:17Z</dcterms:created>
  <dcterms:modified xsi:type="dcterms:W3CDTF">2021-06-30T13:29:00Z</dcterms:modified>
  <cp:category/>
</cp:coreProperties>
</file>