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3" r:id="rId2"/>
    <p:sldId id="268" r:id="rId3"/>
    <p:sldId id="2142533709" r:id="rId4"/>
    <p:sldId id="260" r:id="rId5"/>
    <p:sldId id="2142533710" r:id="rId6"/>
    <p:sldId id="274" r:id="rId7"/>
    <p:sldId id="269" r:id="rId8"/>
    <p:sldId id="282" r:id="rId9"/>
    <p:sldId id="283" r:id="rId10"/>
    <p:sldId id="2142533704" r:id="rId11"/>
    <p:sldId id="284" r:id="rId12"/>
    <p:sldId id="285" r:id="rId13"/>
    <p:sldId id="278" r:id="rId14"/>
    <p:sldId id="279" r:id="rId15"/>
    <p:sldId id="280" r:id="rId16"/>
    <p:sldId id="277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17"/>
    <p:restoredTop sz="74150"/>
  </p:normalViewPr>
  <p:slideViewPr>
    <p:cSldViewPr snapToGrid="0" snapToObjects="1">
      <p:cViewPr varScale="1">
        <p:scale>
          <a:sx n="93" d="100"/>
          <a:sy n="93" d="100"/>
        </p:scale>
        <p:origin x="1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110B8-839E-1348-9953-F276AE149121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6D90F-8DB8-3749-AEA6-BD46F5CD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2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6D90F-8DB8-3749-AEA6-BD46F5CD0C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6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6D90F-8DB8-3749-AEA6-BD46F5CD0C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9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6D90F-8DB8-3749-AEA6-BD46F5CD0C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0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6D90F-8DB8-3749-AEA6-BD46F5CD0C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48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8CE51-9276-B04C-90A2-F3FFCCCBBD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49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6D90F-8DB8-3749-AEA6-BD46F5CD0C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17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6D90F-8DB8-3749-AEA6-BD46F5CD0C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1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1030-E457-B744-AD56-5505CE34833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8DEA-A609-6341-9A1E-6488B5168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4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1030-E457-B744-AD56-5505CE34833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8DEA-A609-6341-9A1E-6488B5168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41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1030-E457-B744-AD56-5505CE34833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8DEA-A609-6341-9A1E-6488B5168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54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1030-E457-B744-AD56-5505CE34833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8DEA-A609-6341-9A1E-6488B5168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90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1030-E457-B744-AD56-5505CE34833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8DEA-A609-6341-9A1E-6488B5168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74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1030-E457-B744-AD56-5505CE34833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8DEA-A609-6341-9A1E-6488B5168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6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1030-E457-B744-AD56-5505CE34833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8DEA-A609-6341-9A1E-6488B5168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89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1030-E457-B744-AD56-5505CE34833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8DEA-A609-6341-9A1E-6488B5168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2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1030-E457-B744-AD56-5505CE34833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8DEA-A609-6341-9A1E-6488B5168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6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1030-E457-B744-AD56-5505CE34833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8DEA-A609-6341-9A1E-6488B5168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81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1030-E457-B744-AD56-5505CE34833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8DEA-A609-6341-9A1E-6488B5168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0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41030-E457-B744-AD56-5505CE34833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18DEA-A609-6341-9A1E-6488B5168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34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ylime/keylim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tif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tif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3D6D4A-5917-2D3C-A218-513C0CB6D963}"/>
              </a:ext>
            </a:extLst>
          </p:cNvPr>
          <p:cNvSpPr txBox="1"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6000" kern="1200">
                <a:latin typeface="+mj-lt"/>
                <a:ea typeface="+mj-ea"/>
                <a:cs typeface="+mj-cs"/>
              </a:rPr>
              <a:t>Delivery Supply Chain Integrity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0717E2D-6E5B-7DBD-BF26-D641ED045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 kern="1200">
                <a:latin typeface="+mn-lt"/>
                <a:ea typeface="+mn-ea"/>
                <a:cs typeface="+mn-cs"/>
              </a:rPr>
              <a:t>Tekton and SPIRE </a:t>
            </a:r>
            <a:r>
              <a:rPr kumimoji="1" lang="en-US" altLang="ja-JP" kern="1200" dirty="0">
                <a:latin typeface="+mn-lt"/>
                <a:ea typeface="+mn-ea"/>
                <a:cs typeface="+mn-cs"/>
              </a:rPr>
              <a:t> </a:t>
            </a:r>
            <a:r>
              <a:rPr kumimoji="1" lang="ja-JP" altLang="en-US" kern="1200">
                <a:latin typeface="+mn-lt"/>
                <a:ea typeface="+mn-ea"/>
                <a:cs typeface="+mn-cs"/>
              </a:rPr>
              <a:t>Attestion</a:t>
            </a:r>
          </a:p>
        </p:txBody>
      </p:sp>
    </p:spTree>
    <p:extLst>
      <p:ext uri="{BB962C8B-B14F-4D97-AF65-F5344CB8AC3E}">
        <p14:creationId xmlns:p14="http://schemas.microsoft.com/office/powerpoint/2010/main" val="2393960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CA44-8B42-CCE5-B26A-F0BBA846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739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chemeClr val="accent5"/>
                </a:solidFill>
              </a:rPr>
              <a:t>“</a:t>
            </a:r>
            <a:r>
              <a:rPr lang="en-US" sz="3200" i="1" dirty="0" err="1">
                <a:solidFill>
                  <a:schemeClr val="accent5"/>
                </a:solidFill>
              </a:rPr>
              <a:t>Keylime</a:t>
            </a:r>
            <a:r>
              <a:rPr lang="en-US" sz="3200" i="1" dirty="0">
                <a:solidFill>
                  <a:schemeClr val="accent5"/>
                </a:solidFill>
              </a:rPr>
              <a:t> guarantees the identity of a node beyond doubt”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D1B0E-E061-F8C4-F59A-95BADAEA6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105231"/>
            <a:ext cx="11667067" cy="53876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That’s a bold claim. Concepts and technologies that make this possible: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Endorsement Key</a:t>
            </a:r>
            <a:r>
              <a:rPr lang="en-US" dirty="0"/>
              <a:t> aka EK – private/public keypair unique to a TPM device. Private key is locked forever inside the device. The identity of the TPM device is provable modulo RSA or ECC collisions (we are not there yet).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EK certificate</a:t>
            </a:r>
            <a:r>
              <a:rPr lang="en-US" dirty="0"/>
              <a:t> – proves the TPM genuine by (a) signing the EK (b) signed by TPM manufacturer root CA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Measured Boot Attestation</a:t>
            </a:r>
            <a:r>
              <a:rPr lang="en-US" dirty="0">
                <a:sym typeface="Wingdings" pitchFamily="2" charset="2"/>
              </a:rPr>
              <a:t> aka MBA – a technique to identify (“measure”) and validate (“attest”) every component of the software stack as it is being built up during boot.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Integrity Measurement Attestation</a:t>
            </a:r>
            <a:r>
              <a:rPr lang="en-US" dirty="0"/>
              <a:t> aka IMA – a technique to measure each executable in a running operating system and attest that it genuine.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Root of trust</a:t>
            </a:r>
            <a:r>
              <a:rPr lang="en-US" dirty="0">
                <a:sym typeface="Wingdings" pitchFamily="2" charset="2"/>
              </a:rPr>
              <a:t>: one of several hardware techniques to ensure TPM device is initialized before any other SW runs on machine, and therefore TPM initialization is not “contaminated”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Chain of trust</a:t>
            </a:r>
            <a:r>
              <a:rPr lang="en-US" dirty="0">
                <a:sym typeface="Wingdings" pitchFamily="2" charset="2"/>
              </a:rPr>
              <a:t>: i.e. “measure before you run” – each component of the software stack measures the next piece before it runs. Measurement digests are recorded in the TPM device.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Remote attestation </a:t>
            </a:r>
            <a:r>
              <a:rPr lang="en-US" dirty="0"/>
              <a:t>--  perform TPM identity test, MBA, IMA and possibly other checks on a host *remotely*. </a:t>
            </a:r>
          </a:p>
          <a:p>
            <a:pPr lvl="2"/>
            <a:r>
              <a:rPr lang="en-US" dirty="0"/>
              <a:t>The untrusted node records MBA and IMA measurements, also recording digests in the TPM device</a:t>
            </a:r>
          </a:p>
          <a:p>
            <a:pPr lvl="2"/>
            <a:r>
              <a:rPr lang="en-US" dirty="0"/>
              <a:t>The [verifiably] genuine TPM provides an unfalsifiable record of the digests above</a:t>
            </a:r>
          </a:p>
          <a:p>
            <a:pPr lvl="2"/>
            <a:r>
              <a:rPr lang="en-US" dirty="0"/>
              <a:t>The MBA and IMA measurements, and a TPM “quote” are downloaded to a remote (trusted) </a:t>
            </a:r>
            <a:r>
              <a:rPr lang="en-US" dirty="0" err="1"/>
              <a:t>keylime</a:t>
            </a:r>
            <a:r>
              <a:rPr lang="en-US" dirty="0"/>
              <a:t> server</a:t>
            </a:r>
          </a:p>
          <a:p>
            <a:pPr lvl="2"/>
            <a:r>
              <a:rPr lang="en-US" dirty="0"/>
              <a:t>The server authenticates the measurements using the TPM quote</a:t>
            </a:r>
          </a:p>
          <a:p>
            <a:pPr lvl="2"/>
            <a:r>
              <a:rPr lang="en-US" dirty="0"/>
              <a:t>The server checks measurements against the SBOM and declares attestation success or failure.</a:t>
            </a: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Keylime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https://github.com/keylime/keylime</a:t>
            </a:r>
            <a:r>
              <a:rPr lang="en-US" dirty="0"/>
              <a:t> ) is an open-source implementation of remote attestation.</a:t>
            </a:r>
          </a:p>
        </p:txBody>
      </p:sp>
    </p:spTree>
    <p:extLst>
      <p:ext uri="{BB962C8B-B14F-4D97-AF65-F5344CB8AC3E}">
        <p14:creationId xmlns:p14="http://schemas.microsoft.com/office/powerpoint/2010/main" val="346192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914AAC-7B02-214E-8B5F-C89631670DC5}"/>
              </a:ext>
            </a:extLst>
          </p:cNvPr>
          <p:cNvSpPr txBox="1"/>
          <p:nvPr/>
        </p:nvSpPr>
        <p:spPr>
          <a:xfrm>
            <a:off x="416689" y="1079340"/>
            <a:ext cx="110653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accent5"/>
                </a:solidFill>
              </a:rPr>
              <a:t>SPIRE Nodes Attestation</a:t>
            </a:r>
          </a:p>
          <a:p>
            <a:pPr marL="285750" indent="-285750">
              <a:buFontTx/>
              <a:buChar char="-"/>
            </a:pPr>
            <a:r>
              <a:rPr lang="en-US" altLang="ja-JP" i="1" dirty="0"/>
              <a:t>Root CA</a:t>
            </a:r>
            <a:r>
              <a:rPr lang="en-US" altLang="ja-JP" dirty="0"/>
              <a:t> stored securely on the SPIRE Server</a:t>
            </a:r>
          </a:p>
          <a:p>
            <a:pPr marL="285750" indent="-285750">
              <a:buFontTx/>
              <a:buChar char="-"/>
            </a:pPr>
            <a:r>
              <a:rPr lang="en-US" altLang="ja-JP" i="1" dirty="0"/>
              <a:t>Root CA </a:t>
            </a:r>
            <a:r>
              <a:rPr lang="en-US" altLang="ja-JP" dirty="0"/>
              <a:t>signs </a:t>
            </a:r>
            <a:r>
              <a:rPr lang="en-US" altLang="ja-JP" i="1" dirty="0"/>
              <a:t>an intermediate CA </a:t>
            </a:r>
            <a:r>
              <a:rPr lang="en-US" altLang="ja-JP" dirty="0"/>
              <a:t>for distributions </a:t>
            </a:r>
          </a:p>
          <a:p>
            <a:pPr marL="285750" indent="-285750">
              <a:buFontTx/>
              <a:buChar char="-"/>
            </a:pPr>
            <a:r>
              <a:rPr lang="en-US" altLang="ja-JP" dirty="0" err="1"/>
              <a:t>Keylime</a:t>
            </a:r>
            <a:r>
              <a:rPr lang="en-US" altLang="ja-JP" dirty="0"/>
              <a:t> executes a suite of attestations and checks before verifying a node 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Once the node is verified, </a:t>
            </a:r>
            <a:r>
              <a:rPr lang="en-US" altLang="ja-JP" dirty="0" err="1"/>
              <a:t>Keylime</a:t>
            </a:r>
            <a:r>
              <a:rPr lang="en-US" altLang="ja-JP" dirty="0"/>
              <a:t> delivers </a:t>
            </a:r>
            <a:r>
              <a:rPr lang="en-US" altLang="ja-JP" i="1" dirty="0"/>
              <a:t>an intermediate CA </a:t>
            </a:r>
            <a:r>
              <a:rPr lang="en-US" altLang="ja-JP" dirty="0"/>
              <a:t>to a specific node </a:t>
            </a:r>
            <a:br>
              <a:rPr lang="en-US" altLang="ja-JP" dirty="0"/>
            </a:br>
            <a:r>
              <a:rPr lang="en-US" altLang="ja-JP" dirty="0"/>
              <a:t>(encrypted; cannot be read on a different host)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Verified node creates node x509 signed with </a:t>
            </a:r>
            <a:r>
              <a:rPr lang="en-US" altLang="ja-JP" i="1" dirty="0"/>
              <a:t>intermediate CA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SPIRE agent uses x509 to attest with SPIRE Server 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When SPIRE Agent is successfully attested, SPIRE Server assigns identity for it and for all the workloads hosted by this node</a:t>
            </a:r>
          </a:p>
          <a:p>
            <a:pPr marL="285750" indent="-285750">
              <a:buFontTx/>
              <a:buChar char="-"/>
            </a:pPr>
            <a:endParaRPr lang="en-US" altLang="ja-JP" dirty="0"/>
          </a:p>
          <a:p>
            <a:r>
              <a:rPr lang="en-US" altLang="ja-JP" dirty="0"/>
              <a:t>Future Extensions/Optional: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x509 can be used only once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once the SPIRE node is attested, keys destroyed, </a:t>
            </a:r>
            <a:r>
              <a:rPr lang="en-US" dirty="0"/>
              <a:t>so no other entity can use it to sign other attestation challenges.</a:t>
            </a:r>
            <a:r>
              <a:rPr lang="en-US" altLang="ja-JP" dirty="0"/>
              <a:t> [optional]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periodic/continuous attestation with new keys </a:t>
            </a:r>
          </a:p>
          <a:p>
            <a:pPr marL="285750" indent="-285750">
              <a:buFontTx/>
              <a:buChar char="-"/>
            </a:pPr>
            <a:endParaRPr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8974C0D-9A54-6A46-950B-77962B3F7E3B}"/>
              </a:ext>
            </a:extLst>
          </p:cNvPr>
          <p:cNvSpPr txBox="1"/>
          <p:nvPr/>
        </p:nvSpPr>
        <p:spPr>
          <a:xfrm>
            <a:off x="416689" y="271040"/>
            <a:ext cx="10108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err="1">
                <a:solidFill>
                  <a:schemeClr val="accent5"/>
                </a:solidFill>
              </a:rPr>
              <a:t>Tekton</a:t>
            </a:r>
            <a:r>
              <a:rPr lang="en-US" altLang="ja-JP" sz="2800" b="1" dirty="0">
                <a:solidFill>
                  <a:schemeClr val="accent5"/>
                </a:solidFill>
              </a:rPr>
              <a:t> Delivery Supply Chain Integrity w/ SPIRE + </a:t>
            </a:r>
            <a:r>
              <a:rPr lang="en-US" altLang="ja-JP" sz="2800" b="1" dirty="0" err="1">
                <a:solidFill>
                  <a:schemeClr val="accent5"/>
                </a:solidFill>
              </a:rPr>
              <a:t>Keylime</a:t>
            </a:r>
            <a:r>
              <a:rPr lang="en-US" altLang="ja-JP" sz="2800" b="1" dirty="0">
                <a:solidFill>
                  <a:schemeClr val="accent5"/>
                </a:solidFill>
              </a:rPr>
              <a:t> + TPM </a:t>
            </a:r>
            <a:endParaRPr lang="en-US" altLang="ja-JP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733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7F39ABD-D045-824D-9170-BB309B94B783}"/>
              </a:ext>
            </a:extLst>
          </p:cNvPr>
          <p:cNvSpPr/>
          <p:nvPr/>
        </p:nvSpPr>
        <p:spPr>
          <a:xfrm>
            <a:off x="5307496" y="477078"/>
            <a:ext cx="1691598" cy="6957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円柱 36">
            <a:extLst>
              <a:ext uri="{FF2B5EF4-FFF2-40B4-BE49-F238E27FC236}">
                <a16:creationId xmlns:a16="http://schemas.microsoft.com/office/drawing/2014/main" id="{FE4DC722-3F45-D447-8422-2C9B1049863B}"/>
              </a:ext>
            </a:extLst>
          </p:cNvPr>
          <p:cNvSpPr/>
          <p:nvPr/>
        </p:nvSpPr>
        <p:spPr>
          <a:xfrm>
            <a:off x="7896227" y="180868"/>
            <a:ext cx="1034418" cy="764277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B0F132-0B4D-1D41-B313-039F6D337D1C}"/>
              </a:ext>
            </a:extLst>
          </p:cNvPr>
          <p:cNvSpPr txBox="1"/>
          <p:nvPr/>
        </p:nvSpPr>
        <p:spPr>
          <a:xfrm>
            <a:off x="7891010" y="333109"/>
            <a:ext cx="1256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GitHub </a:t>
            </a:r>
          </a:p>
          <a:p>
            <a:r>
              <a:rPr kumimoji="1" lang="en-US" altLang="ja-JP" sz="1600" dirty="0"/>
              <a:t>Repository</a:t>
            </a:r>
            <a:endParaRPr kumimoji="1" lang="ja-JP" altLang="en-US" sz="160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C75D5D8-5D21-6E44-A70D-F022A4623B5F}"/>
              </a:ext>
            </a:extLst>
          </p:cNvPr>
          <p:cNvSpPr/>
          <p:nvPr/>
        </p:nvSpPr>
        <p:spPr>
          <a:xfrm>
            <a:off x="4967284" y="2137823"/>
            <a:ext cx="5133861" cy="1100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3F8CC31C-5B2C-524A-B63E-2F6485F525A8}"/>
              </a:ext>
            </a:extLst>
          </p:cNvPr>
          <p:cNvSpPr/>
          <p:nvPr/>
        </p:nvSpPr>
        <p:spPr>
          <a:xfrm>
            <a:off x="7606573" y="2237314"/>
            <a:ext cx="2265220" cy="411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Signing container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596AF0F-BED2-214C-95C9-72B478BF3B24}"/>
              </a:ext>
            </a:extLst>
          </p:cNvPr>
          <p:cNvSpPr/>
          <p:nvPr/>
        </p:nvSpPr>
        <p:spPr>
          <a:xfrm>
            <a:off x="3347110" y="3931562"/>
            <a:ext cx="6754035" cy="59507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   Node      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CEE050A-10F2-444C-8480-583CEF9CF10A}"/>
              </a:ext>
            </a:extLst>
          </p:cNvPr>
          <p:cNvCxnSpPr>
            <a:cxnSpLocks/>
          </p:cNvCxnSpPr>
          <p:nvPr/>
        </p:nvCxnSpPr>
        <p:spPr>
          <a:xfrm flipH="1">
            <a:off x="7891010" y="1013598"/>
            <a:ext cx="387817" cy="10886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261FAB-CF47-8D42-9D77-710C4662F744}"/>
              </a:ext>
            </a:extLst>
          </p:cNvPr>
          <p:cNvSpPr txBox="1"/>
          <p:nvPr/>
        </p:nvSpPr>
        <p:spPr>
          <a:xfrm>
            <a:off x="8749904" y="2827271"/>
            <a:ext cx="1279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Signing Pod</a:t>
            </a:r>
            <a:endParaRPr kumimoji="1" lang="ja-JP" altLang="en-US" sz="160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8165328-EC3F-7C41-BA9E-468900843894}"/>
              </a:ext>
            </a:extLst>
          </p:cNvPr>
          <p:cNvSpPr/>
          <p:nvPr/>
        </p:nvSpPr>
        <p:spPr>
          <a:xfrm>
            <a:off x="3347110" y="2137823"/>
            <a:ext cx="1587708" cy="1100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DF342FC-972F-1B45-80B5-343609E1F75F}"/>
              </a:ext>
            </a:extLst>
          </p:cNvPr>
          <p:cNvSpPr txBox="1"/>
          <p:nvPr/>
        </p:nvSpPr>
        <p:spPr>
          <a:xfrm>
            <a:off x="3432868" y="2271790"/>
            <a:ext cx="1501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ysClr val="windowText" lastClr="000000"/>
                </a:solidFill>
              </a:rPr>
              <a:t>Tekton Pipeline </a:t>
            </a:r>
          </a:p>
          <a:p>
            <a:r>
              <a:rPr lang="en-US" altLang="ja-JP" sz="1600" dirty="0">
                <a:solidFill>
                  <a:sysClr val="windowText" lastClr="000000"/>
                </a:solidFill>
              </a:rPr>
              <a:t>Controller Pod</a:t>
            </a:r>
          </a:p>
          <a:p>
            <a:r>
              <a:rPr lang="en-US" altLang="ja-JP" sz="1600" dirty="0">
                <a:solidFill>
                  <a:sysClr val="windowText" lastClr="000000"/>
                </a:solidFill>
              </a:rPr>
              <a:t>/ Webhook Pod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19FE08-9AD0-DC46-BAFF-EBEF3BC5C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339" y="615376"/>
            <a:ext cx="1390086" cy="4730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645BCD-F4F1-6845-BB5B-4EB9D377B2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204" y="809643"/>
            <a:ext cx="294781" cy="294781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12CB2D7-ACEE-424B-8C18-2F166E810B47}"/>
              </a:ext>
            </a:extLst>
          </p:cNvPr>
          <p:cNvSpPr/>
          <p:nvPr/>
        </p:nvSpPr>
        <p:spPr>
          <a:xfrm>
            <a:off x="6491712" y="3348726"/>
            <a:ext cx="735727" cy="276716"/>
          </a:xfrm>
          <a:prstGeom prst="round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Spire Ag</a:t>
            </a:r>
          </a:p>
        </p:txBody>
      </p:sp>
      <p:cxnSp>
        <p:nvCxnSpPr>
          <p:cNvPr id="23" name="直線矢印コネクタ 74">
            <a:extLst>
              <a:ext uri="{FF2B5EF4-FFF2-40B4-BE49-F238E27FC236}">
                <a16:creationId xmlns:a16="http://schemas.microsoft.com/office/drawing/2014/main" id="{C4C7F669-8D4D-8D4A-BCB8-2A12F91341D7}"/>
              </a:ext>
            </a:extLst>
          </p:cNvPr>
          <p:cNvCxnSpPr>
            <a:cxnSpLocks/>
          </p:cNvCxnSpPr>
          <p:nvPr/>
        </p:nvCxnSpPr>
        <p:spPr>
          <a:xfrm>
            <a:off x="6629228" y="2675581"/>
            <a:ext cx="0" cy="6292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74">
            <a:extLst>
              <a:ext uri="{FF2B5EF4-FFF2-40B4-BE49-F238E27FC236}">
                <a16:creationId xmlns:a16="http://schemas.microsoft.com/office/drawing/2014/main" id="{15B8A9B3-9CD7-BC4E-8511-143637B5AFAA}"/>
              </a:ext>
            </a:extLst>
          </p:cNvPr>
          <p:cNvCxnSpPr>
            <a:cxnSpLocks/>
          </p:cNvCxnSpPr>
          <p:nvPr/>
        </p:nvCxnSpPr>
        <p:spPr>
          <a:xfrm flipV="1">
            <a:off x="6962216" y="2675581"/>
            <a:ext cx="0" cy="6419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74">
            <a:extLst>
              <a:ext uri="{FF2B5EF4-FFF2-40B4-BE49-F238E27FC236}">
                <a16:creationId xmlns:a16="http://schemas.microsoft.com/office/drawing/2014/main" id="{79A06E29-CE08-6F49-BD6A-8605A8B76B2F}"/>
              </a:ext>
            </a:extLst>
          </p:cNvPr>
          <p:cNvCxnSpPr>
            <a:cxnSpLocks/>
          </p:cNvCxnSpPr>
          <p:nvPr/>
        </p:nvCxnSpPr>
        <p:spPr>
          <a:xfrm>
            <a:off x="6491712" y="1198023"/>
            <a:ext cx="0" cy="10037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74">
            <a:extLst>
              <a:ext uri="{FF2B5EF4-FFF2-40B4-BE49-F238E27FC236}">
                <a16:creationId xmlns:a16="http://schemas.microsoft.com/office/drawing/2014/main" id="{21E1B4CC-8A67-FF40-B0CA-7BABD0107FBD}"/>
              </a:ext>
            </a:extLst>
          </p:cNvPr>
          <p:cNvCxnSpPr>
            <a:cxnSpLocks/>
          </p:cNvCxnSpPr>
          <p:nvPr/>
        </p:nvCxnSpPr>
        <p:spPr>
          <a:xfrm flipV="1">
            <a:off x="5839888" y="1206028"/>
            <a:ext cx="11526" cy="10312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8408FB0-C054-5945-9392-64B80E2C2BA4}"/>
              </a:ext>
            </a:extLst>
          </p:cNvPr>
          <p:cNvSpPr/>
          <p:nvPr/>
        </p:nvSpPr>
        <p:spPr>
          <a:xfrm>
            <a:off x="10557843" y="3165825"/>
            <a:ext cx="1176079" cy="64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8" descr="CNCF Branding | SPIRE">
            <a:extLst>
              <a:ext uri="{FF2B5EF4-FFF2-40B4-BE49-F238E27FC236}">
                <a16:creationId xmlns:a16="http://schemas.microsoft.com/office/drawing/2014/main" id="{6D961A51-001C-AE46-9622-AFDA9BFE0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474" y="3296866"/>
            <a:ext cx="1043108" cy="38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直線矢印コネクタ 74">
            <a:extLst>
              <a:ext uri="{FF2B5EF4-FFF2-40B4-BE49-F238E27FC236}">
                <a16:creationId xmlns:a16="http://schemas.microsoft.com/office/drawing/2014/main" id="{8312E1D8-703E-2146-9244-FCBC02232B68}"/>
              </a:ext>
            </a:extLst>
          </p:cNvPr>
          <p:cNvCxnSpPr>
            <a:cxnSpLocks/>
            <a:stCxn id="32" idx="1"/>
            <a:endCxn id="4" idx="3"/>
          </p:cNvCxnSpPr>
          <p:nvPr/>
        </p:nvCxnSpPr>
        <p:spPr>
          <a:xfrm flipH="1">
            <a:off x="7227439" y="3486793"/>
            <a:ext cx="3330404" cy="2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F4438340-F81F-F84B-BBA1-B2C2BF21EF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426" y="2560197"/>
            <a:ext cx="294781" cy="294781"/>
          </a:xfrm>
          <a:prstGeom prst="rect">
            <a:avLst/>
          </a:prstGeom>
        </p:spPr>
      </p:pic>
      <p:cxnSp>
        <p:nvCxnSpPr>
          <p:cNvPr id="52" name="直線矢印コネクタ 74">
            <a:extLst>
              <a:ext uri="{FF2B5EF4-FFF2-40B4-BE49-F238E27FC236}">
                <a16:creationId xmlns:a16="http://schemas.microsoft.com/office/drawing/2014/main" id="{0813D66A-F1FE-5B4C-ACB5-66ADD4A3EC61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7054678" y="2525437"/>
            <a:ext cx="644748" cy="1821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10" descr="Icon-certificate - Manufacturing Person Icon - Free Transparent PNG  Download - PNGkey">
            <a:extLst>
              <a:ext uri="{FF2B5EF4-FFF2-40B4-BE49-F238E27FC236}">
                <a16:creationId xmlns:a16="http://schemas.microsoft.com/office/drawing/2014/main" id="{CF1830DB-378B-D547-A07D-23F9BECD7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34" y="4042918"/>
            <a:ext cx="282218" cy="3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72C0C6C-A80F-524E-B5CB-4D4AB626F05D}"/>
              </a:ext>
            </a:extLst>
          </p:cNvPr>
          <p:cNvSpPr txBox="1"/>
          <p:nvPr/>
        </p:nvSpPr>
        <p:spPr>
          <a:xfrm>
            <a:off x="268683" y="117061"/>
            <a:ext cx="4448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Node Attestation with TPM and </a:t>
            </a:r>
            <a:r>
              <a:rPr lang="en-US" sz="2000" b="1" dirty="0" err="1">
                <a:solidFill>
                  <a:schemeClr val="accent5"/>
                </a:solidFill>
              </a:rPr>
              <a:t>Keylime</a:t>
            </a:r>
            <a:endParaRPr lang="en-US" sz="2000" dirty="0">
              <a:solidFill>
                <a:schemeClr val="accent5"/>
              </a:solidFill>
            </a:endParaRPr>
          </a:p>
          <a:p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38" name="正方形/長方形 65">
            <a:extLst>
              <a:ext uri="{FF2B5EF4-FFF2-40B4-BE49-F238E27FC236}">
                <a16:creationId xmlns:a16="http://schemas.microsoft.com/office/drawing/2014/main" id="{AF99E430-BCA6-E143-AB94-C58ABF906080}"/>
              </a:ext>
            </a:extLst>
          </p:cNvPr>
          <p:cNvSpPr/>
          <p:nvPr/>
        </p:nvSpPr>
        <p:spPr>
          <a:xfrm>
            <a:off x="7735629" y="4032974"/>
            <a:ext cx="1315858" cy="282885"/>
          </a:xfrm>
          <a:prstGeom prst="rect">
            <a:avLst/>
          </a:prstGeom>
          <a:solidFill>
            <a:schemeClr val="accent1">
              <a:alpha val="4016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Keylime</a:t>
            </a:r>
            <a:r>
              <a:rPr lang="en-US" sz="1600" dirty="0">
                <a:solidFill>
                  <a:sysClr val="windowText" lastClr="000000"/>
                </a:solidFill>
              </a:rPr>
              <a:t> Ag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D0678B7-EF3F-C043-990C-B74FEC225D78}"/>
              </a:ext>
            </a:extLst>
          </p:cNvPr>
          <p:cNvSpPr/>
          <p:nvPr/>
        </p:nvSpPr>
        <p:spPr>
          <a:xfrm>
            <a:off x="9163175" y="3978993"/>
            <a:ext cx="744100" cy="374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TPM</a:t>
            </a:r>
          </a:p>
        </p:txBody>
      </p:sp>
      <p:cxnSp>
        <p:nvCxnSpPr>
          <p:cNvPr id="50" name="直線矢印コネクタ 76">
            <a:extLst>
              <a:ext uri="{FF2B5EF4-FFF2-40B4-BE49-F238E27FC236}">
                <a16:creationId xmlns:a16="http://schemas.microsoft.com/office/drawing/2014/main" id="{98CD8597-37F8-8A4B-B0DD-411EF078F31C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8393558" y="4315859"/>
            <a:ext cx="0" cy="12246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39B4F67C-8EE7-3645-BDF5-763B73543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1042" y="4971119"/>
            <a:ext cx="1064788" cy="62035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E5D001E-2D4B-C793-EF71-FE7602D05B8D}"/>
              </a:ext>
            </a:extLst>
          </p:cNvPr>
          <p:cNvSpPr/>
          <p:nvPr/>
        </p:nvSpPr>
        <p:spPr>
          <a:xfrm>
            <a:off x="5388886" y="480857"/>
            <a:ext cx="736176" cy="119257"/>
          </a:xfrm>
          <a:prstGeom prst="rect">
            <a:avLst/>
          </a:prstGeom>
          <a:solidFill>
            <a:schemeClr val="accent1">
              <a:alpha val="3996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policies</a:t>
            </a:r>
          </a:p>
        </p:txBody>
      </p:sp>
      <p:sp>
        <p:nvSpPr>
          <p:cNvPr id="39" name="正方形/長方形 65">
            <a:extLst>
              <a:ext uri="{FF2B5EF4-FFF2-40B4-BE49-F238E27FC236}">
                <a16:creationId xmlns:a16="http://schemas.microsoft.com/office/drawing/2014/main" id="{0AA8E5BE-C665-C8CA-153B-4543567F2BAD}"/>
              </a:ext>
            </a:extLst>
          </p:cNvPr>
          <p:cNvSpPr/>
          <p:nvPr/>
        </p:nvSpPr>
        <p:spPr>
          <a:xfrm>
            <a:off x="5115238" y="2263766"/>
            <a:ext cx="2148289" cy="41181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Sidecar Container</a:t>
            </a:r>
          </a:p>
        </p:txBody>
      </p:sp>
      <p:sp>
        <p:nvSpPr>
          <p:cNvPr id="41" name="四角形吹き出し 81">
            <a:extLst>
              <a:ext uri="{FF2B5EF4-FFF2-40B4-BE49-F238E27FC236}">
                <a16:creationId xmlns:a16="http://schemas.microsoft.com/office/drawing/2014/main" id="{A7E3F939-F694-C0E6-5AE5-44CFD6EE3CDF}"/>
              </a:ext>
            </a:extLst>
          </p:cNvPr>
          <p:cNvSpPr/>
          <p:nvPr/>
        </p:nvSpPr>
        <p:spPr>
          <a:xfrm>
            <a:off x="10139974" y="1257649"/>
            <a:ext cx="1910918" cy="889067"/>
          </a:xfrm>
          <a:prstGeom prst="wedgeRectCallout">
            <a:avLst>
              <a:gd name="adj1" fmla="val -46940"/>
              <a:gd name="adj2" fmla="val 20146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3. Node attested by SPIRE with x509 POP</a:t>
            </a:r>
          </a:p>
        </p:txBody>
      </p:sp>
      <p:sp>
        <p:nvSpPr>
          <p:cNvPr id="42" name="四角形吹き出し 81">
            <a:extLst>
              <a:ext uri="{FF2B5EF4-FFF2-40B4-BE49-F238E27FC236}">
                <a16:creationId xmlns:a16="http://schemas.microsoft.com/office/drawing/2014/main" id="{B7DDF51C-90A8-7FCC-5972-1A1053713EDC}"/>
              </a:ext>
            </a:extLst>
          </p:cNvPr>
          <p:cNvSpPr/>
          <p:nvPr/>
        </p:nvSpPr>
        <p:spPr>
          <a:xfrm>
            <a:off x="10262718" y="4851144"/>
            <a:ext cx="1605986" cy="786740"/>
          </a:xfrm>
          <a:prstGeom prst="wedgeRectCallout">
            <a:avLst>
              <a:gd name="adj1" fmla="val -236793"/>
              <a:gd name="adj2" fmla="val -13091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2.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Keylime</a:t>
            </a:r>
            <a:r>
              <a:rPr kumimoji="1" lang="en-US" altLang="ja-JP" sz="1400" dirty="0">
                <a:solidFill>
                  <a:schemeClr val="tx1"/>
                </a:solidFill>
              </a:rPr>
              <a:t> delivers x509 securely</a:t>
            </a:r>
          </a:p>
        </p:txBody>
      </p:sp>
      <p:sp>
        <p:nvSpPr>
          <p:cNvPr id="46" name="四角形吹き出し 81">
            <a:extLst>
              <a:ext uri="{FF2B5EF4-FFF2-40B4-BE49-F238E27FC236}">
                <a16:creationId xmlns:a16="http://schemas.microsoft.com/office/drawing/2014/main" id="{A6176796-4ADF-604D-BCE6-98E455D9BF1A}"/>
              </a:ext>
            </a:extLst>
          </p:cNvPr>
          <p:cNvSpPr/>
          <p:nvPr/>
        </p:nvSpPr>
        <p:spPr>
          <a:xfrm>
            <a:off x="9389770" y="5963395"/>
            <a:ext cx="2150141" cy="799544"/>
          </a:xfrm>
          <a:prstGeom prst="wedgeRectCallout">
            <a:avLst>
              <a:gd name="adj1" fmla="val -94865"/>
              <a:gd name="adj2" fmla="val -17578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1.Keylime attests the node</a:t>
            </a:r>
          </a:p>
        </p:txBody>
      </p:sp>
      <p:pic>
        <p:nvPicPr>
          <p:cNvPr id="43" name="Picture 2" descr="Free key outline icon &amp; Download free icons for commercial use">
            <a:extLst>
              <a:ext uri="{FF2B5EF4-FFF2-40B4-BE49-F238E27FC236}">
                <a16:creationId xmlns:a16="http://schemas.microsoft.com/office/drawing/2014/main" id="{DC805F39-8B95-0EC3-0659-DB486FD6C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956933" y="3708974"/>
            <a:ext cx="277000" cy="27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8F43CFC-2F7A-E6C9-532D-3323D2A6668E}"/>
              </a:ext>
            </a:extLst>
          </p:cNvPr>
          <p:cNvSpPr txBox="1"/>
          <p:nvPr/>
        </p:nvSpPr>
        <p:spPr>
          <a:xfrm>
            <a:off x="10776263" y="3938801"/>
            <a:ext cx="959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Root CA</a:t>
            </a:r>
          </a:p>
        </p:txBody>
      </p:sp>
      <p:cxnSp>
        <p:nvCxnSpPr>
          <p:cNvPr id="54" name="直線矢印コネクタ 74">
            <a:extLst>
              <a:ext uri="{FF2B5EF4-FFF2-40B4-BE49-F238E27FC236}">
                <a16:creationId xmlns:a16="http://schemas.microsoft.com/office/drawing/2014/main" id="{6BE85321-06F2-E356-A54B-981589200CDB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7156243" y="3625442"/>
            <a:ext cx="0" cy="417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74">
            <a:extLst>
              <a:ext uri="{FF2B5EF4-FFF2-40B4-BE49-F238E27FC236}">
                <a16:creationId xmlns:a16="http://schemas.microsoft.com/office/drawing/2014/main" id="{C985B57E-1056-5DEF-5FD2-EEF368EFA469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7308643" y="4174417"/>
            <a:ext cx="426986" cy="209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002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80B9A3-F0E0-7DF0-834A-22284D3AE393}"/>
              </a:ext>
            </a:extLst>
          </p:cNvPr>
          <p:cNvSpPr/>
          <p:nvPr/>
        </p:nvSpPr>
        <p:spPr>
          <a:xfrm>
            <a:off x="571500" y="1036896"/>
            <a:ext cx="11049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</a:rPr>
              <a:t>keep </a:t>
            </a:r>
            <a:r>
              <a:rPr lang="en-US" b="1" dirty="0">
                <a:solidFill>
                  <a:srgbClr val="C00000"/>
                </a:solidFill>
                <a:latin typeface="Lato" panose="020F0502020204030203" pitchFamily="34" charset="0"/>
              </a:rPr>
              <a:t>Root CA private key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</a:rPr>
              <a:t> secure </a:t>
            </a: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and </a:t>
            </a:r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Certificate</a:t>
            </a: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 for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create </a:t>
            </a:r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Intermediate CA key</a:t>
            </a: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 and sign </a:t>
            </a:r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Intermediate</a:t>
            </a: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Certificate</a:t>
            </a: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  to be distributed to worker nodes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Steps: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 Generate </a:t>
            </a:r>
            <a:r>
              <a:rPr lang="en-US" dirty="0" err="1">
                <a:solidFill>
                  <a:srgbClr val="222222"/>
                </a:solidFill>
                <a:latin typeface="Lato" panose="020F0502020204030203" pitchFamily="34" charset="0"/>
              </a:rPr>
              <a:t>rootCA</a:t>
            </a: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 key --&gt; </a:t>
            </a:r>
            <a:r>
              <a:rPr lang="en-US" dirty="0" err="1">
                <a:solidFill>
                  <a:srgbClr val="222222"/>
                </a:solidFill>
                <a:latin typeface="Lato" panose="020F0502020204030203" pitchFamily="34" charset="0"/>
              </a:rPr>
              <a:t>rootCA.key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 Create </a:t>
            </a:r>
            <a:r>
              <a:rPr lang="en-US" dirty="0" err="1">
                <a:solidFill>
                  <a:srgbClr val="222222"/>
                </a:solidFill>
                <a:latin typeface="Lato" panose="020F0502020204030203" pitchFamily="34" charset="0"/>
              </a:rPr>
              <a:t>rootCA</a:t>
            </a: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 cert (</a:t>
            </a:r>
            <a:r>
              <a:rPr lang="en-US" dirty="0" err="1">
                <a:solidFill>
                  <a:srgbClr val="222222"/>
                </a:solidFill>
                <a:latin typeface="Lato" panose="020F0502020204030203" pitchFamily="34" charset="0"/>
              </a:rPr>
              <a:t>rootCA.key</a:t>
            </a: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) --&gt; </a:t>
            </a:r>
            <a:r>
              <a:rPr lang="en-US" dirty="0" err="1">
                <a:solidFill>
                  <a:srgbClr val="222222"/>
                </a:solidFill>
                <a:latin typeface="Lato" panose="020F0502020204030203" pitchFamily="34" charset="0"/>
              </a:rPr>
              <a:t>rootCA.pem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 Generate intermediate Key --&gt; </a:t>
            </a:r>
            <a:r>
              <a:rPr lang="en-US" dirty="0" err="1">
                <a:solidFill>
                  <a:srgbClr val="222222"/>
                </a:solidFill>
                <a:latin typeface="Lato" panose="020F0502020204030203" pitchFamily="34" charset="0"/>
              </a:rPr>
              <a:t>interim.key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 Create intermediate cert (</a:t>
            </a:r>
            <a:r>
              <a:rPr lang="en-US" dirty="0" err="1">
                <a:solidFill>
                  <a:srgbClr val="222222"/>
                </a:solidFill>
                <a:latin typeface="Lato" panose="020F0502020204030203" pitchFamily="34" charset="0"/>
              </a:rPr>
              <a:t>interim.key</a:t>
            </a: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, </a:t>
            </a:r>
            <a:r>
              <a:rPr lang="en-US" dirty="0" err="1">
                <a:solidFill>
                  <a:srgbClr val="222222"/>
                </a:solidFill>
                <a:latin typeface="Lato" panose="020F0502020204030203" pitchFamily="34" charset="0"/>
              </a:rPr>
              <a:t>rootCA.key</a:t>
            </a: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, </a:t>
            </a:r>
            <a:r>
              <a:rPr lang="en-US" dirty="0" err="1">
                <a:solidFill>
                  <a:srgbClr val="222222"/>
                </a:solidFill>
                <a:latin typeface="Lato" panose="020F0502020204030203" pitchFamily="34" charset="0"/>
              </a:rPr>
              <a:t>rootCA.pem</a:t>
            </a: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) --&gt; </a:t>
            </a:r>
            <a:r>
              <a:rPr lang="en-US" dirty="0" err="1">
                <a:solidFill>
                  <a:srgbClr val="222222"/>
                </a:solidFill>
                <a:latin typeface="Lato" panose="020F0502020204030203" pitchFamily="34" charset="0"/>
              </a:rPr>
              <a:t>interim.pem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Server </a:t>
            </a:r>
            <a:r>
              <a:rPr lang="en-US" dirty="0" err="1">
                <a:solidFill>
                  <a:srgbClr val="222222"/>
                </a:solidFill>
                <a:latin typeface="Lato" panose="020F0502020204030203" pitchFamily="34" charset="0"/>
              </a:rPr>
              <a:t>NodeAttestor</a:t>
            </a: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 just needs the </a:t>
            </a:r>
            <a:r>
              <a:rPr lang="en-US" dirty="0" err="1">
                <a:solidFill>
                  <a:srgbClr val="222222"/>
                </a:solidFill>
                <a:latin typeface="Lato" panose="020F0502020204030203" pitchFamily="34" charset="0"/>
              </a:rPr>
              <a:t>rootCA</a:t>
            </a: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 cert for verification (</a:t>
            </a:r>
            <a:r>
              <a:rPr lang="en-US" dirty="0" err="1">
                <a:solidFill>
                  <a:srgbClr val="222222"/>
                </a:solidFill>
                <a:latin typeface="Lato" panose="020F0502020204030203" pitchFamily="34" charset="0"/>
              </a:rPr>
              <a:t>rootCA.pem</a:t>
            </a: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)</a:t>
            </a:r>
            <a:endParaRPr lang="en-US" dirty="0"/>
          </a:p>
          <a:p>
            <a:br>
              <a:rPr lang="en-US" dirty="0"/>
            </a:b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NodeAttestor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"x509pop" {</a:t>
            </a:r>
          </a:p>
          <a:p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plugin_data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ca_bundle_path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"/opt/spire/sample-keys/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rootCA.pem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}</a:t>
            </a:r>
          </a:p>
          <a:p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0AD47-8A62-D46A-1088-DEFE9F70E18C}"/>
              </a:ext>
            </a:extLst>
          </p:cNvPr>
          <p:cNvSpPr txBox="1"/>
          <p:nvPr/>
        </p:nvSpPr>
        <p:spPr>
          <a:xfrm>
            <a:off x="876300" y="126574"/>
            <a:ext cx="8694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Lato" panose="020F0502020204030203" pitchFamily="34" charset="0"/>
              </a:rPr>
              <a:t>Node Attestation - SPIRE Server </a:t>
            </a:r>
            <a:endParaRPr lang="en-US" sz="3200" dirty="0">
              <a:solidFill>
                <a:schemeClr val="accent5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01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005F82-D846-ADEB-756C-ABBC4A37EC11}"/>
              </a:ext>
            </a:extLst>
          </p:cNvPr>
          <p:cNvSpPr/>
          <p:nvPr/>
        </p:nvSpPr>
        <p:spPr>
          <a:xfrm>
            <a:off x="571500" y="960696"/>
            <a:ext cx="114173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obtain </a:t>
            </a:r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Intermediate CA</a:t>
            </a: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 and</a:t>
            </a:r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 key</a:t>
            </a: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create </a:t>
            </a:r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node Certificate</a:t>
            </a: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 signed with</a:t>
            </a:r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 Intermediate CA </a:t>
            </a: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and store on the 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submit it to SPIRE Server for verification 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Steps (for every Worker Node):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EA1F43"/>
                </a:solidFill>
                <a:latin typeface="Lato" panose="020F0502020204030203" pitchFamily="34" charset="0"/>
              </a:rPr>
              <a:t> Deliver securely</a:t>
            </a:r>
            <a:r>
              <a:rPr lang="en-US" i="1" dirty="0">
                <a:solidFill>
                  <a:srgbClr val="EA1F43"/>
                </a:solidFill>
                <a:latin typeface="Lato" panose="020F0502020204030203" pitchFamily="34" charset="0"/>
              </a:rPr>
              <a:t> </a:t>
            </a:r>
            <a:r>
              <a:rPr lang="en-US" i="1" dirty="0" err="1">
                <a:solidFill>
                  <a:srgbClr val="EA1F43"/>
                </a:solidFill>
                <a:latin typeface="Lato" panose="020F0502020204030203" pitchFamily="34" charset="0"/>
              </a:rPr>
              <a:t>iterim.pem</a:t>
            </a:r>
            <a:r>
              <a:rPr lang="en-US" dirty="0">
                <a:solidFill>
                  <a:srgbClr val="EA1F43"/>
                </a:solidFill>
                <a:latin typeface="Lato" panose="020F0502020204030203" pitchFamily="34" charset="0"/>
              </a:rPr>
              <a:t> and </a:t>
            </a:r>
            <a:r>
              <a:rPr lang="en-US" i="1" dirty="0" err="1">
                <a:solidFill>
                  <a:srgbClr val="EA1F43"/>
                </a:solidFill>
                <a:latin typeface="Lato" panose="020F0502020204030203" pitchFamily="34" charset="0"/>
              </a:rPr>
              <a:t>interim.key</a:t>
            </a:r>
            <a:r>
              <a:rPr lang="en-US" dirty="0">
                <a:solidFill>
                  <a:srgbClr val="EA1F43"/>
                </a:solidFill>
                <a:latin typeface="Lato" panose="020F0502020204030203" pitchFamily="34" charset="0"/>
              </a:rPr>
              <a:t> to each hosting node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 Generate node key --&gt; </a:t>
            </a:r>
            <a:r>
              <a:rPr lang="en-US" dirty="0" err="1">
                <a:solidFill>
                  <a:srgbClr val="222222"/>
                </a:solidFill>
                <a:latin typeface="Lato" panose="020F0502020204030203" pitchFamily="34" charset="0"/>
              </a:rPr>
              <a:t>node.key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 Create node cert (</a:t>
            </a:r>
            <a:r>
              <a:rPr lang="en-US" dirty="0" err="1">
                <a:solidFill>
                  <a:srgbClr val="222222"/>
                </a:solidFill>
                <a:latin typeface="Lato" panose="020F0502020204030203" pitchFamily="34" charset="0"/>
              </a:rPr>
              <a:t>node.key</a:t>
            </a: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, </a:t>
            </a:r>
            <a:r>
              <a:rPr lang="en-US" dirty="0" err="1">
                <a:solidFill>
                  <a:srgbClr val="222222"/>
                </a:solidFill>
                <a:latin typeface="Lato" panose="020F0502020204030203" pitchFamily="34" charset="0"/>
              </a:rPr>
              <a:t>interim.key</a:t>
            </a: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, </a:t>
            </a:r>
            <a:r>
              <a:rPr lang="en-US" dirty="0" err="1">
                <a:solidFill>
                  <a:srgbClr val="222222"/>
                </a:solidFill>
                <a:latin typeface="Lato" panose="020F0502020204030203" pitchFamily="34" charset="0"/>
              </a:rPr>
              <a:t>interim.pem</a:t>
            </a: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) --&gt; </a:t>
            </a:r>
            <a:r>
              <a:rPr lang="en-US" dirty="0" err="1">
                <a:solidFill>
                  <a:srgbClr val="222222"/>
                </a:solidFill>
                <a:latin typeface="Lato" panose="020F0502020204030203" pitchFamily="34" charset="0"/>
              </a:rPr>
              <a:t>node.pem</a:t>
            </a: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 </a:t>
            </a:r>
            <a:endParaRPr lang="en-US" dirty="0"/>
          </a:p>
          <a:p>
            <a:r>
              <a:rPr lang="en-US" dirty="0">
                <a:solidFill>
                  <a:srgbClr val="EA1F43"/>
                </a:solidFill>
                <a:latin typeface="Lato" panose="020F0502020204030203" pitchFamily="34" charset="0"/>
              </a:rPr>
              <a:t>and store them securely on the node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SPIRE Agent uses </a:t>
            </a:r>
            <a:r>
              <a:rPr lang="en-US" dirty="0" err="1">
                <a:solidFill>
                  <a:srgbClr val="222222"/>
                </a:solidFill>
                <a:latin typeface="Lato" panose="020F0502020204030203" pitchFamily="34" charset="0"/>
              </a:rPr>
              <a:t>node.key</a:t>
            </a: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 and a cert bundle (</a:t>
            </a:r>
            <a:r>
              <a:rPr lang="en-US" dirty="0" err="1">
                <a:solidFill>
                  <a:srgbClr val="222222"/>
                </a:solidFill>
                <a:latin typeface="Lato" panose="020F0502020204030203" pitchFamily="34" charset="0"/>
              </a:rPr>
              <a:t>node.pem</a:t>
            </a: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 + </a:t>
            </a:r>
            <a:r>
              <a:rPr lang="en-US" dirty="0" err="1">
                <a:solidFill>
                  <a:srgbClr val="222222"/>
                </a:solidFill>
                <a:latin typeface="Lato" panose="020F0502020204030203" pitchFamily="34" charset="0"/>
              </a:rPr>
              <a:t>interim.pem</a:t>
            </a: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) --&gt; </a:t>
            </a:r>
            <a:r>
              <a:rPr lang="en-US" dirty="0" err="1">
                <a:solidFill>
                  <a:srgbClr val="222222"/>
                </a:solidFill>
                <a:latin typeface="Lato" panose="020F0502020204030203" pitchFamily="34" charset="0"/>
              </a:rPr>
              <a:t>cert.pem</a:t>
            </a: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 </a:t>
            </a:r>
            <a:endParaRPr lang="en-US" dirty="0"/>
          </a:p>
          <a:p>
            <a:br>
              <a:rPr lang="en-US" dirty="0"/>
            </a:br>
            <a:r>
              <a:rPr lang="en-US" dirty="0"/>
              <a:t>T</a:t>
            </a: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he files should be stored on individual hosting nodes</a:t>
            </a:r>
            <a:endParaRPr lang="en-US" dirty="0"/>
          </a:p>
          <a:p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plugins {</a:t>
            </a:r>
          </a:p>
          <a:p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NodeAttestor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"x509pop" {</a:t>
            </a:r>
          </a:p>
          <a:p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 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plugin_data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 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private_key_path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"/run/spire/agent/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node.key.pem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 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certificate_path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"/run/spire/agent/node-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bundle.cert.pem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 }</a:t>
            </a:r>
          </a:p>
          <a:p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F3A47-07BD-477A-7A9E-0513ECCCE2D1}"/>
              </a:ext>
            </a:extLst>
          </p:cNvPr>
          <p:cNvSpPr txBox="1"/>
          <p:nvPr/>
        </p:nvSpPr>
        <p:spPr>
          <a:xfrm>
            <a:off x="876300" y="126574"/>
            <a:ext cx="8694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Lato" panose="020F0502020204030203" pitchFamily="34" charset="0"/>
              </a:rPr>
              <a:t>Node Attestation - SPIRE Agent</a:t>
            </a:r>
            <a:endParaRPr lang="en-US" sz="3200" dirty="0">
              <a:solidFill>
                <a:schemeClr val="accent5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76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6CF4D95-DDDC-EA55-DF7E-56A270C36465}"/>
              </a:ext>
            </a:extLst>
          </p:cNvPr>
          <p:cNvSpPr/>
          <p:nvPr/>
        </p:nvSpPr>
        <p:spPr>
          <a:xfrm>
            <a:off x="4742050" y="4439355"/>
            <a:ext cx="1397538" cy="901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AD779E9-7DBF-2757-96A6-7A468A9B9F91}"/>
              </a:ext>
            </a:extLst>
          </p:cNvPr>
          <p:cNvSpPr/>
          <p:nvPr/>
        </p:nvSpPr>
        <p:spPr>
          <a:xfrm>
            <a:off x="698500" y="558800"/>
            <a:ext cx="10795000" cy="17345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277A0B3-538B-D33B-D0ED-458424401261}"/>
              </a:ext>
            </a:extLst>
          </p:cNvPr>
          <p:cNvSpPr/>
          <p:nvPr/>
        </p:nvSpPr>
        <p:spPr>
          <a:xfrm>
            <a:off x="698500" y="3073400"/>
            <a:ext cx="10795000" cy="2730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D56E07B-B4CC-746E-3C12-AEBE096CBF05}"/>
              </a:ext>
            </a:extLst>
          </p:cNvPr>
          <p:cNvSpPr/>
          <p:nvPr/>
        </p:nvSpPr>
        <p:spPr>
          <a:xfrm>
            <a:off x="946150" y="4329008"/>
            <a:ext cx="10299700" cy="13097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91CBF-3D24-7512-56F4-6EE9CED8AEE1}"/>
              </a:ext>
            </a:extLst>
          </p:cNvPr>
          <p:cNvSpPr txBox="1"/>
          <p:nvPr/>
        </p:nvSpPr>
        <p:spPr>
          <a:xfrm>
            <a:off x="215900" y="5928465"/>
            <a:ext cx="63794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Key and Certificate Management for x509 POP attestation </a:t>
            </a:r>
            <a:endParaRPr lang="en-US" sz="2000" dirty="0">
              <a:solidFill>
                <a:schemeClr val="accent5"/>
              </a:solidFill>
            </a:endParaRPr>
          </a:p>
          <a:p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92005-4390-183D-8271-69C1EC5E7298}"/>
              </a:ext>
            </a:extLst>
          </p:cNvPr>
          <p:cNvSpPr txBox="1"/>
          <p:nvPr/>
        </p:nvSpPr>
        <p:spPr>
          <a:xfrm>
            <a:off x="946150" y="621970"/>
            <a:ext cx="135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SPIRE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41A236-370B-F305-5EE6-D610B8F54A34}"/>
              </a:ext>
            </a:extLst>
          </p:cNvPr>
          <p:cNvSpPr txBox="1"/>
          <p:nvPr/>
        </p:nvSpPr>
        <p:spPr>
          <a:xfrm>
            <a:off x="946150" y="3046638"/>
            <a:ext cx="165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Hosting Cluster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3664E-D0B0-32E6-B343-6AF527BB2670}"/>
              </a:ext>
            </a:extLst>
          </p:cNvPr>
          <p:cNvSpPr txBox="1"/>
          <p:nvPr/>
        </p:nvSpPr>
        <p:spPr>
          <a:xfrm>
            <a:off x="946150" y="4329008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Hosting Node</a:t>
            </a:r>
          </a:p>
        </p:txBody>
      </p:sp>
      <p:pic>
        <p:nvPicPr>
          <p:cNvPr id="10" name="Picture 9" descr="http://downloadicons.net/sites/default/files/graduation-icons-27594.png">
            <a:extLst>
              <a:ext uri="{FF2B5EF4-FFF2-40B4-BE49-F238E27FC236}">
                <a16:creationId xmlns:a16="http://schemas.microsoft.com/office/drawing/2014/main" id="{ADB4ABA4-7BF5-D560-348E-1B0791DE5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162" y="758341"/>
            <a:ext cx="860555" cy="86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downloadicons.net/sites/default/files/graduation-icons-27594.png">
            <a:extLst>
              <a:ext uri="{FF2B5EF4-FFF2-40B4-BE49-F238E27FC236}">
                <a16:creationId xmlns:a16="http://schemas.microsoft.com/office/drawing/2014/main" id="{DFC29F11-99B5-66B4-E389-7A36B8CF2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454" y="1392531"/>
            <a:ext cx="860555" cy="86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downloadicons.net/sites/default/files/graduation-icons-27594.png">
            <a:extLst>
              <a:ext uri="{FF2B5EF4-FFF2-40B4-BE49-F238E27FC236}">
                <a16:creationId xmlns:a16="http://schemas.microsoft.com/office/drawing/2014/main" id="{B2F9C7F4-FFBF-530D-D97B-966F5FB15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454" y="4481278"/>
            <a:ext cx="860555" cy="86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key outline icon &amp; Download free icons for commercial use">
            <a:extLst>
              <a:ext uri="{FF2B5EF4-FFF2-40B4-BE49-F238E27FC236}">
                <a16:creationId xmlns:a16="http://schemas.microsoft.com/office/drawing/2014/main" id="{409EADA6-1DA7-4A43-9606-13A03AF8E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04142" y="4819649"/>
            <a:ext cx="711201" cy="7112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7" name="Picture 2" descr="Free key outline icon &amp; Download free icons for commercial use">
            <a:extLst>
              <a:ext uri="{FF2B5EF4-FFF2-40B4-BE49-F238E27FC236}">
                <a16:creationId xmlns:a16="http://schemas.microsoft.com/office/drawing/2014/main" id="{6680309B-E149-8AA3-D40E-FC7CCD078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39238" y="1443454"/>
            <a:ext cx="711201" cy="7112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18" name="Picture 2" descr="Free key outline icon &amp; Download free icons for commercial use">
            <a:extLst>
              <a:ext uri="{FF2B5EF4-FFF2-40B4-BE49-F238E27FC236}">
                <a16:creationId xmlns:a16="http://schemas.microsoft.com/office/drawing/2014/main" id="{5B6ECEF4-857A-5E63-EE98-A8DBA140E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10734" y="667637"/>
            <a:ext cx="711201" cy="7112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7DF29C6-2DC3-F719-09B9-CBF41B0FCF83}"/>
              </a:ext>
            </a:extLst>
          </p:cNvPr>
          <p:cNvSpPr/>
          <p:nvPr/>
        </p:nvSpPr>
        <p:spPr>
          <a:xfrm>
            <a:off x="9681266" y="867652"/>
            <a:ext cx="1176079" cy="64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線矢印コネクタ 74">
            <a:extLst>
              <a:ext uri="{FF2B5EF4-FFF2-40B4-BE49-F238E27FC236}">
                <a16:creationId xmlns:a16="http://schemas.microsoft.com/office/drawing/2014/main" id="{7444E497-DE4C-13C4-9B5B-A17F079CED7E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213600" y="1188620"/>
            <a:ext cx="2467666" cy="30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8" descr="CNCF Branding | SPIRE">
            <a:extLst>
              <a:ext uri="{FF2B5EF4-FFF2-40B4-BE49-F238E27FC236}">
                <a16:creationId xmlns:a16="http://schemas.microsoft.com/office/drawing/2014/main" id="{6F958B07-EA6C-D3B4-ED63-F0E8B81D8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751" y="998401"/>
            <a:ext cx="1043108" cy="38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矢印コネクタ 74">
            <a:extLst>
              <a:ext uri="{FF2B5EF4-FFF2-40B4-BE49-F238E27FC236}">
                <a16:creationId xmlns:a16="http://schemas.microsoft.com/office/drawing/2014/main" id="{A5BE6FCC-A254-39D1-BC71-A56CF3B85919}"/>
              </a:ext>
            </a:extLst>
          </p:cNvPr>
          <p:cNvCxnSpPr>
            <a:cxnSpLocks/>
          </p:cNvCxnSpPr>
          <p:nvPr/>
        </p:nvCxnSpPr>
        <p:spPr>
          <a:xfrm>
            <a:off x="3718617" y="1911408"/>
            <a:ext cx="889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74">
            <a:extLst>
              <a:ext uri="{FF2B5EF4-FFF2-40B4-BE49-F238E27FC236}">
                <a16:creationId xmlns:a16="http://schemas.microsoft.com/office/drawing/2014/main" id="{D6B28091-B596-ED2F-4C24-194802361AB4}"/>
              </a:ext>
            </a:extLst>
          </p:cNvPr>
          <p:cNvCxnSpPr>
            <a:cxnSpLocks/>
          </p:cNvCxnSpPr>
          <p:nvPr/>
        </p:nvCxnSpPr>
        <p:spPr>
          <a:xfrm>
            <a:off x="3703434" y="1069843"/>
            <a:ext cx="2639408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74">
            <a:extLst>
              <a:ext uri="{FF2B5EF4-FFF2-40B4-BE49-F238E27FC236}">
                <a16:creationId xmlns:a16="http://schemas.microsoft.com/office/drawing/2014/main" id="{656CA6F8-6FAF-2B9D-987C-657B5F73A010}"/>
              </a:ext>
            </a:extLst>
          </p:cNvPr>
          <p:cNvCxnSpPr>
            <a:cxnSpLocks/>
          </p:cNvCxnSpPr>
          <p:nvPr/>
        </p:nvCxnSpPr>
        <p:spPr>
          <a:xfrm>
            <a:off x="3703434" y="1188620"/>
            <a:ext cx="904183" cy="610434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http://downloadicons.net/sites/default/files/graduation-icons-27594.png">
            <a:extLst>
              <a:ext uri="{FF2B5EF4-FFF2-40B4-BE49-F238E27FC236}">
                <a16:creationId xmlns:a16="http://schemas.microsoft.com/office/drawing/2014/main" id="{82DBC0A6-DA61-E2E2-48AA-CD3F20457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346" y="3282842"/>
            <a:ext cx="860555" cy="86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Free key outline icon &amp; Download free icons for commercial use">
            <a:extLst>
              <a:ext uri="{FF2B5EF4-FFF2-40B4-BE49-F238E27FC236}">
                <a16:creationId xmlns:a16="http://schemas.microsoft.com/office/drawing/2014/main" id="{AD2B102F-3ECA-418B-AF8B-2CFA2D319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04143" y="3321850"/>
            <a:ext cx="711201" cy="7112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cxnSp>
        <p:nvCxnSpPr>
          <p:cNvPr id="34" name="直線矢印コネクタ 74">
            <a:extLst>
              <a:ext uri="{FF2B5EF4-FFF2-40B4-BE49-F238E27FC236}">
                <a16:creationId xmlns:a16="http://schemas.microsoft.com/office/drawing/2014/main" id="{E3746643-5969-70AF-048E-7F178411DD4D}"/>
              </a:ext>
            </a:extLst>
          </p:cNvPr>
          <p:cNvCxnSpPr>
            <a:cxnSpLocks/>
          </p:cNvCxnSpPr>
          <p:nvPr/>
        </p:nvCxnSpPr>
        <p:spPr>
          <a:xfrm>
            <a:off x="3297034" y="3701204"/>
            <a:ext cx="1363325" cy="10866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74">
            <a:extLst>
              <a:ext uri="{FF2B5EF4-FFF2-40B4-BE49-F238E27FC236}">
                <a16:creationId xmlns:a16="http://schemas.microsoft.com/office/drawing/2014/main" id="{37FC1184-D8D0-7A3B-7FC6-E7AAD2F0577B}"/>
              </a:ext>
            </a:extLst>
          </p:cNvPr>
          <p:cNvCxnSpPr>
            <a:cxnSpLocks/>
          </p:cNvCxnSpPr>
          <p:nvPr/>
        </p:nvCxnSpPr>
        <p:spPr>
          <a:xfrm>
            <a:off x="3711025" y="4983904"/>
            <a:ext cx="889000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49A5E9A-2183-FE13-EC64-0A05C0C61C11}"/>
              </a:ext>
            </a:extLst>
          </p:cNvPr>
          <p:cNvGrpSpPr/>
          <p:nvPr/>
        </p:nvGrpSpPr>
        <p:grpSpPr>
          <a:xfrm>
            <a:off x="9470340" y="4854281"/>
            <a:ext cx="1612605" cy="641935"/>
            <a:chOff x="9398295" y="5976302"/>
            <a:chExt cx="1612605" cy="641935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1235D21F-C88A-1FC6-AC17-385EC100F499}"/>
                </a:ext>
              </a:extLst>
            </p:cNvPr>
            <p:cNvSpPr/>
            <p:nvPr/>
          </p:nvSpPr>
          <p:spPr>
            <a:xfrm>
              <a:off x="9398295" y="5976302"/>
              <a:ext cx="1612605" cy="6419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>
                  <a:solidFill>
                    <a:schemeClr val="tx1"/>
                  </a:solidFill>
                </a:rPr>
                <a:t>AG</a:t>
              </a:r>
            </a:p>
          </p:txBody>
        </p:sp>
        <p:pic>
          <p:nvPicPr>
            <p:cNvPr id="38" name="Picture 8" descr="CNCF Branding | SPIRE">
              <a:extLst>
                <a:ext uri="{FF2B5EF4-FFF2-40B4-BE49-F238E27FC236}">
                  <a16:creationId xmlns:a16="http://schemas.microsoft.com/office/drawing/2014/main" id="{B45D24B4-14DF-034D-A62E-3A57B7904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8295" y="6118061"/>
              <a:ext cx="1043108" cy="380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1" name="直線矢印コネクタ 74">
            <a:extLst>
              <a:ext uri="{FF2B5EF4-FFF2-40B4-BE49-F238E27FC236}">
                <a16:creationId xmlns:a16="http://schemas.microsoft.com/office/drawing/2014/main" id="{AEEF74AC-5984-2CD9-0CEE-1E72E70158BD}"/>
              </a:ext>
            </a:extLst>
          </p:cNvPr>
          <p:cNvCxnSpPr>
            <a:cxnSpLocks/>
          </p:cNvCxnSpPr>
          <p:nvPr/>
        </p:nvCxnSpPr>
        <p:spPr>
          <a:xfrm flipH="1" flipV="1">
            <a:off x="6198105" y="5041713"/>
            <a:ext cx="3162191" cy="1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ttp://downloadicons.net/sites/default/files/graduation-icons-27594.png">
            <a:extLst>
              <a:ext uri="{FF2B5EF4-FFF2-40B4-BE49-F238E27FC236}">
                <a16:creationId xmlns:a16="http://schemas.microsoft.com/office/drawing/2014/main" id="{589C82DF-A6F1-B765-1252-47100EF17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904" y="4479648"/>
            <a:ext cx="860555" cy="86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直線矢印コネクタ 74">
            <a:extLst>
              <a:ext uri="{FF2B5EF4-FFF2-40B4-BE49-F238E27FC236}">
                <a16:creationId xmlns:a16="http://schemas.microsoft.com/office/drawing/2014/main" id="{4DEAAFA1-271B-AD60-97D2-0B6CA338AE8B}"/>
              </a:ext>
            </a:extLst>
          </p:cNvPr>
          <p:cNvCxnSpPr>
            <a:cxnSpLocks/>
          </p:cNvCxnSpPr>
          <p:nvPr/>
        </p:nvCxnSpPr>
        <p:spPr>
          <a:xfrm flipH="1">
            <a:off x="3297034" y="5434193"/>
            <a:ext cx="6091616" cy="171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74">
            <a:extLst>
              <a:ext uri="{FF2B5EF4-FFF2-40B4-BE49-F238E27FC236}">
                <a16:creationId xmlns:a16="http://schemas.microsoft.com/office/drawing/2014/main" id="{DBAD2D8A-D648-422E-55E2-BF487371800A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>
            <a:off x="10269306" y="1509587"/>
            <a:ext cx="7337" cy="3344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6BD7C12-7685-8BFD-AA12-4C1F00E04578}"/>
              </a:ext>
            </a:extLst>
          </p:cNvPr>
          <p:cNvSpPr txBox="1"/>
          <p:nvPr/>
        </p:nvSpPr>
        <p:spPr>
          <a:xfrm>
            <a:off x="1781921" y="1041889"/>
            <a:ext cx="959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Root CA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FB13E3-FFAB-2596-209C-EF1379AFA4EA}"/>
              </a:ext>
            </a:extLst>
          </p:cNvPr>
          <p:cNvSpPr txBox="1"/>
          <p:nvPr/>
        </p:nvSpPr>
        <p:spPr>
          <a:xfrm>
            <a:off x="968261" y="1434773"/>
            <a:ext cx="164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Intermediate CA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FB86087-16DC-8261-D0A8-33294B778DC8}"/>
              </a:ext>
            </a:extLst>
          </p:cNvPr>
          <p:cNvSpPr txBox="1"/>
          <p:nvPr/>
        </p:nvSpPr>
        <p:spPr>
          <a:xfrm>
            <a:off x="6614257" y="529637"/>
            <a:ext cx="959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Root CA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BD1FE6-37F9-0537-7D02-026CFD4C8C51}"/>
              </a:ext>
            </a:extLst>
          </p:cNvPr>
          <p:cNvSpPr txBox="1"/>
          <p:nvPr/>
        </p:nvSpPr>
        <p:spPr>
          <a:xfrm>
            <a:off x="5283284" y="2033013"/>
            <a:ext cx="164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Intermediate CA</a:t>
            </a:r>
          </a:p>
        </p:txBody>
      </p:sp>
      <p:cxnSp>
        <p:nvCxnSpPr>
          <p:cNvPr id="65" name="直線矢印コネクタ 74">
            <a:extLst>
              <a:ext uri="{FF2B5EF4-FFF2-40B4-BE49-F238E27FC236}">
                <a16:creationId xmlns:a16="http://schemas.microsoft.com/office/drawing/2014/main" id="{BC64582C-FA0C-6DAE-536C-DF15D80860D9}"/>
              </a:ext>
            </a:extLst>
          </p:cNvPr>
          <p:cNvCxnSpPr>
            <a:cxnSpLocks/>
          </p:cNvCxnSpPr>
          <p:nvPr/>
        </p:nvCxnSpPr>
        <p:spPr>
          <a:xfrm>
            <a:off x="3014044" y="2171512"/>
            <a:ext cx="0" cy="1122644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74">
            <a:extLst>
              <a:ext uri="{FF2B5EF4-FFF2-40B4-BE49-F238E27FC236}">
                <a16:creationId xmlns:a16="http://schemas.microsoft.com/office/drawing/2014/main" id="{801F437D-6FE3-B063-0251-A1E2F9687283}"/>
              </a:ext>
            </a:extLst>
          </p:cNvPr>
          <p:cNvCxnSpPr>
            <a:cxnSpLocks/>
          </p:cNvCxnSpPr>
          <p:nvPr/>
        </p:nvCxnSpPr>
        <p:spPr>
          <a:xfrm>
            <a:off x="5235088" y="2221631"/>
            <a:ext cx="0" cy="1061211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0727E6B-2A41-7E1B-D512-505D72798657}"/>
              </a:ext>
            </a:extLst>
          </p:cNvPr>
          <p:cNvSpPr txBox="1"/>
          <p:nvPr/>
        </p:nvSpPr>
        <p:spPr>
          <a:xfrm>
            <a:off x="1035607" y="3456990"/>
            <a:ext cx="164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Intermediate CA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852446-D98F-0C65-1885-A72603107CF0}"/>
              </a:ext>
            </a:extLst>
          </p:cNvPr>
          <p:cNvSpPr txBox="1"/>
          <p:nvPr/>
        </p:nvSpPr>
        <p:spPr>
          <a:xfrm>
            <a:off x="5327748" y="3862377"/>
            <a:ext cx="164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Intermediate CA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6A6028-2A52-4E68-028B-A59F291EA968}"/>
              </a:ext>
            </a:extLst>
          </p:cNvPr>
          <p:cNvSpPr txBox="1"/>
          <p:nvPr/>
        </p:nvSpPr>
        <p:spPr>
          <a:xfrm>
            <a:off x="1277731" y="5051923"/>
            <a:ext cx="164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Node Key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CD04DA-77C2-0B9B-1D5B-889B9AAA1032}"/>
              </a:ext>
            </a:extLst>
          </p:cNvPr>
          <p:cNvSpPr txBox="1"/>
          <p:nvPr/>
        </p:nvSpPr>
        <p:spPr>
          <a:xfrm>
            <a:off x="6165269" y="4542650"/>
            <a:ext cx="164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Node Bundle</a:t>
            </a:r>
          </a:p>
        </p:txBody>
      </p:sp>
      <p:sp>
        <p:nvSpPr>
          <p:cNvPr id="81" name="四角形吹き出し 81">
            <a:extLst>
              <a:ext uri="{FF2B5EF4-FFF2-40B4-BE49-F238E27FC236}">
                <a16:creationId xmlns:a16="http://schemas.microsoft.com/office/drawing/2014/main" id="{441758D7-7D77-BFA8-3820-9595A0C1190A}"/>
              </a:ext>
            </a:extLst>
          </p:cNvPr>
          <p:cNvSpPr/>
          <p:nvPr/>
        </p:nvSpPr>
        <p:spPr>
          <a:xfrm>
            <a:off x="7597610" y="5925517"/>
            <a:ext cx="2150141" cy="771413"/>
          </a:xfrm>
          <a:prstGeom prst="wedgeRectCallout">
            <a:avLst>
              <a:gd name="adj1" fmla="val -120876"/>
              <a:gd name="adj2" fmla="val -133649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3. Node Key created to sign the Node Bundle</a:t>
            </a:r>
          </a:p>
        </p:txBody>
      </p:sp>
      <p:sp>
        <p:nvSpPr>
          <p:cNvPr id="82" name="四角形吹き出し 81">
            <a:extLst>
              <a:ext uri="{FF2B5EF4-FFF2-40B4-BE49-F238E27FC236}">
                <a16:creationId xmlns:a16="http://schemas.microsoft.com/office/drawing/2014/main" id="{3F2B0B87-F7D2-BA46-6BF3-CF1653D13137}"/>
              </a:ext>
            </a:extLst>
          </p:cNvPr>
          <p:cNvSpPr/>
          <p:nvPr/>
        </p:nvSpPr>
        <p:spPr>
          <a:xfrm>
            <a:off x="7538463" y="1610051"/>
            <a:ext cx="2150141" cy="771413"/>
          </a:xfrm>
          <a:prstGeom prst="wedgeRectCallout">
            <a:avLst>
              <a:gd name="adj1" fmla="val -203568"/>
              <a:gd name="adj2" fmla="val -52979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1</a:t>
            </a:r>
            <a:r>
              <a:rPr kumimoji="1" lang="en-US" altLang="ja-JP" sz="1400" dirty="0">
                <a:solidFill>
                  <a:schemeClr val="tx1"/>
                </a:solidFill>
              </a:rPr>
              <a:t>. Root CA signs Intermediate CA </a:t>
            </a:r>
          </a:p>
        </p:txBody>
      </p:sp>
      <p:sp>
        <p:nvSpPr>
          <p:cNvPr id="83" name="四角形吹き出し 81">
            <a:extLst>
              <a:ext uri="{FF2B5EF4-FFF2-40B4-BE49-F238E27FC236}">
                <a16:creationId xmlns:a16="http://schemas.microsoft.com/office/drawing/2014/main" id="{94FDDD83-A3C6-CC69-D6AC-22C92BFFFA90}"/>
              </a:ext>
            </a:extLst>
          </p:cNvPr>
          <p:cNvSpPr/>
          <p:nvPr/>
        </p:nvSpPr>
        <p:spPr>
          <a:xfrm>
            <a:off x="7581284" y="2589283"/>
            <a:ext cx="2150141" cy="771413"/>
          </a:xfrm>
          <a:prstGeom prst="wedgeRectCallout">
            <a:avLst>
              <a:gd name="adj1" fmla="val -259681"/>
              <a:gd name="adj2" fmla="val -1017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2. Intermediate CA key + cert delivered securely to Cluster </a:t>
            </a:r>
          </a:p>
        </p:txBody>
      </p:sp>
      <p:sp>
        <p:nvSpPr>
          <p:cNvPr id="88" name="四角形吹き出し 81">
            <a:extLst>
              <a:ext uri="{FF2B5EF4-FFF2-40B4-BE49-F238E27FC236}">
                <a16:creationId xmlns:a16="http://schemas.microsoft.com/office/drawing/2014/main" id="{A64C34B7-140C-2A43-DD83-C32B99F5F7EA}"/>
              </a:ext>
            </a:extLst>
          </p:cNvPr>
          <p:cNvSpPr/>
          <p:nvPr/>
        </p:nvSpPr>
        <p:spPr>
          <a:xfrm>
            <a:off x="10963545" y="2478937"/>
            <a:ext cx="1253956" cy="1103784"/>
          </a:xfrm>
          <a:prstGeom prst="wedgeRectCallout">
            <a:avLst>
              <a:gd name="adj1" fmla="val -95556"/>
              <a:gd name="adj2" fmla="val -133649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4. SPIRE Attests the Node with Root CA</a:t>
            </a:r>
          </a:p>
        </p:txBody>
      </p:sp>
    </p:spTree>
    <p:extLst>
      <p:ext uri="{BB962C8B-B14F-4D97-AF65-F5344CB8AC3E}">
        <p14:creationId xmlns:p14="http://schemas.microsoft.com/office/powerpoint/2010/main" val="2825195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6CF4D95-DDDC-EA55-DF7E-56A270C36465}"/>
              </a:ext>
            </a:extLst>
          </p:cNvPr>
          <p:cNvSpPr/>
          <p:nvPr/>
        </p:nvSpPr>
        <p:spPr>
          <a:xfrm>
            <a:off x="4742050" y="4439355"/>
            <a:ext cx="1397538" cy="901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AD779E9-7DBF-2757-96A6-7A468A9B9F91}"/>
              </a:ext>
            </a:extLst>
          </p:cNvPr>
          <p:cNvSpPr/>
          <p:nvPr/>
        </p:nvSpPr>
        <p:spPr>
          <a:xfrm>
            <a:off x="698500" y="558800"/>
            <a:ext cx="10795000" cy="17345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277A0B3-538B-D33B-D0ED-458424401261}"/>
              </a:ext>
            </a:extLst>
          </p:cNvPr>
          <p:cNvSpPr/>
          <p:nvPr/>
        </p:nvSpPr>
        <p:spPr>
          <a:xfrm>
            <a:off x="698500" y="3073400"/>
            <a:ext cx="10795000" cy="2730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D56E07B-B4CC-746E-3C12-AEBE096CBF05}"/>
              </a:ext>
            </a:extLst>
          </p:cNvPr>
          <p:cNvSpPr/>
          <p:nvPr/>
        </p:nvSpPr>
        <p:spPr>
          <a:xfrm>
            <a:off x="946150" y="4329008"/>
            <a:ext cx="10299700" cy="13097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91CBF-3D24-7512-56F4-6EE9CED8AEE1}"/>
              </a:ext>
            </a:extLst>
          </p:cNvPr>
          <p:cNvSpPr txBox="1"/>
          <p:nvPr/>
        </p:nvSpPr>
        <p:spPr>
          <a:xfrm>
            <a:off x="215900" y="5928465"/>
            <a:ext cx="63794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Key and Certificate Management for x509 POP attestation </a:t>
            </a:r>
            <a:endParaRPr lang="en-US" sz="2000" dirty="0">
              <a:solidFill>
                <a:schemeClr val="accent5"/>
              </a:solidFill>
            </a:endParaRPr>
          </a:p>
          <a:p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92005-4390-183D-8271-69C1EC5E7298}"/>
              </a:ext>
            </a:extLst>
          </p:cNvPr>
          <p:cNvSpPr txBox="1"/>
          <p:nvPr/>
        </p:nvSpPr>
        <p:spPr>
          <a:xfrm>
            <a:off x="946150" y="621970"/>
            <a:ext cx="135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SPIRE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41A236-370B-F305-5EE6-D610B8F54A34}"/>
              </a:ext>
            </a:extLst>
          </p:cNvPr>
          <p:cNvSpPr txBox="1"/>
          <p:nvPr/>
        </p:nvSpPr>
        <p:spPr>
          <a:xfrm>
            <a:off x="946150" y="3046638"/>
            <a:ext cx="165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Hosting Cluster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3664E-D0B0-32E6-B343-6AF527BB2670}"/>
              </a:ext>
            </a:extLst>
          </p:cNvPr>
          <p:cNvSpPr txBox="1"/>
          <p:nvPr/>
        </p:nvSpPr>
        <p:spPr>
          <a:xfrm>
            <a:off x="946150" y="4329008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Hosting Node</a:t>
            </a:r>
          </a:p>
        </p:txBody>
      </p:sp>
      <p:pic>
        <p:nvPicPr>
          <p:cNvPr id="10" name="Picture 9" descr="http://downloadicons.net/sites/default/files/graduation-icons-27594.png">
            <a:extLst>
              <a:ext uri="{FF2B5EF4-FFF2-40B4-BE49-F238E27FC236}">
                <a16:creationId xmlns:a16="http://schemas.microsoft.com/office/drawing/2014/main" id="{ADB4ABA4-7BF5-D560-348E-1B0791DE5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162" y="758341"/>
            <a:ext cx="860555" cy="86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downloadicons.net/sites/default/files/graduation-icons-27594.png">
            <a:extLst>
              <a:ext uri="{FF2B5EF4-FFF2-40B4-BE49-F238E27FC236}">
                <a16:creationId xmlns:a16="http://schemas.microsoft.com/office/drawing/2014/main" id="{DFC29F11-99B5-66B4-E389-7A36B8CF2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454" y="1392531"/>
            <a:ext cx="860555" cy="86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downloadicons.net/sites/default/files/graduation-icons-27594.png">
            <a:extLst>
              <a:ext uri="{FF2B5EF4-FFF2-40B4-BE49-F238E27FC236}">
                <a16:creationId xmlns:a16="http://schemas.microsoft.com/office/drawing/2014/main" id="{B2F9C7F4-FFBF-530D-D97B-966F5FB15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454" y="4481278"/>
            <a:ext cx="860555" cy="86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key outline icon &amp; Download free icons for commercial use">
            <a:extLst>
              <a:ext uri="{FF2B5EF4-FFF2-40B4-BE49-F238E27FC236}">
                <a16:creationId xmlns:a16="http://schemas.microsoft.com/office/drawing/2014/main" id="{409EADA6-1DA7-4A43-9606-13A03AF8E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04142" y="4819649"/>
            <a:ext cx="711201" cy="7112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7" name="Picture 2" descr="Free key outline icon &amp; Download free icons for commercial use">
            <a:extLst>
              <a:ext uri="{FF2B5EF4-FFF2-40B4-BE49-F238E27FC236}">
                <a16:creationId xmlns:a16="http://schemas.microsoft.com/office/drawing/2014/main" id="{6680309B-E149-8AA3-D40E-FC7CCD078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39238" y="1443454"/>
            <a:ext cx="711201" cy="7112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18" name="Picture 2" descr="Free key outline icon &amp; Download free icons for commercial use">
            <a:extLst>
              <a:ext uri="{FF2B5EF4-FFF2-40B4-BE49-F238E27FC236}">
                <a16:creationId xmlns:a16="http://schemas.microsoft.com/office/drawing/2014/main" id="{5B6ECEF4-857A-5E63-EE98-A8DBA140E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10734" y="667637"/>
            <a:ext cx="711201" cy="7112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7DF29C6-2DC3-F719-09B9-CBF41B0FCF83}"/>
              </a:ext>
            </a:extLst>
          </p:cNvPr>
          <p:cNvSpPr/>
          <p:nvPr/>
        </p:nvSpPr>
        <p:spPr>
          <a:xfrm>
            <a:off x="9681266" y="867652"/>
            <a:ext cx="1176079" cy="64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線矢印コネクタ 74">
            <a:extLst>
              <a:ext uri="{FF2B5EF4-FFF2-40B4-BE49-F238E27FC236}">
                <a16:creationId xmlns:a16="http://schemas.microsoft.com/office/drawing/2014/main" id="{7444E497-DE4C-13C4-9B5B-A17F079CED7E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213600" y="1188620"/>
            <a:ext cx="2467666" cy="30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8" descr="CNCF Branding | SPIRE">
            <a:extLst>
              <a:ext uri="{FF2B5EF4-FFF2-40B4-BE49-F238E27FC236}">
                <a16:creationId xmlns:a16="http://schemas.microsoft.com/office/drawing/2014/main" id="{6F958B07-EA6C-D3B4-ED63-F0E8B81D8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751" y="998401"/>
            <a:ext cx="1043108" cy="38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矢印コネクタ 74">
            <a:extLst>
              <a:ext uri="{FF2B5EF4-FFF2-40B4-BE49-F238E27FC236}">
                <a16:creationId xmlns:a16="http://schemas.microsoft.com/office/drawing/2014/main" id="{A5BE6FCC-A254-39D1-BC71-A56CF3B85919}"/>
              </a:ext>
            </a:extLst>
          </p:cNvPr>
          <p:cNvCxnSpPr>
            <a:cxnSpLocks/>
          </p:cNvCxnSpPr>
          <p:nvPr/>
        </p:nvCxnSpPr>
        <p:spPr>
          <a:xfrm>
            <a:off x="3718617" y="1911408"/>
            <a:ext cx="889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74">
            <a:extLst>
              <a:ext uri="{FF2B5EF4-FFF2-40B4-BE49-F238E27FC236}">
                <a16:creationId xmlns:a16="http://schemas.microsoft.com/office/drawing/2014/main" id="{D6B28091-B596-ED2F-4C24-194802361AB4}"/>
              </a:ext>
            </a:extLst>
          </p:cNvPr>
          <p:cNvCxnSpPr>
            <a:cxnSpLocks/>
          </p:cNvCxnSpPr>
          <p:nvPr/>
        </p:nvCxnSpPr>
        <p:spPr>
          <a:xfrm>
            <a:off x="3703434" y="1069843"/>
            <a:ext cx="2639408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74">
            <a:extLst>
              <a:ext uri="{FF2B5EF4-FFF2-40B4-BE49-F238E27FC236}">
                <a16:creationId xmlns:a16="http://schemas.microsoft.com/office/drawing/2014/main" id="{656CA6F8-6FAF-2B9D-987C-657B5F73A010}"/>
              </a:ext>
            </a:extLst>
          </p:cNvPr>
          <p:cNvCxnSpPr>
            <a:cxnSpLocks/>
          </p:cNvCxnSpPr>
          <p:nvPr/>
        </p:nvCxnSpPr>
        <p:spPr>
          <a:xfrm>
            <a:off x="3703434" y="1188620"/>
            <a:ext cx="904183" cy="610434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http://downloadicons.net/sites/default/files/graduation-icons-27594.png">
            <a:extLst>
              <a:ext uri="{FF2B5EF4-FFF2-40B4-BE49-F238E27FC236}">
                <a16:creationId xmlns:a16="http://schemas.microsoft.com/office/drawing/2014/main" id="{82DBC0A6-DA61-E2E2-48AA-CD3F20457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346" y="3282842"/>
            <a:ext cx="860555" cy="86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Free key outline icon &amp; Download free icons for commercial use">
            <a:extLst>
              <a:ext uri="{FF2B5EF4-FFF2-40B4-BE49-F238E27FC236}">
                <a16:creationId xmlns:a16="http://schemas.microsoft.com/office/drawing/2014/main" id="{AD2B102F-3ECA-418B-AF8B-2CFA2D319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04143" y="3321850"/>
            <a:ext cx="711201" cy="7112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cxnSp>
        <p:nvCxnSpPr>
          <p:cNvPr id="34" name="直線矢印コネクタ 74">
            <a:extLst>
              <a:ext uri="{FF2B5EF4-FFF2-40B4-BE49-F238E27FC236}">
                <a16:creationId xmlns:a16="http://schemas.microsoft.com/office/drawing/2014/main" id="{E3746643-5969-70AF-048E-7F178411DD4D}"/>
              </a:ext>
            </a:extLst>
          </p:cNvPr>
          <p:cNvCxnSpPr>
            <a:cxnSpLocks/>
          </p:cNvCxnSpPr>
          <p:nvPr/>
        </p:nvCxnSpPr>
        <p:spPr>
          <a:xfrm>
            <a:off x="3297034" y="3701204"/>
            <a:ext cx="1363325" cy="10866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74">
            <a:extLst>
              <a:ext uri="{FF2B5EF4-FFF2-40B4-BE49-F238E27FC236}">
                <a16:creationId xmlns:a16="http://schemas.microsoft.com/office/drawing/2014/main" id="{37FC1184-D8D0-7A3B-7FC6-E7AAD2F0577B}"/>
              </a:ext>
            </a:extLst>
          </p:cNvPr>
          <p:cNvCxnSpPr>
            <a:cxnSpLocks/>
          </p:cNvCxnSpPr>
          <p:nvPr/>
        </p:nvCxnSpPr>
        <p:spPr>
          <a:xfrm>
            <a:off x="3711025" y="4983904"/>
            <a:ext cx="889000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49A5E9A-2183-FE13-EC64-0A05C0C61C11}"/>
              </a:ext>
            </a:extLst>
          </p:cNvPr>
          <p:cNvGrpSpPr/>
          <p:nvPr/>
        </p:nvGrpSpPr>
        <p:grpSpPr>
          <a:xfrm>
            <a:off x="9470340" y="4854281"/>
            <a:ext cx="1612605" cy="641935"/>
            <a:chOff x="9398295" y="5976302"/>
            <a:chExt cx="1612605" cy="641935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1235D21F-C88A-1FC6-AC17-385EC100F499}"/>
                </a:ext>
              </a:extLst>
            </p:cNvPr>
            <p:cNvSpPr/>
            <p:nvPr/>
          </p:nvSpPr>
          <p:spPr>
            <a:xfrm>
              <a:off x="9398295" y="5976302"/>
              <a:ext cx="1612605" cy="6419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>
                  <a:solidFill>
                    <a:schemeClr val="tx1"/>
                  </a:solidFill>
                </a:rPr>
                <a:t>AG</a:t>
              </a:r>
            </a:p>
          </p:txBody>
        </p:sp>
        <p:pic>
          <p:nvPicPr>
            <p:cNvPr id="38" name="Picture 8" descr="CNCF Branding | SPIRE">
              <a:extLst>
                <a:ext uri="{FF2B5EF4-FFF2-40B4-BE49-F238E27FC236}">
                  <a16:creationId xmlns:a16="http://schemas.microsoft.com/office/drawing/2014/main" id="{B45D24B4-14DF-034D-A62E-3A57B7904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8295" y="6118061"/>
              <a:ext cx="1043108" cy="380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1" name="直線矢印コネクタ 74">
            <a:extLst>
              <a:ext uri="{FF2B5EF4-FFF2-40B4-BE49-F238E27FC236}">
                <a16:creationId xmlns:a16="http://schemas.microsoft.com/office/drawing/2014/main" id="{AEEF74AC-5984-2CD9-0CEE-1E72E70158BD}"/>
              </a:ext>
            </a:extLst>
          </p:cNvPr>
          <p:cNvCxnSpPr>
            <a:cxnSpLocks/>
          </p:cNvCxnSpPr>
          <p:nvPr/>
        </p:nvCxnSpPr>
        <p:spPr>
          <a:xfrm flipH="1" flipV="1">
            <a:off x="6198105" y="5041713"/>
            <a:ext cx="3162191" cy="1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ttp://downloadicons.net/sites/default/files/graduation-icons-27594.png">
            <a:extLst>
              <a:ext uri="{FF2B5EF4-FFF2-40B4-BE49-F238E27FC236}">
                <a16:creationId xmlns:a16="http://schemas.microsoft.com/office/drawing/2014/main" id="{589C82DF-A6F1-B765-1252-47100EF17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904" y="4479648"/>
            <a:ext cx="860555" cy="86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直線矢印コネクタ 74">
            <a:extLst>
              <a:ext uri="{FF2B5EF4-FFF2-40B4-BE49-F238E27FC236}">
                <a16:creationId xmlns:a16="http://schemas.microsoft.com/office/drawing/2014/main" id="{4DEAAFA1-271B-AD60-97D2-0B6CA338AE8B}"/>
              </a:ext>
            </a:extLst>
          </p:cNvPr>
          <p:cNvCxnSpPr>
            <a:cxnSpLocks/>
          </p:cNvCxnSpPr>
          <p:nvPr/>
        </p:nvCxnSpPr>
        <p:spPr>
          <a:xfrm flipH="1">
            <a:off x="3297034" y="5434193"/>
            <a:ext cx="6091616" cy="171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74">
            <a:extLst>
              <a:ext uri="{FF2B5EF4-FFF2-40B4-BE49-F238E27FC236}">
                <a16:creationId xmlns:a16="http://schemas.microsoft.com/office/drawing/2014/main" id="{DBAD2D8A-D648-422E-55E2-BF487371800A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>
            <a:off x="10269306" y="1509587"/>
            <a:ext cx="7337" cy="3344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6BD7C12-7685-8BFD-AA12-4C1F00E04578}"/>
              </a:ext>
            </a:extLst>
          </p:cNvPr>
          <p:cNvSpPr txBox="1"/>
          <p:nvPr/>
        </p:nvSpPr>
        <p:spPr>
          <a:xfrm>
            <a:off x="1781921" y="1041889"/>
            <a:ext cx="959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Root CA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FB13E3-FFAB-2596-209C-EF1379AFA4EA}"/>
              </a:ext>
            </a:extLst>
          </p:cNvPr>
          <p:cNvSpPr txBox="1"/>
          <p:nvPr/>
        </p:nvSpPr>
        <p:spPr>
          <a:xfrm>
            <a:off x="968261" y="1434773"/>
            <a:ext cx="164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Intermediate CA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FB86087-16DC-8261-D0A8-33294B778DC8}"/>
              </a:ext>
            </a:extLst>
          </p:cNvPr>
          <p:cNvSpPr txBox="1"/>
          <p:nvPr/>
        </p:nvSpPr>
        <p:spPr>
          <a:xfrm>
            <a:off x="6614257" y="529637"/>
            <a:ext cx="959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Root CA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BD1FE6-37F9-0537-7D02-026CFD4C8C51}"/>
              </a:ext>
            </a:extLst>
          </p:cNvPr>
          <p:cNvSpPr txBox="1"/>
          <p:nvPr/>
        </p:nvSpPr>
        <p:spPr>
          <a:xfrm>
            <a:off x="5283284" y="2033013"/>
            <a:ext cx="164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Intermediate CA</a:t>
            </a:r>
          </a:p>
        </p:txBody>
      </p:sp>
      <p:cxnSp>
        <p:nvCxnSpPr>
          <p:cNvPr id="65" name="直線矢印コネクタ 74">
            <a:extLst>
              <a:ext uri="{FF2B5EF4-FFF2-40B4-BE49-F238E27FC236}">
                <a16:creationId xmlns:a16="http://schemas.microsoft.com/office/drawing/2014/main" id="{BC64582C-FA0C-6DAE-536C-DF15D80860D9}"/>
              </a:ext>
            </a:extLst>
          </p:cNvPr>
          <p:cNvCxnSpPr>
            <a:cxnSpLocks/>
          </p:cNvCxnSpPr>
          <p:nvPr/>
        </p:nvCxnSpPr>
        <p:spPr>
          <a:xfrm>
            <a:off x="3014044" y="2171512"/>
            <a:ext cx="0" cy="1122644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74">
            <a:extLst>
              <a:ext uri="{FF2B5EF4-FFF2-40B4-BE49-F238E27FC236}">
                <a16:creationId xmlns:a16="http://schemas.microsoft.com/office/drawing/2014/main" id="{801F437D-6FE3-B063-0251-A1E2F9687283}"/>
              </a:ext>
            </a:extLst>
          </p:cNvPr>
          <p:cNvCxnSpPr>
            <a:cxnSpLocks/>
          </p:cNvCxnSpPr>
          <p:nvPr/>
        </p:nvCxnSpPr>
        <p:spPr>
          <a:xfrm>
            <a:off x="5235088" y="2221631"/>
            <a:ext cx="0" cy="1061211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0727E6B-2A41-7E1B-D512-505D72798657}"/>
              </a:ext>
            </a:extLst>
          </p:cNvPr>
          <p:cNvSpPr txBox="1"/>
          <p:nvPr/>
        </p:nvSpPr>
        <p:spPr>
          <a:xfrm>
            <a:off x="1035607" y="3456990"/>
            <a:ext cx="164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Intermediate CA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852446-D98F-0C65-1885-A72603107CF0}"/>
              </a:ext>
            </a:extLst>
          </p:cNvPr>
          <p:cNvSpPr txBox="1"/>
          <p:nvPr/>
        </p:nvSpPr>
        <p:spPr>
          <a:xfrm>
            <a:off x="5327748" y="3862377"/>
            <a:ext cx="164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Intermediate CA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6A6028-2A52-4E68-028B-A59F291EA968}"/>
              </a:ext>
            </a:extLst>
          </p:cNvPr>
          <p:cNvSpPr txBox="1"/>
          <p:nvPr/>
        </p:nvSpPr>
        <p:spPr>
          <a:xfrm>
            <a:off x="1277731" y="5051923"/>
            <a:ext cx="164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Node Key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CD04DA-77C2-0B9B-1D5B-889B9AAA1032}"/>
              </a:ext>
            </a:extLst>
          </p:cNvPr>
          <p:cNvSpPr txBox="1"/>
          <p:nvPr/>
        </p:nvSpPr>
        <p:spPr>
          <a:xfrm>
            <a:off x="6165269" y="4542650"/>
            <a:ext cx="164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Node Bundle</a:t>
            </a:r>
          </a:p>
        </p:txBody>
      </p:sp>
      <p:sp>
        <p:nvSpPr>
          <p:cNvPr id="81" name="四角形吹き出し 81">
            <a:extLst>
              <a:ext uri="{FF2B5EF4-FFF2-40B4-BE49-F238E27FC236}">
                <a16:creationId xmlns:a16="http://schemas.microsoft.com/office/drawing/2014/main" id="{441758D7-7D77-BFA8-3820-9595A0C1190A}"/>
              </a:ext>
            </a:extLst>
          </p:cNvPr>
          <p:cNvSpPr/>
          <p:nvPr/>
        </p:nvSpPr>
        <p:spPr>
          <a:xfrm>
            <a:off x="7597610" y="5925517"/>
            <a:ext cx="2150141" cy="771413"/>
          </a:xfrm>
          <a:prstGeom prst="wedgeRectCallout">
            <a:avLst>
              <a:gd name="adj1" fmla="val -120876"/>
              <a:gd name="adj2" fmla="val -133649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3. Node Key created to sign the Node Bundle</a:t>
            </a:r>
          </a:p>
        </p:txBody>
      </p:sp>
      <p:sp>
        <p:nvSpPr>
          <p:cNvPr id="82" name="四角形吹き出し 81">
            <a:extLst>
              <a:ext uri="{FF2B5EF4-FFF2-40B4-BE49-F238E27FC236}">
                <a16:creationId xmlns:a16="http://schemas.microsoft.com/office/drawing/2014/main" id="{3F2B0B87-F7D2-BA46-6BF3-CF1653D13137}"/>
              </a:ext>
            </a:extLst>
          </p:cNvPr>
          <p:cNvSpPr/>
          <p:nvPr/>
        </p:nvSpPr>
        <p:spPr>
          <a:xfrm>
            <a:off x="7538463" y="1610051"/>
            <a:ext cx="2150141" cy="771413"/>
          </a:xfrm>
          <a:prstGeom prst="wedgeRectCallout">
            <a:avLst>
              <a:gd name="adj1" fmla="val -203568"/>
              <a:gd name="adj2" fmla="val -52979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1</a:t>
            </a:r>
            <a:r>
              <a:rPr kumimoji="1" lang="en-US" altLang="ja-JP" sz="1400" dirty="0">
                <a:solidFill>
                  <a:schemeClr val="tx1"/>
                </a:solidFill>
              </a:rPr>
              <a:t>. Root CA signs Intermediate CA </a:t>
            </a:r>
          </a:p>
        </p:txBody>
      </p:sp>
      <p:sp>
        <p:nvSpPr>
          <p:cNvPr id="83" name="四角形吹き出し 81">
            <a:extLst>
              <a:ext uri="{FF2B5EF4-FFF2-40B4-BE49-F238E27FC236}">
                <a16:creationId xmlns:a16="http://schemas.microsoft.com/office/drawing/2014/main" id="{94FDDD83-A3C6-CC69-D6AC-22C92BFFFA90}"/>
              </a:ext>
            </a:extLst>
          </p:cNvPr>
          <p:cNvSpPr/>
          <p:nvPr/>
        </p:nvSpPr>
        <p:spPr>
          <a:xfrm>
            <a:off x="7581284" y="2589283"/>
            <a:ext cx="2150141" cy="771413"/>
          </a:xfrm>
          <a:prstGeom prst="wedgeRectCallout">
            <a:avLst>
              <a:gd name="adj1" fmla="val -259681"/>
              <a:gd name="adj2" fmla="val -1017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2. Intermediate CA key + cert delivered securely to Cluster </a:t>
            </a:r>
          </a:p>
        </p:txBody>
      </p:sp>
      <p:sp>
        <p:nvSpPr>
          <p:cNvPr id="84" name="&quot;No&quot; Symbol 83">
            <a:extLst>
              <a:ext uri="{FF2B5EF4-FFF2-40B4-BE49-F238E27FC236}">
                <a16:creationId xmlns:a16="http://schemas.microsoft.com/office/drawing/2014/main" id="{CFCF72AF-9769-A3F2-9D8E-DEB056217702}"/>
              </a:ext>
            </a:extLst>
          </p:cNvPr>
          <p:cNvSpPr/>
          <p:nvPr/>
        </p:nvSpPr>
        <p:spPr>
          <a:xfrm>
            <a:off x="2188891" y="3038323"/>
            <a:ext cx="1372026" cy="1372026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&quot;No&quot; Symbol 86">
            <a:extLst>
              <a:ext uri="{FF2B5EF4-FFF2-40B4-BE49-F238E27FC236}">
                <a16:creationId xmlns:a16="http://schemas.microsoft.com/office/drawing/2014/main" id="{9520FA5B-7CEA-44F6-C591-CE76669D9004}"/>
              </a:ext>
            </a:extLst>
          </p:cNvPr>
          <p:cNvSpPr/>
          <p:nvPr/>
        </p:nvSpPr>
        <p:spPr>
          <a:xfrm>
            <a:off x="2228294" y="1167472"/>
            <a:ext cx="1372026" cy="1372026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四角形吹き出し 81">
            <a:extLst>
              <a:ext uri="{FF2B5EF4-FFF2-40B4-BE49-F238E27FC236}">
                <a16:creationId xmlns:a16="http://schemas.microsoft.com/office/drawing/2014/main" id="{A64C34B7-140C-2A43-DD83-C32B99F5F7EA}"/>
              </a:ext>
            </a:extLst>
          </p:cNvPr>
          <p:cNvSpPr/>
          <p:nvPr/>
        </p:nvSpPr>
        <p:spPr>
          <a:xfrm>
            <a:off x="10963545" y="2478937"/>
            <a:ext cx="1253956" cy="1103784"/>
          </a:xfrm>
          <a:prstGeom prst="wedgeRectCallout">
            <a:avLst>
              <a:gd name="adj1" fmla="val -95556"/>
              <a:gd name="adj2" fmla="val -133649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4. SPIRE Attests the Node with Root CA</a:t>
            </a:r>
          </a:p>
        </p:txBody>
      </p:sp>
    </p:spTree>
    <p:extLst>
      <p:ext uri="{BB962C8B-B14F-4D97-AF65-F5344CB8AC3E}">
        <p14:creationId xmlns:p14="http://schemas.microsoft.com/office/powerpoint/2010/main" val="263198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914AAC-7B02-214E-8B5F-C89631670DC5}"/>
              </a:ext>
            </a:extLst>
          </p:cNvPr>
          <p:cNvSpPr txBox="1"/>
          <p:nvPr/>
        </p:nvSpPr>
        <p:spPr>
          <a:xfrm>
            <a:off x="416689" y="1079340"/>
            <a:ext cx="11065397" cy="22775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 sz="2400" dirty="0">
                <a:solidFill>
                  <a:schemeClr val="accent5"/>
                </a:solidFill>
              </a:rPr>
              <a:t>Problem</a:t>
            </a:r>
          </a:p>
          <a:p>
            <a:r>
              <a:rPr lang="en-US" altLang="ja-JP" sz="2000" dirty="0"/>
              <a:t>When code, docker files, and ansible playbooks are hosted in the public repositories, like GitHub:</a:t>
            </a:r>
          </a:p>
          <a:p>
            <a:pPr marL="285750" indent="-285750">
              <a:buFontTx/>
              <a:buChar char="-"/>
            </a:pPr>
            <a:r>
              <a:rPr lang="en-US" altLang="ja-JP" sz="2000" dirty="0"/>
              <a:t>Attackers can tamper the code integrity, destroy files or embed malicious programs</a:t>
            </a:r>
          </a:p>
          <a:p>
            <a:pPr marL="285750" indent="-285750">
              <a:buFontTx/>
              <a:buChar char="-"/>
            </a:pPr>
            <a:r>
              <a:rPr lang="en-US" altLang="ja-JP" sz="2000" dirty="0"/>
              <a:t>Developers can unintentionally modify code, or push wrong files</a:t>
            </a:r>
          </a:p>
          <a:p>
            <a:pPr marL="285750" indent="-285750">
              <a:buFontTx/>
              <a:buChar char="-"/>
            </a:pPr>
            <a:endParaRPr lang="en-US" altLang="ja-JP" sz="2000" dirty="0"/>
          </a:p>
          <a:p>
            <a:r>
              <a:rPr lang="en-US" altLang="ja-JP" sz="2000" dirty="0"/>
              <a:t>How to reduce the vulnerability and guarantee the integrity of the code in a secure and automated way? </a:t>
            </a:r>
          </a:p>
          <a:p>
            <a:pPr marL="285750" indent="-285750">
              <a:buFontTx/>
              <a:buChar char="-"/>
            </a:pPr>
            <a:endParaRPr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8974C0D-9A54-6A46-950B-77962B3F7E3B}"/>
              </a:ext>
            </a:extLst>
          </p:cNvPr>
          <p:cNvSpPr txBox="1"/>
          <p:nvPr/>
        </p:nvSpPr>
        <p:spPr>
          <a:xfrm>
            <a:off x="416689" y="271040"/>
            <a:ext cx="782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/>
              <a:t>Tekton Delivery Supply Chain Integrity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5236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914AAC-7B02-214E-8B5F-C89631670DC5}"/>
              </a:ext>
            </a:extLst>
          </p:cNvPr>
          <p:cNvSpPr txBox="1"/>
          <p:nvPr/>
        </p:nvSpPr>
        <p:spPr>
          <a:xfrm>
            <a:off x="416689" y="1079340"/>
            <a:ext cx="11065397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 sz="2400" dirty="0">
                <a:solidFill>
                  <a:schemeClr val="accent5"/>
                </a:solidFill>
              </a:rPr>
              <a:t>Problem</a:t>
            </a:r>
          </a:p>
          <a:p>
            <a:r>
              <a:rPr lang="en-US" altLang="ja-JP" sz="2000" dirty="0">
                <a:solidFill>
                  <a:schemeClr val="bg2">
                    <a:lumMod val="75000"/>
                  </a:schemeClr>
                </a:solidFill>
              </a:rPr>
              <a:t>When code, docker files, and ansible playbooks are hosted in the public repositories, like GitHub:</a:t>
            </a:r>
          </a:p>
          <a:p>
            <a:pPr marL="285750" indent="-285750">
              <a:buFontTx/>
              <a:buChar char="-"/>
            </a:pPr>
            <a:r>
              <a:rPr lang="en-US" altLang="ja-JP" sz="2000" dirty="0">
                <a:solidFill>
                  <a:schemeClr val="bg2">
                    <a:lumMod val="75000"/>
                  </a:schemeClr>
                </a:solidFill>
              </a:rPr>
              <a:t>Attackers can tamper the code integrity, destroy files or embed malicious programs</a:t>
            </a:r>
          </a:p>
          <a:p>
            <a:pPr marL="285750" indent="-285750">
              <a:buFontTx/>
              <a:buChar char="-"/>
            </a:pPr>
            <a:r>
              <a:rPr lang="en-US" altLang="ja-JP" sz="2000" dirty="0">
                <a:solidFill>
                  <a:schemeClr val="bg2">
                    <a:lumMod val="75000"/>
                  </a:schemeClr>
                </a:solidFill>
              </a:rPr>
              <a:t>Developers can unintentionally modify code, or push wrong files</a:t>
            </a:r>
          </a:p>
          <a:p>
            <a:pPr marL="285750" indent="-285750">
              <a:buFontTx/>
              <a:buChar char="-"/>
            </a:pPr>
            <a:endParaRPr lang="en-US" altLang="ja-JP" sz="20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ja-JP" sz="2000" dirty="0">
                <a:solidFill>
                  <a:schemeClr val="bg2">
                    <a:lumMod val="75000"/>
                  </a:schemeClr>
                </a:solidFill>
              </a:rPr>
              <a:t>How to reduce the vulnerability and guarantee the integrity of the code in a secure and automated way? </a:t>
            </a:r>
          </a:p>
          <a:p>
            <a:pPr marL="285750" indent="-285750">
              <a:buFontTx/>
              <a:buChar char="-"/>
            </a:pPr>
            <a:endParaRPr lang="en-US" altLang="ja-JP" dirty="0"/>
          </a:p>
          <a:p>
            <a:r>
              <a:rPr lang="en-US" altLang="ja-JP" sz="2400" dirty="0">
                <a:solidFill>
                  <a:schemeClr val="accent5"/>
                </a:solidFill>
              </a:rPr>
              <a:t>Solution </a:t>
            </a:r>
          </a:p>
          <a:p>
            <a:pPr marL="285750" indent="-285750">
              <a:buFontTx/>
              <a:buChar char="-"/>
            </a:pPr>
            <a:r>
              <a:rPr kumimoji="1" lang="en-US" altLang="ja-JP" sz="2000" dirty="0" err="1">
                <a:ea typeface="メイリオ"/>
              </a:rPr>
              <a:t>Tekton</a:t>
            </a:r>
            <a:r>
              <a:rPr kumimoji="1" lang="en-US" altLang="ja-JP" sz="2000" dirty="0">
                <a:ea typeface="メイリオ"/>
              </a:rPr>
              <a:t> pipeline running an Ansible playbook on Kubernetes, signs the pod to guarantee the integrity of the </a:t>
            </a:r>
            <a:r>
              <a:rPr lang="en-US" altLang="ja-JP" sz="2000" dirty="0">
                <a:ea typeface="メイリオ"/>
              </a:rPr>
              <a:t>code</a:t>
            </a:r>
            <a:endParaRPr lang="en-US" altLang="ja-JP" sz="2000" dirty="0">
              <a:ea typeface="メイリオ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US" altLang="ja-JP" sz="2000" dirty="0">
                <a:ea typeface="メイリオ"/>
              </a:rPr>
              <a:t>The signing pipeline can be combined with CI/CD pipeline as a part of product development</a:t>
            </a: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altLang="ja-JP" sz="2000" dirty="0"/>
              <a:t>The signature ensures the code is signed by a valid signer, and allows detection of any repository tempering attack, by simply verifying the code signature with a public key of the signer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ea typeface="+mn-lt"/>
                <a:cs typeface="+mn-lt"/>
              </a:rPr>
              <a:t>The signing key is managed as a Kubernetes secret or embedded in the docker image of the signing pod</a:t>
            </a:r>
            <a:endParaRPr kumimoji="1" lang="en-US" altLang="ja-JP" sz="20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8974C0D-9A54-6A46-950B-77962B3F7E3B}"/>
              </a:ext>
            </a:extLst>
          </p:cNvPr>
          <p:cNvSpPr txBox="1"/>
          <p:nvPr/>
        </p:nvSpPr>
        <p:spPr>
          <a:xfrm>
            <a:off x="416689" y="271040"/>
            <a:ext cx="782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/>
              <a:t>Tekton Delivery Supply Chain Integrity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38771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円柱 36">
            <a:extLst>
              <a:ext uri="{FF2B5EF4-FFF2-40B4-BE49-F238E27FC236}">
                <a16:creationId xmlns:a16="http://schemas.microsoft.com/office/drawing/2014/main" id="{FE4DC722-3F45-D447-8422-2C9B1049863B}"/>
              </a:ext>
            </a:extLst>
          </p:cNvPr>
          <p:cNvSpPr/>
          <p:nvPr/>
        </p:nvSpPr>
        <p:spPr>
          <a:xfrm>
            <a:off x="7896227" y="180868"/>
            <a:ext cx="1034418" cy="764277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B0F132-0B4D-1D41-B313-039F6D337D1C}"/>
              </a:ext>
            </a:extLst>
          </p:cNvPr>
          <p:cNvSpPr txBox="1"/>
          <p:nvPr/>
        </p:nvSpPr>
        <p:spPr>
          <a:xfrm>
            <a:off x="7891010" y="333109"/>
            <a:ext cx="1256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GitHub </a:t>
            </a:r>
          </a:p>
          <a:p>
            <a:r>
              <a:rPr kumimoji="1" lang="en-US" altLang="ja-JP" sz="1600" dirty="0"/>
              <a:t>Repository</a:t>
            </a:r>
            <a:endParaRPr kumimoji="1" lang="ja-JP" altLang="en-US" sz="160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C75D5D8-5D21-6E44-A70D-F022A4623B5F}"/>
              </a:ext>
            </a:extLst>
          </p:cNvPr>
          <p:cNvSpPr/>
          <p:nvPr/>
        </p:nvSpPr>
        <p:spPr>
          <a:xfrm>
            <a:off x="4967284" y="2137823"/>
            <a:ext cx="5133861" cy="1100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3F8CC31C-5B2C-524A-B63E-2F6485F525A8}"/>
              </a:ext>
            </a:extLst>
          </p:cNvPr>
          <p:cNvSpPr/>
          <p:nvPr/>
        </p:nvSpPr>
        <p:spPr>
          <a:xfrm>
            <a:off x="7606573" y="2237314"/>
            <a:ext cx="2265220" cy="411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Signing Container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596AF0F-BED2-214C-95C9-72B478BF3B24}"/>
              </a:ext>
            </a:extLst>
          </p:cNvPr>
          <p:cNvSpPr/>
          <p:nvPr/>
        </p:nvSpPr>
        <p:spPr>
          <a:xfrm>
            <a:off x="3347110" y="3307585"/>
            <a:ext cx="6754035" cy="59507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Node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CEE050A-10F2-444C-8480-583CEF9CF10A}"/>
              </a:ext>
            </a:extLst>
          </p:cNvPr>
          <p:cNvCxnSpPr>
            <a:cxnSpLocks/>
          </p:cNvCxnSpPr>
          <p:nvPr/>
        </p:nvCxnSpPr>
        <p:spPr>
          <a:xfrm flipH="1">
            <a:off x="7891010" y="1013598"/>
            <a:ext cx="387817" cy="10886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299B16A-970F-7249-BB53-A7BACCF61A7B}"/>
              </a:ext>
            </a:extLst>
          </p:cNvPr>
          <p:cNvCxnSpPr>
            <a:cxnSpLocks/>
          </p:cNvCxnSpPr>
          <p:nvPr/>
        </p:nvCxnSpPr>
        <p:spPr>
          <a:xfrm flipH="1" flipV="1">
            <a:off x="8739183" y="1013598"/>
            <a:ext cx="737089" cy="1109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四角形吹き出し 78">
            <a:extLst>
              <a:ext uri="{FF2B5EF4-FFF2-40B4-BE49-F238E27FC236}">
                <a16:creationId xmlns:a16="http://schemas.microsoft.com/office/drawing/2014/main" id="{E6E3122E-0648-4D4A-A9D2-F6BD333447ED}"/>
              </a:ext>
            </a:extLst>
          </p:cNvPr>
          <p:cNvSpPr/>
          <p:nvPr/>
        </p:nvSpPr>
        <p:spPr>
          <a:xfrm>
            <a:off x="6862391" y="1198980"/>
            <a:ext cx="1198475" cy="342504"/>
          </a:xfrm>
          <a:prstGeom prst="wedgeRectCallout">
            <a:avLst>
              <a:gd name="adj1" fmla="val 44846"/>
              <a:gd name="adj2" fmla="val 9358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2. Pull repo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81" name="四角形吹き出し 80">
            <a:extLst>
              <a:ext uri="{FF2B5EF4-FFF2-40B4-BE49-F238E27FC236}">
                <a16:creationId xmlns:a16="http://schemas.microsoft.com/office/drawing/2014/main" id="{82804D5F-FDDA-2944-8B81-60E792ABAB5D}"/>
              </a:ext>
            </a:extLst>
          </p:cNvPr>
          <p:cNvSpPr/>
          <p:nvPr/>
        </p:nvSpPr>
        <p:spPr>
          <a:xfrm>
            <a:off x="9607984" y="812616"/>
            <a:ext cx="1648103" cy="871622"/>
          </a:xfrm>
          <a:prstGeom prst="wedgeRectCallout">
            <a:avLst>
              <a:gd name="adj1" fmla="val -88051"/>
              <a:gd name="adj2" fmla="val 1103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4. Push repo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with signature 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using git command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8165328-EC3F-7C41-BA9E-468900843894}"/>
              </a:ext>
            </a:extLst>
          </p:cNvPr>
          <p:cNvSpPr/>
          <p:nvPr/>
        </p:nvSpPr>
        <p:spPr>
          <a:xfrm>
            <a:off x="3347110" y="2137823"/>
            <a:ext cx="1587708" cy="1100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DF342FC-972F-1B45-80B5-343609E1F75F}"/>
              </a:ext>
            </a:extLst>
          </p:cNvPr>
          <p:cNvSpPr txBox="1"/>
          <p:nvPr/>
        </p:nvSpPr>
        <p:spPr>
          <a:xfrm>
            <a:off x="3432868" y="2271790"/>
            <a:ext cx="1501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ysClr val="windowText" lastClr="000000"/>
                </a:solidFill>
              </a:rPr>
              <a:t>Tekton Pipeline </a:t>
            </a:r>
          </a:p>
          <a:p>
            <a:r>
              <a:rPr lang="en-US" altLang="ja-JP" sz="1600" dirty="0">
                <a:solidFill>
                  <a:sysClr val="windowText" lastClr="000000"/>
                </a:solidFill>
              </a:rPr>
              <a:t>Controller Pod</a:t>
            </a:r>
          </a:p>
          <a:p>
            <a:r>
              <a:rPr lang="en-US" altLang="ja-JP" sz="1600" dirty="0">
                <a:solidFill>
                  <a:sysClr val="windowText" lastClr="000000"/>
                </a:solidFill>
              </a:rPr>
              <a:t>/ Webhook Pod</a:t>
            </a:r>
          </a:p>
        </p:txBody>
      </p:sp>
      <p:sp>
        <p:nvSpPr>
          <p:cNvPr id="87" name="四角形吹き出し 86">
            <a:extLst>
              <a:ext uri="{FF2B5EF4-FFF2-40B4-BE49-F238E27FC236}">
                <a16:creationId xmlns:a16="http://schemas.microsoft.com/office/drawing/2014/main" id="{EF0D9B84-4691-304A-884D-B17D81A3AFBA}"/>
              </a:ext>
            </a:extLst>
          </p:cNvPr>
          <p:cNvSpPr/>
          <p:nvPr/>
        </p:nvSpPr>
        <p:spPr>
          <a:xfrm>
            <a:off x="3183341" y="1606293"/>
            <a:ext cx="2001003" cy="342504"/>
          </a:xfrm>
          <a:prstGeom prst="wedgeRectCallout">
            <a:avLst>
              <a:gd name="adj1" fmla="val -20124"/>
              <a:gd name="adj2" fmla="val 903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1. Start Tekton pipeline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8645BCD-F4F1-6845-BB5B-4EB9D377B2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619" y="2453839"/>
            <a:ext cx="294781" cy="294781"/>
          </a:xfrm>
          <a:prstGeom prst="rect">
            <a:avLst/>
          </a:prstGeom>
        </p:spPr>
      </p:pic>
      <p:sp>
        <p:nvSpPr>
          <p:cNvPr id="18" name="四角形吹き出し 81">
            <a:extLst>
              <a:ext uri="{FF2B5EF4-FFF2-40B4-BE49-F238E27FC236}">
                <a16:creationId xmlns:a16="http://schemas.microsoft.com/office/drawing/2014/main" id="{DCD5E338-9924-234C-81CE-145E7800C97F}"/>
              </a:ext>
            </a:extLst>
          </p:cNvPr>
          <p:cNvSpPr/>
          <p:nvPr/>
        </p:nvSpPr>
        <p:spPr>
          <a:xfrm>
            <a:off x="10029636" y="3511999"/>
            <a:ext cx="2001903" cy="1817713"/>
          </a:xfrm>
          <a:prstGeom prst="wedgeRectCallout">
            <a:avLst>
              <a:gd name="adj1" fmla="val -67709"/>
              <a:gd name="adj2" fmla="val -111316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3</a:t>
            </a:r>
            <a:r>
              <a:rPr kumimoji="1" lang="en-US" altLang="ja-JP" sz="1400" dirty="0">
                <a:solidFill>
                  <a:schemeClr val="tx1"/>
                </a:solidFill>
              </a:rPr>
              <a:t>. Sign repo with a signing key, and generate signature by running </a:t>
            </a:r>
            <a:r>
              <a:rPr lang="en-US" altLang="ja-JP" sz="1400" dirty="0">
                <a:solidFill>
                  <a:schemeClr val="tx1"/>
                </a:solidFill>
              </a:rPr>
              <a:t>ansible playbook of integrity, using the signing key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1">
            <a:extLst>
              <a:ext uri="{FF2B5EF4-FFF2-40B4-BE49-F238E27FC236}">
                <a16:creationId xmlns:a16="http://schemas.microsoft.com/office/drawing/2014/main" id="{C9E25AE2-8A5F-9D4D-B234-B9ADC56DA3D9}"/>
              </a:ext>
            </a:extLst>
          </p:cNvPr>
          <p:cNvSpPr txBox="1"/>
          <p:nvPr/>
        </p:nvSpPr>
        <p:spPr>
          <a:xfrm>
            <a:off x="8749904" y="2827271"/>
            <a:ext cx="1279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Signing Pod</a:t>
            </a:r>
            <a:endParaRPr kumimoji="1" lang="ja-JP" altLang="en-US" sz="1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A648A1-3F3F-B749-A6B9-E734957CE56D}"/>
              </a:ext>
            </a:extLst>
          </p:cNvPr>
          <p:cNvSpPr txBox="1"/>
          <p:nvPr/>
        </p:nvSpPr>
        <p:spPr>
          <a:xfrm>
            <a:off x="474317" y="203390"/>
            <a:ext cx="5272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Example: Tekton Delivery Supply Chain Integrity</a:t>
            </a:r>
            <a:endParaRPr lang="en-US" sz="2000" dirty="0">
              <a:solidFill>
                <a:schemeClr val="accent5"/>
              </a:solidFill>
            </a:endParaRPr>
          </a:p>
          <a:p>
            <a:endParaRPr lang="en-US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71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円柱 36">
            <a:extLst>
              <a:ext uri="{FF2B5EF4-FFF2-40B4-BE49-F238E27FC236}">
                <a16:creationId xmlns:a16="http://schemas.microsoft.com/office/drawing/2014/main" id="{FE4DC722-3F45-D447-8422-2C9B1049863B}"/>
              </a:ext>
            </a:extLst>
          </p:cNvPr>
          <p:cNvSpPr/>
          <p:nvPr/>
        </p:nvSpPr>
        <p:spPr>
          <a:xfrm>
            <a:off x="7896227" y="180868"/>
            <a:ext cx="1034418" cy="764277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B0F132-0B4D-1D41-B313-039F6D337D1C}"/>
              </a:ext>
            </a:extLst>
          </p:cNvPr>
          <p:cNvSpPr txBox="1"/>
          <p:nvPr/>
        </p:nvSpPr>
        <p:spPr>
          <a:xfrm>
            <a:off x="7891010" y="333109"/>
            <a:ext cx="1256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GitHub </a:t>
            </a:r>
          </a:p>
          <a:p>
            <a:r>
              <a:rPr kumimoji="1" lang="en-US" altLang="ja-JP" sz="1600" dirty="0"/>
              <a:t>Repository</a:t>
            </a:r>
            <a:endParaRPr kumimoji="1" lang="ja-JP" altLang="en-US" sz="160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C75D5D8-5D21-6E44-A70D-F022A4623B5F}"/>
              </a:ext>
            </a:extLst>
          </p:cNvPr>
          <p:cNvSpPr/>
          <p:nvPr/>
        </p:nvSpPr>
        <p:spPr>
          <a:xfrm>
            <a:off x="4967284" y="2137823"/>
            <a:ext cx="5133861" cy="1100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3F8CC31C-5B2C-524A-B63E-2F6485F525A8}"/>
              </a:ext>
            </a:extLst>
          </p:cNvPr>
          <p:cNvSpPr/>
          <p:nvPr/>
        </p:nvSpPr>
        <p:spPr>
          <a:xfrm>
            <a:off x="7606573" y="2237314"/>
            <a:ext cx="2265220" cy="411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Signing Container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596AF0F-BED2-214C-95C9-72B478BF3B24}"/>
              </a:ext>
            </a:extLst>
          </p:cNvPr>
          <p:cNvSpPr/>
          <p:nvPr/>
        </p:nvSpPr>
        <p:spPr>
          <a:xfrm>
            <a:off x="3347110" y="3307585"/>
            <a:ext cx="6754035" cy="59507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Node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CEE050A-10F2-444C-8480-583CEF9CF10A}"/>
              </a:ext>
            </a:extLst>
          </p:cNvPr>
          <p:cNvCxnSpPr>
            <a:cxnSpLocks/>
          </p:cNvCxnSpPr>
          <p:nvPr/>
        </p:nvCxnSpPr>
        <p:spPr>
          <a:xfrm flipH="1">
            <a:off x="7891010" y="1013598"/>
            <a:ext cx="387817" cy="10886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299B16A-970F-7249-BB53-A7BACCF61A7B}"/>
              </a:ext>
            </a:extLst>
          </p:cNvPr>
          <p:cNvCxnSpPr>
            <a:cxnSpLocks/>
          </p:cNvCxnSpPr>
          <p:nvPr/>
        </p:nvCxnSpPr>
        <p:spPr>
          <a:xfrm flipH="1" flipV="1">
            <a:off x="8739183" y="1013598"/>
            <a:ext cx="737089" cy="1109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四角形吹き出し 78">
            <a:extLst>
              <a:ext uri="{FF2B5EF4-FFF2-40B4-BE49-F238E27FC236}">
                <a16:creationId xmlns:a16="http://schemas.microsoft.com/office/drawing/2014/main" id="{E6E3122E-0648-4D4A-A9D2-F6BD333447ED}"/>
              </a:ext>
            </a:extLst>
          </p:cNvPr>
          <p:cNvSpPr/>
          <p:nvPr/>
        </p:nvSpPr>
        <p:spPr>
          <a:xfrm>
            <a:off x="6862391" y="1198980"/>
            <a:ext cx="1198475" cy="342504"/>
          </a:xfrm>
          <a:prstGeom prst="wedgeRectCallout">
            <a:avLst>
              <a:gd name="adj1" fmla="val 44846"/>
              <a:gd name="adj2" fmla="val 9358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2. Pull repo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81" name="四角形吹き出し 80">
            <a:extLst>
              <a:ext uri="{FF2B5EF4-FFF2-40B4-BE49-F238E27FC236}">
                <a16:creationId xmlns:a16="http://schemas.microsoft.com/office/drawing/2014/main" id="{82804D5F-FDDA-2944-8B81-60E792ABAB5D}"/>
              </a:ext>
            </a:extLst>
          </p:cNvPr>
          <p:cNvSpPr/>
          <p:nvPr/>
        </p:nvSpPr>
        <p:spPr>
          <a:xfrm>
            <a:off x="9607984" y="812616"/>
            <a:ext cx="1648103" cy="871622"/>
          </a:xfrm>
          <a:prstGeom prst="wedgeRectCallout">
            <a:avLst>
              <a:gd name="adj1" fmla="val -88051"/>
              <a:gd name="adj2" fmla="val 1103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4. Push repo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with signature 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using git command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8165328-EC3F-7C41-BA9E-468900843894}"/>
              </a:ext>
            </a:extLst>
          </p:cNvPr>
          <p:cNvSpPr/>
          <p:nvPr/>
        </p:nvSpPr>
        <p:spPr>
          <a:xfrm>
            <a:off x="3347110" y="2137823"/>
            <a:ext cx="1587708" cy="1100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DF342FC-972F-1B45-80B5-343609E1F75F}"/>
              </a:ext>
            </a:extLst>
          </p:cNvPr>
          <p:cNvSpPr txBox="1"/>
          <p:nvPr/>
        </p:nvSpPr>
        <p:spPr>
          <a:xfrm>
            <a:off x="3432868" y="2271790"/>
            <a:ext cx="1501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ysClr val="windowText" lastClr="000000"/>
                </a:solidFill>
              </a:rPr>
              <a:t>Tekton Pipeline </a:t>
            </a:r>
          </a:p>
          <a:p>
            <a:r>
              <a:rPr lang="en-US" altLang="ja-JP" sz="1600" dirty="0">
                <a:solidFill>
                  <a:sysClr val="windowText" lastClr="000000"/>
                </a:solidFill>
              </a:rPr>
              <a:t>Controller Pod</a:t>
            </a:r>
          </a:p>
          <a:p>
            <a:r>
              <a:rPr lang="en-US" altLang="ja-JP" sz="1600" dirty="0">
                <a:solidFill>
                  <a:sysClr val="windowText" lastClr="000000"/>
                </a:solidFill>
              </a:rPr>
              <a:t>/ Webhook Pod</a:t>
            </a:r>
          </a:p>
        </p:txBody>
      </p:sp>
      <p:sp>
        <p:nvSpPr>
          <p:cNvPr id="87" name="四角形吹き出し 86">
            <a:extLst>
              <a:ext uri="{FF2B5EF4-FFF2-40B4-BE49-F238E27FC236}">
                <a16:creationId xmlns:a16="http://schemas.microsoft.com/office/drawing/2014/main" id="{EF0D9B84-4691-304A-884D-B17D81A3AFBA}"/>
              </a:ext>
            </a:extLst>
          </p:cNvPr>
          <p:cNvSpPr/>
          <p:nvPr/>
        </p:nvSpPr>
        <p:spPr>
          <a:xfrm>
            <a:off x="3183341" y="1606293"/>
            <a:ext cx="2001003" cy="342504"/>
          </a:xfrm>
          <a:prstGeom prst="wedgeRectCallout">
            <a:avLst>
              <a:gd name="adj1" fmla="val -20124"/>
              <a:gd name="adj2" fmla="val 903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1. Start Tekton pipeline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8645BCD-F4F1-6845-BB5B-4EB9D377B2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619" y="2453839"/>
            <a:ext cx="294781" cy="294781"/>
          </a:xfrm>
          <a:prstGeom prst="rect">
            <a:avLst/>
          </a:prstGeom>
        </p:spPr>
      </p:pic>
      <p:sp>
        <p:nvSpPr>
          <p:cNvPr id="18" name="四角形吹き出し 81">
            <a:extLst>
              <a:ext uri="{FF2B5EF4-FFF2-40B4-BE49-F238E27FC236}">
                <a16:creationId xmlns:a16="http://schemas.microsoft.com/office/drawing/2014/main" id="{DCD5E338-9924-234C-81CE-145E7800C97F}"/>
              </a:ext>
            </a:extLst>
          </p:cNvPr>
          <p:cNvSpPr/>
          <p:nvPr/>
        </p:nvSpPr>
        <p:spPr>
          <a:xfrm>
            <a:off x="10029636" y="3511999"/>
            <a:ext cx="2001903" cy="1817713"/>
          </a:xfrm>
          <a:prstGeom prst="wedgeRectCallout">
            <a:avLst>
              <a:gd name="adj1" fmla="val -67709"/>
              <a:gd name="adj2" fmla="val -111316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3</a:t>
            </a:r>
            <a:r>
              <a:rPr kumimoji="1" lang="en-US" altLang="ja-JP" sz="1400" dirty="0">
                <a:solidFill>
                  <a:schemeClr val="tx1"/>
                </a:solidFill>
              </a:rPr>
              <a:t>. Sign repo with a signing key, and generate signature by running </a:t>
            </a:r>
            <a:r>
              <a:rPr lang="en-US" altLang="ja-JP" sz="1400" dirty="0">
                <a:solidFill>
                  <a:schemeClr val="tx1"/>
                </a:solidFill>
              </a:rPr>
              <a:t>ansible playbook of integrity, using the signing key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1">
            <a:extLst>
              <a:ext uri="{FF2B5EF4-FFF2-40B4-BE49-F238E27FC236}">
                <a16:creationId xmlns:a16="http://schemas.microsoft.com/office/drawing/2014/main" id="{C9E25AE2-8A5F-9D4D-B234-B9ADC56DA3D9}"/>
              </a:ext>
            </a:extLst>
          </p:cNvPr>
          <p:cNvSpPr txBox="1"/>
          <p:nvPr/>
        </p:nvSpPr>
        <p:spPr>
          <a:xfrm>
            <a:off x="8749904" y="2827271"/>
            <a:ext cx="1279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Signing Pod</a:t>
            </a:r>
            <a:endParaRPr kumimoji="1" lang="ja-JP" altLang="en-US" sz="1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A648A1-3F3F-B749-A6B9-E734957CE56D}"/>
              </a:ext>
            </a:extLst>
          </p:cNvPr>
          <p:cNvSpPr txBox="1"/>
          <p:nvPr/>
        </p:nvSpPr>
        <p:spPr>
          <a:xfrm>
            <a:off x="474317" y="203390"/>
            <a:ext cx="5272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Example: Tekton Delivery Supply Chain Integrity</a:t>
            </a:r>
            <a:endParaRPr lang="en-US" sz="2000" dirty="0">
              <a:solidFill>
                <a:schemeClr val="accent5"/>
              </a:solidFill>
            </a:endParaRPr>
          </a:p>
          <a:p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19" name="テキスト ボックス 4">
            <a:extLst>
              <a:ext uri="{FF2B5EF4-FFF2-40B4-BE49-F238E27FC236}">
                <a16:creationId xmlns:a16="http://schemas.microsoft.com/office/drawing/2014/main" id="{D400D9F6-CE0F-887D-621B-D1C0B2FB2495}"/>
              </a:ext>
            </a:extLst>
          </p:cNvPr>
          <p:cNvSpPr txBox="1"/>
          <p:nvPr/>
        </p:nvSpPr>
        <p:spPr>
          <a:xfrm>
            <a:off x="-20630" y="5084804"/>
            <a:ext cx="118978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accent5"/>
                </a:solidFill>
              </a:rPr>
              <a:t>Problem</a:t>
            </a:r>
          </a:p>
          <a:p>
            <a:pPr marL="285750" indent="-285750">
              <a:buFontTx/>
              <a:buChar char="-"/>
            </a:pPr>
            <a:r>
              <a:rPr lang="en-US" altLang="ja-JP" sz="1600" dirty="0"/>
              <a:t>The Signing Key must be securely delivered to the </a:t>
            </a:r>
            <a:r>
              <a:rPr lang="en-US" altLang="ja-JP" sz="1600" dirty="0" err="1"/>
              <a:t>Tekton</a:t>
            </a:r>
            <a:r>
              <a:rPr lang="en-US" altLang="ja-JP" sz="1600" dirty="0"/>
              <a:t> pipeline, but nowhere else</a:t>
            </a:r>
          </a:p>
          <a:p>
            <a:pPr marL="285750" indent="-285750">
              <a:buFontTx/>
              <a:buChar char="-"/>
            </a:pPr>
            <a:r>
              <a:rPr lang="en-US" altLang="ja-JP" sz="1600" dirty="0"/>
              <a:t>The Signing Key cannot be embedded with pipeline; therefore, it must be handled by trusted human administrator, preventing automation</a:t>
            </a:r>
          </a:p>
          <a:p>
            <a:pPr marL="285750" indent="-285750">
              <a:buFontTx/>
              <a:buChar char="-"/>
            </a:pPr>
            <a:r>
              <a:rPr lang="en-US" altLang="ja-JP" sz="1600" dirty="0"/>
              <a:t>The Signing Key can be read by anyone with </a:t>
            </a:r>
            <a:r>
              <a:rPr lang="en-US" altLang="ja-JP" sz="1600" i="1" dirty="0"/>
              <a:t>an exec </a:t>
            </a:r>
            <a:r>
              <a:rPr lang="en-US" altLang="ja-JP" sz="1600" dirty="0"/>
              <a:t>access to the Signing Container</a:t>
            </a:r>
          </a:p>
          <a:p>
            <a:pPr marL="285750" indent="-285750">
              <a:buFontTx/>
              <a:buChar char="-"/>
            </a:pPr>
            <a:r>
              <a:rPr lang="en-US" altLang="ja-JP" sz="1600" dirty="0"/>
              <a:t>The Signing Key remains static and cannot be easily changed without human interaction </a:t>
            </a:r>
          </a:p>
        </p:txBody>
      </p:sp>
    </p:spTree>
    <p:extLst>
      <p:ext uri="{BB962C8B-B14F-4D97-AF65-F5344CB8AC3E}">
        <p14:creationId xmlns:p14="http://schemas.microsoft.com/office/powerpoint/2010/main" val="218038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914AAC-7B02-214E-8B5F-C89631670DC5}"/>
              </a:ext>
            </a:extLst>
          </p:cNvPr>
          <p:cNvSpPr txBox="1"/>
          <p:nvPr/>
        </p:nvSpPr>
        <p:spPr>
          <a:xfrm>
            <a:off x="416689" y="1079340"/>
            <a:ext cx="11065397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accent5"/>
                </a:solidFill>
              </a:rPr>
              <a:t>Problem</a:t>
            </a:r>
          </a:p>
          <a:p>
            <a:pPr marL="285750" indent="-285750">
              <a:buFontTx/>
              <a:buChar char="-"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</a:rPr>
              <a:t>The Signing Key must be securely delivered to the </a:t>
            </a:r>
            <a:r>
              <a:rPr lang="en-US" altLang="ja-JP" dirty="0" err="1">
                <a:solidFill>
                  <a:schemeClr val="bg2">
                    <a:lumMod val="75000"/>
                  </a:schemeClr>
                </a:solidFill>
              </a:rPr>
              <a:t>Tekton</a:t>
            </a:r>
            <a:r>
              <a:rPr lang="en-US" altLang="ja-JP" dirty="0">
                <a:solidFill>
                  <a:schemeClr val="bg2">
                    <a:lumMod val="75000"/>
                  </a:schemeClr>
                </a:solidFill>
              </a:rPr>
              <a:t> pipeline, but nowhere else</a:t>
            </a:r>
          </a:p>
          <a:p>
            <a:pPr marL="285750" indent="-285750">
              <a:buFontTx/>
              <a:buChar char="-"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</a:rPr>
              <a:t>The Signing Key cannot be embedded with the pipeline; therefore, it must be handled by the trusted human administrator, preventing automation</a:t>
            </a:r>
          </a:p>
          <a:p>
            <a:pPr marL="285750" indent="-285750">
              <a:buFontTx/>
              <a:buChar char="-"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</a:rPr>
              <a:t>The Signing Key can be read by anyone with </a:t>
            </a:r>
            <a:r>
              <a:rPr lang="en-US" altLang="ja-JP" i="1" dirty="0">
                <a:solidFill>
                  <a:schemeClr val="bg2">
                    <a:lumMod val="75000"/>
                  </a:schemeClr>
                </a:solidFill>
              </a:rPr>
              <a:t>an exec </a:t>
            </a:r>
            <a:r>
              <a:rPr lang="en-US" altLang="ja-JP" dirty="0">
                <a:solidFill>
                  <a:schemeClr val="bg2">
                    <a:lumMod val="75000"/>
                  </a:schemeClr>
                </a:solidFill>
              </a:rPr>
              <a:t>access to the Signing Container</a:t>
            </a:r>
          </a:p>
          <a:p>
            <a:pPr marL="285750" indent="-285750">
              <a:buFontTx/>
              <a:buChar char="-"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</a:rPr>
              <a:t>The Signing Key remains static and cannot be easily changed without human interaction </a:t>
            </a:r>
          </a:p>
          <a:p>
            <a:endParaRPr lang="en-US" altLang="ja-JP" sz="2400" dirty="0">
              <a:solidFill>
                <a:schemeClr val="accent5"/>
              </a:solidFill>
            </a:endParaRPr>
          </a:p>
          <a:p>
            <a:r>
              <a:rPr lang="en-US" altLang="ja-JP" sz="2400" dirty="0">
                <a:solidFill>
                  <a:schemeClr val="accent5"/>
                </a:solidFill>
              </a:rPr>
              <a:t>Solution w/ SPIRE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The key (or set of keys) remain stored securely in Vault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Different keys are used for different pipelines reducing the blast radius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The keys are periodically rotated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The Vault policies enforce what pipelines can get access to what keys based on the pipeline (workload) identity managed by SPIRE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The Sidecar Container, assisting the Signing Container, manages the Identity Token and requests the Signing Key from the Vault on the behalf of the Signing Pod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The SPIRE Agent is attested by the Kubernetes platform</a:t>
            </a:r>
            <a:endParaRPr kumimoji="1"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8974C0D-9A54-6A46-950B-77962B3F7E3B}"/>
              </a:ext>
            </a:extLst>
          </p:cNvPr>
          <p:cNvSpPr txBox="1"/>
          <p:nvPr/>
        </p:nvSpPr>
        <p:spPr>
          <a:xfrm>
            <a:off x="416689" y="271040"/>
            <a:ext cx="782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err="1"/>
              <a:t>Tekton</a:t>
            </a:r>
            <a:r>
              <a:rPr lang="en-US" altLang="ja-JP" sz="2800" b="1" dirty="0"/>
              <a:t> Delivery Supply Chain Integrity w/ SPIRE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15823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7F39ABD-D045-824D-9170-BB309B94B783}"/>
              </a:ext>
            </a:extLst>
          </p:cNvPr>
          <p:cNvSpPr/>
          <p:nvPr/>
        </p:nvSpPr>
        <p:spPr>
          <a:xfrm>
            <a:off x="5307496" y="477078"/>
            <a:ext cx="1691598" cy="6957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円柱 36">
            <a:extLst>
              <a:ext uri="{FF2B5EF4-FFF2-40B4-BE49-F238E27FC236}">
                <a16:creationId xmlns:a16="http://schemas.microsoft.com/office/drawing/2014/main" id="{FE4DC722-3F45-D447-8422-2C9B1049863B}"/>
              </a:ext>
            </a:extLst>
          </p:cNvPr>
          <p:cNvSpPr/>
          <p:nvPr/>
        </p:nvSpPr>
        <p:spPr>
          <a:xfrm>
            <a:off x="7896227" y="180868"/>
            <a:ext cx="1034418" cy="764277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B0F132-0B4D-1D41-B313-039F6D337D1C}"/>
              </a:ext>
            </a:extLst>
          </p:cNvPr>
          <p:cNvSpPr txBox="1"/>
          <p:nvPr/>
        </p:nvSpPr>
        <p:spPr>
          <a:xfrm>
            <a:off x="7891010" y="333109"/>
            <a:ext cx="1256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GitHub </a:t>
            </a:r>
          </a:p>
          <a:p>
            <a:r>
              <a:rPr kumimoji="1" lang="en-US" altLang="ja-JP" sz="1600" dirty="0"/>
              <a:t>Repository</a:t>
            </a:r>
            <a:endParaRPr kumimoji="1" lang="ja-JP" altLang="en-US" sz="160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C75D5D8-5D21-6E44-A70D-F022A4623B5F}"/>
              </a:ext>
            </a:extLst>
          </p:cNvPr>
          <p:cNvSpPr/>
          <p:nvPr/>
        </p:nvSpPr>
        <p:spPr>
          <a:xfrm>
            <a:off x="4967284" y="2137823"/>
            <a:ext cx="5133861" cy="1100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872E8E84-B8DB-494E-896F-D454E30E0925}"/>
              </a:ext>
            </a:extLst>
          </p:cNvPr>
          <p:cNvSpPr/>
          <p:nvPr/>
        </p:nvSpPr>
        <p:spPr>
          <a:xfrm>
            <a:off x="5115238" y="2263766"/>
            <a:ext cx="2148289" cy="41181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Sidecar Container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3F8CC31C-5B2C-524A-B63E-2F6485F525A8}"/>
              </a:ext>
            </a:extLst>
          </p:cNvPr>
          <p:cNvSpPr/>
          <p:nvPr/>
        </p:nvSpPr>
        <p:spPr>
          <a:xfrm>
            <a:off x="7606573" y="2237314"/>
            <a:ext cx="2265220" cy="411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Signing Container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596AF0F-BED2-214C-95C9-72B478BF3B24}"/>
              </a:ext>
            </a:extLst>
          </p:cNvPr>
          <p:cNvSpPr/>
          <p:nvPr/>
        </p:nvSpPr>
        <p:spPr>
          <a:xfrm>
            <a:off x="3347110" y="3931562"/>
            <a:ext cx="6754035" cy="59507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Node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CEE050A-10F2-444C-8480-583CEF9CF10A}"/>
              </a:ext>
            </a:extLst>
          </p:cNvPr>
          <p:cNvCxnSpPr>
            <a:cxnSpLocks/>
          </p:cNvCxnSpPr>
          <p:nvPr/>
        </p:nvCxnSpPr>
        <p:spPr>
          <a:xfrm flipH="1">
            <a:off x="7891010" y="1013598"/>
            <a:ext cx="387817" cy="10886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261FAB-CF47-8D42-9D77-710C4662F744}"/>
              </a:ext>
            </a:extLst>
          </p:cNvPr>
          <p:cNvSpPr txBox="1"/>
          <p:nvPr/>
        </p:nvSpPr>
        <p:spPr>
          <a:xfrm>
            <a:off x="8749904" y="2827271"/>
            <a:ext cx="1279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Signing Pod</a:t>
            </a:r>
            <a:endParaRPr kumimoji="1" lang="ja-JP" altLang="en-US" sz="1600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299B16A-970F-7249-BB53-A7BACCF61A7B}"/>
              </a:ext>
            </a:extLst>
          </p:cNvPr>
          <p:cNvCxnSpPr>
            <a:cxnSpLocks/>
          </p:cNvCxnSpPr>
          <p:nvPr/>
        </p:nvCxnSpPr>
        <p:spPr>
          <a:xfrm flipH="1" flipV="1">
            <a:off x="8739183" y="1013598"/>
            <a:ext cx="737089" cy="1109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8165328-EC3F-7C41-BA9E-468900843894}"/>
              </a:ext>
            </a:extLst>
          </p:cNvPr>
          <p:cNvSpPr/>
          <p:nvPr/>
        </p:nvSpPr>
        <p:spPr>
          <a:xfrm>
            <a:off x="3347110" y="2137823"/>
            <a:ext cx="1587708" cy="1100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DF342FC-972F-1B45-80B5-343609E1F75F}"/>
              </a:ext>
            </a:extLst>
          </p:cNvPr>
          <p:cNvSpPr txBox="1"/>
          <p:nvPr/>
        </p:nvSpPr>
        <p:spPr>
          <a:xfrm>
            <a:off x="3432868" y="2271790"/>
            <a:ext cx="1501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ysClr val="windowText" lastClr="000000"/>
                </a:solidFill>
              </a:rPr>
              <a:t>Tekton Pipeline </a:t>
            </a:r>
          </a:p>
          <a:p>
            <a:r>
              <a:rPr lang="en-US" altLang="ja-JP" sz="1600" dirty="0">
                <a:solidFill>
                  <a:sysClr val="windowText" lastClr="000000"/>
                </a:solidFill>
              </a:rPr>
              <a:t>Controller Pod</a:t>
            </a:r>
          </a:p>
          <a:p>
            <a:r>
              <a:rPr lang="en-US" altLang="ja-JP" sz="1600" dirty="0">
                <a:solidFill>
                  <a:sysClr val="windowText" lastClr="000000"/>
                </a:solidFill>
              </a:rPr>
              <a:t>/ Webhook Pod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19FE08-9AD0-DC46-BAFF-EBEF3BC5C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339" y="615376"/>
            <a:ext cx="1390086" cy="4730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645BCD-F4F1-6845-BB5B-4EB9D377B2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204" y="809643"/>
            <a:ext cx="294781" cy="294781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12CB2D7-ACEE-424B-8C18-2F166E810B47}"/>
              </a:ext>
            </a:extLst>
          </p:cNvPr>
          <p:cNvSpPr/>
          <p:nvPr/>
        </p:nvSpPr>
        <p:spPr>
          <a:xfrm>
            <a:off x="6491712" y="3348726"/>
            <a:ext cx="735727" cy="276716"/>
          </a:xfrm>
          <a:prstGeom prst="roundRect">
            <a:avLst/>
          </a:prstGeom>
          <a:solidFill>
            <a:schemeClr val="accent1">
              <a:alpha val="4023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Spire Ag</a:t>
            </a:r>
          </a:p>
        </p:txBody>
      </p:sp>
      <p:cxnSp>
        <p:nvCxnSpPr>
          <p:cNvPr id="23" name="直線矢印コネクタ 74">
            <a:extLst>
              <a:ext uri="{FF2B5EF4-FFF2-40B4-BE49-F238E27FC236}">
                <a16:creationId xmlns:a16="http://schemas.microsoft.com/office/drawing/2014/main" id="{C4C7F669-8D4D-8D4A-BCB8-2A12F91341D7}"/>
              </a:ext>
            </a:extLst>
          </p:cNvPr>
          <p:cNvCxnSpPr>
            <a:cxnSpLocks/>
          </p:cNvCxnSpPr>
          <p:nvPr/>
        </p:nvCxnSpPr>
        <p:spPr>
          <a:xfrm>
            <a:off x="6629228" y="2675581"/>
            <a:ext cx="0" cy="6292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74">
            <a:extLst>
              <a:ext uri="{FF2B5EF4-FFF2-40B4-BE49-F238E27FC236}">
                <a16:creationId xmlns:a16="http://schemas.microsoft.com/office/drawing/2014/main" id="{15B8A9B3-9CD7-BC4E-8511-143637B5AFAA}"/>
              </a:ext>
            </a:extLst>
          </p:cNvPr>
          <p:cNvCxnSpPr>
            <a:cxnSpLocks/>
          </p:cNvCxnSpPr>
          <p:nvPr/>
        </p:nvCxnSpPr>
        <p:spPr>
          <a:xfrm flipV="1">
            <a:off x="6962216" y="2675581"/>
            <a:ext cx="0" cy="6419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7067ED45-35B4-4242-B44A-D030BCB75A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63" y="2875477"/>
            <a:ext cx="229506" cy="229506"/>
          </a:xfrm>
          <a:prstGeom prst="rect">
            <a:avLst/>
          </a:prstGeom>
        </p:spPr>
      </p:pic>
      <p:cxnSp>
        <p:nvCxnSpPr>
          <p:cNvPr id="27" name="直線矢印コネクタ 74">
            <a:extLst>
              <a:ext uri="{FF2B5EF4-FFF2-40B4-BE49-F238E27FC236}">
                <a16:creationId xmlns:a16="http://schemas.microsoft.com/office/drawing/2014/main" id="{79A06E29-CE08-6F49-BD6A-8605A8B76B2F}"/>
              </a:ext>
            </a:extLst>
          </p:cNvPr>
          <p:cNvCxnSpPr>
            <a:cxnSpLocks/>
          </p:cNvCxnSpPr>
          <p:nvPr/>
        </p:nvCxnSpPr>
        <p:spPr>
          <a:xfrm>
            <a:off x="6491712" y="1198023"/>
            <a:ext cx="0" cy="10037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74">
            <a:extLst>
              <a:ext uri="{FF2B5EF4-FFF2-40B4-BE49-F238E27FC236}">
                <a16:creationId xmlns:a16="http://schemas.microsoft.com/office/drawing/2014/main" id="{21E1B4CC-8A67-FF40-B0CA-7BABD0107FBD}"/>
              </a:ext>
            </a:extLst>
          </p:cNvPr>
          <p:cNvCxnSpPr>
            <a:cxnSpLocks/>
          </p:cNvCxnSpPr>
          <p:nvPr/>
        </p:nvCxnSpPr>
        <p:spPr>
          <a:xfrm flipV="1">
            <a:off x="5839888" y="1206028"/>
            <a:ext cx="11526" cy="10312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D6A27349-D4A6-2344-8E54-8F06BAC68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661" y="1547738"/>
            <a:ext cx="229506" cy="229506"/>
          </a:xfrm>
          <a:prstGeom prst="rect">
            <a:avLst/>
          </a:prstGeom>
        </p:spPr>
      </p:pic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8408FB0-C054-5945-9392-64B80E2C2BA4}"/>
              </a:ext>
            </a:extLst>
          </p:cNvPr>
          <p:cNvSpPr/>
          <p:nvPr/>
        </p:nvSpPr>
        <p:spPr>
          <a:xfrm>
            <a:off x="10526492" y="3156650"/>
            <a:ext cx="1176079" cy="64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8" descr="CNCF Branding | SPIRE">
            <a:extLst>
              <a:ext uri="{FF2B5EF4-FFF2-40B4-BE49-F238E27FC236}">
                <a16:creationId xmlns:a16="http://schemas.microsoft.com/office/drawing/2014/main" id="{6D961A51-001C-AE46-9622-AFDA9BFE0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474" y="3296866"/>
            <a:ext cx="1043108" cy="38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直線矢印コネクタ 74">
            <a:extLst>
              <a:ext uri="{FF2B5EF4-FFF2-40B4-BE49-F238E27FC236}">
                <a16:creationId xmlns:a16="http://schemas.microsoft.com/office/drawing/2014/main" id="{8312E1D8-703E-2146-9244-FCBC02232B68}"/>
              </a:ext>
            </a:extLst>
          </p:cNvPr>
          <p:cNvCxnSpPr>
            <a:cxnSpLocks/>
            <a:stCxn id="32" idx="1"/>
            <a:endCxn id="4" idx="3"/>
          </p:cNvCxnSpPr>
          <p:nvPr/>
        </p:nvCxnSpPr>
        <p:spPr>
          <a:xfrm flipH="1">
            <a:off x="7227439" y="3477618"/>
            <a:ext cx="3299053" cy="94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380DC0D4-29EC-424C-8E2F-5944A73BD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875" y="3355633"/>
            <a:ext cx="229506" cy="229506"/>
          </a:xfrm>
          <a:prstGeom prst="rect">
            <a:avLst/>
          </a:prstGeom>
        </p:spPr>
      </p:pic>
      <p:pic>
        <p:nvPicPr>
          <p:cNvPr id="42" name="Graphic 41" descr="User">
            <a:extLst>
              <a:ext uri="{FF2B5EF4-FFF2-40B4-BE49-F238E27FC236}">
                <a16:creationId xmlns:a16="http://schemas.microsoft.com/office/drawing/2014/main" id="{B88BC74C-B6B3-D848-9ECD-0B377A1217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8810" y="333109"/>
            <a:ext cx="914400" cy="914400"/>
          </a:xfrm>
          <a:prstGeom prst="rect">
            <a:avLst/>
          </a:prstGeom>
        </p:spPr>
      </p:pic>
      <p:sp>
        <p:nvSpPr>
          <p:cNvPr id="43" name="四角形吹き出し 81">
            <a:extLst>
              <a:ext uri="{FF2B5EF4-FFF2-40B4-BE49-F238E27FC236}">
                <a16:creationId xmlns:a16="http://schemas.microsoft.com/office/drawing/2014/main" id="{E613D30C-BDC9-5A4E-A864-12077410FCD2}"/>
              </a:ext>
            </a:extLst>
          </p:cNvPr>
          <p:cNvSpPr/>
          <p:nvPr/>
        </p:nvSpPr>
        <p:spPr>
          <a:xfrm>
            <a:off x="863982" y="1852940"/>
            <a:ext cx="2150141" cy="974326"/>
          </a:xfrm>
          <a:prstGeom prst="wedgeRectCallout">
            <a:avLst>
              <a:gd name="adj1" fmla="val 93534"/>
              <a:gd name="adj2" fmla="val -15889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1. CISO injects the Signing Key to Vault and </a:t>
            </a:r>
            <a:br>
              <a:rPr kumimoji="1" lang="en-US" altLang="ja-JP" sz="1400" dirty="0">
                <a:solidFill>
                  <a:schemeClr val="tx1"/>
                </a:solidFill>
              </a:rPr>
            </a:br>
            <a:r>
              <a:rPr kumimoji="1" lang="en-US" altLang="ja-JP" sz="1400" dirty="0">
                <a:solidFill>
                  <a:schemeClr val="tx1"/>
                </a:solidFill>
              </a:rPr>
              <a:t>sets up the Identity Policies</a:t>
            </a:r>
          </a:p>
        </p:txBody>
      </p:sp>
      <p:cxnSp>
        <p:nvCxnSpPr>
          <p:cNvPr id="45" name="直線矢印コネクタ 74">
            <a:extLst>
              <a:ext uri="{FF2B5EF4-FFF2-40B4-BE49-F238E27FC236}">
                <a16:creationId xmlns:a16="http://schemas.microsoft.com/office/drawing/2014/main" id="{D4BA34B1-656C-EB48-AF7A-A29FDB320F28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2633210" y="790309"/>
            <a:ext cx="26441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四角形吹き出し 81">
            <a:extLst>
              <a:ext uri="{FF2B5EF4-FFF2-40B4-BE49-F238E27FC236}">
                <a16:creationId xmlns:a16="http://schemas.microsoft.com/office/drawing/2014/main" id="{93C892FA-56A3-C844-987A-10C1EF31092D}"/>
              </a:ext>
            </a:extLst>
          </p:cNvPr>
          <p:cNvSpPr/>
          <p:nvPr/>
        </p:nvSpPr>
        <p:spPr>
          <a:xfrm>
            <a:off x="1665508" y="3429000"/>
            <a:ext cx="2150141" cy="771413"/>
          </a:xfrm>
          <a:prstGeom prst="wedgeRectCallout">
            <a:avLst>
              <a:gd name="adj1" fmla="val 189220"/>
              <a:gd name="adj2" fmla="val -10895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en-US" altLang="ja-JP" sz="1400" dirty="0">
                <a:solidFill>
                  <a:schemeClr val="tx1"/>
                </a:solidFill>
              </a:rPr>
              <a:t>. Sidecar gets Identity  Token for a Signing Pod 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from SPIRE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16BDC5D-BC4B-F24E-9587-9BB575B78F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32" y="1494547"/>
            <a:ext cx="294781" cy="29478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4438340-F81F-F84B-BBA1-B2C2BF21EF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426" y="2560197"/>
            <a:ext cx="294781" cy="294781"/>
          </a:xfrm>
          <a:prstGeom prst="rect">
            <a:avLst/>
          </a:prstGeom>
        </p:spPr>
      </p:pic>
      <p:cxnSp>
        <p:nvCxnSpPr>
          <p:cNvPr id="52" name="直線矢印コネクタ 74">
            <a:extLst>
              <a:ext uri="{FF2B5EF4-FFF2-40B4-BE49-F238E27FC236}">
                <a16:creationId xmlns:a16="http://schemas.microsoft.com/office/drawing/2014/main" id="{0813D66A-F1FE-5B4C-ACB5-66ADD4A3EC61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7054678" y="2525437"/>
            <a:ext cx="644748" cy="1821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四角形吹き出し 81">
            <a:extLst>
              <a:ext uri="{FF2B5EF4-FFF2-40B4-BE49-F238E27FC236}">
                <a16:creationId xmlns:a16="http://schemas.microsoft.com/office/drawing/2014/main" id="{0F7A4C32-B461-0B4C-865F-19DE401403A0}"/>
              </a:ext>
            </a:extLst>
          </p:cNvPr>
          <p:cNvSpPr/>
          <p:nvPr/>
        </p:nvSpPr>
        <p:spPr>
          <a:xfrm>
            <a:off x="9765472" y="621688"/>
            <a:ext cx="2150141" cy="1152670"/>
          </a:xfrm>
          <a:prstGeom prst="wedgeRectCallout">
            <a:avLst>
              <a:gd name="adj1" fmla="val -192346"/>
              <a:gd name="adj2" fmla="val 3837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3. Sidecar uses Identity Token to obtain the Signing Key and passes it to the Signing Container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B24473-F91C-8D45-B257-53C292E00824}"/>
              </a:ext>
            </a:extLst>
          </p:cNvPr>
          <p:cNvSpPr txBox="1"/>
          <p:nvPr/>
        </p:nvSpPr>
        <p:spPr>
          <a:xfrm>
            <a:off x="77859" y="15440"/>
            <a:ext cx="5012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Identity Based Secret Distribution with SPIRE </a:t>
            </a:r>
            <a:endParaRPr lang="en-US" sz="2000" dirty="0">
              <a:solidFill>
                <a:schemeClr val="accent5"/>
              </a:solidFill>
            </a:endParaRPr>
          </a:p>
          <a:p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223968-4BC3-D030-42EA-60AC52DE14A8}"/>
              </a:ext>
            </a:extLst>
          </p:cNvPr>
          <p:cNvSpPr/>
          <p:nvPr/>
        </p:nvSpPr>
        <p:spPr>
          <a:xfrm>
            <a:off x="5388886" y="480857"/>
            <a:ext cx="736176" cy="119257"/>
          </a:xfrm>
          <a:prstGeom prst="rect">
            <a:avLst/>
          </a:prstGeom>
          <a:solidFill>
            <a:schemeClr val="accent1">
              <a:alpha val="3996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policies</a:t>
            </a:r>
          </a:p>
        </p:txBody>
      </p:sp>
    </p:spTree>
    <p:extLst>
      <p:ext uri="{BB962C8B-B14F-4D97-AF65-F5344CB8AC3E}">
        <p14:creationId xmlns:p14="http://schemas.microsoft.com/office/powerpoint/2010/main" val="195990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7F39ABD-D045-824D-9170-BB309B94B783}"/>
              </a:ext>
            </a:extLst>
          </p:cNvPr>
          <p:cNvSpPr/>
          <p:nvPr/>
        </p:nvSpPr>
        <p:spPr>
          <a:xfrm>
            <a:off x="5307496" y="477078"/>
            <a:ext cx="1691598" cy="6957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円柱 36">
            <a:extLst>
              <a:ext uri="{FF2B5EF4-FFF2-40B4-BE49-F238E27FC236}">
                <a16:creationId xmlns:a16="http://schemas.microsoft.com/office/drawing/2014/main" id="{FE4DC722-3F45-D447-8422-2C9B1049863B}"/>
              </a:ext>
            </a:extLst>
          </p:cNvPr>
          <p:cNvSpPr/>
          <p:nvPr/>
        </p:nvSpPr>
        <p:spPr>
          <a:xfrm>
            <a:off x="7896227" y="180868"/>
            <a:ext cx="1034418" cy="764277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B0F132-0B4D-1D41-B313-039F6D337D1C}"/>
              </a:ext>
            </a:extLst>
          </p:cNvPr>
          <p:cNvSpPr txBox="1"/>
          <p:nvPr/>
        </p:nvSpPr>
        <p:spPr>
          <a:xfrm>
            <a:off x="7891010" y="333109"/>
            <a:ext cx="1256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GitHub </a:t>
            </a:r>
          </a:p>
          <a:p>
            <a:r>
              <a:rPr kumimoji="1" lang="en-US" altLang="ja-JP" sz="1600" dirty="0"/>
              <a:t>Repository</a:t>
            </a:r>
            <a:endParaRPr kumimoji="1" lang="ja-JP" altLang="en-US" sz="160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C75D5D8-5D21-6E44-A70D-F022A4623B5F}"/>
              </a:ext>
            </a:extLst>
          </p:cNvPr>
          <p:cNvSpPr/>
          <p:nvPr/>
        </p:nvSpPr>
        <p:spPr>
          <a:xfrm>
            <a:off x="4967284" y="2137823"/>
            <a:ext cx="5133861" cy="1100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872E8E84-B8DB-494E-896F-D454E30E0925}"/>
              </a:ext>
            </a:extLst>
          </p:cNvPr>
          <p:cNvSpPr/>
          <p:nvPr/>
        </p:nvSpPr>
        <p:spPr>
          <a:xfrm>
            <a:off x="5115238" y="2263766"/>
            <a:ext cx="2148289" cy="41181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Sidecar Container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3F8CC31C-5B2C-524A-B63E-2F6485F525A8}"/>
              </a:ext>
            </a:extLst>
          </p:cNvPr>
          <p:cNvSpPr/>
          <p:nvPr/>
        </p:nvSpPr>
        <p:spPr>
          <a:xfrm>
            <a:off x="7606573" y="2237314"/>
            <a:ext cx="2265220" cy="411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Signing Container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596AF0F-BED2-214C-95C9-72B478BF3B24}"/>
              </a:ext>
            </a:extLst>
          </p:cNvPr>
          <p:cNvSpPr/>
          <p:nvPr/>
        </p:nvSpPr>
        <p:spPr>
          <a:xfrm>
            <a:off x="3347110" y="3931562"/>
            <a:ext cx="6754035" cy="59507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Node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CEE050A-10F2-444C-8480-583CEF9CF10A}"/>
              </a:ext>
            </a:extLst>
          </p:cNvPr>
          <p:cNvCxnSpPr>
            <a:cxnSpLocks/>
          </p:cNvCxnSpPr>
          <p:nvPr/>
        </p:nvCxnSpPr>
        <p:spPr>
          <a:xfrm flipH="1">
            <a:off x="7891010" y="1013598"/>
            <a:ext cx="387817" cy="10886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261FAB-CF47-8D42-9D77-710C4662F744}"/>
              </a:ext>
            </a:extLst>
          </p:cNvPr>
          <p:cNvSpPr txBox="1"/>
          <p:nvPr/>
        </p:nvSpPr>
        <p:spPr>
          <a:xfrm>
            <a:off x="8749904" y="2827271"/>
            <a:ext cx="1279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Signing Pod</a:t>
            </a:r>
            <a:endParaRPr kumimoji="1" lang="ja-JP" altLang="en-US" sz="1600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299B16A-970F-7249-BB53-A7BACCF61A7B}"/>
              </a:ext>
            </a:extLst>
          </p:cNvPr>
          <p:cNvCxnSpPr>
            <a:cxnSpLocks/>
          </p:cNvCxnSpPr>
          <p:nvPr/>
        </p:nvCxnSpPr>
        <p:spPr>
          <a:xfrm flipH="1" flipV="1">
            <a:off x="8739183" y="1013598"/>
            <a:ext cx="737089" cy="1109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8165328-EC3F-7C41-BA9E-468900843894}"/>
              </a:ext>
            </a:extLst>
          </p:cNvPr>
          <p:cNvSpPr/>
          <p:nvPr/>
        </p:nvSpPr>
        <p:spPr>
          <a:xfrm>
            <a:off x="3347110" y="2137823"/>
            <a:ext cx="1587708" cy="1100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DF342FC-972F-1B45-80B5-343609E1F75F}"/>
              </a:ext>
            </a:extLst>
          </p:cNvPr>
          <p:cNvSpPr txBox="1"/>
          <p:nvPr/>
        </p:nvSpPr>
        <p:spPr>
          <a:xfrm>
            <a:off x="3432868" y="2271790"/>
            <a:ext cx="1501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ysClr val="windowText" lastClr="000000"/>
                </a:solidFill>
              </a:rPr>
              <a:t>Tekton Pipeline </a:t>
            </a:r>
          </a:p>
          <a:p>
            <a:r>
              <a:rPr lang="en-US" altLang="ja-JP" sz="1600" dirty="0">
                <a:solidFill>
                  <a:sysClr val="windowText" lastClr="000000"/>
                </a:solidFill>
              </a:rPr>
              <a:t>Controller Pod</a:t>
            </a:r>
          </a:p>
          <a:p>
            <a:r>
              <a:rPr lang="en-US" altLang="ja-JP" sz="1600" dirty="0">
                <a:solidFill>
                  <a:sysClr val="windowText" lastClr="000000"/>
                </a:solidFill>
              </a:rPr>
              <a:t>/ Webhook Pod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19FE08-9AD0-DC46-BAFF-EBEF3BC5C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339" y="615376"/>
            <a:ext cx="1390086" cy="4730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645BCD-F4F1-6845-BB5B-4EB9D377B2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204" y="809643"/>
            <a:ext cx="294781" cy="294781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12CB2D7-ACEE-424B-8C18-2F166E810B47}"/>
              </a:ext>
            </a:extLst>
          </p:cNvPr>
          <p:cNvSpPr/>
          <p:nvPr/>
        </p:nvSpPr>
        <p:spPr>
          <a:xfrm>
            <a:off x="6491712" y="3348726"/>
            <a:ext cx="735727" cy="276716"/>
          </a:xfrm>
          <a:prstGeom prst="roundRect">
            <a:avLst/>
          </a:prstGeom>
          <a:solidFill>
            <a:schemeClr val="accent1">
              <a:alpha val="4023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Spire Ag</a:t>
            </a:r>
          </a:p>
        </p:txBody>
      </p:sp>
      <p:cxnSp>
        <p:nvCxnSpPr>
          <p:cNvPr id="23" name="直線矢印コネクタ 74">
            <a:extLst>
              <a:ext uri="{FF2B5EF4-FFF2-40B4-BE49-F238E27FC236}">
                <a16:creationId xmlns:a16="http://schemas.microsoft.com/office/drawing/2014/main" id="{C4C7F669-8D4D-8D4A-BCB8-2A12F91341D7}"/>
              </a:ext>
            </a:extLst>
          </p:cNvPr>
          <p:cNvCxnSpPr>
            <a:cxnSpLocks/>
          </p:cNvCxnSpPr>
          <p:nvPr/>
        </p:nvCxnSpPr>
        <p:spPr>
          <a:xfrm>
            <a:off x="6629228" y="2675581"/>
            <a:ext cx="0" cy="6292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74">
            <a:extLst>
              <a:ext uri="{FF2B5EF4-FFF2-40B4-BE49-F238E27FC236}">
                <a16:creationId xmlns:a16="http://schemas.microsoft.com/office/drawing/2014/main" id="{15B8A9B3-9CD7-BC4E-8511-143637B5AFAA}"/>
              </a:ext>
            </a:extLst>
          </p:cNvPr>
          <p:cNvCxnSpPr>
            <a:cxnSpLocks/>
          </p:cNvCxnSpPr>
          <p:nvPr/>
        </p:nvCxnSpPr>
        <p:spPr>
          <a:xfrm flipV="1">
            <a:off x="6962216" y="2675581"/>
            <a:ext cx="0" cy="6419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7067ED45-35B4-4242-B44A-D030BCB75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63" y="2875477"/>
            <a:ext cx="229506" cy="229506"/>
          </a:xfrm>
          <a:prstGeom prst="rect">
            <a:avLst/>
          </a:prstGeom>
        </p:spPr>
      </p:pic>
      <p:cxnSp>
        <p:nvCxnSpPr>
          <p:cNvPr id="27" name="直線矢印コネクタ 74">
            <a:extLst>
              <a:ext uri="{FF2B5EF4-FFF2-40B4-BE49-F238E27FC236}">
                <a16:creationId xmlns:a16="http://schemas.microsoft.com/office/drawing/2014/main" id="{79A06E29-CE08-6F49-BD6A-8605A8B76B2F}"/>
              </a:ext>
            </a:extLst>
          </p:cNvPr>
          <p:cNvCxnSpPr>
            <a:cxnSpLocks/>
          </p:cNvCxnSpPr>
          <p:nvPr/>
        </p:nvCxnSpPr>
        <p:spPr>
          <a:xfrm>
            <a:off x="6491712" y="1198023"/>
            <a:ext cx="0" cy="10037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74">
            <a:extLst>
              <a:ext uri="{FF2B5EF4-FFF2-40B4-BE49-F238E27FC236}">
                <a16:creationId xmlns:a16="http://schemas.microsoft.com/office/drawing/2014/main" id="{21E1B4CC-8A67-FF40-B0CA-7BABD0107FBD}"/>
              </a:ext>
            </a:extLst>
          </p:cNvPr>
          <p:cNvCxnSpPr>
            <a:cxnSpLocks/>
          </p:cNvCxnSpPr>
          <p:nvPr/>
        </p:nvCxnSpPr>
        <p:spPr>
          <a:xfrm flipV="1">
            <a:off x="5839888" y="1206028"/>
            <a:ext cx="11526" cy="10312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D6A27349-D4A6-2344-8E54-8F06BAC68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661" y="1547738"/>
            <a:ext cx="229506" cy="229506"/>
          </a:xfrm>
          <a:prstGeom prst="rect">
            <a:avLst/>
          </a:prstGeom>
        </p:spPr>
      </p:pic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8408FB0-C054-5945-9392-64B80E2C2BA4}"/>
              </a:ext>
            </a:extLst>
          </p:cNvPr>
          <p:cNvSpPr/>
          <p:nvPr/>
        </p:nvSpPr>
        <p:spPr>
          <a:xfrm>
            <a:off x="10526492" y="3156650"/>
            <a:ext cx="1176079" cy="64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8" descr="CNCF Branding | SPIRE">
            <a:extLst>
              <a:ext uri="{FF2B5EF4-FFF2-40B4-BE49-F238E27FC236}">
                <a16:creationId xmlns:a16="http://schemas.microsoft.com/office/drawing/2014/main" id="{6D961A51-001C-AE46-9622-AFDA9BFE0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474" y="3296866"/>
            <a:ext cx="1043108" cy="38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直線矢印コネクタ 74">
            <a:extLst>
              <a:ext uri="{FF2B5EF4-FFF2-40B4-BE49-F238E27FC236}">
                <a16:creationId xmlns:a16="http://schemas.microsoft.com/office/drawing/2014/main" id="{8312E1D8-703E-2146-9244-FCBC02232B68}"/>
              </a:ext>
            </a:extLst>
          </p:cNvPr>
          <p:cNvCxnSpPr>
            <a:cxnSpLocks/>
            <a:stCxn id="32" idx="1"/>
            <a:endCxn id="4" idx="3"/>
          </p:cNvCxnSpPr>
          <p:nvPr/>
        </p:nvCxnSpPr>
        <p:spPr>
          <a:xfrm flipH="1">
            <a:off x="7227439" y="3477618"/>
            <a:ext cx="3299053" cy="94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380DC0D4-29EC-424C-8E2F-5944A73BDE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875" y="3355633"/>
            <a:ext cx="229506" cy="229506"/>
          </a:xfrm>
          <a:prstGeom prst="rect">
            <a:avLst/>
          </a:prstGeom>
        </p:spPr>
      </p:pic>
      <p:pic>
        <p:nvPicPr>
          <p:cNvPr id="42" name="Graphic 41" descr="User">
            <a:extLst>
              <a:ext uri="{FF2B5EF4-FFF2-40B4-BE49-F238E27FC236}">
                <a16:creationId xmlns:a16="http://schemas.microsoft.com/office/drawing/2014/main" id="{B88BC74C-B6B3-D848-9ECD-0B377A1217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8810" y="333109"/>
            <a:ext cx="914400" cy="914400"/>
          </a:xfrm>
          <a:prstGeom prst="rect">
            <a:avLst/>
          </a:prstGeom>
        </p:spPr>
      </p:pic>
      <p:sp>
        <p:nvSpPr>
          <p:cNvPr id="43" name="四角形吹き出し 81">
            <a:extLst>
              <a:ext uri="{FF2B5EF4-FFF2-40B4-BE49-F238E27FC236}">
                <a16:creationId xmlns:a16="http://schemas.microsoft.com/office/drawing/2014/main" id="{E613D30C-BDC9-5A4E-A864-12077410FCD2}"/>
              </a:ext>
            </a:extLst>
          </p:cNvPr>
          <p:cNvSpPr/>
          <p:nvPr/>
        </p:nvSpPr>
        <p:spPr>
          <a:xfrm>
            <a:off x="863982" y="1852940"/>
            <a:ext cx="2150141" cy="974326"/>
          </a:xfrm>
          <a:prstGeom prst="wedgeRectCallout">
            <a:avLst>
              <a:gd name="adj1" fmla="val 93534"/>
              <a:gd name="adj2" fmla="val -15889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1. CISO injects the Signing Key to Vault and </a:t>
            </a:r>
            <a:br>
              <a:rPr kumimoji="1" lang="en-US" altLang="ja-JP" sz="1400" dirty="0">
                <a:solidFill>
                  <a:schemeClr val="tx1"/>
                </a:solidFill>
              </a:rPr>
            </a:br>
            <a:r>
              <a:rPr kumimoji="1" lang="en-US" altLang="ja-JP" sz="1400" dirty="0">
                <a:solidFill>
                  <a:schemeClr val="tx1"/>
                </a:solidFill>
              </a:rPr>
              <a:t>sets up the Identity Policies</a:t>
            </a:r>
          </a:p>
        </p:txBody>
      </p:sp>
      <p:cxnSp>
        <p:nvCxnSpPr>
          <p:cNvPr id="45" name="直線矢印コネクタ 74">
            <a:extLst>
              <a:ext uri="{FF2B5EF4-FFF2-40B4-BE49-F238E27FC236}">
                <a16:creationId xmlns:a16="http://schemas.microsoft.com/office/drawing/2014/main" id="{D4BA34B1-656C-EB48-AF7A-A29FDB320F28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2633210" y="790309"/>
            <a:ext cx="26441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四角形吹き出し 81">
            <a:extLst>
              <a:ext uri="{FF2B5EF4-FFF2-40B4-BE49-F238E27FC236}">
                <a16:creationId xmlns:a16="http://schemas.microsoft.com/office/drawing/2014/main" id="{93C892FA-56A3-C844-987A-10C1EF31092D}"/>
              </a:ext>
            </a:extLst>
          </p:cNvPr>
          <p:cNvSpPr/>
          <p:nvPr/>
        </p:nvSpPr>
        <p:spPr>
          <a:xfrm>
            <a:off x="1665508" y="3429000"/>
            <a:ext cx="2150141" cy="771413"/>
          </a:xfrm>
          <a:prstGeom prst="wedgeRectCallout">
            <a:avLst>
              <a:gd name="adj1" fmla="val 189220"/>
              <a:gd name="adj2" fmla="val -10895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en-US" altLang="ja-JP" sz="1400" dirty="0">
                <a:solidFill>
                  <a:schemeClr val="tx1"/>
                </a:solidFill>
              </a:rPr>
              <a:t>. Sidecar gets Identity  Token for a Signing Pod 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from SPIRE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16BDC5D-BC4B-F24E-9587-9BB575B78F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32" y="1494547"/>
            <a:ext cx="294781" cy="29478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4438340-F81F-F84B-BBA1-B2C2BF21EF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426" y="2560197"/>
            <a:ext cx="294781" cy="294781"/>
          </a:xfrm>
          <a:prstGeom prst="rect">
            <a:avLst/>
          </a:prstGeom>
        </p:spPr>
      </p:pic>
      <p:cxnSp>
        <p:nvCxnSpPr>
          <p:cNvPr id="52" name="直線矢印コネクタ 74">
            <a:extLst>
              <a:ext uri="{FF2B5EF4-FFF2-40B4-BE49-F238E27FC236}">
                <a16:creationId xmlns:a16="http://schemas.microsoft.com/office/drawing/2014/main" id="{0813D66A-F1FE-5B4C-ACB5-66ADD4A3EC61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7054678" y="2525437"/>
            <a:ext cx="644748" cy="1821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四角形吹き出し 81">
            <a:extLst>
              <a:ext uri="{FF2B5EF4-FFF2-40B4-BE49-F238E27FC236}">
                <a16:creationId xmlns:a16="http://schemas.microsoft.com/office/drawing/2014/main" id="{0F7A4C32-B461-0B4C-865F-19DE401403A0}"/>
              </a:ext>
            </a:extLst>
          </p:cNvPr>
          <p:cNvSpPr/>
          <p:nvPr/>
        </p:nvSpPr>
        <p:spPr>
          <a:xfrm>
            <a:off x="9765472" y="621688"/>
            <a:ext cx="2150141" cy="1152670"/>
          </a:xfrm>
          <a:prstGeom prst="wedgeRectCallout">
            <a:avLst>
              <a:gd name="adj1" fmla="val -192346"/>
              <a:gd name="adj2" fmla="val 3837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3. Sidecar uses Identity Token to obtain the Signing Key and passes it to the Signing Container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B24473-F91C-8D45-B257-53C292E00824}"/>
              </a:ext>
            </a:extLst>
          </p:cNvPr>
          <p:cNvSpPr txBox="1"/>
          <p:nvPr/>
        </p:nvSpPr>
        <p:spPr>
          <a:xfrm>
            <a:off x="77859" y="15440"/>
            <a:ext cx="5012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Identity Based Secret Distribution with SPIRE </a:t>
            </a:r>
            <a:endParaRPr lang="en-US" sz="2000" dirty="0">
              <a:solidFill>
                <a:schemeClr val="accent5"/>
              </a:solidFill>
            </a:endParaRPr>
          </a:p>
          <a:p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223968-4BC3-D030-42EA-60AC52DE14A8}"/>
              </a:ext>
            </a:extLst>
          </p:cNvPr>
          <p:cNvSpPr/>
          <p:nvPr/>
        </p:nvSpPr>
        <p:spPr>
          <a:xfrm>
            <a:off x="5388886" y="480857"/>
            <a:ext cx="736176" cy="119257"/>
          </a:xfrm>
          <a:prstGeom prst="rect">
            <a:avLst/>
          </a:prstGeom>
          <a:solidFill>
            <a:schemeClr val="accent1">
              <a:alpha val="3996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policies</a:t>
            </a:r>
          </a:p>
        </p:txBody>
      </p:sp>
      <p:sp>
        <p:nvSpPr>
          <p:cNvPr id="38" name="テキスト ボックス 4">
            <a:extLst>
              <a:ext uri="{FF2B5EF4-FFF2-40B4-BE49-F238E27FC236}">
                <a16:creationId xmlns:a16="http://schemas.microsoft.com/office/drawing/2014/main" id="{05628219-838A-C766-7681-ED3D4DC5804A}"/>
              </a:ext>
            </a:extLst>
          </p:cNvPr>
          <p:cNvSpPr txBox="1"/>
          <p:nvPr/>
        </p:nvSpPr>
        <p:spPr>
          <a:xfrm>
            <a:off x="416689" y="4955593"/>
            <a:ext cx="11065397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 sz="2400" dirty="0">
                <a:solidFill>
                  <a:schemeClr val="accent5"/>
                </a:solidFill>
              </a:rPr>
              <a:t>New Problem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Even though the Workload Identity is tied to Kubernetes, it is not tied to the hardware, infrastructure or a Cloud Provider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Can we really trust the host? Do we know what is running there?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Underlying software stack might have been tampered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914AAC-7B02-214E-8B5F-C89631670DC5}"/>
              </a:ext>
            </a:extLst>
          </p:cNvPr>
          <p:cNvSpPr txBox="1"/>
          <p:nvPr/>
        </p:nvSpPr>
        <p:spPr>
          <a:xfrm>
            <a:off x="416689" y="1079340"/>
            <a:ext cx="11065397" cy="51706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 sz="2400" dirty="0">
                <a:solidFill>
                  <a:schemeClr val="accent5"/>
                </a:solidFill>
              </a:rPr>
              <a:t>New Problem</a:t>
            </a:r>
          </a:p>
          <a:p>
            <a:pPr marL="285750" indent="-285750">
              <a:buFontTx/>
              <a:buChar char="-"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</a:rPr>
              <a:t>Even though the Workload Identity is tied to Kubernetes, it is not tied to the hardware, infrastructure or a Cloud Provider</a:t>
            </a:r>
          </a:p>
          <a:p>
            <a:pPr marL="285750" indent="-285750">
              <a:buFontTx/>
              <a:buChar char="-"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</a:rPr>
              <a:t>Can we really trust the host? Do we know what is running there?</a:t>
            </a:r>
          </a:p>
          <a:p>
            <a:pPr marL="285750" indent="-285750">
              <a:buFontTx/>
              <a:buChar char="-"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</a:rPr>
              <a:t>Underlying software stack might have been tampered with</a:t>
            </a:r>
          </a:p>
          <a:p>
            <a:endParaRPr lang="en-US" altLang="ja-JP" sz="2400" dirty="0">
              <a:solidFill>
                <a:schemeClr val="accent5"/>
              </a:solidFill>
            </a:endParaRPr>
          </a:p>
          <a:p>
            <a:r>
              <a:rPr lang="en-US" altLang="ja-JP" sz="2400" dirty="0">
                <a:solidFill>
                  <a:schemeClr val="accent5"/>
                </a:solidFill>
                <a:ea typeface="メイリオ"/>
              </a:rPr>
              <a:t>Solution w/ SPIRE + Keylime + TPM/</a:t>
            </a:r>
            <a:r>
              <a:rPr lang="en-US" altLang="ja-JP" sz="2400" dirty="0" err="1">
                <a:solidFill>
                  <a:schemeClr val="accent5"/>
                </a:solidFill>
                <a:ea typeface="メイリオ"/>
              </a:rPr>
              <a:t>vTPM</a:t>
            </a:r>
            <a:endParaRPr lang="en-US" altLang="ja-JP" sz="2400" dirty="0">
              <a:solidFill>
                <a:schemeClr val="accent5"/>
              </a:solidFill>
              <a:ea typeface="メイリオ"/>
            </a:endParaRPr>
          </a:p>
          <a:p>
            <a:r>
              <a:rPr lang="en-US" altLang="ja-JP" dirty="0">
                <a:ea typeface="メイリオ"/>
              </a:rPr>
              <a:t>Node is attested by </a:t>
            </a:r>
            <a:r>
              <a:rPr lang="en-US" altLang="ja-JP" dirty="0" err="1">
                <a:ea typeface="メイリオ"/>
              </a:rPr>
              <a:t>Keylime</a:t>
            </a:r>
            <a:r>
              <a:rPr lang="en-US" altLang="ja-JP" dirty="0">
                <a:ea typeface="メイリオ"/>
              </a:rPr>
              <a:t> (and TPM). This ties the Workload Identity with Hardware Root of Trust:</a:t>
            </a:r>
            <a:endParaRPr lang="en-US" altLang="ja-JP" dirty="0">
              <a:ea typeface="メイリオ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ea typeface="メイリオ"/>
              </a:rPr>
              <a:t>It guarantees </a:t>
            </a:r>
            <a:r>
              <a:rPr lang="en-US" altLang="ja-JP" b="1" i="1" dirty="0">
                <a:ea typeface="メイリオ"/>
              </a:rPr>
              <a:t>the identity of the node beyond any doubt</a:t>
            </a:r>
            <a:endParaRPr lang="en-US" altLang="ja-JP" b="1" i="1" dirty="0">
              <a:ea typeface="メイリオ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ea typeface="メイリオ"/>
              </a:rPr>
              <a:t>It </a:t>
            </a:r>
            <a:r>
              <a:rPr lang="en-US" altLang="ja-JP" b="1" dirty="0">
                <a:ea typeface="メイリオ"/>
              </a:rPr>
              <a:t>attests the software stack</a:t>
            </a:r>
            <a:r>
              <a:rPr lang="en-US" altLang="ja-JP" dirty="0">
                <a:ea typeface="メイリオ"/>
              </a:rPr>
              <a:t>, from booting to the </a:t>
            </a:r>
            <a:r>
              <a:rPr lang="en-US" altLang="ja-JP" dirty="0" err="1">
                <a:ea typeface="メイリオ"/>
              </a:rPr>
              <a:t>kernal</a:t>
            </a:r>
            <a:r>
              <a:rPr lang="en-US" altLang="ja-JP" dirty="0">
                <a:ea typeface="メイリオ"/>
              </a:rPr>
              <a:t>. Enforcement of the software bill of materials (SBOM)</a:t>
            </a:r>
            <a:br>
              <a:rPr lang="en-US" altLang="ja-JP" dirty="0">
                <a:ea typeface="メイリオ"/>
              </a:rPr>
            </a:br>
            <a:r>
              <a:rPr lang="en-US" altLang="ja-JP" i="1" dirty="0">
                <a:ea typeface="メイリオ"/>
              </a:rPr>
              <a:t>We know the firmware, packages, libraries</a:t>
            </a:r>
            <a:endParaRPr lang="en-US" altLang="ja-JP" i="1" dirty="0">
              <a:ea typeface="メイリオ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ea typeface="メイリオ"/>
              </a:rPr>
              <a:t>It measures and enforces the </a:t>
            </a:r>
            <a:r>
              <a:rPr lang="en-US" altLang="ja-JP" b="1" i="1" dirty="0">
                <a:ea typeface="メイリオ"/>
              </a:rPr>
              <a:t>integrity of files</a:t>
            </a:r>
            <a:r>
              <a:rPr lang="en-US" altLang="ja-JP" dirty="0">
                <a:ea typeface="メイリオ"/>
              </a:rPr>
              <a:t> (IMA)  </a:t>
            </a:r>
            <a:endParaRPr lang="en-US" altLang="ja-JP" dirty="0">
              <a:ea typeface="メイリオ"/>
              <a:cs typeface="Calibri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5"/>
                </a:solidFill>
              </a:rPr>
              <a:t>Comments:</a:t>
            </a:r>
          </a:p>
          <a:p>
            <a:pPr marL="285750" indent="-285750">
              <a:buFontTx/>
              <a:buChar char="-"/>
            </a:pPr>
            <a:r>
              <a:rPr lang="en-US" i="1" dirty="0"/>
              <a:t>Keylime *servers* are trusted. Nodes on which Keylime agent runs are *not* trusted.</a:t>
            </a:r>
          </a:p>
          <a:p>
            <a:pPr marL="285750" indent="-285750">
              <a:buFontTx/>
              <a:buChar char="-"/>
            </a:pPr>
            <a:r>
              <a:rPr lang="en-US" i="1" dirty="0"/>
              <a:t>The node stored private key must be well protected after it has been injected by Keylime, so no other entity can use it to sign other attestation challenges.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8974C0D-9A54-6A46-950B-77962B3F7E3B}"/>
              </a:ext>
            </a:extLst>
          </p:cNvPr>
          <p:cNvSpPr txBox="1"/>
          <p:nvPr/>
        </p:nvSpPr>
        <p:spPr>
          <a:xfrm>
            <a:off x="416689" y="271040"/>
            <a:ext cx="782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err="1">
                <a:solidFill>
                  <a:schemeClr val="accent5"/>
                </a:solidFill>
              </a:rPr>
              <a:t>Tekton</a:t>
            </a:r>
            <a:r>
              <a:rPr lang="en-US" altLang="ja-JP" sz="2800" b="1" dirty="0">
                <a:solidFill>
                  <a:schemeClr val="accent5"/>
                </a:solidFill>
              </a:rPr>
              <a:t> Delivery Supply Chain Integrity w/ SPIRE</a:t>
            </a:r>
            <a:endParaRPr lang="en-US" altLang="ja-JP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05430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F1A37EE0-48FE-3F45-BA3D-291CD1B99A93}" vid="{42076A8C-3D5B-AC49-8F7B-DAED7E7C5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ホワイト</Template>
  <TotalTime>24518</TotalTime>
  <Words>2001</Words>
  <Application>Microsoft Macintosh PowerPoint</Application>
  <PresentationFormat>Widescreen</PresentationFormat>
  <Paragraphs>246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Lato</vt:lpstr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“Keylime guarantees the identity of a node beyond doubt”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YUJI Yuji</dc:creator>
  <cp:lastModifiedBy>Mariusz Sabath</cp:lastModifiedBy>
  <cp:revision>356</cp:revision>
  <dcterms:created xsi:type="dcterms:W3CDTF">2022-04-04T01:44:33Z</dcterms:created>
  <dcterms:modified xsi:type="dcterms:W3CDTF">2022-05-13T00:37:30Z</dcterms:modified>
</cp:coreProperties>
</file>