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1" r:id="rId4"/>
    <p:sldId id="260" r:id="rId5"/>
    <p:sldId id="262" r:id="rId6"/>
    <p:sldId id="263" r:id="rId7"/>
    <p:sldId id="264" r:id="rId8"/>
    <p:sldId id="267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52"/>
    <p:restoredTop sz="97030"/>
  </p:normalViewPr>
  <p:slideViewPr>
    <p:cSldViewPr snapToGrid="0">
      <p:cViewPr varScale="1">
        <p:scale>
          <a:sx n="127" d="100"/>
          <a:sy n="127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7A27D-1F1A-946B-9E59-CDD0C6E4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65C217-D428-583E-4433-CCE11B5D4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7942F-AD5E-8F28-0B67-451DD13A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6BA2-1ECC-F053-8852-B1D99AFD7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CD1F0-2D91-A22A-2050-677E468C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2795B-8F0E-CCC4-EBBD-1C556B81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138E73-2313-E35F-C43B-49295E54F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45D5A-60DB-FAD4-9D0F-2DBC0FFEB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9EC7A-1C1D-643E-993F-C390EA37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D508-242D-DF47-ED74-9879F04A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91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ECDC7-54F5-0F95-69AA-2DBE090A9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E1BE-37FD-4D9E-52EA-0228EC7A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F569-9DF7-25EA-4E9C-06571C29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3474B-7D79-95D9-B89E-75F4F660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398F8-9DEF-A637-CC1D-5769D7CA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4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2EE-A45A-7D44-5352-B7E181089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C2EA2-0EEE-01A3-BDE9-EF7ED0796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0C6A2-7E9F-BD01-356B-FB98A7EA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A2F0-736C-1A6A-116D-57DFE6595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EC62-0525-3385-84B5-80ACDFCC5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D6BB-940F-9141-BCD8-EAEBC9A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9BFB2-98F7-340A-3AAE-119A0D21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FFD13-6AD6-1D2A-1F2E-572617B60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0E67-D8C1-3443-6234-CF69C724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39EBC-2412-D950-F5E5-1B9FB41A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09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B7292-A41A-3D00-A385-4FF959B4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AB34-7938-482F-7087-3E03C96B9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608AB-030B-44E0-AD16-1043834DE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A3E3-B581-FE56-7BD8-C0FBFC8AC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FEEF2-42C5-EAA5-2C8C-39E3F39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44D8-B204-6A45-9994-65FAB0A7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3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081F-460D-31B4-C41E-11CE4D3C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AB87-61D8-8405-8915-1A3B0ECFB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4762E-64D6-0590-2929-2C4A95F55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834B8-EBF4-820D-5985-F6395CA3A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BC916-C9FC-A981-8AA4-B49F756393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D175F-35EA-7B02-5829-3B2426303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9744F1-BBA7-838D-9AA3-B0A0C3C2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5E056-31C0-5E58-E376-B2937813A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4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0C65-E586-BC55-D775-8DE4AFB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D7749-D42E-3D18-8A26-FEFB9E230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0746BA-1E8B-FCC4-45EE-14BEF021A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CAB06-9D4D-F614-AFAD-7003CFEB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6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5B118F-4455-3FAE-E6E1-64B105CCF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C6589-BEBC-6A70-1D6C-45E747AA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CC52A-348F-1A8F-B565-442CB0F22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31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30623-FE57-DB6D-4B30-70AC8B754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A13AB-DDB8-F430-87D4-63A6278C0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EEE64-E16E-01F7-0599-F0C598055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62B40E-AC0D-2C01-F3AE-803A8359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3A2D3-28C3-27DD-2795-0CCAC267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A6AD8-BEA5-91DF-71AB-81712F1D5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435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2F4B-45A2-64EF-3806-B22648A2D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C4A37-11F0-A904-8FF0-22FE013A9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DF1B5-7999-B9EB-1587-205A5D147B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11145-878E-9AF5-EB1C-421059F6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66A04A-D0F3-5150-3F2F-B0E7C5D2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915737-BC45-D91F-2507-22B7B494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A0AA55-289F-AEEA-A36A-DDA42E75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E76CA-DAA7-B240-F597-8A4166C3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E0B86-306E-90B6-DAC7-7C6F2AE22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6B092-BF8F-7843-B0CF-5687C727F75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BAE9A-B0D8-4889-EA64-2DD1C85A3D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1EA58-17C4-F30E-F1B9-403008299A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FF442-F8BE-694E-A572-D0F57313A4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8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305972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28CE5-101F-705C-E52B-62111DFD812F}"/>
              </a:ext>
            </a:extLst>
          </p:cNvPr>
          <p:cNvSpPr/>
          <p:nvPr/>
        </p:nvSpPr>
        <p:spPr>
          <a:xfrm>
            <a:off x="7100551" y="1181098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LLM: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Transcript Summarization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Hosted on watsonx.ai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5B88A-22FB-234C-194A-85286191FBEB}"/>
              </a:ext>
            </a:extLst>
          </p:cNvPr>
          <p:cNvSpPr/>
          <p:nvPr/>
        </p:nvSpPr>
        <p:spPr>
          <a:xfrm>
            <a:off x="7100551" y="305972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 with Tool: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 Router if necessary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Hosted on watsonx.ai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4EFC5-6285-7E2D-20DA-A9C14EFB1153}"/>
              </a:ext>
            </a:extLst>
          </p:cNvPr>
          <p:cNvSpPr/>
          <p:nvPr/>
        </p:nvSpPr>
        <p:spPr>
          <a:xfrm>
            <a:off x="7100551" y="4938344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 with Tool: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Mail if necessary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Hosted on watsonx.ai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A492A-C9D0-4E13-37C6-FD4F3A6F06C1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5033421" y="1866898"/>
            <a:ext cx="2067130" cy="187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DD2F1-29BF-FE8B-1FCC-BE5F198FF22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033421" y="374552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41BA4-CED7-ACB1-F04E-34CA9D834DD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033421" y="3745521"/>
            <a:ext cx="2067130" cy="187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DA5438-BE4D-7822-CA62-6943B86191FD}"/>
              </a:ext>
            </a:extLst>
          </p:cNvPr>
          <p:cNvSpPr txBox="1"/>
          <p:nvPr/>
        </p:nvSpPr>
        <p:spPr>
          <a:xfrm>
            <a:off x="6246751" y="2039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E05B4-4F51-A845-B59D-62B96E7D9A5B}"/>
              </a:ext>
            </a:extLst>
          </p:cNvPr>
          <p:cNvSpPr txBox="1"/>
          <p:nvPr/>
        </p:nvSpPr>
        <p:spPr>
          <a:xfrm>
            <a:off x="6246751" y="3376244"/>
            <a:ext cx="4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EF1CA-FEB9-A38F-77D9-23C917F35468}"/>
              </a:ext>
            </a:extLst>
          </p:cNvPr>
          <p:cNvSpPr txBox="1"/>
          <p:nvPr/>
        </p:nvSpPr>
        <p:spPr>
          <a:xfrm>
            <a:off x="6246750" y="4501659"/>
            <a:ext cx="4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1242646" y="342794"/>
            <a:ext cx="742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Agent Workflow – Models hosted on watsonx.ai</a:t>
            </a:r>
          </a:p>
        </p:txBody>
      </p:sp>
    </p:spTree>
    <p:extLst>
      <p:ext uri="{BB962C8B-B14F-4D97-AF65-F5344CB8AC3E}">
        <p14:creationId xmlns:p14="http://schemas.microsoft.com/office/powerpoint/2010/main" val="3650323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305972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728CE5-101F-705C-E52B-62111DFD812F}"/>
              </a:ext>
            </a:extLst>
          </p:cNvPr>
          <p:cNvSpPr/>
          <p:nvPr/>
        </p:nvSpPr>
        <p:spPr>
          <a:xfrm>
            <a:off x="7100551" y="1181098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LLM: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Transcript Summarization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Based on Merlinite 7b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Fine-tuned via InstructLab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E5B88A-22FB-234C-194A-85286191FBEB}"/>
              </a:ext>
            </a:extLst>
          </p:cNvPr>
          <p:cNvSpPr/>
          <p:nvPr/>
        </p:nvSpPr>
        <p:spPr>
          <a:xfrm>
            <a:off x="7100551" y="305972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 with Tool: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Update Router if necessary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Hosted on watsonx.ai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B4EFC5-6285-7E2D-20DA-A9C14EFB1153}"/>
              </a:ext>
            </a:extLst>
          </p:cNvPr>
          <p:cNvSpPr/>
          <p:nvPr/>
        </p:nvSpPr>
        <p:spPr>
          <a:xfrm>
            <a:off x="7100551" y="4938344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 with Tool: 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Write Mail if necessary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Hosted on watsonx.ai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7A492A-C9D0-4E13-37C6-FD4F3A6F06C1}"/>
              </a:ext>
            </a:extLst>
          </p:cNvPr>
          <p:cNvCxnSpPr>
            <a:stCxn id="5" idx="3"/>
            <a:endCxn id="2" idx="1"/>
          </p:cNvCxnSpPr>
          <p:nvPr/>
        </p:nvCxnSpPr>
        <p:spPr>
          <a:xfrm flipV="1">
            <a:off x="5033421" y="1866898"/>
            <a:ext cx="2067130" cy="187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CDD2F1-29BF-FE8B-1FCC-BE5F198FF228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5033421" y="374552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3341BA4-CED7-ACB1-F04E-34CA9D834DD6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033421" y="3745521"/>
            <a:ext cx="2067130" cy="1878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2DA5438-BE4D-7822-CA62-6943B86191FD}"/>
              </a:ext>
            </a:extLst>
          </p:cNvPr>
          <p:cNvSpPr txBox="1"/>
          <p:nvPr/>
        </p:nvSpPr>
        <p:spPr>
          <a:xfrm>
            <a:off x="6246751" y="203975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1E05B4-4F51-A845-B59D-62B96E7D9A5B}"/>
              </a:ext>
            </a:extLst>
          </p:cNvPr>
          <p:cNvSpPr txBox="1"/>
          <p:nvPr/>
        </p:nvSpPr>
        <p:spPr>
          <a:xfrm>
            <a:off x="6246751" y="3376244"/>
            <a:ext cx="4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8EF1CA-FEB9-A38F-77D9-23C917F35468}"/>
              </a:ext>
            </a:extLst>
          </p:cNvPr>
          <p:cNvSpPr txBox="1"/>
          <p:nvPr/>
        </p:nvSpPr>
        <p:spPr>
          <a:xfrm>
            <a:off x="6246750" y="4501659"/>
            <a:ext cx="46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1242646" y="342794"/>
            <a:ext cx="6359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Agent Workflow – With fine-tuned Model</a:t>
            </a:r>
          </a:p>
        </p:txBody>
      </p:sp>
    </p:spTree>
    <p:extLst>
      <p:ext uri="{BB962C8B-B14F-4D97-AF65-F5344CB8AC3E}">
        <p14:creationId xmlns:p14="http://schemas.microsoft.com/office/powerpoint/2010/main" val="264764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8D9CDC-FC8F-3647-AC28-10693902924E}"/>
              </a:ext>
            </a:extLst>
          </p:cNvPr>
          <p:cNvSpPr/>
          <p:nvPr/>
        </p:nvSpPr>
        <p:spPr>
          <a:xfrm>
            <a:off x="6788024" y="1219198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644D0-DD7D-6BE5-38A1-7FF5266DDC21}"/>
              </a:ext>
            </a:extLst>
          </p:cNvPr>
          <p:cNvSpPr/>
          <p:nvPr/>
        </p:nvSpPr>
        <p:spPr>
          <a:xfrm>
            <a:off x="1031631" y="121919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902676" y="214264"/>
            <a:ext cx="8814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 Setup for Developers – llama hosted on watsonx.ai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99A54-D0C0-4004-6B51-26BB4B23B399}"/>
              </a:ext>
            </a:extLst>
          </p:cNvPr>
          <p:cNvSpPr/>
          <p:nvPr/>
        </p:nvSpPr>
        <p:spPr>
          <a:xfrm>
            <a:off x="710055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0A560-B631-927A-09AD-F1FE2907FC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4EAC8-D19A-BAFE-EDBF-DC53957CDA05}"/>
              </a:ext>
            </a:extLst>
          </p:cNvPr>
          <p:cNvSpPr txBox="1"/>
          <p:nvPr/>
        </p:nvSpPr>
        <p:spPr>
          <a:xfrm>
            <a:off x="1242646" y="1405211"/>
            <a:ext cx="36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Run locally via Node.js or container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B1498-3687-71CE-F795-698FFBFA6F9A}"/>
              </a:ext>
            </a:extLst>
          </p:cNvPr>
          <p:cNvSpPr txBox="1"/>
          <p:nvPr/>
        </p:nvSpPr>
        <p:spPr>
          <a:xfrm>
            <a:off x="7007128" y="1385476"/>
            <a:ext cx="2884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watsonx.ai SaaS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76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8D9CDC-FC8F-3647-AC28-10693902924E}"/>
              </a:ext>
            </a:extLst>
          </p:cNvPr>
          <p:cNvSpPr/>
          <p:nvPr/>
        </p:nvSpPr>
        <p:spPr>
          <a:xfrm>
            <a:off x="6788024" y="1219198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644D0-DD7D-6BE5-38A1-7FF5266DDC21}"/>
              </a:ext>
            </a:extLst>
          </p:cNvPr>
          <p:cNvSpPr/>
          <p:nvPr/>
        </p:nvSpPr>
        <p:spPr>
          <a:xfrm>
            <a:off x="1031631" y="121919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890953" y="214264"/>
            <a:ext cx="9122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Local Setup for Developers – Fine-tuned model via Ollama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99A54-D0C0-4004-6B51-26BB4B23B399}"/>
              </a:ext>
            </a:extLst>
          </p:cNvPr>
          <p:cNvSpPr/>
          <p:nvPr/>
        </p:nvSpPr>
        <p:spPr>
          <a:xfrm>
            <a:off x="710055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0A560-B631-927A-09AD-F1FE2907FC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4EAC8-D19A-BAFE-EDBF-DC53957CDA05}"/>
              </a:ext>
            </a:extLst>
          </p:cNvPr>
          <p:cNvSpPr txBox="1"/>
          <p:nvPr/>
        </p:nvSpPr>
        <p:spPr>
          <a:xfrm>
            <a:off x="1242646" y="1405211"/>
            <a:ext cx="36702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Run locally via Node.js or container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B1498-3687-71CE-F795-698FFBFA6F9A}"/>
              </a:ext>
            </a:extLst>
          </p:cNvPr>
          <p:cNvSpPr txBox="1"/>
          <p:nvPr/>
        </p:nvSpPr>
        <p:spPr>
          <a:xfrm>
            <a:off x="7007128" y="1385476"/>
            <a:ext cx="2884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watsonx.ai SaaS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540BD-E6D1-E375-8E8E-1C213B616E2A}"/>
              </a:ext>
            </a:extLst>
          </p:cNvPr>
          <p:cNvSpPr/>
          <p:nvPr/>
        </p:nvSpPr>
        <p:spPr>
          <a:xfrm>
            <a:off x="6788024" y="3962401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0977D-581A-C1C7-4A85-616EF38E6350}"/>
              </a:ext>
            </a:extLst>
          </p:cNvPr>
          <p:cNvSpPr/>
          <p:nvPr/>
        </p:nvSpPr>
        <p:spPr>
          <a:xfrm>
            <a:off x="7100551" y="4794744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Based on Merlinite 7b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8B6E0-B21D-EC53-B3BC-95EDDFF4E8E9}"/>
              </a:ext>
            </a:extLst>
          </p:cNvPr>
          <p:cNvSpPr txBox="1"/>
          <p:nvPr/>
        </p:nvSpPr>
        <p:spPr>
          <a:xfrm>
            <a:off x="7007128" y="4128679"/>
            <a:ext cx="2687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Ollama locally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9D3626-CFB0-FC47-6383-6DB3FFFB00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3421" y="2737341"/>
            <a:ext cx="2067130" cy="2780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2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28D9CDC-FC8F-3647-AC28-10693902924E}"/>
              </a:ext>
            </a:extLst>
          </p:cNvPr>
          <p:cNvSpPr/>
          <p:nvPr/>
        </p:nvSpPr>
        <p:spPr>
          <a:xfrm>
            <a:off x="6788024" y="1219198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6644D0-DD7D-6BE5-38A1-7FF5266DDC21}"/>
              </a:ext>
            </a:extLst>
          </p:cNvPr>
          <p:cNvSpPr/>
          <p:nvPr/>
        </p:nvSpPr>
        <p:spPr>
          <a:xfrm>
            <a:off x="1031631" y="121919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902676" y="214264"/>
            <a:ext cx="4233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Deployment on IBM Cloud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399A54-D0C0-4004-6B51-26BB4B23B399}"/>
              </a:ext>
            </a:extLst>
          </p:cNvPr>
          <p:cNvSpPr/>
          <p:nvPr/>
        </p:nvSpPr>
        <p:spPr>
          <a:xfrm>
            <a:off x="710055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E0A560-B631-927A-09AD-F1FE2907FC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34EAC8-D19A-BAFE-EDBF-DC53957CDA05}"/>
              </a:ext>
            </a:extLst>
          </p:cNvPr>
          <p:cNvSpPr txBox="1"/>
          <p:nvPr/>
        </p:nvSpPr>
        <p:spPr>
          <a:xfrm>
            <a:off x="1242646" y="1405211"/>
            <a:ext cx="251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Code Engine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FB1498-3687-71CE-F795-698FFBFA6F9A}"/>
              </a:ext>
            </a:extLst>
          </p:cNvPr>
          <p:cNvSpPr txBox="1"/>
          <p:nvPr/>
        </p:nvSpPr>
        <p:spPr>
          <a:xfrm>
            <a:off x="7007128" y="1385476"/>
            <a:ext cx="28843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watsonx.ai SaaS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5540BD-E6D1-E375-8E8E-1C213B616E2A}"/>
              </a:ext>
            </a:extLst>
          </p:cNvPr>
          <p:cNvSpPr/>
          <p:nvPr/>
        </p:nvSpPr>
        <p:spPr>
          <a:xfrm>
            <a:off x="6788024" y="3962401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10977D-581A-C1C7-4A85-616EF38E6350}"/>
              </a:ext>
            </a:extLst>
          </p:cNvPr>
          <p:cNvSpPr/>
          <p:nvPr/>
        </p:nvSpPr>
        <p:spPr>
          <a:xfrm>
            <a:off x="7100551" y="4794744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Based on Merlinite 7b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38B6E0-B21D-EC53-B3BC-95EDDFF4E8E9}"/>
              </a:ext>
            </a:extLst>
          </p:cNvPr>
          <p:cNvSpPr txBox="1"/>
          <p:nvPr/>
        </p:nvSpPr>
        <p:spPr>
          <a:xfrm>
            <a:off x="7007128" y="4128679"/>
            <a:ext cx="330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</a:t>
            </a:r>
            <a:r>
              <a:rPr lang="en-US" dirty="0" err="1">
                <a:solidFill>
                  <a:schemeClr val="tx1"/>
                </a:solidFill>
              </a:rPr>
              <a:t>watsonx.ai</a:t>
            </a:r>
            <a:r>
              <a:rPr lang="en-US" dirty="0">
                <a:solidFill>
                  <a:schemeClr val="tx1"/>
                </a:solidFill>
              </a:rPr>
              <a:t> via BYOM</a:t>
            </a:r>
          </a:p>
          <a:p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9D3626-CFB0-FC47-6383-6DB3FFFB00FF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033421" y="2737341"/>
            <a:ext cx="2067130" cy="2780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317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6644D0-DD7D-6BE5-38A1-7FF5266DDC21}"/>
              </a:ext>
            </a:extLst>
          </p:cNvPr>
          <p:cNvSpPr/>
          <p:nvPr/>
        </p:nvSpPr>
        <p:spPr>
          <a:xfrm>
            <a:off x="1031631" y="121919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Notebook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Flow with three sequential steps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902676" y="214264"/>
            <a:ext cx="4290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Deployment on watsonx.ai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4EAC8-D19A-BAFE-EDBF-DC53957CDA05}"/>
              </a:ext>
            </a:extLst>
          </p:cNvPr>
          <p:cNvSpPr txBox="1"/>
          <p:nvPr/>
        </p:nvSpPr>
        <p:spPr>
          <a:xfrm>
            <a:off x="1242646" y="1405211"/>
            <a:ext cx="2331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watsonx.ai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304CE-8AC9-3DF4-F813-3C85A4CA4332}"/>
              </a:ext>
            </a:extLst>
          </p:cNvPr>
          <p:cNvSpPr/>
          <p:nvPr/>
        </p:nvSpPr>
        <p:spPr>
          <a:xfrm>
            <a:off x="6799385" y="1241087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77B16-DAD4-5113-EE22-4EAB257728F9}"/>
              </a:ext>
            </a:extLst>
          </p:cNvPr>
          <p:cNvSpPr/>
          <p:nvPr/>
        </p:nvSpPr>
        <p:spPr>
          <a:xfrm>
            <a:off x="7097855" y="2073429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Provides three REST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06779-C073-A39C-3625-81EDAA7BE08B}"/>
              </a:ext>
            </a:extLst>
          </p:cNvPr>
          <p:cNvSpPr txBox="1"/>
          <p:nvPr/>
        </p:nvSpPr>
        <p:spPr>
          <a:xfrm>
            <a:off x="7010400" y="1427099"/>
            <a:ext cx="251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Code Engine</a:t>
            </a:r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B6607-05DB-E55C-322A-13DB0F433E1F}"/>
              </a:ext>
            </a:extLst>
          </p:cNvPr>
          <p:cNvCxnSpPr>
            <a:cxnSpLocks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83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D6644D0-DD7D-6BE5-38A1-7FF5266DDC21}"/>
              </a:ext>
            </a:extLst>
          </p:cNvPr>
          <p:cNvSpPr/>
          <p:nvPr/>
        </p:nvSpPr>
        <p:spPr>
          <a:xfrm>
            <a:off x="1031631" y="121919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664DF9-5D22-0E58-BB07-2EB5CE8813C3}"/>
              </a:ext>
            </a:extLst>
          </p:cNvPr>
          <p:cNvSpPr/>
          <p:nvPr/>
        </p:nvSpPr>
        <p:spPr>
          <a:xfrm>
            <a:off x="133010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Custom skill flow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902676" y="214264"/>
            <a:ext cx="7785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watsonx Orchestrate – Custom Skills via Open API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34EAC8-D19A-BAFE-EDBF-DC53957CDA05}"/>
              </a:ext>
            </a:extLst>
          </p:cNvPr>
          <p:cNvSpPr txBox="1"/>
          <p:nvPr/>
        </p:nvSpPr>
        <p:spPr>
          <a:xfrm>
            <a:off x="1242646" y="1405211"/>
            <a:ext cx="2800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>
                <a:solidFill>
                  <a:schemeClr val="tx1"/>
                </a:solidFill>
              </a:rPr>
              <a:t>atsonx Orchestrate SaaS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53304CE-8AC9-3DF4-F813-3C85A4CA4332}"/>
              </a:ext>
            </a:extLst>
          </p:cNvPr>
          <p:cNvSpPr/>
          <p:nvPr/>
        </p:nvSpPr>
        <p:spPr>
          <a:xfrm>
            <a:off x="6799385" y="1241087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77B16-DAD4-5113-EE22-4EAB257728F9}"/>
              </a:ext>
            </a:extLst>
          </p:cNvPr>
          <p:cNvSpPr/>
          <p:nvPr/>
        </p:nvSpPr>
        <p:spPr>
          <a:xfrm>
            <a:off x="7097855" y="2073429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Agentic Flow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TypeScript Application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dirty="0">
                <a:solidFill>
                  <a:sysClr val="windowText" lastClr="000000"/>
                </a:solidFill>
              </a:rPr>
              <a:t>Via Bee Agent Framework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Provides three REST Endpoints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06779-C073-A39C-3625-81EDAA7BE08B}"/>
              </a:ext>
            </a:extLst>
          </p:cNvPr>
          <p:cNvSpPr txBox="1"/>
          <p:nvPr/>
        </p:nvSpPr>
        <p:spPr>
          <a:xfrm>
            <a:off x="7010400" y="1427099"/>
            <a:ext cx="2512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Hosted on Code Engine</a:t>
            </a:r>
          </a:p>
          <a:p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6CB6607-05DB-E55C-322A-13DB0F433E1F}"/>
              </a:ext>
            </a:extLst>
          </p:cNvPr>
          <p:cNvCxnSpPr>
            <a:cxnSpLocks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66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902676" y="214264"/>
            <a:ext cx="96452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Governance of Transcription Summarization Model – Option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F63F5-8111-88C0-7FBC-F8A2C500CCAC}"/>
              </a:ext>
            </a:extLst>
          </p:cNvPr>
          <p:cNvSpPr/>
          <p:nvPr/>
        </p:nvSpPr>
        <p:spPr>
          <a:xfrm>
            <a:off x="984737" y="118402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3181B-303A-968F-7B4E-7B19AB5A4BBC}"/>
              </a:ext>
            </a:extLst>
          </p:cNvPr>
          <p:cNvSpPr/>
          <p:nvPr/>
        </p:nvSpPr>
        <p:spPr>
          <a:xfrm>
            <a:off x="1297264" y="2016372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Out of the box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F149E-C01F-398A-15F0-6E6AE4194B8E}"/>
              </a:ext>
            </a:extLst>
          </p:cNvPr>
          <p:cNvSpPr txBox="1"/>
          <p:nvPr/>
        </p:nvSpPr>
        <p:spPr>
          <a:xfrm>
            <a:off x="1203841" y="1350307"/>
            <a:ext cx="181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watsonx.ai SaaS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ADC79-886F-AA24-28D9-F218182DBF84}"/>
              </a:ext>
            </a:extLst>
          </p:cNvPr>
          <p:cNvSpPr/>
          <p:nvPr/>
        </p:nvSpPr>
        <p:spPr>
          <a:xfrm>
            <a:off x="6788024" y="1219198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4B75B-24D9-4910-A3A0-32C5868099A2}"/>
              </a:ext>
            </a:extLst>
          </p:cNvPr>
          <p:cNvSpPr/>
          <p:nvPr/>
        </p:nvSpPr>
        <p:spPr>
          <a:xfrm>
            <a:off x="710055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Llama 3.1 70b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EB09-944B-9666-87E4-C495B36AF6CC}"/>
              </a:ext>
            </a:extLst>
          </p:cNvPr>
          <p:cNvSpPr txBox="1"/>
          <p:nvPr/>
        </p:nvSpPr>
        <p:spPr>
          <a:xfrm>
            <a:off x="7007128" y="1385476"/>
            <a:ext cx="351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hosted on watsonx.ai SaaS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101B27-BB36-B559-3B8C-ABAA2C3BE1AC}"/>
              </a:ext>
            </a:extLst>
          </p:cNvPr>
          <p:cNvSpPr/>
          <p:nvPr/>
        </p:nvSpPr>
        <p:spPr>
          <a:xfrm>
            <a:off x="984737" y="4082850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B4B67-2474-15AF-A998-C9561462F1EF}"/>
              </a:ext>
            </a:extLst>
          </p:cNvPr>
          <p:cNvSpPr/>
          <p:nvPr/>
        </p:nvSpPr>
        <p:spPr>
          <a:xfrm>
            <a:off x="1297264" y="4915193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OpenScale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Factsheets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DFF0D-46B3-63C6-192B-564B5540DEE2}"/>
              </a:ext>
            </a:extLst>
          </p:cNvPr>
          <p:cNvSpPr txBox="1"/>
          <p:nvPr/>
        </p:nvSpPr>
        <p:spPr>
          <a:xfrm>
            <a:off x="1203841" y="4249128"/>
            <a:ext cx="284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watsonx.governance SaaS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4F00F-C5A2-CC3A-509F-CFC74523434F}"/>
              </a:ext>
            </a:extLst>
          </p:cNvPr>
          <p:cNvCxnSpPr>
            <a:cxnSpLocks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F886B7-40D4-1702-27A4-9B42720A529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148924" y="3387972"/>
            <a:ext cx="0" cy="694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34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C866998-FD97-94E1-5BB5-12B9FE966A7A}"/>
              </a:ext>
            </a:extLst>
          </p:cNvPr>
          <p:cNvSpPr txBox="1"/>
          <p:nvPr/>
        </p:nvSpPr>
        <p:spPr>
          <a:xfrm>
            <a:off x="902676" y="214264"/>
            <a:ext cx="9837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Governance of Transcription Summarization Model – Option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BF63F5-8111-88C0-7FBC-F8A2C500CCAC}"/>
              </a:ext>
            </a:extLst>
          </p:cNvPr>
          <p:cNvSpPr/>
          <p:nvPr/>
        </p:nvSpPr>
        <p:spPr>
          <a:xfrm>
            <a:off x="984737" y="1184029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3181B-303A-968F-7B4E-7B19AB5A4BBC}"/>
              </a:ext>
            </a:extLst>
          </p:cNvPr>
          <p:cNvSpPr/>
          <p:nvPr/>
        </p:nvSpPr>
        <p:spPr>
          <a:xfrm>
            <a:off x="1297264" y="2016372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Python Notebooks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Create detached Prompt Template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Calculate GenAI Metrics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1F149E-C01F-398A-15F0-6E6AE4194B8E}"/>
              </a:ext>
            </a:extLst>
          </p:cNvPr>
          <p:cNvSpPr txBox="1"/>
          <p:nvPr/>
        </p:nvSpPr>
        <p:spPr>
          <a:xfrm>
            <a:off x="1203841" y="1350307"/>
            <a:ext cx="1811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watsonx.ai SaaS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5ADC79-886F-AA24-28D9-F218182DBF84}"/>
              </a:ext>
            </a:extLst>
          </p:cNvPr>
          <p:cNvSpPr/>
          <p:nvPr/>
        </p:nvSpPr>
        <p:spPr>
          <a:xfrm>
            <a:off x="6788024" y="1219198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4B75B-24D9-4910-A3A0-32C5868099A2}"/>
              </a:ext>
            </a:extLst>
          </p:cNvPr>
          <p:cNvSpPr/>
          <p:nvPr/>
        </p:nvSpPr>
        <p:spPr>
          <a:xfrm>
            <a:off x="7100551" y="2051541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BYOM (Custom Foundation Model)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Based on Merlinite 7b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07EB09-944B-9666-87E4-C495B36AF6CC}"/>
              </a:ext>
            </a:extLst>
          </p:cNvPr>
          <p:cNvSpPr txBox="1"/>
          <p:nvPr/>
        </p:nvSpPr>
        <p:spPr>
          <a:xfrm>
            <a:off x="7007128" y="1385476"/>
            <a:ext cx="3514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Model hosted on watsonx.ai SaaS</a:t>
            </a:r>
          </a:p>
          <a:p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101B27-BB36-B559-3B8C-ABAA2C3BE1AC}"/>
              </a:ext>
            </a:extLst>
          </p:cNvPr>
          <p:cNvSpPr/>
          <p:nvPr/>
        </p:nvSpPr>
        <p:spPr>
          <a:xfrm>
            <a:off x="984737" y="4082850"/>
            <a:ext cx="4328374" cy="24501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AB4B67-2474-15AF-A998-C9561462F1EF}"/>
              </a:ext>
            </a:extLst>
          </p:cNvPr>
          <p:cNvSpPr/>
          <p:nvPr/>
        </p:nvSpPr>
        <p:spPr>
          <a:xfrm>
            <a:off x="1297264" y="4915193"/>
            <a:ext cx="3703320" cy="13716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OpenScale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Factsheets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4DFF0D-46B3-63C6-192B-564B5540DEE2}"/>
              </a:ext>
            </a:extLst>
          </p:cNvPr>
          <p:cNvSpPr txBox="1"/>
          <p:nvPr/>
        </p:nvSpPr>
        <p:spPr>
          <a:xfrm>
            <a:off x="1203841" y="4249128"/>
            <a:ext cx="284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watsonx.governance SaaS</a:t>
            </a:r>
          </a:p>
          <a:p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F4F00F-C5A2-CC3A-509F-CFC74523434F}"/>
              </a:ext>
            </a:extLst>
          </p:cNvPr>
          <p:cNvCxnSpPr>
            <a:cxnSpLocks/>
          </p:cNvCxnSpPr>
          <p:nvPr/>
        </p:nvCxnSpPr>
        <p:spPr>
          <a:xfrm>
            <a:off x="5033421" y="2737341"/>
            <a:ext cx="206713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F886B7-40D4-1702-27A4-9B42720A5292}"/>
              </a:ext>
            </a:extLst>
          </p:cNvPr>
          <p:cNvCxnSpPr>
            <a:cxnSpLocks/>
            <a:stCxn id="8" idx="2"/>
            <a:endCxn id="16" idx="0"/>
          </p:cNvCxnSpPr>
          <p:nvPr/>
        </p:nvCxnSpPr>
        <p:spPr>
          <a:xfrm>
            <a:off x="3148924" y="3387972"/>
            <a:ext cx="0" cy="694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3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386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Niklas Heidloff</dc:creator>
  <cp:lastModifiedBy>Niklas Heidloff</cp:lastModifiedBy>
  <cp:revision>8</cp:revision>
  <dcterms:created xsi:type="dcterms:W3CDTF">2024-09-23T05:47:12Z</dcterms:created>
  <dcterms:modified xsi:type="dcterms:W3CDTF">2024-09-23T09:16:28Z</dcterms:modified>
</cp:coreProperties>
</file>