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58" r:id="rId4"/>
    <p:sldId id="297" r:id="rId5"/>
    <p:sldId id="302" r:id="rId6"/>
    <p:sldId id="304" r:id="rId7"/>
    <p:sldId id="305" r:id="rId8"/>
    <p:sldId id="314" r:id="rId9"/>
    <p:sldId id="309" r:id="rId10"/>
    <p:sldId id="301" r:id="rId11"/>
    <p:sldId id="259" r:id="rId12"/>
  </p:sldIdLst>
  <p:sldSz cx="9144000" cy="5145088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C3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/>
    <p:restoredTop sz="93465" autoAdjust="0"/>
  </p:normalViewPr>
  <p:slideViewPr>
    <p:cSldViewPr>
      <p:cViewPr varScale="1">
        <p:scale>
          <a:sx n="177" d="100"/>
          <a:sy n="177" d="100"/>
        </p:scale>
        <p:origin x="1840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03225" y="0"/>
            <a:ext cx="46355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94300" y="0"/>
            <a:ext cx="127952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1013" cy="38417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393700" y="4140200"/>
            <a:ext cx="6270625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403225" y="8763000"/>
            <a:ext cx="46323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Template_FFW_IEA_STE.ppt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194300" y="8763000"/>
            <a:ext cx="14573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Page </a:t>
            </a:r>
            <a:fld id="{C3F2E6EE-86D5-4BE9-AB9A-A0DD409BF247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66A11FB9-2D5C-4338-8B2C-ED47DAA90555}" type="slidenum">
              <a:rPr lang="en-US" altLang="en-US"/>
              <a:pPr/>
              <a:t>1</a:t>
            </a:fld>
            <a:r>
              <a:rPr lang="en-US" altLang="en-US" dirty="0"/>
              <a:t> of 12</a:t>
            </a:r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9034E44F-8F43-4957-A1AB-002D656FF8EF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48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0479AEC7-A571-4962-984A-93CFA1638D7F}" type="slidenum">
              <a:rPr lang="en-US" altLang="en-US"/>
              <a:pPr/>
              <a:t>10</a:t>
            </a:fld>
            <a:r>
              <a:rPr lang="en-US" altLang="en-US" dirty="0"/>
              <a:t> of 12</a:t>
            </a:r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5BDB7E1B-FB87-4211-B2F0-5ED5EE5528CD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78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2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3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4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3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5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6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6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7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80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8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3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0479AEC7-A571-4962-984A-93CFA1638D7F}" type="slidenum">
              <a:rPr lang="en-US" altLang="en-US"/>
              <a:pPr/>
              <a:t>9</a:t>
            </a:fld>
            <a:r>
              <a:rPr lang="en-US" altLang="en-US" dirty="0"/>
              <a:t> of 12</a:t>
            </a:r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5BDB7E1B-FB87-4211-B2F0-5ED5EE5528CD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78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F4CE2D-2D11-4879-8C74-FF96AEFC61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A1F81-8D55-69CD-CF33-762E9F91AD6F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F1AAE2-B680-45D5-9837-3D5B692595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6CC6F-2363-77E2-06D2-7137852D9C10}"/>
              </a:ext>
            </a:extLst>
          </p:cNvPr>
          <p:cNvSpPr/>
          <p:nvPr userDrawn="1"/>
        </p:nvSpPr>
        <p:spPr bwMode="auto">
          <a:xfrm>
            <a:off x="7668343" y="4903788"/>
            <a:ext cx="1293093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2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6088"/>
            <a:ext cx="2170113" cy="43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6088"/>
            <a:ext cx="6361112" cy="43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B0FC04-514D-4568-956E-26EE43D6FA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9AB15-4033-F638-4D63-380E4AAD1B5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2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5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47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525"/>
            <a:ext cx="4265612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06525"/>
            <a:ext cx="4265613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7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4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1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9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8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06525"/>
            <a:ext cx="8683625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3A6557-3BD8-49C0-98D1-03F8CA3CC00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F5283-406B-1590-79D9-70D04F9098D1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2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239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26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6088"/>
            <a:ext cx="2170113" cy="43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6088"/>
            <a:ext cx="6361112" cy="43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1D98FA-66FD-4FDB-828C-D01C95400C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D90BC-3AD8-1A17-3FA8-970021635407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525"/>
            <a:ext cx="4265612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06525"/>
            <a:ext cx="4265613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CDDC722-DA39-412C-82F2-8954F5E7FA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FB957-9DAE-2EC2-E51E-CB63DC13E98D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0BB208-4799-4A9D-AB08-329035521A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42597-2FDA-4624-283B-E483591C10A4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B60CEB-CF4B-46F9-B922-356B8B1156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F7EEB-743D-97E0-11F6-1F3DBA8DAB7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CF615C-2FC2-4E52-919D-06B13EEFE0E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93B044-C3B0-7DEB-42B0-245F55D2D7C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FCFB15-3A35-41B0-AF2D-8F66ADA27A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6886B-B967-7644-3081-0AB36C81248B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5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D8E9000-8157-4E62-868B-B02E666196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065F1-C67B-F25B-FB15-84BED1EB1996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525"/>
            <a:ext cx="868362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74638" y="411163"/>
            <a:ext cx="85947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589838" y="4903788"/>
            <a:ext cx="1371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</a:rPr>
              <a:t>© 2022 IBM Corporation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4903788"/>
            <a:ext cx="363537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CE4F65C-1C0F-4861-9068-6ED0EDF9701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54163" y="4903788"/>
            <a:ext cx="5943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69863"/>
            <a:ext cx="588963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446088"/>
            <a:ext cx="8683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07CA3-C845-422C-B655-E8BCC0DA280D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"/>
          <a:stretch>
            <a:fillRect/>
          </a:stretch>
        </p:blipFill>
        <p:spPr bwMode="auto">
          <a:xfrm>
            <a:off x="274638" y="2749550"/>
            <a:ext cx="8593137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0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274638" y="788988"/>
            <a:ext cx="85947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589838" y="4903788"/>
            <a:ext cx="1371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</a:rPr>
              <a:t>© 2022 IBM Corporation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12763"/>
            <a:ext cx="588963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274638" y="2749550"/>
            <a:ext cx="8591550" cy="1671638"/>
            <a:chOff x="173" y="1732"/>
            <a:chExt cx="5412" cy="1053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73" y="1732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73" y="2150"/>
              <a:ext cx="852" cy="216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173" y="2570"/>
              <a:ext cx="266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4732" y="1732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732" y="2150"/>
              <a:ext cx="852" cy="216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5319" y="2570"/>
              <a:ext cx="266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13" y="1732"/>
              <a:ext cx="2848" cy="215"/>
            </a:xfrm>
            <a:custGeom>
              <a:avLst/>
              <a:gdLst>
                <a:gd name="G0" fmla="+- 1 0 0"/>
                <a:gd name="G1" fmla="+- 288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1313" y="2150"/>
              <a:ext cx="3159" cy="217"/>
            </a:xfrm>
            <a:custGeom>
              <a:avLst/>
              <a:gdLst>
                <a:gd name="G0" fmla="+- 1 0 0"/>
                <a:gd name="G1" fmla="+- 288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593" y="2568"/>
              <a:ext cx="910" cy="217"/>
            </a:xfrm>
            <a:custGeom>
              <a:avLst/>
              <a:gdLst>
                <a:gd name="G0" fmla="+- 290 0 0"/>
                <a:gd name="G1" fmla="+- 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90 0 0"/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1883" y="2570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525"/>
            <a:ext cx="868362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446088"/>
            <a:ext cx="8683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BE947-6FEB-C472-6A1E-A1F8C8B56D7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webspherelab/blob/main/Liberty_Perf_Lab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" y="2114550"/>
            <a:ext cx="87296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WebSphere Application Server </a:t>
            </a: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WebSphere Troubleshooting and Performance 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44488" y="2381250"/>
            <a:ext cx="84820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Thank you.</a:t>
            </a:r>
          </a:p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88A23-0C62-4CC4-855F-C6A31D3ECD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406525"/>
            <a:ext cx="86868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What is it?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What’s in it?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How to run it?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Major Recommended Tools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Demo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References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Tips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What is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Self-paced, free, publicly downloadable WebSphere Liberty and WAS traditional troubleshooting and performance lab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Learn: CPU analysis, Hang determination, Performance tuning, Memory analysis, etc.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Over 100 pages of exercises which can be done in sequence or a la carte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Hosted on </a:t>
            </a:r>
            <a:r>
              <a:rPr lang="en-US" altLang="en-US" sz="1600" dirty="0" err="1">
                <a:solidFill>
                  <a:srgbClr val="000000"/>
                </a:solidFill>
              </a:rPr>
              <a:t>Quay.io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Install </a:t>
            </a: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 or Docker Desktop for Windows and macOS</a:t>
            </a: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/docker run ... </a:t>
            </a:r>
            <a:r>
              <a:rPr lang="en-US" altLang="en-US" sz="1600" dirty="0" err="1">
                <a:solidFill>
                  <a:srgbClr val="000000"/>
                </a:solidFill>
              </a:rPr>
              <a:t>quay.io</a:t>
            </a:r>
            <a:r>
              <a:rPr lang="en-US" altLang="en-US" sz="1600" dirty="0">
                <a:solidFill>
                  <a:srgbClr val="000000"/>
                </a:solidFill>
              </a:rPr>
              <a:t>/</a:t>
            </a:r>
            <a:r>
              <a:rPr lang="en-US" altLang="en-US" sz="1600" dirty="0" err="1">
                <a:solidFill>
                  <a:srgbClr val="000000"/>
                </a:solidFill>
              </a:rPr>
              <a:t>ibm</a:t>
            </a:r>
            <a:r>
              <a:rPr lang="en-US" altLang="en-US" sz="1600" dirty="0">
                <a:solidFill>
                  <a:srgbClr val="000000"/>
                </a:solidFill>
              </a:rPr>
              <a:t>/</a:t>
            </a:r>
            <a:r>
              <a:rPr lang="en-US" altLang="en-US" sz="1600" dirty="0" err="1">
                <a:solidFill>
                  <a:srgbClr val="000000"/>
                </a:solidFill>
              </a:rPr>
              <a:t>webspherelab</a:t>
            </a:r>
            <a:r>
              <a:rPr lang="en-US" altLang="en-US" sz="1600" dirty="0">
                <a:solidFill>
                  <a:srgbClr val="000000"/>
                </a:solidFill>
              </a:rPr>
              <a:t> (see instructions for details)</a:t>
            </a: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VNC/Remote Desktop into the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44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What’s in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8093DC-52E5-0440-85D7-FAA4A8178C8C}"/>
              </a:ext>
            </a:extLst>
          </p:cNvPr>
          <p:cNvSpPr/>
          <p:nvPr/>
        </p:nvSpPr>
        <p:spPr bwMode="auto">
          <a:xfrm>
            <a:off x="274637" y="4228728"/>
            <a:ext cx="8564563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Windows, macOS or Linux Host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0D27B-82BE-EF48-A38E-8C4696E54EF9}"/>
              </a:ext>
            </a:extLst>
          </p:cNvPr>
          <p:cNvSpPr/>
          <p:nvPr/>
        </p:nvSpPr>
        <p:spPr bwMode="auto">
          <a:xfrm>
            <a:off x="467544" y="3796680"/>
            <a:ext cx="82089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 err="1"/>
              <a:t>Podman</a:t>
            </a:r>
            <a:r>
              <a:rPr lang="en-US" dirty="0"/>
              <a:t>/Docker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89860-5D70-D346-8757-9EC57F53D24D}"/>
              </a:ext>
            </a:extLst>
          </p:cNvPr>
          <p:cNvSpPr/>
          <p:nvPr/>
        </p:nvSpPr>
        <p:spPr bwMode="auto">
          <a:xfrm>
            <a:off x="683568" y="3364632"/>
            <a:ext cx="770485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37 Linux</a:t>
            </a:r>
            <a:endParaRPr kumimoji="0" lang="en-US" sz="22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2BEF9-1B98-8B45-9C07-365FF0C628EC}"/>
              </a:ext>
            </a:extLst>
          </p:cNvPr>
          <p:cNvSpPr/>
          <p:nvPr/>
        </p:nvSpPr>
        <p:spPr bwMode="auto">
          <a:xfrm>
            <a:off x="899592" y="1066985"/>
            <a:ext cx="7272808" cy="2294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FF51E-FD8E-F24F-B728-0299B26A316F}"/>
              </a:ext>
            </a:extLst>
          </p:cNvPr>
          <p:cNvSpPr/>
          <p:nvPr/>
        </p:nvSpPr>
        <p:spPr bwMode="auto">
          <a:xfrm>
            <a:off x="3815916" y="1367763"/>
            <a:ext cx="2304256" cy="646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tWAS</a:t>
            </a: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 9.0.5.14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daytrader7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669D2-8EC0-3F4B-8D34-7397BC711CBF}"/>
              </a:ext>
            </a:extLst>
          </p:cNvPr>
          <p:cNvSpPr/>
          <p:nvPr/>
        </p:nvSpPr>
        <p:spPr bwMode="auto">
          <a:xfrm>
            <a:off x="3815916" y="2375875"/>
            <a:ext cx="2304256" cy="6980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Liberty 23.0.0.1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daytrader7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62E9D-A989-E449-A51F-ADAB3FC4563D}"/>
              </a:ext>
            </a:extLst>
          </p:cNvPr>
          <p:cNvSpPr/>
          <p:nvPr/>
        </p:nvSpPr>
        <p:spPr bwMode="auto">
          <a:xfrm>
            <a:off x="1187624" y="1978526"/>
            <a:ext cx="1044116" cy="399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JMeter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3645F-6E59-7B41-B07D-C32BDDA93C88}"/>
              </a:ext>
            </a:extLst>
          </p:cNvPr>
          <p:cNvCxnSpPr>
            <a:stCxn id="22" idx="3"/>
            <a:endCxn id="21" idx="1"/>
          </p:cNvCxnSpPr>
          <p:nvPr/>
        </p:nvCxnSpPr>
        <p:spPr bwMode="auto">
          <a:xfrm>
            <a:off x="2231740" y="2178312"/>
            <a:ext cx="1584176" cy="5466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886A2020-6AE6-AE48-9D6A-2E8E685C5825}"/>
              </a:ext>
            </a:extLst>
          </p:cNvPr>
          <p:cNvSpPr/>
          <p:nvPr/>
        </p:nvSpPr>
        <p:spPr bwMode="auto">
          <a:xfrm>
            <a:off x="6557694" y="1174080"/>
            <a:ext cx="966634" cy="68497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Derby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0A67E-0360-3543-9A27-022B374C760A}"/>
              </a:ext>
            </a:extLst>
          </p:cNvPr>
          <p:cNvSpPr/>
          <p:nvPr/>
        </p:nvSpPr>
        <p:spPr bwMode="auto">
          <a:xfrm>
            <a:off x="2771800" y="1668915"/>
            <a:ext cx="720080" cy="3995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IHS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29FF-4A6E-7540-AC78-AD030A1A0E67}"/>
              </a:ext>
            </a:extLst>
          </p:cNvPr>
          <p:cNvCxnSpPr>
            <a:stCxn id="22" idx="3"/>
            <a:endCxn id="33" idx="1"/>
          </p:cNvCxnSpPr>
          <p:nvPr/>
        </p:nvCxnSpPr>
        <p:spPr bwMode="auto">
          <a:xfrm flipV="1">
            <a:off x="2231740" y="1868702"/>
            <a:ext cx="540060" cy="3096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5D51B-DCA8-4044-9D06-0BEDAC89CD6C}"/>
              </a:ext>
            </a:extLst>
          </p:cNvPr>
          <p:cNvCxnSpPr>
            <a:stCxn id="33" idx="3"/>
            <a:endCxn id="20" idx="1"/>
          </p:cNvCxnSpPr>
          <p:nvPr/>
        </p:nvCxnSpPr>
        <p:spPr bwMode="auto">
          <a:xfrm flipV="1">
            <a:off x="3491880" y="1690898"/>
            <a:ext cx="324036" cy="1778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EF2DE-174A-174B-9785-2ED60F6C66C5}"/>
              </a:ext>
            </a:extLst>
          </p:cNvPr>
          <p:cNvCxnSpPr>
            <a:stCxn id="20" idx="3"/>
            <a:endCxn id="25" idx="2"/>
          </p:cNvCxnSpPr>
          <p:nvPr/>
        </p:nvCxnSpPr>
        <p:spPr bwMode="auto">
          <a:xfrm flipV="1">
            <a:off x="6120172" y="1516569"/>
            <a:ext cx="437522" cy="1743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E5651403-1115-BD47-8FBC-54565DDF5542}"/>
              </a:ext>
            </a:extLst>
          </p:cNvPr>
          <p:cNvSpPr/>
          <p:nvPr/>
        </p:nvSpPr>
        <p:spPr bwMode="auto">
          <a:xfrm>
            <a:off x="6557694" y="2629392"/>
            <a:ext cx="966634" cy="68497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Derby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5A7C55-F0EF-4D41-8E52-BAA07223BF67}"/>
              </a:ext>
            </a:extLst>
          </p:cNvPr>
          <p:cNvCxnSpPr>
            <a:stCxn id="21" idx="3"/>
            <a:endCxn id="42" idx="2"/>
          </p:cNvCxnSpPr>
          <p:nvPr/>
        </p:nvCxnSpPr>
        <p:spPr bwMode="auto">
          <a:xfrm>
            <a:off x="6120172" y="2724922"/>
            <a:ext cx="437522" cy="2469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Can 45">
            <a:extLst>
              <a:ext uri="{FF2B5EF4-FFF2-40B4-BE49-F238E27FC236}">
                <a16:creationId xmlns:a16="http://schemas.microsoft.com/office/drawing/2014/main" id="{A47B153A-5E67-F146-8006-FEAC99BFA5C7}"/>
              </a:ext>
            </a:extLst>
          </p:cNvPr>
          <p:cNvSpPr/>
          <p:nvPr/>
        </p:nvSpPr>
        <p:spPr bwMode="auto">
          <a:xfrm>
            <a:off x="6557694" y="2066326"/>
            <a:ext cx="966634" cy="40840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OpenLDAP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52025-E534-DD47-A1F2-5B2E4B5685EC}"/>
              </a:ext>
            </a:extLst>
          </p:cNvPr>
          <p:cNvCxnSpPr>
            <a:cxnSpLocks/>
            <a:stCxn id="20" idx="3"/>
            <a:endCxn id="46" idx="2"/>
          </p:cNvCxnSpPr>
          <p:nvPr/>
        </p:nvCxnSpPr>
        <p:spPr bwMode="auto">
          <a:xfrm>
            <a:off x="6120172" y="1690898"/>
            <a:ext cx="437522" cy="5796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31B76E-DDA5-184F-B6CA-4BC889F008F4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 bwMode="auto">
          <a:xfrm flipV="1">
            <a:off x="6120172" y="2270527"/>
            <a:ext cx="437522" cy="4543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6923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6" name="Picture 2" descr="Screenshot showing browsers to the major apps installed">
            <a:extLst>
              <a:ext uri="{FF2B5EF4-FFF2-40B4-BE49-F238E27FC236}">
                <a16:creationId xmlns:a16="http://schemas.microsoft.com/office/drawing/2014/main" id="{2ECBF88B-7952-CD42-B940-2E1A0843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01" y="700336"/>
            <a:ext cx="5318398" cy="40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24D1D7F3-71D2-9A68-D2B9-EDAEC45F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593228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Major Recommended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58FFCD-8A31-004C-9546-10B0B55AA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11822"/>
              </p:ext>
            </p:extLst>
          </p:nvPr>
        </p:nvGraphicFramePr>
        <p:xfrm>
          <a:off x="278160" y="1060377"/>
          <a:ext cx="8587680" cy="3827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5768">
                  <a:extLst>
                    <a:ext uri="{9D8B030D-6E8A-4147-A177-3AD203B41FA5}">
                      <a16:colId xmlns:a16="http://schemas.microsoft.com/office/drawing/2014/main" val="75244083"/>
                    </a:ext>
                  </a:extLst>
                </a:gridCol>
                <a:gridCol w="2690936">
                  <a:extLst>
                    <a:ext uri="{9D8B030D-6E8A-4147-A177-3AD203B41FA5}">
                      <a16:colId xmlns:a16="http://schemas.microsoft.com/office/drawing/2014/main" val="170804024"/>
                    </a:ext>
                  </a:extLst>
                </a:gridCol>
                <a:gridCol w="2250976">
                  <a:extLst>
                    <a:ext uri="{9D8B030D-6E8A-4147-A177-3AD203B41FA5}">
                      <a16:colId xmlns:a16="http://schemas.microsoft.com/office/drawing/2014/main" val="3349416916"/>
                    </a:ext>
                  </a:extLst>
                </a:gridCol>
              </a:tblGrid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25940"/>
                  </a:ext>
                </a:extLst>
              </a:tr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top -H or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by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5207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monitor-1.0 / </a:t>
                      </a:r>
                      <a:r>
                        <a:rPr lang="en-US" dirty="0" err="1"/>
                        <a:t>AdminCenter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41029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dirty="0"/>
                        <a:t>requestTiming-1.0 &amp; Access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73456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Thread and Monitor Dump Analyzer (TMDA)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dumps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6569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Garbage Collection and Memory Visualizer (GCMV)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Verbose garbage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87999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Eclipse Memory Analyzer Tool (MAT)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Heapdumps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OutOfMemoryError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03011"/>
                  </a:ext>
                </a:extLst>
              </a:tr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Java Health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Deep Dive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33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How to run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Windows/macOS: Configure Docker Desktop or </a:t>
            </a: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Memory &gt;= 4GB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Disk &gt;= 30GB</a:t>
            </a: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Run the container from Command Prompt or Terminal: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200" dirty="0" err="1">
                <a:solidFill>
                  <a:srgbClr val="000000"/>
                </a:solidFill>
              </a:rPr>
              <a:t>podman</a:t>
            </a:r>
            <a:r>
              <a:rPr lang="en-US" altLang="en-US" sz="1200" dirty="0">
                <a:solidFill>
                  <a:srgbClr val="000000"/>
                </a:solidFill>
              </a:rPr>
              <a:t> run --cap-add </a:t>
            </a:r>
            <a:r>
              <a:rPr lang="en-US" altLang="en-US" sz="1200" dirty="0" err="1">
                <a:solidFill>
                  <a:srgbClr val="000000"/>
                </a:solidFill>
              </a:rPr>
              <a:t>sys_chroot</a:t>
            </a:r>
            <a:r>
              <a:rPr lang="en-US" altLang="en-US" sz="1200" dirty="0">
                <a:solidFill>
                  <a:srgbClr val="000000"/>
                </a:solidFill>
              </a:rPr>
              <a:t> --rm -p 5901:5901 -p 5902:5902 -p 3390:3389 -p 9080:9080 -p 9443:9443 -it </a:t>
            </a:r>
            <a:r>
              <a:rPr lang="en-US" altLang="en-US" sz="1200" dirty="0" err="1">
                <a:solidFill>
                  <a:srgbClr val="000000"/>
                </a:solidFill>
              </a:rPr>
              <a:t>quay.io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ibm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webspherelab</a:t>
            </a:r>
            <a:endParaRPr lang="en-US" altLang="en-US" sz="1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200" dirty="0">
                <a:solidFill>
                  <a:srgbClr val="000000"/>
                </a:solidFill>
              </a:rPr>
              <a:t>docker run --rm -p 5901:5901 -p 5902:5902 -p 3390:3389 -p 9080:9080 -p 9443:9443 -it </a:t>
            </a:r>
            <a:r>
              <a:rPr lang="en-US" altLang="en-US" sz="1200" dirty="0" err="1">
                <a:solidFill>
                  <a:srgbClr val="000000"/>
                </a:solidFill>
              </a:rPr>
              <a:t>quay.io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ibm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webspherelab</a:t>
            </a:r>
            <a:endParaRPr lang="en-US" altLang="en-US" sz="1200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Wait 5 minutes until you see:</a:t>
            </a:r>
          </a:p>
          <a:p>
            <a:pPr marL="457200" lvl="1" indent="0" eaLnBrk="1" hangingPunct="1">
              <a:spcBef>
                <a:spcPts val="10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=========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= READY =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=========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17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How to run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Font typeface="+mj-lt"/>
              <a:buAutoNum type="arabicPeriod" startAt="4"/>
            </a:pPr>
            <a:r>
              <a:rPr lang="en-US" altLang="en-US" sz="1600" dirty="0">
                <a:solidFill>
                  <a:srgbClr val="000000"/>
                </a:solidFill>
              </a:rPr>
              <a:t>Remote into the container:</a:t>
            </a:r>
          </a:p>
          <a:p>
            <a:pPr marL="915987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VNC to 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From the Terminal in macOS: open </a:t>
            </a:r>
            <a:r>
              <a:rPr lang="en-US" altLang="en-US" sz="1600" dirty="0" err="1">
                <a:solidFill>
                  <a:srgbClr val="000000"/>
                </a:solidFill>
              </a:rPr>
              <a:t>vnc</a:t>
            </a:r>
            <a:r>
              <a:rPr lang="en-US" altLang="en-US" sz="1600" dirty="0">
                <a:solidFill>
                  <a:srgbClr val="000000"/>
                </a:solidFill>
              </a:rPr>
              <a:t>://localhost:5902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Linux Terminal: </a:t>
            </a:r>
            <a:r>
              <a:rPr lang="en-US" altLang="en-US" sz="1600" dirty="0" err="1">
                <a:solidFill>
                  <a:srgbClr val="000000"/>
                </a:solidFill>
              </a:rPr>
              <a:t>vncviewer</a:t>
            </a:r>
            <a:r>
              <a:rPr lang="en-US" altLang="en-US" sz="1600" dirty="0">
                <a:solidFill>
                  <a:srgbClr val="000000"/>
                </a:solidFill>
              </a:rPr>
              <a:t> 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 3</a:t>
            </a:r>
            <a:r>
              <a:rPr lang="en-US" altLang="en-US" sz="1600" baseline="30000" dirty="0">
                <a:solidFill>
                  <a:srgbClr val="000000"/>
                </a:solidFill>
              </a:rPr>
              <a:t>rd</a:t>
            </a:r>
            <a:r>
              <a:rPr lang="en-US" altLang="en-US" sz="1600" dirty="0">
                <a:solidFill>
                  <a:srgbClr val="000000"/>
                </a:solidFill>
              </a:rPr>
              <a:t> party VNC viewers</a:t>
            </a:r>
          </a:p>
          <a:p>
            <a:pPr marL="915987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 Remote Desktop: Requires configuration; see lab appendix</a:t>
            </a: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 startAt="4"/>
            </a:pPr>
            <a:r>
              <a:rPr lang="en-US" altLang="en-US" sz="1600" dirty="0">
                <a:solidFill>
                  <a:srgbClr val="000000"/>
                </a:solidFill>
              </a:rPr>
              <a:t>Perform the step-by-step lab: </a:t>
            </a:r>
            <a:r>
              <a:rPr lang="en-US" altLang="en-US" sz="1600" dirty="0">
                <a:solidFill>
                  <a:srgbClr val="3C3DF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https://github.com/IBM/webspherelab/blob/main/Liberty_Perf_Lab.md</a:t>
            </a:r>
            <a:endParaRPr lang="en-US" altLang="en-US" sz="1600" dirty="0">
              <a:solidFill>
                <a:srgbClr val="3C3DFA"/>
              </a:solidFill>
            </a:endParaRPr>
          </a:p>
          <a:p>
            <a:pPr marL="573087" lvl="1" indent="0" eaLnBrk="1" hangingPunct="1">
              <a:spcBef>
                <a:spcPts val="10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Also available on the desktop inside the lab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78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44488" y="2381250"/>
            <a:ext cx="84820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88A23-0C62-4CC4-855F-C6A31D3ECD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787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Source Han Sans CN Regular"/>
      </a:majorFont>
      <a:minorFont>
        <a:latin typeface="Arial"/>
        <a:ea typeface=""/>
        <a:cs typeface="Source Han Sans CN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Source Han Sans CN Regular"/>
      </a:majorFont>
      <a:minorFont>
        <a:latin typeface="Arial"/>
        <a:ea typeface=""/>
        <a:cs typeface="Source Han Sans CN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16474</TotalTime>
  <Words>665</Words>
  <Application>Microsoft Macintosh PowerPoint</Application>
  <PresentationFormat>Custom</PresentationFormat>
  <Paragraphs>127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Troubleshooting and Performance Lab on Docker</dc:title>
  <dc:subject/>
  <dc:creator>Kevin Grigorenko (kevin.grigorenko@us.ibm.com)</dc:creator>
  <cp:keywords/>
  <dc:description/>
  <cp:lastModifiedBy>Kevin Grigorenko</cp:lastModifiedBy>
  <cp:revision>252</cp:revision>
  <cp:lastPrinted>1601-01-01T00:00:00Z</cp:lastPrinted>
  <dcterms:created xsi:type="dcterms:W3CDTF">2009-11-11T21:39:10Z</dcterms:created>
  <dcterms:modified xsi:type="dcterms:W3CDTF">2023-04-12T14:15:37Z</dcterms:modified>
  <cp:category/>
</cp:coreProperties>
</file>