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</p:sldMasterIdLst>
  <p:notesMasterIdLst>
    <p:notesMasterId r:id="rId12"/>
  </p:notesMasterIdLst>
  <p:sldIdLst>
    <p:sldId id="256" r:id="rId3"/>
    <p:sldId id="297" r:id="rId4"/>
    <p:sldId id="302" r:id="rId5"/>
    <p:sldId id="304" r:id="rId6"/>
    <p:sldId id="305" r:id="rId7"/>
    <p:sldId id="314" r:id="rId8"/>
    <p:sldId id="309" r:id="rId9"/>
    <p:sldId id="301" r:id="rId10"/>
    <p:sldId id="259" r:id="rId11"/>
  </p:sldIdLst>
  <p:sldSz cx="9144000" cy="5145088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200" kern="1200">
        <a:solidFill>
          <a:schemeClr val="bg1"/>
        </a:solidFill>
        <a:latin typeface="Arial" panose="020B0604020202020204" pitchFamily="34" charset="0"/>
        <a:ea typeface="+mn-ea"/>
        <a:cs typeface="Source Han Sans CN Regular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200" kern="1200">
        <a:solidFill>
          <a:schemeClr val="bg1"/>
        </a:solidFill>
        <a:latin typeface="Arial" panose="020B0604020202020204" pitchFamily="34" charset="0"/>
        <a:ea typeface="+mn-ea"/>
        <a:cs typeface="Source Han Sans CN Regular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200" kern="1200">
        <a:solidFill>
          <a:schemeClr val="bg1"/>
        </a:solidFill>
        <a:latin typeface="Arial" panose="020B0604020202020204" pitchFamily="34" charset="0"/>
        <a:ea typeface="+mn-ea"/>
        <a:cs typeface="Source Han Sans CN Regular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200" kern="1200">
        <a:solidFill>
          <a:schemeClr val="bg1"/>
        </a:solidFill>
        <a:latin typeface="Arial" panose="020B0604020202020204" pitchFamily="34" charset="0"/>
        <a:ea typeface="+mn-ea"/>
        <a:cs typeface="Source Han Sans CN Regular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200" kern="1200">
        <a:solidFill>
          <a:schemeClr val="bg1"/>
        </a:solidFill>
        <a:latin typeface="Arial" panose="020B0604020202020204" pitchFamily="34" charset="0"/>
        <a:ea typeface="+mn-ea"/>
        <a:cs typeface="Source Han Sans CN Regular" charset="0"/>
      </a:defRPr>
    </a:lvl5pPr>
    <a:lvl6pPr marL="2286000" algn="l" defTabSz="914400" rtl="0" eaLnBrk="1" latinLnBrk="0" hangingPunct="1">
      <a:defRPr sz="2200" kern="1200">
        <a:solidFill>
          <a:schemeClr val="bg1"/>
        </a:solidFill>
        <a:latin typeface="Arial" panose="020B0604020202020204" pitchFamily="34" charset="0"/>
        <a:ea typeface="+mn-ea"/>
        <a:cs typeface="Source Han Sans CN Regular" charset="0"/>
      </a:defRPr>
    </a:lvl6pPr>
    <a:lvl7pPr marL="2743200" algn="l" defTabSz="914400" rtl="0" eaLnBrk="1" latinLnBrk="0" hangingPunct="1">
      <a:defRPr sz="2200" kern="1200">
        <a:solidFill>
          <a:schemeClr val="bg1"/>
        </a:solidFill>
        <a:latin typeface="Arial" panose="020B0604020202020204" pitchFamily="34" charset="0"/>
        <a:ea typeface="+mn-ea"/>
        <a:cs typeface="Source Han Sans CN Regular" charset="0"/>
      </a:defRPr>
    </a:lvl7pPr>
    <a:lvl8pPr marL="3200400" algn="l" defTabSz="914400" rtl="0" eaLnBrk="1" latinLnBrk="0" hangingPunct="1">
      <a:defRPr sz="2200" kern="1200">
        <a:solidFill>
          <a:schemeClr val="bg1"/>
        </a:solidFill>
        <a:latin typeface="Arial" panose="020B0604020202020204" pitchFamily="34" charset="0"/>
        <a:ea typeface="+mn-ea"/>
        <a:cs typeface="Source Han Sans CN Regular" charset="0"/>
      </a:defRPr>
    </a:lvl8pPr>
    <a:lvl9pPr marL="3657600" algn="l" defTabSz="914400" rtl="0" eaLnBrk="1" latinLnBrk="0" hangingPunct="1">
      <a:defRPr sz="2200" kern="1200">
        <a:solidFill>
          <a:schemeClr val="bg1"/>
        </a:solidFill>
        <a:latin typeface="Arial" panose="020B0604020202020204" pitchFamily="34" charset="0"/>
        <a:ea typeface="+mn-ea"/>
        <a:cs typeface="Source Han Sans CN Regular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C3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3"/>
    <p:restoredTop sz="93465" autoAdjust="0"/>
  </p:normalViewPr>
  <p:slideViewPr>
    <p:cSldViewPr>
      <p:cViewPr varScale="1">
        <p:scale>
          <a:sx n="177" d="100"/>
          <a:sy n="177" d="100"/>
        </p:scale>
        <p:origin x="1840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03225" y="0"/>
            <a:ext cx="4635500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194300" y="0"/>
            <a:ext cx="1279525" cy="20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101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" y="274638"/>
            <a:ext cx="6831013" cy="384175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2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393700" y="4140200"/>
            <a:ext cx="6270625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403225" y="8763000"/>
            <a:ext cx="46323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Template_FFW_IEA_STE.ppt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5194300" y="8763000"/>
            <a:ext cx="14573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r>
              <a:rPr lang="en-US" altLang="en-US"/>
              <a:t>Page </a:t>
            </a:r>
            <a:fld id="{C3F2E6EE-86D5-4BE9-AB9A-A0DD409BF247}" type="slidenum">
              <a:rPr lang="en-US" altLang="en-US"/>
              <a:pPr/>
              <a:t>‹#›</a:t>
            </a:fld>
            <a:r>
              <a:rPr lang="en-US" altLang="en-US"/>
              <a:t> of 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dirty="0"/>
              <a:t>Template_FFW_IEA_STE.ppt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Page </a:t>
            </a:r>
            <a:fld id="{66A11FB9-2D5C-4338-8B2C-ED47DAA90555}" type="slidenum">
              <a:rPr lang="en-US" altLang="en-US"/>
              <a:pPr/>
              <a:t>1</a:t>
            </a:fld>
            <a:r>
              <a:rPr lang="en-US" altLang="en-US" dirty="0"/>
              <a:t> of 12</a:t>
            </a:r>
          </a:p>
        </p:txBody>
      </p:sp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03225" y="8763000"/>
            <a:ext cx="4635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XMLFEP_Install.ppt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194300" y="8763000"/>
            <a:ext cx="1460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Page </a:t>
            </a:r>
            <a:fld id="{9034E44F-8F43-4957-A1AB-002D656FF8EF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 of 32</a:t>
            </a:r>
          </a:p>
        </p:txBody>
      </p:sp>
      <p:sp>
        <p:nvSpPr>
          <p:cNvPr id="34819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" y="274638"/>
            <a:ext cx="6834188" cy="3844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3700" y="4140200"/>
            <a:ext cx="6273800" cy="4549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75"/>
              </a:spcBef>
              <a:spcAft>
                <a:spcPts val="375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dirty="0"/>
              <a:t>Template_FFW_IEA_STE.ppt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Page </a:t>
            </a:r>
            <a:fld id="{EBD6B92E-8DDE-453B-A72C-2E77F730F72B}" type="slidenum">
              <a:rPr lang="en-US" altLang="en-US"/>
              <a:pPr/>
              <a:t>2</a:t>
            </a:fld>
            <a:r>
              <a:rPr lang="en-US" altLang="en-US" dirty="0"/>
              <a:t> of 12</a:t>
            </a:r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403225" y="8763000"/>
            <a:ext cx="4635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XMLFEP_Install.ppt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194300" y="8763000"/>
            <a:ext cx="1460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Page </a:t>
            </a:r>
            <a:fld id="{329F8885-3CC7-441F-A4AA-512E80232B8E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 of 32</a:t>
            </a:r>
          </a:p>
        </p:txBody>
      </p:sp>
      <p:sp>
        <p:nvSpPr>
          <p:cNvPr id="368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" y="274638"/>
            <a:ext cx="6834188" cy="3844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3700" y="4140200"/>
            <a:ext cx="6273800" cy="4549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75"/>
              </a:spcBef>
              <a:spcAft>
                <a:spcPts val="375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60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dirty="0"/>
              <a:t>Template_FFW_IEA_STE.ppt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Page </a:t>
            </a:r>
            <a:fld id="{EBD6B92E-8DDE-453B-A72C-2E77F730F72B}" type="slidenum">
              <a:rPr lang="en-US" altLang="en-US"/>
              <a:pPr/>
              <a:t>3</a:t>
            </a:fld>
            <a:r>
              <a:rPr lang="en-US" altLang="en-US" dirty="0"/>
              <a:t> of 12</a:t>
            </a:r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403225" y="8763000"/>
            <a:ext cx="4635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XMLFEP_Install.ppt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194300" y="8763000"/>
            <a:ext cx="1460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Page </a:t>
            </a:r>
            <a:fld id="{329F8885-3CC7-441F-A4AA-512E80232B8E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3</a:t>
            </a:fld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 of 32</a:t>
            </a:r>
          </a:p>
        </p:txBody>
      </p:sp>
      <p:sp>
        <p:nvSpPr>
          <p:cNvPr id="368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" y="274638"/>
            <a:ext cx="6834188" cy="3844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3700" y="4140200"/>
            <a:ext cx="6273800" cy="4549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75"/>
              </a:spcBef>
              <a:spcAft>
                <a:spcPts val="375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37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dirty="0"/>
              <a:t>Template_FFW_IEA_STE.ppt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Page </a:t>
            </a:r>
            <a:fld id="{EBD6B92E-8DDE-453B-A72C-2E77F730F72B}" type="slidenum">
              <a:rPr lang="en-US" altLang="en-US"/>
              <a:pPr/>
              <a:t>4</a:t>
            </a:fld>
            <a:r>
              <a:rPr lang="en-US" altLang="en-US" dirty="0"/>
              <a:t> of 12</a:t>
            </a:r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403225" y="8763000"/>
            <a:ext cx="4635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XMLFEP_Install.ppt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194300" y="8763000"/>
            <a:ext cx="1460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Page </a:t>
            </a:r>
            <a:fld id="{329F8885-3CC7-441F-A4AA-512E80232B8E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4</a:t>
            </a:fld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 of 32</a:t>
            </a:r>
          </a:p>
        </p:txBody>
      </p:sp>
      <p:sp>
        <p:nvSpPr>
          <p:cNvPr id="368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" y="274638"/>
            <a:ext cx="6834188" cy="3844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3700" y="4140200"/>
            <a:ext cx="6273800" cy="4549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75"/>
              </a:spcBef>
              <a:spcAft>
                <a:spcPts val="375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260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dirty="0"/>
              <a:t>Template_FFW_IEA_STE.ppt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Page </a:t>
            </a:r>
            <a:fld id="{EBD6B92E-8DDE-453B-A72C-2E77F730F72B}" type="slidenum">
              <a:rPr lang="en-US" altLang="en-US"/>
              <a:pPr/>
              <a:t>5</a:t>
            </a:fld>
            <a:r>
              <a:rPr lang="en-US" altLang="en-US" dirty="0"/>
              <a:t> of 12</a:t>
            </a:r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403225" y="8763000"/>
            <a:ext cx="4635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XMLFEP_Install.ppt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194300" y="8763000"/>
            <a:ext cx="1460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Page </a:t>
            </a:r>
            <a:fld id="{329F8885-3CC7-441F-A4AA-512E80232B8E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5</a:t>
            </a:fld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 of 32</a:t>
            </a:r>
          </a:p>
        </p:txBody>
      </p:sp>
      <p:sp>
        <p:nvSpPr>
          <p:cNvPr id="368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" y="274638"/>
            <a:ext cx="6834188" cy="3844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3700" y="4140200"/>
            <a:ext cx="6273800" cy="4549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75"/>
              </a:spcBef>
              <a:spcAft>
                <a:spcPts val="375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661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dirty="0"/>
              <a:t>Template_FFW_IEA_STE.ppt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Page </a:t>
            </a:r>
            <a:fld id="{EBD6B92E-8DDE-453B-A72C-2E77F730F72B}" type="slidenum">
              <a:rPr lang="en-US" altLang="en-US"/>
              <a:pPr/>
              <a:t>6</a:t>
            </a:fld>
            <a:r>
              <a:rPr lang="en-US" altLang="en-US" dirty="0"/>
              <a:t> of 12</a:t>
            </a:r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403225" y="8763000"/>
            <a:ext cx="4635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XMLFEP_Install.ppt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194300" y="8763000"/>
            <a:ext cx="1460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Page </a:t>
            </a:r>
            <a:fld id="{329F8885-3CC7-441F-A4AA-512E80232B8E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6</a:t>
            </a:fld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 of 32</a:t>
            </a:r>
          </a:p>
        </p:txBody>
      </p:sp>
      <p:sp>
        <p:nvSpPr>
          <p:cNvPr id="368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" y="274638"/>
            <a:ext cx="6834188" cy="3844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3700" y="4140200"/>
            <a:ext cx="6273800" cy="4549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75"/>
              </a:spcBef>
              <a:spcAft>
                <a:spcPts val="375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80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dirty="0"/>
              <a:t>Template_FFW_IEA_STE.ppt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Page </a:t>
            </a:r>
            <a:fld id="{EBD6B92E-8DDE-453B-A72C-2E77F730F72B}" type="slidenum">
              <a:rPr lang="en-US" altLang="en-US"/>
              <a:pPr/>
              <a:t>7</a:t>
            </a:fld>
            <a:r>
              <a:rPr lang="en-US" altLang="en-US" dirty="0"/>
              <a:t> of 12</a:t>
            </a:r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403225" y="8763000"/>
            <a:ext cx="4635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XMLFEP_Install.ppt</a:t>
            </a: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194300" y="8763000"/>
            <a:ext cx="1460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Page </a:t>
            </a:r>
            <a:fld id="{329F8885-3CC7-441F-A4AA-512E80232B8E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7</a:t>
            </a:fld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 of 32</a:t>
            </a:r>
          </a:p>
        </p:txBody>
      </p:sp>
      <p:sp>
        <p:nvSpPr>
          <p:cNvPr id="36867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" y="274638"/>
            <a:ext cx="6834188" cy="3844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3700" y="4140200"/>
            <a:ext cx="6273800" cy="4549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75"/>
              </a:spcBef>
              <a:spcAft>
                <a:spcPts val="375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33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dirty="0"/>
              <a:t>Template_FFW_IEA_STE.ppt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Page </a:t>
            </a:r>
            <a:fld id="{0479AEC7-A571-4962-984A-93CFA1638D7F}" type="slidenum">
              <a:rPr lang="en-US" altLang="en-US"/>
              <a:pPr/>
              <a:t>8</a:t>
            </a:fld>
            <a:r>
              <a:rPr lang="en-US" altLang="en-US" dirty="0"/>
              <a:t> of 12</a:t>
            </a:r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403225" y="8763000"/>
            <a:ext cx="4635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XMLFEP_Install.ppt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194300" y="8763000"/>
            <a:ext cx="1460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Page </a:t>
            </a:r>
            <a:fld id="{5BDB7E1B-FB87-4211-B2F0-5ED5EE5528CD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8</a:t>
            </a:fld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 of 32</a:t>
            </a:r>
          </a:p>
        </p:txBody>
      </p:sp>
      <p:sp>
        <p:nvSpPr>
          <p:cNvPr id="3789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" y="274638"/>
            <a:ext cx="6834188" cy="3844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3700" y="4140200"/>
            <a:ext cx="6273800" cy="4549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75"/>
              </a:spcBef>
              <a:spcAft>
                <a:spcPts val="375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76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en-US" dirty="0"/>
              <a:t>Template_FFW_IEA_STE.ppt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 altLang="en-US" dirty="0"/>
              <a:t>Page </a:t>
            </a:r>
            <a:fld id="{0479AEC7-A571-4962-984A-93CFA1638D7F}" type="slidenum">
              <a:rPr lang="en-US" altLang="en-US"/>
              <a:pPr/>
              <a:t>9</a:t>
            </a:fld>
            <a:r>
              <a:rPr lang="en-US" altLang="en-US" dirty="0"/>
              <a:t> of 12</a:t>
            </a:r>
          </a:p>
        </p:txBody>
      </p:sp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403225" y="8763000"/>
            <a:ext cx="4635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XMLFEP_Install.ppt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194300" y="8763000"/>
            <a:ext cx="14605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Page </a:t>
            </a:r>
            <a:fld id="{5BDB7E1B-FB87-4211-B2F0-5ED5EE5528CD}" type="slidenum">
              <a:rPr lang="en-US" altLang="en-US" sz="1200">
                <a:solidFill>
                  <a:srgbClr val="000000"/>
                </a:solidFill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9</a:t>
            </a:fld>
            <a:r>
              <a:rPr lang="en-US" altLang="en-US" sz="1200" dirty="0">
                <a:solidFill>
                  <a:srgbClr val="000000"/>
                </a:solidFill>
                <a:cs typeface="Arial" panose="020B0604020202020204" pitchFamily="34" charset="0"/>
              </a:rPr>
              <a:t> of 32</a:t>
            </a:r>
          </a:p>
        </p:txBody>
      </p:sp>
      <p:sp>
        <p:nvSpPr>
          <p:cNvPr id="37891" name="Rectangle 3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" y="274638"/>
            <a:ext cx="6834188" cy="3844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Text Box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3700" y="4140200"/>
            <a:ext cx="6273800" cy="45497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375"/>
              </a:spcBef>
              <a:spcAft>
                <a:spcPts val="375"/>
              </a:spcAft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22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1F4CE2D-2D11-4879-8C74-FF96AEFC61D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A1F81-8D55-69CD-CF33-762E9F91AD6F}"/>
              </a:ext>
            </a:extLst>
          </p:cNvPr>
          <p:cNvSpPr/>
          <p:nvPr userDrawn="1"/>
        </p:nvSpPr>
        <p:spPr bwMode="auto">
          <a:xfrm>
            <a:off x="7668344" y="4903788"/>
            <a:ext cx="1296144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5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7F1AAE2-B680-45D5-9837-3D5B6925955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D6CC6F-2363-77E2-06D2-7137852D9C10}"/>
              </a:ext>
            </a:extLst>
          </p:cNvPr>
          <p:cNvSpPr/>
          <p:nvPr userDrawn="1"/>
        </p:nvSpPr>
        <p:spPr bwMode="auto">
          <a:xfrm>
            <a:off x="7668343" y="4903788"/>
            <a:ext cx="1293093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92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446088"/>
            <a:ext cx="2170113" cy="4316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446088"/>
            <a:ext cx="6361112" cy="43164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1B0FC04-514D-4568-956E-26EE43D6FAE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29AB15-4033-F638-4D63-380E4AAD1B55}"/>
              </a:ext>
            </a:extLst>
          </p:cNvPr>
          <p:cNvSpPr/>
          <p:nvPr userDrawn="1"/>
        </p:nvSpPr>
        <p:spPr bwMode="auto">
          <a:xfrm>
            <a:off x="7668344" y="4903788"/>
            <a:ext cx="1296144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22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22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425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657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288"/>
            <a:ext cx="7886700" cy="112553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7478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406525"/>
            <a:ext cx="4265612" cy="3355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406525"/>
            <a:ext cx="4265613" cy="3355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770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446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941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092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86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563" y="1406525"/>
            <a:ext cx="8683625" cy="3355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13A6557-3BD8-49C0-98D1-03F8CA3CC00C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F5283-406B-1590-79D9-70D04F9098D1}"/>
              </a:ext>
            </a:extLst>
          </p:cNvPr>
          <p:cNvSpPr/>
          <p:nvPr userDrawn="1"/>
        </p:nvSpPr>
        <p:spPr bwMode="auto">
          <a:xfrm>
            <a:off x="7668344" y="4903788"/>
            <a:ext cx="1296144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42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8239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126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075" y="446088"/>
            <a:ext cx="2170113" cy="4316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446088"/>
            <a:ext cx="6361112" cy="43164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4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288"/>
            <a:ext cx="7886700" cy="112553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C1D98FA-66FD-4FDB-828C-D01C95400CD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D90BC-3AD8-1A17-3FA8-970021635407}"/>
              </a:ext>
            </a:extLst>
          </p:cNvPr>
          <p:cNvSpPr/>
          <p:nvPr userDrawn="1"/>
        </p:nvSpPr>
        <p:spPr bwMode="auto">
          <a:xfrm>
            <a:off x="7668344" y="4903788"/>
            <a:ext cx="1296144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5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3" y="1406525"/>
            <a:ext cx="4265612" cy="3355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406525"/>
            <a:ext cx="4265613" cy="3355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CDDC722-DA39-412C-82F2-8954F5E7FAB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FB957-9DAE-2EC2-E51E-CB63DC13E98D}"/>
              </a:ext>
            </a:extLst>
          </p:cNvPr>
          <p:cNvSpPr/>
          <p:nvPr userDrawn="1"/>
        </p:nvSpPr>
        <p:spPr bwMode="auto">
          <a:xfrm>
            <a:off x="7668344" y="4903788"/>
            <a:ext cx="1296144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35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38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A0BB208-4799-4A9D-AB08-329035521A6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B42597-2FDA-4624-283B-E483591C10A4}"/>
              </a:ext>
            </a:extLst>
          </p:cNvPr>
          <p:cNvSpPr/>
          <p:nvPr userDrawn="1"/>
        </p:nvSpPr>
        <p:spPr bwMode="auto">
          <a:xfrm>
            <a:off x="7668344" y="4903788"/>
            <a:ext cx="1296144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0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0B60CEB-CF4B-46F9-B922-356B8B1156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EF7EEB-743D-97E0-11F6-1F3DBA8DAB75}"/>
              </a:ext>
            </a:extLst>
          </p:cNvPr>
          <p:cNvSpPr/>
          <p:nvPr userDrawn="1"/>
        </p:nvSpPr>
        <p:spPr bwMode="auto">
          <a:xfrm>
            <a:off x="7668344" y="4903788"/>
            <a:ext cx="1296144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25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7CF615C-2FC2-4E52-919D-06B13EEFE0E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93B044-C3B0-7DEB-42B0-245F55D2D7C5}"/>
              </a:ext>
            </a:extLst>
          </p:cNvPr>
          <p:cNvSpPr/>
          <p:nvPr userDrawn="1"/>
        </p:nvSpPr>
        <p:spPr bwMode="auto">
          <a:xfrm>
            <a:off x="7668344" y="4903788"/>
            <a:ext cx="1296144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94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EFCFB15-3A35-41B0-AF2D-8F66ADA27A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D6886B-B967-7644-3081-0AB36C81248B}"/>
              </a:ext>
            </a:extLst>
          </p:cNvPr>
          <p:cNvSpPr/>
          <p:nvPr userDrawn="1"/>
        </p:nvSpPr>
        <p:spPr bwMode="auto">
          <a:xfrm>
            <a:off x="7668344" y="4903788"/>
            <a:ext cx="1296144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5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D8E9000-8157-4E62-868B-B02E666196E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A065F1-C67B-F25B-FB15-84BED1EB1996}"/>
              </a:ext>
            </a:extLst>
          </p:cNvPr>
          <p:cNvSpPr/>
          <p:nvPr userDrawn="1"/>
        </p:nvSpPr>
        <p:spPr bwMode="auto">
          <a:xfrm>
            <a:off x="7668344" y="4903788"/>
            <a:ext cx="1296144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98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406525"/>
            <a:ext cx="8683625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</p:txBody>
      </p:sp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274638" y="411163"/>
            <a:ext cx="8594725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7589838" y="4903788"/>
            <a:ext cx="1371600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</a:rPr>
              <a:t>© 2022 IBM Corporation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182563" y="4903788"/>
            <a:ext cx="363537" cy="13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800">
                <a:solidFill>
                  <a:srgbClr val="00000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9CE4F65C-1C0F-4861-9068-6ED0EDF97016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554163" y="4903788"/>
            <a:ext cx="5943600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169863"/>
            <a:ext cx="588963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446088"/>
            <a:ext cx="8683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B07CA3-C845-422C-B655-E8BCC0DA280D}"/>
              </a:ext>
            </a:extLst>
          </p:cNvPr>
          <p:cNvSpPr/>
          <p:nvPr userDrawn="1"/>
        </p:nvSpPr>
        <p:spPr bwMode="auto">
          <a:xfrm>
            <a:off x="7668344" y="4903788"/>
            <a:ext cx="1296144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7889FB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5pPr>
      <a:lvl6pPr marL="25146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6pPr>
      <a:lvl7pPr marL="29718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7pPr>
      <a:lvl8pPr marL="34290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8pPr>
      <a:lvl9pPr marL="38862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9pPr>
    </p:titleStyle>
    <p:bodyStyle>
      <a:lvl1pPr marL="342900" indent="-342900" algn="l" defTabSz="449263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"/>
          <a:stretch>
            <a:fillRect/>
          </a:stretch>
        </p:blipFill>
        <p:spPr bwMode="auto">
          <a:xfrm>
            <a:off x="274638" y="2749550"/>
            <a:ext cx="8593137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40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274638" y="788988"/>
            <a:ext cx="8594725" cy="1587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589838" y="4903788"/>
            <a:ext cx="1371600" cy="13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800" dirty="0">
                <a:solidFill>
                  <a:srgbClr val="000000"/>
                </a:solidFill>
              </a:rPr>
              <a:t>© 2022 IBM Corporation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400" y="512763"/>
            <a:ext cx="588963" cy="17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3077" name="Group 5"/>
          <p:cNvGrpSpPr>
            <a:grpSpLocks/>
          </p:cNvGrpSpPr>
          <p:nvPr/>
        </p:nvGrpSpPr>
        <p:grpSpPr bwMode="auto">
          <a:xfrm>
            <a:off x="274638" y="2749550"/>
            <a:ext cx="8591550" cy="1671638"/>
            <a:chOff x="173" y="1732"/>
            <a:chExt cx="5412" cy="1053"/>
          </a:xfrm>
        </p:grpSpPr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173" y="1732"/>
              <a:ext cx="852" cy="215"/>
            </a:xfrm>
            <a:prstGeom prst="rect">
              <a:avLst/>
            </a:prstGeom>
            <a:solidFill>
              <a:srgbClr val="FEFFFE">
                <a:alpha val="4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auto">
            <a:xfrm>
              <a:off x="173" y="2150"/>
              <a:ext cx="852" cy="216"/>
            </a:xfrm>
            <a:prstGeom prst="rect">
              <a:avLst/>
            </a:prstGeom>
            <a:solidFill>
              <a:srgbClr val="FEFFFE">
                <a:alpha val="4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173" y="2570"/>
              <a:ext cx="266" cy="215"/>
            </a:xfrm>
            <a:prstGeom prst="rect">
              <a:avLst/>
            </a:prstGeom>
            <a:solidFill>
              <a:srgbClr val="FEFFFE">
                <a:alpha val="4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1" name="Rectangle 9"/>
            <p:cNvSpPr>
              <a:spLocks noChangeArrowheads="1"/>
            </p:cNvSpPr>
            <p:nvPr/>
          </p:nvSpPr>
          <p:spPr bwMode="auto">
            <a:xfrm>
              <a:off x="4732" y="1732"/>
              <a:ext cx="852" cy="215"/>
            </a:xfrm>
            <a:prstGeom prst="rect">
              <a:avLst/>
            </a:prstGeom>
            <a:solidFill>
              <a:srgbClr val="FEFFFE">
                <a:alpha val="4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2" name="Rectangle 10"/>
            <p:cNvSpPr>
              <a:spLocks noChangeArrowheads="1"/>
            </p:cNvSpPr>
            <p:nvPr/>
          </p:nvSpPr>
          <p:spPr bwMode="auto">
            <a:xfrm>
              <a:off x="4732" y="2150"/>
              <a:ext cx="852" cy="216"/>
            </a:xfrm>
            <a:prstGeom prst="rect">
              <a:avLst/>
            </a:prstGeom>
            <a:solidFill>
              <a:srgbClr val="FEFFFE">
                <a:alpha val="4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3" name="Rectangle 11"/>
            <p:cNvSpPr>
              <a:spLocks noChangeArrowheads="1"/>
            </p:cNvSpPr>
            <p:nvPr/>
          </p:nvSpPr>
          <p:spPr bwMode="auto">
            <a:xfrm>
              <a:off x="5319" y="2570"/>
              <a:ext cx="266" cy="215"/>
            </a:xfrm>
            <a:prstGeom prst="rect">
              <a:avLst/>
            </a:prstGeom>
            <a:solidFill>
              <a:srgbClr val="FEFFFE">
                <a:alpha val="4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4" name="Freeform 12"/>
            <p:cNvSpPr>
              <a:spLocks noChangeArrowheads="1"/>
            </p:cNvSpPr>
            <p:nvPr/>
          </p:nvSpPr>
          <p:spPr bwMode="auto">
            <a:xfrm>
              <a:off x="1313" y="1732"/>
              <a:ext cx="2848" cy="215"/>
            </a:xfrm>
            <a:custGeom>
              <a:avLst/>
              <a:gdLst>
                <a:gd name="G0" fmla="+- 1 0 0"/>
                <a:gd name="G1" fmla="+- 288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T0" fmla="*/ 0 w 2880"/>
                <a:gd name="T1" fmla="*/ 0 h 288"/>
                <a:gd name="T2" fmla="*/ 0 w 2880"/>
                <a:gd name="T3" fmla="*/ 288 h 288"/>
                <a:gd name="T4" fmla="*/ 2621 w 2880"/>
                <a:gd name="T5" fmla="*/ 288 h 288"/>
                <a:gd name="T6" fmla="*/ 2583 w 2880"/>
                <a:gd name="T7" fmla="*/ 256 h 288"/>
                <a:gd name="T8" fmla="*/ 2421 w 2880"/>
                <a:gd name="T9" fmla="*/ 134 h 288"/>
                <a:gd name="T10" fmla="*/ 2212 w 2880"/>
                <a:gd name="T11" fmla="*/ 46 h 288"/>
                <a:gd name="T12" fmla="*/ 2030 w 2880"/>
                <a:gd name="T13" fmla="*/ 10 h 288"/>
                <a:gd name="T14" fmla="*/ 1923 w 2880"/>
                <a:gd name="T15" fmla="*/ 0 h 288"/>
                <a:gd name="T16" fmla="*/ 0 w 2880"/>
                <a:gd name="T1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5" name="Freeform 13"/>
            <p:cNvSpPr>
              <a:spLocks noChangeArrowheads="1"/>
            </p:cNvSpPr>
            <p:nvPr/>
          </p:nvSpPr>
          <p:spPr bwMode="auto">
            <a:xfrm>
              <a:off x="1313" y="2150"/>
              <a:ext cx="3159" cy="217"/>
            </a:xfrm>
            <a:custGeom>
              <a:avLst/>
              <a:gdLst>
                <a:gd name="G0" fmla="+- 1 0 0"/>
                <a:gd name="G1" fmla="+- 288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T0" fmla="*/ 0 w 3194"/>
                <a:gd name="T1" fmla="*/ 0 h 290"/>
                <a:gd name="T2" fmla="*/ 0 w 3194"/>
                <a:gd name="T3" fmla="*/ 303 h 290"/>
                <a:gd name="T4" fmla="*/ 2907 w 3194"/>
                <a:gd name="T5" fmla="*/ 305 h 290"/>
                <a:gd name="T6" fmla="*/ 2901 w 3194"/>
                <a:gd name="T7" fmla="*/ 271 h 290"/>
                <a:gd name="T8" fmla="*/ 2876 w 3194"/>
                <a:gd name="T9" fmla="*/ 161 h 290"/>
                <a:gd name="T10" fmla="*/ 2838 w 3194"/>
                <a:gd name="T11" fmla="*/ 34 h 290"/>
                <a:gd name="T12" fmla="*/ 2824 w 3194"/>
                <a:gd name="T13" fmla="*/ 2 h 290"/>
                <a:gd name="T14" fmla="*/ 0 w 3194"/>
                <a:gd name="T1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6" name="Freeform 14"/>
            <p:cNvSpPr>
              <a:spLocks noChangeArrowheads="1"/>
            </p:cNvSpPr>
            <p:nvPr/>
          </p:nvSpPr>
          <p:spPr bwMode="auto">
            <a:xfrm>
              <a:off x="3593" y="2568"/>
              <a:ext cx="910" cy="217"/>
            </a:xfrm>
            <a:custGeom>
              <a:avLst/>
              <a:gdLst>
                <a:gd name="G0" fmla="+- 290 0 0"/>
                <a:gd name="G1" fmla="+- 2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G7" fmla="+- 1 0 0"/>
                <a:gd name="G8" fmla="+- 290 0 0"/>
                <a:gd name="T0" fmla="*/ 0 w 3194"/>
                <a:gd name="T1" fmla="*/ 290 h 290"/>
                <a:gd name="T2" fmla="*/ 0 w 3194"/>
                <a:gd name="T3" fmla="*/ 2 h 290"/>
                <a:gd name="T4" fmla="*/ 0 w 3194"/>
                <a:gd name="T5" fmla="*/ 0 h 290"/>
                <a:gd name="T6" fmla="*/ 0 w 3194"/>
                <a:gd name="T7" fmla="*/ 156 h 290"/>
                <a:gd name="T8" fmla="*/ 0 w 3194"/>
                <a:gd name="T9" fmla="*/ 254 h 290"/>
                <a:gd name="T10" fmla="*/ 0 w 3194"/>
                <a:gd name="T11" fmla="*/ 290 h 290"/>
                <a:gd name="T12" fmla="*/ 0 w 3194"/>
                <a:gd name="T13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1883" y="2570"/>
              <a:ext cx="852" cy="215"/>
            </a:xfrm>
            <a:prstGeom prst="rect">
              <a:avLst/>
            </a:prstGeom>
            <a:solidFill>
              <a:srgbClr val="FEFFFE">
                <a:alpha val="4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08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3" y="1406525"/>
            <a:ext cx="8683625" cy="335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446088"/>
            <a:ext cx="86836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CBE947-6FEB-C472-6A1E-A1F8C8B56D75}"/>
              </a:ext>
            </a:extLst>
          </p:cNvPr>
          <p:cNvSpPr/>
          <p:nvPr userDrawn="1"/>
        </p:nvSpPr>
        <p:spPr bwMode="auto">
          <a:xfrm>
            <a:off x="7668344" y="4903788"/>
            <a:ext cx="1296144" cy="2413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7889FB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5pPr>
      <a:lvl6pPr marL="25146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6pPr>
      <a:lvl7pPr marL="29718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7pPr>
      <a:lvl8pPr marL="34290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8pPr>
      <a:lvl9pPr marL="38862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7889FB"/>
          </a:solidFill>
          <a:latin typeface="Arial" panose="020B0604020202020204" pitchFamily="34" charset="0"/>
          <a:cs typeface="Source Han Sans CN Regular" charset="0"/>
        </a:defRPr>
      </a:lvl9pPr>
    </p:titleStyle>
    <p:bodyStyle>
      <a:lvl1pPr marL="342900" indent="-342900" algn="l" defTabSz="449263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6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BM/webspherelab/blob/main/Liberty_Perf_Lab.m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52400" y="2114550"/>
            <a:ext cx="8729663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br>
              <a:rPr lang="en-US" altLang="en-US" sz="3100" dirty="0">
                <a:solidFill>
                  <a:srgbClr val="000000"/>
                </a:solidFill>
              </a:rPr>
            </a:br>
            <a:br>
              <a:rPr lang="en-US" altLang="en-US" sz="3100" dirty="0">
                <a:solidFill>
                  <a:srgbClr val="000000"/>
                </a:solidFill>
              </a:rPr>
            </a:br>
            <a:br>
              <a:rPr lang="en-US" altLang="en-US" sz="3100" dirty="0">
                <a:solidFill>
                  <a:srgbClr val="000000"/>
                </a:solidFill>
              </a:rPr>
            </a:br>
            <a:br>
              <a:rPr lang="en-US" altLang="en-US" sz="3100" dirty="0">
                <a:solidFill>
                  <a:srgbClr val="000000"/>
                </a:solidFill>
              </a:rPr>
            </a:br>
            <a:br>
              <a:rPr lang="en-US" altLang="en-US" sz="3100" dirty="0">
                <a:solidFill>
                  <a:srgbClr val="000000"/>
                </a:solidFill>
              </a:rPr>
            </a:br>
            <a:br>
              <a:rPr lang="en-US" altLang="en-US" sz="3100" dirty="0">
                <a:solidFill>
                  <a:srgbClr val="000000"/>
                </a:solidFill>
              </a:rPr>
            </a:br>
            <a:br>
              <a:rPr lang="en-US" altLang="en-US" sz="3100" dirty="0">
                <a:solidFill>
                  <a:srgbClr val="000000"/>
                </a:solidFill>
              </a:rPr>
            </a:br>
            <a:br>
              <a:rPr lang="en-US" altLang="en-US" sz="3100" dirty="0">
                <a:solidFill>
                  <a:srgbClr val="000000"/>
                </a:solidFill>
              </a:rPr>
            </a:br>
            <a:br>
              <a:rPr lang="en-US" altLang="en-US" sz="3100" dirty="0">
                <a:solidFill>
                  <a:srgbClr val="000000"/>
                </a:solidFill>
              </a:rPr>
            </a:br>
            <a:br>
              <a:rPr lang="en-US" altLang="en-US" sz="3100" dirty="0">
                <a:solidFill>
                  <a:srgbClr val="000000"/>
                </a:solidFill>
              </a:rPr>
            </a:br>
            <a:br>
              <a:rPr lang="en-US" altLang="en-US" sz="3100" dirty="0">
                <a:solidFill>
                  <a:srgbClr val="000000"/>
                </a:solidFill>
              </a:rPr>
            </a:br>
            <a:r>
              <a:rPr lang="en-US" altLang="en-US" sz="2800" dirty="0">
                <a:solidFill>
                  <a:srgbClr val="000000"/>
                </a:solidFill>
              </a:rPr>
              <a:t>WebSphere Application Server </a:t>
            </a:r>
            <a:br>
              <a:rPr lang="en-US" altLang="en-US" sz="2800" dirty="0">
                <a:solidFill>
                  <a:srgbClr val="000000"/>
                </a:solidFill>
              </a:rPr>
            </a:br>
            <a:br>
              <a:rPr lang="en-US" altLang="en-US" sz="2800" dirty="0">
                <a:solidFill>
                  <a:srgbClr val="000000"/>
                </a:solidFill>
              </a:rPr>
            </a:br>
            <a:br>
              <a:rPr lang="en-US" altLang="en-US" sz="2800" dirty="0">
                <a:solidFill>
                  <a:srgbClr val="000000"/>
                </a:solidFill>
              </a:rPr>
            </a:br>
            <a:br>
              <a:rPr lang="en-US" altLang="en-US" sz="3100" dirty="0">
                <a:solidFill>
                  <a:srgbClr val="000000"/>
                </a:solidFill>
              </a:rPr>
            </a:br>
            <a:br>
              <a:rPr lang="en-US" altLang="en-US" sz="2400" dirty="0">
                <a:solidFill>
                  <a:srgbClr val="000000"/>
                </a:solidFill>
              </a:rPr>
            </a:br>
            <a:r>
              <a:rPr lang="en-US" altLang="en-US" sz="2400" dirty="0">
                <a:solidFill>
                  <a:srgbClr val="000000"/>
                </a:solidFill>
              </a:rPr>
              <a:t>WebSphere Troubleshooting and Performance Lab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686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What is it?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82563" y="1132384"/>
            <a:ext cx="868680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69863" indent="-169863"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"/>
            </a:pPr>
            <a:r>
              <a:rPr lang="en-US" altLang="en-US" sz="1600" dirty="0">
                <a:solidFill>
                  <a:srgbClr val="000000"/>
                </a:solidFill>
              </a:rPr>
              <a:t>Self-paced, free, publicly downloadable WebSphere Liberty and WAS traditional troubleshooting and performance lab</a:t>
            </a: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"/>
            </a:pPr>
            <a:r>
              <a:rPr lang="en-US" altLang="en-US" sz="1600" dirty="0">
                <a:solidFill>
                  <a:srgbClr val="000000"/>
                </a:solidFill>
              </a:rPr>
              <a:t>Learn: CPU analysis, Hang determination, Performance tuning, Memory analysis, etc.</a:t>
            </a: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"/>
            </a:pPr>
            <a:r>
              <a:rPr lang="en-US" altLang="en-US" sz="1600" dirty="0">
                <a:solidFill>
                  <a:srgbClr val="000000"/>
                </a:solidFill>
              </a:rPr>
              <a:t>Over 100 pages of exercises which can be done in sequence or a la carte</a:t>
            </a:r>
          </a:p>
          <a:p>
            <a:pPr eaLnBrk="1" hangingPunct="1">
              <a:spcBef>
                <a:spcPts val="1000"/>
              </a:spcBef>
              <a:buFont typeface="Wingdings" panose="05000000000000000000" pitchFamily="2" charset="2"/>
              <a:buChar char=""/>
            </a:pPr>
            <a:r>
              <a:rPr lang="en-US" altLang="en-US" sz="1600" dirty="0">
                <a:solidFill>
                  <a:srgbClr val="000000"/>
                </a:solidFill>
              </a:rPr>
              <a:t>Hosted on </a:t>
            </a:r>
            <a:r>
              <a:rPr lang="en-US" altLang="en-US" sz="1600" dirty="0" err="1">
                <a:solidFill>
                  <a:srgbClr val="000000"/>
                </a:solidFill>
              </a:rPr>
              <a:t>Quay.io</a:t>
            </a:r>
            <a:endParaRPr lang="en-US" altLang="en-US" sz="1600" dirty="0">
              <a:solidFill>
                <a:srgbClr val="000000"/>
              </a:solidFill>
            </a:endParaRPr>
          </a:p>
          <a:p>
            <a:pPr marL="800100" lvl="1" indent="-342900" eaLnBrk="1" hangingPunct="1">
              <a:spcBef>
                <a:spcPts val="1000"/>
              </a:spcBef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Install </a:t>
            </a:r>
            <a:r>
              <a:rPr lang="en-US" altLang="en-US" sz="1600" dirty="0" err="1">
                <a:solidFill>
                  <a:srgbClr val="000000"/>
                </a:solidFill>
              </a:rPr>
              <a:t>podman</a:t>
            </a:r>
            <a:r>
              <a:rPr lang="en-US" altLang="en-US" sz="1600" dirty="0">
                <a:solidFill>
                  <a:srgbClr val="000000"/>
                </a:solidFill>
              </a:rPr>
              <a:t> or Docker Desktop for Windows and macOS</a:t>
            </a:r>
          </a:p>
          <a:p>
            <a:pPr marL="800100" lvl="1" indent="-342900" eaLnBrk="1" hangingPunct="1">
              <a:spcBef>
                <a:spcPts val="1000"/>
              </a:spcBef>
              <a:buFont typeface="+mj-lt"/>
              <a:buAutoNum type="arabicPeriod"/>
            </a:pPr>
            <a:r>
              <a:rPr lang="en-US" altLang="en-US" sz="1600" dirty="0" err="1">
                <a:solidFill>
                  <a:srgbClr val="000000"/>
                </a:solidFill>
              </a:rPr>
              <a:t>podman</a:t>
            </a:r>
            <a:r>
              <a:rPr lang="en-US" altLang="en-US" sz="1600" dirty="0">
                <a:solidFill>
                  <a:srgbClr val="000000"/>
                </a:solidFill>
              </a:rPr>
              <a:t>/docker run ... </a:t>
            </a:r>
            <a:r>
              <a:rPr lang="en-US" altLang="en-US" sz="1600" dirty="0" err="1">
                <a:solidFill>
                  <a:srgbClr val="000000"/>
                </a:solidFill>
              </a:rPr>
              <a:t>quay.io</a:t>
            </a:r>
            <a:r>
              <a:rPr lang="en-US" altLang="en-US" sz="1600" dirty="0">
                <a:solidFill>
                  <a:srgbClr val="000000"/>
                </a:solidFill>
              </a:rPr>
              <a:t>/</a:t>
            </a:r>
            <a:r>
              <a:rPr lang="en-US" altLang="en-US" sz="1600" dirty="0" err="1">
                <a:solidFill>
                  <a:srgbClr val="000000"/>
                </a:solidFill>
              </a:rPr>
              <a:t>ibm</a:t>
            </a:r>
            <a:r>
              <a:rPr lang="en-US" altLang="en-US" sz="1600" dirty="0">
                <a:solidFill>
                  <a:srgbClr val="000000"/>
                </a:solidFill>
              </a:rPr>
              <a:t>/</a:t>
            </a:r>
            <a:r>
              <a:rPr lang="en-US" altLang="en-US" sz="1600" dirty="0" err="1">
                <a:solidFill>
                  <a:srgbClr val="000000"/>
                </a:solidFill>
              </a:rPr>
              <a:t>webspherelab</a:t>
            </a:r>
            <a:r>
              <a:rPr lang="en-US" altLang="en-US" sz="1600" dirty="0">
                <a:solidFill>
                  <a:srgbClr val="000000"/>
                </a:solidFill>
              </a:rPr>
              <a:t> (see instructions for details)</a:t>
            </a:r>
          </a:p>
          <a:p>
            <a:pPr marL="800100" lvl="1" indent="-342900" eaLnBrk="1" hangingPunct="1">
              <a:spcBef>
                <a:spcPts val="1000"/>
              </a:spcBef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VNC/Remote Desktop into the lab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47FA5-8C35-473F-AFEE-EE28E78C41A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7CF615C-2FC2-4E52-919D-06B13EEFE0E3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2447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686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What’s in it?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47FA5-8C35-473F-AFEE-EE28E78C41A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7CF615C-2FC2-4E52-919D-06B13EEFE0E3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8093DC-52E5-0440-85D7-FAA4A8178C8C}"/>
              </a:ext>
            </a:extLst>
          </p:cNvPr>
          <p:cNvSpPr/>
          <p:nvPr/>
        </p:nvSpPr>
        <p:spPr bwMode="auto">
          <a:xfrm>
            <a:off x="274637" y="4228728"/>
            <a:ext cx="8564563" cy="4320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/>
              <a:t>Windows, macOS or Linux Host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0D27B-82BE-EF48-A38E-8C4696E54EF9}"/>
              </a:ext>
            </a:extLst>
          </p:cNvPr>
          <p:cNvSpPr/>
          <p:nvPr/>
        </p:nvSpPr>
        <p:spPr bwMode="auto">
          <a:xfrm>
            <a:off x="467544" y="3796680"/>
            <a:ext cx="8208912" cy="4320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 err="1"/>
              <a:t>Podman</a:t>
            </a:r>
            <a:r>
              <a:rPr lang="en-US" dirty="0"/>
              <a:t>/Docker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89860-5D70-D346-8757-9EC57F53D24D}"/>
              </a:ext>
            </a:extLst>
          </p:cNvPr>
          <p:cNvSpPr/>
          <p:nvPr/>
        </p:nvSpPr>
        <p:spPr bwMode="auto">
          <a:xfrm>
            <a:off x="683568" y="3364632"/>
            <a:ext cx="7704856" cy="4320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Fedora 37 Linux</a:t>
            </a:r>
            <a:endParaRPr kumimoji="0" lang="en-US" sz="2200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52BEF9-1B98-8B45-9C07-365FF0C628EC}"/>
              </a:ext>
            </a:extLst>
          </p:cNvPr>
          <p:cNvSpPr/>
          <p:nvPr/>
        </p:nvSpPr>
        <p:spPr bwMode="auto">
          <a:xfrm>
            <a:off x="899592" y="1066985"/>
            <a:ext cx="7272808" cy="2294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6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Source Han Sans CN Regular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7FF51E-FD8E-F24F-B728-0299B26A316F}"/>
              </a:ext>
            </a:extLst>
          </p:cNvPr>
          <p:cNvSpPr/>
          <p:nvPr/>
        </p:nvSpPr>
        <p:spPr bwMode="auto">
          <a:xfrm>
            <a:off x="3815916" y="1367763"/>
            <a:ext cx="2304256" cy="64626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200" i="0" u="none" strike="noStrike" normalizeH="0" baseline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Source Han Sans CN Regular" charset="0"/>
              </a:rPr>
              <a:t>tWAS</a:t>
            </a:r>
            <a:r>
              <a:rPr kumimoji="0" lang="en-US" sz="22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Source Han Sans CN Regular" charset="0"/>
              </a:rPr>
              <a:t> 9.0.5.14</a:t>
            </a:r>
          </a:p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daytrader7</a:t>
            </a:r>
            <a:endParaRPr kumimoji="0" lang="en-US" sz="16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Source Han Sans CN Regular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8669D2-8EC0-3F4B-8D34-7397BC711CBF}"/>
              </a:ext>
            </a:extLst>
          </p:cNvPr>
          <p:cNvSpPr/>
          <p:nvPr/>
        </p:nvSpPr>
        <p:spPr bwMode="auto">
          <a:xfrm>
            <a:off x="3815916" y="2375875"/>
            <a:ext cx="2304256" cy="69809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2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Source Han Sans CN Regular" charset="0"/>
              </a:rPr>
              <a:t>Liberty 23.0.0.1</a:t>
            </a:r>
          </a:p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daytrader7</a:t>
            </a:r>
            <a:endParaRPr kumimoji="0" lang="en-US" sz="16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Source Han Sans CN Regular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162E9D-A989-E449-A51F-ADAB3FC4563D}"/>
              </a:ext>
            </a:extLst>
          </p:cNvPr>
          <p:cNvSpPr/>
          <p:nvPr/>
        </p:nvSpPr>
        <p:spPr bwMode="auto">
          <a:xfrm>
            <a:off x="1187624" y="1978526"/>
            <a:ext cx="1044116" cy="3995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2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Source Han Sans CN Regular" charset="0"/>
              </a:rPr>
              <a:t>JMeter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F3645F-6E59-7B41-B07D-C32BDDA93C88}"/>
              </a:ext>
            </a:extLst>
          </p:cNvPr>
          <p:cNvCxnSpPr>
            <a:stCxn id="22" idx="3"/>
            <a:endCxn id="21" idx="1"/>
          </p:cNvCxnSpPr>
          <p:nvPr/>
        </p:nvCxnSpPr>
        <p:spPr bwMode="auto">
          <a:xfrm>
            <a:off x="2231740" y="2178312"/>
            <a:ext cx="1584176" cy="54661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lg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Can 24">
            <a:extLst>
              <a:ext uri="{FF2B5EF4-FFF2-40B4-BE49-F238E27FC236}">
                <a16:creationId xmlns:a16="http://schemas.microsoft.com/office/drawing/2014/main" id="{886A2020-6AE6-AE48-9D6A-2E8E685C5825}"/>
              </a:ext>
            </a:extLst>
          </p:cNvPr>
          <p:cNvSpPr/>
          <p:nvPr/>
        </p:nvSpPr>
        <p:spPr bwMode="auto">
          <a:xfrm>
            <a:off x="6557694" y="1174080"/>
            <a:ext cx="966634" cy="68497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Source Han Sans CN Regular" charset="0"/>
              </a:rPr>
              <a:t>Derby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C0A67E-0360-3543-9A27-022B374C760A}"/>
              </a:ext>
            </a:extLst>
          </p:cNvPr>
          <p:cNvSpPr/>
          <p:nvPr/>
        </p:nvSpPr>
        <p:spPr bwMode="auto">
          <a:xfrm>
            <a:off x="2771800" y="1668915"/>
            <a:ext cx="720080" cy="39957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2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Source Han Sans CN Regular" charset="0"/>
              </a:rPr>
              <a:t>IHS</a:t>
            </a:r>
            <a:endParaRPr kumimoji="0" lang="en-US" sz="1600" i="0" u="none" strike="noStrike" normalizeH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Source Han Sans CN Regular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29FF-4A6E-7540-AC78-AD030A1A0E67}"/>
              </a:ext>
            </a:extLst>
          </p:cNvPr>
          <p:cNvCxnSpPr>
            <a:stCxn id="22" idx="3"/>
            <a:endCxn id="33" idx="1"/>
          </p:cNvCxnSpPr>
          <p:nvPr/>
        </p:nvCxnSpPr>
        <p:spPr bwMode="auto">
          <a:xfrm flipV="1">
            <a:off x="2231740" y="1868702"/>
            <a:ext cx="540060" cy="30961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lgDash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E5D51B-DCA8-4044-9D06-0BEDAC89CD6C}"/>
              </a:ext>
            </a:extLst>
          </p:cNvPr>
          <p:cNvCxnSpPr>
            <a:stCxn id="33" idx="3"/>
            <a:endCxn id="20" idx="1"/>
          </p:cNvCxnSpPr>
          <p:nvPr/>
        </p:nvCxnSpPr>
        <p:spPr bwMode="auto">
          <a:xfrm flipV="1">
            <a:off x="3491880" y="1690898"/>
            <a:ext cx="324036" cy="1778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DEF2DE-174A-174B-9785-2ED60F6C66C5}"/>
              </a:ext>
            </a:extLst>
          </p:cNvPr>
          <p:cNvCxnSpPr>
            <a:stCxn id="20" idx="3"/>
            <a:endCxn id="25" idx="2"/>
          </p:cNvCxnSpPr>
          <p:nvPr/>
        </p:nvCxnSpPr>
        <p:spPr bwMode="auto">
          <a:xfrm flipV="1">
            <a:off x="6120172" y="1516569"/>
            <a:ext cx="437522" cy="17432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Can 41">
            <a:extLst>
              <a:ext uri="{FF2B5EF4-FFF2-40B4-BE49-F238E27FC236}">
                <a16:creationId xmlns:a16="http://schemas.microsoft.com/office/drawing/2014/main" id="{E5651403-1115-BD47-8FBC-54565DDF5542}"/>
              </a:ext>
            </a:extLst>
          </p:cNvPr>
          <p:cNvSpPr/>
          <p:nvPr/>
        </p:nvSpPr>
        <p:spPr bwMode="auto">
          <a:xfrm>
            <a:off x="6557694" y="2629392"/>
            <a:ext cx="966634" cy="684978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Source Han Sans CN Regular" charset="0"/>
              </a:rPr>
              <a:t>Derby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5A7C55-F0EF-4D41-8E52-BAA07223BF67}"/>
              </a:ext>
            </a:extLst>
          </p:cNvPr>
          <p:cNvCxnSpPr>
            <a:stCxn id="21" idx="3"/>
            <a:endCxn id="42" idx="2"/>
          </p:cNvCxnSpPr>
          <p:nvPr/>
        </p:nvCxnSpPr>
        <p:spPr bwMode="auto">
          <a:xfrm>
            <a:off x="6120172" y="2724922"/>
            <a:ext cx="437522" cy="24695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Can 45">
            <a:extLst>
              <a:ext uri="{FF2B5EF4-FFF2-40B4-BE49-F238E27FC236}">
                <a16:creationId xmlns:a16="http://schemas.microsoft.com/office/drawing/2014/main" id="{A47B153A-5E67-F146-8006-FEAC99BFA5C7}"/>
              </a:ext>
            </a:extLst>
          </p:cNvPr>
          <p:cNvSpPr/>
          <p:nvPr/>
        </p:nvSpPr>
        <p:spPr bwMode="auto">
          <a:xfrm>
            <a:off x="6557694" y="2066326"/>
            <a:ext cx="966634" cy="408402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Source Han Sans CN Regular" charset="0"/>
              </a:rPr>
              <a:t>OpenLDAP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Source Han Sans CN Regular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052025-E534-DD47-A1F2-5B2E4B5685EC}"/>
              </a:ext>
            </a:extLst>
          </p:cNvPr>
          <p:cNvCxnSpPr>
            <a:cxnSpLocks/>
            <a:stCxn id="20" idx="3"/>
            <a:endCxn id="46" idx="2"/>
          </p:cNvCxnSpPr>
          <p:nvPr/>
        </p:nvCxnSpPr>
        <p:spPr bwMode="auto">
          <a:xfrm>
            <a:off x="6120172" y="1690898"/>
            <a:ext cx="437522" cy="57962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631B76E-DDA5-184F-B6CA-4BC889F008F4}"/>
              </a:ext>
            </a:extLst>
          </p:cNvPr>
          <p:cNvCxnSpPr>
            <a:cxnSpLocks/>
            <a:stCxn id="21" idx="3"/>
            <a:endCxn id="46" idx="2"/>
          </p:cNvCxnSpPr>
          <p:nvPr/>
        </p:nvCxnSpPr>
        <p:spPr bwMode="auto">
          <a:xfrm flipV="1">
            <a:off x="6120172" y="2270527"/>
            <a:ext cx="437522" cy="45439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06923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47FA5-8C35-473F-AFEE-EE28E78C41A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7CF615C-2FC2-4E52-919D-06B13EEFE0E3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1026" name="Picture 2" descr="Screenshot showing browsers to the major apps installed">
            <a:extLst>
              <a:ext uri="{FF2B5EF4-FFF2-40B4-BE49-F238E27FC236}">
                <a16:creationId xmlns:a16="http://schemas.microsoft.com/office/drawing/2014/main" id="{2ECBF88B-7952-CD42-B940-2E1A0843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801" y="700336"/>
            <a:ext cx="5318398" cy="409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2">
            <a:extLst>
              <a:ext uri="{FF2B5EF4-FFF2-40B4-BE49-F238E27FC236}">
                <a16:creationId xmlns:a16="http://schemas.microsoft.com/office/drawing/2014/main" id="{24D1D7F3-71D2-9A68-D2B9-EDAEC45FA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57200"/>
            <a:ext cx="8686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Screenshot</a:t>
            </a:r>
          </a:p>
        </p:txBody>
      </p:sp>
    </p:spTree>
    <p:extLst>
      <p:ext uri="{BB962C8B-B14F-4D97-AF65-F5344CB8AC3E}">
        <p14:creationId xmlns:p14="http://schemas.microsoft.com/office/powerpoint/2010/main" val="25932287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686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Major Recommended Tools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47FA5-8C35-473F-AFEE-EE28E78C41A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7CF615C-2FC2-4E52-919D-06B13EEFE0E3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58FFCD-8A31-004C-9546-10B0B55AA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11822"/>
              </p:ext>
            </p:extLst>
          </p:nvPr>
        </p:nvGraphicFramePr>
        <p:xfrm>
          <a:off x="278160" y="1060377"/>
          <a:ext cx="8587680" cy="38278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45768">
                  <a:extLst>
                    <a:ext uri="{9D8B030D-6E8A-4147-A177-3AD203B41FA5}">
                      <a16:colId xmlns:a16="http://schemas.microsoft.com/office/drawing/2014/main" val="75244083"/>
                    </a:ext>
                  </a:extLst>
                </a:gridCol>
                <a:gridCol w="2690936">
                  <a:extLst>
                    <a:ext uri="{9D8B030D-6E8A-4147-A177-3AD203B41FA5}">
                      <a16:colId xmlns:a16="http://schemas.microsoft.com/office/drawing/2014/main" val="170804024"/>
                    </a:ext>
                  </a:extLst>
                </a:gridCol>
                <a:gridCol w="2250976">
                  <a:extLst>
                    <a:ext uri="{9D8B030D-6E8A-4147-A177-3AD203B41FA5}">
                      <a16:colId xmlns:a16="http://schemas.microsoft.com/office/drawing/2014/main" val="3349416916"/>
                    </a:ext>
                  </a:extLst>
                </a:gridCol>
              </a:tblGrid>
              <a:tr h="294544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925940"/>
                  </a:ext>
                </a:extLst>
              </a:tr>
              <a:tr h="294544">
                <a:tc>
                  <a:txBody>
                    <a:bodyPr/>
                    <a:lstStyle/>
                    <a:p>
                      <a:r>
                        <a:rPr lang="en-US" dirty="0"/>
                        <a:t>top -H or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 by Thread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Performance/Hang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352077"/>
                  </a:ext>
                </a:extLst>
              </a:tr>
              <a:tr h="377057">
                <a:tc>
                  <a:txBody>
                    <a:bodyPr/>
                    <a:lstStyle/>
                    <a:p>
                      <a:r>
                        <a:rPr lang="en-US" dirty="0"/>
                        <a:t>monitor-1.0 / </a:t>
                      </a:r>
                      <a:r>
                        <a:rPr lang="en-US" dirty="0" err="1"/>
                        <a:t>AdminCenter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Various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Performance/Hang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141029"/>
                  </a:ext>
                </a:extLst>
              </a:tr>
              <a:tr h="433313">
                <a:tc>
                  <a:txBody>
                    <a:bodyPr/>
                    <a:lstStyle/>
                    <a:p>
                      <a:r>
                        <a:rPr lang="en-US" dirty="0"/>
                        <a:t>requestTiming-1.0 &amp; Access 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Performance/Hang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373456"/>
                  </a:ext>
                </a:extLst>
              </a:tr>
              <a:tr h="515452">
                <a:tc>
                  <a:txBody>
                    <a:bodyPr/>
                    <a:lstStyle/>
                    <a:p>
                      <a:r>
                        <a:rPr lang="en-US" dirty="0"/>
                        <a:t>Thread and Monitor Dump Analyzer (TMDA)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Thread dumps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Performance/Hang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66569"/>
                  </a:ext>
                </a:extLst>
              </a:tr>
              <a:tr h="515452">
                <a:tc>
                  <a:txBody>
                    <a:bodyPr/>
                    <a:lstStyle/>
                    <a:p>
                      <a:r>
                        <a:rPr lang="en-US" dirty="0"/>
                        <a:t>Garbage Collection and Memory Visualizer (GCMV)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Verbose garbage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Performance/Hang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887999"/>
                  </a:ext>
                </a:extLst>
              </a:tr>
              <a:tr h="515452">
                <a:tc>
                  <a:txBody>
                    <a:bodyPr/>
                    <a:lstStyle/>
                    <a:p>
                      <a:r>
                        <a:rPr lang="en-US" dirty="0"/>
                        <a:t>Eclipse Memory Analyzer Tool (MAT)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Heapdumps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OutOfMemoryError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403011"/>
                  </a:ext>
                </a:extLst>
              </a:tr>
              <a:tr h="294544">
                <a:tc>
                  <a:txBody>
                    <a:bodyPr/>
                    <a:lstStyle/>
                    <a:p>
                      <a:r>
                        <a:rPr lang="en-US" dirty="0"/>
                        <a:t>Java Health 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IBM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 Deep Dive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006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833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686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How to run it?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82563" y="1132384"/>
            <a:ext cx="868680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69863" indent="-169863"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marL="342900" indent="-342900" eaLnBrk="1" hangingPunct="1">
              <a:spcBef>
                <a:spcPts val="1000"/>
              </a:spcBef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Windows/macOS: Configure Docker Desktop or </a:t>
            </a:r>
            <a:r>
              <a:rPr lang="en-US" altLang="en-US" sz="1600" dirty="0" err="1">
                <a:solidFill>
                  <a:srgbClr val="000000"/>
                </a:solidFill>
              </a:rPr>
              <a:t>podman</a:t>
            </a:r>
            <a:r>
              <a:rPr lang="en-US" altLang="en-US" sz="1600" dirty="0">
                <a:solidFill>
                  <a:srgbClr val="000000"/>
                </a:solidFill>
              </a:rPr>
              <a:t>:</a:t>
            </a:r>
          </a:p>
          <a:p>
            <a:pPr lvl="1" eaLnBrk="1" hangingPunct="1">
              <a:spcBef>
                <a:spcPts val="1000"/>
              </a:spcBef>
              <a:buFont typeface="Wingdings" panose="05000000000000000000" pitchFamily="2" charset="2"/>
              <a:buChar char=""/>
            </a:pPr>
            <a:r>
              <a:rPr lang="en-US" altLang="en-US" sz="1600" dirty="0">
                <a:solidFill>
                  <a:srgbClr val="000000"/>
                </a:solidFill>
              </a:rPr>
              <a:t>Memory &gt;= 4GB</a:t>
            </a:r>
          </a:p>
          <a:p>
            <a:pPr lvl="1" eaLnBrk="1" hangingPunct="1">
              <a:spcBef>
                <a:spcPts val="1000"/>
              </a:spcBef>
              <a:buFont typeface="Wingdings" panose="05000000000000000000" pitchFamily="2" charset="2"/>
              <a:buChar char=""/>
            </a:pPr>
            <a:r>
              <a:rPr lang="en-US" altLang="en-US" sz="1600" dirty="0">
                <a:solidFill>
                  <a:srgbClr val="000000"/>
                </a:solidFill>
              </a:rPr>
              <a:t>Disk &gt;= 30GB</a:t>
            </a:r>
          </a:p>
          <a:p>
            <a:pPr marL="342900" indent="-342900" eaLnBrk="1" hangingPunct="1">
              <a:spcBef>
                <a:spcPts val="1000"/>
              </a:spcBef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Run the container from Command Prompt or Terminal:</a:t>
            </a:r>
          </a:p>
          <a:p>
            <a:pPr lvl="1" eaLnBrk="1" hangingPunct="1">
              <a:spcBef>
                <a:spcPts val="1000"/>
              </a:spcBef>
              <a:buFont typeface="Wingdings" panose="05000000000000000000" pitchFamily="2" charset="2"/>
              <a:buChar char=""/>
            </a:pPr>
            <a:r>
              <a:rPr lang="en-US" altLang="en-US" sz="1200" dirty="0" err="1">
                <a:solidFill>
                  <a:srgbClr val="000000"/>
                </a:solidFill>
              </a:rPr>
              <a:t>podman</a:t>
            </a:r>
            <a:r>
              <a:rPr lang="en-US" altLang="en-US" sz="1200" dirty="0">
                <a:solidFill>
                  <a:srgbClr val="000000"/>
                </a:solidFill>
              </a:rPr>
              <a:t> run --cap-add </a:t>
            </a:r>
            <a:r>
              <a:rPr lang="en-US" altLang="en-US" sz="1200" dirty="0" err="1">
                <a:solidFill>
                  <a:srgbClr val="000000"/>
                </a:solidFill>
              </a:rPr>
              <a:t>sys_chroot</a:t>
            </a:r>
            <a:r>
              <a:rPr lang="en-US" altLang="en-US" sz="1200" dirty="0">
                <a:solidFill>
                  <a:srgbClr val="000000"/>
                </a:solidFill>
              </a:rPr>
              <a:t> --rm -p 5901:5901 -p 5902:5902 -p 3390:3389 -p 9080:9080 -p 9443:9443 -it </a:t>
            </a:r>
            <a:r>
              <a:rPr lang="en-US" altLang="en-US" sz="1200" dirty="0" err="1">
                <a:solidFill>
                  <a:srgbClr val="000000"/>
                </a:solidFill>
              </a:rPr>
              <a:t>quay.io</a:t>
            </a:r>
            <a:r>
              <a:rPr lang="en-US" altLang="en-US" sz="1200" dirty="0">
                <a:solidFill>
                  <a:srgbClr val="000000"/>
                </a:solidFill>
              </a:rPr>
              <a:t>/</a:t>
            </a:r>
            <a:r>
              <a:rPr lang="en-US" altLang="en-US" sz="1200" dirty="0" err="1">
                <a:solidFill>
                  <a:srgbClr val="000000"/>
                </a:solidFill>
              </a:rPr>
              <a:t>ibm</a:t>
            </a:r>
            <a:r>
              <a:rPr lang="en-US" altLang="en-US" sz="1200" dirty="0">
                <a:solidFill>
                  <a:srgbClr val="000000"/>
                </a:solidFill>
              </a:rPr>
              <a:t>/</a:t>
            </a:r>
            <a:r>
              <a:rPr lang="en-US" altLang="en-US" sz="1200" dirty="0" err="1">
                <a:solidFill>
                  <a:srgbClr val="000000"/>
                </a:solidFill>
              </a:rPr>
              <a:t>webspherelab</a:t>
            </a:r>
            <a:endParaRPr lang="en-US" altLang="en-US" sz="12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1000"/>
              </a:spcBef>
              <a:buFont typeface="Wingdings" panose="05000000000000000000" pitchFamily="2" charset="2"/>
              <a:buChar char=""/>
            </a:pPr>
            <a:r>
              <a:rPr lang="en-US" altLang="en-US" sz="1200" dirty="0">
                <a:solidFill>
                  <a:srgbClr val="000000"/>
                </a:solidFill>
              </a:rPr>
              <a:t>docker run --rm -p 5901:5901 -p 5902:5902 -p 3390:3389 -p 9080:9080 -p 9443:9443 -it </a:t>
            </a:r>
            <a:r>
              <a:rPr lang="en-US" altLang="en-US" sz="1200" dirty="0" err="1">
                <a:solidFill>
                  <a:srgbClr val="000000"/>
                </a:solidFill>
              </a:rPr>
              <a:t>quay.io</a:t>
            </a:r>
            <a:r>
              <a:rPr lang="en-US" altLang="en-US" sz="1200" dirty="0">
                <a:solidFill>
                  <a:srgbClr val="000000"/>
                </a:solidFill>
              </a:rPr>
              <a:t>/</a:t>
            </a:r>
            <a:r>
              <a:rPr lang="en-US" altLang="en-US" sz="1200" dirty="0" err="1">
                <a:solidFill>
                  <a:srgbClr val="000000"/>
                </a:solidFill>
              </a:rPr>
              <a:t>ibm</a:t>
            </a:r>
            <a:r>
              <a:rPr lang="en-US" altLang="en-US" sz="1200" dirty="0">
                <a:solidFill>
                  <a:srgbClr val="000000"/>
                </a:solidFill>
              </a:rPr>
              <a:t>/</a:t>
            </a:r>
            <a:r>
              <a:rPr lang="en-US" altLang="en-US" sz="1200" dirty="0" err="1">
                <a:solidFill>
                  <a:srgbClr val="000000"/>
                </a:solidFill>
              </a:rPr>
              <a:t>webspherelab</a:t>
            </a:r>
            <a:endParaRPr lang="en-US" altLang="en-US" sz="1200" dirty="0">
              <a:solidFill>
                <a:srgbClr val="000000"/>
              </a:solidFill>
            </a:endParaRPr>
          </a:p>
          <a:p>
            <a:pPr marL="342900" indent="-342900" eaLnBrk="1" hangingPunct="1">
              <a:spcBef>
                <a:spcPts val="1000"/>
              </a:spcBef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Wait 5 minutes until you see:</a:t>
            </a:r>
          </a:p>
          <a:p>
            <a:pPr marL="457200" lvl="1" indent="0" eaLnBrk="1" hangingPunct="1">
              <a:spcBef>
                <a:spcPts val="1000"/>
              </a:spcBef>
            </a:pPr>
            <a:r>
              <a:rPr lang="en-US" altLang="en-US" sz="1600" dirty="0">
                <a:solidFill>
                  <a:srgbClr val="000000"/>
                </a:solidFill>
              </a:rPr>
              <a:t>=========</a:t>
            </a:r>
            <a:br>
              <a:rPr lang="en-US" altLang="en-US" sz="1600" dirty="0">
                <a:solidFill>
                  <a:srgbClr val="000000"/>
                </a:solidFill>
              </a:rPr>
            </a:br>
            <a:r>
              <a:rPr lang="en-US" altLang="en-US" sz="1600" dirty="0">
                <a:solidFill>
                  <a:srgbClr val="000000"/>
                </a:solidFill>
              </a:rPr>
              <a:t>= READY =</a:t>
            </a:r>
            <a:br>
              <a:rPr lang="en-US" altLang="en-US" sz="1600" dirty="0">
                <a:solidFill>
                  <a:srgbClr val="000000"/>
                </a:solidFill>
              </a:rPr>
            </a:br>
            <a:r>
              <a:rPr lang="en-US" altLang="en-US" sz="1600" dirty="0">
                <a:solidFill>
                  <a:srgbClr val="000000"/>
                </a:solidFill>
              </a:rPr>
              <a:t>=========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47FA5-8C35-473F-AFEE-EE28E78C41A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7CF615C-2FC2-4E52-919D-06B13EEFE0E3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07179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52400" y="457200"/>
            <a:ext cx="86868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How to run it?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82563" y="1132384"/>
            <a:ext cx="8686800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169863" indent="-169863"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69863" algn="l"/>
                <a:tab pos="617538" algn="l"/>
                <a:tab pos="1066800" algn="l"/>
                <a:tab pos="1516063" algn="l"/>
                <a:tab pos="1965325" algn="l"/>
                <a:tab pos="2414588" algn="l"/>
                <a:tab pos="2863850" algn="l"/>
                <a:tab pos="3313113" algn="l"/>
                <a:tab pos="3762375" algn="l"/>
                <a:tab pos="4211638" algn="l"/>
                <a:tab pos="4660900" algn="l"/>
                <a:tab pos="5110163" algn="l"/>
                <a:tab pos="5559425" algn="l"/>
                <a:tab pos="6008688" algn="l"/>
                <a:tab pos="6457950" algn="l"/>
                <a:tab pos="6907213" algn="l"/>
                <a:tab pos="7356475" algn="l"/>
                <a:tab pos="7805738" algn="l"/>
                <a:tab pos="8255000" algn="l"/>
                <a:tab pos="8704263" algn="l"/>
                <a:tab pos="9153525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marL="342900" indent="-342900" eaLnBrk="1" hangingPunct="1">
              <a:spcBef>
                <a:spcPts val="1000"/>
              </a:spcBef>
              <a:buFont typeface="+mj-lt"/>
              <a:buAutoNum type="arabicPeriod" startAt="4"/>
            </a:pPr>
            <a:r>
              <a:rPr lang="en-US" altLang="en-US" sz="1600" dirty="0">
                <a:solidFill>
                  <a:srgbClr val="000000"/>
                </a:solidFill>
              </a:rPr>
              <a:t>Remote into the container:</a:t>
            </a:r>
          </a:p>
          <a:p>
            <a:pPr marL="915987" lvl="1" indent="-342900" eaLnBrk="1" hangingPunct="1">
              <a:spcBef>
                <a:spcPts val="1000"/>
              </a:spcBef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VNC to localhost:5902</a:t>
            </a:r>
          </a:p>
          <a:p>
            <a:pPr marL="1316037" lvl="2" indent="-342900" eaLnBrk="1" hangingPunct="1">
              <a:spcBef>
                <a:spcPts val="1000"/>
              </a:spcBef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From the Terminal in macOS: open </a:t>
            </a:r>
            <a:r>
              <a:rPr lang="en-US" altLang="en-US" sz="1600" dirty="0" err="1">
                <a:solidFill>
                  <a:srgbClr val="000000"/>
                </a:solidFill>
              </a:rPr>
              <a:t>vnc</a:t>
            </a:r>
            <a:r>
              <a:rPr lang="en-US" altLang="en-US" sz="1600" dirty="0">
                <a:solidFill>
                  <a:srgbClr val="000000"/>
                </a:solidFill>
              </a:rPr>
              <a:t>://localhost:5902</a:t>
            </a:r>
          </a:p>
          <a:p>
            <a:pPr marL="1316037" lvl="2" indent="-342900" eaLnBrk="1" hangingPunct="1">
              <a:spcBef>
                <a:spcPts val="1000"/>
              </a:spcBef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Linux Terminal: </a:t>
            </a:r>
            <a:r>
              <a:rPr lang="en-US" altLang="en-US" sz="1600" dirty="0" err="1">
                <a:solidFill>
                  <a:srgbClr val="000000"/>
                </a:solidFill>
              </a:rPr>
              <a:t>vncviewer</a:t>
            </a:r>
            <a:r>
              <a:rPr lang="en-US" altLang="en-US" sz="1600" dirty="0">
                <a:solidFill>
                  <a:srgbClr val="000000"/>
                </a:solidFill>
              </a:rPr>
              <a:t> localhost:5902</a:t>
            </a:r>
          </a:p>
          <a:p>
            <a:pPr marL="1316037" lvl="2" indent="-342900" eaLnBrk="1" hangingPunct="1">
              <a:spcBef>
                <a:spcPts val="1000"/>
              </a:spcBef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Windows 3</a:t>
            </a:r>
            <a:r>
              <a:rPr lang="en-US" altLang="en-US" sz="1600" baseline="30000" dirty="0">
                <a:solidFill>
                  <a:srgbClr val="000000"/>
                </a:solidFill>
              </a:rPr>
              <a:t>rd</a:t>
            </a:r>
            <a:r>
              <a:rPr lang="en-US" altLang="en-US" sz="1600" dirty="0">
                <a:solidFill>
                  <a:srgbClr val="000000"/>
                </a:solidFill>
              </a:rPr>
              <a:t> party VNC viewers</a:t>
            </a:r>
          </a:p>
          <a:p>
            <a:pPr marL="915987" lvl="1" indent="-342900" eaLnBrk="1" hangingPunct="1">
              <a:spcBef>
                <a:spcPts val="1000"/>
              </a:spcBef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</a:rPr>
              <a:t>Windows Remote Desktop: Requires configuration; see lab appendix</a:t>
            </a:r>
          </a:p>
          <a:p>
            <a:pPr marL="342900" indent="-342900" eaLnBrk="1" hangingPunct="1">
              <a:spcBef>
                <a:spcPts val="1000"/>
              </a:spcBef>
              <a:buFont typeface="+mj-lt"/>
              <a:buAutoNum type="arabicPeriod" startAt="4"/>
            </a:pPr>
            <a:r>
              <a:rPr lang="en-US" altLang="en-US" sz="1600" dirty="0">
                <a:solidFill>
                  <a:srgbClr val="000000"/>
                </a:solidFill>
              </a:rPr>
              <a:t>Perform the step-by-step lab: </a:t>
            </a:r>
            <a:r>
              <a:rPr lang="en-US" altLang="en-US" sz="1600" dirty="0">
                <a:solidFill>
                  <a:srgbClr val="3C3DFA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https://github.com/IBM/webspherelab/blob/main/Liberty_Perf_Lab.md</a:t>
            </a:r>
            <a:endParaRPr lang="en-US" altLang="en-US" sz="1600" dirty="0">
              <a:solidFill>
                <a:srgbClr val="3C3DFA"/>
              </a:solidFill>
            </a:endParaRPr>
          </a:p>
          <a:p>
            <a:pPr marL="573087" lvl="1" indent="0" eaLnBrk="1" hangingPunct="1">
              <a:spcBef>
                <a:spcPts val="1000"/>
              </a:spcBef>
            </a:pPr>
            <a:r>
              <a:rPr lang="en-US" altLang="en-US" sz="1600" dirty="0">
                <a:solidFill>
                  <a:srgbClr val="000000"/>
                </a:solidFill>
              </a:rPr>
              <a:t>Also available on the desktop inside the lab</a:t>
            </a:r>
            <a:endParaRPr lang="en-US" altLang="en-US" sz="1600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147FA5-8C35-473F-AFEE-EE28E78C41A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7CF615C-2FC2-4E52-919D-06B13EEFE0E3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0781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44488" y="2381250"/>
            <a:ext cx="8482012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GB" altLang="en-US" sz="3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488A23-0C62-4CC4-855F-C6A31D3ECD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7CF615C-2FC2-4E52-919D-06B13EEFE0E3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7871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44488" y="2381250"/>
            <a:ext cx="8482012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7889FB"/>
                </a:solidFill>
                <a:latin typeface="Arial" panose="020B0604020202020204" pitchFamily="34" charset="0"/>
                <a:cs typeface="Source Han Sans CN Regular" charset="0"/>
              </a:defRPr>
            </a:lvl9pPr>
          </a:lstStyle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GB" altLang="en-US" sz="3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Thank you.</a:t>
            </a:r>
          </a:p>
          <a:p>
            <a:pPr algn="ctr" eaLnBrk="1" hangingPunct="1">
              <a:lnSpc>
                <a:spcPct val="90000"/>
              </a:lnSpc>
              <a:buClrTx/>
              <a:buFontTx/>
              <a:buNone/>
            </a:pPr>
            <a:r>
              <a:rPr lang="en-GB" altLang="en-US" sz="3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488A23-0C62-4CC4-855F-C6A31D3ECD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7CF615C-2FC2-4E52-919D-06B13EEFE0E3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Source Han Sans CN Regular"/>
      </a:majorFont>
      <a:minorFont>
        <a:latin typeface="Arial"/>
        <a:ea typeface=""/>
        <a:cs typeface="Source Han Sans CN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Source Han Sans CN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Source Han Sans CN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Source Han Sans CN Regular"/>
      </a:majorFont>
      <a:minorFont>
        <a:latin typeface="Arial"/>
        <a:ea typeface=""/>
        <a:cs typeface="Source Han Sans CN Regula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Source Han Sans CN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Source Han Sans CN Regular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16475</TotalTime>
  <Words>619</Words>
  <Application>Microsoft Macintosh PowerPoint</Application>
  <PresentationFormat>Custom</PresentationFormat>
  <Paragraphs>113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WAS Troubleshooting and Performance Lab on Docker</dc:title>
  <dc:subject/>
  <dc:creator>Kevin Grigorenko (kevin.grigorenko@us.ibm.com)</dc:creator>
  <cp:keywords/>
  <dc:description/>
  <cp:lastModifiedBy>Kevin Grigorenko</cp:lastModifiedBy>
  <cp:revision>253</cp:revision>
  <cp:lastPrinted>1601-01-01T00:00:00Z</cp:lastPrinted>
  <dcterms:created xsi:type="dcterms:W3CDTF">2009-11-11T21:39:10Z</dcterms:created>
  <dcterms:modified xsi:type="dcterms:W3CDTF">2023-04-12T14:16:33Z</dcterms:modified>
  <cp:category/>
</cp:coreProperties>
</file>