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1" r:id="rId2"/>
  </p:sldMasterIdLst>
  <p:notesMasterIdLst>
    <p:notesMasterId r:id="rId27"/>
  </p:notesMasterIdLst>
  <p:sldIdLst>
    <p:sldId id="256" r:id="rId3"/>
    <p:sldId id="259" r:id="rId4"/>
    <p:sldId id="321" r:id="rId5"/>
    <p:sldId id="278" r:id="rId6"/>
    <p:sldId id="902" r:id="rId7"/>
    <p:sldId id="323" r:id="rId8"/>
    <p:sldId id="903" r:id="rId9"/>
    <p:sldId id="281" r:id="rId10"/>
    <p:sldId id="282" r:id="rId11"/>
    <p:sldId id="283" r:id="rId12"/>
    <p:sldId id="324" r:id="rId13"/>
    <p:sldId id="328" r:id="rId14"/>
    <p:sldId id="266" r:id="rId15"/>
    <p:sldId id="325" r:id="rId16"/>
    <p:sldId id="337" r:id="rId17"/>
    <p:sldId id="327" r:id="rId18"/>
    <p:sldId id="330" r:id="rId19"/>
    <p:sldId id="331" r:id="rId20"/>
    <p:sldId id="271" r:id="rId21"/>
    <p:sldId id="270" r:id="rId22"/>
    <p:sldId id="272" r:id="rId23"/>
    <p:sldId id="274" r:id="rId24"/>
    <p:sldId id="335" r:id="rId25"/>
    <p:sldId id="32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2"/>
    <a:srgbClr val="EEDDF8"/>
    <a:srgbClr val="E2E990"/>
    <a:srgbClr val="FFE645"/>
    <a:srgbClr val="FFE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88399"/>
  </p:normalViewPr>
  <p:slideViewPr>
    <p:cSldViewPr snapToGrid="0" snapToObjects="1">
      <p:cViewPr varScale="1">
        <p:scale>
          <a:sx n="92" d="100"/>
          <a:sy n="9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Calibri"/>
      </a:defRPr>
    </a:lvl1pPr>
    <a:lvl2pPr indent="228600" latinLnBrk="0">
      <a:defRPr sz="1200" b="1">
        <a:latin typeface="+mj-lt"/>
        <a:ea typeface="+mj-ea"/>
        <a:cs typeface="+mj-cs"/>
        <a:sym typeface="Calibri"/>
      </a:defRPr>
    </a:lvl2pPr>
    <a:lvl3pPr indent="457200" latinLnBrk="0">
      <a:defRPr sz="1200" b="1">
        <a:latin typeface="+mj-lt"/>
        <a:ea typeface="+mj-ea"/>
        <a:cs typeface="+mj-cs"/>
        <a:sym typeface="Calibri"/>
      </a:defRPr>
    </a:lvl3pPr>
    <a:lvl4pPr indent="685800" latinLnBrk="0">
      <a:defRPr sz="1200" b="1">
        <a:latin typeface="+mj-lt"/>
        <a:ea typeface="+mj-ea"/>
        <a:cs typeface="+mj-cs"/>
        <a:sym typeface="Calibri"/>
      </a:defRPr>
    </a:lvl4pPr>
    <a:lvl5pPr indent="914400" latinLnBrk="0">
      <a:defRPr sz="1200" b="1">
        <a:latin typeface="+mj-lt"/>
        <a:ea typeface="+mj-ea"/>
        <a:cs typeface="+mj-cs"/>
        <a:sym typeface="Calibri"/>
      </a:defRPr>
    </a:lvl5pPr>
    <a:lvl6pPr indent="1143000" latinLnBrk="0">
      <a:defRPr sz="1200" b="1">
        <a:latin typeface="+mj-lt"/>
        <a:ea typeface="+mj-ea"/>
        <a:cs typeface="+mj-cs"/>
        <a:sym typeface="Calibri"/>
      </a:defRPr>
    </a:lvl6pPr>
    <a:lvl7pPr indent="1371600" latinLnBrk="0">
      <a:defRPr sz="1200" b="1">
        <a:latin typeface="+mj-lt"/>
        <a:ea typeface="+mj-ea"/>
        <a:cs typeface="+mj-cs"/>
        <a:sym typeface="Calibri"/>
      </a:defRPr>
    </a:lvl7pPr>
    <a:lvl8pPr indent="1600200" latinLnBrk="0">
      <a:defRPr sz="1200" b="1">
        <a:latin typeface="+mj-lt"/>
        <a:ea typeface="+mj-ea"/>
        <a:cs typeface="+mj-cs"/>
        <a:sym typeface="Calibri"/>
      </a:defRPr>
    </a:lvl8pPr>
    <a:lvl9pPr indent="1828800" latinLnBrk="0">
      <a:defRPr sz="1200" b="1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concept behind Docker containers and the widespread industry interest is not a new idea. The ability to isolate a process from other processes and their use of resources on a common kernel and hardware has been evolving since </a:t>
            </a:r>
            <a:r>
              <a:rPr lang="en-US" baseline="0" dirty="0" err="1"/>
              <a:t>choot</a:t>
            </a:r>
            <a:r>
              <a:rPr lang="en-US" baseline="0" dirty="0"/>
              <a:t> provided a way to implement file space isolation with </a:t>
            </a:r>
            <a:r>
              <a:rPr lang="en-US" baseline="0" dirty="0" err="1"/>
              <a:t>unix</a:t>
            </a:r>
            <a:r>
              <a:rPr lang="en-US" baseline="0" dirty="0"/>
              <a:t> in the '80s.</a:t>
            </a:r>
          </a:p>
          <a:p>
            <a:endParaRPr lang="en-US" baseline="0" dirty="0"/>
          </a:p>
          <a:p>
            <a:r>
              <a:rPr lang="en-US" baseline="0" dirty="0"/>
              <a:t>This evolved to bring more features over time, in early 2000's there were FreeBSD jails, and also user-space virtualization solutions, open source and proprietary products</a:t>
            </a:r>
          </a:p>
          <a:p>
            <a:endParaRPr lang="en-US" baseline="0" dirty="0"/>
          </a:p>
          <a:p>
            <a:r>
              <a:rPr lang="en-US" baseline="0" dirty="0"/>
              <a:t>Solaris Containers and LXC were quite feature-rich, providing just about everything needed for an </a:t>
            </a:r>
            <a:r>
              <a:rPr lang="en-US" baseline="0" dirty="0" err="1"/>
              <a:t>os</a:t>
            </a:r>
            <a:r>
              <a:rPr lang="en-US" baseline="0" dirty="0"/>
              <a:t>-virtualization solution.</a:t>
            </a:r>
          </a:p>
          <a:p>
            <a:endParaRPr lang="en-US" baseline="0" dirty="0"/>
          </a:p>
          <a:p>
            <a:r>
              <a:rPr lang="en-US" baseline="0" dirty="0"/>
              <a:t>Because container systems did not require multiple operating system installations and hypervisors, they have had an edge in efficiency over </a:t>
            </a:r>
            <a:r>
              <a:rPr lang="en-US" baseline="0" dirty="0" err="1"/>
              <a:t>vms</a:t>
            </a:r>
            <a:r>
              <a:rPr lang="en-US" baseline="0" dirty="0"/>
              <a:t>. But VM's which also matured over the same period grabbed major mindshare and use as IT developed consolidation models and grew into Cloud</a:t>
            </a:r>
          </a:p>
          <a:p>
            <a:endParaRPr lang="en-US" baseline="0" dirty="0"/>
          </a:p>
          <a:p>
            <a:r>
              <a:rPr lang="en-US" baseline="0" dirty="0"/>
              <a:t>Docker containers have risen in popularity and use with developers because of the ecosystem approach in combination with platform support for development workstations... Can get Docker engine for </a:t>
            </a:r>
            <a:r>
              <a:rPr lang="en-US" baseline="0" dirty="0" err="1"/>
              <a:t>MacOSX</a:t>
            </a:r>
            <a:r>
              <a:rPr lang="en-US" baseline="0" dirty="0"/>
              <a:t>, Windows, Linux platforms and it runs across server platforms even Linux on IBM 390/system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3E25CC-4EC2-4A75-94D6-E14390C07B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VMs isolate at the Operating System level. Multiple independent OS, vs one OS with multiple independent processes.</a:t>
            </a:r>
          </a:p>
          <a:p>
            <a:endParaRPr/>
          </a:p>
          <a:p>
            <a:r>
              <a:t>VM running in isolation - full-blown operating system</a:t>
            </a:r>
          </a:p>
          <a:p>
            <a:r>
              <a:t>Container - run just the processes that you need to get your business function done</a:t>
            </a:r>
          </a:p>
          <a:p>
            <a:r>
              <a:t> - example: tomcat processes - </a:t>
            </a:r>
          </a:p>
          <a:p>
            <a:r>
              <a:t>Container uses namespaces - provides its own view of the world in terms of….</a:t>
            </a:r>
          </a:p>
          <a:p>
            <a:r>
              <a:t> - elaborate on PID namespace as an example. PIDS don’t match host or other containers. Mapped to host. </a:t>
            </a:r>
          </a:p>
          <a:p>
            <a:r>
              <a:t> - namespaces includes all key aspects of a VM</a:t>
            </a:r>
          </a:p>
          <a:p>
            <a:r>
              <a:t> - root file system for each container, means containers get its own view of a file system</a:t>
            </a:r>
          </a:p>
          <a:p>
            <a:r>
              <a:t>CGroups</a:t>
            </a:r>
          </a:p>
          <a:p>
            <a:r>
              <a:t> - limit number of resources so that one container doesn’t take over the machine</a:t>
            </a:r>
          </a:p>
          <a:p>
            <a:endParaRPr/>
          </a:p>
          <a:p>
            <a:r>
              <a:t>Namespaces and protecting</a:t>
            </a:r>
          </a:p>
          <a:p>
            <a:r>
              <a:t> - Access to host? can do anything</a:t>
            </a:r>
          </a:p>
          <a:p>
            <a:r>
              <a:t> - container security is about preventing from hackers from “Escaping the containers”</a:t>
            </a:r>
          </a:p>
          <a:p>
            <a:r>
              <a:t> - users do not have access to the host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Fast to run containers, but a little bit of work ahead of time</a:t>
            </a:r>
          </a:p>
          <a:p>
            <a:r>
              <a:t>once and image is downloaded, it will be very fast to run subsequent containers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debug a container…</a:t>
            </a:r>
          </a:p>
          <a:p>
            <a:r>
              <a:t>but don’t start an ssh daemon (security hole)</a:t>
            </a:r>
          </a:p>
          <a:p>
            <a:r>
              <a:t>-it tty and stdin stdout to connect to terminal</a:t>
            </a:r>
          </a:p>
          <a:p>
            <a:pPr marL="120315" indent="-120315">
              <a:buSzPct val="100000"/>
              <a:buChar char="-"/>
            </a:pPr>
            <a:r>
              <a:t>-i by default doesn’t connect stdin</a:t>
            </a:r>
          </a:p>
          <a:p>
            <a:pPr marL="120315" indent="-120315">
              <a:buSzPct val="100000"/>
              <a:buChar char="-"/>
            </a:pPr>
            <a:r>
              <a:t>-t psudeo-tty - connect terminal emulator - need this to have things like bash to work</a:t>
            </a:r>
          </a:p>
          <a:p>
            <a:endParaRPr/>
          </a:p>
          <a:p>
            <a:r>
              <a:t>here we assume that the “bash” program is included inside the container image we are attempting to run</a:t>
            </a:r>
          </a:p>
          <a:p>
            <a:endParaRPr/>
          </a:p>
          <a:p>
            <a:r>
              <a:t>containers are given a set of privileges - cannot run sys calls to shutdown machine</a:t>
            </a:r>
          </a:p>
          <a:p>
            <a:pPr marL="120315" indent="-120315">
              <a:buSzPct val="100000"/>
              <a:buChar char="-"/>
            </a:pPr>
            <a:r>
              <a:t>can delegate what sys calls each container has access to</a:t>
            </a:r>
          </a:p>
          <a:p>
            <a:pPr marL="120315" indent="-120315">
              <a:buSzPct val="100000"/>
              <a:buChar char="-"/>
            </a:pPr>
            <a:r>
              <a:t>comes with default profile that limited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only see process IDs on the host</a:t>
            </a:r>
          </a:p>
          <a:p>
            <a:r>
              <a:t>running as root by default</a:t>
            </a:r>
          </a:p>
          <a:p>
            <a:r>
              <a:t>process is running as PID 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Docker. Not a new technology</a:t>
            </a:r>
          </a:p>
          <a:p>
            <a:pPr>
              <a:defRPr b="1"/>
            </a:pPr>
            <a:r>
              <a:t>Containers have been around for a while (IBM helped invent it)</a:t>
            </a:r>
          </a:p>
          <a:p>
            <a:pPr>
              <a:defRPr b="1"/>
            </a:pPr>
            <a:r>
              <a:t>Docker created a tool for the masses</a:t>
            </a:r>
          </a:p>
          <a:p>
            <a:pPr>
              <a:defRPr b="1"/>
            </a:pPr>
            <a:r>
              <a:t> - tool on top of containers</a:t>
            </a:r>
          </a:p>
          <a:p>
            <a:pPr>
              <a:defRPr b="1"/>
            </a:pPr>
            <a:r>
              <a:t> - containers does not mean docker (other providers out there)</a:t>
            </a:r>
          </a:p>
          <a:p>
            <a:pPr>
              <a:defRPr b="1"/>
            </a:pPr>
            <a:r>
              <a:t> - docker implemented tooling very well</a:t>
            </a:r>
          </a:p>
        </p:txBody>
      </p:sp>
    </p:spTree>
    <p:extLst>
      <p:ext uri="{BB962C8B-B14F-4D97-AF65-F5344CB8AC3E}">
        <p14:creationId xmlns:p14="http://schemas.microsoft.com/office/powerpoint/2010/main" val="205574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6" name="Shape 7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Windows Containers available in Windows Server 2016 Tech Previews, and on Windows 10 Insider Track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“multi-architecture image” docker hub will pull the correct version</a:t>
            </a:r>
          </a:p>
          <a:p>
            <a:pPr>
              <a:defRPr b="1"/>
            </a:pPr>
            <a:r>
              <a:t>people have to go out of their way to build these images</a:t>
            </a:r>
          </a:p>
          <a:p>
            <a:pPr>
              <a:defRPr b="1"/>
            </a:pPr>
            <a:r>
              <a:t>pull x86 image, will it run on Power or Z? probably not</a:t>
            </a:r>
          </a:p>
          <a:p>
            <a:pPr>
              <a:defRPr b="1"/>
            </a:pPr>
            <a:r>
              <a:t>which images are for Power or Z? can’t tell on docker hub</a:t>
            </a:r>
          </a:p>
          <a:p>
            <a:pPr>
              <a:defRPr b="1"/>
            </a:pPr>
            <a:r>
              <a:t>create namespace to identify different architecture support</a:t>
            </a:r>
          </a:p>
        </p:txBody>
      </p:sp>
    </p:spTree>
    <p:extLst>
      <p:ext uri="{BB962C8B-B14F-4D97-AF65-F5344CB8AC3E}">
        <p14:creationId xmlns:p14="http://schemas.microsoft.com/office/powerpoint/2010/main" val="214188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1" name="Shape 7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this seems like a restriction, but if you think about the benefits of stateless applications its actually going to fit in perfectly with our best practices (12 factor)</a:t>
            </a:r>
          </a:p>
          <a:p>
            <a:pPr>
              <a:defRPr b="1"/>
            </a:pPr>
            <a:r>
              <a:t>stateless applications allow you to </a:t>
            </a:r>
          </a:p>
          <a:p>
            <a:pPr marL="120315" indent="-120315">
              <a:buSzPct val="100000"/>
              <a:buChar char="-"/>
              <a:defRPr b="1"/>
            </a:pPr>
            <a:r>
              <a:t>scale. </a:t>
            </a:r>
          </a:p>
          <a:p>
            <a:pPr marL="120315" indent="-120315">
              <a:buSzPct val="100000"/>
              <a:buChar char="-"/>
              <a:defRPr b="1"/>
            </a:pPr>
            <a:r>
              <a:t>any application instance can serve any request</a:t>
            </a:r>
          </a:p>
          <a:p>
            <a:pPr marL="120315" indent="-120315">
              <a:buSzPct val="100000"/>
              <a:buChar char="-"/>
              <a:defRPr b="1"/>
            </a:pPr>
            <a:r>
              <a:t>graceful shutdown and quick startup times because of shared layers</a:t>
            </a:r>
          </a:p>
        </p:txBody>
      </p:sp>
    </p:spTree>
    <p:extLst>
      <p:ext uri="{BB962C8B-B14F-4D97-AF65-F5344CB8AC3E}">
        <p14:creationId xmlns:p14="http://schemas.microsoft.com/office/powerpoint/2010/main" val="38426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standard interface for operations will come in handy when trying to solve problems like providing external configuration, and generic operations concerns such as scheduling applications, scaling etc.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it also a measure of portability. applications are self-contained. no dependencies on underlying infrastructure. run on any platform, on-prem cloud, doesn’t matter. Only requirement is linux or windows, and the docker engine installed</a:t>
            </a:r>
          </a:p>
        </p:txBody>
      </p:sp>
    </p:spTree>
    <p:extLst>
      <p:ext uri="{BB962C8B-B14F-4D97-AF65-F5344CB8AC3E}">
        <p14:creationId xmlns:p14="http://schemas.microsoft.com/office/powerpoint/2010/main" val="83582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7D140-5DFB-7C4C-846D-CF5E5E1C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79" y="2199995"/>
            <a:ext cx="4584546" cy="591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2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76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36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9987E-587A-4B57-8D46-2A41E895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89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43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6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908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74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231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6FA28-7BAF-435F-973D-8C531704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24" y="1714500"/>
            <a:ext cx="6260952" cy="22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9715-858B-4029-950E-DB80CC0E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0751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04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0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_slide_sim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905449" y="1523364"/>
            <a:ext cx="11027104" cy="485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03523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99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5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187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130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536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40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13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683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177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269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840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292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6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02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557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2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431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310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169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439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149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274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0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0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6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ags" Target="../tags/tag2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0697-9282-41EE-AE75-1F6C88384D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5"/>
    </p:custDataLst>
    <p:extLst>
      <p:ext uri="{BB962C8B-B14F-4D97-AF65-F5344CB8AC3E}">
        <p14:creationId xmlns:p14="http://schemas.microsoft.com/office/powerpoint/2010/main" val="17540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33676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zaccone@ibm.com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bm.biz/BdjJXT" TargetMode="Externa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zaccone@ibm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 to Docker Containers</a:t>
            </a:r>
            <a:endParaRPr sz="4000" dirty="0"/>
          </a:p>
        </p:txBody>
      </p:sp>
      <p:sp>
        <p:nvSpPr>
          <p:cNvPr id="168" name="Subtitle 5"/>
          <p:cNvSpPr txBox="1">
            <a:spLocks noGrp="1"/>
          </p:cNvSpPr>
          <p:nvPr>
            <p:ph type="subTitle" idx="1"/>
          </p:nvPr>
        </p:nvSpPr>
        <p:spPr>
          <a:xfrm>
            <a:off x="927100" y="2830739"/>
            <a:ext cx="6260951" cy="1969861"/>
          </a:xfrm>
          <a:prstGeom prst="rect">
            <a:avLst/>
          </a:prstGeom>
        </p:spPr>
        <p:txBody>
          <a:bodyPr lIns="45719" rIns="45719" anchor="t">
            <a:noAutofit/>
          </a:bodyPr>
          <a:lstStyle/>
          <a:p>
            <a:r>
              <a:rPr lang="en-US" sz="2000" dirty="0"/>
              <a:t>John </a:t>
            </a:r>
            <a:r>
              <a:rPr lang="en-US" sz="2000" dirty="0" err="1"/>
              <a:t>Zaccone</a:t>
            </a:r>
            <a:endParaRPr lang="en-US" sz="2000" dirty="0"/>
          </a:p>
          <a:p>
            <a:r>
              <a:rPr lang="en-US" sz="2000" dirty="0">
                <a:hlinkClick r:id="rId2"/>
              </a:rPr>
              <a:t>john.zaccone@ibm.com</a:t>
            </a:r>
            <a:endParaRPr lang="en-US" sz="2000" dirty="0"/>
          </a:p>
          <a:p>
            <a:endParaRPr lang="en-US" sz="2000" dirty="0"/>
          </a:p>
          <a:p>
            <a:br>
              <a:rPr lang="en-US" sz="2000" dirty="0"/>
            </a:br>
            <a:endParaRPr dirty="0"/>
          </a:p>
        </p:txBody>
      </p:sp>
      <p:sp>
        <p:nvSpPr>
          <p:cNvPr id="169" name="Slide Number Placeholder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t>A look under the covers</a:t>
            </a:r>
          </a:p>
        </p:txBody>
      </p:sp>
      <p:sp>
        <p:nvSpPr>
          <p:cNvPr id="310" name="Slide Number Placeholder 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9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ubuntu ps -ef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UID         PID   PPID  C STIME TTY          TIME CMD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          1      0  0 14:33 ?        00:00:00 ps -ef</a:t>
            </a:r>
          </a:p>
          <a:p>
            <a:pPr marL="762000" lvl="1" indent="-304800">
              <a:spcBef>
                <a:spcPts val="500"/>
              </a:spcBef>
              <a:defRPr sz="2400"/>
            </a:pPr>
            <a:endParaRPr dirty="0"/>
          </a:p>
          <a:p>
            <a:r>
              <a:rPr sz="2400" dirty="0">
                <a:latin typeface="IBM Plex Sans" charset="0"/>
                <a:ea typeface="IBM Plex Sans" charset="0"/>
                <a:cs typeface="IBM Plex Sans" charset="0"/>
              </a:rPr>
              <a:t>Things to notice with these examples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Each container only sees its own process(es)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Each container only sees its own filesystem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Running as "root"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Running as PID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1163638" y="1622425"/>
            <a:ext cx="11028362" cy="4375150"/>
          </a:xfrm>
        </p:spPr>
        <p:txBody>
          <a:bodyPr/>
          <a:lstStyle/>
          <a:p>
            <a:r>
              <a:rPr lang="en-US" dirty="0"/>
              <a:t>Tar file containing a container's filesystem + metadata</a:t>
            </a:r>
          </a:p>
          <a:p>
            <a:pPr lvl="1"/>
            <a:endParaRPr lang="en-US" dirty="0"/>
          </a:p>
          <a:p>
            <a:r>
              <a:rPr lang="en-US" dirty="0"/>
              <a:t>For sharing and redistribution</a:t>
            </a:r>
          </a:p>
          <a:p>
            <a:pPr lvl="1"/>
            <a:r>
              <a:rPr lang="en-US" dirty="0"/>
              <a:t>Global/public registry for sharing: </a:t>
            </a:r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200" y="1981200"/>
            <a:ext cx="3124200" cy="3657600"/>
          </a:xfrm>
          <a:prstGeom prst="roundRect">
            <a:avLst/>
          </a:prstGeom>
          <a:solidFill>
            <a:srgbClr val="FFF2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Host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67800" y="2362200"/>
            <a:ext cx="1600199" cy="21336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8600" y="4724400"/>
            <a:ext cx="2819400" cy="38099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91600" y="2438400"/>
            <a:ext cx="1600199" cy="21336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48600" y="3886200"/>
            <a:ext cx="10668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Engine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48600" y="2874566"/>
            <a:ext cx="1066800" cy="779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Images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443912" y="317222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10" name="Can 9"/>
          <p:cNvSpPr/>
          <p:nvPr/>
        </p:nvSpPr>
        <p:spPr>
          <a:xfrm>
            <a:off x="7958137" y="317976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11" name="Donut 10"/>
          <p:cNvSpPr/>
          <p:nvPr/>
        </p:nvSpPr>
        <p:spPr>
          <a:xfrm>
            <a:off x="7543800" y="2438400"/>
            <a:ext cx="1676400" cy="1627981"/>
          </a:xfrm>
          <a:prstGeom prst="donut">
            <a:avLst>
              <a:gd name="adj" fmla="val 55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4294967295"/>
          </p:nvPr>
        </p:nvSpPr>
        <p:spPr>
          <a:xfrm>
            <a:off x="1163638" y="1747045"/>
            <a:ext cx="5730080" cy="437515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The central place to share images with friends! (or coworkers)</a:t>
            </a:r>
          </a:p>
          <a:p>
            <a:pPr marL="0" lvl="1" indent="0">
              <a:lnSpc>
                <a:spcPct val="70000"/>
              </a:lnSpc>
              <a:buNone/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400" dirty="0" err="1"/>
              <a:t>DockerHub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http://hub.docker.com</a:t>
            </a:r>
            <a:endParaRPr lang="en-US" sz="2400" dirty="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Public registry of Docker Images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useful to find prebuilt images for web servers, databases, </a:t>
            </a:r>
            <a:r>
              <a:rPr lang="en-US" sz="2000" dirty="0" err="1"/>
              <a:t>etc</a:t>
            </a:r>
            <a:endParaRPr lang="en-US" sz="2000" dirty="0"/>
          </a:p>
          <a:p>
            <a:pPr marL="0" lvl="1" indent="0">
              <a:lnSpc>
                <a:spcPct val="70000"/>
              </a:lnSpc>
              <a:buNone/>
            </a:pPr>
            <a:endParaRPr lang="en-US" sz="2000" dirty="0"/>
          </a:p>
          <a:p>
            <a:pPr marL="0" lvl="1" indent="0">
              <a:lnSpc>
                <a:spcPct val="70000"/>
              </a:lnSpc>
              <a:buNone/>
            </a:pPr>
            <a:r>
              <a:rPr lang="en-US" sz="2400" dirty="0"/>
              <a:t>Enterprises will want to find a private registry to use (such as one built into ICP)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763000" y="1676400"/>
            <a:ext cx="3124200" cy="3657600"/>
          </a:xfrm>
          <a:prstGeom prst="roundRect">
            <a:avLst/>
          </a:prstGeom>
          <a:solidFill>
            <a:srgbClr val="FFF2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 Host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34600" y="2057400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15400" y="4419600"/>
            <a:ext cx="2819400" cy="38099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Base OS/Kernel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058400" y="2133600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Containers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15400" y="3581400"/>
            <a:ext cx="1066800" cy="6858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 Engine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62751" y="2398262"/>
            <a:ext cx="1066800" cy="12192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Registry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915400" y="2569766"/>
            <a:ext cx="1066800" cy="77946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Images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Elbow Connector 12"/>
          <p:cNvCxnSpPr>
            <a:stCxn id="13" idx="3"/>
          </p:cNvCxnSpPr>
          <p:nvPr/>
        </p:nvCxnSpPr>
        <p:spPr>
          <a:xfrm>
            <a:off x="8001000" y="2971800"/>
            <a:ext cx="1447800" cy="609600"/>
          </a:xfrm>
          <a:prstGeom prst="curvedConnector2">
            <a:avLst/>
          </a:prstGeom>
          <a:ln w="12700" cmpd="sng"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7372351" y="2807043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16" name="Can 15"/>
          <p:cNvSpPr/>
          <p:nvPr/>
        </p:nvSpPr>
        <p:spPr>
          <a:xfrm>
            <a:off x="6846094" y="2807043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17" name="Can 16"/>
          <p:cNvSpPr/>
          <p:nvPr/>
        </p:nvSpPr>
        <p:spPr>
          <a:xfrm>
            <a:off x="7365208" y="3215824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mysql</a:t>
            </a:r>
            <a:endParaRPr lang="en-US" sz="8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6838951" y="3215824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nginx</a:t>
            </a:r>
            <a:endParaRPr lang="en-US" sz="8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Can 18"/>
          <p:cNvSpPr/>
          <p:nvPr/>
        </p:nvSpPr>
        <p:spPr>
          <a:xfrm>
            <a:off x="9510712" y="286742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20" name="Can 19"/>
          <p:cNvSpPr/>
          <p:nvPr/>
        </p:nvSpPr>
        <p:spPr>
          <a:xfrm>
            <a:off x="9024937" y="287496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22" name="Donut 21"/>
          <p:cNvSpPr/>
          <p:nvPr/>
        </p:nvSpPr>
        <p:spPr>
          <a:xfrm>
            <a:off x="6305552" y="1968843"/>
            <a:ext cx="1938336" cy="2133599"/>
          </a:xfrm>
          <a:prstGeom prst="donut">
            <a:avLst>
              <a:gd name="adj" fmla="val 33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7226300" cy="508000"/>
          </a:xfrm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 dirty="0"/>
              <a:t>Build your own image</a:t>
            </a:r>
            <a:r>
              <a:rPr lang="en-US" dirty="0"/>
              <a:t> with a Dockerfile</a:t>
            </a:r>
            <a:r>
              <a:rPr dirty="0"/>
              <a:t>!</a:t>
            </a:r>
          </a:p>
        </p:txBody>
      </p:sp>
      <p:sp>
        <p:nvSpPr>
          <p:cNvPr id="70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05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163284" indent="-163284"/>
            <a:r>
              <a:rPr dirty="0"/>
              <a:t>Step 1) Create Dockerfile to script how you want the image to be built</a:t>
            </a:r>
          </a:p>
          <a:p>
            <a:pPr marL="163284" indent="-163284"/>
            <a:endParaRPr dirty="0"/>
          </a:p>
          <a:p>
            <a:pPr marL="163284" indent="-163284"/>
            <a:endParaRPr dirty="0"/>
          </a:p>
          <a:p>
            <a:pPr marL="163284" indent="-163284"/>
            <a:endParaRPr dirty="0"/>
          </a:p>
          <a:p>
            <a:pPr marL="163284" indent="-163284"/>
            <a:r>
              <a:rPr dirty="0"/>
              <a:t>Step 2) </a:t>
            </a:r>
            <a:r>
              <a:rPr b="1" dirty="0"/>
              <a:t>docker build</a:t>
            </a:r>
            <a:r>
              <a:rPr dirty="0"/>
              <a:t> to build an image</a:t>
            </a:r>
          </a:p>
          <a:p>
            <a:pPr marL="163284" indent="-163284"/>
            <a:r>
              <a:rPr dirty="0"/>
              <a:t>Step 3) </a:t>
            </a:r>
            <a:r>
              <a:rPr b="1" dirty="0"/>
              <a:t>docker push</a:t>
            </a:r>
            <a:r>
              <a:rPr dirty="0"/>
              <a:t> to push to registry</a:t>
            </a:r>
          </a:p>
          <a:p>
            <a:pPr marL="163284" indent="-163284"/>
            <a:r>
              <a:rPr dirty="0"/>
              <a:t>Step 4) </a:t>
            </a:r>
            <a:r>
              <a:rPr lang="en-US" dirty="0"/>
              <a:t>From another location, </a:t>
            </a:r>
            <a:r>
              <a:rPr lang="en-US" b="1" dirty="0"/>
              <a:t>docker pull</a:t>
            </a:r>
            <a:r>
              <a:rPr lang="en-US" dirty="0"/>
              <a:t> to download an image</a:t>
            </a:r>
            <a:endParaRPr dirty="0"/>
          </a:p>
        </p:txBody>
      </p:sp>
      <p:pic>
        <p:nvPicPr>
          <p:cNvPr id="706" name="Screen Shot 2018-07-06 at 2.28.57 PM.png" descr="Screen Shot 2018-07-06 at 2.28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1044" y="2082055"/>
            <a:ext cx="4445001" cy="800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389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special sauce: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2003425"/>
            <a:ext cx="11028362" cy="4375150"/>
          </a:xfrm>
        </p:spPr>
        <p:txBody>
          <a:bodyPr/>
          <a:lstStyle/>
          <a:p>
            <a:r>
              <a:rPr lang="en-US" dirty="0"/>
              <a:t>But first, let's compare VMs and Containers one more time...</a:t>
            </a:r>
          </a:p>
        </p:txBody>
      </p:sp>
    </p:spTree>
    <p:extLst>
      <p:ext uri="{BB962C8B-B14F-4D97-AF65-F5344CB8AC3E}">
        <p14:creationId xmlns:p14="http://schemas.microsoft.com/office/powerpoint/2010/main" val="80789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6426200" cy="508000"/>
          </a:xfrm>
        </p:spPr>
        <p:txBody>
          <a:bodyPr/>
          <a:lstStyle/>
          <a:p>
            <a:r>
              <a:rPr lang="en-US" dirty="0"/>
              <a:t>VM vs Container: Notice the layers!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E8329A-DA80-8740-9426-BBC3CD957CE0}"/>
              </a:ext>
            </a:extLst>
          </p:cNvPr>
          <p:cNvSpPr/>
          <p:nvPr/>
        </p:nvSpPr>
        <p:spPr>
          <a:xfrm>
            <a:off x="6718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787C1ED-FA12-9D48-8245-415DD6C69709}"/>
              </a:ext>
            </a:extLst>
          </p:cNvPr>
          <p:cNvSpPr/>
          <p:nvPr/>
        </p:nvSpPr>
        <p:spPr>
          <a:xfrm>
            <a:off x="2146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3426C95-437C-DC4C-8970-B1428C122877}"/>
              </a:ext>
            </a:extLst>
          </p:cNvPr>
          <p:cNvSpPr/>
          <p:nvPr/>
        </p:nvSpPr>
        <p:spPr>
          <a:xfrm>
            <a:off x="1993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CF86CC8-3C3B-4A44-A5B7-3FFA53B9726C}"/>
              </a:ext>
            </a:extLst>
          </p:cNvPr>
          <p:cNvSpPr/>
          <p:nvPr/>
        </p:nvSpPr>
        <p:spPr>
          <a:xfrm>
            <a:off x="1993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Hypervisor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167F032-E5E0-044D-BA3C-33FC5D8F064E}"/>
              </a:ext>
            </a:extLst>
          </p:cNvPr>
          <p:cNvSpPr/>
          <p:nvPr/>
        </p:nvSpPr>
        <p:spPr>
          <a:xfrm>
            <a:off x="1993902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AB0548D-E8A9-0B40-B21E-0D1C085DFA12}"/>
              </a:ext>
            </a:extLst>
          </p:cNvPr>
          <p:cNvSpPr/>
          <p:nvPr/>
        </p:nvSpPr>
        <p:spPr>
          <a:xfrm>
            <a:off x="6565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C1BE3EB-D7F0-0E40-B8BF-8EB341E3EEBC}"/>
              </a:ext>
            </a:extLst>
          </p:cNvPr>
          <p:cNvSpPr/>
          <p:nvPr/>
        </p:nvSpPr>
        <p:spPr>
          <a:xfrm>
            <a:off x="6565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C93C3DB-A086-2249-82C1-ABD61369C228}"/>
              </a:ext>
            </a:extLst>
          </p:cNvPr>
          <p:cNvSpPr/>
          <p:nvPr/>
        </p:nvSpPr>
        <p:spPr>
          <a:xfrm>
            <a:off x="6565901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C86177C-9F4F-4F41-8F54-E04C0F64B352}"/>
              </a:ext>
            </a:extLst>
          </p:cNvPr>
          <p:cNvSpPr/>
          <p:nvPr/>
        </p:nvSpPr>
        <p:spPr>
          <a:xfrm>
            <a:off x="6642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OS-specific files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D3CA541-063A-C74A-A82D-34A383B5A636}"/>
              </a:ext>
            </a:extLst>
          </p:cNvPr>
          <p:cNvSpPr/>
          <p:nvPr/>
        </p:nvSpPr>
        <p:spPr>
          <a:xfrm>
            <a:off x="6642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C59DBB8-D96C-414D-8598-D67D5C448922}"/>
              </a:ext>
            </a:extLst>
          </p:cNvPr>
          <p:cNvSpPr/>
          <p:nvPr/>
        </p:nvSpPr>
        <p:spPr>
          <a:xfrm>
            <a:off x="6642100" y="1966738"/>
            <a:ext cx="1447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3A4D891-2136-C442-87CF-7E92A304B32C}"/>
              </a:ext>
            </a:extLst>
          </p:cNvPr>
          <p:cNvSpPr/>
          <p:nvPr/>
        </p:nvSpPr>
        <p:spPr>
          <a:xfrm>
            <a:off x="2070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Operating System +</a:t>
            </a:r>
            <a:r>
              <a:rPr lang="en-US" sz="14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6BB7999-63B6-F043-B4A5-297959F0BF07}"/>
              </a:ext>
            </a:extLst>
          </p:cNvPr>
          <p:cNvSpPr/>
          <p:nvPr/>
        </p:nvSpPr>
        <p:spPr>
          <a:xfrm>
            <a:off x="2070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46D22AA-56B8-CE4E-AD96-C8545B6B6DF3}"/>
              </a:ext>
            </a:extLst>
          </p:cNvPr>
          <p:cNvSpPr/>
          <p:nvPr/>
        </p:nvSpPr>
        <p:spPr>
          <a:xfrm>
            <a:off x="2070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87DB4F0-36FA-FE43-9C95-AB83FF9A447B}"/>
              </a:ext>
            </a:extLst>
          </p:cNvPr>
          <p:cNvSpPr/>
          <p:nvPr/>
        </p:nvSpPr>
        <p:spPr>
          <a:xfrm>
            <a:off x="2832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14819AB8-AB52-6340-8650-5999CBAC4B17}"/>
              </a:ext>
            </a:extLst>
          </p:cNvPr>
          <p:cNvSpPr/>
          <p:nvPr/>
        </p:nvSpPr>
        <p:spPr>
          <a:xfrm>
            <a:off x="4584700" y="2915502"/>
            <a:ext cx="1371600" cy="83820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VS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785D9E-DC58-E74D-901F-329D4DB7102B}"/>
              </a:ext>
            </a:extLst>
          </p:cNvPr>
          <p:cNvSpPr txBox="1"/>
          <p:nvPr/>
        </p:nvSpPr>
        <p:spPr>
          <a:xfrm>
            <a:off x="1993900" y="13153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3B4D3-492D-6D4C-8498-4C9D5B4027FE}"/>
              </a:ext>
            </a:extLst>
          </p:cNvPr>
          <p:cNvSpPr txBox="1"/>
          <p:nvPr/>
        </p:nvSpPr>
        <p:spPr>
          <a:xfrm>
            <a:off x="6565900" y="1315302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827F16-7D9F-514F-A768-6BCF0EDD94BE}"/>
              </a:ext>
            </a:extLst>
          </p:cNvPr>
          <p:cNvSpPr/>
          <p:nvPr/>
        </p:nvSpPr>
        <p:spPr>
          <a:xfrm>
            <a:off x="8704916" y="4363302"/>
            <a:ext cx="685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VM 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0CD19-0053-A748-A228-946EEFE35667}"/>
              </a:ext>
            </a:extLst>
          </p:cNvPr>
          <p:cNvSpPr txBox="1"/>
          <p:nvPr/>
        </p:nvSpPr>
        <p:spPr>
          <a:xfrm>
            <a:off x="6565900" y="520150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Containers share the same base Kernel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8B3EC6-35A0-7849-9396-C72A941AFF59}"/>
              </a:ext>
            </a:extLst>
          </p:cNvPr>
          <p:cNvSpPr txBox="1"/>
          <p:nvPr/>
        </p:nvSpPr>
        <p:spPr>
          <a:xfrm>
            <a:off x="1841500" y="5201502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Each VM has its own OS</a:t>
            </a:r>
          </a:p>
        </p:txBody>
      </p:sp>
      <p:sp>
        <p:nvSpPr>
          <p:cNvPr id="81" name="Half Frame 80">
            <a:extLst>
              <a:ext uri="{FF2B5EF4-FFF2-40B4-BE49-F238E27FC236}">
                <a16:creationId xmlns:a16="http://schemas.microsoft.com/office/drawing/2014/main" id="{A3A45076-70FD-F84E-956B-BC800FC30817}"/>
              </a:ext>
            </a:extLst>
          </p:cNvPr>
          <p:cNvSpPr/>
          <p:nvPr/>
        </p:nvSpPr>
        <p:spPr>
          <a:xfrm rot="18900000">
            <a:off x="8581371" y="4473774"/>
            <a:ext cx="165474" cy="165473"/>
          </a:xfrm>
          <a:prstGeom prst="halfFrame">
            <a:avLst>
              <a:gd name="adj1" fmla="val 5365"/>
              <a:gd name="adj2" fmla="val 599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76CDA0-462C-1C40-814B-F281A8D91514}"/>
              </a:ext>
            </a:extLst>
          </p:cNvPr>
          <p:cNvSpPr txBox="1"/>
          <p:nvPr/>
        </p:nvSpPr>
        <p:spPr>
          <a:xfrm>
            <a:off x="8470900" y="25348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FA3360-11D1-3841-AD2A-BC4A7D3B0020}"/>
              </a:ext>
            </a:extLst>
          </p:cNvPr>
          <p:cNvSpPr txBox="1"/>
          <p:nvPr/>
        </p:nvSpPr>
        <p:spPr>
          <a:xfrm>
            <a:off x="8493783" y="30795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0C4B8-9A27-8B4A-B131-B07DFCF8E061}"/>
              </a:ext>
            </a:extLst>
          </p:cNvPr>
          <p:cNvSpPr txBox="1"/>
          <p:nvPr/>
        </p:nvSpPr>
        <p:spPr>
          <a:xfrm>
            <a:off x="8521699" y="19897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</p:spTree>
    <p:extLst>
      <p:ext uri="{BB962C8B-B14F-4D97-AF65-F5344CB8AC3E}">
        <p14:creationId xmlns:p14="http://schemas.microsoft.com/office/powerpoint/2010/main" val="18318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4"/>
            <a:ext cx="7010399" cy="508000"/>
          </a:xfrm>
        </p:spPr>
        <p:txBody>
          <a:bodyPr/>
          <a:lstStyle/>
          <a:p>
            <a:r>
              <a:rPr lang="en-US" dirty="0"/>
              <a:t>Shared / Layered / Union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69399" y="6529418"/>
            <a:ext cx="2743200" cy="182880"/>
          </a:xfrm>
        </p:spPr>
        <p:txBody>
          <a:bodyPr/>
          <a:lstStyle/>
          <a:p>
            <a:fld id="{9B6B7A19-9BD6-654B-9E7A-5FCB6FF99B9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60438" y="1482725"/>
            <a:ext cx="11028362" cy="43751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re-uses common layers between containers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single writeable layer is added on the top every time a new layer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Layers are “</a:t>
            </a:r>
            <a:r>
              <a:rPr lang="en-US" dirty="0" err="1"/>
              <a:t>smushed</a:t>
            </a:r>
            <a:r>
              <a:rPr lang="en-US" dirty="0"/>
              <a:t>” with </a:t>
            </a:r>
            <a:r>
              <a:rPr lang="en-US" b="1" dirty="0"/>
              <a:t>union</a:t>
            </a:r>
            <a:r>
              <a:rPr lang="en-US" dirty="0"/>
              <a:t> </a:t>
            </a:r>
            <a:r>
              <a:rPr lang="en-US" b="1" dirty="0"/>
              <a:t>file system </a:t>
            </a:r>
            <a:r>
              <a:rPr lang="en-US" dirty="0"/>
              <a:t>(think transparencies on a projector)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are copied up when writes need to be made (copy-on-write)</a:t>
            </a:r>
          </a:p>
          <a:p>
            <a:endParaRPr lang="en-US" b="1" dirty="0"/>
          </a:p>
          <a:p>
            <a:r>
              <a:rPr lang="en-US" b="1" dirty="0"/>
              <a:t>Bottom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containers per host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Faster downloads and uploads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Faster container startups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6269" y="6144397"/>
            <a:ext cx="4419602" cy="45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Filesystem</a:t>
            </a: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6269" y="5610997"/>
            <a:ext cx="4419602" cy="45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Base OS / Kernel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6269" y="5077597"/>
            <a:ext cx="2133602" cy="457200"/>
          </a:xfrm>
          <a:prstGeom prst="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Fedora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2269" y="5077597"/>
            <a:ext cx="2133602" cy="457200"/>
          </a:xfrm>
          <a:prstGeom prst="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6271" y="4544197"/>
            <a:ext cx="990600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tomcat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32269" y="4544197"/>
            <a:ext cx="2133602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tomcat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89271" y="4544197"/>
            <a:ext cx="990600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6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9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2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75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46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9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75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32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03271" y="46174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46" name="Left Brace 45"/>
          <p:cNvSpPr/>
          <p:nvPr/>
        </p:nvSpPr>
        <p:spPr>
          <a:xfrm>
            <a:off x="6165271" y="45441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6165271" y="50775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03271" y="51508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3271" y="40840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51" name="Left Brace 50"/>
          <p:cNvSpPr/>
          <p:nvPr/>
        </p:nvSpPr>
        <p:spPr>
          <a:xfrm>
            <a:off x="6165271" y="40107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 rot="5400000">
            <a:off x="6927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8070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5400000">
            <a:off x="9213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Left Brace 57"/>
          <p:cNvSpPr/>
          <p:nvPr/>
        </p:nvSpPr>
        <p:spPr>
          <a:xfrm rot="5400000">
            <a:off x="10356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9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520825"/>
            <a:ext cx="10515600" cy="4756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Docker is just a tool to manage containers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Key concepts: Containers, Engine, Images, Registry</a:t>
            </a:r>
          </a:p>
          <a:p>
            <a:pPr lvl="2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Docker value-add: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An excellent User Experience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Image Layers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Easily shared images - </a:t>
            </a:r>
            <a:r>
              <a:rPr lang="en-US" dirty="0" err="1"/>
              <a:t>DockerHub</a:t>
            </a: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Why?  When compared to VMs: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Better resource utilization - CPU, Memory, Disk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Faster start-up times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Easier tooling/scripting</a:t>
            </a:r>
          </a:p>
          <a:p>
            <a:pPr lvl="2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Discussion / Questions?</a:t>
            </a:r>
          </a:p>
        </p:txBody>
      </p:sp>
    </p:spTree>
    <p:extLst>
      <p:ext uri="{BB962C8B-B14F-4D97-AF65-F5344CB8AC3E}">
        <p14:creationId xmlns:p14="http://schemas.microsoft.com/office/powerpoint/2010/main" val="169592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824038"/>
            <a:ext cx="10515600" cy="4756150"/>
          </a:xfrm>
        </p:spPr>
        <p:txBody>
          <a:bodyPr/>
          <a:lstStyle/>
          <a:p>
            <a:r>
              <a:rPr lang="en-US" dirty="0"/>
              <a:t>What's the difference between a container and an image?</a:t>
            </a:r>
          </a:p>
          <a:p>
            <a:pPr lvl="1"/>
            <a:endParaRPr lang="en-US" dirty="0"/>
          </a:p>
          <a:p>
            <a:r>
              <a:rPr lang="en-US" dirty="0"/>
              <a:t>Answer:</a:t>
            </a:r>
          </a:p>
          <a:p>
            <a:pPr lvl="1"/>
            <a:r>
              <a:rPr lang="en-US" dirty="0"/>
              <a:t>An image is a tar of a filesystem</a:t>
            </a:r>
          </a:p>
          <a:p>
            <a:pPr lvl="1"/>
            <a:r>
              <a:rPr lang="en-US" dirty="0"/>
              <a:t>A container is a filesystem + a set of processing running in isolation</a:t>
            </a:r>
          </a:p>
        </p:txBody>
      </p:sp>
    </p:spTree>
    <p:extLst>
      <p:ext uri="{BB962C8B-B14F-4D97-AF65-F5344CB8AC3E}">
        <p14:creationId xmlns:p14="http://schemas.microsoft.com/office/powerpoint/2010/main" val="19545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 lang="en-US" dirty="0"/>
              <a:t>In a Traditional Deployment…</a:t>
            </a:r>
            <a:endParaRPr dirty="0"/>
          </a:p>
        </p:txBody>
      </p:sp>
      <p:sp>
        <p:nvSpPr>
          <p:cNvPr id="77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78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0546" y="2070045"/>
            <a:ext cx="483982" cy="483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1574" y="2647053"/>
            <a:ext cx="447111" cy="457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7874" y="3155052"/>
            <a:ext cx="447111" cy="457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6474" y="3675752"/>
            <a:ext cx="447111" cy="457183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Are you testing these on ever commit?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Code (packages archive) 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App server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Runtime versions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System libraries and versions</a:t>
            </a:r>
          </a:p>
        </p:txBody>
      </p:sp>
    </p:spTree>
    <p:extLst>
      <p:ext uri="{BB962C8B-B14F-4D97-AF65-F5344CB8AC3E}">
        <p14:creationId xmlns:p14="http://schemas.microsoft.com/office/powerpoint/2010/main" val="4588971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0" animBg="1" advAuto="0"/>
      <p:bldP spid="781" grpId="0" animBg="1" advAuto="0"/>
      <p:bldP spid="782" grpId="0" animBg="1" advAuto="0"/>
      <p:bldP spid="78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7569200" cy="5991669"/>
          </a:xfrm>
          <a:prstGeom prst="rect">
            <a:avLst/>
          </a:prstGeom>
        </p:spPr>
        <p:txBody>
          <a:bodyPr/>
          <a:lstStyle/>
          <a:p>
            <a:pPr defTabSz="896111">
              <a:defRPr sz="3920"/>
            </a:pPr>
            <a:r>
              <a:rPr lang="en-US" dirty="0"/>
              <a:t>What are containers?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(and how are they different then Docker?)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6009">
              <a:defRPr sz="28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t>Container = Code + Dependencies</a:t>
            </a:r>
          </a:p>
        </p:txBody>
      </p:sp>
      <p:sp>
        <p:nvSpPr>
          <p:cNvPr id="772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775" name="Group"/>
          <p:cNvGrpSpPr/>
          <p:nvPr/>
        </p:nvGrpSpPr>
        <p:grpSpPr>
          <a:xfrm>
            <a:off x="5476377" y="1909373"/>
            <a:ext cx="4189188" cy="1740297"/>
            <a:chOff x="0" y="0"/>
            <a:chExt cx="4189186" cy="1740296"/>
          </a:xfrm>
        </p:grpSpPr>
        <p:pic>
          <p:nvPicPr>
            <p:cNvPr id="773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1715" y="0"/>
              <a:ext cx="2067471" cy="1740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4" name="Line"/>
            <p:cNvSpPr/>
            <p:nvPr/>
          </p:nvSpPr>
          <p:spPr>
            <a:xfrm>
              <a:off x="-1" y="870146"/>
              <a:ext cx="1785989" cy="3"/>
            </a:xfrm>
            <a:prstGeom prst="line">
              <a:avLst/>
            </a:prstGeom>
            <a:noFill/>
            <a:ln w="177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6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Code (packages archive)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App server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Runtime versions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System libraries and versions</a:t>
            </a:r>
          </a:p>
        </p:txBody>
      </p:sp>
    </p:spTree>
    <p:extLst>
      <p:ext uri="{BB962C8B-B14F-4D97-AF65-F5344CB8AC3E}">
        <p14:creationId xmlns:p14="http://schemas.microsoft.com/office/powerpoint/2010/main" val="329078795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60201" y="646324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789" name="Docker Dev Workflow (2).png" descr="Docker Dev Workflow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9892" y="1246561"/>
            <a:ext cx="10432216" cy="40850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329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t>Docker for Operations</a:t>
            </a:r>
          </a:p>
        </p:txBody>
      </p:sp>
      <p:sp>
        <p:nvSpPr>
          <p:cNvPr id="800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801" name="Shape 301" descr="Shape 3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1308" y="1851025"/>
            <a:ext cx="7620005" cy="42957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14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6290" y="1379440"/>
            <a:ext cx="40014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hlinkClick r:id="rId2"/>
              </a:rPr>
              <a:t>ibm.biz/BdjJXT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553B3-0861-9541-AA37-0FEC6652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12" y="247135"/>
            <a:ext cx="6738551" cy="7762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Lab</a:t>
            </a:r>
            <a:r>
              <a:rPr lang="mr-IN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–</a:t>
            </a:r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build your own image</a:t>
            </a:r>
            <a:b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64008F-6C69-C847-8F4D-5E116743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DD9020A5-F720-7347-9A18-FE126DAC7464}"/>
              </a:ext>
            </a:extLst>
          </p:cNvPr>
          <p:cNvSpPr txBox="1">
            <a:spLocks/>
          </p:cNvSpPr>
          <p:nvPr/>
        </p:nvSpPr>
        <p:spPr>
          <a:xfrm>
            <a:off x="3048000" y="2279127"/>
            <a:ext cx="6260951" cy="1969861"/>
          </a:xfrm>
          <a:prstGeom prst="rect">
            <a:avLst/>
          </a:prstGeom>
        </p:spPr>
        <p:txBody>
          <a:bodyPr lIns="45719" rIns="45719" anchor="t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John Zaccone</a:t>
            </a:r>
          </a:p>
          <a:p>
            <a:r>
              <a:rPr lang="en-US" sz="2000" b="0" dirty="0">
                <a:hlinkClick r:id="rId2"/>
              </a:rPr>
              <a:t>john.zaccone@ibm.com</a:t>
            </a:r>
            <a:endParaRPr lang="en-US" sz="2000" b="0" dirty="0"/>
          </a:p>
          <a:p>
            <a:br>
              <a:rPr lang="en-US" sz="2000" b="0" dirty="0"/>
            </a:br>
            <a:endParaRPr 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2133" dirty="0"/>
              <a:t>Containers </a:t>
            </a:r>
            <a:r>
              <a:rPr lang="mr-IN" sz="2133" dirty="0"/>
              <a:t>–</a:t>
            </a:r>
            <a:r>
              <a:rPr lang="en-US" sz="2133" dirty="0"/>
              <a:t> not a new idea</a:t>
            </a:r>
          </a:p>
          <a:p>
            <a:pPr lvl="1">
              <a:lnSpc>
                <a:spcPct val="70000"/>
              </a:lnSpc>
            </a:pPr>
            <a:r>
              <a:rPr lang="en-US" sz="1867" dirty="0" err="1"/>
              <a:t>chroot</a:t>
            </a:r>
            <a:r>
              <a:rPr lang="en-US" sz="1867" dirty="0"/>
              <a:t> ('80s) process spawned in isolated file space</a:t>
            </a:r>
          </a:p>
          <a:p>
            <a:pPr lvl="1">
              <a:lnSpc>
                <a:spcPct val="70000"/>
              </a:lnSpc>
            </a:pPr>
            <a:r>
              <a:rPr lang="en-US" sz="1867" dirty="0"/>
              <a:t>FreeBSD jails</a:t>
            </a:r>
          </a:p>
          <a:p>
            <a:pPr lvl="1">
              <a:lnSpc>
                <a:spcPct val="70000"/>
              </a:lnSpc>
            </a:pPr>
            <a:r>
              <a:rPr lang="en-US" sz="1867" dirty="0"/>
              <a:t>OS-level virtualization (user-mode-</a:t>
            </a:r>
            <a:r>
              <a:rPr lang="en-US" sz="1867" dirty="0" err="1"/>
              <a:t>linux</a:t>
            </a:r>
            <a:r>
              <a:rPr lang="en-US" sz="1867" dirty="0"/>
              <a:t>, </a:t>
            </a:r>
            <a:r>
              <a:rPr lang="en-US" sz="1867" dirty="0" err="1"/>
              <a:t>virtuozzo</a:t>
            </a:r>
            <a:r>
              <a:rPr lang="en-US" sz="1867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867" dirty="0"/>
              <a:t>Solaris Containers </a:t>
            </a:r>
          </a:p>
          <a:p>
            <a:pPr lvl="1">
              <a:lnSpc>
                <a:spcPct val="70000"/>
              </a:lnSpc>
            </a:pPr>
            <a:r>
              <a:rPr lang="en-US" sz="1867" dirty="0" err="1"/>
              <a:t>LinuX</a:t>
            </a:r>
            <a:r>
              <a:rPr lang="en-US" sz="1867" dirty="0"/>
              <a:t> Containers (LXC)</a:t>
            </a:r>
          </a:p>
          <a:p>
            <a:pPr lvl="1">
              <a:lnSpc>
                <a:spcPct val="70000"/>
              </a:lnSpc>
            </a:pPr>
            <a:r>
              <a:rPr lang="en-US" sz="1867" dirty="0"/>
              <a:t>Cloud Foundry (Warden, Garden)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More efficient than VMs but less mindshare...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Docker </a:t>
            </a:r>
            <a:r>
              <a:rPr lang="mr-IN" dirty="0"/>
              <a:t>–</a:t>
            </a:r>
            <a:r>
              <a:rPr lang="en-US" dirty="0"/>
              <a:t> ecosystem approach transformed perception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Building application-centric containers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Mechanism for sharing images (Docker Registry)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Open-source enabled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022523" y="1636757"/>
            <a:ext cx="1028347" cy="1658787"/>
          </a:xfrm>
          <a:prstGeom prst="rect">
            <a:avLst/>
          </a:prstGeom>
          <a:solidFill>
            <a:srgbClr val="FFE645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chemeClr val="bg2"/>
                </a:solidFill>
                <a:latin typeface="HelvNeue Light for IBM" pitchFamily="34" charset="0"/>
              </a:rPr>
              <a:t>Isolation</a:t>
            </a:r>
            <a:endParaRPr lang="en-US" sz="2133" dirty="0">
              <a:solidFill>
                <a:schemeClr val="bg2"/>
              </a:solidFill>
              <a:latin typeface="HelvNeue Light for IBM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27946" y="1636757"/>
            <a:ext cx="1028347" cy="1658787"/>
          </a:xfrm>
          <a:prstGeom prst="rect">
            <a:avLst/>
          </a:prstGeom>
          <a:solidFill>
            <a:srgbClr val="FFE645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Isolation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6400800" cy="508000"/>
          </a:xfrm>
        </p:spPr>
        <p:txBody>
          <a:bodyPr>
            <a:normAutofit/>
          </a:bodyPr>
          <a:lstStyle/>
          <a:p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Introducing containers and Docker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9F62C2-06F1-4256-8BEA-AE6C66652B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941579" y="3649955"/>
            <a:ext cx="2056695" cy="531445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hardware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941579" y="3118509"/>
            <a:ext cx="2056695" cy="5314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OS / kernel</a:t>
            </a:r>
          </a:p>
        </p:txBody>
      </p:sp>
      <p:sp>
        <p:nvSpPr>
          <p:cNvPr id="8" name="Rounded Rectangle 7"/>
          <p:cNvSpPr/>
          <p:nvPr/>
        </p:nvSpPr>
        <p:spPr bwMode="auto">
          <a:xfrm rot="16200000">
            <a:off x="8495282" y="1875041"/>
            <a:ext cx="1424041" cy="531447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1</a:t>
            </a:r>
          </a:p>
        </p:txBody>
      </p:sp>
      <p:sp>
        <p:nvSpPr>
          <p:cNvPr id="9" name="Rounded Rectangle 8"/>
          <p:cNvSpPr/>
          <p:nvPr/>
        </p:nvSpPr>
        <p:spPr bwMode="auto">
          <a:xfrm rot="16200000">
            <a:off x="9715263" y="1871441"/>
            <a:ext cx="1424041" cy="531447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16516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41247">
              <a:defRPr sz="2944"/>
            </a:lvl1pPr>
          </a:lstStyle>
          <a:p>
            <a:r>
              <a:rPr sz="3200" dirty="0"/>
              <a:t>What are Containers?</a:t>
            </a:r>
          </a:p>
        </p:txBody>
      </p:sp>
      <p:sp>
        <p:nvSpPr>
          <p:cNvPr id="281" name="Slide Number Placeholder 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0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rPr lang="en-US" dirty="0"/>
              <a:t>Similar to VMs but managed at the </a:t>
            </a:r>
            <a:r>
              <a:rPr lang="en-US" b="1" dirty="0"/>
              <a:t>process level</a:t>
            </a:r>
          </a:p>
          <a:p>
            <a:pPr>
              <a:lnSpc>
                <a:spcPct val="72000"/>
              </a:lnSpc>
              <a:defRPr sz="2300"/>
            </a:pPr>
            <a:r>
              <a:rPr lang="en-US" dirty="0"/>
              <a:t>"VM-like” isolated achieved by set of "</a:t>
            </a:r>
            <a:r>
              <a:rPr lang="en-US" b="1" dirty="0"/>
              <a:t>namespaces</a:t>
            </a:r>
            <a:r>
              <a:rPr lang="en-US" dirty="0"/>
              <a:t>" (isolated view)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lang="en-US" sz="1800" dirty="0"/>
              <a:t>PID –isolated view of process IDs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lang="en-US" sz="1800" dirty="0"/>
              <a:t>USER- user and group IDs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1800" dirty="0"/>
              <a:t>UTS</a:t>
            </a:r>
            <a:r>
              <a:rPr sz="1800" dirty="0">
                <a:sym typeface="Calibri"/>
              </a:rPr>
              <a:t> - hostname and domain name</a:t>
            </a:r>
            <a:endParaRPr lang="en-US" sz="18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1800" dirty="0"/>
              <a:t>NS</a:t>
            </a:r>
            <a:r>
              <a:rPr sz="1800" dirty="0">
                <a:sym typeface="Calibri"/>
              </a:rPr>
              <a:t> - mount points</a:t>
            </a:r>
            <a:endParaRPr lang="en-US" sz="18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1800" dirty="0"/>
              <a:t>NET</a:t>
            </a:r>
            <a:r>
              <a:rPr sz="1800" dirty="0">
                <a:sym typeface="Calibri"/>
              </a:rPr>
              <a:t> - Network devices, stacks, ports</a:t>
            </a:r>
            <a:endParaRPr lang="en-US" sz="18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1800" dirty="0"/>
              <a:t>IPC</a:t>
            </a:r>
            <a:r>
              <a:rPr sz="1800" dirty="0">
                <a:sym typeface="Calibri"/>
              </a:rPr>
              <a:t> - inter-process communications, message queues</a:t>
            </a:r>
            <a:endParaRPr lang="en-US" sz="1800" dirty="0">
              <a:sym typeface="Calibri"/>
            </a:endParaRPr>
          </a:p>
          <a:p>
            <a:pPr>
              <a:lnSpc>
                <a:spcPct val="72000"/>
              </a:lnSpc>
              <a:defRPr sz="2300"/>
            </a:pPr>
            <a:endParaRPr lang="en-US" b="1" dirty="0"/>
          </a:p>
          <a:p>
            <a:pPr>
              <a:lnSpc>
                <a:spcPct val="72000"/>
              </a:lnSpc>
              <a:defRPr sz="2300"/>
            </a:pPr>
            <a:r>
              <a:rPr lang="en-US" b="1" dirty="0" err="1"/>
              <a:t>cgroups</a:t>
            </a:r>
            <a:r>
              <a:rPr lang="en-US" b="1" dirty="0">
                <a:sym typeface="Calibri"/>
              </a:rPr>
              <a:t> </a:t>
            </a:r>
            <a:r>
              <a:rPr lang="en-US" dirty="0">
                <a:sym typeface="Calibri"/>
              </a:rPr>
              <a:t>- controls limits and monitoring of resources</a:t>
            </a:r>
          </a:p>
          <a:p>
            <a:pPr>
              <a:lnSpc>
                <a:spcPct val="72000"/>
              </a:lnSpc>
              <a:defRPr sz="2300"/>
            </a:pPr>
            <a:endParaRPr lang="en-US" dirty="0">
              <a:sym typeface="Calibri"/>
            </a:endParaRPr>
          </a:p>
          <a:p>
            <a:pPr>
              <a:lnSpc>
                <a:spcPct val="72000"/>
              </a:lnSpc>
              <a:defRPr sz="2300"/>
            </a:pPr>
            <a:r>
              <a:rPr lang="en-US" dirty="0"/>
              <a:t>The key statement: </a:t>
            </a:r>
            <a:r>
              <a:rPr lang="en-US" b="1" dirty="0"/>
              <a:t>A container is a process(</a:t>
            </a:r>
            <a:r>
              <a:rPr lang="en-US" b="1" dirty="0" err="1"/>
              <a:t>es</a:t>
            </a:r>
            <a:r>
              <a:rPr lang="en-US" b="1" dirty="0"/>
              <a:t>) running in isolation</a:t>
            </a:r>
          </a:p>
          <a:p>
            <a:pPr>
              <a:lnSpc>
                <a:spcPct val="72000"/>
              </a:lnSpc>
              <a:defRPr sz="2300"/>
            </a:pPr>
            <a:endParaRPr lang="en-US" dirty="0">
              <a:sym typeface="Calibri"/>
            </a:endParaRP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700"/>
            </a:pPr>
            <a:endParaRPr dirty="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718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46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en-US" dirty="0" err="1"/>
              <a:t>vs</a:t>
            </a:r>
            <a:r>
              <a:rPr lang="en-US" dirty="0"/>
              <a:t>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93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3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Hypervisor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93902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65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65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5901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42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OS-specific files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42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42100" y="1966738"/>
            <a:ext cx="1447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70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Operating System +</a:t>
            </a:r>
            <a:r>
              <a:rPr lang="en-US" sz="14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0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70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32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31" name="Striped Right Arrow 30"/>
          <p:cNvSpPr/>
          <p:nvPr/>
        </p:nvSpPr>
        <p:spPr>
          <a:xfrm>
            <a:off x="4584700" y="2915502"/>
            <a:ext cx="1371600" cy="83820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VS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3900" y="13153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65900" y="1315302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704916" y="4363302"/>
            <a:ext cx="685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VM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5900" y="520150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Containers share the same base Kernel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1500" y="5201502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Each VM has its own OS</a:t>
            </a:r>
          </a:p>
        </p:txBody>
      </p:sp>
      <p:sp>
        <p:nvSpPr>
          <p:cNvPr id="3" name="Half Frame 2"/>
          <p:cNvSpPr/>
          <p:nvPr/>
        </p:nvSpPr>
        <p:spPr>
          <a:xfrm rot="18900000">
            <a:off x="8581371" y="4473774"/>
            <a:ext cx="165474" cy="165473"/>
          </a:xfrm>
          <a:prstGeom prst="halfFrame">
            <a:avLst>
              <a:gd name="adj1" fmla="val 5365"/>
              <a:gd name="adj2" fmla="val 599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42299" y="310453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 &lt;-Emulates a full 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73532-6E8E-C54D-BA09-ACC0AD0BC8BB}"/>
              </a:ext>
            </a:extLst>
          </p:cNvPr>
          <p:cNvSpPr txBox="1"/>
          <p:nvPr/>
        </p:nvSpPr>
        <p:spPr>
          <a:xfrm>
            <a:off x="8472959" y="39997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Actual OS</a:t>
            </a:r>
          </a:p>
        </p:txBody>
      </p:sp>
    </p:spTree>
    <p:extLst>
      <p:ext uri="{BB962C8B-B14F-4D97-AF65-F5344CB8AC3E}">
        <p14:creationId xmlns:p14="http://schemas.microsoft.com/office/powerpoint/2010/main" val="37919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1381125"/>
            <a:ext cx="10179865" cy="4375150"/>
          </a:xfrm>
        </p:spPr>
        <p:txBody>
          <a:bodyPr>
            <a:normAutofit/>
          </a:bodyPr>
          <a:lstStyle/>
          <a:p>
            <a:r>
              <a:rPr lang="en-US" sz="2400" dirty="0"/>
              <a:t>Containers is the technology, Docker is the </a:t>
            </a:r>
            <a:r>
              <a:rPr lang="en-US" sz="2400" b="1" dirty="0"/>
              <a:t>tooling</a:t>
            </a:r>
            <a:r>
              <a:rPr lang="en-US" sz="2400" dirty="0"/>
              <a:t> around containers</a:t>
            </a:r>
          </a:p>
          <a:p>
            <a:r>
              <a:rPr lang="en-US" sz="2400" dirty="0"/>
              <a:t>Without Docker, containers would be </a:t>
            </a:r>
            <a:r>
              <a:rPr lang="en-US" sz="2400" b="1" dirty="0"/>
              <a:t>unusable</a:t>
            </a:r>
            <a:r>
              <a:rPr lang="en-US" sz="2400" dirty="0"/>
              <a:t> (for most people)</a:t>
            </a:r>
          </a:p>
          <a:p>
            <a:r>
              <a:rPr lang="en-US" sz="2400" dirty="0"/>
              <a:t>Docker </a:t>
            </a:r>
            <a:r>
              <a:rPr lang="en-US" sz="2400" b="1" dirty="0"/>
              <a:t>simplified</a:t>
            </a:r>
            <a:r>
              <a:rPr lang="en-US" sz="2400" dirty="0"/>
              <a:t> container technology to enable it for the masses</a:t>
            </a:r>
          </a:p>
          <a:p>
            <a:r>
              <a:rPr lang="en-US" sz="2400" dirty="0"/>
              <a:t>Added value: Lifecycle support, setup file system,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extra confusion: Docker is also a company, which is different then Docker the technology…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0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1381125"/>
            <a:ext cx="10179865" cy="437515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https://labs.play-with-docker.com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t>Our First Container</a:t>
            </a:r>
          </a:p>
        </p:txBody>
      </p:sp>
      <p:sp>
        <p:nvSpPr>
          <p:cNvPr id="298" name="Slide Number Placeholder 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ubuntu echo Hello World</a:t>
            </a:r>
          </a:p>
          <a:p>
            <a:pPr marL="0" indent="0">
              <a:lnSpc>
                <a:spcPct val="81000"/>
              </a:lnSpc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Hello World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163285" indent="-163285">
              <a:lnSpc>
                <a:spcPct val="81000"/>
              </a:lnSpc>
            </a:pPr>
            <a:r>
              <a:rPr sz="2800" dirty="0">
                <a:latin typeface="IBM Plex Sans" charset="0"/>
                <a:ea typeface="IBM Plex Sans" charset="0"/>
                <a:cs typeface="IBM Plex Sans" charset="0"/>
              </a:rPr>
              <a:t>What happened?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Docker created a directory with a "ubuntu" filesystem (image)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Docker created a new set of namespaces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Ran a new process: </a:t>
            </a:r>
            <a:r>
              <a:rPr dirty="0">
                <a:latin typeface="IBM Plex Sans" charset="0"/>
                <a:ea typeface="IBM Plex Sans" charset="0"/>
                <a:cs typeface="IBM Plex Sans" charset="0"/>
                <a:sym typeface="Courier"/>
              </a:rPr>
              <a:t>echo Hello World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Using those namespaces to isolate it from other processes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Using that new directory as the "root" of the filesystem (</a:t>
            </a:r>
            <a:r>
              <a:rPr dirty="0">
                <a:latin typeface="IBM Plex Sans" charset="0"/>
                <a:ea typeface="IBM Plex Sans" charset="0"/>
                <a:cs typeface="IBM Plex Sans" charset="0"/>
                <a:sym typeface="Courier"/>
              </a:rPr>
              <a:t>chroot</a:t>
            </a: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That's it!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Notice as a user I never installed "ubuntu"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 it again - notice how quickly it ran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6007100" cy="508000"/>
          </a:xfrm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rPr dirty="0" err="1"/>
              <a:t>ssh-ing</a:t>
            </a:r>
            <a:r>
              <a:rPr dirty="0"/>
              <a:t> into a container - fake it...</a:t>
            </a:r>
          </a:p>
        </p:txBody>
      </p:sp>
      <p:sp>
        <p:nvSpPr>
          <p:cNvPr id="304" name="Slide Number Placeholder 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0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-ti ubuntu bash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root@62deec4411da:/# pwd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/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root@62deec4411da:/# exit</a:t>
            </a:r>
          </a:p>
          <a:p>
            <a:pPr marL="0" indent="0">
              <a:lnSpc>
                <a:spcPct val="72000"/>
              </a:lnSpc>
              <a:buSzTx/>
              <a:buNone/>
              <a:defRPr sz="2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endParaRPr dirty="0"/>
          </a:p>
          <a:p>
            <a:pPr>
              <a:lnSpc>
                <a:spcPct val="72000"/>
              </a:lnSpc>
              <a:defRPr sz="2500"/>
            </a:pPr>
            <a:r>
              <a:rPr dirty="0"/>
              <a:t>Now the process is "bash" instead of "echo"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But its still just a process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Look around, mess around, its totally isolated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rm /etc/passwd – no worries!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MAKE SURE YOU'RE IN A CONTAINER!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BM Developer v4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Developer v4" id="{7D8F4487-A3E9-7946-89BB-94456F26D465}" vid="{8345C662-F1FB-B14C-9378-C9663D81732F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1825</Words>
  <Application>Microsoft Macintosh PowerPoint</Application>
  <PresentationFormat>Widescreen</PresentationFormat>
  <Paragraphs>325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HelvNeue Light for IBM</vt:lpstr>
      <vt:lpstr>IBM Plex Mono</vt:lpstr>
      <vt:lpstr>IBM Plex Sans</vt:lpstr>
      <vt:lpstr>IBM Plex Sans Regular</vt:lpstr>
      <vt:lpstr>Trebuchet MS</vt:lpstr>
      <vt:lpstr>IBM Developer v4</vt:lpstr>
      <vt:lpstr>1_blk_background_2017</vt:lpstr>
      <vt:lpstr>Intro to Docker Containers</vt:lpstr>
      <vt:lpstr>What are containers?   (and how are they different then Docker?)</vt:lpstr>
      <vt:lpstr>Introducing containers and Docker</vt:lpstr>
      <vt:lpstr>What are Containers?</vt:lpstr>
      <vt:lpstr>VM vs Container</vt:lpstr>
      <vt:lpstr>What is Docker?</vt:lpstr>
      <vt:lpstr>Follow Along….</vt:lpstr>
      <vt:lpstr>Our First Container</vt:lpstr>
      <vt:lpstr>ssh-ing into a container - fake it...</vt:lpstr>
      <vt:lpstr>A look under the covers</vt:lpstr>
      <vt:lpstr>Docker Images</vt:lpstr>
      <vt:lpstr>Docker Registry</vt:lpstr>
      <vt:lpstr>Build your own image with a Dockerfile!</vt:lpstr>
      <vt:lpstr>Docker special sauce: Layers</vt:lpstr>
      <vt:lpstr>VM vs Container: Notice the layers!</vt:lpstr>
      <vt:lpstr>Shared / Layered / Union Filesystems</vt:lpstr>
      <vt:lpstr>Summary</vt:lpstr>
      <vt:lpstr>Quiz!</vt:lpstr>
      <vt:lpstr>In a Traditional Deployment…</vt:lpstr>
      <vt:lpstr>Container = Code + Dependencies</vt:lpstr>
      <vt:lpstr>PowerPoint Presentation</vt:lpstr>
      <vt:lpstr>Docker for Operations</vt:lpstr>
      <vt:lpstr>Lab– build your own image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Modern Apps with Containers</dc:title>
  <cp:lastModifiedBy>John Zaccone</cp:lastModifiedBy>
  <cp:revision>48</cp:revision>
  <dcterms:modified xsi:type="dcterms:W3CDTF">2019-01-16T04:01:46Z</dcterms:modified>
</cp:coreProperties>
</file>