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35" r:id="rId3"/>
  </p:sldMasterIdLst>
  <p:notesMasterIdLst>
    <p:notesMasterId r:id="rId49"/>
  </p:notesMasterIdLst>
  <p:handoutMasterIdLst>
    <p:handoutMasterId r:id="rId50"/>
  </p:handoutMasterIdLst>
  <p:sldIdLst>
    <p:sldId id="880" r:id="rId4"/>
    <p:sldId id="1101" r:id="rId5"/>
    <p:sldId id="1045" r:id="rId6"/>
    <p:sldId id="1043" r:id="rId7"/>
    <p:sldId id="1026" r:id="rId8"/>
    <p:sldId id="1032" r:id="rId9"/>
    <p:sldId id="1042" r:id="rId10"/>
    <p:sldId id="1041" r:id="rId11"/>
    <p:sldId id="1033" r:id="rId12"/>
    <p:sldId id="1034" r:id="rId13"/>
    <p:sldId id="290" r:id="rId14"/>
    <p:sldId id="1174" r:id="rId15"/>
    <p:sldId id="1050" r:id="rId16"/>
    <p:sldId id="911" r:id="rId17"/>
    <p:sldId id="1049" r:id="rId18"/>
    <p:sldId id="915" r:id="rId19"/>
    <p:sldId id="1102" r:id="rId20"/>
    <p:sldId id="916" r:id="rId21"/>
    <p:sldId id="407" r:id="rId22"/>
    <p:sldId id="934" r:id="rId23"/>
    <p:sldId id="935" r:id="rId24"/>
    <p:sldId id="919" r:id="rId25"/>
    <p:sldId id="1046" r:id="rId26"/>
    <p:sldId id="936" r:id="rId27"/>
    <p:sldId id="1103" r:id="rId28"/>
    <p:sldId id="940" r:id="rId29"/>
    <p:sldId id="943" r:id="rId30"/>
    <p:sldId id="944" r:id="rId31"/>
    <p:sldId id="974" r:id="rId32"/>
    <p:sldId id="925" r:id="rId33"/>
    <p:sldId id="1047" r:id="rId34"/>
    <p:sldId id="947" r:id="rId35"/>
    <p:sldId id="946" r:id="rId36"/>
    <p:sldId id="927" r:id="rId37"/>
    <p:sldId id="1048" r:id="rId38"/>
    <p:sldId id="948" r:id="rId39"/>
    <p:sldId id="949" r:id="rId40"/>
    <p:sldId id="950" r:id="rId41"/>
    <p:sldId id="951" r:id="rId42"/>
    <p:sldId id="952" r:id="rId43"/>
    <p:sldId id="929" r:id="rId44"/>
    <p:sldId id="1104" r:id="rId45"/>
    <p:sldId id="1105" r:id="rId46"/>
    <p:sldId id="1106" r:id="rId47"/>
    <p:sldId id="1108" r:id="rId4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ll" initials="b" lastIdx="36" clrIdx="0"/>
  <p:cmAuthor id="1" name="ADMINIBM" initials="A" lastIdx="1" clrIdx="1">
    <p:extLst>
      <p:ext uri="{19B8F6BF-5375-455C-9EA6-DF929625EA0E}">
        <p15:presenceInfo xmlns:p15="http://schemas.microsoft.com/office/powerpoint/2012/main" userId="ADMINI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DC2"/>
    <a:srgbClr val="CC0000"/>
    <a:srgbClr val="009999"/>
    <a:srgbClr val="61BBFF"/>
    <a:srgbClr val="FFFFCC"/>
    <a:srgbClr val="FFCC99"/>
    <a:srgbClr val="CC00FF"/>
    <a:srgbClr val="CC99FF"/>
    <a:srgbClr val="FF66CC"/>
    <a:srgbClr val="3FA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87392" autoAdjust="0"/>
  </p:normalViewPr>
  <p:slideViewPr>
    <p:cSldViewPr snapToGrid="0">
      <p:cViewPr varScale="1">
        <p:scale>
          <a:sx n="67" d="100"/>
          <a:sy n="67" d="100"/>
        </p:scale>
        <p:origin x="452" y="48"/>
      </p:cViewPr>
      <p:guideLst>
        <p:guide orient="horz" pos="2160"/>
        <p:guide pos="38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CCB6FDA7-A9A9-42A1-9088-7006D3018D91}" type="datetimeFigureOut">
              <a:rPr lang="en-US" smtClean="0"/>
              <a:t>8/21/2019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3A42ADD-29F4-49E0-833A-AEF7408ED5C6}" type="slidenum">
              <a:rPr lang="en-US" smtClean="0"/>
              <a:t>‹#›</a:t>
            </a:fld>
            <a:endParaRPr lang="en-US"/>
          </a:p>
        </p:txBody>
      </p:sp>
    </p:spTree>
    <p:extLst>
      <p:ext uri="{BB962C8B-B14F-4D97-AF65-F5344CB8AC3E}">
        <p14:creationId xmlns:p14="http://schemas.microsoft.com/office/powerpoint/2010/main" val="2458334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376B674-1FDD-4225-AAFE-2FA034ED6421}" type="datetimeFigureOut">
              <a:rPr lang="en-US" smtClean="0"/>
              <a:t>8/21/2019</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A3D471-FC24-4105-A777-8AF717EAA37A}" type="slidenum">
              <a:rPr lang="en-US" smtClean="0"/>
              <a:t>‹#›</a:t>
            </a:fld>
            <a:endParaRPr lang="en-US"/>
          </a:p>
        </p:txBody>
      </p:sp>
    </p:spTree>
    <p:extLst>
      <p:ext uri="{BB962C8B-B14F-4D97-AF65-F5344CB8AC3E}">
        <p14:creationId xmlns:p14="http://schemas.microsoft.com/office/powerpoint/2010/main" val="2487124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r>
              <a:rPr lang="en-US" sz="900" b="1" kern="1200" dirty="0">
                <a:solidFill>
                  <a:schemeClr val="tx1"/>
                </a:solidFill>
                <a:effectLst/>
                <a:latin typeface="+mn-lt"/>
                <a:ea typeface="+mn-ea"/>
                <a:cs typeface="+mn-cs"/>
              </a:rPr>
              <a:t>Problem Description</a:t>
            </a:r>
          </a:p>
          <a:p>
            <a:r>
              <a:rPr lang="en-US" sz="900" kern="1200" dirty="0">
                <a:solidFill>
                  <a:schemeClr val="tx1"/>
                </a:solidFill>
                <a:effectLst/>
                <a:latin typeface="+mn-lt"/>
                <a:ea typeface="+mn-ea"/>
                <a:cs typeface="+mn-cs"/>
              </a:rPr>
              <a:t>During all the labs we will use a common business problem.</a:t>
            </a:r>
          </a:p>
          <a:p>
            <a:r>
              <a:rPr lang="en-US" sz="900" kern="1200" dirty="0">
                <a:solidFill>
                  <a:schemeClr val="tx1"/>
                </a:solidFill>
                <a:effectLst/>
                <a:latin typeface="+mn-lt"/>
                <a:ea typeface="+mn-ea"/>
                <a:cs typeface="+mn-cs"/>
              </a:rPr>
              <a:t>Let’s suppose a bank can run different marketing campaign(s) to offer additional product(s) to existing customer(s).</a:t>
            </a:r>
          </a:p>
          <a:p>
            <a:pPr lvl="0"/>
            <a:r>
              <a:rPr lang="en-US" sz="900" kern="1200" dirty="0">
                <a:solidFill>
                  <a:schemeClr val="tx1"/>
                </a:solidFill>
                <a:effectLst/>
                <a:latin typeface="+mn-lt"/>
                <a:ea typeface="+mn-ea"/>
                <a:cs typeface="+mn-cs"/>
              </a:rPr>
              <a:t>Depending on customer characteristics, the success and revenue to be expected of executing a given campaign may change. </a:t>
            </a:r>
          </a:p>
          <a:p>
            <a:pPr lvl="0"/>
            <a:r>
              <a:rPr lang="en-US" sz="900" kern="1200" dirty="0">
                <a:solidFill>
                  <a:schemeClr val="tx1"/>
                </a:solidFill>
                <a:effectLst/>
                <a:latin typeface="+mn-lt"/>
                <a:ea typeface="+mn-ea"/>
                <a:cs typeface="+mn-cs"/>
              </a:rPr>
              <a:t>Depending on the campaign, different costs and limits may apply.</a:t>
            </a:r>
          </a:p>
          <a:p>
            <a:r>
              <a:rPr lang="en-US" sz="900" kern="1200" dirty="0">
                <a:solidFill>
                  <a:schemeClr val="tx1"/>
                </a:solidFill>
                <a:effectLst/>
                <a:latin typeface="+mn-lt"/>
                <a:ea typeface="+mn-ea"/>
                <a:cs typeface="+mn-cs"/>
              </a:rPr>
              <a:t>The bank can use Machine Learning (ML) models to predict the response of customer according to their characteristics. The model can be trained using historical data.</a:t>
            </a:r>
          </a:p>
          <a:p>
            <a:r>
              <a:rPr lang="en-US" sz="900" kern="1200" dirty="0">
                <a:solidFill>
                  <a:schemeClr val="tx1"/>
                </a:solidFill>
                <a:effectLst/>
                <a:latin typeface="+mn-lt"/>
                <a:ea typeface="+mn-ea"/>
                <a:cs typeface="+mn-cs"/>
              </a:rPr>
              <a:t>The bank can use Decision Optimization (DO) models to select which campaign to propose to which customer to reach the optimal overall expected revenue</a:t>
            </a:r>
            <a:r>
              <a:rPr lang="en-US" dirty="0">
                <a:effectLst/>
              </a:rPr>
              <a:t> </a:t>
            </a:r>
            <a:endParaRPr lang="en-US" dirty="0"/>
          </a:p>
        </p:txBody>
      </p:sp>
      <p:sp>
        <p:nvSpPr>
          <p:cNvPr id="4" name="Footer Placeholder 3"/>
          <p:cNvSpPr>
            <a:spLocks noGrp="1"/>
          </p:cNvSpPr>
          <p:nvPr>
            <p:ph type="ftr" sz="quarter" idx="10"/>
          </p:nvPr>
        </p:nvSpPr>
        <p:spPr/>
        <p:txBody>
          <a:bodyPr/>
          <a:lstStyle/>
          <a:p>
            <a:pPr>
              <a:defRPr/>
            </a:pPr>
            <a:r>
              <a:rPr lang="en-US"/>
              <a:t>IBM Analytics © 2017 IBM Corporation</a:t>
            </a:r>
          </a:p>
        </p:txBody>
      </p:sp>
    </p:spTree>
    <p:extLst>
      <p:ext uri="{BB962C8B-B14F-4D97-AF65-F5344CB8AC3E}">
        <p14:creationId xmlns:p14="http://schemas.microsoft.com/office/powerpoint/2010/main" val="4561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Tree>
    <p:extLst>
      <p:ext uri="{BB962C8B-B14F-4D97-AF65-F5344CB8AC3E}">
        <p14:creationId xmlns:p14="http://schemas.microsoft.com/office/powerpoint/2010/main" val="243879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Tree>
    <p:extLst>
      <p:ext uri="{BB962C8B-B14F-4D97-AF65-F5344CB8AC3E}">
        <p14:creationId xmlns:p14="http://schemas.microsoft.com/office/powerpoint/2010/main" val="302492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Tree>
    <p:extLst>
      <p:ext uri="{BB962C8B-B14F-4D97-AF65-F5344CB8AC3E}">
        <p14:creationId xmlns:p14="http://schemas.microsoft.com/office/powerpoint/2010/main" val="216078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IBM Analytics</a:t>
            </a:r>
            <a:br>
              <a:rPr lang="en-US"/>
            </a:br>
            <a:r>
              <a:rPr lang="en-US"/>
              <a:t>© 2015 IBM Corporation</a:t>
            </a:r>
            <a:endParaRPr lang="en-US" dirty="0"/>
          </a:p>
        </p:txBody>
      </p:sp>
    </p:spTree>
    <p:extLst>
      <p:ext uri="{BB962C8B-B14F-4D97-AF65-F5344CB8AC3E}">
        <p14:creationId xmlns:p14="http://schemas.microsoft.com/office/powerpoint/2010/main" val="338816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33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92000" cy="6488061"/>
          </a:xfrm>
          <a:prstGeom prst="rect">
            <a:avLst/>
          </a:prstGeom>
          <a:gradFill>
            <a:gsLst>
              <a:gs pos="0">
                <a:srgbClr val="0F6971"/>
              </a:gs>
              <a:gs pos="100000">
                <a:srgbClr val="285B7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l="26" t="59" r="51879" b="46715"/>
          <a:stretch/>
        </p:blipFill>
        <p:spPr>
          <a:xfrm>
            <a:off x="5381215" y="-2387"/>
            <a:ext cx="6796271" cy="6741170"/>
          </a:xfrm>
          <a:prstGeom prst="rect">
            <a:avLst/>
          </a:prstGeom>
        </p:spPr>
      </p:pic>
      <p:sp>
        <p:nvSpPr>
          <p:cNvPr id="12" name="Rectangle 11"/>
          <p:cNvSpPr/>
          <p:nvPr userDrawn="1"/>
        </p:nvSpPr>
        <p:spPr>
          <a:xfrm>
            <a:off x="0" y="6496050"/>
            <a:ext cx="12192000" cy="361950"/>
          </a:xfrm>
          <a:prstGeom prst="rect">
            <a:avLst/>
          </a:prstGeom>
          <a:solidFill>
            <a:srgbClr val="16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35429" y="1836964"/>
            <a:ext cx="5341258" cy="2299607"/>
          </a:xfrm>
        </p:spPr>
        <p:txBody>
          <a:bodyPr anchor="b">
            <a:noAutofit/>
          </a:bodyPr>
          <a:lstStyle>
            <a:lvl1pPr algn="l">
              <a:lnSpc>
                <a:spcPct val="100000"/>
              </a:lnSpc>
              <a:defRPr sz="44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35429" y="4256715"/>
            <a:ext cx="5341258" cy="402320"/>
          </a:xfrm>
        </p:spPr>
        <p:txBody>
          <a:bodyPr>
            <a:noAutofit/>
          </a:bodyPr>
          <a:lstStyle>
            <a:lvl1pPr marL="0" indent="0" algn="l">
              <a:buNone/>
              <a:defRPr sz="2000" b="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Rectangle 6"/>
          <p:cNvSpPr>
            <a:spLocks noChangeArrowheads="1"/>
          </p:cNvSpPr>
          <p:nvPr userDrawn="1"/>
        </p:nvSpPr>
        <p:spPr bwMode="black">
          <a:xfrm>
            <a:off x="9462890" y="6585211"/>
            <a:ext cx="2136202" cy="272789"/>
          </a:xfrm>
          <a:prstGeom prst="rect">
            <a:avLst/>
          </a:prstGeom>
          <a:noFill/>
          <a:ln>
            <a:noFill/>
          </a:ln>
          <a:extLst/>
        </p:spPr>
        <p:txBody>
          <a:bodyPr lIns="92075" tIns="46038" rIns="92075" bIns="46038"/>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algn="r" eaLnBrk="1" hangingPunct="1">
              <a:defRPr/>
            </a:pPr>
            <a:r>
              <a:rPr lang="en-US" altLang="en-US" sz="900" b="0" dirty="0">
                <a:solidFill>
                  <a:schemeClr val="bg1"/>
                </a:solidFill>
              </a:rPr>
              <a:t>© 2019 IBM Corporation</a:t>
            </a:r>
          </a:p>
        </p:txBody>
      </p:sp>
    </p:spTree>
    <p:extLst>
      <p:ext uri="{BB962C8B-B14F-4D97-AF65-F5344CB8AC3E}">
        <p14:creationId xmlns:p14="http://schemas.microsoft.com/office/powerpoint/2010/main" val="354570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00799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3"/>
            <a:ext cx="11582400" cy="115241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endParaRPr lang="en-US" dirty="0"/>
          </a:p>
        </p:txBody>
      </p:sp>
      <p:sp>
        <p:nvSpPr>
          <p:cNvPr id="9" name="Text Placeholder 8"/>
          <p:cNvSpPr>
            <a:spLocks noGrp="1"/>
          </p:cNvSpPr>
          <p:nvPr>
            <p:ph type="body" sz="quarter" idx="14" hasCustomPrompt="1"/>
          </p:nvPr>
        </p:nvSpPr>
        <p:spPr>
          <a:xfrm>
            <a:off x="304801" y="1515533"/>
            <a:ext cx="11582400" cy="4749800"/>
          </a:xfrm>
        </p:spPr>
        <p:txBody>
          <a:bodyPr/>
          <a:lstStyle>
            <a:lvl1pPr marL="380990" marR="0" indent="-380990" algn="l" defTabSz="609585" rtl="0" eaLnBrk="1" fontAlgn="auto" latinLnBrk="0" hangingPunct="1">
              <a:lnSpc>
                <a:spcPct val="100000"/>
              </a:lnSpc>
              <a:spcBef>
                <a:spcPts val="1467"/>
              </a:spcBef>
              <a:spcAft>
                <a:spcPts val="0"/>
              </a:spcAft>
              <a:buClrTx/>
              <a:buSzTx/>
              <a:buFont typeface=".AppleSystemUIFont" charset="-120"/>
              <a:buChar char="−"/>
              <a:tabLst/>
              <a:defRPr/>
            </a:lvl1pPr>
          </a:lstStyle>
          <a:p>
            <a:pPr marL="0" marR="0" lvl="0" indent="0" algn="l" defTabSz="609585" rtl="0" eaLnBrk="1" fontAlgn="auto" latinLnBrk="0" hangingPunct="1">
              <a:lnSpc>
                <a:spcPct val="100000"/>
              </a:lnSpc>
              <a:spcBef>
                <a:spcPts val="1467"/>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417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a:t>Think 2018 / DOC ID / Month XX, 2018 / © 2018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49" y="6273780"/>
            <a:ext cx="695452" cy="281961"/>
          </a:xfrm>
          <a:prstGeom prst="rect">
            <a:avLst/>
          </a:prstGeom>
        </p:spPr>
      </p:pic>
    </p:spTree>
    <p:extLst>
      <p:ext uri="{BB962C8B-B14F-4D97-AF65-F5344CB8AC3E}">
        <p14:creationId xmlns:p14="http://schemas.microsoft.com/office/powerpoint/2010/main" val="1543555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2018 / DOC ID / Month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8195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977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93866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16060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359336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762609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72175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1390649"/>
            <a:ext cx="11306175" cy="4786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71275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6854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348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0876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5425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0656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6012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0589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084459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3498332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210385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1390649"/>
            <a:ext cx="11306175" cy="4786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77020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3614905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7287241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30240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36282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015233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40276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2933636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7126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27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964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stretch>
            <a:fillRect/>
          </a:stretch>
        </p:blipFill>
        <p:spPr>
          <a:xfrm>
            <a:off x="200024" y="3614737"/>
            <a:ext cx="11668125" cy="2807077"/>
          </a:xfrm>
          <a:prstGeom prst="rect">
            <a:avLst/>
          </a:prstGeom>
        </p:spPr>
      </p:pic>
      <p:sp>
        <p:nvSpPr>
          <p:cNvPr id="2" name="Title 1"/>
          <p:cNvSpPr>
            <a:spLocks noGrp="1"/>
          </p:cNvSpPr>
          <p:nvPr>
            <p:ph type="title"/>
          </p:nvPr>
        </p:nvSpPr>
        <p:spPr>
          <a:xfrm>
            <a:off x="831851" y="2216055"/>
            <a:ext cx="10515600" cy="1050020"/>
          </a:xfrm>
        </p:spPr>
        <p:txBody>
          <a:bodyPr anchor="b">
            <a:normAutofit/>
          </a:bodyPr>
          <a:lstStyle>
            <a:lvl1pPr algn="ctr">
              <a:defRPr sz="4800"/>
            </a:lvl1pPr>
          </a:lstStyle>
          <a:p>
            <a:r>
              <a:rPr lang="en-US" dirty="0"/>
              <a:t>Click to edit Master title style</a:t>
            </a:r>
          </a:p>
        </p:txBody>
      </p:sp>
      <p:sp>
        <p:nvSpPr>
          <p:cNvPr id="15" name="Rectangle 6"/>
          <p:cNvSpPr>
            <a:spLocks noChangeArrowheads="1"/>
          </p:cNvSpPr>
          <p:nvPr userDrawn="1"/>
        </p:nvSpPr>
        <p:spPr bwMode="black">
          <a:xfrm>
            <a:off x="9462890" y="6347372"/>
            <a:ext cx="2136202" cy="272789"/>
          </a:xfrm>
          <a:prstGeom prst="rect">
            <a:avLst/>
          </a:prstGeom>
          <a:noFill/>
          <a:ln>
            <a:noFill/>
          </a:ln>
          <a:extLst/>
        </p:spPr>
        <p:txBody>
          <a:bodyPr lIns="92075" tIns="46038" rIns="92075" bIns="46038"/>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algn="r" eaLnBrk="1" hangingPunct="1">
              <a:defRPr/>
            </a:pPr>
            <a:r>
              <a:rPr lang="en-US" altLang="en-US" sz="900" b="0" dirty="0">
                <a:solidFill>
                  <a:schemeClr val="bg1">
                    <a:lumMod val="50000"/>
                  </a:schemeClr>
                </a:solidFill>
              </a:rPr>
              <a:t>© 2015 IBM Corporation</a:t>
            </a:r>
          </a:p>
        </p:txBody>
      </p:sp>
      <p:grpSp>
        <p:nvGrpSpPr>
          <p:cNvPr id="16" name="Group 15"/>
          <p:cNvGrpSpPr/>
          <p:nvPr userDrawn="1"/>
        </p:nvGrpSpPr>
        <p:grpSpPr>
          <a:xfrm>
            <a:off x="8378641" y="336635"/>
            <a:ext cx="3360959" cy="608907"/>
            <a:chOff x="7852964" y="427315"/>
            <a:chExt cx="3360959" cy="608907"/>
          </a:xfrm>
        </p:grpSpPr>
        <p:sp>
          <p:nvSpPr>
            <p:cNvPr id="17" name="Rectangle 16"/>
            <p:cNvSpPr/>
            <p:nvPr userDrawn="1"/>
          </p:nvSpPr>
          <p:spPr>
            <a:xfrm>
              <a:off x="7852964" y="584261"/>
              <a:ext cx="2751779" cy="369332"/>
            </a:xfrm>
            <a:prstGeom prst="rect">
              <a:avLst/>
            </a:prstGeom>
          </p:spPr>
          <p:txBody>
            <a:bodyPr wrap="none">
              <a:spAutoFit/>
            </a:bodyPr>
            <a:lstStyle/>
            <a:p>
              <a:r>
                <a:rPr lang="en-US" dirty="0">
                  <a:solidFill>
                    <a:schemeClr val="tx1"/>
                  </a:solidFill>
                  <a:latin typeface="+mj-lt"/>
                </a:rPr>
                <a:t>IBM </a:t>
              </a:r>
              <a:r>
                <a:rPr lang="en-US" dirty="0">
                  <a:solidFill>
                    <a:schemeClr val="tx1"/>
                  </a:solidFill>
                  <a:latin typeface="Lubalin Book for IBM" panose="02060502020205020404" pitchFamily="18" charset="0"/>
                </a:rPr>
                <a:t>Smarter </a:t>
              </a:r>
              <a:r>
                <a:rPr lang="en-US" dirty="0">
                  <a:solidFill>
                    <a:schemeClr val="tx1"/>
                  </a:solidFill>
                  <a:latin typeface="+mj-lt"/>
                </a:rPr>
                <a:t>Analytics</a:t>
              </a:r>
            </a:p>
          </p:txBody>
        </p:sp>
        <p:pic>
          <p:nvPicPr>
            <p:cNvPr id="18" name="Pictur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02611" y="427315"/>
              <a:ext cx="611312" cy="608907"/>
            </a:xfrm>
            <a:prstGeom prst="rect">
              <a:avLst/>
            </a:prstGeom>
          </p:spPr>
        </p:pic>
      </p:grpSp>
      <p:cxnSp>
        <p:nvCxnSpPr>
          <p:cNvPr id="19" name="Straight Connector 18"/>
          <p:cNvCxnSpPr/>
          <p:nvPr userDrawn="1"/>
        </p:nvCxnSpPr>
        <p:spPr>
          <a:xfrm>
            <a:off x="661652" y="1119883"/>
            <a:ext cx="10826550"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Rectangle 6"/>
          <p:cNvSpPr>
            <a:spLocks noChangeArrowheads="1"/>
          </p:cNvSpPr>
          <p:nvPr userDrawn="1"/>
        </p:nvSpPr>
        <p:spPr bwMode="black">
          <a:xfrm>
            <a:off x="567144" y="6347372"/>
            <a:ext cx="2136202" cy="272789"/>
          </a:xfrm>
          <a:prstGeom prst="rect">
            <a:avLst/>
          </a:prstGeom>
          <a:noFill/>
          <a:ln>
            <a:noFill/>
          </a:ln>
          <a:extLst/>
        </p:spPr>
        <p:txBody>
          <a:bodyPr lIns="92075" tIns="46038" rIns="92075" bIns="46038"/>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900" b="0" dirty="0">
                <a:solidFill>
                  <a:schemeClr val="bg1">
                    <a:lumMod val="50000"/>
                  </a:schemeClr>
                </a:solidFill>
              </a:rPr>
              <a:t>IBM Confidential</a:t>
            </a:r>
          </a:p>
        </p:txBody>
      </p:sp>
    </p:spTree>
    <p:extLst>
      <p:ext uri="{BB962C8B-B14F-4D97-AF65-F5344CB8AC3E}">
        <p14:creationId xmlns:p14="http://schemas.microsoft.com/office/powerpoint/2010/main" val="2052432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45848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6573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2464065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623691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013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42052517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2321010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3"/>
            <a:ext cx="11582400" cy="115241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de-DE"/>
              <a:t>IBM Cloud / DOC ID / Month XX, 2017 / © 2017 IBM Corporation</a:t>
            </a:r>
            <a:endParaRPr lang="en-US"/>
          </a:p>
        </p:txBody>
      </p:sp>
      <p:sp>
        <p:nvSpPr>
          <p:cNvPr id="9" name="Text Placeholder 8"/>
          <p:cNvSpPr>
            <a:spLocks noGrp="1"/>
          </p:cNvSpPr>
          <p:nvPr>
            <p:ph type="body" sz="quarter" idx="14" hasCustomPrompt="1"/>
          </p:nvPr>
        </p:nvSpPr>
        <p:spPr>
          <a:xfrm>
            <a:off x="304801" y="1515533"/>
            <a:ext cx="11582400" cy="4749800"/>
          </a:xfrm>
        </p:spPr>
        <p:txBody>
          <a:bodyPr/>
          <a:lstStyle>
            <a:lvl1pPr marL="380990" marR="0" indent="-380990" algn="l" defTabSz="609585" rtl="0" eaLnBrk="1" fontAlgn="auto" latinLnBrk="0" hangingPunct="1">
              <a:lnSpc>
                <a:spcPct val="100000"/>
              </a:lnSpc>
              <a:spcBef>
                <a:spcPts val="1467"/>
              </a:spcBef>
              <a:spcAft>
                <a:spcPts val="0"/>
              </a:spcAft>
              <a:buClrTx/>
              <a:buSzTx/>
              <a:buFont typeface=".AppleSystemUIFont" charset="-120"/>
              <a:buChar char="−"/>
              <a:tabLst/>
              <a:defRPr/>
            </a:lvl1pPr>
          </a:lstStyle>
          <a:p>
            <a:pPr marL="0" marR="0" lvl="0" indent="0" algn="l" defTabSz="609585" rtl="0" eaLnBrk="1" fontAlgn="auto" latinLnBrk="0" hangingPunct="1">
              <a:lnSpc>
                <a:spcPct val="100000"/>
              </a:lnSpc>
              <a:spcBef>
                <a:spcPts val="1467"/>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39433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 Title 2 Lines">
    <p:spTree>
      <p:nvGrpSpPr>
        <p:cNvPr id="1" name=""/>
        <p:cNvGrpSpPr/>
        <p:nvPr/>
      </p:nvGrpSpPr>
      <p:grpSpPr>
        <a:xfrm>
          <a:off x="0" y="0"/>
          <a:ext cx="0" cy="0"/>
          <a:chOff x="0" y="0"/>
          <a:chExt cx="0" cy="0"/>
        </a:xfrm>
      </p:grpSpPr>
      <p:sp>
        <p:nvSpPr>
          <p:cNvPr id="7" name="Text Placeholder 5"/>
          <p:cNvSpPr>
            <a:spLocks noGrp="1"/>
          </p:cNvSpPr>
          <p:nvPr>
            <p:ph type="body" sz="quarter" idx="13" hasCustomPrompt="1"/>
          </p:nvPr>
        </p:nvSpPr>
        <p:spPr>
          <a:xfrm>
            <a:off x="109765" y="725114"/>
            <a:ext cx="11503115" cy="4758447"/>
          </a:xfrm>
        </p:spPr>
        <p:txBody>
          <a:bodyPr numCol="2" spcCol="822960"/>
          <a:lstStyle>
            <a:lvl1pPr marL="0" marR="0" indent="0" algn="l" defTabSz="914377" rtl="0" eaLnBrk="1" fontAlgn="t" latinLnBrk="0" hangingPunct="1">
              <a:lnSpc>
                <a:spcPts val="2500"/>
              </a:lnSpc>
              <a:spcBef>
                <a:spcPts val="0"/>
              </a:spcBef>
              <a:spcAft>
                <a:spcPts val="1200"/>
              </a:spcAft>
              <a:buClrTx/>
              <a:buSzTx/>
              <a:buFont typeface="Arial"/>
              <a:buNone/>
              <a:tabLst/>
              <a:defRPr lang="en-US" sz="2000" b="0" i="0" smtClean="0">
                <a:effectLst/>
              </a:defRPr>
            </a:lvl1pPr>
            <a:lvl2pPr marL="457189" indent="0">
              <a:buNone/>
              <a:defRPr/>
            </a:lvl2pPr>
            <a:lvl3pPr marL="914377" indent="0">
              <a:buNone/>
              <a:defRPr/>
            </a:lvl3pPr>
            <a:lvl4pPr marL="1371566" indent="0">
              <a:buNone/>
              <a:defRPr/>
            </a:lvl4pPr>
            <a:lvl5pPr marL="1828754" indent="0">
              <a:buNone/>
              <a:defRPr/>
            </a:lvl5pPr>
          </a:lstStyle>
          <a:p>
            <a:r>
              <a:rPr lang="en-US" b="0" i="0" dirty="0" err="1">
                <a:solidFill>
                  <a:srgbClr val="000000"/>
                </a:solidFill>
                <a:effectLst/>
                <a:latin typeface="arial" charset="0"/>
              </a:rPr>
              <a:t>Lorem</a:t>
            </a:r>
            <a:r>
              <a:rPr lang="en-US" b="0" i="0" dirty="0">
                <a:solidFill>
                  <a:srgbClr val="000000"/>
                </a:solidFill>
                <a:effectLst/>
                <a:latin typeface="arial" charset="0"/>
              </a:rPr>
              <a:t> </a:t>
            </a:r>
            <a:r>
              <a:rPr lang="en-US" b="0" i="0" dirty="0" err="1">
                <a:solidFill>
                  <a:srgbClr val="000000"/>
                </a:solidFill>
                <a:effectLst/>
                <a:latin typeface="arial" charset="0"/>
              </a:rPr>
              <a:t>ipsum</a:t>
            </a:r>
            <a:r>
              <a:rPr lang="en-US" b="0" i="0" dirty="0">
                <a:solidFill>
                  <a:srgbClr val="000000"/>
                </a:solidFill>
                <a:effectLst/>
                <a:latin typeface="arial" charset="0"/>
              </a:rPr>
              <a:t> dolor sit </a:t>
            </a:r>
            <a:r>
              <a:rPr lang="en-US" b="0" i="0" dirty="0" err="1">
                <a:solidFill>
                  <a:srgbClr val="000000"/>
                </a:solidFill>
                <a:effectLst/>
                <a:latin typeface="arial" charset="0"/>
              </a:rPr>
              <a:t>amet</a:t>
            </a:r>
            <a:r>
              <a:rPr lang="en-US" b="0" i="0" dirty="0">
                <a:solidFill>
                  <a:srgbClr val="000000"/>
                </a:solidFill>
                <a:effectLst/>
                <a:latin typeface="arial" charset="0"/>
              </a:rPr>
              <a:t>, </a:t>
            </a:r>
            <a:r>
              <a:rPr lang="en-US" b="0" i="0" dirty="0" err="1">
                <a:solidFill>
                  <a:srgbClr val="000000"/>
                </a:solidFill>
                <a:effectLst/>
                <a:latin typeface="arial" charset="0"/>
              </a:rPr>
              <a:t>ullamcorper</a:t>
            </a:r>
            <a:r>
              <a:rPr lang="en-US" b="0" i="0" dirty="0">
                <a:solidFill>
                  <a:srgbClr val="000000"/>
                </a:solidFill>
                <a:effectLst/>
                <a:latin typeface="arial" charset="0"/>
              </a:rPr>
              <a:t> </a:t>
            </a:r>
            <a:r>
              <a:rPr lang="en-US" b="0" i="0" dirty="0" err="1">
                <a:solidFill>
                  <a:srgbClr val="000000"/>
                </a:solidFill>
                <a:effectLst/>
                <a:latin typeface="arial" charset="0"/>
              </a:rPr>
              <a:t>sapien</a:t>
            </a:r>
            <a:r>
              <a:rPr lang="en-US" b="0" i="0" dirty="0">
                <a:solidFill>
                  <a:srgbClr val="000000"/>
                </a:solidFill>
                <a:effectLst/>
                <a:latin typeface="arial" charset="0"/>
              </a:rPr>
              <a:t> </a:t>
            </a:r>
            <a:r>
              <a:rPr lang="en-US" b="0" i="0" dirty="0" err="1">
                <a:solidFill>
                  <a:srgbClr val="000000"/>
                </a:solidFill>
                <a:effectLst/>
                <a:latin typeface="arial" charset="0"/>
              </a:rPr>
              <a:t>ipsum</a:t>
            </a:r>
            <a:r>
              <a:rPr lang="en-US" b="0" i="0" dirty="0">
                <a:solidFill>
                  <a:srgbClr val="000000"/>
                </a:solidFill>
                <a:effectLst/>
                <a:latin typeface="arial" charset="0"/>
              </a:rPr>
              <a:t> </a:t>
            </a:r>
            <a:r>
              <a:rPr lang="en-US" b="0" i="0" dirty="0" err="1">
                <a:solidFill>
                  <a:srgbClr val="000000"/>
                </a:solidFill>
                <a:effectLst/>
                <a:latin typeface="arial" charset="0"/>
              </a:rPr>
              <a:t>ipsum</a:t>
            </a:r>
            <a:r>
              <a:rPr lang="en-US" b="0" i="0" dirty="0">
                <a:solidFill>
                  <a:srgbClr val="000000"/>
                </a:solidFill>
                <a:effectLst/>
                <a:latin typeface="arial" charset="0"/>
              </a:rPr>
              <a:t> </a:t>
            </a:r>
            <a:r>
              <a:rPr lang="en-US" b="0" i="0" dirty="0" err="1">
                <a:solidFill>
                  <a:srgbClr val="000000"/>
                </a:solidFill>
                <a:effectLst/>
                <a:latin typeface="arial" charset="0"/>
              </a:rPr>
              <a:t>vivamus</a:t>
            </a:r>
            <a:r>
              <a:rPr lang="en-US" b="0" i="0" dirty="0">
                <a:solidFill>
                  <a:srgbClr val="000000"/>
                </a:solidFill>
                <a:effectLst/>
                <a:latin typeface="arial" charset="0"/>
              </a:rPr>
              <a:t>, </a:t>
            </a:r>
            <a:r>
              <a:rPr lang="en-US" b="0" i="0" dirty="0" err="1">
                <a:solidFill>
                  <a:srgbClr val="000000"/>
                </a:solidFill>
                <a:effectLst/>
                <a:latin typeface="arial" charset="0"/>
              </a:rPr>
              <a:t>augue</a:t>
            </a:r>
            <a:r>
              <a:rPr lang="en-US" b="0" i="0" dirty="0">
                <a:solidFill>
                  <a:srgbClr val="000000"/>
                </a:solidFill>
                <a:effectLst/>
                <a:latin typeface="arial" charset="0"/>
              </a:rPr>
              <a:t> </a:t>
            </a:r>
            <a:r>
              <a:rPr lang="en-US" b="0" i="0" dirty="0" err="1">
                <a:solidFill>
                  <a:srgbClr val="000000"/>
                </a:solidFill>
                <a:effectLst/>
                <a:latin typeface="arial" charset="0"/>
              </a:rPr>
              <a:t>suspendisse</a:t>
            </a:r>
            <a:r>
              <a:rPr lang="en-US" b="0" i="0" dirty="0">
                <a:solidFill>
                  <a:srgbClr val="000000"/>
                </a:solidFill>
                <a:effectLst/>
                <a:latin typeface="arial" charset="0"/>
              </a:rPr>
              <a:t> </a:t>
            </a:r>
            <a:r>
              <a:rPr lang="en-US" b="0" i="0" dirty="0" err="1">
                <a:solidFill>
                  <a:srgbClr val="000000"/>
                </a:solidFill>
                <a:effectLst/>
                <a:latin typeface="arial" charset="0"/>
              </a:rPr>
              <a:t>donec</a:t>
            </a:r>
            <a:r>
              <a:rPr lang="en-US" b="0" i="0" dirty="0">
                <a:solidFill>
                  <a:srgbClr val="000000"/>
                </a:solidFill>
                <a:effectLst/>
                <a:latin typeface="arial" charset="0"/>
              </a:rPr>
              <a:t> ac </a:t>
            </a:r>
            <a:r>
              <a:rPr lang="en-US" b="0" i="0" dirty="0" err="1">
                <a:solidFill>
                  <a:srgbClr val="000000"/>
                </a:solidFill>
                <a:effectLst/>
                <a:latin typeface="arial" charset="0"/>
              </a:rPr>
              <a:t>velit</a:t>
            </a:r>
            <a:r>
              <a:rPr lang="en-US" b="0" i="0" dirty="0">
                <a:solidFill>
                  <a:srgbClr val="000000"/>
                </a:solidFill>
                <a:effectLst/>
                <a:latin typeface="arial" charset="0"/>
              </a:rPr>
              <a:t> </a:t>
            </a:r>
            <a:r>
              <a:rPr lang="en-US" b="0" i="0" dirty="0" err="1">
                <a:solidFill>
                  <a:srgbClr val="000000"/>
                </a:solidFill>
                <a:effectLst/>
                <a:latin typeface="arial" charset="0"/>
              </a:rPr>
              <a:t>luctus</a:t>
            </a:r>
            <a:r>
              <a:rPr lang="en-US" b="0" i="0" dirty="0">
                <a:solidFill>
                  <a:srgbClr val="000000"/>
                </a:solidFill>
                <a:effectLst/>
                <a:latin typeface="arial" charset="0"/>
              </a:rPr>
              <a:t> id, </a:t>
            </a:r>
            <a:r>
              <a:rPr lang="en-US" b="0" i="0" dirty="0" err="1">
                <a:solidFill>
                  <a:srgbClr val="000000"/>
                </a:solidFill>
                <a:effectLst/>
                <a:latin typeface="arial" charset="0"/>
              </a:rPr>
              <a:t>facilisis</a:t>
            </a:r>
            <a:r>
              <a:rPr lang="en-US" b="0" i="0" dirty="0">
                <a:solidFill>
                  <a:srgbClr val="000000"/>
                </a:solidFill>
                <a:effectLst/>
                <a:latin typeface="arial" charset="0"/>
              </a:rPr>
              <a:t> </a:t>
            </a:r>
            <a:r>
              <a:rPr lang="en-US" b="0" i="0" dirty="0" err="1">
                <a:solidFill>
                  <a:srgbClr val="000000"/>
                </a:solidFill>
                <a:effectLst/>
                <a:latin typeface="arial" charset="0"/>
              </a:rPr>
              <a:t>cursus</a:t>
            </a:r>
            <a:r>
              <a:rPr lang="en-US" b="0" i="0" dirty="0">
                <a:solidFill>
                  <a:srgbClr val="000000"/>
                </a:solidFill>
                <a:effectLst/>
                <a:latin typeface="arial" charset="0"/>
              </a:rPr>
              <a:t> </a:t>
            </a:r>
            <a:r>
              <a:rPr lang="en-US" b="0" i="0" dirty="0" err="1">
                <a:solidFill>
                  <a:srgbClr val="000000"/>
                </a:solidFill>
                <a:effectLst/>
                <a:latin typeface="arial" charset="0"/>
              </a:rPr>
              <a:t>consectetur</a:t>
            </a:r>
            <a:r>
              <a:rPr lang="en-US" b="0" i="0" dirty="0">
                <a:solidFill>
                  <a:srgbClr val="000000"/>
                </a:solidFill>
                <a:effectLst/>
                <a:latin typeface="arial" charset="0"/>
              </a:rPr>
              <a:t> </a:t>
            </a:r>
            <a:r>
              <a:rPr lang="en-US" b="0" i="0" dirty="0" err="1">
                <a:solidFill>
                  <a:srgbClr val="000000"/>
                </a:solidFill>
                <a:effectLst/>
                <a:latin typeface="arial" charset="0"/>
              </a:rPr>
              <a:t>phasellus</a:t>
            </a:r>
            <a:r>
              <a:rPr lang="en-US" b="0" i="0" dirty="0">
                <a:solidFill>
                  <a:srgbClr val="000000"/>
                </a:solidFill>
                <a:effectLst/>
                <a:latin typeface="arial" charset="0"/>
              </a:rPr>
              <a:t> ante </a:t>
            </a:r>
            <a:r>
              <a:rPr lang="en-US" b="0" i="0" dirty="0" err="1">
                <a:solidFill>
                  <a:srgbClr val="000000"/>
                </a:solidFill>
                <a:effectLst/>
                <a:latin typeface="arial" charset="0"/>
              </a:rPr>
              <a:t>donec</a:t>
            </a:r>
            <a:r>
              <a:rPr lang="en-US" b="0" i="0" dirty="0">
                <a:solidFill>
                  <a:srgbClr val="000000"/>
                </a:solidFill>
                <a:effectLst/>
                <a:latin typeface="arial" charset="0"/>
              </a:rPr>
              <a:t>. </a:t>
            </a:r>
            <a:r>
              <a:rPr lang="en-US" b="0" i="0" dirty="0" err="1">
                <a:solidFill>
                  <a:srgbClr val="000000"/>
                </a:solidFill>
                <a:effectLst/>
                <a:latin typeface="arial" charset="0"/>
              </a:rPr>
              <a:t>Pellentesque</a:t>
            </a:r>
            <a:r>
              <a:rPr lang="en-US" b="0" i="0" dirty="0">
                <a:solidFill>
                  <a:srgbClr val="000000"/>
                </a:solidFill>
                <a:effectLst/>
                <a:latin typeface="arial" charset="0"/>
              </a:rPr>
              <a:t> </a:t>
            </a:r>
            <a:r>
              <a:rPr lang="en-US" b="0" i="0" dirty="0" err="1">
                <a:solidFill>
                  <a:srgbClr val="000000"/>
                </a:solidFill>
                <a:effectLst/>
                <a:latin typeface="arial" charset="0"/>
              </a:rPr>
              <a:t>lorem</a:t>
            </a:r>
            <a:r>
              <a:rPr lang="en-US" b="0" i="0" dirty="0">
                <a:solidFill>
                  <a:srgbClr val="000000"/>
                </a:solidFill>
                <a:effectLst/>
                <a:latin typeface="arial" charset="0"/>
              </a:rPr>
              <a:t> </a:t>
            </a:r>
            <a:r>
              <a:rPr lang="en-US" b="0" i="0" dirty="0" err="1">
                <a:solidFill>
                  <a:srgbClr val="000000"/>
                </a:solidFill>
                <a:effectLst/>
                <a:latin typeface="arial" charset="0"/>
              </a:rPr>
              <a:t>felis</a:t>
            </a:r>
            <a:r>
              <a:rPr lang="en-US" b="0" i="0" dirty="0">
                <a:solidFill>
                  <a:srgbClr val="000000"/>
                </a:solidFill>
                <a:effectLst/>
                <a:latin typeface="arial" charset="0"/>
              </a:rPr>
              <a:t>. Dolor </a:t>
            </a:r>
            <a:r>
              <a:rPr lang="en-US" b="0" i="0" dirty="0" err="1">
                <a:solidFill>
                  <a:srgbClr val="000000"/>
                </a:solidFill>
                <a:effectLst/>
                <a:latin typeface="arial" charset="0"/>
              </a:rPr>
              <a:t>doloremque</a:t>
            </a:r>
            <a:r>
              <a:rPr lang="en-US" b="0" i="0" dirty="0">
                <a:solidFill>
                  <a:srgbClr val="000000"/>
                </a:solidFill>
                <a:effectLst/>
                <a:latin typeface="arial" charset="0"/>
              </a:rPr>
              <a:t> </a:t>
            </a:r>
            <a:r>
              <a:rPr lang="en-US" b="0" i="0" dirty="0" err="1">
                <a:solidFill>
                  <a:srgbClr val="000000"/>
                </a:solidFill>
                <a:effectLst/>
                <a:latin typeface="arial" charset="0"/>
              </a:rPr>
              <a:t>tempora</a:t>
            </a:r>
            <a:r>
              <a:rPr lang="en-US" b="0" i="0" dirty="0">
                <a:solidFill>
                  <a:srgbClr val="000000"/>
                </a:solidFill>
                <a:effectLst/>
                <a:latin typeface="arial" charset="0"/>
              </a:rPr>
              <a:t>, </a:t>
            </a:r>
            <a:r>
              <a:rPr lang="en-US" b="0" i="0" dirty="0" err="1">
                <a:solidFill>
                  <a:srgbClr val="000000"/>
                </a:solidFill>
                <a:effectLst/>
                <a:latin typeface="arial" charset="0"/>
              </a:rPr>
              <a:t>neque</a:t>
            </a:r>
            <a:r>
              <a:rPr lang="en-US" b="0" i="0" dirty="0">
                <a:solidFill>
                  <a:srgbClr val="000000"/>
                </a:solidFill>
                <a:effectLst/>
                <a:latin typeface="arial" charset="0"/>
              </a:rPr>
              <a:t> </a:t>
            </a:r>
            <a:r>
              <a:rPr lang="en-US" b="0" i="0" dirty="0" err="1">
                <a:solidFill>
                  <a:srgbClr val="000000"/>
                </a:solidFill>
                <a:effectLst/>
                <a:latin typeface="arial" charset="0"/>
              </a:rPr>
              <a:t>laoreet</a:t>
            </a:r>
            <a:r>
              <a:rPr lang="en-US" b="0" i="0" dirty="0">
                <a:solidFill>
                  <a:srgbClr val="000000"/>
                </a:solidFill>
                <a:effectLst/>
                <a:latin typeface="arial" charset="0"/>
              </a:rPr>
              <a:t> </a:t>
            </a:r>
            <a:r>
              <a:rPr lang="en-US" b="0" i="0" dirty="0" err="1">
                <a:solidFill>
                  <a:srgbClr val="000000"/>
                </a:solidFill>
                <a:effectLst/>
                <a:latin typeface="arial" charset="0"/>
              </a:rPr>
              <a:t>est</a:t>
            </a:r>
            <a:r>
              <a:rPr lang="en-US" b="0" i="0" dirty="0">
                <a:solidFill>
                  <a:srgbClr val="000000"/>
                </a:solidFill>
                <a:effectLst/>
                <a:latin typeface="arial" charset="0"/>
              </a:rPr>
              <a:t> </a:t>
            </a:r>
            <a:r>
              <a:rPr lang="en-US" b="0" i="0" dirty="0" err="1">
                <a:solidFill>
                  <a:srgbClr val="000000"/>
                </a:solidFill>
                <a:effectLst/>
                <a:latin typeface="arial" charset="0"/>
              </a:rPr>
              <a:t>enim</a:t>
            </a:r>
            <a:r>
              <a:rPr lang="en-US" b="0" i="0" dirty="0">
                <a:solidFill>
                  <a:srgbClr val="000000"/>
                </a:solidFill>
                <a:effectLst/>
                <a:latin typeface="arial" charset="0"/>
              </a:rPr>
              <a:t> non sit sed. </a:t>
            </a:r>
            <a:r>
              <a:rPr lang="en-US" b="0" i="0" dirty="0" err="1">
                <a:solidFill>
                  <a:srgbClr val="000000"/>
                </a:solidFill>
                <a:effectLst/>
                <a:latin typeface="arial" charset="0"/>
              </a:rPr>
              <a:t>Ut</a:t>
            </a:r>
            <a:r>
              <a:rPr lang="en-US" b="0" i="0" dirty="0">
                <a:solidFill>
                  <a:srgbClr val="000000"/>
                </a:solidFill>
                <a:effectLst/>
                <a:latin typeface="arial" charset="0"/>
              </a:rPr>
              <a:t> </a:t>
            </a:r>
            <a:r>
              <a:rPr lang="en-US" b="0" i="0" dirty="0" err="1">
                <a:solidFill>
                  <a:srgbClr val="000000"/>
                </a:solidFill>
                <a:effectLst/>
                <a:latin typeface="arial" charset="0"/>
              </a:rPr>
              <a:t>nunc</a:t>
            </a:r>
            <a:r>
              <a:rPr lang="en-US" b="0" i="0" dirty="0">
                <a:solidFill>
                  <a:srgbClr val="000000"/>
                </a:solidFill>
                <a:effectLst/>
                <a:latin typeface="arial" charset="0"/>
              </a:rPr>
              <a:t> </a:t>
            </a:r>
            <a:r>
              <a:rPr lang="en-US" b="0" i="0" dirty="0" err="1">
                <a:solidFill>
                  <a:srgbClr val="000000"/>
                </a:solidFill>
                <a:effectLst/>
                <a:latin typeface="arial" charset="0"/>
              </a:rPr>
              <a:t>purus</a:t>
            </a:r>
            <a:r>
              <a:rPr lang="en-US" b="0" i="0" dirty="0">
                <a:solidFill>
                  <a:srgbClr val="000000"/>
                </a:solidFill>
                <a:effectLst/>
                <a:latin typeface="arial" charset="0"/>
              </a:rPr>
              <a:t> </a:t>
            </a:r>
            <a:r>
              <a:rPr lang="en-US" b="0" i="0" dirty="0" err="1">
                <a:solidFill>
                  <a:srgbClr val="000000"/>
                </a:solidFill>
                <a:effectLst/>
                <a:latin typeface="arial" charset="0"/>
              </a:rPr>
              <a:t>elit</a:t>
            </a:r>
            <a:r>
              <a:rPr lang="en-US" b="0" i="0" dirty="0">
                <a:solidFill>
                  <a:srgbClr val="000000"/>
                </a:solidFill>
                <a:effectLst/>
                <a:latin typeface="arial" charset="0"/>
              </a:rPr>
              <a:t> </a:t>
            </a:r>
            <a:r>
              <a:rPr lang="en-US" b="0" i="0" dirty="0" err="1">
                <a:solidFill>
                  <a:srgbClr val="000000"/>
                </a:solidFill>
                <a:effectLst/>
                <a:latin typeface="arial" charset="0"/>
              </a:rPr>
              <a:t>dapibus</a:t>
            </a:r>
            <a:r>
              <a:rPr lang="en-US" b="0" i="0" dirty="0">
                <a:solidFill>
                  <a:srgbClr val="000000"/>
                </a:solidFill>
                <a:effectLst/>
                <a:latin typeface="arial" charset="0"/>
              </a:rPr>
              <a:t> </a:t>
            </a:r>
            <a:r>
              <a:rPr lang="en-US" b="0" i="0" dirty="0" err="1">
                <a:solidFill>
                  <a:srgbClr val="000000"/>
                </a:solidFill>
                <a:effectLst/>
                <a:latin typeface="arial" charset="0"/>
              </a:rPr>
              <a:t>vestibulum</a:t>
            </a:r>
            <a:r>
              <a:rPr lang="en-US" b="0" i="0" dirty="0">
                <a:solidFill>
                  <a:srgbClr val="000000"/>
                </a:solidFill>
                <a:effectLst/>
                <a:latin typeface="arial" charset="0"/>
              </a:rPr>
              <a:t> </a:t>
            </a:r>
            <a:r>
              <a:rPr lang="en-US" b="0" i="0" dirty="0" err="1">
                <a:solidFill>
                  <a:srgbClr val="000000"/>
                </a:solidFill>
                <a:effectLst/>
                <a:latin typeface="arial" charset="0"/>
              </a:rPr>
              <a:t>donec</a:t>
            </a:r>
            <a:r>
              <a:rPr lang="en-US" b="0" i="0" dirty="0">
                <a:solidFill>
                  <a:srgbClr val="000000"/>
                </a:solidFill>
                <a:effectLst/>
                <a:latin typeface="arial" charset="0"/>
              </a:rPr>
              <a:t>, </a:t>
            </a:r>
            <a:r>
              <a:rPr lang="en-US" b="0" i="0" dirty="0" err="1">
                <a:solidFill>
                  <a:srgbClr val="000000"/>
                </a:solidFill>
                <a:effectLst/>
                <a:latin typeface="arial" charset="0"/>
              </a:rPr>
              <a:t>ut</a:t>
            </a:r>
            <a:r>
              <a:rPr lang="en-US" b="0" i="0" dirty="0">
                <a:solidFill>
                  <a:srgbClr val="000000"/>
                </a:solidFill>
                <a:effectLst/>
                <a:latin typeface="arial" charset="0"/>
              </a:rPr>
              <a:t> </a:t>
            </a:r>
            <a:r>
              <a:rPr lang="en-US" b="0" i="0" dirty="0" err="1">
                <a:solidFill>
                  <a:srgbClr val="000000"/>
                </a:solidFill>
                <a:effectLst/>
                <a:latin typeface="arial" charset="0"/>
              </a:rPr>
              <a:t>lectus</a:t>
            </a:r>
            <a:r>
              <a:rPr lang="en-US" b="0" i="0" dirty="0">
                <a:solidFill>
                  <a:srgbClr val="000000"/>
                </a:solidFill>
                <a:effectLst/>
                <a:latin typeface="arial" charset="0"/>
              </a:rPr>
              <a:t> </a:t>
            </a:r>
            <a:r>
              <a:rPr lang="en-US" b="0" i="0" dirty="0" err="1">
                <a:solidFill>
                  <a:srgbClr val="000000"/>
                </a:solidFill>
                <a:effectLst/>
                <a:latin typeface="arial" charset="0"/>
              </a:rPr>
              <a:t>proin</a:t>
            </a:r>
            <a:r>
              <a:rPr lang="en-US" b="0" i="0" dirty="0">
                <a:solidFill>
                  <a:srgbClr val="000000"/>
                </a:solidFill>
                <a:effectLst/>
                <a:latin typeface="arial" charset="0"/>
              </a:rPr>
              <a:t> </a:t>
            </a:r>
            <a:r>
              <a:rPr lang="en-US" b="0" i="0" dirty="0" err="1">
                <a:solidFill>
                  <a:srgbClr val="000000"/>
                </a:solidFill>
                <a:effectLst/>
                <a:latin typeface="arial" charset="0"/>
              </a:rPr>
              <a:t>morbi</a:t>
            </a:r>
            <a:r>
              <a:rPr lang="en-US" b="0" i="0" dirty="0">
                <a:solidFill>
                  <a:srgbClr val="000000"/>
                </a:solidFill>
                <a:effectLst/>
                <a:latin typeface="arial" charset="0"/>
              </a:rPr>
              <a:t> </a:t>
            </a:r>
            <a:r>
              <a:rPr lang="en-US" b="0" i="0" dirty="0" err="1">
                <a:solidFill>
                  <a:srgbClr val="000000"/>
                </a:solidFill>
                <a:effectLst/>
                <a:latin typeface="arial" charset="0"/>
              </a:rPr>
              <a:t>imperdiet</a:t>
            </a:r>
            <a:r>
              <a:rPr lang="en-US" b="0" i="0" dirty="0">
                <a:solidFill>
                  <a:srgbClr val="000000"/>
                </a:solidFill>
                <a:effectLst/>
                <a:latin typeface="arial" charset="0"/>
              </a:rPr>
              <a:t>. </a:t>
            </a:r>
          </a:p>
          <a:p>
            <a:r>
              <a:rPr lang="en-US" b="0" i="0" dirty="0">
                <a:solidFill>
                  <a:srgbClr val="000000"/>
                </a:solidFill>
                <a:effectLst/>
                <a:latin typeface="arial" charset="0"/>
              </a:rPr>
              <a:t>Ac </a:t>
            </a:r>
            <a:r>
              <a:rPr lang="en-US" b="0" i="0" dirty="0" err="1">
                <a:solidFill>
                  <a:srgbClr val="000000"/>
                </a:solidFill>
                <a:effectLst/>
                <a:latin typeface="arial" charset="0"/>
              </a:rPr>
              <a:t>neque</a:t>
            </a:r>
            <a:r>
              <a:rPr lang="en-US" b="0" i="0" dirty="0">
                <a:solidFill>
                  <a:srgbClr val="000000"/>
                </a:solidFill>
                <a:effectLst/>
                <a:latin typeface="arial" charset="0"/>
              </a:rPr>
              <a:t> quam, </a:t>
            </a:r>
            <a:r>
              <a:rPr lang="en-US" b="0" i="0" dirty="0" err="1">
                <a:solidFill>
                  <a:srgbClr val="000000"/>
                </a:solidFill>
                <a:effectLst/>
                <a:latin typeface="arial" charset="0"/>
              </a:rPr>
              <a:t>eiusmod</a:t>
            </a:r>
            <a:r>
              <a:rPr lang="en-US" b="0" i="0" dirty="0">
                <a:solidFill>
                  <a:srgbClr val="000000"/>
                </a:solidFill>
                <a:effectLst/>
                <a:latin typeface="arial" charset="0"/>
              </a:rPr>
              <a:t> </a:t>
            </a:r>
            <a:r>
              <a:rPr lang="en-US" b="0" i="0" dirty="0" err="1">
                <a:solidFill>
                  <a:srgbClr val="000000"/>
                </a:solidFill>
                <a:effectLst/>
                <a:latin typeface="arial" charset="0"/>
              </a:rPr>
              <a:t>nec</a:t>
            </a:r>
            <a:r>
              <a:rPr lang="en-US" b="0" i="0" dirty="0">
                <a:solidFill>
                  <a:srgbClr val="000000"/>
                </a:solidFill>
                <a:effectLst/>
                <a:latin typeface="arial" charset="0"/>
              </a:rPr>
              <a:t> </a:t>
            </a:r>
            <a:r>
              <a:rPr lang="en-US" b="0" i="0" dirty="0" err="1">
                <a:solidFill>
                  <a:srgbClr val="000000"/>
                </a:solidFill>
                <a:effectLst/>
                <a:latin typeface="arial" charset="0"/>
              </a:rPr>
              <a:t>ultricies</a:t>
            </a:r>
            <a:r>
              <a:rPr lang="en-US" b="0" i="0" dirty="0">
                <a:solidFill>
                  <a:srgbClr val="000000"/>
                </a:solidFill>
                <a:effectLst/>
                <a:latin typeface="arial" charset="0"/>
              </a:rPr>
              <a:t> </a:t>
            </a:r>
            <a:r>
              <a:rPr lang="en-US" b="0" i="0" dirty="0" err="1">
                <a:solidFill>
                  <a:srgbClr val="000000"/>
                </a:solidFill>
                <a:effectLst/>
                <a:latin typeface="arial" charset="0"/>
              </a:rPr>
              <a:t>elit</a:t>
            </a:r>
            <a:r>
              <a:rPr lang="en-US" b="0" i="0" dirty="0">
                <a:solidFill>
                  <a:srgbClr val="000000"/>
                </a:solidFill>
                <a:effectLst/>
                <a:latin typeface="arial" charset="0"/>
              </a:rPr>
              <a:t> mi </a:t>
            </a:r>
            <a:r>
              <a:rPr lang="en-US" b="0" i="0" dirty="0" err="1">
                <a:solidFill>
                  <a:srgbClr val="000000"/>
                </a:solidFill>
                <a:effectLst/>
                <a:latin typeface="arial" charset="0"/>
              </a:rPr>
              <a:t>nec</a:t>
            </a:r>
            <a:r>
              <a:rPr lang="en-US" b="0" i="0" dirty="0">
                <a:solidFill>
                  <a:srgbClr val="000000"/>
                </a:solidFill>
                <a:effectLst/>
                <a:latin typeface="arial" charset="0"/>
              </a:rPr>
              <a:t> </a:t>
            </a:r>
            <a:r>
              <a:rPr lang="en-US" b="0" i="0" dirty="0" err="1">
                <a:solidFill>
                  <a:srgbClr val="000000"/>
                </a:solidFill>
                <a:effectLst/>
                <a:latin typeface="arial" charset="0"/>
              </a:rPr>
              <a:t>amet</a:t>
            </a:r>
            <a:r>
              <a:rPr lang="en-US" b="0" i="0" dirty="0">
                <a:solidFill>
                  <a:srgbClr val="000000"/>
                </a:solidFill>
                <a:effectLst/>
                <a:latin typeface="arial" charset="0"/>
              </a:rPr>
              <a:t>. Est </a:t>
            </a:r>
            <a:r>
              <a:rPr lang="en-US" b="0" i="0" dirty="0" err="1">
                <a:solidFill>
                  <a:srgbClr val="000000"/>
                </a:solidFill>
                <a:effectLst/>
                <a:latin typeface="arial" charset="0"/>
              </a:rPr>
              <a:t>phasellus</a:t>
            </a:r>
            <a:r>
              <a:rPr lang="en-US" b="0" i="0" dirty="0">
                <a:solidFill>
                  <a:srgbClr val="000000"/>
                </a:solidFill>
                <a:effectLst/>
                <a:latin typeface="arial" charset="0"/>
              </a:rPr>
              <a:t> </a:t>
            </a:r>
            <a:r>
              <a:rPr lang="en-US" b="0" i="0" dirty="0" err="1">
                <a:solidFill>
                  <a:srgbClr val="000000"/>
                </a:solidFill>
                <a:effectLst/>
                <a:latin typeface="arial" charset="0"/>
              </a:rPr>
              <a:t>quis</a:t>
            </a:r>
            <a:r>
              <a:rPr lang="en-US" b="0" i="0" dirty="0">
                <a:solidFill>
                  <a:srgbClr val="000000"/>
                </a:solidFill>
                <a:effectLst/>
                <a:latin typeface="arial" charset="0"/>
              </a:rPr>
              <a:t> at mi </a:t>
            </a:r>
            <a:r>
              <a:rPr lang="en-US" b="0" i="0" dirty="0" err="1">
                <a:solidFill>
                  <a:srgbClr val="000000"/>
                </a:solidFill>
                <a:effectLst/>
                <a:latin typeface="arial" charset="0"/>
              </a:rPr>
              <a:t>vel</a:t>
            </a:r>
            <a:r>
              <a:rPr lang="en-US" b="0" i="0" dirty="0">
                <a:solidFill>
                  <a:srgbClr val="000000"/>
                </a:solidFill>
                <a:effectLst/>
                <a:latin typeface="arial" charset="0"/>
              </a:rPr>
              <a:t> </a:t>
            </a:r>
            <a:r>
              <a:rPr lang="en-US" b="0" i="0" dirty="0" err="1">
                <a:solidFill>
                  <a:srgbClr val="000000"/>
                </a:solidFill>
                <a:effectLst/>
                <a:latin typeface="arial" charset="0"/>
              </a:rPr>
              <a:t>quis</a:t>
            </a:r>
            <a:r>
              <a:rPr lang="en-US" b="0" i="0" dirty="0">
                <a:solidFill>
                  <a:srgbClr val="000000"/>
                </a:solidFill>
                <a:effectLst/>
                <a:latin typeface="arial" charset="0"/>
              </a:rPr>
              <a:t>, </a:t>
            </a:r>
            <a:r>
              <a:rPr lang="en-US" b="0" i="0" dirty="0" err="1">
                <a:solidFill>
                  <a:srgbClr val="000000"/>
                </a:solidFill>
                <a:effectLst/>
                <a:latin typeface="arial" charset="0"/>
              </a:rPr>
              <a:t>gravida</a:t>
            </a:r>
            <a:r>
              <a:rPr lang="en-US" b="0" i="0" dirty="0">
                <a:solidFill>
                  <a:srgbClr val="000000"/>
                </a:solidFill>
                <a:effectLst/>
                <a:latin typeface="arial" charset="0"/>
              </a:rPr>
              <a:t> </a:t>
            </a:r>
            <a:r>
              <a:rPr lang="en-US" b="0" i="0" dirty="0" err="1">
                <a:solidFill>
                  <a:srgbClr val="000000"/>
                </a:solidFill>
                <a:effectLst/>
                <a:latin typeface="arial" charset="0"/>
              </a:rPr>
              <a:t>pede</a:t>
            </a:r>
            <a:r>
              <a:rPr lang="en-US" b="0" i="0" dirty="0">
                <a:solidFill>
                  <a:srgbClr val="000000"/>
                </a:solidFill>
                <a:effectLst/>
                <a:latin typeface="arial" charset="0"/>
              </a:rPr>
              <a:t> </a:t>
            </a:r>
            <a:r>
              <a:rPr lang="en-US" b="0" i="0" dirty="0" err="1">
                <a:solidFill>
                  <a:srgbClr val="000000"/>
                </a:solidFill>
                <a:effectLst/>
                <a:latin typeface="arial" charset="0"/>
              </a:rPr>
              <a:t>duis</a:t>
            </a:r>
            <a:r>
              <a:rPr lang="en-US" b="0" i="0" dirty="0">
                <a:solidFill>
                  <a:srgbClr val="000000"/>
                </a:solidFill>
                <a:effectLst/>
                <a:latin typeface="arial" charset="0"/>
              </a:rPr>
              <a:t> </a:t>
            </a:r>
            <a:r>
              <a:rPr lang="en-US" b="0" i="0" dirty="0" err="1">
                <a:solidFill>
                  <a:srgbClr val="000000"/>
                </a:solidFill>
                <a:effectLst/>
                <a:latin typeface="arial" charset="0"/>
              </a:rPr>
              <a:t>ut</a:t>
            </a:r>
            <a:r>
              <a:rPr lang="en-US" b="0" i="0" dirty="0">
                <a:solidFill>
                  <a:srgbClr val="000000"/>
                </a:solidFill>
                <a:effectLst/>
                <a:latin typeface="arial" charset="0"/>
              </a:rPr>
              <a:t> </a:t>
            </a:r>
            <a:r>
              <a:rPr lang="en-US" b="0" i="0" dirty="0" err="1">
                <a:solidFill>
                  <a:srgbClr val="000000"/>
                </a:solidFill>
                <a:effectLst/>
                <a:latin typeface="arial" charset="0"/>
              </a:rPr>
              <a:t>pede</a:t>
            </a:r>
            <a:r>
              <a:rPr lang="en-US" b="0" i="0" dirty="0">
                <a:solidFill>
                  <a:srgbClr val="000000"/>
                </a:solidFill>
                <a:effectLst/>
                <a:latin typeface="arial" charset="0"/>
              </a:rPr>
              <a:t> </a:t>
            </a:r>
            <a:r>
              <a:rPr lang="en-US" b="0" i="0" dirty="0" err="1">
                <a:solidFill>
                  <a:srgbClr val="000000"/>
                </a:solidFill>
                <a:effectLst/>
                <a:latin typeface="arial" charset="0"/>
              </a:rPr>
              <a:t>faucibus</a:t>
            </a:r>
            <a:r>
              <a:rPr lang="en-US" b="0" i="0" dirty="0">
                <a:solidFill>
                  <a:srgbClr val="000000"/>
                </a:solidFill>
                <a:effectLst/>
                <a:latin typeface="arial" charset="0"/>
              </a:rPr>
              <a:t> </a:t>
            </a:r>
            <a:r>
              <a:rPr lang="en-US" b="0" i="0" dirty="0" err="1">
                <a:solidFill>
                  <a:srgbClr val="000000"/>
                </a:solidFill>
                <a:effectLst/>
                <a:latin typeface="arial" charset="0"/>
              </a:rPr>
              <a:t>tincidunt</a:t>
            </a:r>
            <a:r>
              <a:rPr lang="en-US" b="0" i="0" dirty="0">
                <a:solidFill>
                  <a:srgbClr val="000000"/>
                </a:solidFill>
                <a:effectLst/>
                <a:latin typeface="arial" charset="0"/>
              </a:rPr>
              <a:t>, </a:t>
            </a:r>
            <a:r>
              <a:rPr lang="en-US" b="0" i="0" dirty="0" err="1">
                <a:solidFill>
                  <a:srgbClr val="000000"/>
                </a:solidFill>
                <a:effectLst/>
                <a:latin typeface="arial" charset="0"/>
              </a:rPr>
              <a:t>lorem</a:t>
            </a:r>
            <a:r>
              <a:rPr lang="en-US" b="0" i="0" dirty="0">
                <a:solidFill>
                  <a:srgbClr val="000000"/>
                </a:solidFill>
                <a:effectLst/>
                <a:latin typeface="arial" charset="0"/>
              </a:rPr>
              <a:t> </a:t>
            </a:r>
            <a:r>
              <a:rPr lang="en-US" b="0" i="0" dirty="0" err="1">
                <a:solidFill>
                  <a:srgbClr val="000000"/>
                </a:solidFill>
                <a:effectLst/>
                <a:latin typeface="arial" charset="0"/>
              </a:rPr>
              <a:t>turpis</a:t>
            </a:r>
            <a:r>
              <a:rPr lang="en-US" b="0" i="0" dirty="0">
                <a:solidFill>
                  <a:srgbClr val="000000"/>
                </a:solidFill>
                <a:effectLst/>
                <a:latin typeface="arial" charset="0"/>
              </a:rPr>
              <a:t> </a:t>
            </a:r>
            <a:r>
              <a:rPr lang="en-US" b="0" i="0" dirty="0" err="1">
                <a:solidFill>
                  <a:srgbClr val="000000"/>
                </a:solidFill>
                <a:effectLst/>
                <a:latin typeface="arial" charset="0"/>
              </a:rPr>
              <a:t>elit</a:t>
            </a:r>
            <a:r>
              <a:rPr lang="en-US" b="0" i="0" dirty="0">
                <a:solidFill>
                  <a:srgbClr val="000000"/>
                </a:solidFill>
                <a:effectLst/>
                <a:latin typeface="arial" charset="0"/>
              </a:rPr>
              <a:t>. Tempus </a:t>
            </a:r>
            <a:r>
              <a:rPr lang="en-US" b="0" i="0" dirty="0" err="1">
                <a:solidFill>
                  <a:srgbClr val="000000"/>
                </a:solidFill>
                <a:effectLst/>
                <a:latin typeface="arial" charset="0"/>
              </a:rPr>
              <a:t>neque</a:t>
            </a:r>
            <a:r>
              <a:rPr lang="en-US" b="0" i="0" dirty="0">
                <a:solidFill>
                  <a:srgbClr val="000000"/>
                </a:solidFill>
                <a:effectLst/>
                <a:latin typeface="arial" charset="0"/>
              </a:rPr>
              <a:t> </a:t>
            </a:r>
            <a:r>
              <a:rPr lang="en-US" b="0" i="0" dirty="0" err="1">
                <a:solidFill>
                  <a:srgbClr val="000000"/>
                </a:solidFill>
                <a:effectLst/>
                <a:latin typeface="arial" charset="0"/>
              </a:rPr>
              <a:t>commodo</a:t>
            </a:r>
            <a:r>
              <a:rPr lang="en-US" b="0" i="0" dirty="0">
                <a:solidFill>
                  <a:srgbClr val="000000"/>
                </a:solidFill>
                <a:effectLst/>
                <a:latin typeface="arial" charset="0"/>
              </a:rPr>
              <a:t> </a:t>
            </a:r>
            <a:r>
              <a:rPr lang="en-US" b="0" i="0" dirty="0" err="1">
                <a:solidFill>
                  <a:srgbClr val="000000"/>
                </a:solidFill>
                <a:effectLst/>
                <a:latin typeface="arial" charset="0"/>
              </a:rPr>
              <a:t>sem</a:t>
            </a:r>
            <a:r>
              <a:rPr lang="en-US" b="0" i="0" dirty="0">
                <a:solidFill>
                  <a:srgbClr val="000000"/>
                </a:solidFill>
                <a:effectLst/>
                <a:latin typeface="arial" charset="0"/>
              </a:rPr>
              <a:t> quam, </a:t>
            </a:r>
            <a:r>
              <a:rPr lang="en-US" b="0" i="0" dirty="0" err="1">
                <a:solidFill>
                  <a:srgbClr val="000000"/>
                </a:solidFill>
                <a:effectLst/>
                <a:latin typeface="arial" charset="0"/>
              </a:rPr>
              <a:t>eros</a:t>
            </a:r>
            <a:r>
              <a:rPr lang="en-US" b="0" i="0" dirty="0">
                <a:solidFill>
                  <a:srgbClr val="000000"/>
                </a:solidFill>
                <a:effectLst/>
                <a:latin typeface="arial" charset="0"/>
              </a:rPr>
              <a:t> </a:t>
            </a:r>
            <a:r>
              <a:rPr lang="en-US" b="0" i="0" dirty="0" err="1">
                <a:solidFill>
                  <a:srgbClr val="000000"/>
                </a:solidFill>
                <a:effectLst/>
                <a:latin typeface="arial" charset="0"/>
              </a:rPr>
              <a:t>penatibus</a:t>
            </a:r>
            <a:r>
              <a:rPr lang="en-US" b="0" i="0" dirty="0">
                <a:solidFill>
                  <a:srgbClr val="000000"/>
                </a:solidFill>
                <a:effectLst/>
                <a:latin typeface="arial" charset="0"/>
              </a:rPr>
              <a:t> lacus libero semper </a:t>
            </a:r>
            <a:r>
              <a:rPr lang="en-US" b="0" i="0" dirty="0" err="1">
                <a:solidFill>
                  <a:srgbClr val="000000"/>
                </a:solidFill>
                <a:effectLst/>
                <a:latin typeface="arial" charset="0"/>
              </a:rPr>
              <a:t>pretium</a:t>
            </a:r>
            <a:r>
              <a:rPr lang="en-US" b="0" i="0" dirty="0">
                <a:solidFill>
                  <a:srgbClr val="000000"/>
                </a:solidFill>
                <a:effectLst/>
                <a:latin typeface="arial" charset="0"/>
              </a:rPr>
              <a:t>, </a:t>
            </a:r>
            <a:r>
              <a:rPr lang="en-US" b="0" i="0" dirty="0" err="1">
                <a:solidFill>
                  <a:srgbClr val="000000"/>
                </a:solidFill>
                <a:effectLst/>
                <a:latin typeface="arial" charset="0"/>
              </a:rPr>
              <a:t>imperdiet</a:t>
            </a:r>
            <a:r>
              <a:rPr lang="en-US" b="0" i="0" dirty="0">
                <a:solidFill>
                  <a:srgbClr val="000000"/>
                </a:solidFill>
                <a:effectLst/>
                <a:latin typeface="arial" charset="0"/>
              </a:rPr>
              <a:t> </a:t>
            </a:r>
            <a:r>
              <a:rPr lang="en-US" b="0" i="0" dirty="0" err="1">
                <a:solidFill>
                  <a:srgbClr val="000000"/>
                </a:solidFill>
                <a:effectLst/>
                <a:latin typeface="arial" charset="0"/>
              </a:rPr>
              <a:t>odio</a:t>
            </a:r>
            <a:r>
              <a:rPr lang="en-US" b="0" i="0" dirty="0">
                <a:solidFill>
                  <a:srgbClr val="000000"/>
                </a:solidFill>
                <a:effectLst/>
                <a:latin typeface="arial" charset="0"/>
              </a:rPr>
              <a:t> </a:t>
            </a:r>
            <a:r>
              <a:rPr lang="en-US" b="0" i="0" dirty="0" err="1">
                <a:solidFill>
                  <a:srgbClr val="000000"/>
                </a:solidFill>
                <a:effectLst/>
                <a:latin typeface="arial" charset="0"/>
              </a:rPr>
              <a:t>eros</a:t>
            </a:r>
            <a:r>
              <a:rPr lang="en-US" b="0" i="0" dirty="0">
                <a:solidFill>
                  <a:srgbClr val="000000"/>
                </a:solidFill>
                <a:effectLst/>
                <a:latin typeface="arial" charset="0"/>
              </a:rPr>
              <a:t> </a:t>
            </a:r>
            <a:r>
              <a:rPr lang="en-US" b="0" i="0" dirty="0" err="1">
                <a:solidFill>
                  <a:srgbClr val="000000"/>
                </a:solidFill>
                <a:effectLst/>
                <a:latin typeface="arial" charset="0"/>
              </a:rPr>
              <a:t>nobis</a:t>
            </a:r>
            <a:r>
              <a:rPr lang="en-US" b="0" i="0" dirty="0">
                <a:solidFill>
                  <a:srgbClr val="000000"/>
                </a:solidFill>
                <a:effectLst/>
                <a:latin typeface="arial" charset="0"/>
              </a:rPr>
              <a:t> </a:t>
            </a:r>
            <a:r>
              <a:rPr lang="en-US" b="0" i="0" dirty="0" err="1">
                <a:solidFill>
                  <a:srgbClr val="000000"/>
                </a:solidFill>
                <a:effectLst/>
                <a:latin typeface="arial" charset="0"/>
              </a:rPr>
              <a:t>nunc</a:t>
            </a:r>
            <a:r>
              <a:rPr lang="en-US" b="0" i="0" dirty="0">
                <a:solidFill>
                  <a:srgbClr val="000000"/>
                </a:solidFill>
                <a:effectLst/>
                <a:latin typeface="arial" charset="0"/>
              </a:rPr>
              <a:t> </a:t>
            </a:r>
            <a:r>
              <a:rPr lang="en-US" b="0" i="0" dirty="0" err="1">
                <a:solidFill>
                  <a:srgbClr val="000000"/>
                </a:solidFill>
                <a:effectLst/>
                <a:latin typeface="arial" charset="0"/>
              </a:rPr>
              <a:t>sodales</a:t>
            </a:r>
            <a:r>
              <a:rPr lang="en-US" b="0" i="0" dirty="0">
                <a:solidFill>
                  <a:srgbClr val="000000"/>
                </a:solidFill>
                <a:effectLst/>
                <a:latin typeface="arial" charset="0"/>
              </a:rPr>
              <a:t>, </a:t>
            </a:r>
            <a:r>
              <a:rPr lang="en-US" b="0" i="0" dirty="0" err="1">
                <a:solidFill>
                  <a:srgbClr val="000000"/>
                </a:solidFill>
                <a:effectLst/>
                <a:latin typeface="arial" charset="0"/>
              </a:rPr>
              <a:t>ut</a:t>
            </a:r>
            <a:r>
              <a:rPr lang="en-US" b="0" i="0" dirty="0">
                <a:solidFill>
                  <a:srgbClr val="000000"/>
                </a:solidFill>
                <a:effectLst/>
                <a:latin typeface="arial" charset="0"/>
              </a:rPr>
              <a:t> </a:t>
            </a:r>
            <a:r>
              <a:rPr lang="en-US" b="0" i="0" dirty="0" err="1">
                <a:solidFill>
                  <a:srgbClr val="000000"/>
                </a:solidFill>
                <a:effectLst/>
                <a:latin typeface="arial" charset="0"/>
              </a:rPr>
              <a:t>tristique</a:t>
            </a:r>
            <a:r>
              <a:rPr lang="en-US" b="0" i="0" dirty="0">
                <a:solidFill>
                  <a:srgbClr val="000000"/>
                </a:solidFill>
                <a:effectLst/>
                <a:latin typeface="arial" charset="0"/>
              </a:rPr>
              <a:t> vitae magna </a:t>
            </a:r>
            <a:r>
              <a:rPr lang="en-US" b="0" i="0" dirty="0" err="1">
                <a:solidFill>
                  <a:srgbClr val="000000"/>
                </a:solidFill>
                <a:effectLst/>
                <a:latin typeface="arial" charset="0"/>
              </a:rPr>
              <a:t>pede</a:t>
            </a:r>
            <a:r>
              <a:rPr lang="en-US" b="0" i="0" dirty="0">
                <a:solidFill>
                  <a:srgbClr val="000000"/>
                </a:solidFill>
                <a:effectLst/>
                <a:latin typeface="arial" charset="0"/>
              </a:rPr>
              <a:t> </a:t>
            </a:r>
            <a:r>
              <a:rPr lang="en-US" b="0" i="0" dirty="0" err="1">
                <a:solidFill>
                  <a:srgbClr val="000000"/>
                </a:solidFill>
                <a:effectLst/>
                <a:latin typeface="arial" charset="0"/>
              </a:rPr>
              <a:t>amet</a:t>
            </a:r>
            <a:r>
              <a:rPr lang="en-US" b="0" i="0" dirty="0">
                <a:solidFill>
                  <a:srgbClr val="000000"/>
                </a:solidFill>
                <a:effectLst/>
                <a:latin typeface="arial" charset="0"/>
              </a:rPr>
              <a:t> non. </a:t>
            </a:r>
            <a:r>
              <a:rPr lang="en-US" b="0" i="0" dirty="0" err="1">
                <a:solidFill>
                  <a:srgbClr val="000000"/>
                </a:solidFill>
                <a:effectLst/>
                <a:latin typeface="arial" charset="0"/>
              </a:rPr>
              <a:t>Lectus</a:t>
            </a:r>
            <a:r>
              <a:rPr lang="en-US" b="0" i="0" dirty="0">
                <a:solidFill>
                  <a:srgbClr val="000000"/>
                </a:solidFill>
                <a:effectLst/>
                <a:latin typeface="arial" charset="0"/>
              </a:rPr>
              <a:t> </a:t>
            </a:r>
            <a:r>
              <a:rPr lang="en-US" b="0" i="0" dirty="0" err="1">
                <a:solidFill>
                  <a:srgbClr val="000000"/>
                </a:solidFill>
                <a:effectLst/>
                <a:latin typeface="arial" charset="0"/>
              </a:rPr>
              <a:t>morbi</a:t>
            </a:r>
            <a:r>
              <a:rPr lang="en-US" b="0" i="0" dirty="0">
                <a:solidFill>
                  <a:srgbClr val="000000"/>
                </a:solidFill>
                <a:effectLst/>
                <a:latin typeface="arial" charset="0"/>
              </a:rPr>
              <a:t> </a:t>
            </a:r>
            <a:r>
              <a:rPr lang="en-US" b="0" i="0" dirty="0" err="1">
                <a:solidFill>
                  <a:srgbClr val="000000"/>
                </a:solidFill>
                <a:effectLst/>
                <a:latin typeface="arial" charset="0"/>
              </a:rPr>
              <a:t>pede</a:t>
            </a:r>
            <a:r>
              <a:rPr lang="en-US" b="0" i="0" dirty="0">
                <a:solidFill>
                  <a:srgbClr val="000000"/>
                </a:solidFill>
                <a:effectLst/>
                <a:latin typeface="arial" charset="0"/>
              </a:rPr>
              <a:t> ac </a:t>
            </a:r>
            <a:r>
              <a:rPr lang="en-US" b="0" i="0" dirty="0" err="1">
                <a:solidFill>
                  <a:srgbClr val="000000"/>
                </a:solidFill>
                <a:effectLst/>
                <a:latin typeface="arial" charset="0"/>
              </a:rPr>
              <a:t>vestibulum</a:t>
            </a:r>
            <a:r>
              <a:rPr lang="en-US" b="0" i="0" dirty="0">
                <a:solidFill>
                  <a:srgbClr val="000000"/>
                </a:solidFill>
                <a:effectLst/>
                <a:latin typeface="arial" charset="0"/>
              </a:rPr>
              <a:t> </a:t>
            </a:r>
            <a:r>
              <a:rPr lang="en-US" b="0" i="0" dirty="0" err="1">
                <a:solidFill>
                  <a:srgbClr val="000000"/>
                </a:solidFill>
                <a:effectLst/>
                <a:latin typeface="arial" charset="0"/>
              </a:rPr>
              <a:t>ut</a:t>
            </a:r>
            <a:r>
              <a:rPr lang="en-US" b="0" i="0" dirty="0">
                <a:solidFill>
                  <a:srgbClr val="000000"/>
                </a:solidFill>
                <a:effectLst/>
                <a:latin typeface="arial" charset="0"/>
              </a:rPr>
              <a:t> dui. Et tempus </a:t>
            </a:r>
            <a:r>
              <a:rPr lang="en-US" b="0" i="0" dirty="0" err="1">
                <a:solidFill>
                  <a:srgbClr val="000000"/>
                </a:solidFill>
                <a:effectLst/>
                <a:latin typeface="arial" charset="0"/>
              </a:rPr>
              <a:t>ullamcorper</a:t>
            </a:r>
            <a:r>
              <a:rPr lang="en-US" b="0" i="0" dirty="0">
                <a:solidFill>
                  <a:srgbClr val="000000"/>
                </a:solidFill>
                <a:effectLst/>
                <a:latin typeface="arial" charset="0"/>
              </a:rPr>
              <a:t> mi </a:t>
            </a:r>
            <a:r>
              <a:rPr lang="en-US" b="0" i="0" dirty="0" err="1">
                <a:solidFill>
                  <a:srgbClr val="000000"/>
                </a:solidFill>
                <a:effectLst/>
                <a:latin typeface="arial" charset="0"/>
              </a:rPr>
              <a:t>fringilla</a:t>
            </a:r>
            <a:r>
              <a:rPr lang="en-US" b="0" i="0" dirty="0">
                <a:solidFill>
                  <a:srgbClr val="000000"/>
                </a:solidFill>
                <a:effectLst/>
                <a:latin typeface="arial" charset="0"/>
              </a:rPr>
              <a:t> </a:t>
            </a:r>
            <a:r>
              <a:rPr lang="en-US" b="0" i="0" dirty="0" err="1">
                <a:solidFill>
                  <a:srgbClr val="000000"/>
                </a:solidFill>
                <a:effectLst/>
                <a:latin typeface="arial" charset="0"/>
              </a:rPr>
              <a:t>donec</a:t>
            </a:r>
            <a:r>
              <a:rPr lang="en-US" b="0" i="0" dirty="0">
                <a:solidFill>
                  <a:srgbClr val="000000"/>
                </a:solidFill>
                <a:effectLst/>
                <a:latin typeface="arial" charset="0"/>
              </a:rPr>
              <a:t> </a:t>
            </a:r>
            <a:r>
              <a:rPr lang="en-US" b="0" i="0" dirty="0" err="1">
                <a:solidFill>
                  <a:srgbClr val="000000"/>
                </a:solidFill>
                <a:effectLst/>
                <a:latin typeface="arial" charset="0"/>
              </a:rPr>
              <a:t>diam</a:t>
            </a:r>
            <a:r>
              <a:rPr lang="en-US" b="0" i="0" dirty="0">
                <a:solidFill>
                  <a:srgbClr val="000000"/>
                </a:solidFill>
                <a:effectLst/>
                <a:latin typeface="arial" charset="0"/>
              </a:rPr>
              <a:t>, </a:t>
            </a:r>
            <a:r>
              <a:rPr lang="en-US" b="0" i="0" dirty="0" err="1">
                <a:solidFill>
                  <a:srgbClr val="000000"/>
                </a:solidFill>
                <a:effectLst/>
                <a:latin typeface="arial" charset="0"/>
              </a:rPr>
              <a:t>posuere</a:t>
            </a:r>
            <a:r>
              <a:rPr lang="en-US" b="0" i="0" dirty="0">
                <a:solidFill>
                  <a:srgbClr val="000000"/>
                </a:solidFill>
                <a:effectLst/>
                <a:latin typeface="arial" charset="0"/>
              </a:rPr>
              <a:t> </a:t>
            </a:r>
            <a:r>
              <a:rPr lang="en-US" b="0" i="0" dirty="0" err="1">
                <a:solidFill>
                  <a:srgbClr val="000000"/>
                </a:solidFill>
                <a:effectLst/>
                <a:latin typeface="arial" charset="0"/>
              </a:rPr>
              <a:t>arcu</a:t>
            </a:r>
            <a:r>
              <a:rPr lang="en-US" b="0" i="0" dirty="0">
                <a:solidFill>
                  <a:srgbClr val="000000"/>
                </a:solidFill>
                <a:effectLst/>
                <a:latin typeface="arial" charset="0"/>
              </a:rPr>
              <a:t> </a:t>
            </a:r>
            <a:r>
              <a:rPr lang="en-US" b="0" i="0" dirty="0" err="1">
                <a:solidFill>
                  <a:srgbClr val="000000"/>
                </a:solidFill>
                <a:effectLst/>
                <a:latin typeface="arial" charset="0"/>
              </a:rPr>
              <a:t>aenean</a:t>
            </a:r>
            <a:r>
              <a:rPr lang="en-US" b="0" i="0" dirty="0">
                <a:solidFill>
                  <a:srgbClr val="000000"/>
                </a:solidFill>
                <a:effectLst/>
                <a:latin typeface="arial" charset="0"/>
              </a:rPr>
              <a:t> in </a:t>
            </a:r>
            <a:r>
              <a:rPr lang="en-US" b="0" i="0" dirty="0" err="1">
                <a:solidFill>
                  <a:srgbClr val="000000"/>
                </a:solidFill>
                <a:effectLst/>
                <a:latin typeface="arial" charset="0"/>
              </a:rPr>
              <a:t>elit</a:t>
            </a:r>
            <a:r>
              <a:rPr lang="en-US" b="0" i="0" dirty="0">
                <a:solidFill>
                  <a:srgbClr val="000000"/>
                </a:solidFill>
                <a:effectLst/>
                <a:latin typeface="arial" charset="0"/>
              </a:rPr>
              <a:t>, </a:t>
            </a:r>
            <a:r>
              <a:rPr lang="en-US" b="0" i="0" dirty="0" err="1">
                <a:solidFill>
                  <a:srgbClr val="000000"/>
                </a:solidFill>
                <a:effectLst/>
                <a:latin typeface="arial" charset="0"/>
              </a:rPr>
              <a:t>augue</a:t>
            </a:r>
            <a:r>
              <a:rPr lang="en-US" b="0" i="0" dirty="0">
                <a:solidFill>
                  <a:srgbClr val="000000"/>
                </a:solidFill>
                <a:effectLst/>
                <a:latin typeface="arial" charset="0"/>
              </a:rPr>
              <a:t> </a:t>
            </a:r>
            <a:r>
              <a:rPr lang="en-US" b="0" i="0" dirty="0" err="1">
                <a:solidFill>
                  <a:srgbClr val="000000"/>
                </a:solidFill>
                <a:effectLst/>
                <a:latin typeface="arial" charset="0"/>
              </a:rPr>
              <a:t>duis</a:t>
            </a:r>
            <a:r>
              <a:rPr lang="en-US" b="0" i="0" dirty="0">
                <a:solidFill>
                  <a:srgbClr val="000000"/>
                </a:solidFill>
                <a:effectLst/>
                <a:latin typeface="arial" charset="0"/>
              </a:rPr>
              <a:t> </a:t>
            </a:r>
            <a:r>
              <a:rPr lang="en-US" b="0" i="0" dirty="0" err="1">
                <a:solidFill>
                  <a:srgbClr val="000000"/>
                </a:solidFill>
                <a:effectLst/>
                <a:latin typeface="arial" charset="0"/>
              </a:rPr>
              <a:t>tincidunt</a:t>
            </a:r>
            <a:r>
              <a:rPr lang="en-US" b="0" i="0" dirty="0">
                <a:solidFill>
                  <a:srgbClr val="000000"/>
                </a:solidFill>
                <a:effectLst/>
                <a:latin typeface="arial" charset="0"/>
              </a:rPr>
              <a:t> vitae non. </a:t>
            </a:r>
          </a:p>
          <a:p>
            <a:r>
              <a:rPr lang="en-US" b="0" i="0" dirty="0" err="1">
                <a:solidFill>
                  <a:srgbClr val="000000"/>
                </a:solidFill>
                <a:effectLst/>
                <a:latin typeface="arial" charset="0"/>
              </a:rPr>
              <a:t>Arcu</a:t>
            </a:r>
            <a:r>
              <a:rPr lang="en-US" b="0" i="0" dirty="0">
                <a:solidFill>
                  <a:srgbClr val="000000"/>
                </a:solidFill>
                <a:effectLst/>
                <a:latin typeface="arial" charset="0"/>
              </a:rPr>
              <a:t> integer tempus </a:t>
            </a:r>
            <a:r>
              <a:rPr lang="en-US" b="0" i="0" dirty="0" err="1">
                <a:solidFill>
                  <a:srgbClr val="000000"/>
                </a:solidFill>
                <a:effectLst/>
                <a:latin typeface="arial" charset="0"/>
              </a:rPr>
              <a:t>nulla</a:t>
            </a:r>
            <a:r>
              <a:rPr lang="en-US" b="0" i="0" dirty="0">
                <a:solidFill>
                  <a:srgbClr val="000000"/>
                </a:solidFill>
                <a:effectLst/>
                <a:latin typeface="arial" charset="0"/>
              </a:rPr>
              <a:t> </a:t>
            </a:r>
            <a:r>
              <a:rPr lang="en-US" b="0" i="0" dirty="0" err="1">
                <a:solidFill>
                  <a:srgbClr val="000000"/>
                </a:solidFill>
                <a:effectLst/>
                <a:latin typeface="arial" charset="0"/>
              </a:rPr>
              <a:t>proin</a:t>
            </a:r>
            <a:r>
              <a:rPr lang="en-US" b="0" i="0" dirty="0">
                <a:solidFill>
                  <a:srgbClr val="000000"/>
                </a:solidFill>
                <a:effectLst/>
                <a:latin typeface="arial" charset="0"/>
              </a:rPr>
              <a:t>, </a:t>
            </a:r>
            <a:r>
              <a:rPr lang="en-US" b="0" i="0" dirty="0" err="1">
                <a:solidFill>
                  <a:srgbClr val="000000"/>
                </a:solidFill>
                <a:effectLst/>
                <a:latin typeface="arial" charset="0"/>
              </a:rPr>
              <a:t>neque</a:t>
            </a:r>
            <a:r>
              <a:rPr lang="en-US" b="0" i="0" dirty="0">
                <a:solidFill>
                  <a:srgbClr val="000000"/>
                </a:solidFill>
                <a:effectLst/>
                <a:latin typeface="arial" charset="0"/>
              </a:rPr>
              <a:t> </a:t>
            </a:r>
            <a:r>
              <a:rPr lang="en-US" b="0" i="0" dirty="0" err="1">
                <a:solidFill>
                  <a:srgbClr val="000000"/>
                </a:solidFill>
                <a:effectLst/>
                <a:latin typeface="arial" charset="0"/>
              </a:rPr>
              <a:t>sapien</a:t>
            </a:r>
            <a:r>
              <a:rPr lang="en-US" b="0" i="0" dirty="0">
                <a:solidFill>
                  <a:srgbClr val="000000"/>
                </a:solidFill>
                <a:effectLst/>
                <a:latin typeface="arial" charset="0"/>
              </a:rPr>
              <a:t> </a:t>
            </a:r>
            <a:r>
              <a:rPr lang="en-US" b="0" i="0" dirty="0" err="1">
                <a:solidFill>
                  <a:srgbClr val="000000"/>
                </a:solidFill>
                <a:effectLst/>
                <a:latin typeface="arial" charset="0"/>
              </a:rPr>
              <a:t>netus</a:t>
            </a:r>
            <a:r>
              <a:rPr lang="en-US" b="0" i="0" dirty="0">
                <a:solidFill>
                  <a:srgbClr val="000000"/>
                </a:solidFill>
                <a:effectLst/>
                <a:latin typeface="arial" charset="0"/>
              </a:rPr>
              <a:t> </a:t>
            </a:r>
            <a:r>
              <a:rPr lang="en-US" b="0" i="0" dirty="0" err="1">
                <a:solidFill>
                  <a:srgbClr val="000000"/>
                </a:solidFill>
                <a:effectLst/>
                <a:latin typeface="arial" charset="0"/>
              </a:rPr>
              <a:t>amet</a:t>
            </a:r>
            <a:r>
              <a:rPr lang="en-US" b="0" i="0" dirty="0">
                <a:solidFill>
                  <a:srgbClr val="000000"/>
                </a:solidFill>
                <a:effectLst/>
                <a:latin typeface="arial" charset="0"/>
              </a:rPr>
              <a:t> </a:t>
            </a:r>
            <a:r>
              <a:rPr lang="en-US" b="0" i="0" dirty="0" err="1">
                <a:solidFill>
                  <a:srgbClr val="000000"/>
                </a:solidFill>
                <a:effectLst/>
                <a:latin typeface="arial" charset="0"/>
              </a:rPr>
              <a:t>pretium</a:t>
            </a:r>
            <a:r>
              <a:rPr lang="en-US" b="0" i="0" dirty="0">
                <a:solidFill>
                  <a:srgbClr val="000000"/>
                </a:solidFill>
                <a:effectLst/>
                <a:latin typeface="arial" charset="0"/>
              </a:rPr>
              <a:t>, </a:t>
            </a:r>
            <a:r>
              <a:rPr lang="en-US" b="0" i="0" dirty="0" err="1">
                <a:solidFill>
                  <a:srgbClr val="000000"/>
                </a:solidFill>
                <a:effectLst/>
                <a:latin typeface="arial" charset="0"/>
              </a:rPr>
              <a:t>nullam</a:t>
            </a:r>
            <a:r>
              <a:rPr lang="en-US" b="0" i="0" dirty="0">
                <a:solidFill>
                  <a:srgbClr val="000000"/>
                </a:solidFill>
                <a:effectLst/>
                <a:latin typeface="arial" charset="0"/>
              </a:rPr>
              <a:t> </a:t>
            </a:r>
            <a:r>
              <a:rPr lang="en-US" b="0" i="0" dirty="0" err="1">
                <a:solidFill>
                  <a:srgbClr val="000000"/>
                </a:solidFill>
                <a:effectLst/>
                <a:latin typeface="arial" charset="0"/>
              </a:rPr>
              <a:t>purus</a:t>
            </a:r>
            <a:r>
              <a:rPr lang="en-US" b="0" i="0" dirty="0">
                <a:solidFill>
                  <a:srgbClr val="000000"/>
                </a:solidFill>
                <a:effectLst/>
                <a:latin typeface="arial" charset="0"/>
              </a:rPr>
              <a:t> </a:t>
            </a:r>
            <a:r>
              <a:rPr lang="en-US" b="0" i="0" dirty="0" err="1">
                <a:solidFill>
                  <a:srgbClr val="000000"/>
                </a:solidFill>
                <a:effectLst/>
                <a:latin typeface="arial" charset="0"/>
              </a:rPr>
              <a:t>varius</a:t>
            </a:r>
            <a:r>
              <a:rPr lang="en-US" b="0" i="0" dirty="0">
                <a:solidFill>
                  <a:srgbClr val="000000"/>
                </a:solidFill>
                <a:effectLst/>
                <a:latin typeface="arial" charset="0"/>
              </a:rPr>
              <a:t> tempus vitae. </a:t>
            </a:r>
            <a:r>
              <a:rPr lang="en-US" b="0" i="0" dirty="0" err="1">
                <a:solidFill>
                  <a:srgbClr val="000000"/>
                </a:solidFill>
                <a:effectLst/>
                <a:latin typeface="arial" charset="0"/>
              </a:rPr>
              <a:t>Adipiscing</a:t>
            </a:r>
            <a:r>
              <a:rPr lang="en-US" b="0" i="0" dirty="0">
                <a:solidFill>
                  <a:srgbClr val="000000"/>
                </a:solidFill>
                <a:effectLst/>
                <a:latin typeface="arial" charset="0"/>
              </a:rPr>
              <a:t> et vitae </a:t>
            </a:r>
            <a:r>
              <a:rPr lang="en-US" b="0" i="0" dirty="0" err="1">
                <a:solidFill>
                  <a:srgbClr val="000000"/>
                </a:solidFill>
                <a:effectLst/>
                <a:latin typeface="arial" charset="0"/>
              </a:rPr>
              <a:t>wisi</a:t>
            </a:r>
            <a:r>
              <a:rPr lang="en-US" b="0" i="0" dirty="0">
                <a:solidFill>
                  <a:srgbClr val="000000"/>
                </a:solidFill>
                <a:effectLst/>
                <a:latin typeface="arial" charset="0"/>
              </a:rPr>
              <a:t> quam </a:t>
            </a:r>
            <a:r>
              <a:rPr lang="en-US" b="0" i="0" dirty="0" err="1">
                <a:solidFill>
                  <a:srgbClr val="000000"/>
                </a:solidFill>
                <a:effectLst/>
                <a:latin typeface="arial" charset="0"/>
              </a:rPr>
              <a:t>eros</a:t>
            </a:r>
            <a:r>
              <a:rPr lang="en-US" b="0" i="0" dirty="0">
                <a:solidFill>
                  <a:srgbClr val="000000"/>
                </a:solidFill>
                <a:effectLst/>
                <a:latin typeface="arial" charset="0"/>
              </a:rPr>
              <a:t>, lacus </a:t>
            </a:r>
            <a:r>
              <a:rPr lang="en-US" b="0" i="0" dirty="0" err="1">
                <a:solidFill>
                  <a:srgbClr val="000000"/>
                </a:solidFill>
                <a:effectLst/>
                <a:latin typeface="arial" charset="0"/>
              </a:rPr>
              <a:t>tempor</a:t>
            </a:r>
            <a:r>
              <a:rPr lang="en-US" b="0" i="0" dirty="0">
                <a:solidFill>
                  <a:srgbClr val="000000"/>
                </a:solidFill>
                <a:effectLst/>
                <a:latin typeface="arial" charset="0"/>
              </a:rPr>
              <a:t> </a:t>
            </a:r>
            <a:r>
              <a:rPr lang="en-US" b="0" i="0" dirty="0" err="1">
                <a:solidFill>
                  <a:srgbClr val="000000"/>
                </a:solidFill>
                <a:effectLst/>
                <a:latin typeface="arial" charset="0"/>
              </a:rPr>
              <a:t>luctus</a:t>
            </a:r>
            <a:r>
              <a:rPr lang="en-US" b="0" i="0" dirty="0">
                <a:solidFill>
                  <a:srgbClr val="000000"/>
                </a:solidFill>
                <a:effectLst/>
                <a:latin typeface="arial" charset="0"/>
              </a:rPr>
              <a:t> </a:t>
            </a:r>
            <a:r>
              <a:rPr lang="en-US" b="0" i="0" dirty="0" err="1">
                <a:solidFill>
                  <a:srgbClr val="000000"/>
                </a:solidFill>
                <a:effectLst/>
                <a:latin typeface="arial" charset="0"/>
              </a:rPr>
              <a:t>laoreet</a:t>
            </a:r>
            <a:r>
              <a:rPr lang="en-US" b="0" i="0" dirty="0">
                <a:solidFill>
                  <a:srgbClr val="000000"/>
                </a:solidFill>
                <a:effectLst/>
                <a:latin typeface="arial" charset="0"/>
              </a:rPr>
              <a:t> id. Et </a:t>
            </a:r>
            <a:r>
              <a:rPr lang="en-US" b="0" i="0" dirty="0" err="1">
                <a:solidFill>
                  <a:srgbClr val="000000"/>
                </a:solidFill>
                <a:effectLst/>
                <a:latin typeface="arial" charset="0"/>
              </a:rPr>
              <a:t>nulla</a:t>
            </a:r>
            <a:r>
              <a:rPr lang="en-US" b="0" i="0" dirty="0">
                <a:solidFill>
                  <a:srgbClr val="000000"/>
                </a:solidFill>
                <a:effectLst/>
                <a:latin typeface="arial" charset="0"/>
              </a:rPr>
              <a:t> </a:t>
            </a:r>
            <a:r>
              <a:rPr lang="en-US" b="0" i="0" dirty="0" err="1">
                <a:solidFill>
                  <a:srgbClr val="000000"/>
                </a:solidFill>
                <a:effectLst/>
                <a:latin typeface="arial" charset="0"/>
              </a:rPr>
              <a:t>vivamus</a:t>
            </a:r>
            <a:r>
              <a:rPr lang="en-US" b="0" i="0" dirty="0">
                <a:solidFill>
                  <a:srgbClr val="000000"/>
                </a:solidFill>
                <a:effectLst/>
                <a:latin typeface="arial" charset="0"/>
              </a:rPr>
              <a:t> </a:t>
            </a:r>
            <a:r>
              <a:rPr lang="en-US" b="0" i="0" dirty="0" err="1">
                <a:solidFill>
                  <a:srgbClr val="000000"/>
                </a:solidFill>
                <a:effectLst/>
                <a:latin typeface="arial" charset="0"/>
              </a:rPr>
              <a:t>lorem</a:t>
            </a:r>
            <a:r>
              <a:rPr lang="en-US" b="0" i="0" dirty="0">
                <a:solidFill>
                  <a:srgbClr val="000000"/>
                </a:solidFill>
                <a:effectLst/>
                <a:latin typeface="arial" charset="0"/>
              </a:rPr>
              <a:t> </a:t>
            </a:r>
            <a:r>
              <a:rPr lang="en-US" b="0" i="0" dirty="0" err="1">
                <a:solidFill>
                  <a:srgbClr val="000000"/>
                </a:solidFill>
                <a:effectLst/>
                <a:latin typeface="arial" charset="0"/>
              </a:rPr>
              <a:t>platea</a:t>
            </a:r>
            <a:r>
              <a:rPr lang="en-US" b="0" i="0" dirty="0">
                <a:solidFill>
                  <a:srgbClr val="000000"/>
                </a:solidFill>
                <a:effectLst/>
                <a:latin typeface="arial" charset="0"/>
              </a:rPr>
              <a:t> </a:t>
            </a:r>
            <a:r>
              <a:rPr lang="en-US" b="0" i="0" dirty="0" err="1">
                <a:solidFill>
                  <a:srgbClr val="000000"/>
                </a:solidFill>
                <a:effectLst/>
                <a:latin typeface="arial" charset="0"/>
              </a:rPr>
              <a:t>mattis</a:t>
            </a:r>
            <a:r>
              <a:rPr lang="en-US" b="0" i="0" dirty="0">
                <a:solidFill>
                  <a:srgbClr val="000000"/>
                </a:solidFill>
                <a:effectLst/>
                <a:latin typeface="arial" charset="0"/>
              </a:rPr>
              <a:t>, </a:t>
            </a:r>
            <a:r>
              <a:rPr lang="en-US" b="0" i="0" dirty="0" err="1">
                <a:solidFill>
                  <a:srgbClr val="000000"/>
                </a:solidFill>
                <a:effectLst/>
                <a:latin typeface="arial" charset="0"/>
              </a:rPr>
              <a:t>elit</a:t>
            </a:r>
            <a:r>
              <a:rPr lang="en-US" b="0" i="0" dirty="0">
                <a:solidFill>
                  <a:srgbClr val="000000"/>
                </a:solidFill>
                <a:effectLst/>
                <a:latin typeface="arial" charset="0"/>
              </a:rPr>
              <a:t> dui </a:t>
            </a:r>
            <a:r>
              <a:rPr lang="en-US" b="0" i="0" dirty="0" err="1">
                <a:solidFill>
                  <a:srgbClr val="000000"/>
                </a:solidFill>
                <a:effectLst/>
                <a:latin typeface="arial" charset="0"/>
              </a:rPr>
              <a:t>commodo</a:t>
            </a:r>
            <a:r>
              <a:rPr lang="en-US" b="0" i="0" dirty="0">
                <a:solidFill>
                  <a:srgbClr val="000000"/>
                </a:solidFill>
                <a:effectLst/>
                <a:latin typeface="arial" charset="0"/>
              </a:rPr>
              <a:t> </a:t>
            </a:r>
            <a:r>
              <a:rPr lang="en-US" b="0" i="0" dirty="0" err="1">
                <a:solidFill>
                  <a:srgbClr val="000000"/>
                </a:solidFill>
                <a:effectLst/>
                <a:latin typeface="arial" charset="0"/>
              </a:rPr>
              <a:t>luctus</a:t>
            </a:r>
            <a:r>
              <a:rPr lang="en-US" b="0" i="0" dirty="0">
                <a:solidFill>
                  <a:srgbClr val="000000"/>
                </a:solidFill>
                <a:effectLst/>
                <a:latin typeface="arial" charset="0"/>
              </a:rPr>
              <a:t> </a:t>
            </a:r>
            <a:r>
              <a:rPr lang="en-US" b="0" i="0" dirty="0" err="1">
                <a:solidFill>
                  <a:srgbClr val="000000"/>
                </a:solidFill>
                <a:effectLst/>
                <a:latin typeface="arial" charset="0"/>
              </a:rPr>
              <a:t>ultricies</a:t>
            </a:r>
            <a:r>
              <a:rPr lang="en-US" b="0" i="0" dirty="0">
                <a:solidFill>
                  <a:srgbClr val="000000"/>
                </a:solidFill>
                <a:effectLst/>
                <a:latin typeface="arial" charset="0"/>
              </a:rPr>
              <a:t> </a:t>
            </a:r>
            <a:r>
              <a:rPr lang="en-US" b="0" i="0" dirty="0" err="1">
                <a:solidFill>
                  <a:srgbClr val="000000"/>
                </a:solidFill>
                <a:effectLst/>
                <a:latin typeface="arial" charset="0"/>
              </a:rPr>
              <a:t>convallis</a:t>
            </a:r>
            <a:r>
              <a:rPr lang="en-US" b="0" i="0" dirty="0">
                <a:solidFill>
                  <a:srgbClr val="000000"/>
                </a:solidFill>
                <a:effectLst/>
                <a:latin typeface="arial" charset="0"/>
              </a:rPr>
              <a:t>, vitae </a:t>
            </a:r>
            <a:r>
              <a:rPr lang="en-US" b="0" i="0" dirty="0" err="1">
                <a:solidFill>
                  <a:srgbClr val="000000"/>
                </a:solidFill>
                <a:effectLst/>
                <a:latin typeface="arial" charset="0"/>
              </a:rPr>
              <a:t>vel</a:t>
            </a:r>
            <a:r>
              <a:rPr lang="en-US" b="0" i="0" dirty="0">
                <a:solidFill>
                  <a:srgbClr val="000000"/>
                </a:solidFill>
                <a:effectLst/>
                <a:latin typeface="arial" charset="0"/>
              </a:rPr>
              <a:t> </a:t>
            </a:r>
            <a:r>
              <a:rPr lang="en-US" b="0" i="0" dirty="0" err="1">
                <a:solidFill>
                  <a:srgbClr val="000000"/>
                </a:solidFill>
                <a:effectLst/>
                <a:latin typeface="arial" charset="0"/>
              </a:rPr>
              <a:t>lobortis</a:t>
            </a:r>
            <a:r>
              <a:rPr lang="en-US" b="0" i="0" dirty="0">
                <a:solidFill>
                  <a:srgbClr val="000000"/>
                </a:solidFill>
                <a:effectLst/>
                <a:latin typeface="arial" charset="0"/>
              </a:rPr>
              <a:t> </a:t>
            </a:r>
            <a:r>
              <a:rPr lang="en-US" b="0" i="0" dirty="0" err="1">
                <a:solidFill>
                  <a:srgbClr val="000000"/>
                </a:solidFill>
                <a:effectLst/>
                <a:latin typeface="arial" charset="0"/>
              </a:rPr>
              <a:t>nulla</a:t>
            </a:r>
            <a:r>
              <a:rPr lang="en-US" b="0" i="0" dirty="0">
                <a:solidFill>
                  <a:srgbClr val="000000"/>
                </a:solidFill>
                <a:effectLst/>
                <a:latin typeface="arial" charset="0"/>
              </a:rPr>
              <a:t>.</a:t>
            </a:r>
          </a:p>
          <a:p>
            <a:br>
              <a:rPr lang="en-US" dirty="0"/>
            </a:br>
            <a:endParaRPr lang="en-US" sz="1200" dirty="0">
              <a:effectLst/>
              <a:latin typeface="Cambria"/>
              <a:ea typeface="ＭＳ 明朝"/>
              <a:cs typeface="Times New Roman"/>
            </a:endParaRPr>
          </a:p>
        </p:txBody>
      </p:sp>
      <p:sp>
        <p:nvSpPr>
          <p:cNvPr id="11" name="Text Placeholder 15"/>
          <p:cNvSpPr>
            <a:spLocks noGrp="1"/>
          </p:cNvSpPr>
          <p:nvPr>
            <p:ph type="body" sz="quarter" idx="14" hasCustomPrompt="1"/>
          </p:nvPr>
        </p:nvSpPr>
        <p:spPr>
          <a:xfrm>
            <a:off x="109767" y="81971"/>
            <a:ext cx="5027020" cy="521223"/>
          </a:xfrm>
        </p:spPr>
        <p:txBody>
          <a:bodyPr>
            <a:noAutofit/>
          </a:bodyPr>
          <a:lstStyle>
            <a:lvl1pPr marL="0" indent="0" fontAlgn="t">
              <a:buFontTx/>
              <a:buNone/>
              <a:defRPr sz="2800" baseline="0">
                <a:solidFill>
                  <a:schemeClr val="accent5">
                    <a:lumMod val="75000"/>
                  </a:schemeClr>
                </a:solidFill>
                <a:latin typeface="Arial" charset="0"/>
              </a:defRPr>
            </a:lvl1pPr>
          </a:lstStyle>
          <a:p>
            <a:r>
              <a:rPr lang="en-US" dirty="0"/>
              <a:t>Two line header goes here</a:t>
            </a:r>
          </a:p>
        </p:txBody>
      </p:sp>
      <p:sp>
        <p:nvSpPr>
          <p:cNvPr id="10" name="Rectangle 9"/>
          <p:cNvSpPr/>
          <p:nvPr userDrawn="1"/>
        </p:nvSpPr>
        <p:spPr>
          <a:xfrm>
            <a:off x="0" y="6184653"/>
            <a:ext cx="12192000" cy="673348"/>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4" name="Picture 13"/>
          <p:cNvPicPr>
            <a:picLocks noChangeAspect="1"/>
          </p:cNvPicPr>
          <p:nvPr userDrawn="1"/>
        </p:nvPicPr>
        <p:blipFill rotWithShape="1">
          <a:blip r:embed="rId2" cstate="print">
            <a:alphaModFix amt="30000"/>
            <a:extLst>
              <a:ext uri="{28A0092B-C50C-407E-A947-70E740481C1C}">
                <a14:useLocalDpi xmlns:a14="http://schemas.microsoft.com/office/drawing/2010/main" val="0"/>
              </a:ext>
            </a:extLst>
          </a:blip>
          <a:srcRect t="89113"/>
          <a:stretch/>
        </p:blipFill>
        <p:spPr>
          <a:xfrm>
            <a:off x="0" y="6184653"/>
            <a:ext cx="12192000" cy="673348"/>
          </a:xfrm>
          <a:prstGeom prst="rect">
            <a:avLst/>
          </a:prstGeom>
        </p:spPr>
      </p:pic>
      <p:sp>
        <p:nvSpPr>
          <p:cNvPr id="15" name="Date Placeholder 4"/>
          <p:cNvSpPr txBox="1">
            <a:spLocks/>
          </p:cNvSpPr>
          <p:nvPr userDrawn="1"/>
        </p:nvSpPr>
        <p:spPr>
          <a:xfrm>
            <a:off x="109767" y="6410471"/>
            <a:ext cx="2743200" cy="249812"/>
          </a:xfrm>
          <a:prstGeom prst="rect">
            <a:avLst/>
          </a:prstGeom>
        </p:spPr>
        <p:txBody>
          <a:bodyPr vert="horz" lIns="0" tIns="45720" rIns="91440" bIns="45720"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IBM Analytics </a:t>
            </a:r>
            <a:r>
              <a:rPr lang="en-US" sz="1200" b="1" dirty="0">
                <a:solidFill>
                  <a:schemeClr val="bg1"/>
                </a:solidFill>
              </a:rPr>
              <a:t>| Global Elite</a:t>
            </a:r>
          </a:p>
        </p:txBody>
      </p:sp>
      <p:sp>
        <p:nvSpPr>
          <p:cNvPr id="16" name="Slide Number Placeholder 3"/>
          <p:cNvSpPr txBox="1">
            <a:spLocks/>
          </p:cNvSpPr>
          <p:nvPr userDrawn="1"/>
        </p:nvSpPr>
        <p:spPr>
          <a:xfrm>
            <a:off x="5958069" y="6410471"/>
            <a:ext cx="580665" cy="249812"/>
          </a:xfrm>
          <a:prstGeom prst="rect">
            <a:avLst/>
          </a:prstGeom>
        </p:spPr>
        <p:txBody>
          <a:bodyPr vert="horz" lIns="0" tIns="45720" rIns="91440" bIns="45720"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1200" smtClean="0">
                <a:solidFill>
                  <a:schemeClr val="bg1"/>
                </a:solidFill>
              </a:rPr>
              <a:pPr/>
              <a:t>‹#›</a:t>
            </a:fld>
            <a:endParaRPr lang="en-US" sz="1200" dirty="0">
              <a:solidFill>
                <a:schemeClr val="bg1"/>
              </a:solidFill>
            </a:endParaRP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16497" y="6414309"/>
            <a:ext cx="589787" cy="226707"/>
          </a:xfrm>
          <a:prstGeom prst="rect">
            <a:avLst/>
          </a:prstGeom>
        </p:spPr>
      </p:pic>
    </p:spTree>
    <p:extLst>
      <p:ext uri="{BB962C8B-B14F-4D97-AF65-F5344CB8AC3E}">
        <p14:creationId xmlns:p14="http://schemas.microsoft.com/office/powerpoint/2010/main" val="541134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F2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dirty="0"/>
              <a:t>Click to edit Master title style</a:t>
            </a:r>
          </a:p>
        </p:txBody>
      </p:sp>
      <p:sp>
        <p:nvSpPr>
          <p:cNvPr id="3" name="Slide Number Placeholder 2"/>
          <p:cNvSpPr>
            <a:spLocks noGrp="1"/>
          </p:cNvSpPr>
          <p:nvPr>
            <p:ph type="sldNum" sz="quarter" idx="10"/>
          </p:nvPr>
        </p:nvSpPr>
        <p:spPr>
          <a:xfrm>
            <a:off x="127001" y="6521451"/>
            <a:ext cx="233017" cy="228600"/>
          </a:xfrm>
          <a:prstGeom prst="rect">
            <a:avLst/>
          </a:prstGeom>
        </p:spPr>
        <p:txBody>
          <a:bodyPr/>
          <a:lstStyle/>
          <a:p>
            <a:fld id="{86CB4B4D-7CA3-9044-876B-883B54F8677D}" type="slidenum">
              <a:rPr lang="uk-UA" smtClean="0">
                <a:solidFill>
                  <a:srgbClr val="1C3649"/>
                </a:solidFill>
              </a:rPr>
              <a:pPr/>
              <a:t>‹#›</a:t>
            </a:fld>
            <a:endParaRPr lang="uk-UA">
              <a:solidFill>
                <a:srgbClr val="1C3649"/>
              </a:solidFill>
            </a:endParaRPr>
          </a:p>
        </p:txBody>
      </p:sp>
      <p:sp>
        <p:nvSpPr>
          <p:cNvPr id="7" name="Content Placeholder 6"/>
          <p:cNvSpPr>
            <a:spLocks noGrp="1"/>
          </p:cNvSpPr>
          <p:nvPr>
            <p:ph sz="quarter" idx="11"/>
          </p:nvPr>
        </p:nvSpPr>
        <p:spPr>
          <a:xfrm>
            <a:off x="242888" y="1025526"/>
            <a:ext cx="11822112" cy="5224463"/>
          </a:xfrm>
          <a:prstGeom prst="rect">
            <a:avLst/>
          </a:prstGeom>
        </p:spPr>
        <p:txBody>
          <a:bodyPr/>
          <a:lstStyle>
            <a:lvl1pPr>
              <a:spcBef>
                <a:spcPts val="1100"/>
              </a:spcBef>
              <a:buClr>
                <a:schemeClr val="tx2">
                  <a:lumMod val="50000"/>
                </a:schemeClr>
              </a:buClr>
              <a:defRPr sz="2400" b="1">
                <a:solidFill>
                  <a:schemeClr val="tx2">
                    <a:lumMod val="50000"/>
                  </a:schemeClr>
                </a:solidFill>
              </a:defRPr>
            </a:lvl1pPr>
            <a:lvl2pPr>
              <a:spcBef>
                <a:spcPts val="1100"/>
              </a:spcBef>
              <a:buClr>
                <a:schemeClr val="tx2">
                  <a:lumMod val="50000"/>
                </a:schemeClr>
              </a:buClr>
              <a:defRPr sz="2000">
                <a:solidFill>
                  <a:schemeClr val="tx2">
                    <a:lumMod val="50000"/>
                  </a:schemeClr>
                </a:solidFill>
              </a:defRPr>
            </a:lvl2pPr>
            <a:lvl3pPr>
              <a:spcBef>
                <a:spcPts val="1100"/>
              </a:spcBef>
              <a:buClr>
                <a:schemeClr val="tx2">
                  <a:lumMod val="50000"/>
                </a:schemeClr>
              </a:buClr>
              <a:defRPr sz="1800">
                <a:solidFill>
                  <a:schemeClr val="tx2">
                    <a:lumMod val="50000"/>
                  </a:schemeClr>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3894550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3406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0500-88F2-400D-A3AE-6393B11AB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8B489D68-D57A-461E-B9D5-E23E9AA15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C5DFBF9C-7C69-4885-8D1B-C39452283F3A}"/>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49B399F3-99EF-4C91-A2F0-9406442FB53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EF25EA7-74E9-49EE-AB98-821D400E4C85}"/>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32942359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03FB-F5E3-4921-BA33-F38C09C3371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09ED218-0DB7-445C-8972-DAB1FB69F5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72A7BD1-99BE-455F-99CA-444AC9AF0AD6}"/>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37556139-43C1-4AE4-8CD8-1C47820480E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D550855-A7A6-46C2-B00B-CE2DAD84AF53}"/>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7535308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9088-AF4D-4976-9E3D-151DACCB8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95438BF-0D84-4993-8E62-F1C767B7B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17EFD-D51E-44A5-8F23-73FF2639EDE6}"/>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E55512C9-2998-42CD-A2CB-1FD0BB808F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1F2C41-D3E0-4D84-B32D-F57B7C0BBE98}"/>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0227004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0D96-F277-44C6-AA25-F9A169ED58F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0BC98972-6BE7-4ACB-9727-9F8D55CDFA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2B381608-9000-4BA1-9CC2-82DBC735FD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2584527-A7BB-48DF-BB61-D2F95D7B1DA0}"/>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6" name="Footer Placeholder 5">
            <a:extLst>
              <a:ext uri="{FF2B5EF4-FFF2-40B4-BE49-F238E27FC236}">
                <a16:creationId xmlns:a16="http://schemas.microsoft.com/office/drawing/2014/main" id="{202A0F75-9E35-4929-9151-63C21FFFA6C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74BE444-F137-4399-A149-E296D7E4246F}"/>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5709187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E40B-2BF0-4184-878A-90577A63595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C3DE58EF-A167-4F32-8875-8E4A5E5E5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064C32-F10F-411D-9586-C0B9170A03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11EC2992-1D61-4133-ACA5-9A0A0426E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789FA8-2131-4370-B2FD-32FEEAA981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EF47E605-9B35-4BE4-AC78-785BA5EC1347}"/>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8" name="Footer Placeholder 7">
            <a:extLst>
              <a:ext uri="{FF2B5EF4-FFF2-40B4-BE49-F238E27FC236}">
                <a16:creationId xmlns:a16="http://schemas.microsoft.com/office/drawing/2014/main" id="{4C1901ED-6CD6-41DC-A2A5-196741C1A648}"/>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2685736A-4C22-4802-8441-8AEE1ADE77BC}"/>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7587370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1440-7632-4D46-BCD9-0AD181D280DD}"/>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BBE70713-BBA8-49EA-825F-70E026FC2A2E}"/>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4" name="Footer Placeholder 3">
            <a:extLst>
              <a:ext uri="{FF2B5EF4-FFF2-40B4-BE49-F238E27FC236}">
                <a16:creationId xmlns:a16="http://schemas.microsoft.com/office/drawing/2014/main" id="{DF3B59F5-588A-4192-B737-955979C4257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168ED4A-12E2-4B25-BD04-90490FD59DB7}"/>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1324142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919FD-FBF9-446E-B60C-832DD66C5DF4}"/>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3" name="Footer Placeholder 2">
            <a:extLst>
              <a:ext uri="{FF2B5EF4-FFF2-40B4-BE49-F238E27FC236}">
                <a16:creationId xmlns:a16="http://schemas.microsoft.com/office/drawing/2014/main" id="{0DB61A93-A380-4367-A4F5-F763CE187653}"/>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9DE3C4A-4453-4C73-9189-1BD72C880F6C}"/>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6347620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F047-5EA9-47A6-A6A1-416C25EAC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EC868695-AF52-43D0-BC24-22DF0AEC4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1EADEB50-8C0D-4CEF-9F8B-EC5455D40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081911-E8E2-4D7E-8B45-1A887752ECA5}"/>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6" name="Footer Placeholder 5">
            <a:extLst>
              <a:ext uri="{FF2B5EF4-FFF2-40B4-BE49-F238E27FC236}">
                <a16:creationId xmlns:a16="http://schemas.microsoft.com/office/drawing/2014/main" id="{01C12F1D-E9C0-441F-AA76-BBBFA40927E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BC9F51E-2027-4111-B477-17CABF66D543}"/>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5469114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7D4A-21DC-41FE-8FEB-0C21D9DCA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96E7C4B7-4C51-4753-83BA-C50A57477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C2732150-02A4-40A5-9572-833036F53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BD571B-50EE-4A6F-95D3-D0EDCD54E1E5}"/>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6" name="Footer Placeholder 5">
            <a:extLst>
              <a:ext uri="{FF2B5EF4-FFF2-40B4-BE49-F238E27FC236}">
                <a16:creationId xmlns:a16="http://schemas.microsoft.com/office/drawing/2014/main" id="{0FE3C381-BCC3-4A45-9460-9CD5A0EB016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7AFA365-66AE-40C6-9F4B-18294584A458}"/>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33584654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23B5-3535-4729-88DA-B31D97A1629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3DD4B95-2B5F-4866-BFA6-EFBD05F427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5142161-49D6-4059-8AB5-9E6FA06E9BCE}"/>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26C6BABA-3C3F-44AC-B489-71F051976EF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B3DA11C-D10C-4823-9B73-A459748E7EB8}"/>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153107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9" name="Group 8"/>
          <p:cNvGrpSpPr/>
          <p:nvPr userDrawn="1"/>
        </p:nvGrpSpPr>
        <p:grpSpPr>
          <a:xfrm>
            <a:off x="2912323" y="3011330"/>
            <a:ext cx="6367355" cy="835339"/>
            <a:chOff x="2450849" y="3003788"/>
            <a:chExt cx="6367355" cy="835339"/>
          </a:xfrm>
        </p:grpSpPr>
        <p:sp>
          <p:nvSpPr>
            <p:cNvPr id="13" name="Rectangle 12"/>
            <p:cNvSpPr/>
            <p:nvPr userDrawn="1"/>
          </p:nvSpPr>
          <p:spPr>
            <a:xfrm>
              <a:off x="4309975" y="3254352"/>
              <a:ext cx="3818033" cy="584775"/>
            </a:xfrm>
            <a:prstGeom prst="rect">
              <a:avLst/>
            </a:prstGeom>
          </p:spPr>
          <p:txBody>
            <a:bodyPr wrap="none">
              <a:spAutoFit/>
            </a:bodyPr>
            <a:lstStyle/>
            <a:p>
              <a:r>
                <a:rPr lang="en-US" sz="3200" dirty="0">
                  <a:solidFill>
                    <a:schemeClr val="tx1"/>
                  </a:solidFill>
                  <a:latin typeface="Lubalin Book for IBM" panose="02060502020205020404" pitchFamily="18" charset="0"/>
                </a:rPr>
                <a:t>Smarter </a:t>
              </a:r>
              <a:r>
                <a:rPr lang="en-US" sz="3200" dirty="0">
                  <a:solidFill>
                    <a:schemeClr val="tx1"/>
                  </a:solidFill>
                  <a:latin typeface="+mj-lt"/>
                </a:rPr>
                <a:t>Analytics</a:t>
              </a:r>
            </a:p>
          </p:txBody>
        </p:sp>
        <p:pic>
          <p:nvPicPr>
            <p:cNvPr id="4" name="Picture 3"/>
            <p:cNvPicPr>
              <a:picLocks noChangeAspect="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82865" y="3003788"/>
              <a:ext cx="835339" cy="835339"/>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50849" y="3064870"/>
              <a:ext cx="1859126" cy="713173"/>
            </a:xfrm>
            <a:prstGeom prst="rect">
              <a:avLst/>
            </a:prstGeom>
          </p:spPr>
        </p:pic>
      </p:grpSp>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t="5380"/>
          <a:stretch/>
        </p:blipFill>
        <p:spPr>
          <a:xfrm>
            <a:off x="0" y="0"/>
            <a:ext cx="4429125" cy="390987"/>
          </a:xfrm>
          <a:prstGeom prst="rect">
            <a:avLst/>
          </a:prstGeom>
        </p:spPr>
      </p:pic>
    </p:spTree>
    <p:extLst>
      <p:ext uri="{BB962C8B-B14F-4D97-AF65-F5344CB8AC3E}">
        <p14:creationId xmlns:p14="http://schemas.microsoft.com/office/powerpoint/2010/main" val="12119921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E2B3F-273F-4500-AC32-BBC43409EC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323F4F4E-9F48-4BEC-8FA6-78B523E777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02F4CEE-B946-40C7-92DC-BE1C32D6CCC7}"/>
              </a:ext>
            </a:extLst>
          </p:cNvPr>
          <p:cNvSpPr>
            <a:spLocks noGrp="1"/>
          </p:cNvSpPr>
          <p:nvPr>
            <p:ph type="dt" sz="half" idx="10"/>
          </p:nvPr>
        </p:nvSpPr>
        <p:spPr/>
        <p:txBody>
          <a:body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85DC4A58-A800-4EB4-AB42-2B65FC32D38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5A6C07-4246-4995-A187-A6D29DAF3E65}"/>
              </a:ext>
            </a:extLst>
          </p:cNvPr>
          <p:cNvSpPr>
            <a:spLocks noGrp="1"/>
          </p:cNvSpPr>
          <p:nvPr>
            <p:ph type="sldNum" sz="quarter" idx="12"/>
          </p:nvPr>
        </p:nvSpPr>
        <p:spPr/>
        <p:txBody>
          <a:bodyPr/>
          <a:lstStyle/>
          <a:p>
            <a:fld id="{9ABA5195-1E60-4D65-8B26-4834D3D4BB78}" type="slidenum">
              <a:rPr lang="fr-FR" smtClean="0"/>
              <a:t>‹#›</a:t>
            </a:fld>
            <a:endParaRPr lang="fr-FR"/>
          </a:p>
        </p:txBody>
      </p:sp>
    </p:spTree>
    <p:extLst>
      <p:ext uri="{BB962C8B-B14F-4D97-AF65-F5344CB8AC3E}">
        <p14:creationId xmlns:p14="http://schemas.microsoft.com/office/powerpoint/2010/main" val="374028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4" name="Shape 24"/>
          <p:cNvSpPr>
            <a:spLocks noGrp="1"/>
          </p:cNvSpPr>
          <p:nvPr>
            <p:ph type="title"/>
          </p:nvPr>
        </p:nvSpPr>
        <p:spPr>
          <a:xfrm>
            <a:off x="892969" y="312539"/>
            <a:ext cx="10406063" cy="1518047"/>
          </a:xfrm>
          <a:prstGeom prst="rect">
            <a:avLst/>
          </a:prstGeom>
        </p:spPr>
        <p:txBody>
          <a:bodyPr lIns="0" tIns="0" rIns="0" bIns="0" anchor="ctr">
            <a:normAutofit/>
          </a:bodyPr>
          <a:lstStyle>
            <a:lvl1pPr algn="ctr" defTabSz="488975">
              <a:lnSpc>
                <a:spcPct val="100000"/>
              </a:lnSpc>
              <a:defRPr sz="6700">
                <a:solidFill>
                  <a:srgbClr val="000000"/>
                </a:solidFill>
                <a:latin typeface="Helvetica Light"/>
                <a:ea typeface="Helvetica Light"/>
                <a:cs typeface="Helvetica Light"/>
                <a:sym typeface="Helvetica Light"/>
              </a:defRPr>
            </a:lvl1pPr>
          </a:lstStyle>
          <a:p>
            <a:pPr lvl="0">
              <a:defRPr sz="1800"/>
            </a:pPr>
            <a:r>
              <a:rPr sz="6700"/>
              <a:t>Title Text</a:t>
            </a:r>
          </a:p>
        </p:txBody>
      </p:sp>
      <p:sp>
        <p:nvSpPr>
          <p:cNvPr id="25" name="Shape 25"/>
          <p:cNvSpPr>
            <a:spLocks noGrp="1"/>
          </p:cNvSpPr>
          <p:nvPr>
            <p:ph type="body" idx="1"/>
          </p:nvPr>
        </p:nvSpPr>
        <p:spPr>
          <a:xfrm>
            <a:off x="892969" y="1830586"/>
            <a:ext cx="10406063" cy="4420195"/>
          </a:xfrm>
          <a:prstGeom prst="rect">
            <a:avLst/>
          </a:prstGeom>
        </p:spPr>
        <p:txBody>
          <a:bodyPr lIns="0" tIns="0" rIns="0" bIns="0" anchor="ctr">
            <a:normAutofit/>
          </a:bodyPr>
          <a:lstStyle>
            <a:lvl1pPr marL="372047" indent="-372047" defTabSz="488975">
              <a:spcBef>
                <a:spcPts val="3515"/>
              </a:spcBef>
              <a:buSzPct val="75000"/>
              <a:buChar char="•"/>
              <a:defRPr sz="3000">
                <a:latin typeface="Helvetica Light"/>
                <a:ea typeface="Helvetica Light"/>
                <a:cs typeface="Helvetica Light"/>
                <a:sym typeface="Helvetica Light"/>
              </a:defRPr>
            </a:lvl1pPr>
            <a:lvl2pPr marL="744093" indent="-372047" defTabSz="488975">
              <a:spcBef>
                <a:spcPts val="3515"/>
              </a:spcBef>
              <a:buSzPct val="75000"/>
              <a:buChar char="•"/>
              <a:defRPr sz="3000">
                <a:latin typeface="Helvetica Light"/>
                <a:ea typeface="Helvetica Light"/>
                <a:cs typeface="Helvetica Light"/>
                <a:sym typeface="Helvetica Light"/>
              </a:defRPr>
            </a:lvl2pPr>
            <a:lvl3pPr marL="1116140" indent="-372047" defTabSz="488975">
              <a:spcBef>
                <a:spcPts val="3515"/>
              </a:spcBef>
              <a:buSzPct val="75000"/>
              <a:defRPr sz="3000">
                <a:latin typeface="Helvetica Light"/>
                <a:ea typeface="Helvetica Light"/>
                <a:cs typeface="Helvetica Light"/>
                <a:sym typeface="Helvetica Light"/>
              </a:defRPr>
            </a:lvl3pPr>
            <a:lvl4pPr marL="1488186" indent="-372047" defTabSz="488975">
              <a:spcBef>
                <a:spcPts val="3515"/>
              </a:spcBef>
              <a:buSzPct val="75000"/>
              <a:buChar char="•"/>
              <a:defRPr sz="3000">
                <a:latin typeface="Helvetica Light"/>
                <a:ea typeface="Helvetica Light"/>
                <a:cs typeface="Helvetica Light"/>
                <a:sym typeface="Helvetica Light"/>
              </a:defRPr>
            </a:lvl4pPr>
            <a:lvl5pPr marL="1860233" indent="-372047" defTabSz="488975">
              <a:spcBef>
                <a:spcPts val="3515"/>
              </a:spcBef>
              <a:buSzPct val="75000"/>
              <a:buChar char="•"/>
              <a:defRPr sz="3000">
                <a:latin typeface="Helvetica Light"/>
                <a:ea typeface="Helvetica Light"/>
                <a:cs typeface="Helvetica Light"/>
                <a:sym typeface="Helvetica Light"/>
              </a:defRPr>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extLst>
      <p:ext uri="{BB962C8B-B14F-4D97-AF65-F5344CB8AC3E}">
        <p14:creationId xmlns:p14="http://schemas.microsoft.com/office/powerpoint/2010/main" val="150264545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dirty="0"/>
              <a:t>Click to edit Master title style</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967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5" name="Title 4">
            <a:extLst>
              <a:ext uri="{FF2B5EF4-FFF2-40B4-BE49-F238E27FC236}">
                <a16:creationId xmlns:a16="http://schemas.microsoft.com/office/drawing/2014/main" id="{1B7213CC-CFE0-4E5A-8A88-6680AEDFAB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076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3.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3" cstate="email">
            <a:extLst>
              <a:ext uri="{28A0092B-C50C-407E-A947-70E740481C1C}">
                <a14:useLocalDpi xmlns:a14="http://schemas.microsoft.com/office/drawing/2010/main"/>
              </a:ext>
            </a:extLst>
          </a:blip>
          <a:srcRect l="5535" t="-26" r="62884" b="5470"/>
          <a:stretch/>
        </p:blipFill>
        <p:spPr>
          <a:xfrm rot="5400000" flipH="1">
            <a:off x="3817068" y="-3817070"/>
            <a:ext cx="4557863" cy="12192003"/>
          </a:xfrm>
          <a:prstGeom prst="rect">
            <a:avLst/>
          </a:prstGeom>
          <a:noFill/>
          <a:ln>
            <a:noFill/>
          </a:ln>
        </p:spPr>
      </p:pic>
      <p:sp>
        <p:nvSpPr>
          <p:cNvPr id="6" name="Rectangle 5"/>
          <p:cNvSpPr/>
          <p:nvPr userDrawn="1"/>
        </p:nvSpPr>
        <p:spPr>
          <a:xfrm>
            <a:off x="0" y="1"/>
            <a:ext cx="12192000" cy="5109028"/>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496050"/>
            <a:ext cx="12192000" cy="361950"/>
          </a:xfrm>
          <a:prstGeom prst="rect">
            <a:avLst/>
          </a:prstGeom>
          <a:solidFill>
            <a:srgbClr val="16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352425" y="529938"/>
            <a:ext cx="11306175" cy="74929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52425" y="1393371"/>
            <a:ext cx="11346089" cy="4957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50"/>
          <p:cNvSpPr>
            <a:spLocks noChangeArrowheads="1"/>
          </p:cNvSpPr>
          <p:nvPr userDrawn="1"/>
        </p:nvSpPr>
        <p:spPr bwMode="black">
          <a:xfrm>
            <a:off x="352425" y="6584950"/>
            <a:ext cx="366712" cy="184150"/>
          </a:xfrm>
          <a:prstGeom prst="rect">
            <a:avLst/>
          </a:prstGeom>
          <a:noFill/>
          <a:ln w="9525">
            <a:noFill/>
            <a:miter lim="800000"/>
            <a:headEnd/>
            <a:tailEnd/>
          </a:ln>
        </p:spPr>
        <p:txBody>
          <a:bodyPr lIns="92075" tIns="46038" rIns="92075" bIns="46038"/>
          <a:lstStyle/>
          <a:p>
            <a:pPr algn="ctr" eaLnBrk="1" hangingPunct="1"/>
            <a:fld id="{24F03C75-C473-4D96-BE81-0A6864123F06}" type="slidenum">
              <a:rPr lang="en-US" altLang="en-US" sz="800" b="0">
                <a:solidFill>
                  <a:schemeClr val="bg1"/>
                </a:solidFill>
                <a:latin typeface="+mn-lt"/>
                <a:ea typeface="Arial Unicode MS" pitchFamily="34" charset="-128"/>
                <a:cs typeface="Arial Unicode MS" pitchFamily="34" charset="-128"/>
              </a:rPr>
              <a:pPr algn="ctr" eaLnBrk="1" hangingPunct="1"/>
              <a:t>‹#›</a:t>
            </a:fld>
            <a:endParaRPr lang="en-US" altLang="en-US" sz="800" b="0" dirty="0">
              <a:solidFill>
                <a:schemeClr val="bg1"/>
              </a:solidFill>
              <a:latin typeface="+mn-lt"/>
              <a:ea typeface="Arial Unicode MS" pitchFamily="34" charset="-128"/>
              <a:cs typeface="Arial Unicode MS" pitchFamily="34" charset="-128"/>
            </a:endParaRPr>
          </a:p>
        </p:txBody>
      </p:sp>
      <p:sp>
        <p:nvSpPr>
          <p:cNvPr id="14" name="Rectangle 6"/>
          <p:cNvSpPr>
            <a:spLocks noChangeArrowheads="1"/>
          </p:cNvSpPr>
          <p:nvPr userDrawn="1"/>
        </p:nvSpPr>
        <p:spPr bwMode="black">
          <a:xfrm>
            <a:off x="10403114" y="6584950"/>
            <a:ext cx="1371600" cy="184150"/>
          </a:xfrm>
          <a:prstGeom prst="rect">
            <a:avLst/>
          </a:prstGeom>
          <a:noFill/>
          <a:ln>
            <a:noFill/>
          </a:ln>
          <a:extLst/>
        </p:spPr>
        <p:txBody>
          <a:bodyPr lIns="92075" tIns="46038" rIns="92075" bIns="46038"/>
          <a:lstStyle>
            <a:lvl1pPr eaLnBrk="0" hangingPunct="0">
              <a:defRPr sz="2200">
                <a:solidFill>
                  <a:schemeClr val="hlink"/>
                </a:solidFill>
                <a:latin typeface="Arial" pitchFamily="34" charset="0"/>
              </a:defRPr>
            </a:lvl1pPr>
            <a:lvl2pPr marL="742950" indent="-285750" eaLnBrk="0" hangingPunct="0">
              <a:defRPr sz="2200">
                <a:solidFill>
                  <a:schemeClr val="hlink"/>
                </a:solidFill>
                <a:latin typeface="Arial" pitchFamily="34" charset="0"/>
              </a:defRPr>
            </a:lvl2pPr>
            <a:lvl3pPr marL="1143000" indent="-228600" eaLnBrk="0" hangingPunct="0">
              <a:defRPr sz="2200">
                <a:solidFill>
                  <a:schemeClr val="hlink"/>
                </a:solidFill>
                <a:latin typeface="Arial" pitchFamily="34" charset="0"/>
              </a:defRPr>
            </a:lvl3pPr>
            <a:lvl4pPr marL="1600200" indent="-228600" eaLnBrk="0" hangingPunct="0">
              <a:defRPr sz="2200">
                <a:solidFill>
                  <a:schemeClr val="hlink"/>
                </a:solidFill>
                <a:latin typeface="Arial" pitchFamily="34" charset="0"/>
              </a:defRPr>
            </a:lvl4pPr>
            <a:lvl5pPr marL="2057400" indent="-228600" eaLnBrk="0" hangingPunct="0">
              <a:defRPr sz="2200">
                <a:solidFill>
                  <a:schemeClr val="hlink"/>
                </a:solidFill>
                <a:latin typeface="Arial" pitchFamily="34" charset="0"/>
              </a:defRPr>
            </a:lvl5pPr>
            <a:lvl6pPr marL="2514600" indent="-228600" eaLnBrk="0" fontAlgn="base" hangingPunct="0">
              <a:lnSpc>
                <a:spcPct val="90000"/>
              </a:lnSpc>
              <a:spcBef>
                <a:spcPct val="0"/>
              </a:spcBef>
              <a:spcAft>
                <a:spcPct val="0"/>
              </a:spcAft>
              <a:defRPr sz="2200">
                <a:solidFill>
                  <a:schemeClr val="hlink"/>
                </a:solidFill>
                <a:latin typeface="Arial" pitchFamily="34" charset="0"/>
              </a:defRPr>
            </a:lvl6pPr>
            <a:lvl7pPr marL="2971800" indent="-228600" eaLnBrk="0" fontAlgn="base" hangingPunct="0">
              <a:lnSpc>
                <a:spcPct val="90000"/>
              </a:lnSpc>
              <a:spcBef>
                <a:spcPct val="0"/>
              </a:spcBef>
              <a:spcAft>
                <a:spcPct val="0"/>
              </a:spcAft>
              <a:defRPr sz="2200">
                <a:solidFill>
                  <a:schemeClr val="hlink"/>
                </a:solidFill>
                <a:latin typeface="Arial" pitchFamily="34" charset="0"/>
              </a:defRPr>
            </a:lvl7pPr>
            <a:lvl8pPr marL="3429000" indent="-228600" eaLnBrk="0" fontAlgn="base" hangingPunct="0">
              <a:lnSpc>
                <a:spcPct val="90000"/>
              </a:lnSpc>
              <a:spcBef>
                <a:spcPct val="0"/>
              </a:spcBef>
              <a:spcAft>
                <a:spcPct val="0"/>
              </a:spcAft>
              <a:defRPr sz="2200">
                <a:solidFill>
                  <a:schemeClr val="hlink"/>
                </a:solidFill>
                <a:latin typeface="Arial" pitchFamily="34" charset="0"/>
              </a:defRPr>
            </a:lvl8pPr>
            <a:lvl9pPr marL="3886200" indent="-228600" eaLnBrk="0" fontAlgn="base" hangingPunct="0">
              <a:lnSpc>
                <a:spcPct val="90000"/>
              </a:lnSpc>
              <a:spcBef>
                <a:spcPct val="0"/>
              </a:spcBef>
              <a:spcAft>
                <a:spcPct val="0"/>
              </a:spcAft>
              <a:defRPr sz="2200">
                <a:solidFill>
                  <a:schemeClr val="hlink"/>
                </a:solidFill>
                <a:latin typeface="Arial" pitchFamily="34" charset="0"/>
              </a:defRPr>
            </a:lvl9pPr>
          </a:lstStyle>
          <a:p>
            <a:pPr algn="r" eaLnBrk="1" hangingPunct="1">
              <a:defRPr/>
            </a:pPr>
            <a:r>
              <a:rPr lang="en-US" altLang="en-US" sz="800" b="0" dirty="0">
                <a:solidFill>
                  <a:schemeClr val="bg1"/>
                </a:solidFill>
              </a:rPr>
              <a:t>© 2019 IBM Corporation</a:t>
            </a:r>
            <a:endParaRPr lang="en-US" altLang="en-US" sz="1800" b="0" dirty="0">
              <a:solidFill>
                <a:schemeClr val="bg1"/>
              </a:solidFill>
            </a:endParaRPr>
          </a:p>
        </p:txBody>
      </p:sp>
    </p:spTree>
    <p:extLst>
      <p:ext uri="{BB962C8B-B14F-4D97-AF65-F5344CB8AC3E}">
        <p14:creationId xmlns:p14="http://schemas.microsoft.com/office/powerpoint/2010/main" val="3375472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34" r:id="rId3"/>
    <p:sldLayoutId id="2147483663" r:id="rId4"/>
    <p:sldLayoutId id="2147483666" r:id="rId5"/>
    <p:sldLayoutId id="2147483668" r:id="rId6"/>
    <p:sldLayoutId id="2147483670" r:id="rId7"/>
    <p:sldLayoutId id="2147483671" r:id="rId8"/>
    <p:sldLayoutId id="2147483677" r:id="rId9"/>
    <p:sldLayoutId id="2147483679" r:id="rId10"/>
    <p:sldLayoutId id="2147483693" r:id="rId11"/>
  </p:sldLayoutIdLst>
  <p:hf sldNum="0" hdr="0" ftr="0" dt="0"/>
  <p:txStyles>
    <p:titleStyle>
      <a:lvl1pPr algn="l" defTabSz="914400" rtl="0" eaLnBrk="1" latinLnBrk="0" hangingPunct="1">
        <a:lnSpc>
          <a:spcPct val="90000"/>
        </a:lnSpc>
        <a:spcBef>
          <a:spcPct val="0"/>
        </a:spcBef>
        <a:buNone/>
        <a:defRPr sz="2200" b="1" kern="1200">
          <a:solidFill>
            <a:srgbClr val="0070C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460375" indent="-233363"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7388" indent="-227013" algn="l" defTabSz="914400" rtl="0" eaLnBrk="1" latinLnBrk="0" hangingPunct="1">
        <a:lnSpc>
          <a:spcPct val="100000"/>
        </a:lnSpc>
        <a:spcBef>
          <a:spcPts val="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14400" indent="-227013"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141413" indent="-227013"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a:t>Think 2018 / DOC ID / Month XX, 2018 / © 2018 IBM Corporation</a:t>
            </a:r>
            <a:endParaRPr lang="en-US"/>
          </a:p>
        </p:txBody>
      </p:sp>
    </p:spTree>
    <p:extLst>
      <p:ext uri="{BB962C8B-B14F-4D97-AF65-F5344CB8AC3E}">
        <p14:creationId xmlns:p14="http://schemas.microsoft.com/office/powerpoint/2010/main" val="29258498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 id="2147483732" r:id="rId37"/>
    <p:sldLayoutId id="2147483733"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40A56-43B2-490B-97E2-F2F3A0E97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29BECDF-A916-4379-A4EA-80B4EE338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03241F5-FA26-4CA9-9426-D156C62C2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7BE75-ADCA-4B6C-9220-229AD71E8983}" type="datetimeFigureOut">
              <a:rPr lang="fr-FR" smtClean="0"/>
              <a:t>21/08/2019</a:t>
            </a:fld>
            <a:endParaRPr lang="fr-FR"/>
          </a:p>
        </p:txBody>
      </p:sp>
      <p:sp>
        <p:nvSpPr>
          <p:cNvPr id="5" name="Footer Placeholder 4">
            <a:extLst>
              <a:ext uri="{FF2B5EF4-FFF2-40B4-BE49-F238E27FC236}">
                <a16:creationId xmlns:a16="http://schemas.microsoft.com/office/drawing/2014/main" id="{9503184E-3059-4DC6-9249-772FA4ADD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2E37A3A6-5AFA-45BA-81C1-931081F66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A5195-1E60-4D65-8B26-4834D3D4BB78}" type="slidenum">
              <a:rPr lang="fr-FR" smtClean="0"/>
              <a:t>‹#›</a:t>
            </a:fld>
            <a:endParaRPr lang="fr-FR"/>
          </a:p>
        </p:txBody>
      </p:sp>
    </p:spTree>
    <p:extLst>
      <p:ext uri="{BB962C8B-B14F-4D97-AF65-F5344CB8AC3E}">
        <p14:creationId xmlns:p14="http://schemas.microsoft.com/office/powerpoint/2010/main" val="105145013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in.chabrier@ib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arketingcampaign-demo-app.w3ibm.mybluemix.net/"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dn.rawgit.com/IBMDecisionOptimization/docplex-doc/master/docs/index.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BMDecisionOptimization/DO4WS-MarketingCampaigns-HandsOn" TargetMode="External"/><Relationship Id="rId2" Type="http://schemas.openxmlformats.org/officeDocument/2006/relationships/hyperlink" Target="https://dataplatform.cloud.ibm.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ages.github.ibm.com/IBMDecisionOptimization/dd-scenario-api/dd-scenario-client-python/doc/build/html/dd_scenario.Client.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IBMDecisionOptimization/do-ws-ucp-demo-app" TargetMode="External"/><Relationship Id="rId2" Type="http://schemas.openxmlformats.org/officeDocument/2006/relationships/hyperlink" Target="https://ws-do-ucp-demo-app.eu-gb.mybluemix.net/workspaces/"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5428" y="1836964"/>
            <a:ext cx="5755821" cy="2299607"/>
          </a:xfrm>
        </p:spPr>
        <p:txBody>
          <a:bodyPr/>
          <a:lstStyle/>
          <a:p>
            <a:r>
              <a:rPr lang="en-US" sz="3600" dirty="0"/>
              <a:t>DO for WS </a:t>
            </a:r>
            <a:br>
              <a:rPr lang="en-US" sz="3600" dirty="0"/>
            </a:br>
            <a:r>
              <a:rPr lang="en-US" sz="3600" dirty="0"/>
              <a:t>DO for WML</a:t>
            </a:r>
            <a:br>
              <a:rPr lang="en-US" sz="3600" dirty="0"/>
            </a:br>
            <a:br>
              <a:rPr lang="en-US" sz="3600" dirty="0"/>
            </a:br>
            <a:r>
              <a:rPr lang="en-US" sz="3600" dirty="0"/>
              <a:t>Hands-on</a:t>
            </a:r>
            <a:br>
              <a:rPr lang="en-US" sz="3600" dirty="0"/>
            </a:br>
            <a:br>
              <a:rPr lang="en-US" sz="3600" dirty="0"/>
            </a:br>
            <a:r>
              <a:rPr lang="en-US" sz="3600" dirty="0"/>
              <a:t>Marketing Campaign</a:t>
            </a:r>
          </a:p>
        </p:txBody>
      </p:sp>
      <p:sp>
        <p:nvSpPr>
          <p:cNvPr id="2" name="Subtitle 1"/>
          <p:cNvSpPr>
            <a:spLocks noGrp="1"/>
          </p:cNvSpPr>
          <p:nvPr>
            <p:ph type="subTitle" idx="1"/>
          </p:nvPr>
        </p:nvSpPr>
        <p:spPr/>
        <p:txBody>
          <a:bodyPr/>
          <a:lstStyle/>
          <a:p>
            <a:r>
              <a:rPr lang="en-US" dirty="0"/>
              <a:t>Alain Chabrier</a:t>
            </a:r>
          </a:p>
          <a:p>
            <a:r>
              <a:rPr lang="en-US" dirty="0">
                <a:solidFill>
                  <a:schemeClr val="accent1">
                    <a:lumMod val="20000"/>
                    <a:lumOff val="80000"/>
                  </a:schemeClr>
                </a:solidFill>
                <a:hlinkClick r:id="rId2">
                  <a:extLst>
                    <a:ext uri="{A12FA001-AC4F-418D-AE19-62706E023703}">
                      <ahyp:hlinkClr xmlns:ahyp="http://schemas.microsoft.com/office/drawing/2018/hyperlinkcolor" val="tx"/>
                    </a:ext>
                  </a:extLst>
                </a:hlinkClick>
              </a:rPr>
              <a:t>alain.chabrier@ibm.com</a:t>
            </a:r>
            <a:endParaRPr lang="en-US" dirty="0">
              <a:solidFill>
                <a:schemeClr val="accent1">
                  <a:lumMod val="20000"/>
                  <a:lumOff val="80000"/>
                </a:schemeClr>
              </a:solidFill>
            </a:endParaRPr>
          </a:p>
          <a:p>
            <a:endParaRPr lang="en-US" dirty="0"/>
          </a:p>
          <a:p>
            <a:r>
              <a:rPr lang="en-US" sz="1600" dirty="0"/>
              <a:t>Updated Aug 2019</a:t>
            </a:r>
          </a:p>
        </p:txBody>
      </p:sp>
      <p:sp>
        <p:nvSpPr>
          <p:cNvPr id="5" name="Subtitle 1"/>
          <p:cNvSpPr txBox="1">
            <a:spLocks/>
          </p:cNvSpPr>
          <p:nvPr/>
        </p:nvSpPr>
        <p:spPr>
          <a:xfrm>
            <a:off x="87440" y="112298"/>
            <a:ext cx="7943615" cy="40232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Wingdings" panose="05000000000000000000" pitchFamily="2" charset="2"/>
              <a:buNone/>
              <a:defRPr sz="2000" b="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100000"/>
              </a:lnSpc>
              <a:spcBef>
                <a:spcPts val="0"/>
              </a:spcBef>
              <a:buFont typeface="Calibri" panose="020F050202020403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100000"/>
              </a:lnSpc>
              <a:spcBef>
                <a:spcPts val="0"/>
              </a:spcBef>
              <a:buFont typeface="Wingdings" panose="05000000000000000000" pitchFamily="2" charset="2"/>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100000"/>
              </a:lnSpc>
              <a:spcBef>
                <a:spcPts val="0"/>
              </a:spcBef>
              <a:buFont typeface="Calibri" panose="020F050202020403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228126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323E4C-1D14-49D9-9A02-4D59591EF6C9}"/>
              </a:ext>
            </a:extLst>
          </p:cNvPr>
          <p:cNvSpPr>
            <a:spLocks noGrp="1"/>
          </p:cNvSpPr>
          <p:nvPr>
            <p:ph type="title"/>
          </p:nvPr>
        </p:nvSpPr>
        <p:spPr/>
        <p:txBody>
          <a:bodyPr/>
          <a:lstStyle/>
          <a:p>
            <a:r>
              <a:rPr lang="fr-FR" dirty="0"/>
              <a:t>Objective: Marketing Campaign Web Application</a:t>
            </a:r>
            <a:endParaRPr lang="en-US" dirty="0"/>
          </a:p>
        </p:txBody>
      </p:sp>
      <p:sp>
        <p:nvSpPr>
          <p:cNvPr id="4" name="Rectangle 3">
            <a:extLst>
              <a:ext uri="{FF2B5EF4-FFF2-40B4-BE49-F238E27FC236}">
                <a16:creationId xmlns:a16="http://schemas.microsoft.com/office/drawing/2014/main" id="{0E3A298A-F900-4B97-927A-DFB1048D5588}"/>
              </a:ext>
            </a:extLst>
          </p:cNvPr>
          <p:cNvSpPr/>
          <p:nvPr/>
        </p:nvSpPr>
        <p:spPr>
          <a:xfrm>
            <a:off x="2521916" y="5789902"/>
            <a:ext cx="6040821" cy="369332"/>
          </a:xfrm>
          <a:prstGeom prst="rect">
            <a:avLst/>
          </a:prstGeom>
        </p:spPr>
        <p:txBody>
          <a:bodyPr wrap="none">
            <a:spAutoFit/>
          </a:bodyPr>
          <a:lstStyle/>
          <a:p>
            <a:r>
              <a:rPr lang="fr-FR" dirty="0">
                <a:hlinkClick r:id="rId2"/>
              </a:rPr>
              <a:t>https://marketingcampaign-demo-app.w3ibm.mybluemix.net/</a:t>
            </a:r>
            <a:endParaRPr lang="fr-FR" dirty="0"/>
          </a:p>
        </p:txBody>
      </p:sp>
      <p:pic>
        <p:nvPicPr>
          <p:cNvPr id="6" name="Picture 5">
            <a:extLst>
              <a:ext uri="{FF2B5EF4-FFF2-40B4-BE49-F238E27FC236}">
                <a16:creationId xmlns:a16="http://schemas.microsoft.com/office/drawing/2014/main" id="{087576D8-8E23-4CAA-A511-42193411EE86}"/>
              </a:ext>
            </a:extLst>
          </p:cNvPr>
          <p:cNvPicPr>
            <a:picLocks noChangeAspect="1"/>
          </p:cNvPicPr>
          <p:nvPr/>
        </p:nvPicPr>
        <p:blipFill>
          <a:blip r:embed="rId3"/>
          <a:stretch>
            <a:fillRect/>
          </a:stretch>
        </p:blipFill>
        <p:spPr>
          <a:xfrm>
            <a:off x="533400" y="1361463"/>
            <a:ext cx="6594924" cy="3132589"/>
          </a:xfrm>
          <a:prstGeom prst="rect">
            <a:avLst/>
          </a:prstGeom>
        </p:spPr>
      </p:pic>
      <p:pic>
        <p:nvPicPr>
          <p:cNvPr id="5" name="Picture 4">
            <a:extLst>
              <a:ext uri="{FF2B5EF4-FFF2-40B4-BE49-F238E27FC236}">
                <a16:creationId xmlns:a16="http://schemas.microsoft.com/office/drawing/2014/main" id="{CB010066-DE20-4CB3-B81D-46D0D65EAAF3}"/>
              </a:ext>
            </a:extLst>
          </p:cNvPr>
          <p:cNvPicPr>
            <a:picLocks noChangeAspect="1"/>
          </p:cNvPicPr>
          <p:nvPr/>
        </p:nvPicPr>
        <p:blipFill>
          <a:blip r:embed="rId4"/>
          <a:stretch>
            <a:fillRect/>
          </a:stretch>
        </p:blipFill>
        <p:spPr>
          <a:xfrm>
            <a:off x="4737546" y="2927758"/>
            <a:ext cx="6921054" cy="2862144"/>
          </a:xfrm>
          <a:prstGeom prst="rect">
            <a:avLst/>
          </a:prstGeom>
        </p:spPr>
      </p:pic>
    </p:spTree>
    <p:extLst>
      <p:ext uri="{BB962C8B-B14F-4D97-AF65-F5344CB8AC3E}">
        <p14:creationId xmlns:p14="http://schemas.microsoft.com/office/powerpoint/2010/main" val="392135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9BC69-B05C-479B-8B80-99B0F9F46927}"/>
              </a:ext>
            </a:extLst>
          </p:cNvPr>
          <p:cNvSpPr>
            <a:spLocks noGrp="1"/>
          </p:cNvSpPr>
          <p:nvPr>
            <p:ph type="title"/>
          </p:nvPr>
        </p:nvSpPr>
        <p:spPr>
          <a:xfrm>
            <a:off x="223613" y="178319"/>
            <a:ext cx="7762704" cy="326649"/>
          </a:xfrm>
        </p:spPr>
        <p:txBody>
          <a:bodyPr>
            <a:noAutofit/>
          </a:bodyPr>
          <a:lstStyle/>
          <a:p>
            <a:r>
              <a:rPr lang="en-US" sz="2800" dirty="0"/>
              <a:t>Decision Optimization Models  lifecycle</a:t>
            </a:r>
            <a:endParaRPr lang="fr-FR" sz="2800" dirty="0"/>
          </a:p>
        </p:txBody>
      </p:sp>
      <p:sp>
        <p:nvSpPr>
          <p:cNvPr id="7" name="TextBox 6">
            <a:extLst>
              <a:ext uri="{FF2B5EF4-FFF2-40B4-BE49-F238E27FC236}">
                <a16:creationId xmlns:a16="http://schemas.microsoft.com/office/drawing/2014/main" id="{56C79E1F-8E32-4067-8A08-E67798DB7985}"/>
              </a:ext>
            </a:extLst>
          </p:cNvPr>
          <p:cNvSpPr txBox="1"/>
          <p:nvPr/>
        </p:nvSpPr>
        <p:spPr>
          <a:xfrm>
            <a:off x="4492443" y="3216183"/>
            <a:ext cx="3166687" cy="923330"/>
          </a:xfrm>
          <a:prstGeom prst="rect">
            <a:avLst/>
          </a:prstGeom>
          <a:noFill/>
          <a:ln w="12700">
            <a:solidFill>
              <a:schemeClr val="tx1"/>
            </a:solidFill>
          </a:ln>
        </p:spPr>
        <p:txBody>
          <a:bodyPr wrap="square" rtlCol="0">
            <a:spAutoFit/>
          </a:bodyPr>
          <a:lstStyle>
            <a:defPPr>
              <a:defRPr lang="en-US"/>
            </a:defPPr>
            <a:lvl1pPr marL="342900" indent="-342900">
              <a:buAutoNum type="arabicPeriod"/>
            </a:lvl1p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Create model (in WML)</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Upload model files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 model</a:t>
            </a:r>
          </a:p>
        </p:txBody>
      </p:sp>
      <p:sp>
        <p:nvSpPr>
          <p:cNvPr id="9" name="TextBox 8">
            <a:extLst>
              <a:ext uri="{FF2B5EF4-FFF2-40B4-BE49-F238E27FC236}">
                <a16:creationId xmlns:a16="http://schemas.microsoft.com/office/drawing/2014/main" id="{245F96E8-B79A-4EBB-BA0A-56FDF2ECFD2B}"/>
              </a:ext>
            </a:extLst>
          </p:cNvPr>
          <p:cNvSpPr txBox="1"/>
          <p:nvPr/>
        </p:nvSpPr>
        <p:spPr>
          <a:xfrm>
            <a:off x="2849438" y="5138866"/>
            <a:ext cx="1381981" cy="369332"/>
          </a:xfrm>
          <a:prstGeom prst="rect">
            <a:avLst/>
          </a:prstGeom>
          <a:noFill/>
          <a:ln w="12700">
            <a:solidFill>
              <a:schemeClr val="tx1"/>
            </a:solidFill>
          </a:ln>
        </p:spPr>
        <p:txBody>
          <a:bodyPr wrap="none" rtlCol="0">
            <a:spAutoFit/>
          </a:bodyPr>
          <a:lstStyle>
            <a:defPPr>
              <a:defRPr lang="en-US"/>
            </a:defPPr>
            <a:lvl1pPr marL="342900" indent="-342900">
              <a:buAutoNum type="arabicPeriod"/>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Upload data </a:t>
            </a:r>
          </a:p>
        </p:txBody>
      </p:sp>
      <p:sp>
        <p:nvSpPr>
          <p:cNvPr id="10" name="TextBox 9">
            <a:extLst>
              <a:ext uri="{FF2B5EF4-FFF2-40B4-BE49-F238E27FC236}">
                <a16:creationId xmlns:a16="http://schemas.microsoft.com/office/drawing/2014/main" id="{506FEFA1-3A13-427C-971F-F57BA9B0CFD3}"/>
              </a:ext>
            </a:extLst>
          </p:cNvPr>
          <p:cNvSpPr txBox="1"/>
          <p:nvPr/>
        </p:nvSpPr>
        <p:spPr>
          <a:xfrm>
            <a:off x="5140544" y="4854372"/>
            <a:ext cx="1866408" cy="1477328"/>
          </a:xfrm>
          <a:prstGeom prst="rect">
            <a:avLst/>
          </a:prstGeom>
          <a:noFill/>
          <a:ln w="12700">
            <a:solidFill>
              <a:schemeClr val="tx1"/>
            </a:solidFill>
          </a:ln>
        </p:spPr>
        <p:txBody>
          <a:bodyPr wrap="none" rtlCol="0">
            <a:spAutoFit/>
          </a:bodyPr>
          <a:lstStyle>
            <a:defPPr>
              <a:defRPr lang="en-US"/>
            </a:defPPr>
            <a:lvl1pPr marL="342900" indent="-342900">
              <a:buAutoNum type="arabicPeriod"/>
            </a:lvl1p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 job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(Inline data)</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Poll job status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(inline results)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Delete job</a:t>
            </a:r>
          </a:p>
        </p:txBody>
      </p:sp>
      <p:sp>
        <p:nvSpPr>
          <p:cNvPr id="11" name="TextBox 10">
            <a:extLst>
              <a:ext uri="{FF2B5EF4-FFF2-40B4-BE49-F238E27FC236}">
                <a16:creationId xmlns:a16="http://schemas.microsoft.com/office/drawing/2014/main" id="{869017A1-27A4-40B5-955A-0C7563E7F1E5}"/>
              </a:ext>
            </a:extLst>
          </p:cNvPr>
          <p:cNvSpPr txBox="1"/>
          <p:nvPr/>
        </p:nvSpPr>
        <p:spPr>
          <a:xfrm>
            <a:off x="7898208" y="5636323"/>
            <a:ext cx="1819024" cy="369332"/>
          </a:xfrm>
          <a:prstGeom prst="rect">
            <a:avLst/>
          </a:prstGeom>
          <a:noFill/>
          <a:ln w="12700">
            <a:solidFill>
              <a:schemeClr val="tx1"/>
            </a:solidFill>
          </a:ln>
        </p:spPr>
        <p:txBody>
          <a:bodyPr wrap="none" rtlCol="0">
            <a:spAutoFit/>
          </a:bodyPr>
          <a:lstStyle>
            <a:defPPr>
              <a:defRPr lang="en-US"/>
            </a:defPPr>
            <a:lvl1pPr marL="342900" indent="-342900">
              <a:buAutoNum type="arabicPeriod"/>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Download results</a:t>
            </a:r>
          </a:p>
        </p:txBody>
      </p:sp>
      <p:cxnSp>
        <p:nvCxnSpPr>
          <p:cNvPr id="18" name="Connector: Elbow 17">
            <a:extLst>
              <a:ext uri="{FF2B5EF4-FFF2-40B4-BE49-F238E27FC236}">
                <a16:creationId xmlns:a16="http://schemas.microsoft.com/office/drawing/2014/main" id="{869DA8E7-1972-4CF3-9E9D-C790BA9D4D6C}"/>
              </a:ext>
            </a:extLst>
          </p:cNvPr>
          <p:cNvCxnSpPr>
            <a:cxnSpLocks/>
            <a:stCxn id="7" idx="2"/>
            <a:endCxn id="10" idx="0"/>
          </p:cNvCxnSpPr>
          <p:nvPr/>
        </p:nvCxnSpPr>
        <p:spPr>
          <a:xfrm rot="5400000">
            <a:off x="5717339" y="4495923"/>
            <a:ext cx="714859" cy="203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81540E9-C48F-4C0F-B05B-1119AD66354C}"/>
              </a:ext>
            </a:extLst>
          </p:cNvPr>
          <p:cNvCxnSpPr>
            <a:cxnSpLocks/>
            <a:stCxn id="10" idx="2"/>
            <a:endCxn id="10" idx="0"/>
          </p:cNvCxnSpPr>
          <p:nvPr/>
        </p:nvCxnSpPr>
        <p:spPr>
          <a:xfrm rot="5400000" flipH="1">
            <a:off x="5335084" y="5593036"/>
            <a:ext cx="1477328" cy="12700"/>
          </a:xfrm>
          <a:prstGeom prst="bentConnector5">
            <a:avLst>
              <a:gd name="adj1" fmla="val -15474"/>
              <a:gd name="adj2" fmla="val -10753827"/>
              <a:gd name="adj3" fmla="val 11547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711388-E39D-4F4C-9BC2-615E50B9DDDA}"/>
              </a:ext>
            </a:extLst>
          </p:cNvPr>
          <p:cNvCxnSpPr/>
          <p:nvPr/>
        </p:nvCxnSpPr>
        <p:spPr>
          <a:xfrm>
            <a:off x="4379994" y="5323532"/>
            <a:ext cx="672860"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0774454-7C30-4AB1-9EF7-BC7326C41C78}"/>
              </a:ext>
            </a:extLst>
          </p:cNvPr>
          <p:cNvCxnSpPr/>
          <p:nvPr/>
        </p:nvCxnSpPr>
        <p:spPr>
          <a:xfrm>
            <a:off x="7116150" y="5820989"/>
            <a:ext cx="672860"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DD545EBE-EDAB-47C8-968A-28FEB8764EB0}"/>
              </a:ext>
            </a:extLst>
          </p:cNvPr>
          <p:cNvSpPr txBox="1"/>
          <p:nvPr/>
        </p:nvSpPr>
        <p:spPr>
          <a:xfrm>
            <a:off x="4484054" y="1101649"/>
            <a:ext cx="3166687" cy="923330"/>
          </a:xfrm>
          <a:prstGeom prst="rect">
            <a:avLst/>
          </a:prstGeom>
          <a:noFill/>
          <a:ln w="12700">
            <a:solidFill>
              <a:schemeClr val="tx1"/>
            </a:solidFill>
          </a:ln>
        </p:spPr>
        <p:txBody>
          <a:bodyPr wrap="square" rtlCol="0">
            <a:spAutoFit/>
          </a:bodyPr>
          <a:lstStyle>
            <a:defPPr>
              <a:defRPr lang="en-US"/>
            </a:defPPr>
            <a:lvl1pPr marL="342900" marR="0" lvl="0" indent="-342900" fontAlgn="auto">
              <a:lnSpc>
                <a:spcPct val="100000"/>
              </a:lnSpc>
              <a:spcBef>
                <a:spcPts val="0"/>
              </a:spcBef>
              <a:spcAft>
                <a:spcPts val="0"/>
              </a:spcAft>
              <a:buClrTx/>
              <a:buSzTx/>
              <a:buFontTx/>
              <a:buAutoNum type="arabicPeriod"/>
              <a:tabLst/>
              <a:defRPr kumimoji="0" b="0" i="0" u="none" strike="noStrike" cap="none" spc="0" normalizeH="0" baseline="0">
                <a:ln>
                  <a:noFill/>
                </a:ln>
                <a:solidFill>
                  <a:prstClr val="black"/>
                </a:solidFill>
                <a:effectLst/>
                <a:uLnTx/>
                <a:uFillTx/>
                <a:latin typeface="Calibri" panose="020F0502020204030204"/>
              </a:defRPr>
            </a:lvl1p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Formulate model</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Test/debug model</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Validate model</a:t>
            </a:r>
          </a:p>
        </p:txBody>
      </p:sp>
      <p:cxnSp>
        <p:nvCxnSpPr>
          <p:cNvPr id="17" name="Connector: Elbow 16">
            <a:extLst>
              <a:ext uri="{FF2B5EF4-FFF2-40B4-BE49-F238E27FC236}">
                <a16:creationId xmlns:a16="http://schemas.microsoft.com/office/drawing/2014/main" id="{5DE95037-D903-4554-B57A-D395B717A88C}"/>
              </a:ext>
            </a:extLst>
          </p:cNvPr>
          <p:cNvCxnSpPr>
            <a:cxnSpLocks/>
            <a:stCxn id="15" idx="2"/>
            <a:endCxn id="7" idx="0"/>
          </p:cNvCxnSpPr>
          <p:nvPr/>
        </p:nvCxnSpPr>
        <p:spPr>
          <a:xfrm rot="16200000" flipH="1">
            <a:off x="5475990" y="2616386"/>
            <a:ext cx="1191204" cy="838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2A8D80-FA2D-4911-8888-015BCE164566}"/>
              </a:ext>
            </a:extLst>
          </p:cNvPr>
          <p:cNvCxnSpPr>
            <a:cxnSpLocks/>
          </p:cNvCxnSpPr>
          <p:nvPr/>
        </p:nvCxnSpPr>
        <p:spPr>
          <a:xfrm>
            <a:off x="563459" y="2710098"/>
            <a:ext cx="113167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050ABD4-B5F3-4C1C-AF1D-EC9570F9DC01}"/>
              </a:ext>
            </a:extLst>
          </p:cNvPr>
          <p:cNvCxnSpPr>
            <a:cxnSpLocks/>
          </p:cNvCxnSpPr>
          <p:nvPr/>
        </p:nvCxnSpPr>
        <p:spPr>
          <a:xfrm>
            <a:off x="563460" y="4455952"/>
            <a:ext cx="113167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310169E-CEC0-485A-9C41-4B01849C8E1F}"/>
              </a:ext>
            </a:extLst>
          </p:cNvPr>
          <p:cNvSpPr txBox="1"/>
          <p:nvPr/>
        </p:nvSpPr>
        <p:spPr>
          <a:xfrm>
            <a:off x="11178556" y="1160396"/>
            <a:ext cx="955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D181E837-AA57-4B51-B980-B46107EBCFEC}"/>
              </a:ext>
            </a:extLst>
          </p:cNvPr>
          <p:cNvSpPr txBox="1"/>
          <p:nvPr/>
        </p:nvSpPr>
        <p:spPr>
          <a:xfrm>
            <a:off x="11387652" y="5138866"/>
            <a:ext cx="5373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28F2D3B8-3D51-425B-BEDA-4B223F9946BC}"/>
              </a:ext>
            </a:extLst>
          </p:cNvPr>
          <p:cNvSpPr txBox="1"/>
          <p:nvPr/>
        </p:nvSpPr>
        <p:spPr>
          <a:xfrm>
            <a:off x="11235175" y="2924238"/>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77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4">
            <a:extLst>
              <a:ext uri="{FF2B5EF4-FFF2-40B4-BE49-F238E27FC236}">
                <a16:creationId xmlns:a16="http://schemas.microsoft.com/office/drawing/2014/main" id="{6CA6F0E9-D4E4-4AA8-BB9B-53FFFBA014CC}"/>
              </a:ext>
            </a:extLst>
          </p:cNvPr>
          <p:cNvSpPr txBox="1">
            <a:spLocks/>
          </p:cNvSpPr>
          <p:nvPr/>
        </p:nvSpPr>
        <p:spPr>
          <a:xfrm>
            <a:off x="7476907" y="891240"/>
            <a:ext cx="3437986" cy="1680995"/>
          </a:xfrm>
          <a:prstGeom prst="rect">
            <a:avLst/>
          </a:prstGeom>
          <a:solidFill>
            <a:schemeClr val="accent4">
              <a:lumMod val="20000"/>
              <a:lumOff val="80000"/>
            </a:schemeClr>
          </a:solidFill>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0" i="0" u="none" strike="noStrike" kern="1200" cap="none" spc="0" normalizeH="0" baseline="0" noProof="0" dirty="0">
                <a:ln>
                  <a:noFill/>
                </a:ln>
                <a:solidFill>
                  <a:prstClr val="black"/>
                </a:solidFill>
                <a:effectLst/>
                <a:uLnTx/>
                <a:uFillTx/>
                <a:latin typeface="Calibri"/>
                <a:cs typeface="Arial" charset="0"/>
              </a:rPr>
              <a:t>Formulate models without Mathematical skills using Natural Language </a:t>
            </a:r>
            <a:r>
              <a:rPr kumimoji="0" lang="en-US" sz="1800" b="1" i="0" u="none" strike="noStrike" kern="1200" cap="none" spc="0" normalizeH="0" baseline="0" noProof="0" dirty="0">
                <a:ln>
                  <a:noFill/>
                </a:ln>
                <a:solidFill>
                  <a:prstClr val="black"/>
                </a:solidFill>
                <a:effectLst/>
                <a:uLnTx/>
                <a:uFillTx/>
                <a:latin typeface="Calibri"/>
                <a:cs typeface="Arial" charset="0"/>
              </a:rPr>
              <a:t>modeling assistant</a:t>
            </a:r>
            <a:r>
              <a:rPr kumimoji="0" lang="en-US" sz="1800" b="0" i="0" u="none" strike="noStrike" kern="1200" cap="none" spc="0" normalizeH="0" baseline="0" noProof="0" dirty="0">
                <a:ln>
                  <a:noFill/>
                </a:ln>
                <a:solidFill>
                  <a:prstClr val="black"/>
                </a:solidFill>
                <a:effectLst/>
                <a:uLnTx/>
                <a:uFillTx/>
                <a:latin typeface="Calibri"/>
                <a:cs typeface="Arial" charset="0"/>
              </a:rPr>
              <a:t>. </a:t>
            </a:r>
            <a:endParaRPr kumimoji="0" lang="en-US" sz="2000" b="0" i="0" u="none" strike="noStrike" kern="1200" cap="none" spc="0" normalizeH="0" baseline="0" noProof="0" dirty="0">
              <a:ln>
                <a:noFill/>
              </a:ln>
              <a:solidFill>
                <a:prstClr val="black"/>
              </a:solidFill>
              <a:effectLst/>
              <a:uLnTx/>
              <a:uFillTx/>
              <a:latin typeface="Calibri"/>
              <a:cs typeface="Arial" charset="0"/>
            </a:endParaRPr>
          </a:p>
        </p:txBody>
      </p:sp>
      <p:sp>
        <p:nvSpPr>
          <p:cNvPr id="35" name="Text Placeholder 4">
            <a:extLst>
              <a:ext uri="{FF2B5EF4-FFF2-40B4-BE49-F238E27FC236}">
                <a16:creationId xmlns:a16="http://schemas.microsoft.com/office/drawing/2014/main" id="{51F1F792-3EB9-4CBC-B986-3CB4602E4829}"/>
              </a:ext>
            </a:extLst>
          </p:cNvPr>
          <p:cNvSpPr txBox="1">
            <a:spLocks/>
          </p:cNvSpPr>
          <p:nvPr/>
        </p:nvSpPr>
        <p:spPr>
          <a:xfrm>
            <a:off x="3646319" y="891241"/>
            <a:ext cx="3367691" cy="1670452"/>
          </a:xfrm>
          <a:prstGeom prst="rect">
            <a:avLst/>
          </a:prstGeom>
          <a:solidFill>
            <a:schemeClr val="accent4">
              <a:lumMod val="20000"/>
              <a:lumOff val="80000"/>
            </a:schemeClr>
          </a:solidFill>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 dedicated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Model Builder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better debug, tune and validate models using Scenarios and Visualizations.</a:t>
            </a:r>
          </a:p>
        </p:txBody>
      </p:sp>
      <p:sp>
        <p:nvSpPr>
          <p:cNvPr id="3" name="Title 2">
            <a:extLst>
              <a:ext uri="{FF2B5EF4-FFF2-40B4-BE49-F238E27FC236}">
                <a16:creationId xmlns:a16="http://schemas.microsoft.com/office/drawing/2014/main" id="{C149BC69-B05C-479B-8B80-99B0F9F46927}"/>
              </a:ext>
            </a:extLst>
          </p:cNvPr>
          <p:cNvSpPr>
            <a:spLocks noGrp="1"/>
          </p:cNvSpPr>
          <p:nvPr>
            <p:ph type="title"/>
          </p:nvPr>
        </p:nvSpPr>
        <p:spPr>
          <a:xfrm>
            <a:off x="223613" y="178319"/>
            <a:ext cx="7762704" cy="326649"/>
          </a:xfrm>
        </p:spPr>
        <p:txBody>
          <a:bodyPr>
            <a:noAutofit/>
          </a:bodyPr>
          <a:lstStyle/>
          <a:p>
            <a:r>
              <a:rPr lang="en-US" sz="2800" dirty="0"/>
              <a:t>Decision Optimization Experiences</a:t>
            </a:r>
            <a:endParaRPr lang="fr-FR" sz="2800" dirty="0"/>
          </a:p>
        </p:txBody>
      </p:sp>
      <p:cxnSp>
        <p:nvCxnSpPr>
          <p:cNvPr id="19" name="Straight Connector 18">
            <a:extLst>
              <a:ext uri="{FF2B5EF4-FFF2-40B4-BE49-F238E27FC236}">
                <a16:creationId xmlns:a16="http://schemas.microsoft.com/office/drawing/2014/main" id="{1A2A8D80-FA2D-4911-8888-015BCE164566}"/>
              </a:ext>
            </a:extLst>
          </p:cNvPr>
          <p:cNvCxnSpPr>
            <a:cxnSpLocks/>
          </p:cNvCxnSpPr>
          <p:nvPr/>
        </p:nvCxnSpPr>
        <p:spPr>
          <a:xfrm>
            <a:off x="563459" y="2710098"/>
            <a:ext cx="113167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050ABD4-B5F3-4C1C-AF1D-EC9570F9DC01}"/>
              </a:ext>
            </a:extLst>
          </p:cNvPr>
          <p:cNvCxnSpPr>
            <a:cxnSpLocks/>
          </p:cNvCxnSpPr>
          <p:nvPr/>
        </p:nvCxnSpPr>
        <p:spPr>
          <a:xfrm>
            <a:off x="563460" y="4455952"/>
            <a:ext cx="1131674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626E886-92B0-4062-AF22-54D8278A9337}"/>
              </a:ext>
            </a:extLst>
          </p:cNvPr>
          <p:cNvSpPr txBox="1"/>
          <p:nvPr/>
        </p:nvSpPr>
        <p:spPr>
          <a:xfrm>
            <a:off x="11178556" y="1160396"/>
            <a:ext cx="955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23B2719-643B-4614-B6D8-216E0077F192}"/>
              </a:ext>
            </a:extLst>
          </p:cNvPr>
          <p:cNvSpPr txBox="1"/>
          <p:nvPr/>
        </p:nvSpPr>
        <p:spPr>
          <a:xfrm>
            <a:off x="11387652" y="5138866"/>
            <a:ext cx="5373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C094DEDB-236F-4E22-9622-84DFB89817B5}"/>
              </a:ext>
            </a:extLst>
          </p:cNvPr>
          <p:cNvSpPr txBox="1"/>
          <p:nvPr/>
        </p:nvSpPr>
        <p:spPr>
          <a:xfrm>
            <a:off x="11235175" y="2924238"/>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BBA7EA5D-0925-4A7F-92C4-F5195FCF7A74}"/>
              </a:ext>
            </a:extLst>
          </p:cNvPr>
          <p:cNvSpPr txBox="1"/>
          <p:nvPr/>
        </p:nvSpPr>
        <p:spPr>
          <a:xfrm>
            <a:off x="223613" y="1877217"/>
            <a:ext cx="670993"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Python</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65EFB29E-64B0-46AA-8F38-3E1CB597BFFF}"/>
              </a:ext>
            </a:extLst>
          </p:cNvPr>
          <p:cNvSpPr txBox="1"/>
          <p:nvPr/>
        </p:nvSpPr>
        <p:spPr>
          <a:xfrm>
            <a:off x="1186769" y="1877217"/>
            <a:ext cx="935467"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Notebooks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39425852-3664-4006-9982-0300CA7CECB9}"/>
              </a:ext>
            </a:extLst>
          </p:cNvPr>
          <p:cNvSpPr txBox="1"/>
          <p:nvPr/>
        </p:nvSpPr>
        <p:spPr>
          <a:xfrm>
            <a:off x="636861" y="2228311"/>
            <a:ext cx="1651281"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Other Python packages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 Placeholder 4">
            <a:extLst>
              <a:ext uri="{FF2B5EF4-FFF2-40B4-BE49-F238E27FC236}">
                <a16:creationId xmlns:a16="http://schemas.microsoft.com/office/drawing/2014/main" id="{E953A085-E445-4391-93E9-7EDCC5D0995E}"/>
              </a:ext>
            </a:extLst>
          </p:cNvPr>
          <p:cNvSpPr txBox="1">
            <a:spLocks/>
          </p:cNvSpPr>
          <p:nvPr/>
        </p:nvSpPr>
        <p:spPr>
          <a:xfrm>
            <a:off x="134224" y="792095"/>
            <a:ext cx="3396641" cy="1818348"/>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Formulate and solve models in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notebooks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using known tools and combine with other techniques.</a:t>
            </a:r>
          </a:p>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0" name="TextBox 29">
            <a:extLst>
              <a:ext uri="{FF2B5EF4-FFF2-40B4-BE49-F238E27FC236}">
                <a16:creationId xmlns:a16="http://schemas.microsoft.com/office/drawing/2014/main" id="{19763046-DFC6-4881-9DE1-3C730E50D789}"/>
              </a:ext>
            </a:extLst>
          </p:cNvPr>
          <p:cNvSpPr txBox="1"/>
          <p:nvPr/>
        </p:nvSpPr>
        <p:spPr>
          <a:xfrm>
            <a:off x="3766226" y="2129915"/>
            <a:ext cx="109837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Model Builder</a:t>
            </a:r>
            <a:endParaRPr kumimoji="0" lang="fr-FR"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DEBC23EC-4799-4879-8F26-86AE9212CDC5}"/>
              </a:ext>
            </a:extLst>
          </p:cNvPr>
          <p:cNvSpPr txBox="1"/>
          <p:nvPr/>
        </p:nvSpPr>
        <p:spPr>
          <a:xfrm>
            <a:off x="5811445" y="2129915"/>
            <a:ext cx="43633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OPL</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00C34380-3A4C-4CEC-B2B5-25331F95A7F7}"/>
              </a:ext>
            </a:extLst>
          </p:cNvPr>
          <p:cNvSpPr txBox="1"/>
          <p:nvPr/>
        </p:nvSpPr>
        <p:spPr>
          <a:xfrm>
            <a:off x="8961754" y="2232643"/>
            <a:ext cx="803969"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Scenarios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B56C5745-A21C-4FD8-864D-E3047809A2AB}"/>
              </a:ext>
            </a:extLst>
          </p:cNvPr>
          <p:cNvSpPr txBox="1"/>
          <p:nvPr/>
        </p:nvSpPr>
        <p:spPr>
          <a:xfrm>
            <a:off x="9808816" y="2236650"/>
            <a:ext cx="1062983"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Visualizations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C23F2712-6A8E-4206-B129-1F29938C4029}"/>
              </a:ext>
            </a:extLst>
          </p:cNvPr>
          <p:cNvSpPr txBox="1"/>
          <p:nvPr/>
        </p:nvSpPr>
        <p:spPr>
          <a:xfrm>
            <a:off x="4980057" y="2129915"/>
            <a:ext cx="643446"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Python</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B653CC37-33CD-4956-B709-BD3AB0A5C376}"/>
              </a:ext>
            </a:extLst>
          </p:cNvPr>
          <p:cNvSpPr txBox="1"/>
          <p:nvPr/>
        </p:nvSpPr>
        <p:spPr>
          <a:xfrm>
            <a:off x="7547605" y="2232643"/>
            <a:ext cx="130189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Natural Language</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TextBox 37">
            <a:extLst>
              <a:ext uri="{FF2B5EF4-FFF2-40B4-BE49-F238E27FC236}">
                <a16:creationId xmlns:a16="http://schemas.microsoft.com/office/drawing/2014/main" id="{2E8CB777-D9BE-4CFF-BD4F-FFC4B7141301}"/>
              </a:ext>
            </a:extLst>
          </p:cNvPr>
          <p:cNvSpPr txBox="1"/>
          <p:nvPr/>
        </p:nvSpPr>
        <p:spPr>
          <a:xfrm>
            <a:off x="9107441" y="1895194"/>
            <a:ext cx="1406347"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Modeling Assistant</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705F0683-045E-48E9-AC82-DEC90FBE98DE}"/>
              </a:ext>
            </a:extLst>
          </p:cNvPr>
          <p:cNvSpPr txBox="1"/>
          <p:nvPr/>
        </p:nvSpPr>
        <p:spPr>
          <a:xfrm>
            <a:off x="7863376" y="1904132"/>
            <a:ext cx="109837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Model Builder</a:t>
            </a:r>
            <a:endParaRPr kumimoji="0" lang="fr-FR"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 Placeholder 4">
            <a:extLst>
              <a:ext uri="{FF2B5EF4-FFF2-40B4-BE49-F238E27FC236}">
                <a16:creationId xmlns:a16="http://schemas.microsoft.com/office/drawing/2014/main" id="{B5FC907B-6A67-4F7D-BC90-918B534138CF}"/>
              </a:ext>
            </a:extLst>
          </p:cNvPr>
          <p:cNvSpPr txBox="1">
            <a:spLocks/>
          </p:cNvSpPr>
          <p:nvPr/>
        </p:nvSpPr>
        <p:spPr>
          <a:xfrm>
            <a:off x="324102" y="3145636"/>
            <a:ext cx="3900881" cy="506158"/>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Deploy</a:t>
            </a:r>
            <a:r>
              <a:rPr kumimoji="0" lang="en-US" sz="1800" b="0" i="0" u="none" strike="noStrike" kern="1200" cap="none" spc="0" normalizeH="0" baseline="0" noProof="0" dirty="0">
                <a:ln>
                  <a:noFill/>
                </a:ln>
                <a:solidFill>
                  <a:prstClr val="black"/>
                </a:solidFill>
                <a:effectLst/>
                <a:uLnTx/>
                <a:uFillTx/>
                <a:latin typeface="Calibri"/>
                <a:cs typeface="Arial" charset="0"/>
              </a:rPr>
              <a:t> models from Python.</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44" name="TextBox 43">
            <a:extLst>
              <a:ext uri="{FF2B5EF4-FFF2-40B4-BE49-F238E27FC236}">
                <a16:creationId xmlns:a16="http://schemas.microsoft.com/office/drawing/2014/main" id="{49ABFB4D-E132-420B-BD52-DAF21AC6D1B3}"/>
              </a:ext>
            </a:extLst>
          </p:cNvPr>
          <p:cNvSpPr txBox="1"/>
          <p:nvPr/>
        </p:nvSpPr>
        <p:spPr>
          <a:xfrm>
            <a:off x="781441" y="3940798"/>
            <a:ext cx="14246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Model Deployment</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970935C5-6FB5-459C-9B17-F8BEAB1A796E}"/>
              </a:ext>
            </a:extLst>
          </p:cNvPr>
          <p:cNvSpPr txBox="1"/>
          <p:nvPr/>
        </p:nvSpPr>
        <p:spPr>
          <a:xfrm>
            <a:off x="4230369" y="3514263"/>
            <a:ext cx="8052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REST APIs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48" name="TextBox 47">
            <a:extLst>
              <a:ext uri="{FF2B5EF4-FFF2-40B4-BE49-F238E27FC236}">
                <a16:creationId xmlns:a16="http://schemas.microsoft.com/office/drawing/2014/main" id="{941820F8-AE81-42FB-A582-69D1196143B2}"/>
              </a:ext>
            </a:extLst>
          </p:cNvPr>
          <p:cNvSpPr txBox="1"/>
          <p:nvPr/>
        </p:nvSpPr>
        <p:spPr>
          <a:xfrm>
            <a:off x="473409" y="3564143"/>
            <a:ext cx="670993"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Python</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TextBox 48">
            <a:extLst>
              <a:ext uri="{FF2B5EF4-FFF2-40B4-BE49-F238E27FC236}">
                <a16:creationId xmlns:a16="http://schemas.microsoft.com/office/drawing/2014/main" id="{B36A9C9B-018F-4A1A-A5A2-1A5B671B8F73}"/>
              </a:ext>
            </a:extLst>
          </p:cNvPr>
          <p:cNvSpPr txBox="1"/>
          <p:nvPr/>
        </p:nvSpPr>
        <p:spPr>
          <a:xfrm>
            <a:off x="1436565" y="3564143"/>
            <a:ext cx="935467"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Notebooks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Text Placeholder 4">
            <a:extLst>
              <a:ext uri="{FF2B5EF4-FFF2-40B4-BE49-F238E27FC236}">
                <a16:creationId xmlns:a16="http://schemas.microsoft.com/office/drawing/2014/main" id="{9A779745-3195-443B-9DE3-ED593F141ACB}"/>
              </a:ext>
            </a:extLst>
          </p:cNvPr>
          <p:cNvSpPr txBox="1">
            <a:spLocks/>
          </p:cNvSpPr>
          <p:nvPr/>
        </p:nvSpPr>
        <p:spPr>
          <a:xfrm>
            <a:off x="3927228" y="3136699"/>
            <a:ext cx="3900881" cy="506158"/>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Deploy</a:t>
            </a:r>
            <a:r>
              <a:rPr kumimoji="0" lang="en-US" sz="1800" b="0" i="0" u="none" strike="noStrike" kern="1200" cap="none" spc="0" normalizeH="0" baseline="0" noProof="0" dirty="0">
                <a:ln>
                  <a:noFill/>
                </a:ln>
                <a:solidFill>
                  <a:prstClr val="black"/>
                </a:solidFill>
                <a:effectLst/>
                <a:uLnTx/>
                <a:uFillTx/>
                <a:latin typeface="Calibri"/>
                <a:cs typeface="Arial" charset="0"/>
              </a:rPr>
              <a:t> models using REST API.</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51" name="TextBox 50">
            <a:extLst>
              <a:ext uri="{FF2B5EF4-FFF2-40B4-BE49-F238E27FC236}">
                <a16:creationId xmlns:a16="http://schemas.microsoft.com/office/drawing/2014/main" id="{DFB78367-72D8-48A3-AA28-142D5741D877}"/>
              </a:ext>
            </a:extLst>
          </p:cNvPr>
          <p:cNvSpPr txBox="1"/>
          <p:nvPr/>
        </p:nvSpPr>
        <p:spPr>
          <a:xfrm>
            <a:off x="4633011" y="3891827"/>
            <a:ext cx="14246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Model Deployment</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52" name="Text Placeholder 4">
            <a:extLst>
              <a:ext uri="{FF2B5EF4-FFF2-40B4-BE49-F238E27FC236}">
                <a16:creationId xmlns:a16="http://schemas.microsoft.com/office/drawing/2014/main" id="{743B89FD-FA2A-47E1-8AED-D590D113616A}"/>
              </a:ext>
            </a:extLst>
          </p:cNvPr>
          <p:cNvSpPr txBox="1">
            <a:spLocks/>
          </p:cNvSpPr>
          <p:nvPr/>
        </p:nvSpPr>
        <p:spPr>
          <a:xfrm>
            <a:off x="273357" y="4759137"/>
            <a:ext cx="2905144" cy="506158"/>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Execute and monitor </a:t>
            </a:r>
            <a:r>
              <a:rPr kumimoji="0" lang="en-US" sz="1800" b="0" i="0" u="none" strike="noStrike" kern="1200" cap="none" spc="0" normalizeH="0" baseline="0" noProof="0" dirty="0">
                <a:ln>
                  <a:noFill/>
                </a:ln>
                <a:solidFill>
                  <a:prstClr val="black"/>
                </a:solidFill>
                <a:effectLst/>
                <a:uLnTx/>
                <a:uFillTx/>
                <a:latin typeface="Calibri"/>
                <a:cs typeface="Arial" charset="0"/>
              </a:rPr>
              <a:t>models using Python.</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53" name="TextBox 52">
            <a:extLst>
              <a:ext uri="{FF2B5EF4-FFF2-40B4-BE49-F238E27FC236}">
                <a16:creationId xmlns:a16="http://schemas.microsoft.com/office/drawing/2014/main" id="{52E8FEEE-C466-40F1-8A1F-7093A4F9549A}"/>
              </a:ext>
            </a:extLst>
          </p:cNvPr>
          <p:cNvSpPr txBox="1"/>
          <p:nvPr/>
        </p:nvSpPr>
        <p:spPr>
          <a:xfrm>
            <a:off x="458029" y="5601277"/>
            <a:ext cx="670993"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Python</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54" name="TextBox 53">
            <a:extLst>
              <a:ext uri="{FF2B5EF4-FFF2-40B4-BE49-F238E27FC236}">
                <a16:creationId xmlns:a16="http://schemas.microsoft.com/office/drawing/2014/main" id="{C0D48421-8284-4AE3-A5C1-DEE7A4F06232}"/>
              </a:ext>
            </a:extLst>
          </p:cNvPr>
          <p:cNvSpPr txBox="1"/>
          <p:nvPr/>
        </p:nvSpPr>
        <p:spPr>
          <a:xfrm>
            <a:off x="1421185" y="5601277"/>
            <a:ext cx="935467"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Notebooks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55" name="TextBox 54">
            <a:extLst>
              <a:ext uri="{FF2B5EF4-FFF2-40B4-BE49-F238E27FC236}">
                <a16:creationId xmlns:a16="http://schemas.microsoft.com/office/drawing/2014/main" id="{023A1AE9-B15C-4E16-9592-13C27CF9EE22}"/>
              </a:ext>
            </a:extLst>
          </p:cNvPr>
          <p:cNvSpPr txBox="1"/>
          <p:nvPr/>
        </p:nvSpPr>
        <p:spPr>
          <a:xfrm>
            <a:off x="1999759" y="5992103"/>
            <a:ext cx="7137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Monitor</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57" name="Text Placeholder 4">
            <a:extLst>
              <a:ext uri="{FF2B5EF4-FFF2-40B4-BE49-F238E27FC236}">
                <a16:creationId xmlns:a16="http://schemas.microsoft.com/office/drawing/2014/main" id="{AD6BB52E-61CE-4C2A-AE00-A954DE09A7B1}"/>
              </a:ext>
            </a:extLst>
          </p:cNvPr>
          <p:cNvSpPr txBox="1">
            <a:spLocks/>
          </p:cNvSpPr>
          <p:nvPr/>
        </p:nvSpPr>
        <p:spPr>
          <a:xfrm>
            <a:off x="3843338" y="4817683"/>
            <a:ext cx="3170673" cy="1625057"/>
          </a:xfrm>
          <a:prstGeom prst="rect">
            <a:avLst/>
          </a:prstGeom>
          <a:solidFill>
            <a:schemeClr val="accent6">
              <a:lumMod val="20000"/>
              <a:lumOff val="80000"/>
            </a:schemeClr>
          </a:solidFill>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Execute and monitor </a:t>
            </a:r>
            <a:r>
              <a:rPr kumimoji="0" lang="en-US" sz="1800" b="0" i="0" u="none" strike="noStrike" kern="1200" cap="none" spc="0" normalizeH="0" baseline="0" noProof="0" dirty="0">
                <a:ln>
                  <a:noFill/>
                </a:ln>
                <a:solidFill>
                  <a:prstClr val="black"/>
                </a:solidFill>
                <a:effectLst/>
                <a:uLnTx/>
                <a:uFillTx/>
                <a:latin typeface="Calibri"/>
                <a:cs typeface="Arial" charset="0"/>
              </a:rPr>
              <a:t>models integrated in custom applications.</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58" name="TextBox 57">
            <a:extLst>
              <a:ext uri="{FF2B5EF4-FFF2-40B4-BE49-F238E27FC236}">
                <a16:creationId xmlns:a16="http://schemas.microsoft.com/office/drawing/2014/main" id="{167BE6F3-9E69-438B-A2AB-E9AA3DA153C3}"/>
              </a:ext>
            </a:extLst>
          </p:cNvPr>
          <p:cNvSpPr txBox="1"/>
          <p:nvPr/>
        </p:nvSpPr>
        <p:spPr>
          <a:xfrm>
            <a:off x="4104965" y="5601277"/>
            <a:ext cx="773140"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Node JS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0" name="TextBox 59">
            <a:extLst>
              <a:ext uri="{FF2B5EF4-FFF2-40B4-BE49-F238E27FC236}">
                <a16:creationId xmlns:a16="http://schemas.microsoft.com/office/drawing/2014/main" id="{33162376-8ECE-4F09-B224-183C1BCE742A}"/>
              </a:ext>
            </a:extLst>
          </p:cNvPr>
          <p:cNvSpPr txBox="1"/>
          <p:nvPr/>
        </p:nvSpPr>
        <p:spPr>
          <a:xfrm>
            <a:off x="787953" y="5992103"/>
            <a:ext cx="91146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Create Jobs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1" name="TextBox 60">
            <a:extLst>
              <a:ext uri="{FF2B5EF4-FFF2-40B4-BE49-F238E27FC236}">
                <a16:creationId xmlns:a16="http://schemas.microsoft.com/office/drawing/2014/main" id="{E4D41841-B9F0-45CF-9E20-0E70B01CC15C}"/>
              </a:ext>
            </a:extLst>
          </p:cNvPr>
          <p:cNvSpPr txBox="1"/>
          <p:nvPr/>
        </p:nvSpPr>
        <p:spPr>
          <a:xfrm>
            <a:off x="5576566" y="5992103"/>
            <a:ext cx="7137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Monitor</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2" name="TextBox 61">
            <a:extLst>
              <a:ext uri="{FF2B5EF4-FFF2-40B4-BE49-F238E27FC236}">
                <a16:creationId xmlns:a16="http://schemas.microsoft.com/office/drawing/2014/main" id="{E069DA34-765A-488C-8423-531781566EC7}"/>
              </a:ext>
            </a:extLst>
          </p:cNvPr>
          <p:cNvSpPr txBox="1"/>
          <p:nvPr/>
        </p:nvSpPr>
        <p:spPr>
          <a:xfrm>
            <a:off x="4364760" y="5992103"/>
            <a:ext cx="91146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Create Jobs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5" name="Text Placeholder 4">
            <a:extLst>
              <a:ext uri="{FF2B5EF4-FFF2-40B4-BE49-F238E27FC236}">
                <a16:creationId xmlns:a16="http://schemas.microsoft.com/office/drawing/2014/main" id="{9E112A2F-541A-4545-B2F6-DD956F1038C6}"/>
              </a:ext>
            </a:extLst>
          </p:cNvPr>
          <p:cNvSpPr txBox="1">
            <a:spLocks/>
          </p:cNvSpPr>
          <p:nvPr/>
        </p:nvSpPr>
        <p:spPr>
          <a:xfrm>
            <a:off x="7744219" y="4822987"/>
            <a:ext cx="3170673" cy="1619749"/>
          </a:xfrm>
          <a:prstGeom prst="rect">
            <a:avLst/>
          </a:prstGeom>
          <a:solidFill>
            <a:schemeClr val="accent6">
              <a:lumMod val="20000"/>
              <a:lumOff val="80000"/>
            </a:schemeClr>
          </a:solidFill>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Execute and monitor </a:t>
            </a:r>
            <a:r>
              <a:rPr kumimoji="0" lang="en-US" sz="1800" b="0" i="0" u="none" strike="noStrike" kern="1200" cap="none" spc="0" normalizeH="0" baseline="0" noProof="0" dirty="0">
                <a:ln>
                  <a:noFill/>
                </a:ln>
                <a:solidFill>
                  <a:prstClr val="black"/>
                </a:solidFill>
                <a:effectLst/>
                <a:uLnTx/>
                <a:uFillTx/>
                <a:latin typeface="Calibri"/>
                <a:cs typeface="Arial" charset="0"/>
              </a:rPr>
              <a:t>models integrated in Planning Analytics.</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66" name="TextBox 65">
            <a:extLst>
              <a:ext uri="{FF2B5EF4-FFF2-40B4-BE49-F238E27FC236}">
                <a16:creationId xmlns:a16="http://schemas.microsoft.com/office/drawing/2014/main" id="{424F9199-5121-4CA7-A504-B0B3D5F34A09}"/>
              </a:ext>
            </a:extLst>
          </p:cNvPr>
          <p:cNvSpPr txBox="1"/>
          <p:nvPr/>
        </p:nvSpPr>
        <p:spPr>
          <a:xfrm>
            <a:off x="8010955" y="5601277"/>
            <a:ext cx="1552495" cy="276999"/>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Planning Analytics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3B12997E-C7F1-41F3-95C1-DBE18BCC14FD}"/>
              </a:ext>
            </a:extLst>
          </p:cNvPr>
          <p:cNvSpPr txBox="1"/>
          <p:nvPr/>
        </p:nvSpPr>
        <p:spPr>
          <a:xfrm>
            <a:off x="9482557" y="5992103"/>
            <a:ext cx="7137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Monitor</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68" name="TextBox 67">
            <a:extLst>
              <a:ext uri="{FF2B5EF4-FFF2-40B4-BE49-F238E27FC236}">
                <a16:creationId xmlns:a16="http://schemas.microsoft.com/office/drawing/2014/main" id="{6C5668E3-020C-4FF0-9C25-55581F71E803}"/>
              </a:ext>
            </a:extLst>
          </p:cNvPr>
          <p:cNvSpPr txBox="1"/>
          <p:nvPr/>
        </p:nvSpPr>
        <p:spPr>
          <a:xfrm>
            <a:off x="8270751" y="5992103"/>
            <a:ext cx="911468"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Create Jobs</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 Placeholder 4">
            <a:extLst>
              <a:ext uri="{FF2B5EF4-FFF2-40B4-BE49-F238E27FC236}">
                <a16:creationId xmlns:a16="http://schemas.microsoft.com/office/drawing/2014/main" id="{53DDE2CF-9238-4936-86DD-AFBD868CB8DA}"/>
              </a:ext>
            </a:extLst>
          </p:cNvPr>
          <p:cNvSpPr txBox="1">
            <a:spLocks/>
          </p:cNvSpPr>
          <p:nvPr/>
        </p:nvSpPr>
        <p:spPr>
          <a:xfrm>
            <a:off x="7744219" y="3101385"/>
            <a:ext cx="3170674" cy="1240739"/>
          </a:xfrm>
          <a:prstGeom prst="rect">
            <a:avLst/>
          </a:prstGeom>
          <a:solidFill>
            <a:schemeClr val="accent4">
              <a:lumMod val="20000"/>
              <a:lumOff val="80000"/>
            </a:schemeClr>
          </a:solidFill>
        </p:spPr>
        <p:txBody>
          <a:bodyPr vert="horz" lIns="0" tIns="0" rIns="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tab pos="3940175" algn="dec"/>
              </a:tabLst>
              <a:defRPr/>
            </a:pPr>
            <a:r>
              <a:rPr kumimoji="0" lang="en-US" sz="1800" b="1" i="0" u="none" strike="noStrike" kern="1200" cap="none" spc="0" normalizeH="0" baseline="0" noProof="0" dirty="0">
                <a:ln>
                  <a:noFill/>
                </a:ln>
                <a:solidFill>
                  <a:prstClr val="black"/>
                </a:solidFill>
                <a:effectLst/>
                <a:uLnTx/>
                <a:uFillTx/>
                <a:latin typeface="Calibri"/>
                <a:cs typeface="Arial" charset="0"/>
              </a:rPr>
              <a:t>Deploy</a:t>
            </a:r>
            <a:r>
              <a:rPr kumimoji="0" lang="en-US" sz="1800" b="0" i="0" u="none" strike="noStrike" kern="1200" cap="none" spc="0" normalizeH="0" baseline="0" noProof="0" dirty="0">
                <a:ln>
                  <a:noFill/>
                </a:ln>
                <a:solidFill>
                  <a:prstClr val="black"/>
                </a:solidFill>
                <a:effectLst/>
                <a:uLnTx/>
                <a:uFillTx/>
                <a:latin typeface="Calibri"/>
                <a:cs typeface="Arial" charset="0"/>
              </a:rPr>
              <a:t> models from UI.</a:t>
            </a:r>
          </a:p>
          <a:p>
            <a:pPr marL="0" marR="0" lvl="0" indent="0" algn="r" defTabSz="457200" rtl="0" eaLnBrk="1" fontAlgn="auto" latinLnBrk="0" hangingPunct="1">
              <a:lnSpc>
                <a:spcPct val="100000"/>
              </a:lnSpc>
              <a:spcBef>
                <a:spcPts val="0"/>
              </a:spcBef>
              <a:spcAft>
                <a:spcPts val="0"/>
              </a:spcAft>
              <a:buClrTx/>
              <a:buSzTx/>
              <a:buFont typeface="Arial"/>
              <a:buNone/>
              <a:tabLst>
                <a:tab pos="3940175" algn="dec"/>
              </a:tabLst>
              <a:defRPr/>
            </a:pPr>
            <a:endParaRPr kumimoji="0" lang="en-US" sz="1800" b="0" i="0" u="none" strike="noStrike" kern="1200" cap="none" spc="0" normalizeH="0" baseline="0" noProof="0" dirty="0">
              <a:ln>
                <a:noFill/>
              </a:ln>
              <a:solidFill>
                <a:prstClr val="black"/>
              </a:solidFill>
              <a:effectLst/>
              <a:uLnTx/>
              <a:uFillTx/>
              <a:latin typeface="Calibri"/>
              <a:cs typeface="Arial" charset="0"/>
            </a:endParaRPr>
          </a:p>
        </p:txBody>
      </p:sp>
      <p:sp>
        <p:nvSpPr>
          <p:cNvPr id="71" name="TextBox 70">
            <a:extLst>
              <a:ext uri="{FF2B5EF4-FFF2-40B4-BE49-F238E27FC236}">
                <a16:creationId xmlns:a16="http://schemas.microsoft.com/office/drawing/2014/main" id="{CF42742C-012B-4462-8CBA-664BD1D7D9F5}"/>
              </a:ext>
            </a:extLst>
          </p:cNvPr>
          <p:cNvSpPr txBox="1"/>
          <p:nvPr/>
        </p:nvSpPr>
        <p:spPr>
          <a:xfrm>
            <a:off x="8249997" y="3856514"/>
            <a:ext cx="1424685" cy="276999"/>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Model Deployment</a:t>
            </a:r>
            <a:endParaRPr kumimoji="0" lang="fr-FR" sz="12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333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4F825-9FDF-47F8-B1DE-B3CE418BF0B4}"/>
              </a:ext>
            </a:extLst>
          </p:cNvPr>
          <p:cNvSpPr>
            <a:spLocks noGrp="1"/>
          </p:cNvSpPr>
          <p:nvPr>
            <p:ph idx="1"/>
          </p:nvPr>
        </p:nvSpPr>
        <p:spPr>
          <a:xfrm>
            <a:off x="360814" y="1390649"/>
            <a:ext cx="11306175" cy="4786313"/>
          </a:xfrm>
        </p:spPr>
        <p:txBody>
          <a:bodyPr>
            <a:normAutofit/>
          </a:bodyPr>
          <a:lstStyle/>
          <a:p>
            <a:pPr marL="0" indent="0">
              <a:buNone/>
            </a:pPr>
            <a:r>
              <a:rPr lang="en-US" dirty="0"/>
              <a:t>In this hands-on, you will:</a:t>
            </a:r>
          </a:p>
          <a:p>
            <a:pPr marL="0" indent="0">
              <a:buNone/>
            </a:pPr>
            <a:endParaRPr lang="en-US" dirty="0"/>
          </a:p>
          <a:p>
            <a:pPr marL="688975" lvl="1" indent="-457200">
              <a:lnSpc>
                <a:spcPct val="150000"/>
              </a:lnSpc>
              <a:buFont typeface="+mj-lt"/>
              <a:buAutoNum type="arabicPeriod"/>
            </a:pPr>
            <a:r>
              <a:rPr lang="en-US" dirty="0"/>
              <a:t>log in WS and play with an sample notebook combining  ML and DO,</a:t>
            </a:r>
          </a:p>
          <a:p>
            <a:pPr marL="688975" lvl="1" indent="-457200">
              <a:lnSpc>
                <a:spcPct val="150000"/>
              </a:lnSpc>
              <a:buFont typeface="+mj-lt"/>
              <a:buAutoNum type="arabicPeriod"/>
            </a:pPr>
            <a:r>
              <a:rPr lang="en-US" i="1" dirty="0"/>
              <a:t>create and deploy the predictive models using Auto AI,</a:t>
            </a:r>
          </a:p>
          <a:p>
            <a:pPr marL="688975" lvl="1" indent="-457200">
              <a:lnSpc>
                <a:spcPct val="150000"/>
              </a:lnSpc>
              <a:buFont typeface="+mj-lt"/>
              <a:buAutoNum type="arabicPeriod"/>
            </a:pPr>
            <a:r>
              <a:rPr lang="en-US" dirty="0"/>
              <a:t>create a new simple optimization model using a Python notebook,</a:t>
            </a:r>
          </a:p>
          <a:p>
            <a:pPr marL="688975" lvl="1" indent="-457200">
              <a:lnSpc>
                <a:spcPct val="150000"/>
              </a:lnSpc>
              <a:buFont typeface="+mj-lt"/>
              <a:buAutoNum type="arabicPeriod"/>
            </a:pPr>
            <a:r>
              <a:rPr lang="en-US" dirty="0"/>
              <a:t>use model builder to import, run, and debug this optimization model,</a:t>
            </a:r>
          </a:p>
          <a:p>
            <a:pPr marL="688975" lvl="1" indent="-457200">
              <a:lnSpc>
                <a:spcPct val="150000"/>
              </a:lnSpc>
              <a:buFont typeface="+mj-lt"/>
              <a:buAutoNum type="arabicPeriod"/>
            </a:pPr>
            <a:r>
              <a:rPr lang="en-US" i="1" dirty="0"/>
              <a:t>use Python to create many scenarios and do what-if</a:t>
            </a:r>
          </a:p>
          <a:p>
            <a:pPr marL="688975" lvl="1" indent="-457200">
              <a:lnSpc>
                <a:spcPct val="150000"/>
              </a:lnSpc>
              <a:buFont typeface="+mj-lt"/>
              <a:buAutoNum type="arabicPeriod"/>
            </a:pPr>
            <a:r>
              <a:rPr lang="en-US" dirty="0"/>
              <a:t>create an equivalent model using the modeling assistant.</a:t>
            </a:r>
          </a:p>
          <a:p>
            <a:pPr marL="688975" lvl="1" indent="-457200">
              <a:lnSpc>
                <a:spcPct val="150000"/>
              </a:lnSpc>
              <a:buFont typeface="+mj-lt"/>
              <a:buAutoNum type="arabicPeriod"/>
            </a:pPr>
            <a:r>
              <a:rPr lang="en-US" dirty="0"/>
              <a:t>deploy the optimization model into WML</a:t>
            </a:r>
          </a:p>
          <a:p>
            <a:pPr marL="688975" lvl="1" indent="-457200">
              <a:lnSpc>
                <a:spcPct val="150000"/>
              </a:lnSpc>
              <a:buFont typeface="+mj-lt"/>
              <a:buAutoNum type="arabicPeriod"/>
            </a:pPr>
            <a:r>
              <a:rPr lang="en-US" i="1" dirty="0"/>
              <a:t>integrate into a sample </a:t>
            </a:r>
            <a:r>
              <a:rPr lang="en-US" i="1" dirty="0" err="1"/>
              <a:t>nodejs</a:t>
            </a:r>
            <a:r>
              <a:rPr lang="en-US" i="1" dirty="0"/>
              <a:t> application</a:t>
            </a:r>
          </a:p>
          <a:p>
            <a:pPr marL="0" indent="0">
              <a:buNone/>
            </a:pPr>
            <a:endParaRPr lang="en-US" dirty="0"/>
          </a:p>
          <a:p>
            <a:pPr marL="0" indent="0">
              <a:buNone/>
            </a:pPr>
            <a:r>
              <a:rPr lang="en-US" sz="1600" dirty="0"/>
              <a:t>Steps in </a:t>
            </a:r>
            <a:r>
              <a:rPr lang="en-US" sz="1600" i="1" dirty="0"/>
              <a:t>italic</a:t>
            </a:r>
            <a:r>
              <a:rPr lang="en-US" sz="1600" dirty="0"/>
              <a:t> are optional and not required for the end to end understanding.</a:t>
            </a:r>
          </a:p>
        </p:txBody>
      </p:sp>
      <p:sp>
        <p:nvSpPr>
          <p:cNvPr id="3" name="Title 2">
            <a:extLst>
              <a:ext uri="{FF2B5EF4-FFF2-40B4-BE49-F238E27FC236}">
                <a16:creationId xmlns:a16="http://schemas.microsoft.com/office/drawing/2014/main" id="{0CF0B7A7-9A7A-44B0-A8AB-B9F80F05109E}"/>
              </a:ext>
            </a:extLst>
          </p:cNvPr>
          <p:cNvSpPr>
            <a:spLocks noGrp="1"/>
          </p:cNvSpPr>
          <p:nvPr>
            <p:ph type="title"/>
          </p:nvPr>
        </p:nvSpPr>
        <p:spPr/>
        <p:txBody>
          <a:bodyPr/>
          <a:lstStyle/>
          <a:p>
            <a:r>
              <a:rPr lang="en-US" dirty="0"/>
              <a:t>Content	</a:t>
            </a:r>
          </a:p>
        </p:txBody>
      </p:sp>
    </p:spTree>
    <p:extLst>
      <p:ext uri="{BB962C8B-B14F-4D97-AF65-F5344CB8AC3E}">
        <p14:creationId xmlns:p14="http://schemas.microsoft.com/office/powerpoint/2010/main" val="318681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27C826-3CA9-42FD-BCD1-E19F30BBD390}"/>
              </a:ext>
            </a:extLst>
          </p:cNvPr>
          <p:cNvPicPr>
            <a:picLocks noChangeAspect="1"/>
          </p:cNvPicPr>
          <p:nvPr/>
        </p:nvPicPr>
        <p:blipFill>
          <a:blip r:embed="rId2"/>
          <a:stretch>
            <a:fillRect/>
          </a:stretch>
        </p:blipFill>
        <p:spPr>
          <a:xfrm>
            <a:off x="5536690" y="350944"/>
            <a:ext cx="6655310" cy="5557706"/>
          </a:xfrm>
          <a:prstGeom prst="rect">
            <a:avLst/>
          </a:prstGeom>
        </p:spPr>
      </p:pic>
      <p:sp>
        <p:nvSpPr>
          <p:cNvPr id="3" name="Title 2">
            <a:extLst>
              <a:ext uri="{FF2B5EF4-FFF2-40B4-BE49-F238E27FC236}">
                <a16:creationId xmlns:a16="http://schemas.microsoft.com/office/drawing/2014/main" id="{496BDA76-1DC1-4969-8E86-07B7DEB7B28A}"/>
              </a:ext>
            </a:extLst>
          </p:cNvPr>
          <p:cNvSpPr>
            <a:spLocks noGrp="1"/>
          </p:cNvSpPr>
          <p:nvPr>
            <p:ph type="title"/>
          </p:nvPr>
        </p:nvSpPr>
        <p:spPr/>
        <p:txBody>
          <a:bodyPr>
            <a:normAutofit fontScale="90000"/>
          </a:bodyPr>
          <a:lstStyle/>
          <a:p>
            <a:r>
              <a:rPr lang="en-US" dirty="0"/>
              <a:t>1- Explore a working example</a:t>
            </a:r>
            <a:br>
              <a:rPr lang="en-US" dirty="0"/>
            </a:br>
            <a:br>
              <a:rPr lang="en-US" dirty="0"/>
            </a:br>
            <a:br>
              <a:rPr lang="en-US" dirty="0"/>
            </a:br>
            <a:br>
              <a:rPr lang="en-US" dirty="0"/>
            </a:br>
            <a:endParaRPr lang="en-US" sz="1800" dirty="0">
              <a:latin typeface="+mn-lt"/>
              <a:ea typeface="+mn-ea"/>
              <a:cs typeface="+mn-cs"/>
            </a:endParaRPr>
          </a:p>
        </p:txBody>
      </p:sp>
      <p:sp>
        <p:nvSpPr>
          <p:cNvPr id="14" name="Text Placeholder 13">
            <a:extLst>
              <a:ext uri="{FF2B5EF4-FFF2-40B4-BE49-F238E27FC236}">
                <a16:creationId xmlns:a16="http://schemas.microsoft.com/office/drawing/2014/main" id="{951B628E-D814-4581-894B-C6E2F24F07F4}"/>
              </a:ext>
            </a:extLst>
          </p:cNvPr>
          <p:cNvSpPr>
            <a:spLocks noGrp="1"/>
          </p:cNvSpPr>
          <p:nvPr>
            <p:ph type="body" sz="quarter" idx="12"/>
          </p:nvPr>
        </p:nvSpPr>
        <p:spPr/>
        <p:txBody>
          <a:bodyPr>
            <a:normAutofit/>
          </a:bodyPr>
          <a:lstStyle/>
          <a:p>
            <a:pPr marL="0" indent="0">
              <a:buNone/>
            </a:pPr>
            <a:r>
              <a:rPr lang="en-US" sz="1600" dirty="0"/>
              <a:t>Predictive models returns how likely some customer would react to a given campaign on a given channel.</a:t>
            </a:r>
            <a:br>
              <a:rPr lang="en-US" sz="1600" dirty="0"/>
            </a:br>
            <a:br>
              <a:rPr lang="en-US" sz="1600" dirty="0"/>
            </a:br>
            <a:r>
              <a:rPr lang="en-US" sz="1600" dirty="0"/>
              <a:t>Prescriptive models returns the best set of assignment customer-campaign-channel to optimize the total benefit and taking into account large number of constraints.</a:t>
            </a:r>
            <a:br>
              <a:rPr lang="en-US" sz="1600" dirty="0"/>
            </a:br>
            <a:br>
              <a:rPr lang="en-US" sz="1600" dirty="0"/>
            </a:br>
            <a:br>
              <a:rPr lang="en-US" sz="1600" dirty="0"/>
            </a:br>
            <a:br>
              <a:rPr lang="en-US" sz="1600" dirty="0"/>
            </a:br>
            <a:r>
              <a:rPr lang="en-US" sz="1600" dirty="0"/>
              <a:t>Decision Optimization quickly outperforms manual assignment.</a:t>
            </a:r>
            <a:br>
              <a:rPr lang="en-US" sz="1600" dirty="0"/>
            </a:br>
            <a:br>
              <a:rPr lang="en-US" sz="1600" dirty="0"/>
            </a:br>
            <a:r>
              <a:rPr lang="en-US" sz="1600" dirty="0"/>
              <a:t>Decision Optimization enables multi-scenario analysis.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494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EC9601-6BDA-49C1-9D01-05758B55898B}"/>
              </a:ext>
            </a:extLst>
          </p:cNvPr>
          <p:cNvSpPr>
            <a:spLocks noGrp="1"/>
          </p:cNvSpPr>
          <p:nvPr>
            <p:ph idx="1"/>
          </p:nvPr>
        </p:nvSpPr>
        <p:spPr/>
        <p:txBody>
          <a:bodyPr>
            <a:normAutofit fontScale="92500" lnSpcReduction="10000"/>
          </a:bodyPr>
          <a:lstStyle/>
          <a:p>
            <a:r>
              <a:rPr lang="en-US" dirty="0"/>
              <a:t>In Watson Studio, </a:t>
            </a:r>
          </a:p>
          <a:p>
            <a:pPr lvl="1"/>
            <a:r>
              <a:rPr lang="en-US" dirty="0"/>
              <a:t>Create a new project </a:t>
            </a:r>
          </a:p>
          <a:p>
            <a:pPr lvl="1"/>
            <a:r>
              <a:rPr lang="en-US" dirty="0"/>
              <a:t>Choose ‘from a sample or file’</a:t>
            </a:r>
          </a:p>
          <a:p>
            <a:pPr lvl="1"/>
            <a:r>
              <a:rPr lang="en-US" dirty="0"/>
              <a:t>Choose the ML + DO sample</a:t>
            </a:r>
          </a:p>
          <a:p>
            <a:pPr marL="0" indent="0">
              <a:buNone/>
            </a:pPr>
            <a:endParaRPr lang="en-US" dirty="0"/>
          </a:p>
          <a:p>
            <a:pPr marL="0" indent="0">
              <a:buNone/>
            </a:pPr>
            <a:endParaRPr lang="en-US" dirty="0"/>
          </a:p>
          <a:p>
            <a:pPr marL="0" indent="0">
              <a:buNone/>
            </a:pPr>
            <a:endParaRPr lang="en-US" dirty="0"/>
          </a:p>
          <a:p>
            <a:r>
              <a:rPr lang="en-US" dirty="0"/>
              <a:t>Open project and notebook</a:t>
            </a:r>
          </a:p>
          <a:p>
            <a:pPr marL="0" indent="0">
              <a:buNone/>
            </a:pPr>
            <a:endParaRPr lang="en-US" dirty="0"/>
          </a:p>
          <a:p>
            <a:r>
              <a:rPr lang="en-US" dirty="0"/>
              <a:t>Go through it optionally running cells</a:t>
            </a:r>
            <a:br>
              <a:rPr lang="en-US" dirty="0"/>
            </a:br>
            <a:br>
              <a:rPr lang="en-US" dirty="0"/>
            </a:br>
            <a:br>
              <a:rPr lang="en-US" dirty="0"/>
            </a:br>
            <a:br>
              <a:rPr lang="en-US" dirty="0"/>
            </a:br>
            <a:endParaRPr lang="en-US" b="1" dirty="0">
              <a:solidFill>
                <a:schemeClr val="accent5"/>
              </a:solidFill>
            </a:endParaRPr>
          </a:p>
          <a:p>
            <a:pPr marL="0" indent="0">
              <a:buNone/>
            </a:pPr>
            <a:r>
              <a:rPr lang="en-US" b="1" dirty="0">
                <a:solidFill>
                  <a:schemeClr val="accent5"/>
                </a:solidFill>
              </a:rPr>
              <a:t>(BIG DATA SET requires specific DO environment)</a:t>
            </a:r>
          </a:p>
          <a:p>
            <a:pPr marL="0" indent="0">
              <a:buNone/>
            </a:pPr>
            <a:br>
              <a:rPr lang="en-US" dirty="0"/>
            </a:br>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1 Tips.</a:t>
            </a:r>
            <a:endParaRPr lang="en-US" sz="2400" dirty="0"/>
          </a:p>
        </p:txBody>
      </p:sp>
      <p:pic>
        <p:nvPicPr>
          <p:cNvPr id="2" name="Picture 1">
            <a:extLst>
              <a:ext uri="{FF2B5EF4-FFF2-40B4-BE49-F238E27FC236}">
                <a16:creationId xmlns:a16="http://schemas.microsoft.com/office/drawing/2014/main" id="{61D9219E-038D-43BF-A59F-4EFC1C8B56AF}"/>
              </a:ext>
            </a:extLst>
          </p:cNvPr>
          <p:cNvPicPr>
            <a:picLocks noChangeAspect="1"/>
          </p:cNvPicPr>
          <p:nvPr/>
        </p:nvPicPr>
        <p:blipFill>
          <a:blip r:embed="rId2"/>
          <a:stretch>
            <a:fillRect/>
          </a:stretch>
        </p:blipFill>
        <p:spPr>
          <a:xfrm>
            <a:off x="5463053" y="615028"/>
            <a:ext cx="1730350" cy="1033716"/>
          </a:xfrm>
          <a:prstGeom prst="rect">
            <a:avLst/>
          </a:prstGeom>
        </p:spPr>
      </p:pic>
      <p:pic>
        <p:nvPicPr>
          <p:cNvPr id="5" name="Picture 4">
            <a:extLst>
              <a:ext uri="{FF2B5EF4-FFF2-40B4-BE49-F238E27FC236}">
                <a16:creationId xmlns:a16="http://schemas.microsoft.com/office/drawing/2014/main" id="{470FBBE3-B1A0-4B0D-9AC7-1FAEA04BBFDF}"/>
              </a:ext>
            </a:extLst>
          </p:cNvPr>
          <p:cNvPicPr>
            <a:picLocks noChangeAspect="1"/>
          </p:cNvPicPr>
          <p:nvPr/>
        </p:nvPicPr>
        <p:blipFill>
          <a:blip r:embed="rId3"/>
          <a:stretch>
            <a:fillRect/>
          </a:stretch>
        </p:blipFill>
        <p:spPr>
          <a:xfrm>
            <a:off x="6328228" y="1733834"/>
            <a:ext cx="5515191" cy="1420498"/>
          </a:xfrm>
          <a:prstGeom prst="rect">
            <a:avLst/>
          </a:prstGeom>
        </p:spPr>
      </p:pic>
      <p:pic>
        <p:nvPicPr>
          <p:cNvPr id="7" name="Picture 6">
            <a:extLst>
              <a:ext uri="{FF2B5EF4-FFF2-40B4-BE49-F238E27FC236}">
                <a16:creationId xmlns:a16="http://schemas.microsoft.com/office/drawing/2014/main" id="{0C19FFDD-CB55-4B73-AB68-056E4CF58DEF}"/>
              </a:ext>
            </a:extLst>
          </p:cNvPr>
          <p:cNvPicPr>
            <a:picLocks noChangeAspect="1"/>
          </p:cNvPicPr>
          <p:nvPr/>
        </p:nvPicPr>
        <p:blipFill>
          <a:blip r:embed="rId4"/>
          <a:stretch>
            <a:fillRect/>
          </a:stretch>
        </p:blipFill>
        <p:spPr>
          <a:xfrm>
            <a:off x="7599967" y="3686457"/>
            <a:ext cx="4333678" cy="2667880"/>
          </a:xfrm>
          <a:prstGeom prst="rect">
            <a:avLst/>
          </a:prstGeom>
        </p:spPr>
      </p:pic>
    </p:spTree>
    <p:extLst>
      <p:ext uri="{BB962C8B-B14F-4D97-AF65-F5344CB8AC3E}">
        <p14:creationId xmlns:p14="http://schemas.microsoft.com/office/powerpoint/2010/main" val="283281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A16A-9C5A-47A7-B8C4-EEDBEDC56A1C}"/>
              </a:ext>
            </a:extLst>
          </p:cNvPr>
          <p:cNvSpPr>
            <a:spLocks noGrp="1"/>
          </p:cNvSpPr>
          <p:nvPr>
            <p:ph type="title"/>
          </p:nvPr>
        </p:nvSpPr>
        <p:spPr/>
        <p:txBody>
          <a:bodyPr/>
          <a:lstStyle/>
          <a:p>
            <a:r>
              <a:rPr lang="en-US" sz="2400" dirty="0"/>
              <a:t>2. Train and Deploy Predictive Model</a:t>
            </a:r>
            <a:endParaRPr lang="en-US" dirty="0"/>
          </a:p>
        </p:txBody>
      </p:sp>
      <p:pic>
        <p:nvPicPr>
          <p:cNvPr id="13" name="Picture 12">
            <a:extLst>
              <a:ext uri="{FF2B5EF4-FFF2-40B4-BE49-F238E27FC236}">
                <a16:creationId xmlns:a16="http://schemas.microsoft.com/office/drawing/2014/main" id="{9DC85125-C788-4ED3-9FF9-B97D7841CBC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sp>
        <p:nvSpPr>
          <p:cNvPr id="16" name="Rectangle 15">
            <a:extLst>
              <a:ext uri="{FF2B5EF4-FFF2-40B4-BE49-F238E27FC236}">
                <a16:creationId xmlns:a16="http://schemas.microsoft.com/office/drawing/2014/main" id="{D7D20756-7872-4910-A5C7-0CC7784A10CF}"/>
              </a:ext>
            </a:extLst>
          </p:cNvPr>
          <p:cNvSpPr/>
          <p:nvPr/>
        </p:nvSpPr>
        <p:spPr>
          <a:xfrm>
            <a:off x="304800" y="2972337"/>
            <a:ext cx="5766131" cy="2616101"/>
          </a:xfrm>
          <a:prstGeom prst="rect">
            <a:avLst/>
          </a:prstGeom>
        </p:spPr>
        <p:txBody>
          <a:bodyPr wrap="square">
            <a:spAutoFit/>
          </a:bodyPr>
          <a:lstStyle/>
          <a:p>
            <a:r>
              <a:rPr lang="en-US" sz="2400" b="1" dirty="0"/>
              <a:t>Objectives</a:t>
            </a:r>
          </a:p>
          <a:p>
            <a:endParaRPr lang="en-US" sz="2000" b="1" dirty="0"/>
          </a:p>
          <a:p>
            <a:r>
              <a:rPr lang="en-US" sz="2000" dirty="0"/>
              <a:t>The next step is to create, train and deploy a predictive model for each of the campaign you want to predict customer expected value. </a:t>
            </a:r>
          </a:p>
          <a:p>
            <a:endParaRPr lang="en-US" sz="2000" dirty="0"/>
          </a:p>
          <a:p>
            <a:r>
              <a:rPr lang="en-US" sz="2000" dirty="0"/>
              <a:t>New Auto AI feature allows you to create and train a predictive model without writing any code.</a:t>
            </a:r>
          </a:p>
        </p:txBody>
      </p:sp>
      <p:pic>
        <p:nvPicPr>
          <p:cNvPr id="3" name="Picture 2">
            <a:extLst>
              <a:ext uri="{FF2B5EF4-FFF2-40B4-BE49-F238E27FC236}">
                <a16:creationId xmlns:a16="http://schemas.microsoft.com/office/drawing/2014/main" id="{02477166-34A5-46AA-994C-BD05CD6A4A46}"/>
              </a:ext>
            </a:extLst>
          </p:cNvPr>
          <p:cNvPicPr>
            <a:picLocks noChangeAspect="1"/>
          </p:cNvPicPr>
          <p:nvPr/>
        </p:nvPicPr>
        <p:blipFill>
          <a:blip r:embed="rId4"/>
          <a:stretch>
            <a:fillRect/>
          </a:stretch>
        </p:blipFill>
        <p:spPr>
          <a:xfrm>
            <a:off x="5844407" y="1040234"/>
            <a:ext cx="6042793" cy="4634917"/>
          </a:xfrm>
          <a:prstGeom prst="rect">
            <a:avLst/>
          </a:prstGeom>
        </p:spPr>
      </p:pic>
    </p:spTree>
    <p:extLst>
      <p:ext uri="{BB962C8B-B14F-4D97-AF65-F5344CB8AC3E}">
        <p14:creationId xmlns:p14="http://schemas.microsoft.com/office/powerpoint/2010/main" val="21431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EC9601-6BDA-49C1-9D01-05758B55898B}"/>
              </a:ext>
            </a:extLst>
          </p:cNvPr>
          <p:cNvSpPr>
            <a:spLocks noGrp="1"/>
          </p:cNvSpPr>
          <p:nvPr>
            <p:ph idx="1"/>
          </p:nvPr>
        </p:nvSpPr>
        <p:spPr/>
        <p:txBody>
          <a:bodyPr>
            <a:normAutofit fontScale="92500" lnSpcReduction="10000"/>
          </a:bodyPr>
          <a:lstStyle/>
          <a:p>
            <a:endParaRPr lang="en-US" dirty="0"/>
          </a:p>
          <a:p>
            <a:r>
              <a:rPr lang="en-US" dirty="0"/>
              <a:t>Add historical customer home csv data to project</a:t>
            </a:r>
          </a:p>
          <a:p>
            <a:endParaRPr lang="en-US" dirty="0"/>
          </a:p>
          <a:p>
            <a:r>
              <a:rPr lang="en-US" dirty="0"/>
              <a:t>Create a new Auto AI Experiment</a:t>
            </a:r>
          </a:p>
          <a:p>
            <a:endParaRPr lang="en-US" dirty="0"/>
          </a:p>
          <a:p>
            <a:r>
              <a:rPr lang="en-US" dirty="0"/>
              <a:t>Select the uploaded data asset</a:t>
            </a:r>
          </a:p>
          <a:p>
            <a:endParaRPr lang="en-US" dirty="0"/>
          </a:p>
          <a:p>
            <a:r>
              <a:rPr lang="en-US" dirty="0"/>
              <a:t>Select the ‘Expected Value ‘ column to be predicted</a:t>
            </a:r>
          </a:p>
          <a:p>
            <a:pPr marL="0" indent="0">
              <a:buNone/>
            </a:pPr>
            <a:endParaRPr lang="en-US" dirty="0"/>
          </a:p>
          <a:p>
            <a:pPr marL="0" indent="0">
              <a:buNone/>
            </a:pPr>
            <a:endParaRPr lang="en-US" dirty="0"/>
          </a:p>
          <a:p>
            <a:pPr marL="0" indent="0">
              <a:buNone/>
            </a:pPr>
            <a:endParaRPr lang="en-US" dirty="0"/>
          </a:p>
          <a:p>
            <a:r>
              <a:rPr lang="en-US" dirty="0"/>
              <a:t>And let </a:t>
            </a:r>
            <a:r>
              <a:rPr lang="en-US" dirty="0" err="1"/>
              <a:t>AutoAI</a:t>
            </a:r>
            <a:r>
              <a:rPr lang="en-US" dirty="0"/>
              <a:t> work</a:t>
            </a:r>
          </a:p>
          <a:p>
            <a:endParaRPr lang="en-US" dirty="0"/>
          </a:p>
          <a:p>
            <a:endParaRPr lang="en-US" dirty="0"/>
          </a:p>
          <a:p>
            <a:pPr marL="0" indent="0">
              <a:buNone/>
            </a:pPr>
            <a:endParaRPr lang="en-US" dirty="0"/>
          </a:p>
          <a:p>
            <a:r>
              <a:rPr lang="en-US" dirty="0"/>
              <a:t>Save the best model to the project</a:t>
            </a:r>
            <a:br>
              <a:rPr lang="en-US" dirty="0"/>
            </a:br>
            <a:br>
              <a:rPr lang="en-US" dirty="0"/>
            </a:br>
            <a:endParaRPr lang="en-US" b="1" dirty="0">
              <a:solidFill>
                <a:schemeClr val="accent5"/>
              </a:solidFill>
            </a:endParaRPr>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2 Tips.</a:t>
            </a:r>
            <a:endParaRPr lang="en-US" sz="2400" dirty="0"/>
          </a:p>
        </p:txBody>
      </p:sp>
      <p:pic>
        <p:nvPicPr>
          <p:cNvPr id="8" name="Picture 7">
            <a:extLst>
              <a:ext uri="{FF2B5EF4-FFF2-40B4-BE49-F238E27FC236}">
                <a16:creationId xmlns:a16="http://schemas.microsoft.com/office/drawing/2014/main" id="{DBC296FD-E70D-4A3A-8406-B11CD5A870AB}"/>
              </a:ext>
            </a:extLst>
          </p:cNvPr>
          <p:cNvPicPr>
            <a:picLocks noChangeAspect="1"/>
          </p:cNvPicPr>
          <p:nvPr/>
        </p:nvPicPr>
        <p:blipFill>
          <a:blip r:embed="rId2"/>
          <a:stretch>
            <a:fillRect/>
          </a:stretch>
        </p:blipFill>
        <p:spPr>
          <a:xfrm>
            <a:off x="5612861" y="3945950"/>
            <a:ext cx="2896195" cy="2912050"/>
          </a:xfrm>
          <a:prstGeom prst="rect">
            <a:avLst/>
          </a:prstGeom>
        </p:spPr>
      </p:pic>
      <p:pic>
        <p:nvPicPr>
          <p:cNvPr id="9" name="Picture 8">
            <a:extLst>
              <a:ext uri="{FF2B5EF4-FFF2-40B4-BE49-F238E27FC236}">
                <a16:creationId xmlns:a16="http://schemas.microsoft.com/office/drawing/2014/main" id="{9E808C38-A099-49C2-95EE-30E47DDE9D55}"/>
              </a:ext>
            </a:extLst>
          </p:cNvPr>
          <p:cNvPicPr>
            <a:picLocks noChangeAspect="1"/>
          </p:cNvPicPr>
          <p:nvPr/>
        </p:nvPicPr>
        <p:blipFill>
          <a:blip r:embed="rId3"/>
          <a:stretch>
            <a:fillRect/>
          </a:stretch>
        </p:blipFill>
        <p:spPr>
          <a:xfrm>
            <a:off x="7060959" y="2384954"/>
            <a:ext cx="4597641" cy="1443387"/>
          </a:xfrm>
          <a:prstGeom prst="rect">
            <a:avLst/>
          </a:prstGeom>
        </p:spPr>
      </p:pic>
      <p:pic>
        <p:nvPicPr>
          <p:cNvPr id="10" name="Picture 9">
            <a:extLst>
              <a:ext uri="{FF2B5EF4-FFF2-40B4-BE49-F238E27FC236}">
                <a16:creationId xmlns:a16="http://schemas.microsoft.com/office/drawing/2014/main" id="{61523188-FA16-4BB1-8DD1-7A296545CF53}"/>
              </a:ext>
            </a:extLst>
          </p:cNvPr>
          <p:cNvPicPr>
            <a:picLocks noChangeAspect="1"/>
          </p:cNvPicPr>
          <p:nvPr/>
        </p:nvPicPr>
        <p:blipFill>
          <a:blip r:embed="rId4"/>
          <a:stretch>
            <a:fillRect/>
          </a:stretch>
        </p:blipFill>
        <p:spPr>
          <a:xfrm>
            <a:off x="5612861" y="133273"/>
            <a:ext cx="5811062" cy="1542627"/>
          </a:xfrm>
          <a:prstGeom prst="rect">
            <a:avLst/>
          </a:prstGeom>
        </p:spPr>
      </p:pic>
    </p:spTree>
    <p:extLst>
      <p:ext uri="{BB962C8B-B14F-4D97-AF65-F5344CB8AC3E}">
        <p14:creationId xmlns:p14="http://schemas.microsoft.com/office/powerpoint/2010/main" val="427255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19693DB0-6AC0-934B-A7F1-E4EEDEADED88}"/>
              </a:ext>
            </a:extLst>
          </p:cNvPr>
          <p:cNvSpPr>
            <a:spLocks noGrp="1"/>
          </p:cNvSpPr>
          <p:nvPr>
            <p:ph type="title"/>
          </p:nvPr>
        </p:nvSpPr>
        <p:spPr/>
        <p:txBody>
          <a:bodyPr/>
          <a:lstStyle/>
          <a:p>
            <a:r>
              <a:rPr lang="en-US" dirty="0"/>
              <a:t>3. Create an optimization model in </a:t>
            </a:r>
            <a:br>
              <a:rPr lang="en-US" dirty="0"/>
            </a:br>
            <a:r>
              <a:rPr lang="en-US" dirty="0"/>
              <a:t>	a notebook</a:t>
            </a:r>
          </a:p>
        </p:txBody>
      </p:sp>
      <p:pic>
        <p:nvPicPr>
          <p:cNvPr id="7" name="Picture 6">
            <a:extLst>
              <a:ext uri="{FF2B5EF4-FFF2-40B4-BE49-F238E27FC236}">
                <a16:creationId xmlns:a16="http://schemas.microsoft.com/office/drawing/2014/main" id="{65236C70-2022-45EE-8B2C-F8D0A159025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sp>
        <p:nvSpPr>
          <p:cNvPr id="8" name="Rectangle 7">
            <a:extLst>
              <a:ext uri="{FF2B5EF4-FFF2-40B4-BE49-F238E27FC236}">
                <a16:creationId xmlns:a16="http://schemas.microsoft.com/office/drawing/2014/main" id="{0465C143-6724-43B2-B7A9-5A55DFCECD1B}"/>
              </a:ext>
            </a:extLst>
          </p:cNvPr>
          <p:cNvSpPr/>
          <p:nvPr/>
        </p:nvSpPr>
        <p:spPr>
          <a:xfrm>
            <a:off x="304800" y="2968638"/>
            <a:ext cx="5766131" cy="3662541"/>
          </a:xfrm>
          <a:prstGeom prst="rect">
            <a:avLst/>
          </a:prstGeom>
        </p:spPr>
        <p:txBody>
          <a:bodyPr wrap="square">
            <a:spAutoFit/>
          </a:bodyPr>
          <a:lstStyle/>
          <a:p>
            <a:r>
              <a:rPr lang="en-US" sz="2400" b="1" dirty="0"/>
              <a:t>Objectives</a:t>
            </a:r>
          </a:p>
          <a:p>
            <a:endParaRPr lang="en-US" sz="2400" dirty="0"/>
          </a:p>
          <a:p>
            <a:r>
              <a:rPr lang="en-US" sz="2000" dirty="0"/>
              <a:t>The next important step is to formulate the Decision Optimization model. In DO for WS, models are mainly formulated with Python or OPL. </a:t>
            </a:r>
          </a:p>
          <a:p>
            <a:endParaRPr lang="en-US" sz="2000" dirty="0"/>
          </a:p>
          <a:p>
            <a:r>
              <a:rPr lang="en-US" sz="2000" dirty="0"/>
              <a:t>Python notebook allows to develop a model using </a:t>
            </a:r>
            <a:r>
              <a:rPr lang="en-US" sz="2000" dirty="0" err="1"/>
              <a:t>docplex</a:t>
            </a:r>
            <a:r>
              <a:rPr lang="en-US" sz="2000" dirty="0"/>
              <a:t> API which can be later imported into the DO for WS model builder to benefit from multiple scenarios, dashboards and model deployment.</a:t>
            </a:r>
          </a:p>
          <a:p>
            <a:endParaRPr lang="en-US" sz="2400" dirty="0"/>
          </a:p>
        </p:txBody>
      </p:sp>
      <p:pic>
        <p:nvPicPr>
          <p:cNvPr id="3" name="Picture 2">
            <a:extLst>
              <a:ext uri="{FF2B5EF4-FFF2-40B4-BE49-F238E27FC236}">
                <a16:creationId xmlns:a16="http://schemas.microsoft.com/office/drawing/2014/main" id="{7FE5EF3B-6ED1-4888-BFF8-2C6327767E90}"/>
              </a:ext>
            </a:extLst>
          </p:cNvPr>
          <p:cNvPicPr>
            <a:picLocks noChangeAspect="1"/>
          </p:cNvPicPr>
          <p:nvPr/>
        </p:nvPicPr>
        <p:blipFill>
          <a:blip r:embed="rId3"/>
          <a:stretch>
            <a:fillRect/>
          </a:stretch>
        </p:blipFill>
        <p:spPr>
          <a:xfrm>
            <a:off x="6526635" y="226821"/>
            <a:ext cx="5520888" cy="4861420"/>
          </a:xfrm>
          <a:prstGeom prst="rect">
            <a:avLst/>
          </a:prstGeom>
        </p:spPr>
      </p:pic>
    </p:spTree>
    <p:extLst>
      <p:ext uri="{BB962C8B-B14F-4D97-AF65-F5344CB8AC3E}">
        <p14:creationId xmlns:p14="http://schemas.microsoft.com/office/powerpoint/2010/main" val="19425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EC9601-6BDA-49C1-9D01-05758B55898B}"/>
              </a:ext>
            </a:extLst>
          </p:cNvPr>
          <p:cNvSpPr>
            <a:spLocks noGrp="1"/>
          </p:cNvSpPr>
          <p:nvPr>
            <p:ph idx="1"/>
          </p:nvPr>
        </p:nvSpPr>
        <p:spPr/>
        <p:txBody>
          <a:bodyPr>
            <a:normAutofit fontScale="92500" lnSpcReduction="10000"/>
          </a:bodyPr>
          <a:lstStyle/>
          <a:p>
            <a:r>
              <a:rPr lang="en-US" dirty="0"/>
              <a:t>Upload csv data in the project</a:t>
            </a:r>
          </a:p>
          <a:p>
            <a:endParaRPr lang="en-US" dirty="0"/>
          </a:p>
          <a:p>
            <a:r>
              <a:rPr lang="en-US" dirty="0"/>
              <a:t>Create a new notebook:</a:t>
            </a:r>
            <a:br>
              <a:rPr lang="en-US" dirty="0"/>
            </a:br>
            <a:br>
              <a:rPr lang="en-US" dirty="0"/>
            </a:br>
            <a:br>
              <a:rPr lang="en-US" dirty="0"/>
            </a:br>
            <a:br>
              <a:rPr lang="en-US" dirty="0"/>
            </a:br>
            <a:br>
              <a:rPr lang="en-US" dirty="0"/>
            </a:br>
            <a:endParaRPr lang="en-US" dirty="0"/>
          </a:p>
          <a:p>
            <a:r>
              <a:rPr lang="en-US" dirty="0"/>
              <a:t>Use </a:t>
            </a:r>
            <a:r>
              <a:rPr lang="en-US" b="1" dirty="0" err="1"/>
              <a:t>docplex</a:t>
            </a:r>
            <a:r>
              <a:rPr lang="en-US" dirty="0"/>
              <a:t> API:</a:t>
            </a:r>
            <a:br>
              <a:rPr lang="en-US" dirty="0"/>
            </a:br>
            <a:r>
              <a:rPr lang="en-US" dirty="0">
                <a:hlinkClick r:id="rId2"/>
              </a:rPr>
              <a:t>https://cdn.rawgit.com/IBMDecisionOptimization/docplex-doc/master/docs/index.html</a:t>
            </a:r>
            <a:br>
              <a:rPr lang="en-US" dirty="0"/>
            </a:br>
            <a:br>
              <a:rPr lang="en-US" dirty="0"/>
            </a:br>
            <a:endParaRPr lang="en-US" dirty="0"/>
          </a:p>
          <a:p>
            <a:r>
              <a:rPr lang="en-US" dirty="0"/>
              <a:t>Look at examples notebooks in the community.</a:t>
            </a:r>
          </a:p>
          <a:p>
            <a:pPr marL="0" indent="0">
              <a:buNone/>
            </a:pPr>
            <a:br>
              <a:rPr lang="en-US" dirty="0"/>
            </a:br>
            <a:endParaRPr lang="en-US" dirty="0"/>
          </a:p>
          <a:p>
            <a:pPr marL="0" indent="0">
              <a:buNone/>
            </a:pPr>
            <a:br>
              <a:rPr lang="en-US" b="1" dirty="0">
                <a:solidFill>
                  <a:schemeClr val="accent5"/>
                </a:solidFill>
              </a:rPr>
            </a:br>
            <a:r>
              <a:rPr lang="en-US" b="1" dirty="0">
                <a:solidFill>
                  <a:schemeClr val="accent5"/>
                </a:solidFill>
              </a:rPr>
              <a:t>Solution in “</a:t>
            </a:r>
            <a:r>
              <a:rPr lang="en-US" b="1" dirty="0" err="1">
                <a:solidFill>
                  <a:schemeClr val="accent5"/>
                </a:solidFill>
              </a:rPr>
              <a:t>MarketingSmall</a:t>
            </a:r>
            <a:r>
              <a:rPr lang="en-US" b="1" dirty="0">
                <a:solidFill>
                  <a:schemeClr val="accent5"/>
                </a:solidFill>
              </a:rPr>
              <a:t>” notebook.</a:t>
            </a:r>
            <a:br>
              <a:rPr lang="en-US" dirty="0"/>
            </a:br>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3 tips.</a:t>
            </a:r>
            <a:endParaRPr lang="en-US" sz="2400" dirty="0"/>
          </a:p>
        </p:txBody>
      </p:sp>
      <p:pic>
        <p:nvPicPr>
          <p:cNvPr id="2" name="Picture 1">
            <a:extLst>
              <a:ext uri="{FF2B5EF4-FFF2-40B4-BE49-F238E27FC236}">
                <a16:creationId xmlns:a16="http://schemas.microsoft.com/office/drawing/2014/main" id="{5B9847D3-F37D-42D8-A5D0-EE84DFEDCE27}"/>
              </a:ext>
            </a:extLst>
          </p:cNvPr>
          <p:cNvPicPr>
            <a:picLocks noChangeAspect="1"/>
          </p:cNvPicPr>
          <p:nvPr/>
        </p:nvPicPr>
        <p:blipFill>
          <a:blip r:embed="rId3"/>
          <a:stretch>
            <a:fillRect/>
          </a:stretch>
        </p:blipFill>
        <p:spPr>
          <a:xfrm>
            <a:off x="5181615" y="681038"/>
            <a:ext cx="5005943" cy="2698198"/>
          </a:xfrm>
          <a:prstGeom prst="rect">
            <a:avLst/>
          </a:prstGeom>
        </p:spPr>
      </p:pic>
    </p:spTree>
    <p:extLst>
      <p:ext uri="{BB962C8B-B14F-4D97-AF65-F5344CB8AC3E}">
        <p14:creationId xmlns:p14="http://schemas.microsoft.com/office/powerpoint/2010/main" val="323263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6F0A38-7FA2-4357-BEFB-5DB8649245B5}"/>
              </a:ext>
            </a:extLst>
          </p:cNvPr>
          <p:cNvSpPr>
            <a:spLocks noGrp="1"/>
          </p:cNvSpPr>
          <p:nvPr>
            <p:ph idx="1"/>
          </p:nvPr>
        </p:nvSpPr>
        <p:spPr/>
        <p:txBody>
          <a:bodyPr/>
          <a:lstStyle/>
          <a:p>
            <a:r>
              <a:rPr lang="en-US" dirty="0"/>
              <a:t>Decision Optimization adds prescriptive analytics capabilities to IBM Watson Studio and IBM Watson Machine Learning.</a:t>
            </a:r>
          </a:p>
          <a:p>
            <a:endParaRPr lang="en-US" dirty="0"/>
          </a:p>
          <a:p>
            <a:endParaRPr lang="en-US" dirty="0"/>
          </a:p>
          <a:p>
            <a:r>
              <a:rPr lang="en-US" dirty="0"/>
              <a:t>This hand-on is created around a very simple Marketing Campaign problem.</a:t>
            </a:r>
          </a:p>
          <a:p>
            <a:endParaRPr lang="en-US" dirty="0"/>
          </a:p>
          <a:p>
            <a:endParaRPr lang="en-US" dirty="0"/>
          </a:p>
          <a:p>
            <a:r>
              <a:rPr lang="en-US" dirty="0"/>
              <a:t>It will introduce you thought all the steps necessary in order to use of Decision Optimization for Watson Studio and Decision Optimization for Watson Machine Learning.</a:t>
            </a:r>
          </a:p>
          <a:p>
            <a:endParaRPr lang="en-US" dirty="0"/>
          </a:p>
          <a:p>
            <a:endParaRPr lang="en-US" dirty="0"/>
          </a:p>
          <a:p>
            <a:endParaRPr lang="en-US" dirty="0"/>
          </a:p>
          <a:p>
            <a:endParaRPr lang="en-US" dirty="0"/>
          </a:p>
          <a:p>
            <a:pPr marL="0" indent="0">
              <a:buNone/>
            </a:pPr>
            <a:r>
              <a:rPr lang="en-US" sz="1400" i="1" dirty="0"/>
              <a:t>This is a Public Cloud version of the Hands On, another version is available for Watson Studio Local.</a:t>
            </a:r>
          </a:p>
        </p:txBody>
      </p:sp>
      <p:sp>
        <p:nvSpPr>
          <p:cNvPr id="3" name="Title 2">
            <a:extLst>
              <a:ext uri="{FF2B5EF4-FFF2-40B4-BE49-F238E27FC236}">
                <a16:creationId xmlns:a16="http://schemas.microsoft.com/office/drawing/2014/main" id="{9AF13128-46B1-407B-B07B-B7EA27A5CC79}"/>
              </a:ext>
            </a:extLst>
          </p:cNvPr>
          <p:cNvSpPr>
            <a:spLocks noGrp="1"/>
          </p:cNvSpPr>
          <p:nvPr>
            <p:ph type="title"/>
          </p:nvPr>
        </p:nvSpPr>
        <p:spPr/>
        <p:txBody>
          <a:bodyPr/>
          <a:lstStyle/>
          <a:p>
            <a:r>
              <a:rPr lang="en-US" dirty="0"/>
              <a:t>Summary</a:t>
            </a:r>
            <a:endParaRPr lang="fr-FR" dirty="0"/>
          </a:p>
        </p:txBody>
      </p:sp>
    </p:spTree>
    <p:extLst>
      <p:ext uri="{BB962C8B-B14F-4D97-AF65-F5344CB8AC3E}">
        <p14:creationId xmlns:p14="http://schemas.microsoft.com/office/powerpoint/2010/main" val="113405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59D592-936E-4BCA-A546-E59028380E2B}"/>
              </a:ext>
            </a:extLst>
          </p:cNvPr>
          <p:cNvSpPr>
            <a:spLocks noGrp="1"/>
          </p:cNvSpPr>
          <p:nvPr>
            <p:ph idx="1"/>
          </p:nvPr>
        </p:nvSpPr>
        <p:spPr>
          <a:xfrm>
            <a:off x="352425" y="1390649"/>
            <a:ext cx="3288397" cy="4786313"/>
          </a:xfrm>
          <a:noFill/>
          <a:ln w="15875">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Import data</a:t>
            </a:r>
          </a:p>
          <a:p>
            <a:endParaRPr lang="en-US" sz="1600" dirty="0"/>
          </a:p>
          <a:p>
            <a:endParaRPr lang="en-US" sz="1600" dirty="0"/>
          </a:p>
          <a:p>
            <a:r>
              <a:rPr lang="en-US" sz="1600" dirty="0"/>
              <a:t>Create container for the model</a:t>
            </a:r>
          </a:p>
          <a:p>
            <a:endParaRPr lang="en-US" sz="1600" dirty="0"/>
          </a:p>
          <a:p>
            <a:r>
              <a:rPr lang="en-US" sz="1600" dirty="0"/>
              <a:t>Define the decision variables</a:t>
            </a:r>
          </a:p>
          <a:p>
            <a:endParaRPr lang="en-US" sz="1600" dirty="0"/>
          </a:p>
          <a:p>
            <a:r>
              <a:rPr lang="en-US" sz="1600" dirty="0"/>
              <a:t>Set up the constraints:</a:t>
            </a:r>
          </a:p>
          <a:p>
            <a:pPr lvl="1"/>
            <a:r>
              <a:rPr lang="en-US" sz="1600" dirty="0"/>
              <a:t>Offer only one product per customer.</a:t>
            </a:r>
          </a:p>
          <a:p>
            <a:pPr lvl="1"/>
            <a:r>
              <a:rPr lang="en-US" sz="1600" dirty="0"/>
              <a:t>Max customer per campaign</a:t>
            </a:r>
          </a:p>
          <a:p>
            <a:endParaRPr lang="en-US" sz="1600" dirty="0"/>
          </a:p>
          <a:p>
            <a:r>
              <a:rPr lang="en-US" sz="1600" dirty="0"/>
              <a:t>Express the objective:</a:t>
            </a:r>
          </a:p>
          <a:p>
            <a:pPr lvl="1"/>
            <a:r>
              <a:rPr lang="en-US" sz="1600" dirty="0"/>
              <a:t>We want to maximize the expected revenue</a:t>
            </a:r>
          </a:p>
        </p:txBody>
      </p:sp>
      <p:sp>
        <p:nvSpPr>
          <p:cNvPr id="3" name="Title 2">
            <a:extLst>
              <a:ext uri="{FF2B5EF4-FFF2-40B4-BE49-F238E27FC236}">
                <a16:creationId xmlns:a16="http://schemas.microsoft.com/office/drawing/2014/main" id="{98F6A50D-91D1-4AE1-B7D4-823F11B8EFEE}"/>
              </a:ext>
            </a:extLst>
          </p:cNvPr>
          <p:cNvSpPr>
            <a:spLocks noGrp="1"/>
          </p:cNvSpPr>
          <p:nvPr>
            <p:ph type="title"/>
          </p:nvPr>
        </p:nvSpPr>
        <p:spPr/>
        <p:txBody>
          <a:bodyPr/>
          <a:lstStyle/>
          <a:p>
            <a:r>
              <a:rPr lang="en-US" dirty="0"/>
              <a:t>Formulate the optimization problem : the Python model</a:t>
            </a:r>
          </a:p>
        </p:txBody>
      </p:sp>
      <p:pic>
        <p:nvPicPr>
          <p:cNvPr id="10" name="Picture 9">
            <a:extLst>
              <a:ext uri="{FF2B5EF4-FFF2-40B4-BE49-F238E27FC236}">
                <a16:creationId xmlns:a16="http://schemas.microsoft.com/office/drawing/2014/main" id="{8154664B-FBFE-4F12-8233-FA2EA20E2C63}"/>
              </a:ext>
            </a:extLst>
          </p:cNvPr>
          <p:cNvPicPr>
            <a:picLocks noChangeAspect="1"/>
          </p:cNvPicPr>
          <p:nvPr/>
        </p:nvPicPr>
        <p:blipFill>
          <a:blip r:embed="rId2"/>
          <a:stretch>
            <a:fillRect/>
          </a:stretch>
        </p:blipFill>
        <p:spPr>
          <a:xfrm>
            <a:off x="3741490" y="2206367"/>
            <a:ext cx="8175722" cy="388204"/>
          </a:xfrm>
          <a:prstGeom prst="rect">
            <a:avLst/>
          </a:prstGeom>
        </p:spPr>
      </p:pic>
      <p:pic>
        <p:nvPicPr>
          <p:cNvPr id="11" name="Picture 10">
            <a:extLst>
              <a:ext uri="{FF2B5EF4-FFF2-40B4-BE49-F238E27FC236}">
                <a16:creationId xmlns:a16="http://schemas.microsoft.com/office/drawing/2014/main" id="{51EB8612-0795-45CE-B1B4-9464AC5EFEA0}"/>
              </a:ext>
            </a:extLst>
          </p:cNvPr>
          <p:cNvPicPr>
            <a:picLocks noChangeAspect="1"/>
          </p:cNvPicPr>
          <p:nvPr/>
        </p:nvPicPr>
        <p:blipFill>
          <a:blip r:embed="rId3"/>
          <a:stretch>
            <a:fillRect/>
          </a:stretch>
        </p:blipFill>
        <p:spPr>
          <a:xfrm>
            <a:off x="3741490" y="2737672"/>
            <a:ext cx="8175722" cy="513839"/>
          </a:xfrm>
          <a:prstGeom prst="rect">
            <a:avLst/>
          </a:prstGeom>
        </p:spPr>
      </p:pic>
      <p:pic>
        <p:nvPicPr>
          <p:cNvPr id="12" name="Picture 11">
            <a:extLst>
              <a:ext uri="{FF2B5EF4-FFF2-40B4-BE49-F238E27FC236}">
                <a16:creationId xmlns:a16="http://schemas.microsoft.com/office/drawing/2014/main" id="{A78EFBF7-2CC9-4649-8AAB-A0E140635747}"/>
              </a:ext>
            </a:extLst>
          </p:cNvPr>
          <p:cNvPicPr>
            <a:picLocks noChangeAspect="1"/>
          </p:cNvPicPr>
          <p:nvPr/>
        </p:nvPicPr>
        <p:blipFill>
          <a:blip r:embed="rId4"/>
          <a:stretch>
            <a:fillRect/>
          </a:stretch>
        </p:blipFill>
        <p:spPr>
          <a:xfrm>
            <a:off x="3741490" y="3464653"/>
            <a:ext cx="8175722" cy="388628"/>
          </a:xfrm>
          <a:prstGeom prst="rect">
            <a:avLst/>
          </a:prstGeom>
        </p:spPr>
      </p:pic>
      <p:pic>
        <p:nvPicPr>
          <p:cNvPr id="13" name="Picture 12">
            <a:extLst>
              <a:ext uri="{FF2B5EF4-FFF2-40B4-BE49-F238E27FC236}">
                <a16:creationId xmlns:a16="http://schemas.microsoft.com/office/drawing/2014/main" id="{86D283A0-6217-48EE-89D3-610A74549CFB}"/>
              </a:ext>
            </a:extLst>
          </p:cNvPr>
          <p:cNvPicPr>
            <a:picLocks noChangeAspect="1"/>
          </p:cNvPicPr>
          <p:nvPr/>
        </p:nvPicPr>
        <p:blipFill>
          <a:blip r:embed="rId5"/>
          <a:stretch>
            <a:fillRect/>
          </a:stretch>
        </p:blipFill>
        <p:spPr>
          <a:xfrm>
            <a:off x="3741490" y="4002798"/>
            <a:ext cx="8175722" cy="388628"/>
          </a:xfrm>
          <a:prstGeom prst="rect">
            <a:avLst/>
          </a:prstGeom>
        </p:spPr>
      </p:pic>
      <p:pic>
        <p:nvPicPr>
          <p:cNvPr id="14" name="Picture 13">
            <a:extLst>
              <a:ext uri="{FF2B5EF4-FFF2-40B4-BE49-F238E27FC236}">
                <a16:creationId xmlns:a16="http://schemas.microsoft.com/office/drawing/2014/main" id="{BA2A4C43-CDBE-4414-A4B4-A20826FAB7E7}"/>
              </a:ext>
            </a:extLst>
          </p:cNvPr>
          <p:cNvPicPr>
            <a:picLocks noChangeAspect="1"/>
          </p:cNvPicPr>
          <p:nvPr/>
        </p:nvPicPr>
        <p:blipFill>
          <a:blip r:embed="rId6"/>
          <a:stretch>
            <a:fillRect/>
          </a:stretch>
        </p:blipFill>
        <p:spPr>
          <a:xfrm>
            <a:off x="3741490" y="4649449"/>
            <a:ext cx="8175722" cy="644004"/>
          </a:xfrm>
          <a:prstGeom prst="rect">
            <a:avLst/>
          </a:prstGeom>
        </p:spPr>
      </p:pic>
    </p:spTree>
    <p:extLst>
      <p:ext uri="{BB962C8B-B14F-4D97-AF65-F5344CB8AC3E}">
        <p14:creationId xmlns:p14="http://schemas.microsoft.com/office/powerpoint/2010/main" val="424484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AE1EF6-BD25-4327-B361-D24178A6D108}"/>
              </a:ext>
            </a:extLst>
          </p:cNvPr>
          <p:cNvSpPr>
            <a:spLocks noGrp="1"/>
          </p:cNvSpPr>
          <p:nvPr>
            <p:ph idx="1"/>
          </p:nvPr>
        </p:nvSpPr>
        <p:spPr>
          <a:xfrm>
            <a:off x="352425" y="1390649"/>
            <a:ext cx="4219575" cy="4786313"/>
          </a:xfrm>
          <a:noFill/>
          <a:ln w="15875">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Solve the model</a:t>
            </a:r>
          </a:p>
          <a:p>
            <a:endParaRPr lang="en-US" sz="1600" dirty="0"/>
          </a:p>
          <a:p>
            <a:r>
              <a:rPr lang="en-US" sz="1600" dirty="0"/>
              <a:t>Solve returns:</a:t>
            </a:r>
          </a:p>
          <a:p>
            <a:pPr lvl="1"/>
            <a:r>
              <a:rPr lang="en-US" sz="1600" dirty="0"/>
              <a:t>some status information,</a:t>
            </a:r>
          </a:p>
          <a:p>
            <a:pPr lvl="1"/>
            <a:r>
              <a:rPr lang="en-US" sz="1600" dirty="0"/>
              <a:t>the value of objective</a:t>
            </a:r>
          </a:p>
          <a:p>
            <a:endParaRPr lang="en-US" sz="1600" dirty="0"/>
          </a:p>
          <a:p>
            <a:endParaRPr lang="en-US" sz="1600" dirty="0"/>
          </a:p>
          <a:p>
            <a:endParaRPr lang="en-US" sz="1600" dirty="0"/>
          </a:p>
          <a:p>
            <a:r>
              <a:rPr lang="en-US" sz="1600" dirty="0"/>
              <a:t>Update data frame with values for decisions, which are retrieved from ‘solution’ object</a:t>
            </a:r>
          </a:p>
        </p:txBody>
      </p:sp>
      <p:sp>
        <p:nvSpPr>
          <p:cNvPr id="3" name="Title 2">
            <a:extLst>
              <a:ext uri="{FF2B5EF4-FFF2-40B4-BE49-F238E27FC236}">
                <a16:creationId xmlns:a16="http://schemas.microsoft.com/office/drawing/2014/main" id="{691AEAD2-6C0B-4F71-96C2-7E0595D7DFD3}"/>
              </a:ext>
            </a:extLst>
          </p:cNvPr>
          <p:cNvSpPr>
            <a:spLocks noGrp="1"/>
          </p:cNvSpPr>
          <p:nvPr>
            <p:ph type="title"/>
          </p:nvPr>
        </p:nvSpPr>
        <p:spPr>
          <a:extLst>
            <a:ext uri="{909E8E84-426E-40DD-AFC4-6F175D3DCCD1}">
              <a14:hiddenFill xmlns:a14="http://schemas.microsoft.com/office/drawing/2010/main">
                <a:solidFill>
                  <a:srgbClr val="FFFFFF"/>
                </a:solidFill>
              </a14:hiddenFill>
            </a:ext>
          </a:extLst>
        </p:spPr>
        <p:txBody>
          <a:bodyPr/>
          <a:lstStyle/>
          <a:p>
            <a:r>
              <a:rPr lang="fr-FR" dirty="0"/>
              <a:t>Solve the </a:t>
            </a:r>
            <a:r>
              <a:rPr lang="fr-FR" dirty="0" err="1"/>
              <a:t>Optimization</a:t>
            </a:r>
            <a:r>
              <a:rPr lang="fr-FR" dirty="0"/>
              <a:t> model</a:t>
            </a:r>
            <a:endParaRPr lang="en-US" dirty="0"/>
          </a:p>
        </p:txBody>
      </p:sp>
      <p:pic>
        <p:nvPicPr>
          <p:cNvPr id="4" name="Picture 3">
            <a:extLst>
              <a:ext uri="{FF2B5EF4-FFF2-40B4-BE49-F238E27FC236}">
                <a16:creationId xmlns:a16="http://schemas.microsoft.com/office/drawing/2014/main" id="{DA4DDB3D-09E0-4F4B-8361-8ED456D16211}"/>
              </a:ext>
            </a:extLst>
          </p:cNvPr>
          <p:cNvPicPr>
            <a:picLocks noChangeAspect="1"/>
          </p:cNvPicPr>
          <p:nvPr/>
        </p:nvPicPr>
        <p:blipFill>
          <a:blip r:embed="rId2"/>
          <a:stretch>
            <a:fillRect/>
          </a:stretch>
        </p:blipFill>
        <p:spPr>
          <a:xfrm>
            <a:off x="4854508" y="1433465"/>
            <a:ext cx="7249537" cy="200053"/>
          </a:xfrm>
          <a:prstGeom prst="rect">
            <a:avLst/>
          </a:prstGeom>
        </p:spPr>
      </p:pic>
      <p:pic>
        <p:nvPicPr>
          <p:cNvPr id="8" name="Picture 7">
            <a:extLst>
              <a:ext uri="{FF2B5EF4-FFF2-40B4-BE49-F238E27FC236}">
                <a16:creationId xmlns:a16="http://schemas.microsoft.com/office/drawing/2014/main" id="{4B7BD52A-06C4-408C-BF53-2ED218C7D745}"/>
              </a:ext>
            </a:extLst>
          </p:cNvPr>
          <p:cNvPicPr>
            <a:picLocks noChangeAspect="1"/>
          </p:cNvPicPr>
          <p:nvPr/>
        </p:nvPicPr>
        <p:blipFill>
          <a:blip r:embed="rId3"/>
          <a:stretch>
            <a:fillRect/>
          </a:stretch>
        </p:blipFill>
        <p:spPr>
          <a:xfrm>
            <a:off x="4854505" y="1787747"/>
            <a:ext cx="7249537" cy="885949"/>
          </a:xfrm>
          <a:prstGeom prst="rect">
            <a:avLst/>
          </a:prstGeom>
        </p:spPr>
      </p:pic>
      <p:pic>
        <p:nvPicPr>
          <p:cNvPr id="9" name="Picture 8">
            <a:extLst>
              <a:ext uri="{FF2B5EF4-FFF2-40B4-BE49-F238E27FC236}">
                <a16:creationId xmlns:a16="http://schemas.microsoft.com/office/drawing/2014/main" id="{E58D584C-998D-4EA8-A087-34932D0FBBB1}"/>
              </a:ext>
            </a:extLst>
          </p:cNvPr>
          <p:cNvPicPr>
            <a:picLocks noChangeAspect="1"/>
          </p:cNvPicPr>
          <p:nvPr/>
        </p:nvPicPr>
        <p:blipFill>
          <a:blip r:embed="rId4"/>
          <a:stretch>
            <a:fillRect/>
          </a:stretch>
        </p:blipFill>
        <p:spPr>
          <a:xfrm>
            <a:off x="4854506" y="2903596"/>
            <a:ext cx="7249537" cy="362001"/>
          </a:xfrm>
          <a:prstGeom prst="rect">
            <a:avLst/>
          </a:prstGeom>
        </p:spPr>
      </p:pic>
      <p:pic>
        <p:nvPicPr>
          <p:cNvPr id="10" name="Picture 9">
            <a:extLst>
              <a:ext uri="{FF2B5EF4-FFF2-40B4-BE49-F238E27FC236}">
                <a16:creationId xmlns:a16="http://schemas.microsoft.com/office/drawing/2014/main" id="{91BB828B-2C24-4F90-BAFF-EBFFFFCC46D6}"/>
              </a:ext>
            </a:extLst>
          </p:cNvPr>
          <p:cNvPicPr>
            <a:picLocks noChangeAspect="1"/>
          </p:cNvPicPr>
          <p:nvPr/>
        </p:nvPicPr>
        <p:blipFill>
          <a:blip r:embed="rId5"/>
          <a:stretch>
            <a:fillRect/>
          </a:stretch>
        </p:blipFill>
        <p:spPr>
          <a:xfrm>
            <a:off x="4854506" y="3422902"/>
            <a:ext cx="7249537" cy="2991267"/>
          </a:xfrm>
          <a:prstGeom prst="rect">
            <a:avLst/>
          </a:prstGeom>
        </p:spPr>
      </p:pic>
    </p:spTree>
    <p:extLst>
      <p:ext uri="{BB962C8B-B14F-4D97-AF65-F5344CB8AC3E}">
        <p14:creationId xmlns:p14="http://schemas.microsoft.com/office/powerpoint/2010/main" val="140187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B6408B-E596-DB48-AA98-55D81810AA25}"/>
              </a:ext>
            </a:extLst>
          </p:cNvPr>
          <p:cNvSpPr>
            <a:spLocks noGrp="1"/>
          </p:cNvSpPr>
          <p:nvPr>
            <p:ph type="title"/>
          </p:nvPr>
        </p:nvSpPr>
        <p:spPr/>
        <p:txBody>
          <a:bodyPr>
            <a:normAutofit fontScale="90000"/>
          </a:bodyPr>
          <a:lstStyle/>
          <a:p>
            <a:r>
              <a:rPr lang="en-US" dirty="0"/>
              <a:t>4. Use DO model builder and dashboard</a:t>
            </a:r>
            <a:br>
              <a:rPr lang="en-US" dirty="0"/>
            </a:br>
            <a:br>
              <a:rPr lang="en-US" dirty="0"/>
            </a:br>
            <a:endParaRPr lang="en-US" dirty="0"/>
          </a:p>
        </p:txBody>
      </p:sp>
      <p:sp>
        <p:nvSpPr>
          <p:cNvPr id="2" name="Rectangle 1">
            <a:extLst>
              <a:ext uri="{FF2B5EF4-FFF2-40B4-BE49-F238E27FC236}">
                <a16:creationId xmlns:a16="http://schemas.microsoft.com/office/drawing/2014/main" id="{42E33642-3C1B-9940-9E25-A709C0F66B07}"/>
              </a:ext>
            </a:extLst>
          </p:cNvPr>
          <p:cNvSpPr/>
          <p:nvPr/>
        </p:nvSpPr>
        <p:spPr>
          <a:xfrm>
            <a:off x="304801" y="2936192"/>
            <a:ext cx="5486401" cy="3217740"/>
          </a:xfrm>
          <a:prstGeom prst="rect">
            <a:avLst/>
          </a:prstGeom>
        </p:spPr>
        <p:txBody>
          <a:bodyPr wrap="square">
            <a:spAutoFit/>
          </a:bodyPr>
          <a:lstStyle/>
          <a:p>
            <a:r>
              <a:rPr lang="en-US" sz="2400" b="1" dirty="0"/>
              <a:t>Objectives</a:t>
            </a:r>
            <a:endParaRPr lang="en-US" sz="2400" dirty="0"/>
          </a:p>
          <a:p>
            <a:endParaRPr lang="en-US" sz="2000" dirty="0"/>
          </a:p>
          <a:p>
            <a:r>
              <a:rPr lang="en-US" sz="2000" dirty="0"/>
              <a:t>In DO for WS, a specific model builder allows you to organize the different scenarios with their input data and their model formulation. Some visualization makes it possible to easily layout out the different graphical widgets that will allow the Business Analyst to validate the solution over different scenarios.</a:t>
            </a:r>
          </a:p>
          <a:p>
            <a:pPr marL="457189" indent="-457189">
              <a:lnSpc>
                <a:spcPct val="107000"/>
              </a:lnSpc>
              <a:spcAft>
                <a:spcPts val="1067"/>
              </a:spcAft>
              <a:buFont typeface="IBM Plex Sans" panose="020B0503050000000000" pitchFamily="34" charset="77"/>
              <a:buChar char="-"/>
            </a:pPr>
            <a:endParaRPr lang="en-US" sz="1867" dirty="0">
              <a:latin typeface="Calibri" panose="020F0502020204030204" pitchFamily="34" charset="0"/>
              <a:ea typeface="Calibri" panose="020F0502020204030204" pitchFamily="34" charset="0"/>
              <a:cs typeface="Times New Roman" pitchFamily="2" charset="0"/>
            </a:endParaRPr>
          </a:p>
        </p:txBody>
      </p:sp>
      <p:pic>
        <p:nvPicPr>
          <p:cNvPr id="12" name="Picture 11">
            <a:extLst>
              <a:ext uri="{FF2B5EF4-FFF2-40B4-BE49-F238E27FC236}">
                <a16:creationId xmlns:a16="http://schemas.microsoft.com/office/drawing/2014/main" id="{C4A4DB4F-2D7B-4622-8127-67E10BFBC18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pic>
        <p:nvPicPr>
          <p:cNvPr id="5" name="Picture 4">
            <a:extLst>
              <a:ext uri="{FF2B5EF4-FFF2-40B4-BE49-F238E27FC236}">
                <a16:creationId xmlns:a16="http://schemas.microsoft.com/office/drawing/2014/main" id="{3B1D57B6-4096-4B01-9DAC-716E00865354}"/>
              </a:ext>
            </a:extLst>
          </p:cNvPr>
          <p:cNvPicPr>
            <a:picLocks noChangeAspect="1"/>
          </p:cNvPicPr>
          <p:nvPr/>
        </p:nvPicPr>
        <p:blipFill>
          <a:blip r:embed="rId3"/>
          <a:stretch>
            <a:fillRect/>
          </a:stretch>
        </p:blipFill>
        <p:spPr>
          <a:xfrm>
            <a:off x="6061885" y="409575"/>
            <a:ext cx="5644339" cy="2781013"/>
          </a:xfrm>
          <a:prstGeom prst="rect">
            <a:avLst/>
          </a:prstGeom>
        </p:spPr>
      </p:pic>
      <p:pic>
        <p:nvPicPr>
          <p:cNvPr id="6" name="Picture 5">
            <a:extLst>
              <a:ext uri="{FF2B5EF4-FFF2-40B4-BE49-F238E27FC236}">
                <a16:creationId xmlns:a16="http://schemas.microsoft.com/office/drawing/2014/main" id="{6361160F-4AD9-4288-8272-73AC9EC76AC0}"/>
              </a:ext>
            </a:extLst>
          </p:cNvPr>
          <p:cNvPicPr>
            <a:picLocks noChangeAspect="1"/>
          </p:cNvPicPr>
          <p:nvPr/>
        </p:nvPicPr>
        <p:blipFill>
          <a:blip r:embed="rId4"/>
          <a:stretch>
            <a:fillRect/>
          </a:stretch>
        </p:blipFill>
        <p:spPr>
          <a:xfrm>
            <a:off x="6067424" y="3296101"/>
            <a:ext cx="5591176" cy="2751907"/>
          </a:xfrm>
          <a:prstGeom prst="rect">
            <a:avLst/>
          </a:prstGeom>
        </p:spPr>
      </p:pic>
    </p:spTree>
    <p:extLst>
      <p:ext uri="{BB962C8B-B14F-4D97-AF65-F5344CB8AC3E}">
        <p14:creationId xmlns:p14="http://schemas.microsoft.com/office/powerpoint/2010/main" val="23532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1C01F9B-1EE0-462D-BB91-7D8952A58FE9}"/>
              </a:ext>
            </a:extLst>
          </p:cNvPr>
          <p:cNvSpPr>
            <a:spLocks noGrp="1"/>
          </p:cNvSpPr>
          <p:nvPr>
            <p:ph idx="1"/>
          </p:nvPr>
        </p:nvSpPr>
        <p:spPr>
          <a:xfrm>
            <a:off x="352425" y="1390649"/>
            <a:ext cx="5595369" cy="4786313"/>
          </a:xfrm>
        </p:spPr>
        <p:txBody>
          <a:bodyPr>
            <a:normAutofit fontScale="92500" lnSpcReduction="10000"/>
          </a:bodyPr>
          <a:lstStyle/>
          <a:p>
            <a:r>
              <a:rPr lang="en-US" dirty="0"/>
              <a:t>Create a new Decision Optimization model</a:t>
            </a:r>
          </a:p>
          <a:p>
            <a:endParaRPr lang="en-US" dirty="0"/>
          </a:p>
          <a:p>
            <a:r>
              <a:rPr lang="en-US" dirty="0"/>
              <a:t>In ‘Prepare Data’ step, select data to use.</a:t>
            </a:r>
          </a:p>
          <a:p>
            <a:pPr marL="0" indent="0">
              <a:buNone/>
            </a:pPr>
            <a:r>
              <a:rPr lang="en-US" sz="1700" dirty="0"/>
              <a:t>	(Rename data if necessary)</a:t>
            </a:r>
          </a:p>
          <a:p>
            <a:endParaRPr lang="en-US" dirty="0"/>
          </a:p>
          <a:p>
            <a:r>
              <a:rPr lang="en-US" dirty="0"/>
              <a:t>In ‘Run Model’ step, import model from notebook.</a:t>
            </a:r>
          </a:p>
          <a:p>
            <a:endParaRPr lang="en-US" dirty="0"/>
          </a:p>
          <a:p>
            <a:r>
              <a:rPr lang="en-US" dirty="0"/>
              <a:t>Solve (1</a:t>
            </a:r>
            <a:r>
              <a:rPr lang="en-US" baseline="30000" dirty="0"/>
              <a:t>st</a:t>
            </a:r>
            <a:r>
              <a:rPr lang="en-US" dirty="0"/>
              <a:t> time longer)</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4 tips.</a:t>
            </a:r>
            <a:br>
              <a:rPr lang="en-US" sz="1867" dirty="0"/>
            </a:br>
            <a:endParaRPr lang="en-US" sz="2400" dirty="0"/>
          </a:p>
        </p:txBody>
      </p:sp>
      <p:sp>
        <p:nvSpPr>
          <p:cNvPr id="4" name="Slide Number Placeholder 3">
            <a:extLst>
              <a:ext uri="{FF2B5EF4-FFF2-40B4-BE49-F238E27FC236}">
                <a16:creationId xmlns:a16="http://schemas.microsoft.com/office/drawing/2014/main" id="{633A947C-35B1-4698-BC00-45137418D3A1}"/>
              </a:ext>
            </a:extLst>
          </p:cNvPr>
          <p:cNvSpPr>
            <a:spLocks noGrp="1"/>
          </p:cNvSpPr>
          <p:nvPr>
            <p:ph type="sldNum" sz="quarter" idx="4294967295"/>
          </p:nvPr>
        </p:nvSpPr>
        <p:spPr>
          <a:xfrm>
            <a:off x="9448800" y="6435725"/>
            <a:ext cx="2743200" cy="182563"/>
          </a:xfrm>
          <a:prstGeom prst="rect">
            <a:avLst/>
          </a:prstGeo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a:ln>
                  <a:noFill/>
                </a:ln>
                <a:solidFill>
                  <a:srgbClr val="000000"/>
                </a:solidFill>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IBM Plex Sans"/>
              <a:cs typeface="Arial" charset="0"/>
            </a:endParaRPr>
          </a:p>
        </p:txBody>
      </p:sp>
      <p:pic>
        <p:nvPicPr>
          <p:cNvPr id="2" name="Picture 1">
            <a:extLst>
              <a:ext uri="{FF2B5EF4-FFF2-40B4-BE49-F238E27FC236}">
                <a16:creationId xmlns:a16="http://schemas.microsoft.com/office/drawing/2014/main" id="{539BA538-4346-4BC1-B44E-2F81498A74B0}"/>
              </a:ext>
            </a:extLst>
          </p:cNvPr>
          <p:cNvPicPr>
            <a:picLocks noChangeAspect="1"/>
          </p:cNvPicPr>
          <p:nvPr/>
        </p:nvPicPr>
        <p:blipFill>
          <a:blip r:embed="rId2"/>
          <a:stretch>
            <a:fillRect/>
          </a:stretch>
        </p:blipFill>
        <p:spPr>
          <a:xfrm>
            <a:off x="5947794" y="336533"/>
            <a:ext cx="2638793" cy="1705213"/>
          </a:xfrm>
          <a:prstGeom prst="rect">
            <a:avLst/>
          </a:prstGeom>
        </p:spPr>
      </p:pic>
      <p:pic>
        <p:nvPicPr>
          <p:cNvPr id="5" name="Picture 4">
            <a:extLst>
              <a:ext uri="{FF2B5EF4-FFF2-40B4-BE49-F238E27FC236}">
                <a16:creationId xmlns:a16="http://schemas.microsoft.com/office/drawing/2014/main" id="{AD4AF22B-D9F2-4910-9509-18B9C2E46C36}"/>
              </a:ext>
            </a:extLst>
          </p:cNvPr>
          <p:cNvPicPr>
            <a:picLocks noChangeAspect="1"/>
          </p:cNvPicPr>
          <p:nvPr/>
        </p:nvPicPr>
        <p:blipFill>
          <a:blip r:embed="rId3"/>
          <a:stretch>
            <a:fillRect/>
          </a:stretch>
        </p:blipFill>
        <p:spPr>
          <a:xfrm>
            <a:off x="6171925" y="2352503"/>
            <a:ext cx="5305115" cy="3009955"/>
          </a:xfrm>
          <a:prstGeom prst="rect">
            <a:avLst/>
          </a:prstGeom>
        </p:spPr>
      </p:pic>
      <p:pic>
        <p:nvPicPr>
          <p:cNvPr id="6" name="Picture 5">
            <a:extLst>
              <a:ext uri="{FF2B5EF4-FFF2-40B4-BE49-F238E27FC236}">
                <a16:creationId xmlns:a16="http://schemas.microsoft.com/office/drawing/2014/main" id="{A8F101B6-40CC-4085-979D-5F592CA8E28A}"/>
              </a:ext>
            </a:extLst>
          </p:cNvPr>
          <p:cNvPicPr>
            <a:picLocks noChangeAspect="1"/>
          </p:cNvPicPr>
          <p:nvPr/>
        </p:nvPicPr>
        <p:blipFill>
          <a:blip r:embed="rId4"/>
          <a:stretch>
            <a:fillRect/>
          </a:stretch>
        </p:blipFill>
        <p:spPr>
          <a:xfrm>
            <a:off x="3214286" y="3699544"/>
            <a:ext cx="2612504" cy="2625459"/>
          </a:xfrm>
          <a:prstGeom prst="rect">
            <a:avLst/>
          </a:prstGeom>
        </p:spPr>
      </p:pic>
    </p:spTree>
    <p:extLst>
      <p:ext uri="{BB962C8B-B14F-4D97-AF65-F5344CB8AC3E}">
        <p14:creationId xmlns:p14="http://schemas.microsoft.com/office/powerpoint/2010/main" val="375760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6498E0-FC2F-4F8B-9A49-601281F25F9E}"/>
              </a:ext>
            </a:extLst>
          </p:cNvPr>
          <p:cNvPicPr>
            <a:picLocks noGrp="1" noChangeAspect="1"/>
          </p:cNvPicPr>
          <p:nvPr>
            <p:ph idx="1"/>
          </p:nvPr>
        </p:nvPicPr>
        <p:blipFill>
          <a:blip r:embed="rId2"/>
          <a:stretch>
            <a:fillRect/>
          </a:stretch>
        </p:blipFill>
        <p:spPr>
          <a:xfrm>
            <a:off x="1253847" y="1390650"/>
            <a:ext cx="9503330" cy="4786313"/>
          </a:xfrm>
          <a:prstGeom prst="rect">
            <a:avLst/>
          </a:prstGeom>
        </p:spPr>
      </p:pic>
      <p:sp>
        <p:nvSpPr>
          <p:cNvPr id="3" name="Title 2">
            <a:extLst>
              <a:ext uri="{FF2B5EF4-FFF2-40B4-BE49-F238E27FC236}">
                <a16:creationId xmlns:a16="http://schemas.microsoft.com/office/drawing/2014/main" id="{44D26F4B-84C6-4DA7-9AE9-591074C181EC}"/>
              </a:ext>
            </a:extLst>
          </p:cNvPr>
          <p:cNvSpPr>
            <a:spLocks noGrp="1"/>
          </p:cNvSpPr>
          <p:nvPr>
            <p:ph type="title"/>
          </p:nvPr>
        </p:nvSpPr>
        <p:spPr/>
        <p:txBody>
          <a:bodyPr/>
          <a:lstStyle/>
          <a:p>
            <a:r>
              <a:rPr lang="en-US" dirty="0"/>
              <a:t>Prepare Data in Model Builder</a:t>
            </a:r>
          </a:p>
        </p:txBody>
      </p:sp>
      <p:sp>
        <p:nvSpPr>
          <p:cNvPr id="15" name="Callout: Line 14">
            <a:extLst>
              <a:ext uri="{FF2B5EF4-FFF2-40B4-BE49-F238E27FC236}">
                <a16:creationId xmlns:a16="http://schemas.microsoft.com/office/drawing/2014/main" id="{C0B62DFD-7FC1-4387-8975-284B0E281D30}"/>
              </a:ext>
            </a:extLst>
          </p:cNvPr>
          <p:cNvSpPr/>
          <p:nvPr/>
        </p:nvSpPr>
        <p:spPr>
          <a:xfrm>
            <a:off x="5900469" y="1733909"/>
            <a:ext cx="3252157" cy="644507"/>
          </a:xfrm>
          <a:prstGeom prst="borderCallout1">
            <a:avLst>
              <a:gd name="adj1" fmla="val 66055"/>
              <a:gd name="adj2" fmla="val 105477"/>
              <a:gd name="adj3" fmla="val 105644"/>
              <a:gd name="adj4" fmla="val 123318"/>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additional data sets to project</a:t>
            </a:r>
          </a:p>
        </p:txBody>
      </p:sp>
      <p:sp>
        <p:nvSpPr>
          <p:cNvPr id="16" name="Callout: Line 15">
            <a:extLst>
              <a:ext uri="{FF2B5EF4-FFF2-40B4-BE49-F238E27FC236}">
                <a16:creationId xmlns:a16="http://schemas.microsoft.com/office/drawing/2014/main" id="{0A43EC28-B84C-4A5C-87E9-6DA2636F066D}"/>
              </a:ext>
            </a:extLst>
          </p:cNvPr>
          <p:cNvSpPr/>
          <p:nvPr/>
        </p:nvSpPr>
        <p:spPr>
          <a:xfrm>
            <a:off x="9131099" y="5260741"/>
            <a:ext cx="2810914" cy="916222"/>
          </a:xfrm>
          <a:prstGeom prst="borderCallout1">
            <a:avLst>
              <a:gd name="adj1" fmla="val -9243"/>
              <a:gd name="adj2" fmla="val 36212"/>
              <a:gd name="adj3" fmla="val -105180"/>
              <a:gd name="adj4" fmla="val 15214"/>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which data sets to import to your scenario</a:t>
            </a:r>
          </a:p>
        </p:txBody>
      </p:sp>
      <p:sp>
        <p:nvSpPr>
          <p:cNvPr id="17" name="Callout: Line 16">
            <a:extLst>
              <a:ext uri="{FF2B5EF4-FFF2-40B4-BE49-F238E27FC236}">
                <a16:creationId xmlns:a16="http://schemas.microsoft.com/office/drawing/2014/main" id="{84B355A9-C3D9-4EA4-8520-44116EB4FFEC}"/>
              </a:ext>
            </a:extLst>
          </p:cNvPr>
          <p:cNvSpPr/>
          <p:nvPr/>
        </p:nvSpPr>
        <p:spPr>
          <a:xfrm>
            <a:off x="69012" y="3671977"/>
            <a:ext cx="3252157" cy="644507"/>
          </a:xfrm>
          <a:prstGeom prst="borderCallout1">
            <a:avLst>
              <a:gd name="adj1" fmla="val -16929"/>
              <a:gd name="adj2" fmla="val 12639"/>
              <a:gd name="adj3" fmla="val -179446"/>
              <a:gd name="adj4" fmla="val 36051"/>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Steps supporting model development and validation</a:t>
            </a:r>
          </a:p>
        </p:txBody>
      </p:sp>
      <p:sp>
        <p:nvSpPr>
          <p:cNvPr id="10" name="Callout: Line 9">
            <a:extLst>
              <a:ext uri="{FF2B5EF4-FFF2-40B4-BE49-F238E27FC236}">
                <a16:creationId xmlns:a16="http://schemas.microsoft.com/office/drawing/2014/main" id="{890F66E3-78A0-47E6-8640-D8A690DF8EBF}"/>
              </a:ext>
            </a:extLst>
          </p:cNvPr>
          <p:cNvSpPr/>
          <p:nvPr/>
        </p:nvSpPr>
        <p:spPr>
          <a:xfrm>
            <a:off x="4840053" y="5736084"/>
            <a:ext cx="2038919" cy="552293"/>
          </a:xfrm>
          <a:prstGeom prst="borderCallout1">
            <a:avLst>
              <a:gd name="adj1" fmla="val -19223"/>
              <a:gd name="adj2" fmla="val 59555"/>
              <a:gd name="adj3" fmla="val -193112"/>
              <a:gd name="adj4" fmla="val 40858"/>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Preview of imported data</a:t>
            </a:r>
          </a:p>
        </p:txBody>
      </p:sp>
    </p:spTree>
    <p:extLst>
      <p:ext uri="{BB962C8B-B14F-4D97-AF65-F5344CB8AC3E}">
        <p14:creationId xmlns:p14="http://schemas.microsoft.com/office/powerpoint/2010/main" val="177054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B6AFCF-A795-4DD6-A2CD-BCC0B6B50C7A}"/>
              </a:ext>
            </a:extLst>
          </p:cNvPr>
          <p:cNvPicPr>
            <a:picLocks noGrp="1" noChangeAspect="1"/>
          </p:cNvPicPr>
          <p:nvPr>
            <p:ph idx="1"/>
          </p:nvPr>
        </p:nvPicPr>
        <p:blipFill>
          <a:blip r:embed="rId2"/>
          <a:stretch>
            <a:fillRect/>
          </a:stretch>
        </p:blipFill>
        <p:spPr>
          <a:xfrm>
            <a:off x="1243999" y="1390650"/>
            <a:ext cx="9523027" cy="4786313"/>
          </a:xfrm>
          <a:prstGeom prst="rect">
            <a:avLst/>
          </a:prstGeom>
        </p:spPr>
      </p:pic>
      <p:sp>
        <p:nvSpPr>
          <p:cNvPr id="3" name="Title 2">
            <a:extLst>
              <a:ext uri="{FF2B5EF4-FFF2-40B4-BE49-F238E27FC236}">
                <a16:creationId xmlns:a16="http://schemas.microsoft.com/office/drawing/2014/main" id="{254C3576-928D-470D-AD2D-13B2260877AF}"/>
              </a:ext>
            </a:extLst>
          </p:cNvPr>
          <p:cNvSpPr>
            <a:spLocks noGrp="1"/>
          </p:cNvSpPr>
          <p:nvPr>
            <p:ph type="title"/>
          </p:nvPr>
        </p:nvSpPr>
        <p:spPr/>
        <p:txBody>
          <a:bodyPr/>
          <a:lstStyle/>
          <a:p>
            <a:r>
              <a:rPr lang="en-US" dirty="0"/>
              <a:t>Run Model</a:t>
            </a:r>
            <a:endParaRPr lang="fr-FR" dirty="0"/>
          </a:p>
        </p:txBody>
      </p:sp>
      <p:sp>
        <p:nvSpPr>
          <p:cNvPr id="5" name="Callout: Line 4">
            <a:extLst>
              <a:ext uri="{FF2B5EF4-FFF2-40B4-BE49-F238E27FC236}">
                <a16:creationId xmlns:a16="http://schemas.microsoft.com/office/drawing/2014/main" id="{7F7E7815-4A70-4F5D-B8CA-978872A76CB7}"/>
              </a:ext>
            </a:extLst>
          </p:cNvPr>
          <p:cNvSpPr/>
          <p:nvPr/>
        </p:nvSpPr>
        <p:spPr>
          <a:xfrm>
            <a:off x="6314055" y="2181532"/>
            <a:ext cx="3252157" cy="644507"/>
          </a:xfrm>
          <a:prstGeom prst="borderCallout1">
            <a:avLst>
              <a:gd name="adj1" fmla="val 55961"/>
              <a:gd name="adj2" fmla="val -3870"/>
              <a:gd name="adj3" fmla="val 142053"/>
              <a:gd name="adj4" fmla="val -19924"/>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Choose to import a model</a:t>
            </a:r>
          </a:p>
        </p:txBody>
      </p:sp>
    </p:spTree>
    <p:extLst>
      <p:ext uri="{BB962C8B-B14F-4D97-AF65-F5344CB8AC3E}">
        <p14:creationId xmlns:p14="http://schemas.microsoft.com/office/powerpoint/2010/main" val="3243929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98AAC1-4D21-462B-9C21-221D466694FC}"/>
              </a:ext>
            </a:extLst>
          </p:cNvPr>
          <p:cNvPicPr>
            <a:picLocks noGrp="1" noChangeAspect="1"/>
          </p:cNvPicPr>
          <p:nvPr>
            <p:ph idx="1"/>
          </p:nvPr>
        </p:nvPicPr>
        <p:blipFill>
          <a:blip r:embed="rId2"/>
          <a:stretch>
            <a:fillRect/>
          </a:stretch>
        </p:blipFill>
        <p:spPr>
          <a:xfrm>
            <a:off x="1268543" y="1390650"/>
            <a:ext cx="9473938" cy="4786313"/>
          </a:xfrm>
          <a:prstGeom prst="rect">
            <a:avLst/>
          </a:prstGeom>
        </p:spPr>
      </p:pic>
      <p:sp>
        <p:nvSpPr>
          <p:cNvPr id="38914" name="Title 2">
            <a:extLst>
              <a:ext uri="{FF2B5EF4-FFF2-40B4-BE49-F238E27FC236}">
                <a16:creationId xmlns:a16="http://schemas.microsoft.com/office/drawing/2014/main" id="{EE3FFA0E-2EC8-4300-AB15-4AEBE85618BD}"/>
              </a:ext>
            </a:extLst>
          </p:cNvPr>
          <p:cNvSpPr>
            <a:spLocks noGrp="1"/>
          </p:cNvSpPr>
          <p:nvPr>
            <p:ph type="title"/>
          </p:nvPr>
        </p:nvSpPr>
        <p:spPr/>
        <p:txBody>
          <a:bodyPr/>
          <a:lstStyle/>
          <a:p>
            <a:pPr eaLnBrk="1" hangingPunct="1"/>
            <a:r>
              <a:rPr lang="en-US" altLang="en-US" dirty="0"/>
              <a:t>Preview model to be run</a:t>
            </a:r>
          </a:p>
        </p:txBody>
      </p:sp>
      <p:sp>
        <p:nvSpPr>
          <p:cNvPr id="6" name="Callout: Line 5">
            <a:extLst>
              <a:ext uri="{FF2B5EF4-FFF2-40B4-BE49-F238E27FC236}">
                <a16:creationId xmlns:a16="http://schemas.microsoft.com/office/drawing/2014/main" id="{402778B8-EA93-44FE-A220-E8B18803409E}"/>
              </a:ext>
            </a:extLst>
          </p:cNvPr>
          <p:cNvSpPr/>
          <p:nvPr/>
        </p:nvSpPr>
        <p:spPr>
          <a:xfrm>
            <a:off x="5532381" y="2598450"/>
            <a:ext cx="3582990" cy="464362"/>
          </a:xfrm>
          <a:prstGeom prst="borderCallout1">
            <a:avLst>
              <a:gd name="adj1" fmla="val 36325"/>
              <a:gd name="adj2" fmla="val 103700"/>
              <a:gd name="adj3" fmla="val -84435"/>
              <a:gd name="adj4" fmla="val 117244"/>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Configure the runtime environment</a:t>
            </a:r>
          </a:p>
        </p:txBody>
      </p:sp>
      <p:sp>
        <p:nvSpPr>
          <p:cNvPr id="5" name="Callout: Line 4">
            <a:extLst>
              <a:ext uri="{FF2B5EF4-FFF2-40B4-BE49-F238E27FC236}">
                <a16:creationId xmlns:a16="http://schemas.microsoft.com/office/drawing/2014/main" id="{573E16DD-E822-4632-B105-F2766D43678A}"/>
              </a:ext>
            </a:extLst>
          </p:cNvPr>
          <p:cNvSpPr/>
          <p:nvPr/>
        </p:nvSpPr>
        <p:spPr>
          <a:xfrm>
            <a:off x="206207" y="4211668"/>
            <a:ext cx="3252157" cy="644507"/>
          </a:xfrm>
          <a:prstGeom prst="borderCallout1">
            <a:avLst>
              <a:gd name="adj1" fmla="val -16929"/>
              <a:gd name="adj2" fmla="val 12639"/>
              <a:gd name="adj3" fmla="val -179446"/>
              <a:gd name="adj4" fmla="val 36051"/>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Steps supporting model development and validation</a:t>
            </a:r>
          </a:p>
        </p:txBody>
      </p:sp>
    </p:spTree>
    <p:extLst>
      <p:ext uri="{BB962C8B-B14F-4D97-AF65-F5344CB8AC3E}">
        <p14:creationId xmlns:p14="http://schemas.microsoft.com/office/powerpoint/2010/main" val="409203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A84FA1-238A-4353-BD11-761B3FA76EAA}"/>
              </a:ext>
            </a:extLst>
          </p:cNvPr>
          <p:cNvPicPr>
            <a:picLocks noGrp="1" noChangeAspect="1"/>
          </p:cNvPicPr>
          <p:nvPr>
            <p:ph idx="1"/>
          </p:nvPr>
        </p:nvPicPr>
        <p:blipFill>
          <a:blip r:embed="rId2"/>
          <a:stretch>
            <a:fillRect/>
          </a:stretch>
        </p:blipFill>
        <p:spPr>
          <a:xfrm>
            <a:off x="1248928" y="1390650"/>
            <a:ext cx="9513169" cy="4786313"/>
          </a:xfrm>
          <a:prstGeom prst="rect">
            <a:avLst/>
          </a:prstGeom>
        </p:spPr>
      </p:pic>
      <p:sp>
        <p:nvSpPr>
          <p:cNvPr id="40961" name="Title 2">
            <a:extLst>
              <a:ext uri="{FF2B5EF4-FFF2-40B4-BE49-F238E27FC236}">
                <a16:creationId xmlns:a16="http://schemas.microsoft.com/office/drawing/2014/main" id="{1E2AE27C-EECF-4D5E-B4A8-B28942CC9473}"/>
              </a:ext>
            </a:extLst>
          </p:cNvPr>
          <p:cNvSpPr>
            <a:spLocks noGrp="1"/>
          </p:cNvSpPr>
          <p:nvPr>
            <p:ph type="title"/>
          </p:nvPr>
        </p:nvSpPr>
        <p:spPr/>
        <p:txBody>
          <a:bodyPr/>
          <a:lstStyle/>
          <a:p>
            <a:pPr eaLnBrk="1" hangingPunct="1"/>
            <a:r>
              <a:rPr lang="en-US" altLang="en-US"/>
              <a:t>And run…</a:t>
            </a:r>
          </a:p>
        </p:txBody>
      </p:sp>
      <p:sp>
        <p:nvSpPr>
          <p:cNvPr id="8" name="Callout: Line 7">
            <a:extLst>
              <a:ext uri="{FF2B5EF4-FFF2-40B4-BE49-F238E27FC236}">
                <a16:creationId xmlns:a16="http://schemas.microsoft.com/office/drawing/2014/main" id="{054AD092-8C01-45AB-9014-0DD4D3245C17}"/>
              </a:ext>
            </a:extLst>
          </p:cNvPr>
          <p:cNvSpPr/>
          <p:nvPr/>
        </p:nvSpPr>
        <p:spPr>
          <a:xfrm>
            <a:off x="6224755" y="2334780"/>
            <a:ext cx="3155946" cy="581593"/>
          </a:xfrm>
          <a:prstGeom prst="borderCallout1">
            <a:avLst>
              <a:gd name="adj1" fmla="val 48415"/>
              <a:gd name="adj2" fmla="val -3413"/>
              <a:gd name="adj3" fmla="val 154108"/>
              <a:gd name="adj4" fmla="val -39392"/>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Live feedback on KPIs and log</a:t>
            </a:r>
          </a:p>
        </p:txBody>
      </p:sp>
    </p:spTree>
    <p:extLst>
      <p:ext uri="{BB962C8B-B14F-4D97-AF65-F5344CB8AC3E}">
        <p14:creationId xmlns:p14="http://schemas.microsoft.com/office/powerpoint/2010/main" val="279443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34DA5B-86E1-49B3-8C50-7265D6DBF434}"/>
              </a:ext>
            </a:extLst>
          </p:cNvPr>
          <p:cNvPicPr>
            <a:picLocks noGrp="1" noChangeAspect="1"/>
          </p:cNvPicPr>
          <p:nvPr>
            <p:ph idx="1"/>
          </p:nvPr>
        </p:nvPicPr>
        <p:blipFill>
          <a:blip r:embed="rId2"/>
          <a:stretch>
            <a:fillRect/>
          </a:stretch>
        </p:blipFill>
        <p:spPr>
          <a:xfrm>
            <a:off x="1178978" y="1390650"/>
            <a:ext cx="9653068" cy="4786313"/>
          </a:xfrm>
          <a:prstGeom prst="rect">
            <a:avLst/>
          </a:prstGeom>
        </p:spPr>
      </p:pic>
      <p:sp>
        <p:nvSpPr>
          <p:cNvPr id="41986" name="Title 2">
            <a:extLst>
              <a:ext uri="{FF2B5EF4-FFF2-40B4-BE49-F238E27FC236}">
                <a16:creationId xmlns:a16="http://schemas.microsoft.com/office/drawing/2014/main" id="{3AA08EB6-1B13-4135-983A-1180D7338CAC}"/>
              </a:ext>
            </a:extLst>
          </p:cNvPr>
          <p:cNvSpPr>
            <a:spLocks noGrp="1"/>
          </p:cNvSpPr>
          <p:nvPr>
            <p:ph type="title"/>
          </p:nvPr>
        </p:nvSpPr>
        <p:spPr/>
        <p:txBody>
          <a:bodyPr/>
          <a:lstStyle/>
          <a:p>
            <a:pPr eaLnBrk="1" hangingPunct="1"/>
            <a:r>
              <a:rPr lang="en-US" altLang="en-US" dirty="0"/>
              <a:t>Solution preview</a:t>
            </a:r>
          </a:p>
        </p:txBody>
      </p:sp>
      <p:sp>
        <p:nvSpPr>
          <p:cNvPr id="8" name="Callout: Line 7">
            <a:extLst>
              <a:ext uri="{FF2B5EF4-FFF2-40B4-BE49-F238E27FC236}">
                <a16:creationId xmlns:a16="http://schemas.microsoft.com/office/drawing/2014/main" id="{7CC5871D-B193-4AD6-9B0E-1ED62DF5F24A}"/>
              </a:ext>
            </a:extLst>
          </p:cNvPr>
          <p:cNvSpPr/>
          <p:nvPr/>
        </p:nvSpPr>
        <p:spPr>
          <a:xfrm>
            <a:off x="7490736" y="3345044"/>
            <a:ext cx="2380890" cy="438762"/>
          </a:xfrm>
          <a:prstGeom prst="borderCallout1">
            <a:avLst>
              <a:gd name="adj1" fmla="val 18750"/>
              <a:gd name="adj2" fmla="val -8333"/>
              <a:gd name="adj3" fmla="val 154108"/>
              <a:gd name="adj4" fmla="val -39392"/>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Values of different KPIs</a:t>
            </a:r>
          </a:p>
        </p:txBody>
      </p:sp>
      <p:sp>
        <p:nvSpPr>
          <p:cNvPr id="9" name="Callout: Line 8">
            <a:extLst>
              <a:ext uri="{FF2B5EF4-FFF2-40B4-BE49-F238E27FC236}">
                <a16:creationId xmlns:a16="http://schemas.microsoft.com/office/drawing/2014/main" id="{171C7A0E-A915-4602-8BE7-CB27A8FE68A8}"/>
              </a:ext>
            </a:extLst>
          </p:cNvPr>
          <p:cNvSpPr/>
          <p:nvPr/>
        </p:nvSpPr>
        <p:spPr>
          <a:xfrm>
            <a:off x="0" y="4391534"/>
            <a:ext cx="3454997" cy="648980"/>
          </a:xfrm>
          <a:prstGeom prst="borderCallout1">
            <a:avLst>
              <a:gd name="adj1" fmla="val -8763"/>
              <a:gd name="adj2" fmla="val 88311"/>
              <a:gd name="adj3" fmla="val -32402"/>
              <a:gd name="adj4" fmla="val 97953"/>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Objective value for optimal solution (“Expected Revenue”)</a:t>
            </a:r>
          </a:p>
        </p:txBody>
      </p:sp>
      <p:sp>
        <p:nvSpPr>
          <p:cNvPr id="10" name="Callout: Line 9">
            <a:extLst>
              <a:ext uri="{FF2B5EF4-FFF2-40B4-BE49-F238E27FC236}">
                <a16:creationId xmlns:a16="http://schemas.microsoft.com/office/drawing/2014/main" id="{D9CA82BE-23B6-48A0-AF08-AE02D88C27F0}"/>
              </a:ext>
            </a:extLst>
          </p:cNvPr>
          <p:cNvSpPr/>
          <p:nvPr/>
        </p:nvSpPr>
        <p:spPr>
          <a:xfrm>
            <a:off x="8026155" y="4391534"/>
            <a:ext cx="1950017" cy="392567"/>
          </a:xfrm>
          <a:prstGeom prst="borderCallout1">
            <a:avLst>
              <a:gd name="adj1" fmla="val 18750"/>
              <a:gd name="adj2" fmla="val -8333"/>
              <a:gd name="adj3" fmla="val 158063"/>
              <a:gd name="adj4" fmla="val -49360"/>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Values of decisions</a:t>
            </a:r>
          </a:p>
        </p:txBody>
      </p:sp>
      <p:sp>
        <p:nvSpPr>
          <p:cNvPr id="12" name="Callout: Line 11">
            <a:extLst>
              <a:ext uri="{FF2B5EF4-FFF2-40B4-BE49-F238E27FC236}">
                <a16:creationId xmlns:a16="http://schemas.microsoft.com/office/drawing/2014/main" id="{02843C8F-4ED4-4D84-B8E9-8AFB48B4873F}"/>
              </a:ext>
            </a:extLst>
          </p:cNvPr>
          <p:cNvSpPr/>
          <p:nvPr/>
        </p:nvSpPr>
        <p:spPr>
          <a:xfrm>
            <a:off x="4835147" y="1759053"/>
            <a:ext cx="1950017" cy="392567"/>
          </a:xfrm>
          <a:prstGeom prst="borderCallout1">
            <a:avLst>
              <a:gd name="adj1" fmla="val 18750"/>
              <a:gd name="adj2" fmla="val -8333"/>
              <a:gd name="adj3" fmla="val 158063"/>
              <a:gd name="adj4" fmla="val -49360"/>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Solution Status</a:t>
            </a:r>
          </a:p>
        </p:txBody>
      </p:sp>
      <p:sp>
        <p:nvSpPr>
          <p:cNvPr id="13" name="Callout: Line 12">
            <a:extLst>
              <a:ext uri="{FF2B5EF4-FFF2-40B4-BE49-F238E27FC236}">
                <a16:creationId xmlns:a16="http://schemas.microsoft.com/office/drawing/2014/main" id="{7224D018-BFF3-40F6-80F2-939289F189AA}"/>
              </a:ext>
            </a:extLst>
          </p:cNvPr>
          <p:cNvSpPr/>
          <p:nvPr/>
        </p:nvSpPr>
        <p:spPr>
          <a:xfrm>
            <a:off x="5030503" y="2362010"/>
            <a:ext cx="1950017" cy="392567"/>
          </a:xfrm>
          <a:prstGeom prst="borderCallout1">
            <a:avLst>
              <a:gd name="adj1" fmla="val 18750"/>
              <a:gd name="adj2" fmla="val -8333"/>
              <a:gd name="adj3" fmla="val 158063"/>
              <a:gd name="adj4" fmla="val -49360"/>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Engine log</a:t>
            </a:r>
          </a:p>
        </p:txBody>
      </p:sp>
    </p:spTree>
    <p:extLst>
      <p:ext uri="{BB962C8B-B14F-4D97-AF65-F5344CB8AC3E}">
        <p14:creationId xmlns:p14="http://schemas.microsoft.com/office/powerpoint/2010/main" val="3516240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1E990-18A1-4F43-B619-F1ACD4C5633A}"/>
              </a:ext>
            </a:extLst>
          </p:cNvPr>
          <p:cNvPicPr>
            <a:picLocks noGrp="1" noChangeAspect="1"/>
          </p:cNvPicPr>
          <p:nvPr>
            <p:ph idx="1"/>
          </p:nvPr>
        </p:nvPicPr>
        <p:blipFill>
          <a:blip r:embed="rId2"/>
          <a:stretch>
            <a:fillRect/>
          </a:stretch>
        </p:blipFill>
        <p:spPr>
          <a:xfrm>
            <a:off x="1234110" y="1390650"/>
            <a:ext cx="9542805" cy="4786313"/>
          </a:xfrm>
          <a:prstGeom prst="rect">
            <a:avLst/>
          </a:prstGeom>
        </p:spPr>
      </p:pic>
      <p:sp>
        <p:nvSpPr>
          <p:cNvPr id="43010" name="Title 2">
            <a:extLst>
              <a:ext uri="{FF2B5EF4-FFF2-40B4-BE49-F238E27FC236}">
                <a16:creationId xmlns:a16="http://schemas.microsoft.com/office/drawing/2014/main" id="{8B9E3D79-0885-40E6-A23A-751A4FFCE946}"/>
              </a:ext>
            </a:extLst>
          </p:cNvPr>
          <p:cNvSpPr>
            <a:spLocks noGrp="1"/>
          </p:cNvSpPr>
          <p:nvPr>
            <p:ph type="title"/>
          </p:nvPr>
        </p:nvSpPr>
        <p:spPr/>
        <p:txBody>
          <a:bodyPr/>
          <a:lstStyle/>
          <a:p>
            <a:pPr eaLnBrk="1" hangingPunct="1"/>
            <a:r>
              <a:rPr lang="en-US" altLang="en-US" dirty="0"/>
              <a:t>Visualization for model validation</a:t>
            </a:r>
          </a:p>
        </p:txBody>
      </p:sp>
      <p:sp>
        <p:nvSpPr>
          <p:cNvPr id="4" name="Callout: Line 3">
            <a:extLst>
              <a:ext uri="{FF2B5EF4-FFF2-40B4-BE49-F238E27FC236}">
                <a16:creationId xmlns:a16="http://schemas.microsoft.com/office/drawing/2014/main" id="{15EFA14E-F02B-4E41-B2E6-52CB865F21CB}"/>
              </a:ext>
            </a:extLst>
          </p:cNvPr>
          <p:cNvSpPr/>
          <p:nvPr/>
        </p:nvSpPr>
        <p:spPr>
          <a:xfrm>
            <a:off x="6669509" y="2416066"/>
            <a:ext cx="1853706" cy="325141"/>
          </a:xfrm>
          <a:prstGeom prst="borderCallout1">
            <a:avLst>
              <a:gd name="adj1" fmla="val 95221"/>
              <a:gd name="adj2" fmla="val -5261"/>
              <a:gd name="adj3" fmla="val 177353"/>
              <a:gd name="adj4" fmla="val -74358"/>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Create widgets</a:t>
            </a:r>
          </a:p>
        </p:txBody>
      </p:sp>
      <p:sp>
        <p:nvSpPr>
          <p:cNvPr id="6" name="Callout: Line 5">
            <a:extLst>
              <a:ext uri="{FF2B5EF4-FFF2-40B4-BE49-F238E27FC236}">
                <a16:creationId xmlns:a16="http://schemas.microsoft.com/office/drawing/2014/main" id="{F84501A6-CC77-41A4-BB61-D6CDED01777F}"/>
              </a:ext>
            </a:extLst>
          </p:cNvPr>
          <p:cNvSpPr/>
          <p:nvPr/>
        </p:nvSpPr>
        <p:spPr>
          <a:xfrm>
            <a:off x="4235567" y="2416067"/>
            <a:ext cx="1568609" cy="325141"/>
          </a:xfrm>
          <a:prstGeom prst="borderCallout1">
            <a:avLst>
              <a:gd name="adj1" fmla="val 55740"/>
              <a:gd name="adj2" fmla="val -3516"/>
              <a:gd name="adj3" fmla="val 120214"/>
              <a:gd name="adj4" fmla="val -29441"/>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Multi page</a:t>
            </a:r>
          </a:p>
        </p:txBody>
      </p:sp>
    </p:spTree>
    <p:extLst>
      <p:ext uri="{BB962C8B-B14F-4D97-AF65-F5344CB8AC3E}">
        <p14:creationId xmlns:p14="http://schemas.microsoft.com/office/powerpoint/2010/main" val="22301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4F825-9FDF-47F8-B1DE-B3CE418BF0B4}"/>
              </a:ext>
            </a:extLst>
          </p:cNvPr>
          <p:cNvSpPr>
            <a:spLocks noGrp="1"/>
          </p:cNvSpPr>
          <p:nvPr>
            <p:ph idx="1"/>
          </p:nvPr>
        </p:nvSpPr>
        <p:spPr>
          <a:xfrm>
            <a:off x="360814" y="1390649"/>
            <a:ext cx="11306175" cy="4786313"/>
          </a:xfrm>
        </p:spPr>
        <p:txBody>
          <a:bodyPr/>
          <a:lstStyle/>
          <a:p>
            <a:pPr marL="0" indent="0">
              <a:buNone/>
            </a:pPr>
            <a:r>
              <a:rPr lang="en-US" dirty="0"/>
              <a:t>You need some working access to Watson Studio (Cloud) including to the Decision Optimization Model Builder Beta: </a:t>
            </a:r>
          </a:p>
          <a:p>
            <a:pPr marL="0" indent="0">
              <a:buNone/>
            </a:pPr>
            <a:endParaRPr lang="en-US" dirty="0"/>
          </a:p>
          <a:p>
            <a:pPr marL="0" indent="0">
              <a:buNone/>
            </a:pPr>
            <a:r>
              <a:rPr lang="en-US" dirty="0">
                <a:sym typeface="Wingdings" panose="05000000000000000000" pitchFamily="2" charset="2"/>
              </a:rPr>
              <a:t>	 </a:t>
            </a:r>
            <a:r>
              <a:rPr lang="fr-FR" dirty="0">
                <a:hlinkClick r:id="rId2"/>
              </a:rPr>
              <a:t>https://dataplatform.cloud.ibm.com</a:t>
            </a:r>
            <a:endParaRPr lang="en-US" dirty="0"/>
          </a:p>
          <a:p>
            <a:pPr marL="0" indent="0">
              <a:buNone/>
            </a:pPr>
            <a:endParaRPr lang="en-US" dirty="0"/>
          </a:p>
          <a:p>
            <a:endParaRPr lang="en-US" dirty="0"/>
          </a:p>
          <a:p>
            <a:pPr marL="0" indent="0">
              <a:buNone/>
            </a:pPr>
            <a:r>
              <a:rPr lang="en-US" dirty="0"/>
              <a:t>All material you need (data, working notebooks, </a:t>
            </a:r>
            <a:r>
              <a:rPr lang="en-US" dirty="0" err="1"/>
              <a:t>etc</a:t>
            </a:r>
            <a:r>
              <a:rPr lang="en-US" dirty="0"/>
              <a:t>) is included in:</a:t>
            </a:r>
          </a:p>
          <a:p>
            <a:pPr marL="0" indent="0">
              <a:buNone/>
            </a:pPr>
            <a:endParaRPr lang="en-US" dirty="0"/>
          </a:p>
          <a:p>
            <a:pPr marL="0" indent="0">
              <a:buNone/>
            </a:pPr>
            <a:r>
              <a:rPr lang="en-US" dirty="0"/>
              <a:t>	</a:t>
            </a:r>
            <a:r>
              <a:rPr lang="en-US" dirty="0">
                <a:sym typeface="Wingdings" panose="05000000000000000000" pitchFamily="2" charset="2"/>
              </a:rPr>
              <a:t> </a:t>
            </a:r>
            <a:r>
              <a:rPr lang="fr-FR" dirty="0">
                <a:hlinkClick r:id="rId3"/>
              </a:rPr>
              <a:t>https://github.com/IBMDecisionOptimization/DO4WS-MarketingCampaigns-HandsOn</a:t>
            </a:r>
            <a:endParaRPr lang="en-US" dirty="0"/>
          </a:p>
          <a:p>
            <a:endParaRPr lang="en-US" dirty="0"/>
          </a:p>
        </p:txBody>
      </p:sp>
      <p:sp>
        <p:nvSpPr>
          <p:cNvPr id="3" name="Title 2">
            <a:extLst>
              <a:ext uri="{FF2B5EF4-FFF2-40B4-BE49-F238E27FC236}">
                <a16:creationId xmlns:a16="http://schemas.microsoft.com/office/drawing/2014/main" id="{0CF0B7A7-9A7A-44B0-A8AB-B9F80F05109E}"/>
              </a:ext>
            </a:extLst>
          </p:cNvPr>
          <p:cNvSpPr>
            <a:spLocks noGrp="1"/>
          </p:cNvSpPr>
          <p:nvPr>
            <p:ph type="title"/>
          </p:nvPr>
        </p:nvSpPr>
        <p:spPr/>
        <p:txBody>
          <a:bodyPr/>
          <a:lstStyle/>
          <a:p>
            <a:r>
              <a:rPr lang="en-US" dirty="0"/>
              <a:t>Pre-requisites</a:t>
            </a:r>
          </a:p>
        </p:txBody>
      </p:sp>
    </p:spTree>
    <p:extLst>
      <p:ext uri="{BB962C8B-B14F-4D97-AF65-F5344CB8AC3E}">
        <p14:creationId xmlns:p14="http://schemas.microsoft.com/office/powerpoint/2010/main" val="1866311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19693DB0-6AC0-934B-A7F1-E4EEDEADED88}"/>
              </a:ext>
            </a:extLst>
          </p:cNvPr>
          <p:cNvSpPr>
            <a:spLocks noGrp="1"/>
          </p:cNvSpPr>
          <p:nvPr>
            <p:ph type="title"/>
          </p:nvPr>
        </p:nvSpPr>
        <p:spPr/>
        <p:txBody>
          <a:bodyPr/>
          <a:lstStyle/>
          <a:p>
            <a:r>
              <a:rPr lang="en-US" dirty="0"/>
              <a:t>5. Use Python to work with many scenarios</a:t>
            </a:r>
          </a:p>
        </p:txBody>
      </p:sp>
      <p:pic>
        <p:nvPicPr>
          <p:cNvPr id="8" name="Picture 7">
            <a:extLst>
              <a:ext uri="{FF2B5EF4-FFF2-40B4-BE49-F238E27FC236}">
                <a16:creationId xmlns:a16="http://schemas.microsoft.com/office/drawing/2014/main" id="{4756796D-C799-41A0-B285-EE07F8DA2BB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sp>
        <p:nvSpPr>
          <p:cNvPr id="9" name="Rectangle 8">
            <a:extLst>
              <a:ext uri="{FF2B5EF4-FFF2-40B4-BE49-F238E27FC236}">
                <a16:creationId xmlns:a16="http://schemas.microsoft.com/office/drawing/2014/main" id="{02AE7FDD-2AD7-40C4-8B47-72771A2627D1}"/>
              </a:ext>
            </a:extLst>
          </p:cNvPr>
          <p:cNvSpPr/>
          <p:nvPr/>
        </p:nvSpPr>
        <p:spPr>
          <a:xfrm>
            <a:off x="304800" y="2972337"/>
            <a:ext cx="5766131" cy="2923877"/>
          </a:xfrm>
          <a:prstGeom prst="rect">
            <a:avLst/>
          </a:prstGeom>
        </p:spPr>
        <p:txBody>
          <a:bodyPr wrap="square">
            <a:spAutoFit/>
          </a:bodyPr>
          <a:lstStyle/>
          <a:p>
            <a:r>
              <a:rPr lang="en-US" sz="2400" b="1" dirty="0"/>
              <a:t>Objectives</a:t>
            </a:r>
          </a:p>
          <a:p>
            <a:endParaRPr lang="en-US" sz="2000" dirty="0"/>
          </a:p>
          <a:p>
            <a:r>
              <a:rPr lang="en-US" sz="2000" dirty="0"/>
              <a:t>In order to validate the model, Business Analysts will want to see the outcome of the model formulation on different scenarios. </a:t>
            </a:r>
          </a:p>
          <a:p>
            <a:endParaRPr lang="en-US" sz="2000" dirty="0"/>
          </a:p>
          <a:p>
            <a:r>
              <a:rPr lang="en-US" sz="2000" dirty="0"/>
              <a:t>A Python Notebook can be used to create some scenarios (e.g. randomly), solve them automatically, and then compare them using your dashboard.</a:t>
            </a:r>
          </a:p>
        </p:txBody>
      </p:sp>
      <p:pic>
        <p:nvPicPr>
          <p:cNvPr id="2" name="Picture 1">
            <a:extLst>
              <a:ext uri="{FF2B5EF4-FFF2-40B4-BE49-F238E27FC236}">
                <a16:creationId xmlns:a16="http://schemas.microsoft.com/office/drawing/2014/main" id="{083E9023-1C3F-45C9-A285-6C649923F97B}"/>
              </a:ext>
            </a:extLst>
          </p:cNvPr>
          <p:cNvPicPr>
            <a:picLocks noChangeAspect="1"/>
          </p:cNvPicPr>
          <p:nvPr/>
        </p:nvPicPr>
        <p:blipFill>
          <a:blip r:embed="rId3"/>
          <a:stretch>
            <a:fillRect/>
          </a:stretch>
        </p:blipFill>
        <p:spPr>
          <a:xfrm>
            <a:off x="6096000" y="1057013"/>
            <a:ext cx="6153764" cy="4743974"/>
          </a:xfrm>
          <a:prstGeom prst="rect">
            <a:avLst/>
          </a:prstGeom>
        </p:spPr>
      </p:pic>
    </p:spTree>
    <p:extLst>
      <p:ext uri="{BB962C8B-B14F-4D97-AF65-F5344CB8AC3E}">
        <p14:creationId xmlns:p14="http://schemas.microsoft.com/office/powerpoint/2010/main" val="3418315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017EE9-6E4E-406D-A1DB-929521634FA7}"/>
              </a:ext>
            </a:extLst>
          </p:cNvPr>
          <p:cNvSpPr>
            <a:spLocks noGrp="1"/>
          </p:cNvSpPr>
          <p:nvPr>
            <p:ph idx="1"/>
          </p:nvPr>
        </p:nvSpPr>
        <p:spPr/>
        <p:txBody>
          <a:bodyPr>
            <a:normAutofit fontScale="77500" lnSpcReduction="20000"/>
          </a:bodyPr>
          <a:lstStyle/>
          <a:p>
            <a:r>
              <a:rPr lang="en-US" dirty="0"/>
              <a:t>Create a new notebook.</a:t>
            </a:r>
          </a:p>
          <a:p>
            <a:pPr marL="0" indent="0">
              <a:buNone/>
            </a:pPr>
            <a:endParaRPr lang="en-US" dirty="0"/>
          </a:p>
          <a:p>
            <a:r>
              <a:rPr lang="en-US" dirty="0"/>
              <a:t>Use </a:t>
            </a:r>
            <a:r>
              <a:rPr lang="en-US" dirty="0" err="1"/>
              <a:t>dd_scenario</a:t>
            </a:r>
            <a:r>
              <a:rPr lang="en-US" dirty="0"/>
              <a:t> Python API:</a:t>
            </a:r>
            <a:br>
              <a:rPr lang="en-US" dirty="0"/>
            </a:br>
            <a:br>
              <a:rPr lang="en-US" dirty="0"/>
            </a:br>
            <a:r>
              <a:rPr lang="en-US" dirty="0">
                <a:hlinkClick r:id="rId2"/>
              </a:rPr>
              <a:t>https://pages.github.ibm.com/IBMDecisionOptimization/dd-scenario-api/dd-scenario-client-python/doc/build/html/dd_scenario.Client.html</a:t>
            </a:r>
            <a:br>
              <a:rPr lang="en-US" dirty="0"/>
            </a:br>
            <a:endParaRPr lang="en-US" dirty="0"/>
          </a:p>
          <a:p>
            <a:pPr marL="458788" lvl="2" indent="0">
              <a:buNone/>
            </a:pPr>
            <a:r>
              <a:rPr lang="en-US" b="1" dirty="0">
                <a:latin typeface="Courier New" panose="02070309020205020404" pitchFamily="49" charset="0"/>
                <a:cs typeface="Courier New" panose="02070309020205020404" pitchFamily="49" charset="0"/>
              </a:rPr>
              <a:t>client = Client(pc=pc, </a:t>
            </a:r>
            <a:r>
              <a:rPr lang="en-US" b="1" dirty="0" err="1">
                <a:latin typeface="Courier New" panose="02070309020205020404" pitchFamily="49" charset="0"/>
                <a:cs typeface="Courier New" panose="02070309020205020404" pitchFamily="49" charset="0"/>
              </a:rPr>
              <a:t>apikey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xxxxxxxxxxxxxxxxxxx</a:t>
            </a:r>
            <a:r>
              <a:rPr lang="en-US" b="1" dirty="0">
                <a:latin typeface="Courier New" panose="02070309020205020404" pitchFamily="49" charset="0"/>
                <a:cs typeface="Courier New" panose="02070309020205020404" pitchFamily="49" charset="0"/>
              </a:rPr>
              <a:t>")</a:t>
            </a:r>
          </a:p>
          <a:p>
            <a:pPr marL="458788" lvl="2" indent="0">
              <a:buNone/>
            </a:pPr>
            <a:r>
              <a:rPr lang="en-US" b="1" dirty="0">
                <a:latin typeface="Courier New" panose="02070309020205020404" pitchFamily="49" charset="0"/>
                <a:cs typeface="Courier New" panose="02070309020205020404" pitchFamily="49" charset="0"/>
              </a:rPr>
              <a:t>decision = </a:t>
            </a:r>
            <a:r>
              <a:rPr lang="en-US" b="1" dirty="0" err="1">
                <a:latin typeface="Courier New" panose="02070309020205020404" pitchFamily="49" charset="0"/>
                <a:cs typeface="Courier New" panose="02070309020205020404" pitchFamily="49" charset="0"/>
              </a:rPr>
              <a:t>client.get_model_builder</a:t>
            </a:r>
            <a:r>
              <a:rPr lang="en-US" b="1" dirty="0">
                <a:latin typeface="Courier New" panose="02070309020205020404" pitchFamily="49" charset="0"/>
                <a:cs typeface="Courier New" panose="02070309020205020404" pitchFamily="49" charset="0"/>
              </a:rPr>
              <a:t>(name=“</a:t>
            </a:r>
            <a:r>
              <a:rPr lang="en-US" b="1" dirty="0" err="1">
                <a:latin typeface="Courier New" panose="02070309020205020404" pitchFamily="49" charset="0"/>
                <a:cs typeface="Courier New" panose="02070309020205020404" pitchFamily="49" charset="0"/>
              </a:rPr>
              <a:t>MarketingSmall</a:t>
            </a:r>
            <a:r>
              <a:rPr lang="en-US" b="1" dirty="0">
                <a:latin typeface="Courier New" panose="02070309020205020404" pitchFamily="49" charset="0"/>
                <a:cs typeface="Courier New" panose="02070309020205020404" pitchFamily="49" charset="0"/>
              </a:rPr>
              <a:t>")</a:t>
            </a:r>
          </a:p>
          <a:p>
            <a:pPr marL="458788" lvl="2" indent="0">
              <a:buNone/>
            </a:pPr>
            <a:r>
              <a:rPr lang="en-US" b="1" dirty="0">
                <a:latin typeface="Courier New" panose="02070309020205020404" pitchFamily="49" charset="0"/>
                <a:cs typeface="Courier New" panose="02070309020205020404" pitchFamily="49" charset="0"/>
              </a:rPr>
              <a:t>scenario = </a:t>
            </a:r>
            <a:r>
              <a:rPr lang="en-US" b="1" dirty="0" err="1">
                <a:latin typeface="Courier New" panose="02070309020205020404" pitchFamily="49" charset="0"/>
                <a:cs typeface="Courier New" panose="02070309020205020404" pitchFamily="49" charset="0"/>
              </a:rPr>
              <a:t>decision.get_scenario</a:t>
            </a:r>
            <a:r>
              <a:rPr lang="en-US" b="1" dirty="0">
                <a:latin typeface="Courier New" panose="02070309020205020404" pitchFamily="49" charset="0"/>
                <a:cs typeface="Courier New" panose="02070309020205020404" pitchFamily="49" charset="0"/>
              </a:rPr>
              <a:t>(name=“Scenario")</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decision.delete_container</a:t>
            </a:r>
            <a:r>
              <a:rPr lang="en-US" b="1" dirty="0">
                <a:latin typeface="Courier New" panose="02070309020205020404" pitchFamily="49" charset="0"/>
                <a:cs typeface="Courier New" panose="02070309020205020404" pitchFamily="49" charset="0"/>
              </a:rPr>
              <a:t>(copy)</a:t>
            </a:r>
          </a:p>
          <a:p>
            <a:pPr marL="458788" lvl="2" indent="0">
              <a:buNone/>
            </a:pPr>
            <a:r>
              <a:rPr lang="en-US" b="1" dirty="0">
                <a:latin typeface="Courier New" panose="02070309020205020404" pitchFamily="49" charset="0"/>
                <a:cs typeface="Courier New" panose="02070309020205020404" pitchFamily="49" charset="0"/>
              </a:rPr>
              <a:t>copy = </a:t>
            </a:r>
            <a:r>
              <a:rPr lang="en-US" b="1" dirty="0" err="1">
                <a:latin typeface="Courier New" panose="02070309020205020404" pitchFamily="49" charset="0"/>
                <a:cs typeface="Courier New" panose="02070309020205020404" pitchFamily="49" charset="0"/>
              </a:rPr>
              <a:t>scenario.copy</a:t>
            </a:r>
            <a:r>
              <a:rPr lang="en-US" b="1" dirty="0">
                <a:latin typeface="Courier New" panose="02070309020205020404" pitchFamily="49" charset="0"/>
                <a:cs typeface="Courier New" panose="02070309020205020404" pitchFamily="49" charset="0"/>
              </a:rPr>
              <a:t>(“Scenario Copy”)</a:t>
            </a:r>
          </a:p>
          <a:p>
            <a:pPr marL="458788" lvl="2" indent="0">
              <a:buNone/>
            </a:pPr>
            <a:r>
              <a:rPr lang="en-US" b="1" dirty="0" err="1">
                <a:latin typeface="Courier New" panose="02070309020205020404" pitchFamily="49" charset="0"/>
                <a:cs typeface="Courier New" panose="02070309020205020404" pitchFamily="49" charset="0"/>
              </a:rPr>
              <a:t>copy.add_table_data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table_name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data_frame</a:t>
            </a:r>
            <a:r>
              <a:rPr lang="en-US" b="1" dirty="0">
                <a:latin typeface="Courier New" panose="02070309020205020404" pitchFamily="49" charset="0"/>
                <a:cs typeface="Courier New" panose="02070309020205020404" pitchFamily="49" charset="0"/>
              </a:rPr>
              <a:t>, category='input')</a:t>
            </a:r>
          </a:p>
          <a:p>
            <a:pPr marL="458788" lvl="2" indent="0">
              <a:buNone/>
            </a:pPr>
            <a:r>
              <a:rPr lang="en-US" b="1" dirty="0" err="1">
                <a:latin typeface="Courier New" panose="02070309020205020404" pitchFamily="49" charset="0"/>
                <a:cs typeface="Courier New" panose="02070309020205020404" pitchFamily="49" charset="0"/>
              </a:rPr>
              <a:t>copy.solve</a:t>
            </a:r>
            <a:r>
              <a:rPr lang="en-US" b="1" dirty="0">
                <a:latin typeface="Courier New" panose="02070309020205020404" pitchFamily="49" charset="0"/>
                <a:cs typeface="Courier New" panose="02070309020205020404" pitchFamily="49" charset="0"/>
              </a:rPr>
              <a:t>() </a:t>
            </a:r>
            <a:br>
              <a:rPr lang="en-US" b="1" dirty="0"/>
            </a:br>
            <a:br>
              <a:rPr lang="en-US" dirty="0"/>
            </a:br>
            <a:endParaRPr lang="en-US" dirty="0"/>
          </a:p>
          <a:p>
            <a:pPr marL="285750" indent="-285750"/>
            <a:r>
              <a:rPr lang="en-US" dirty="0"/>
              <a:t>For credentials:</a:t>
            </a:r>
          </a:p>
          <a:p>
            <a:pPr lvl="1">
              <a:lnSpc>
                <a:spcPct val="120000"/>
              </a:lnSpc>
            </a:pPr>
            <a:r>
              <a:rPr lang="en-US" dirty="0"/>
              <a:t>In the More menu More menu icon containing three vertical dots, select Import Project Token. This adds your authorization token in a hidden cell.</a:t>
            </a:r>
          </a:p>
          <a:p>
            <a:pPr lvl="1"/>
            <a:endParaRPr lang="en-US" dirty="0"/>
          </a:p>
          <a:p>
            <a:pPr lvl="1"/>
            <a:r>
              <a:rPr lang="en-US" dirty="0"/>
              <a:t>From the main home Navigation Menu, select Manage &gt; Access (IAM) &gt; IBM Cloud API keys. Create and copy your API key.</a:t>
            </a:r>
            <a:br>
              <a:rPr lang="en-US" dirty="0"/>
            </a:br>
            <a:br>
              <a:rPr lang="en-US" dirty="0"/>
            </a:br>
            <a:endParaRPr lang="en-US" dirty="0"/>
          </a:p>
          <a:p>
            <a:pPr marL="0" indent="0">
              <a:buNone/>
            </a:pPr>
            <a:r>
              <a:rPr lang="en-US" b="1" dirty="0">
                <a:solidFill>
                  <a:schemeClr val="accent5"/>
                </a:solidFill>
              </a:rPr>
              <a:t>Solution in “</a:t>
            </a:r>
            <a:r>
              <a:rPr lang="en-US" b="1" dirty="0" err="1">
                <a:solidFill>
                  <a:schemeClr val="accent5"/>
                </a:solidFill>
              </a:rPr>
              <a:t>GenerateAndSolveScenarios</a:t>
            </a:r>
            <a:r>
              <a:rPr lang="en-US" b="1" dirty="0">
                <a:solidFill>
                  <a:schemeClr val="accent5"/>
                </a:solidFill>
              </a:rPr>
              <a:t>” notebook.</a:t>
            </a:r>
            <a:br>
              <a:rPr lang="en-US" b="1" dirty="0">
                <a:solidFill>
                  <a:schemeClr val="accent5"/>
                </a:solidFill>
              </a:rPr>
            </a:br>
            <a:endParaRPr lang="en-US" b="1" dirty="0">
              <a:solidFill>
                <a:schemeClr val="accent5"/>
              </a:solidFill>
            </a:endParaRPr>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5 tips.</a:t>
            </a:r>
            <a:br>
              <a:rPr lang="en-US" sz="1867" dirty="0"/>
            </a:br>
            <a:endParaRPr lang="en-US" sz="2400" dirty="0"/>
          </a:p>
        </p:txBody>
      </p:sp>
      <p:sp>
        <p:nvSpPr>
          <p:cNvPr id="4" name="Slide Number Placeholder 3">
            <a:extLst>
              <a:ext uri="{FF2B5EF4-FFF2-40B4-BE49-F238E27FC236}">
                <a16:creationId xmlns:a16="http://schemas.microsoft.com/office/drawing/2014/main" id="{633A947C-35B1-4698-BC00-45137418D3A1}"/>
              </a:ext>
            </a:extLst>
          </p:cNvPr>
          <p:cNvSpPr>
            <a:spLocks noGrp="1"/>
          </p:cNvSpPr>
          <p:nvPr>
            <p:ph type="sldNum" sz="quarter" idx="4294967295"/>
          </p:nvPr>
        </p:nvSpPr>
        <p:spPr>
          <a:xfrm>
            <a:off x="9448800" y="6435725"/>
            <a:ext cx="2743200" cy="182563"/>
          </a:xfrm>
          <a:prstGeom prst="rect">
            <a:avLst/>
          </a:prstGeo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a:ln>
                  <a:noFill/>
                </a:ln>
                <a:solidFill>
                  <a:srgbClr val="000000"/>
                </a:solidFill>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31</a:t>
            </a:fld>
            <a:endParaRPr kumimoji="0" lang="en-US" sz="800" b="0" i="0" u="none" strike="noStrike" kern="1200" cap="none" spc="0" normalizeH="0" baseline="0" noProof="0">
              <a:ln>
                <a:noFill/>
              </a:ln>
              <a:solidFill>
                <a:srgbClr val="000000"/>
              </a:solidFill>
              <a:effectLst/>
              <a:uLnTx/>
              <a:uFillTx/>
              <a:latin typeface="IBM Plex Sans"/>
              <a:cs typeface="Arial" charset="0"/>
            </a:endParaRPr>
          </a:p>
        </p:txBody>
      </p:sp>
    </p:spTree>
    <p:extLst>
      <p:ext uri="{BB962C8B-B14F-4D97-AF65-F5344CB8AC3E}">
        <p14:creationId xmlns:p14="http://schemas.microsoft.com/office/powerpoint/2010/main" val="2650383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3A084A-6D77-442C-8A21-2167C5A9A26E}"/>
              </a:ext>
            </a:extLst>
          </p:cNvPr>
          <p:cNvPicPr>
            <a:picLocks noChangeAspect="1"/>
          </p:cNvPicPr>
          <p:nvPr/>
        </p:nvPicPr>
        <p:blipFill>
          <a:blip r:embed="rId2"/>
          <a:stretch>
            <a:fillRect/>
          </a:stretch>
        </p:blipFill>
        <p:spPr>
          <a:xfrm>
            <a:off x="572089" y="654342"/>
            <a:ext cx="6153764" cy="4743974"/>
          </a:xfrm>
          <a:prstGeom prst="rect">
            <a:avLst/>
          </a:prstGeom>
        </p:spPr>
      </p:pic>
      <p:sp>
        <p:nvSpPr>
          <p:cNvPr id="7" name="Content Placeholder 1">
            <a:extLst>
              <a:ext uri="{FF2B5EF4-FFF2-40B4-BE49-F238E27FC236}">
                <a16:creationId xmlns:a16="http://schemas.microsoft.com/office/drawing/2014/main" id="{818EA0A0-7774-49D3-9BD6-C07D44AFC816}"/>
              </a:ext>
            </a:extLst>
          </p:cNvPr>
          <p:cNvSpPr txBox="1">
            <a:spLocks/>
          </p:cNvSpPr>
          <p:nvPr/>
        </p:nvSpPr>
        <p:spPr bwMode="auto">
          <a:xfrm>
            <a:off x="7368396" y="2238177"/>
            <a:ext cx="4191000" cy="2376955"/>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fontAlgn="base">
              <a:spcBef>
                <a:spcPct val="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460375" indent="-233363" algn="l" rtl="0" fontAlgn="base">
              <a:spcBef>
                <a:spcPct val="0"/>
              </a:spcBef>
              <a:spcAft>
                <a:spcPct val="0"/>
              </a:spcAft>
              <a:buFont typeface="Calibri" panose="020F050202020403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687388" indent="-227013" algn="l" rtl="0" fontAlgn="base">
              <a:spcBef>
                <a:spcPct val="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914400" indent="-227013" algn="l" rtl="0" fontAlgn="base">
              <a:spcBef>
                <a:spcPct val="0"/>
              </a:spcBef>
              <a:spcAft>
                <a:spcPct val="0"/>
              </a:spcAft>
              <a:buFont typeface="Calibri" panose="020F050202020403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141413" indent="-227013" algn="l" rtl="0" fontAlgn="base">
              <a:spcBef>
                <a:spcPct val="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dd_scenario</a:t>
            </a:r>
            <a:r>
              <a:rPr lang="en-US" sz="1600" dirty="0"/>
              <a:t> Python package provide API to manipulate scenarios.</a:t>
            </a:r>
          </a:p>
          <a:p>
            <a:endParaRPr lang="en-US" sz="1600" dirty="0"/>
          </a:p>
          <a:p>
            <a:r>
              <a:rPr lang="en-US" sz="1600" dirty="0"/>
              <a:t>You can:</a:t>
            </a:r>
          </a:p>
          <a:p>
            <a:pPr lvl="1"/>
            <a:r>
              <a:rPr lang="en-US" sz="1400" dirty="0"/>
              <a:t>Access scenarios,</a:t>
            </a:r>
          </a:p>
          <a:p>
            <a:pPr lvl="1"/>
            <a:r>
              <a:rPr lang="en-US" sz="1400" dirty="0"/>
              <a:t>Create new ones, duplicate,</a:t>
            </a:r>
          </a:p>
          <a:p>
            <a:pPr lvl="1"/>
            <a:r>
              <a:rPr lang="en-US" sz="1400" dirty="0"/>
              <a:t>Access scenario data (input/output </a:t>
            </a:r>
            <a:r>
              <a:rPr lang="en-US" sz="1400" dirty="0" err="1"/>
              <a:t>etc</a:t>
            </a:r>
            <a:r>
              <a:rPr lang="en-US" sz="1400" dirty="0"/>
              <a:t>)</a:t>
            </a:r>
          </a:p>
          <a:p>
            <a:pPr lvl="1"/>
            <a:r>
              <a:rPr lang="en-US" sz="1400" dirty="0"/>
              <a:t>Solve scenario</a:t>
            </a:r>
            <a:endParaRPr lang="en-US" sz="1600" dirty="0"/>
          </a:p>
        </p:txBody>
      </p:sp>
      <p:sp>
        <p:nvSpPr>
          <p:cNvPr id="8" name="Callout: Line 7">
            <a:extLst>
              <a:ext uri="{FF2B5EF4-FFF2-40B4-BE49-F238E27FC236}">
                <a16:creationId xmlns:a16="http://schemas.microsoft.com/office/drawing/2014/main" id="{8F197EF2-3547-4A7E-91AD-36F6330B8A20}"/>
              </a:ext>
            </a:extLst>
          </p:cNvPr>
          <p:cNvSpPr/>
          <p:nvPr/>
        </p:nvSpPr>
        <p:spPr>
          <a:xfrm>
            <a:off x="5046451" y="983412"/>
            <a:ext cx="2294627" cy="396815"/>
          </a:xfrm>
          <a:prstGeom prst="borderCallout1">
            <a:avLst>
              <a:gd name="adj1" fmla="val 80350"/>
              <a:gd name="adj2" fmla="val -755"/>
              <a:gd name="adj3" fmla="val 285986"/>
              <a:gd name="adj4" fmla="val -92814"/>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N new scenario</a:t>
            </a:r>
          </a:p>
        </p:txBody>
      </p:sp>
      <p:sp>
        <p:nvSpPr>
          <p:cNvPr id="9" name="Callout: Line 8">
            <a:extLst>
              <a:ext uri="{FF2B5EF4-FFF2-40B4-BE49-F238E27FC236}">
                <a16:creationId xmlns:a16="http://schemas.microsoft.com/office/drawing/2014/main" id="{B0D18CA1-7067-4B83-92A1-02821E60062A}"/>
              </a:ext>
            </a:extLst>
          </p:cNvPr>
          <p:cNvSpPr/>
          <p:nvPr/>
        </p:nvSpPr>
        <p:spPr>
          <a:xfrm>
            <a:off x="4823603" y="2226702"/>
            <a:ext cx="2544793" cy="321144"/>
          </a:xfrm>
          <a:prstGeom prst="borderCallout1">
            <a:avLst>
              <a:gd name="adj1" fmla="val 80350"/>
              <a:gd name="adj2" fmla="val -755"/>
              <a:gd name="adj3" fmla="val 324214"/>
              <a:gd name="adj4" fmla="val -68025"/>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Update to random data</a:t>
            </a:r>
          </a:p>
        </p:txBody>
      </p:sp>
      <p:sp>
        <p:nvSpPr>
          <p:cNvPr id="10" name="Callout: Line 9">
            <a:extLst>
              <a:ext uri="{FF2B5EF4-FFF2-40B4-BE49-F238E27FC236}">
                <a16:creationId xmlns:a16="http://schemas.microsoft.com/office/drawing/2014/main" id="{72B8B7DF-E78F-469D-90EF-72839495310A}"/>
              </a:ext>
            </a:extLst>
          </p:cNvPr>
          <p:cNvSpPr/>
          <p:nvPr/>
        </p:nvSpPr>
        <p:spPr>
          <a:xfrm>
            <a:off x="3212743" y="4258377"/>
            <a:ext cx="1173195" cy="356755"/>
          </a:xfrm>
          <a:prstGeom prst="borderCallout1">
            <a:avLst>
              <a:gd name="adj1" fmla="val 80350"/>
              <a:gd name="adj2" fmla="val -755"/>
              <a:gd name="adj3" fmla="val -127060"/>
              <a:gd name="adj4" fmla="val -105430"/>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Solve</a:t>
            </a:r>
          </a:p>
        </p:txBody>
      </p:sp>
      <p:sp>
        <p:nvSpPr>
          <p:cNvPr id="2" name="Title 1">
            <a:extLst>
              <a:ext uri="{FF2B5EF4-FFF2-40B4-BE49-F238E27FC236}">
                <a16:creationId xmlns:a16="http://schemas.microsoft.com/office/drawing/2014/main" id="{DCE49899-0548-4DB1-B471-84134C1FFCAE}"/>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531EEBE3-CB42-4743-A03E-05A3D0D2F4C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62186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A05D25-E5B6-4BA1-82F2-CCCCEB9D0554}"/>
              </a:ext>
            </a:extLst>
          </p:cNvPr>
          <p:cNvPicPr>
            <a:picLocks noGrp="1" noChangeAspect="1"/>
          </p:cNvPicPr>
          <p:nvPr>
            <p:ph idx="1"/>
          </p:nvPr>
        </p:nvPicPr>
        <p:blipFill>
          <a:blip r:embed="rId2"/>
          <a:stretch>
            <a:fillRect/>
          </a:stretch>
        </p:blipFill>
        <p:spPr>
          <a:xfrm>
            <a:off x="1258756" y="1390650"/>
            <a:ext cx="9493513" cy="4786313"/>
          </a:xfrm>
          <a:prstGeom prst="rect">
            <a:avLst/>
          </a:prstGeom>
        </p:spPr>
      </p:pic>
      <p:sp>
        <p:nvSpPr>
          <p:cNvPr id="44034" name="Title 2">
            <a:extLst>
              <a:ext uri="{FF2B5EF4-FFF2-40B4-BE49-F238E27FC236}">
                <a16:creationId xmlns:a16="http://schemas.microsoft.com/office/drawing/2014/main" id="{349C951D-23F8-4C59-AF31-7E322DB30CEF}"/>
              </a:ext>
            </a:extLst>
          </p:cNvPr>
          <p:cNvSpPr>
            <a:spLocks noGrp="1"/>
          </p:cNvSpPr>
          <p:nvPr>
            <p:ph type="title"/>
          </p:nvPr>
        </p:nvSpPr>
        <p:spPr/>
        <p:txBody>
          <a:bodyPr/>
          <a:lstStyle/>
          <a:p>
            <a:pPr eaLnBrk="1" hangingPunct="1"/>
            <a:r>
              <a:rPr lang="en-US" altLang="en-US" dirty="0"/>
              <a:t>The different scenarios can be compared using Visualization </a:t>
            </a:r>
          </a:p>
        </p:txBody>
      </p:sp>
      <p:sp>
        <p:nvSpPr>
          <p:cNvPr id="8" name="Callout: Line 7">
            <a:extLst>
              <a:ext uri="{FF2B5EF4-FFF2-40B4-BE49-F238E27FC236}">
                <a16:creationId xmlns:a16="http://schemas.microsoft.com/office/drawing/2014/main" id="{6EE024FD-7DC2-4671-91BD-F028C6221C32}"/>
              </a:ext>
            </a:extLst>
          </p:cNvPr>
          <p:cNvSpPr/>
          <p:nvPr/>
        </p:nvSpPr>
        <p:spPr>
          <a:xfrm>
            <a:off x="114301" y="4629150"/>
            <a:ext cx="2982582" cy="352425"/>
          </a:xfrm>
          <a:prstGeom prst="borderCallout1">
            <a:avLst>
              <a:gd name="adj1" fmla="val 29369"/>
              <a:gd name="adj2" fmla="val 105344"/>
              <a:gd name="adj3" fmla="val -50301"/>
              <a:gd name="adj4" fmla="val 121106"/>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KPIs over scenarios</a:t>
            </a:r>
          </a:p>
        </p:txBody>
      </p:sp>
    </p:spTree>
    <p:extLst>
      <p:ext uri="{BB962C8B-B14F-4D97-AF65-F5344CB8AC3E}">
        <p14:creationId xmlns:p14="http://schemas.microsoft.com/office/powerpoint/2010/main" val="3348154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19693DB0-6AC0-934B-A7F1-E4EEDEADED88}"/>
              </a:ext>
            </a:extLst>
          </p:cNvPr>
          <p:cNvSpPr>
            <a:spLocks noGrp="1"/>
          </p:cNvSpPr>
          <p:nvPr>
            <p:ph type="title"/>
          </p:nvPr>
        </p:nvSpPr>
        <p:spPr/>
        <p:txBody>
          <a:bodyPr/>
          <a:lstStyle/>
          <a:p>
            <a:r>
              <a:rPr lang="en-US" dirty="0"/>
              <a:t>6. Use Modeling Assistant</a:t>
            </a:r>
          </a:p>
        </p:txBody>
      </p:sp>
      <p:pic>
        <p:nvPicPr>
          <p:cNvPr id="8" name="Picture 7">
            <a:extLst>
              <a:ext uri="{FF2B5EF4-FFF2-40B4-BE49-F238E27FC236}">
                <a16:creationId xmlns:a16="http://schemas.microsoft.com/office/drawing/2014/main" id="{4756796D-C799-41A0-B285-EE07F8DA2BB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sp>
        <p:nvSpPr>
          <p:cNvPr id="9" name="Rectangle 8">
            <a:extLst>
              <a:ext uri="{FF2B5EF4-FFF2-40B4-BE49-F238E27FC236}">
                <a16:creationId xmlns:a16="http://schemas.microsoft.com/office/drawing/2014/main" id="{02AE7FDD-2AD7-40C4-8B47-72771A2627D1}"/>
              </a:ext>
            </a:extLst>
          </p:cNvPr>
          <p:cNvSpPr/>
          <p:nvPr/>
        </p:nvSpPr>
        <p:spPr>
          <a:xfrm>
            <a:off x="304800" y="2972336"/>
            <a:ext cx="5766131" cy="1692771"/>
          </a:xfrm>
          <a:prstGeom prst="rect">
            <a:avLst/>
          </a:prstGeom>
        </p:spPr>
        <p:txBody>
          <a:bodyPr wrap="square">
            <a:spAutoFit/>
          </a:bodyPr>
          <a:lstStyle/>
          <a:p>
            <a:r>
              <a:rPr lang="en-US" sz="2400" b="1" dirty="0"/>
              <a:t>Objectives</a:t>
            </a:r>
          </a:p>
          <a:p>
            <a:endParaRPr lang="en-US" sz="2000" dirty="0"/>
          </a:p>
          <a:p>
            <a:r>
              <a:rPr lang="en-US" sz="2000" dirty="0"/>
              <a:t>The modeling assistant uses a known domain and your data and guides you over the model formulation process.</a:t>
            </a:r>
          </a:p>
        </p:txBody>
      </p:sp>
      <p:pic>
        <p:nvPicPr>
          <p:cNvPr id="3" name="Picture 2">
            <a:extLst>
              <a:ext uri="{FF2B5EF4-FFF2-40B4-BE49-F238E27FC236}">
                <a16:creationId xmlns:a16="http://schemas.microsoft.com/office/drawing/2014/main" id="{E0719B26-C974-4D24-AB93-2A3BC51F3B06}"/>
              </a:ext>
            </a:extLst>
          </p:cNvPr>
          <p:cNvPicPr>
            <a:picLocks noChangeAspect="1"/>
          </p:cNvPicPr>
          <p:nvPr/>
        </p:nvPicPr>
        <p:blipFill>
          <a:blip r:embed="rId3"/>
          <a:stretch>
            <a:fillRect/>
          </a:stretch>
        </p:blipFill>
        <p:spPr>
          <a:xfrm>
            <a:off x="6313585" y="1157749"/>
            <a:ext cx="5068007" cy="4039164"/>
          </a:xfrm>
          <a:prstGeom prst="rect">
            <a:avLst/>
          </a:prstGeom>
        </p:spPr>
      </p:pic>
    </p:spTree>
    <p:extLst>
      <p:ext uri="{BB962C8B-B14F-4D97-AF65-F5344CB8AC3E}">
        <p14:creationId xmlns:p14="http://schemas.microsoft.com/office/powerpoint/2010/main" val="179157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E9A85-F3C9-4203-9EF3-EBACC0520A26}"/>
              </a:ext>
            </a:extLst>
          </p:cNvPr>
          <p:cNvSpPr>
            <a:spLocks noGrp="1"/>
          </p:cNvSpPr>
          <p:nvPr>
            <p:ph idx="1"/>
          </p:nvPr>
        </p:nvSpPr>
        <p:spPr/>
        <p:txBody>
          <a:bodyPr>
            <a:normAutofit fontScale="92500" lnSpcReduction="10000"/>
          </a:bodyPr>
          <a:lstStyle/>
          <a:p>
            <a:r>
              <a:rPr lang="en-US" dirty="0"/>
              <a:t>Create a new Decision Optimization model.</a:t>
            </a:r>
          </a:p>
          <a:p>
            <a:pPr lvl="1"/>
            <a:r>
              <a:rPr lang="en-US" dirty="0"/>
              <a:t>(or create a new scenario in the model from previous step)</a:t>
            </a:r>
          </a:p>
          <a:p>
            <a:endParaRPr lang="en-US" dirty="0"/>
          </a:p>
          <a:p>
            <a:endParaRPr lang="en-US" dirty="0"/>
          </a:p>
          <a:p>
            <a:r>
              <a:rPr lang="en-US" dirty="0"/>
              <a:t>Select data to use.</a:t>
            </a:r>
            <a:br>
              <a:rPr lang="en-US" dirty="0"/>
            </a:br>
            <a:endParaRPr lang="en-US" dirty="0"/>
          </a:p>
          <a:p>
            <a:endParaRPr lang="en-US" dirty="0"/>
          </a:p>
          <a:p>
            <a:r>
              <a:rPr lang="en-US" dirty="0"/>
              <a:t>Formulate model using modeling assistant</a:t>
            </a:r>
          </a:p>
          <a:p>
            <a:endParaRPr lang="en-US" dirty="0"/>
          </a:p>
          <a:p>
            <a:endParaRPr lang="en-US" dirty="0"/>
          </a:p>
          <a:p>
            <a:r>
              <a:rPr lang="en-US" dirty="0"/>
              <a:t>Use the Resource Assignment domain</a:t>
            </a:r>
            <a:br>
              <a:rPr lang="en-US" dirty="0"/>
            </a:br>
            <a:br>
              <a:rPr lang="en-US" dirty="0"/>
            </a:br>
            <a:br>
              <a:rPr lang="en-US" dirty="0"/>
            </a:br>
            <a:br>
              <a:rPr lang="en-US" dirty="0"/>
            </a:br>
            <a:br>
              <a:rPr lang="en-US" dirty="0"/>
            </a:br>
            <a:br>
              <a:rPr lang="en-US" dirty="0"/>
            </a:br>
            <a:br>
              <a:rPr lang="en-US" b="1" dirty="0">
                <a:solidFill>
                  <a:schemeClr val="accent5"/>
                </a:solidFill>
              </a:rPr>
            </a:br>
            <a:r>
              <a:rPr lang="en-US" b="1" dirty="0">
                <a:solidFill>
                  <a:schemeClr val="accent5"/>
                </a:solidFill>
              </a:rPr>
              <a:t>Solution in “</a:t>
            </a:r>
            <a:r>
              <a:rPr lang="en-US" b="1" dirty="0" err="1">
                <a:solidFill>
                  <a:schemeClr val="accent5"/>
                </a:solidFill>
              </a:rPr>
              <a:t>MarketingCampaignAssignment</a:t>
            </a:r>
            <a:r>
              <a:rPr lang="en-US" b="1" dirty="0">
                <a:solidFill>
                  <a:schemeClr val="accent5"/>
                </a:solidFill>
              </a:rPr>
              <a:t>” model.</a:t>
            </a:r>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6 tips.</a:t>
            </a:r>
            <a:endParaRPr lang="en-US" sz="2400" dirty="0"/>
          </a:p>
        </p:txBody>
      </p:sp>
    </p:spTree>
    <p:extLst>
      <p:ext uri="{BB962C8B-B14F-4D97-AF65-F5344CB8AC3E}">
        <p14:creationId xmlns:p14="http://schemas.microsoft.com/office/powerpoint/2010/main" val="294784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4CECB6-4DC1-4C78-B586-332A6FC32136}"/>
              </a:ext>
            </a:extLst>
          </p:cNvPr>
          <p:cNvPicPr>
            <a:picLocks noGrp="1" noChangeAspect="1"/>
          </p:cNvPicPr>
          <p:nvPr>
            <p:ph idx="1"/>
          </p:nvPr>
        </p:nvPicPr>
        <p:blipFill>
          <a:blip r:embed="rId2"/>
          <a:stretch>
            <a:fillRect/>
          </a:stretch>
        </p:blipFill>
        <p:spPr>
          <a:xfrm>
            <a:off x="1243999" y="1390650"/>
            <a:ext cx="9523027" cy="4786313"/>
          </a:xfrm>
          <a:prstGeom prst="rect">
            <a:avLst/>
          </a:prstGeom>
        </p:spPr>
      </p:pic>
      <p:sp>
        <p:nvSpPr>
          <p:cNvPr id="3" name="Title 2">
            <a:extLst>
              <a:ext uri="{FF2B5EF4-FFF2-40B4-BE49-F238E27FC236}">
                <a16:creationId xmlns:a16="http://schemas.microsoft.com/office/drawing/2014/main" id="{6D1CA00F-B3EE-4B9A-88EA-CD3184CBE210}"/>
              </a:ext>
            </a:extLst>
          </p:cNvPr>
          <p:cNvSpPr>
            <a:spLocks noGrp="1"/>
          </p:cNvSpPr>
          <p:nvPr>
            <p:ph type="title"/>
          </p:nvPr>
        </p:nvSpPr>
        <p:spPr/>
        <p:txBody>
          <a:bodyPr/>
          <a:lstStyle/>
          <a:p>
            <a:r>
              <a:rPr lang="en-US" dirty="0"/>
              <a:t>Formulate model using Modeling Assistant</a:t>
            </a:r>
          </a:p>
        </p:txBody>
      </p:sp>
      <p:sp>
        <p:nvSpPr>
          <p:cNvPr id="7" name="Callout: Line 6">
            <a:extLst>
              <a:ext uri="{FF2B5EF4-FFF2-40B4-BE49-F238E27FC236}">
                <a16:creationId xmlns:a16="http://schemas.microsoft.com/office/drawing/2014/main" id="{88BC5528-734D-4267-A0D3-26BC2E53799C}"/>
              </a:ext>
            </a:extLst>
          </p:cNvPr>
          <p:cNvSpPr/>
          <p:nvPr/>
        </p:nvSpPr>
        <p:spPr>
          <a:xfrm>
            <a:off x="5928781" y="1996430"/>
            <a:ext cx="2686714" cy="771938"/>
          </a:xfrm>
          <a:prstGeom prst="borderCallout1">
            <a:avLst>
              <a:gd name="adj1" fmla="val 58750"/>
              <a:gd name="adj2" fmla="val -3898"/>
              <a:gd name="adj3" fmla="val 137780"/>
              <a:gd name="adj4" fmla="val -48375"/>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Choose to use the modeling assistant</a:t>
            </a:r>
          </a:p>
        </p:txBody>
      </p:sp>
    </p:spTree>
    <p:extLst>
      <p:ext uri="{BB962C8B-B14F-4D97-AF65-F5344CB8AC3E}">
        <p14:creationId xmlns:p14="http://schemas.microsoft.com/office/powerpoint/2010/main" val="287515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C7D5D5-9F20-4376-ACE5-A4C2024407CE}"/>
              </a:ext>
            </a:extLst>
          </p:cNvPr>
          <p:cNvPicPr>
            <a:picLocks noGrp="1" noChangeAspect="1"/>
          </p:cNvPicPr>
          <p:nvPr>
            <p:ph idx="1"/>
          </p:nvPr>
        </p:nvPicPr>
        <p:blipFill>
          <a:blip r:embed="rId2"/>
          <a:stretch>
            <a:fillRect/>
          </a:stretch>
        </p:blipFill>
        <p:spPr>
          <a:xfrm>
            <a:off x="1243999" y="1390650"/>
            <a:ext cx="9523027" cy="4786313"/>
          </a:xfrm>
          <a:prstGeom prst="rect">
            <a:avLst/>
          </a:prstGeom>
        </p:spPr>
      </p:pic>
      <p:sp>
        <p:nvSpPr>
          <p:cNvPr id="3" name="Title 2">
            <a:extLst>
              <a:ext uri="{FF2B5EF4-FFF2-40B4-BE49-F238E27FC236}">
                <a16:creationId xmlns:a16="http://schemas.microsoft.com/office/drawing/2014/main" id="{CD76171B-273B-4820-AA48-3509B986A6FB}"/>
              </a:ext>
            </a:extLst>
          </p:cNvPr>
          <p:cNvSpPr>
            <a:spLocks noGrp="1"/>
          </p:cNvSpPr>
          <p:nvPr>
            <p:ph type="title"/>
          </p:nvPr>
        </p:nvSpPr>
        <p:spPr/>
        <p:txBody>
          <a:bodyPr/>
          <a:lstStyle/>
          <a:p>
            <a:r>
              <a:rPr lang="en-US" dirty="0"/>
              <a:t>Modeling Assistant Domain Selection</a:t>
            </a:r>
          </a:p>
        </p:txBody>
      </p:sp>
      <p:sp>
        <p:nvSpPr>
          <p:cNvPr id="6" name="Callout: Line 5">
            <a:extLst>
              <a:ext uri="{FF2B5EF4-FFF2-40B4-BE49-F238E27FC236}">
                <a16:creationId xmlns:a16="http://schemas.microsoft.com/office/drawing/2014/main" id="{5B57DA0F-F320-4123-A773-39A4BF31F3B5}"/>
              </a:ext>
            </a:extLst>
          </p:cNvPr>
          <p:cNvSpPr/>
          <p:nvPr/>
        </p:nvSpPr>
        <p:spPr>
          <a:xfrm>
            <a:off x="6491481" y="2448706"/>
            <a:ext cx="4319451" cy="696686"/>
          </a:xfrm>
          <a:prstGeom prst="borderCallout1">
            <a:avLst>
              <a:gd name="adj1" fmla="val 58750"/>
              <a:gd name="adj2" fmla="val -3898"/>
              <a:gd name="adj3" fmla="val 119839"/>
              <a:gd name="adj4" fmla="val -52795"/>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Choose the domain corresponding to the problem you want to formulate.</a:t>
            </a:r>
          </a:p>
        </p:txBody>
      </p:sp>
    </p:spTree>
    <p:extLst>
      <p:ext uri="{BB962C8B-B14F-4D97-AF65-F5344CB8AC3E}">
        <p14:creationId xmlns:p14="http://schemas.microsoft.com/office/powerpoint/2010/main" val="337983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18D2EF2-EBBD-48AF-8EA2-805437CC04CE}"/>
              </a:ext>
            </a:extLst>
          </p:cNvPr>
          <p:cNvPicPr>
            <a:picLocks noGrp="1" noChangeAspect="1"/>
          </p:cNvPicPr>
          <p:nvPr>
            <p:ph idx="1"/>
          </p:nvPr>
        </p:nvPicPr>
        <p:blipFill>
          <a:blip r:embed="rId2"/>
          <a:stretch>
            <a:fillRect/>
          </a:stretch>
        </p:blipFill>
        <p:spPr>
          <a:xfrm>
            <a:off x="1243999" y="1390650"/>
            <a:ext cx="9523027" cy="4786313"/>
          </a:xfrm>
          <a:prstGeom prst="rect">
            <a:avLst/>
          </a:prstGeom>
        </p:spPr>
      </p:pic>
      <p:sp>
        <p:nvSpPr>
          <p:cNvPr id="3" name="Title 2">
            <a:extLst>
              <a:ext uri="{FF2B5EF4-FFF2-40B4-BE49-F238E27FC236}">
                <a16:creationId xmlns:a16="http://schemas.microsoft.com/office/drawing/2014/main" id="{DCA70B9F-B1F3-49DE-8E09-36B82E6C2A55}"/>
              </a:ext>
            </a:extLst>
          </p:cNvPr>
          <p:cNvSpPr>
            <a:spLocks noGrp="1"/>
          </p:cNvSpPr>
          <p:nvPr>
            <p:ph type="title"/>
          </p:nvPr>
        </p:nvSpPr>
        <p:spPr/>
        <p:txBody>
          <a:bodyPr/>
          <a:lstStyle/>
          <a:p>
            <a:r>
              <a:rPr lang="en-US" dirty="0"/>
              <a:t>Domain specific intent selection</a:t>
            </a:r>
          </a:p>
        </p:txBody>
      </p:sp>
      <p:sp>
        <p:nvSpPr>
          <p:cNvPr id="6" name="Callout: Line 5">
            <a:extLst>
              <a:ext uri="{FF2B5EF4-FFF2-40B4-BE49-F238E27FC236}">
                <a16:creationId xmlns:a16="http://schemas.microsoft.com/office/drawing/2014/main" id="{04FC1EC6-30BA-4785-8CFB-573C56FCBB7F}"/>
              </a:ext>
            </a:extLst>
          </p:cNvPr>
          <p:cNvSpPr/>
          <p:nvPr/>
        </p:nvSpPr>
        <p:spPr>
          <a:xfrm>
            <a:off x="7245531" y="1811381"/>
            <a:ext cx="4781006" cy="1071155"/>
          </a:xfrm>
          <a:prstGeom prst="borderCallout1">
            <a:avLst>
              <a:gd name="adj1" fmla="val 58750"/>
              <a:gd name="adj2" fmla="val -3898"/>
              <a:gd name="adj3" fmla="val 136836"/>
              <a:gd name="adj4" fmla="val -24955"/>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Based on its analysis of your data, the modeling assistant helps you choose the key concept to be used, e.g. tasks and/or resources</a:t>
            </a:r>
          </a:p>
        </p:txBody>
      </p:sp>
    </p:spTree>
    <p:extLst>
      <p:ext uri="{BB962C8B-B14F-4D97-AF65-F5344CB8AC3E}">
        <p14:creationId xmlns:p14="http://schemas.microsoft.com/office/powerpoint/2010/main" val="311954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7FBAD2C-E77E-420E-8843-BE8E84B6C355}"/>
              </a:ext>
            </a:extLst>
          </p:cNvPr>
          <p:cNvPicPr>
            <a:picLocks noGrp="1" noChangeAspect="1"/>
          </p:cNvPicPr>
          <p:nvPr>
            <p:ph idx="1"/>
          </p:nvPr>
        </p:nvPicPr>
        <p:blipFill>
          <a:blip r:embed="rId2"/>
          <a:stretch>
            <a:fillRect/>
          </a:stretch>
        </p:blipFill>
        <p:spPr>
          <a:xfrm>
            <a:off x="1234110" y="1390650"/>
            <a:ext cx="9542805" cy="4786313"/>
          </a:xfrm>
          <a:prstGeom prst="rect">
            <a:avLst/>
          </a:prstGeom>
        </p:spPr>
      </p:pic>
      <p:sp>
        <p:nvSpPr>
          <p:cNvPr id="3" name="Title 2">
            <a:extLst>
              <a:ext uri="{FF2B5EF4-FFF2-40B4-BE49-F238E27FC236}">
                <a16:creationId xmlns:a16="http://schemas.microsoft.com/office/drawing/2014/main" id="{A7AB2D1D-4444-4F81-BFC4-CFC1246CAA59}"/>
              </a:ext>
            </a:extLst>
          </p:cNvPr>
          <p:cNvSpPr>
            <a:spLocks noGrp="1"/>
          </p:cNvSpPr>
          <p:nvPr>
            <p:ph type="title"/>
          </p:nvPr>
        </p:nvSpPr>
        <p:spPr/>
        <p:txBody>
          <a:bodyPr/>
          <a:lstStyle/>
          <a:p>
            <a:r>
              <a:rPr lang="en-US" dirty="0"/>
              <a:t>Modeling Assistant main screen</a:t>
            </a:r>
          </a:p>
        </p:txBody>
      </p:sp>
      <p:sp>
        <p:nvSpPr>
          <p:cNvPr id="6" name="Rectangle 5">
            <a:extLst>
              <a:ext uri="{FF2B5EF4-FFF2-40B4-BE49-F238E27FC236}">
                <a16:creationId xmlns:a16="http://schemas.microsoft.com/office/drawing/2014/main" id="{336B35D0-5FA5-42F2-959B-7B27FBA3F8AF}"/>
              </a:ext>
            </a:extLst>
          </p:cNvPr>
          <p:cNvSpPr/>
          <p:nvPr/>
        </p:nvSpPr>
        <p:spPr>
          <a:xfrm>
            <a:off x="2658359" y="2684477"/>
            <a:ext cx="3091992" cy="3492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6">
            <a:extLst>
              <a:ext uri="{FF2B5EF4-FFF2-40B4-BE49-F238E27FC236}">
                <a16:creationId xmlns:a16="http://schemas.microsoft.com/office/drawing/2014/main" id="{9B04BA91-AE25-4954-BA2F-1CC8092F7E23}"/>
              </a:ext>
            </a:extLst>
          </p:cNvPr>
          <p:cNvSpPr/>
          <p:nvPr/>
        </p:nvSpPr>
        <p:spPr>
          <a:xfrm>
            <a:off x="5930537" y="2351314"/>
            <a:ext cx="4032068" cy="458834"/>
          </a:xfrm>
          <a:prstGeom prst="borderCallout1">
            <a:avLst>
              <a:gd name="adj1" fmla="val 58750"/>
              <a:gd name="adj2" fmla="val -3898"/>
              <a:gd name="adj3" fmla="val 157378"/>
              <a:gd name="adj4" fmla="val -28603"/>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 formulation of your model</a:t>
            </a:r>
          </a:p>
        </p:txBody>
      </p:sp>
    </p:spTree>
    <p:extLst>
      <p:ext uri="{BB962C8B-B14F-4D97-AF65-F5344CB8AC3E}">
        <p14:creationId xmlns:p14="http://schemas.microsoft.com/office/powerpoint/2010/main" val="226175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26C25-AB08-4449-BAA6-E96E03E99973}"/>
              </a:ext>
            </a:extLst>
          </p:cNvPr>
          <p:cNvSpPr>
            <a:spLocks noGrp="1"/>
          </p:cNvSpPr>
          <p:nvPr>
            <p:ph type="title"/>
          </p:nvPr>
        </p:nvSpPr>
        <p:spPr>
          <a:xfrm>
            <a:off x="442912" y="2987913"/>
            <a:ext cx="11306175" cy="749298"/>
          </a:xfrm>
        </p:spPr>
        <p:txBody>
          <a:bodyPr/>
          <a:lstStyle/>
          <a:p>
            <a:pPr algn="ctr"/>
            <a:r>
              <a:rPr lang="en-US" dirty="0"/>
              <a:t>Problem description</a:t>
            </a:r>
          </a:p>
        </p:txBody>
      </p:sp>
    </p:spTree>
    <p:extLst>
      <p:ext uri="{BB962C8B-B14F-4D97-AF65-F5344CB8AC3E}">
        <p14:creationId xmlns:p14="http://schemas.microsoft.com/office/powerpoint/2010/main" val="4135344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FD98BFA-2E11-4132-BF76-98D6886AAD03}"/>
              </a:ext>
            </a:extLst>
          </p:cNvPr>
          <p:cNvPicPr>
            <a:picLocks noGrp="1" noChangeAspect="1"/>
          </p:cNvPicPr>
          <p:nvPr>
            <p:ph idx="1"/>
          </p:nvPr>
        </p:nvPicPr>
        <p:blipFill>
          <a:blip r:embed="rId2"/>
          <a:stretch>
            <a:fillRect/>
          </a:stretch>
        </p:blipFill>
        <p:spPr>
          <a:xfrm>
            <a:off x="1234110" y="1390650"/>
            <a:ext cx="9542805" cy="4786313"/>
          </a:xfrm>
          <a:prstGeom prst="rect">
            <a:avLst/>
          </a:prstGeom>
        </p:spPr>
      </p:pic>
      <p:sp>
        <p:nvSpPr>
          <p:cNvPr id="3" name="Title 2">
            <a:extLst>
              <a:ext uri="{FF2B5EF4-FFF2-40B4-BE49-F238E27FC236}">
                <a16:creationId xmlns:a16="http://schemas.microsoft.com/office/drawing/2014/main" id="{A7AB2D1D-4444-4F81-BFC4-CFC1246CAA59}"/>
              </a:ext>
            </a:extLst>
          </p:cNvPr>
          <p:cNvSpPr>
            <a:spLocks noGrp="1"/>
          </p:cNvSpPr>
          <p:nvPr>
            <p:ph type="title"/>
          </p:nvPr>
        </p:nvSpPr>
        <p:spPr/>
        <p:txBody>
          <a:bodyPr/>
          <a:lstStyle/>
          <a:p>
            <a:r>
              <a:rPr lang="en-US" dirty="0"/>
              <a:t>Modeling Assistant main screen</a:t>
            </a:r>
          </a:p>
        </p:txBody>
      </p:sp>
      <p:sp>
        <p:nvSpPr>
          <p:cNvPr id="6" name="Rectangle 5">
            <a:extLst>
              <a:ext uri="{FF2B5EF4-FFF2-40B4-BE49-F238E27FC236}">
                <a16:creationId xmlns:a16="http://schemas.microsoft.com/office/drawing/2014/main" id="{336B35D0-5FA5-42F2-959B-7B27FBA3F8AF}"/>
              </a:ext>
            </a:extLst>
          </p:cNvPr>
          <p:cNvSpPr/>
          <p:nvPr/>
        </p:nvSpPr>
        <p:spPr>
          <a:xfrm>
            <a:off x="6539688" y="2924306"/>
            <a:ext cx="3971718" cy="3141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6">
            <a:extLst>
              <a:ext uri="{FF2B5EF4-FFF2-40B4-BE49-F238E27FC236}">
                <a16:creationId xmlns:a16="http://schemas.microsoft.com/office/drawing/2014/main" id="{9B04BA91-AE25-4954-BA2F-1CC8092F7E23}"/>
              </a:ext>
            </a:extLst>
          </p:cNvPr>
          <p:cNvSpPr/>
          <p:nvPr/>
        </p:nvSpPr>
        <p:spPr>
          <a:xfrm>
            <a:off x="7532915" y="2291618"/>
            <a:ext cx="4197531" cy="632688"/>
          </a:xfrm>
          <a:prstGeom prst="borderCallout1">
            <a:avLst>
              <a:gd name="adj1" fmla="val 58750"/>
              <a:gd name="adj2" fmla="val -3898"/>
              <a:gd name="adj3" fmla="val 130860"/>
              <a:gd name="adj4" fmla="val -861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Suggestions of additional constraints and objectives (based on your text input)</a:t>
            </a:r>
          </a:p>
        </p:txBody>
      </p:sp>
    </p:spTree>
    <p:extLst>
      <p:ext uri="{BB962C8B-B14F-4D97-AF65-F5344CB8AC3E}">
        <p14:creationId xmlns:p14="http://schemas.microsoft.com/office/powerpoint/2010/main" val="365900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19693DB0-6AC0-934B-A7F1-E4EEDEADED88}"/>
              </a:ext>
            </a:extLst>
          </p:cNvPr>
          <p:cNvSpPr>
            <a:spLocks noGrp="1"/>
          </p:cNvSpPr>
          <p:nvPr>
            <p:ph type="title"/>
          </p:nvPr>
        </p:nvSpPr>
        <p:spPr/>
        <p:txBody>
          <a:bodyPr/>
          <a:lstStyle/>
          <a:p>
            <a:r>
              <a:rPr lang="en-US" dirty="0"/>
              <a:t>7. Deploy your DO model</a:t>
            </a:r>
          </a:p>
        </p:txBody>
      </p:sp>
      <p:pic>
        <p:nvPicPr>
          <p:cNvPr id="8" name="Picture 7">
            <a:extLst>
              <a:ext uri="{FF2B5EF4-FFF2-40B4-BE49-F238E27FC236}">
                <a16:creationId xmlns:a16="http://schemas.microsoft.com/office/drawing/2014/main" id="{4756796D-C799-41A0-B285-EE07F8DA2BB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616709"/>
            <a:ext cx="962600" cy="962600"/>
          </a:xfrm>
          <a:prstGeom prst="rect">
            <a:avLst/>
          </a:prstGeom>
        </p:spPr>
      </p:pic>
      <p:sp>
        <p:nvSpPr>
          <p:cNvPr id="9" name="Rectangle 8">
            <a:extLst>
              <a:ext uri="{FF2B5EF4-FFF2-40B4-BE49-F238E27FC236}">
                <a16:creationId xmlns:a16="http://schemas.microsoft.com/office/drawing/2014/main" id="{02AE7FDD-2AD7-40C4-8B47-72771A2627D1}"/>
              </a:ext>
            </a:extLst>
          </p:cNvPr>
          <p:cNvSpPr/>
          <p:nvPr/>
        </p:nvSpPr>
        <p:spPr>
          <a:xfrm>
            <a:off x="304800" y="2972336"/>
            <a:ext cx="5766131" cy="2000548"/>
          </a:xfrm>
          <a:prstGeom prst="rect">
            <a:avLst/>
          </a:prstGeom>
        </p:spPr>
        <p:txBody>
          <a:bodyPr wrap="square">
            <a:spAutoFit/>
          </a:bodyPr>
          <a:lstStyle/>
          <a:p>
            <a:r>
              <a:rPr lang="en-US" sz="2400" b="1" dirty="0"/>
              <a:t>Objectives</a:t>
            </a:r>
          </a:p>
          <a:p>
            <a:endParaRPr lang="en-US" sz="2000" dirty="0"/>
          </a:p>
          <a:p>
            <a:r>
              <a:rPr lang="en-US" sz="2000" dirty="0"/>
              <a:t>After the decision optimization model has been created, tested, tuned and validated, it must be deployed so that it can be used in a production application.</a:t>
            </a:r>
          </a:p>
        </p:txBody>
      </p:sp>
      <p:pic>
        <p:nvPicPr>
          <p:cNvPr id="4" name="Content Placeholder 3">
            <a:extLst>
              <a:ext uri="{FF2B5EF4-FFF2-40B4-BE49-F238E27FC236}">
                <a16:creationId xmlns:a16="http://schemas.microsoft.com/office/drawing/2014/main" id="{86735A80-48F6-4DAE-9909-3FA6766EEAFF}"/>
              </a:ext>
            </a:extLst>
          </p:cNvPr>
          <p:cNvPicPr>
            <a:picLocks noGrp="1" noChangeAspect="1"/>
          </p:cNvPicPr>
          <p:nvPr>
            <p:ph idx="1"/>
          </p:nvPr>
        </p:nvPicPr>
        <p:blipFill>
          <a:blip r:embed="rId3"/>
          <a:stretch>
            <a:fillRect/>
          </a:stretch>
        </p:blipFill>
        <p:spPr>
          <a:xfrm>
            <a:off x="5625481" y="702753"/>
            <a:ext cx="6214094" cy="4786313"/>
          </a:xfrm>
          <a:prstGeom prst="rect">
            <a:avLst/>
          </a:prstGeom>
        </p:spPr>
      </p:pic>
    </p:spTree>
    <p:extLst>
      <p:ext uri="{BB962C8B-B14F-4D97-AF65-F5344CB8AC3E}">
        <p14:creationId xmlns:p14="http://schemas.microsoft.com/office/powerpoint/2010/main" val="1958790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E9A85-F3C9-4203-9EF3-EBACC0520A26}"/>
              </a:ext>
            </a:extLst>
          </p:cNvPr>
          <p:cNvSpPr>
            <a:spLocks noGrp="1"/>
          </p:cNvSpPr>
          <p:nvPr>
            <p:ph idx="1"/>
          </p:nvPr>
        </p:nvSpPr>
        <p:spPr/>
        <p:txBody>
          <a:bodyPr>
            <a:normAutofit/>
          </a:bodyPr>
          <a:lstStyle/>
          <a:p>
            <a:r>
              <a:rPr lang="en-US" dirty="0"/>
              <a:t>Reuse ‘Deploying a Decision Optimization Model’ example notebook from the community</a:t>
            </a:r>
          </a:p>
          <a:p>
            <a:endParaRPr lang="en-US" dirty="0"/>
          </a:p>
          <a:p>
            <a:endParaRPr lang="en-US" dirty="0"/>
          </a:p>
          <a:p>
            <a:r>
              <a:rPr lang="en-US" dirty="0"/>
              <a:t>Change the model formulation to be deployed</a:t>
            </a:r>
          </a:p>
          <a:p>
            <a:endParaRPr lang="en-US" dirty="0"/>
          </a:p>
          <a:p>
            <a:r>
              <a:rPr lang="en-US" dirty="0"/>
              <a:t>Change the input data payload for test</a:t>
            </a:r>
          </a:p>
          <a:p>
            <a:endParaRPr lang="en-US" dirty="0"/>
          </a:p>
          <a:p>
            <a:endParaRPr lang="en-US" dirty="0"/>
          </a:p>
          <a:p>
            <a:r>
              <a:rPr lang="en-US" i="1" dirty="0"/>
              <a:t>The first job takes more time to run as environment is started.</a:t>
            </a:r>
            <a:br>
              <a:rPr lang="en-US" dirty="0"/>
            </a:br>
            <a:br>
              <a:rPr lang="en-US" dirty="0"/>
            </a:br>
            <a:br>
              <a:rPr lang="en-US" dirty="0"/>
            </a:br>
            <a:br>
              <a:rPr lang="en-US" dirty="0"/>
            </a:br>
            <a:br>
              <a:rPr lang="en-US" dirty="0"/>
            </a:br>
            <a:br>
              <a:rPr lang="en-US" b="1" dirty="0">
                <a:solidFill>
                  <a:schemeClr val="accent5"/>
                </a:solidFill>
              </a:rPr>
            </a:br>
            <a:r>
              <a:rPr lang="en-US" b="1" dirty="0">
                <a:solidFill>
                  <a:schemeClr val="accent5"/>
                </a:solidFill>
              </a:rPr>
              <a:t>Solution in “Deploying a Decision Optimization Model” notebook.</a:t>
            </a:r>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7 tips.</a:t>
            </a:r>
            <a:endParaRPr lang="en-US" sz="2400" dirty="0"/>
          </a:p>
        </p:txBody>
      </p:sp>
      <p:sp>
        <p:nvSpPr>
          <p:cNvPr id="4" name="Slide Number Placeholder 3">
            <a:extLst>
              <a:ext uri="{FF2B5EF4-FFF2-40B4-BE49-F238E27FC236}">
                <a16:creationId xmlns:a16="http://schemas.microsoft.com/office/drawing/2014/main" id="{633A947C-35B1-4698-BC00-45137418D3A1}"/>
              </a:ext>
            </a:extLst>
          </p:cNvPr>
          <p:cNvSpPr>
            <a:spLocks noGrp="1"/>
          </p:cNvSpPr>
          <p:nvPr>
            <p:ph type="sldNum" sz="quarter" idx="4294967295"/>
          </p:nvPr>
        </p:nvSpPr>
        <p:spPr>
          <a:xfrm>
            <a:off x="9448800" y="6435725"/>
            <a:ext cx="2743200" cy="182563"/>
          </a:xfrm>
          <a:prstGeom prst="rect">
            <a:avLst/>
          </a:prstGeo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a:ln>
                  <a:noFill/>
                </a:ln>
                <a:solidFill>
                  <a:srgbClr val="000000"/>
                </a:solidFill>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42</a:t>
            </a:fld>
            <a:endParaRPr kumimoji="0" lang="en-US" sz="800" b="0" i="0" u="none" strike="noStrike" kern="1200" cap="none" spc="0" normalizeH="0" baseline="0" noProof="0">
              <a:ln>
                <a:noFill/>
              </a:ln>
              <a:solidFill>
                <a:srgbClr val="000000"/>
              </a:solidFill>
              <a:effectLst/>
              <a:uLnTx/>
              <a:uFillTx/>
              <a:latin typeface="IBM Plex Sans"/>
              <a:cs typeface="Arial" charset="0"/>
            </a:endParaRPr>
          </a:p>
        </p:txBody>
      </p:sp>
    </p:spTree>
    <p:extLst>
      <p:ext uri="{BB962C8B-B14F-4D97-AF65-F5344CB8AC3E}">
        <p14:creationId xmlns:p14="http://schemas.microsoft.com/office/powerpoint/2010/main" val="3976488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19693DB0-6AC0-934B-A7F1-E4EEDEADED88}"/>
              </a:ext>
            </a:extLst>
          </p:cNvPr>
          <p:cNvSpPr>
            <a:spLocks noGrp="1"/>
          </p:cNvSpPr>
          <p:nvPr>
            <p:ph type="title"/>
          </p:nvPr>
        </p:nvSpPr>
        <p:spPr/>
        <p:txBody>
          <a:bodyPr/>
          <a:lstStyle/>
          <a:p>
            <a:r>
              <a:rPr lang="en-US" dirty="0"/>
              <a:t>7. Integrate deployed model into business application</a:t>
            </a:r>
          </a:p>
        </p:txBody>
      </p:sp>
      <p:sp>
        <p:nvSpPr>
          <p:cNvPr id="9" name="Rectangle 8">
            <a:extLst>
              <a:ext uri="{FF2B5EF4-FFF2-40B4-BE49-F238E27FC236}">
                <a16:creationId xmlns:a16="http://schemas.microsoft.com/office/drawing/2014/main" id="{02AE7FDD-2AD7-40C4-8B47-72771A2627D1}"/>
              </a:ext>
            </a:extLst>
          </p:cNvPr>
          <p:cNvSpPr/>
          <p:nvPr/>
        </p:nvSpPr>
        <p:spPr>
          <a:xfrm>
            <a:off x="304800" y="2972336"/>
            <a:ext cx="5766131" cy="2923877"/>
          </a:xfrm>
          <a:prstGeom prst="rect">
            <a:avLst/>
          </a:prstGeom>
        </p:spPr>
        <p:txBody>
          <a:bodyPr wrap="square">
            <a:spAutoFit/>
          </a:bodyPr>
          <a:lstStyle/>
          <a:p>
            <a:r>
              <a:rPr lang="en-US" sz="2400" b="1" dirty="0"/>
              <a:t>Objectives</a:t>
            </a:r>
          </a:p>
          <a:p>
            <a:endParaRPr lang="en-US" sz="2000" dirty="0"/>
          </a:p>
          <a:p>
            <a:r>
              <a:rPr lang="en-US" sz="2000" dirty="0"/>
              <a:t>The deployed predictive and optimization models are associated to a URL to be used for REST API calls and some token/key for authentication.</a:t>
            </a:r>
          </a:p>
          <a:p>
            <a:endParaRPr lang="en-US" sz="2000" dirty="0"/>
          </a:p>
          <a:p>
            <a:r>
              <a:rPr lang="en-US" sz="2000" dirty="0"/>
              <a:t>For deployed Decision Optimization models, an execution service allows to run new jobs with new input data and get solution data.</a:t>
            </a:r>
          </a:p>
        </p:txBody>
      </p:sp>
      <p:pic>
        <p:nvPicPr>
          <p:cNvPr id="10" name="Picture 9">
            <a:extLst>
              <a:ext uri="{FF2B5EF4-FFF2-40B4-BE49-F238E27FC236}">
                <a16:creationId xmlns:a16="http://schemas.microsoft.com/office/drawing/2014/main" id="{EB5BF951-333F-44C2-92CC-B51B809099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5449" y="1616709"/>
            <a:ext cx="967240" cy="967240"/>
          </a:xfrm>
          <a:prstGeom prst="rect">
            <a:avLst/>
          </a:prstGeom>
        </p:spPr>
      </p:pic>
      <p:pic>
        <p:nvPicPr>
          <p:cNvPr id="11" name="Picture 10">
            <a:extLst>
              <a:ext uri="{FF2B5EF4-FFF2-40B4-BE49-F238E27FC236}">
                <a16:creationId xmlns:a16="http://schemas.microsoft.com/office/drawing/2014/main" id="{8356B905-6337-4A00-9936-7F3D3E55FFCD}"/>
              </a:ext>
            </a:extLst>
          </p:cNvPr>
          <p:cNvPicPr/>
          <p:nvPr/>
        </p:nvPicPr>
        <p:blipFill>
          <a:blip r:embed="rId3"/>
          <a:stretch>
            <a:fillRect/>
          </a:stretch>
        </p:blipFill>
        <p:spPr>
          <a:xfrm>
            <a:off x="6962861" y="1023456"/>
            <a:ext cx="4617313" cy="2196119"/>
          </a:xfrm>
          <a:prstGeom prst="rect">
            <a:avLst/>
          </a:prstGeom>
        </p:spPr>
      </p:pic>
      <p:pic>
        <p:nvPicPr>
          <p:cNvPr id="12" name="Picture 11">
            <a:extLst>
              <a:ext uri="{FF2B5EF4-FFF2-40B4-BE49-F238E27FC236}">
                <a16:creationId xmlns:a16="http://schemas.microsoft.com/office/drawing/2014/main" id="{AD8E13C8-DF61-418C-9405-88467511ADCA}"/>
              </a:ext>
            </a:extLst>
          </p:cNvPr>
          <p:cNvPicPr>
            <a:picLocks noChangeAspect="1"/>
          </p:cNvPicPr>
          <p:nvPr/>
        </p:nvPicPr>
        <p:blipFill>
          <a:blip r:embed="rId4"/>
          <a:stretch>
            <a:fillRect/>
          </a:stretch>
        </p:blipFill>
        <p:spPr>
          <a:xfrm>
            <a:off x="7022062" y="3638426"/>
            <a:ext cx="3995322" cy="2053460"/>
          </a:xfrm>
          <a:prstGeom prst="rect">
            <a:avLst/>
          </a:prstGeom>
        </p:spPr>
      </p:pic>
    </p:spTree>
    <p:extLst>
      <p:ext uri="{BB962C8B-B14F-4D97-AF65-F5344CB8AC3E}">
        <p14:creationId xmlns:p14="http://schemas.microsoft.com/office/powerpoint/2010/main" val="1303363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E9A85-F3C9-4203-9EF3-EBACC0520A26}"/>
              </a:ext>
            </a:extLst>
          </p:cNvPr>
          <p:cNvSpPr>
            <a:spLocks noGrp="1"/>
          </p:cNvSpPr>
          <p:nvPr>
            <p:ph idx="1"/>
          </p:nvPr>
        </p:nvSpPr>
        <p:spPr/>
        <p:txBody>
          <a:bodyPr>
            <a:normAutofit/>
          </a:bodyPr>
          <a:lstStyle/>
          <a:p>
            <a:r>
              <a:rPr lang="en-US" dirty="0"/>
              <a:t>You can have a look at several examples in:</a:t>
            </a:r>
          </a:p>
          <a:p>
            <a:pPr lvl="1"/>
            <a:r>
              <a:rPr lang="fr-FR" dirty="0">
                <a:hlinkClick r:id="rId2"/>
              </a:rPr>
              <a:t>https://ws-do-ucp-demo-app.eu-gb.mybluemix.net/workspaces/</a:t>
            </a:r>
            <a:endParaRPr lang="fr-FR" dirty="0"/>
          </a:p>
          <a:p>
            <a:pPr lvl="1"/>
            <a:endParaRPr lang="fr-FR" dirty="0"/>
          </a:p>
          <a:p>
            <a:pPr lvl="1"/>
            <a:endParaRPr lang="fr-FR" dirty="0"/>
          </a:p>
          <a:p>
            <a:r>
              <a:rPr lang="fr-FR" dirty="0"/>
              <a:t>Source code in:</a:t>
            </a:r>
          </a:p>
          <a:p>
            <a:pPr lvl="1"/>
            <a:r>
              <a:rPr lang="fr-FR" dirty="0">
                <a:hlinkClick r:id="rId3"/>
              </a:rPr>
              <a:t>https://github.com/IBMDecisionOptimization/do-ws-ucp-demo-app</a:t>
            </a:r>
            <a:endParaRPr lang="en-US" dirty="0"/>
          </a:p>
          <a:p>
            <a:endParaRPr lang="en-US" dirty="0"/>
          </a:p>
        </p:txBody>
      </p:sp>
      <p:sp>
        <p:nvSpPr>
          <p:cNvPr id="3" name="Title 2">
            <a:extLst>
              <a:ext uri="{FF2B5EF4-FFF2-40B4-BE49-F238E27FC236}">
                <a16:creationId xmlns:a16="http://schemas.microsoft.com/office/drawing/2014/main" id="{37630785-7AD8-4DF3-B5E2-8275222412E6}"/>
              </a:ext>
            </a:extLst>
          </p:cNvPr>
          <p:cNvSpPr>
            <a:spLocks noGrp="1"/>
          </p:cNvSpPr>
          <p:nvPr>
            <p:ph type="title"/>
          </p:nvPr>
        </p:nvSpPr>
        <p:spPr/>
        <p:txBody>
          <a:bodyPr>
            <a:normAutofit/>
          </a:bodyPr>
          <a:lstStyle/>
          <a:p>
            <a:pPr lvl="0"/>
            <a:r>
              <a:rPr lang="en-US" sz="1867" b="1" dirty="0"/>
              <a:t>Step 8 tips.</a:t>
            </a:r>
            <a:endParaRPr lang="en-US" sz="2400" dirty="0"/>
          </a:p>
        </p:txBody>
      </p:sp>
      <p:sp>
        <p:nvSpPr>
          <p:cNvPr id="4" name="Slide Number Placeholder 3">
            <a:extLst>
              <a:ext uri="{FF2B5EF4-FFF2-40B4-BE49-F238E27FC236}">
                <a16:creationId xmlns:a16="http://schemas.microsoft.com/office/drawing/2014/main" id="{633A947C-35B1-4698-BC00-45137418D3A1}"/>
              </a:ext>
            </a:extLst>
          </p:cNvPr>
          <p:cNvSpPr>
            <a:spLocks noGrp="1"/>
          </p:cNvSpPr>
          <p:nvPr>
            <p:ph type="sldNum" sz="quarter" idx="4294967295"/>
          </p:nvPr>
        </p:nvSpPr>
        <p:spPr>
          <a:xfrm>
            <a:off x="9448800" y="6435725"/>
            <a:ext cx="2743200" cy="182563"/>
          </a:xfrm>
          <a:prstGeom prst="rect">
            <a:avLst/>
          </a:prstGeo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a:ln>
                  <a:noFill/>
                </a:ln>
                <a:solidFill>
                  <a:srgbClr val="000000"/>
                </a:solidFill>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a:ln>
                <a:noFill/>
              </a:ln>
              <a:solidFill>
                <a:srgbClr val="000000"/>
              </a:solidFill>
              <a:effectLst/>
              <a:uLnTx/>
              <a:uFillTx/>
              <a:latin typeface="IBM Plex Sans"/>
              <a:cs typeface="Arial" charset="0"/>
            </a:endParaRPr>
          </a:p>
        </p:txBody>
      </p:sp>
    </p:spTree>
    <p:extLst>
      <p:ext uri="{BB962C8B-B14F-4D97-AF65-F5344CB8AC3E}">
        <p14:creationId xmlns:p14="http://schemas.microsoft.com/office/powerpoint/2010/main" val="497858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6F0A38-7FA2-4357-BEFB-5DB8649245B5}"/>
              </a:ext>
            </a:extLst>
          </p:cNvPr>
          <p:cNvSpPr>
            <a:spLocks noGrp="1"/>
          </p:cNvSpPr>
          <p:nvPr>
            <p:ph idx="1"/>
          </p:nvPr>
        </p:nvSpPr>
        <p:spPr/>
        <p:txBody>
          <a:bodyPr/>
          <a:lstStyle/>
          <a:p>
            <a:r>
              <a:rPr lang="en-US" dirty="0"/>
              <a:t>In this Hands-On, you have </a:t>
            </a:r>
            <a:r>
              <a:rPr lang="en-US"/>
              <a:t>learnt about each </a:t>
            </a:r>
            <a:r>
              <a:rPr lang="en-US" dirty="0"/>
              <a:t>step required to create an application combining ML and DO models integrated in a business application.</a:t>
            </a:r>
          </a:p>
          <a:p>
            <a:endParaRPr lang="en-US" dirty="0"/>
          </a:p>
          <a:p>
            <a:r>
              <a:rPr lang="en-US" dirty="0"/>
              <a:t>While the example was didactically simple, same principles and features apply for bigger models.</a:t>
            </a:r>
            <a:endParaRPr lang="fr-FR" dirty="0"/>
          </a:p>
        </p:txBody>
      </p:sp>
      <p:sp>
        <p:nvSpPr>
          <p:cNvPr id="3" name="Title 2">
            <a:extLst>
              <a:ext uri="{FF2B5EF4-FFF2-40B4-BE49-F238E27FC236}">
                <a16:creationId xmlns:a16="http://schemas.microsoft.com/office/drawing/2014/main" id="{9AF13128-46B1-407B-B07B-B7EA27A5CC79}"/>
              </a:ext>
            </a:extLst>
          </p:cNvPr>
          <p:cNvSpPr>
            <a:spLocks noGrp="1"/>
          </p:cNvSpPr>
          <p:nvPr>
            <p:ph type="title"/>
          </p:nvPr>
        </p:nvSpPr>
        <p:spPr/>
        <p:txBody>
          <a:bodyPr/>
          <a:lstStyle/>
          <a:p>
            <a:r>
              <a:rPr lang="en-US" dirty="0"/>
              <a:t>Conclusions</a:t>
            </a:r>
            <a:endParaRPr lang="fr-FR" dirty="0"/>
          </a:p>
        </p:txBody>
      </p:sp>
    </p:spTree>
    <p:extLst>
      <p:ext uri="{BB962C8B-B14F-4D97-AF65-F5344CB8AC3E}">
        <p14:creationId xmlns:p14="http://schemas.microsoft.com/office/powerpoint/2010/main" val="39499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AA15-6835-EC46-91CF-6EB4432F9AC3}"/>
              </a:ext>
            </a:extLst>
          </p:cNvPr>
          <p:cNvSpPr>
            <a:spLocks noGrp="1"/>
          </p:cNvSpPr>
          <p:nvPr>
            <p:ph type="title"/>
          </p:nvPr>
        </p:nvSpPr>
        <p:spPr/>
        <p:txBody>
          <a:bodyPr/>
          <a:lstStyle/>
          <a:p>
            <a:r>
              <a:rPr lang="en-US" dirty="0"/>
              <a:t>Marketing Campaign Optimization</a:t>
            </a:r>
          </a:p>
        </p:txBody>
      </p:sp>
      <p:pic>
        <p:nvPicPr>
          <p:cNvPr id="38915" name="Picture 6" descr="symbol_questionma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753552"/>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3419475" y="2150696"/>
            <a:ext cx="2286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1"/>
              </a:buClr>
              <a:buFont typeface="Wingdings" charset="2"/>
              <a:buChar char="§"/>
              <a:defRPr sz="1600">
                <a:solidFill>
                  <a:schemeClr val="tx1"/>
                </a:solidFill>
                <a:latin typeface="Arial" charset="0"/>
              </a:defRPr>
            </a:lvl1pPr>
            <a:lvl2pPr marL="742950" indent="-285750">
              <a:spcBef>
                <a:spcPct val="50000"/>
              </a:spcBef>
              <a:buClr>
                <a:schemeClr val="tx1"/>
              </a:buClr>
              <a:buFont typeface="Arial" charset="0"/>
              <a:buChar char="–"/>
              <a:defRPr sz="1600">
                <a:solidFill>
                  <a:schemeClr val="tx1"/>
                </a:solidFill>
                <a:latin typeface="Arial" charset="0"/>
              </a:defRPr>
            </a:lvl2pPr>
            <a:lvl3pPr marL="1143000" indent="-228600">
              <a:spcBef>
                <a:spcPct val="50000"/>
              </a:spcBef>
              <a:buClr>
                <a:schemeClr val="tx1"/>
              </a:buClr>
              <a:buChar char="•"/>
              <a:defRPr sz="1600">
                <a:solidFill>
                  <a:schemeClr val="tx1"/>
                </a:solidFill>
                <a:latin typeface="Arial" charset="0"/>
              </a:defRPr>
            </a:lvl3pPr>
            <a:lvl4pPr marL="1600200" indent="-228600">
              <a:spcBef>
                <a:spcPct val="20000"/>
              </a:spcBef>
              <a:buClr>
                <a:schemeClr val="bg1"/>
              </a:buClr>
              <a:defRPr sz="1600">
                <a:solidFill>
                  <a:schemeClr val="bg1"/>
                </a:solidFill>
                <a:latin typeface="Arial" charset="0"/>
              </a:defRPr>
            </a:lvl4pPr>
            <a:lvl5pPr marL="2057400" indent="-228600">
              <a:spcBef>
                <a:spcPct val="20000"/>
              </a:spcBef>
              <a:buClr>
                <a:schemeClr val="bg1"/>
              </a:buClr>
              <a:buChar char="»"/>
              <a:defRPr sz="1600">
                <a:solidFill>
                  <a:schemeClr val="bg1"/>
                </a:solidFill>
                <a:latin typeface="Arial"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charset="0"/>
              </a:defRPr>
            </a:lvl9pPr>
          </a:lstStyle>
          <a:p>
            <a:pPr eaLnBrk="1" hangingPunct="1">
              <a:spcBef>
                <a:spcPct val="0"/>
              </a:spcBef>
              <a:buClrTx/>
              <a:buFontTx/>
              <a:buNone/>
            </a:pPr>
            <a:r>
              <a:rPr lang="en-US" altLang="en-US" sz="1800"/>
              <a:t>Which product/campaign ?</a:t>
            </a:r>
          </a:p>
        </p:txBody>
      </p:sp>
      <p:sp>
        <p:nvSpPr>
          <p:cNvPr id="16" name="TextBox 15"/>
          <p:cNvSpPr txBox="1">
            <a:spLocks noChangeArrowheads="1"/>
          </p:cNvSpPr>
          <p:nvPr/>
        </p:nvSpPr>
        <p:spPr bwMode="auto">
          <a:xfrm>
            <a:off x="6391275" y="2471737"/>
            <a:ext cx="213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1"/>
              </a:buClr>
              <a:buFont typeface="Wingdings" charset="2"/>
              <a:buChar char="§"/>
              <a:defRPr sz="1600">
                <a:solidFill>
                  <a:schemeClr val="tx1"/>
                </a:solidFill>
                <a:latin typeface="Arial" charset="0"/>
              </a:defRPr>
            </a:lvl1pPr>
            <a:lvl2pPr marL="742950" indent="-285750">
              <a:spcBef>
                <a:spcPct val="50000"/>
              </a:spcBef>
              <a:buClr>
                <a:schemeClr val="tx1"/>
              </a:buClr>
              <a:buFont typeface="Arial" charset="0"/>
              <a:buChar char="–"/>
              <a:defRPr sz="1600">
                <a:solidFill>
                  <a:schemeClr val="tx1"/>
                </a:solidFill>
                <a:latin typeface="Arial" charset="0"/>
              </a:defRPr>
            </a:lvl2pPr>
            <a:lvl3pPr marL="1143000" indent="-228600">
              <a:spcBef>
                <a:spcPct val="50000"/>
              </a:spcBef>
              <a:buClr>
                <a:schemeClr val="tx1"/>
              </a:buClr>
              <a:buChar char="•"/>
              <a:defRPr sz="1600">
                <a:solidFill>
                  <a:schemeClr val="tx1"/>
                </a:solidFill>
                <a:latin typeface="Arial" charset="0"/>
              </a:defRPr>
            </a:lvl3pPr>
            <a:lvl4pPr marL="1600200" indent="-228600">
              <a:spcBef>
                <a:spcPct val="20000"/>
              </a:spcBef>
              <a:buClr>
                <a:schemeClr val="bg1"/>
              </a:buClr>
              <a:defRPr sz="1600">
                <a:solidFill>
                  <a:schemeClr val="bg1"/>
                </a:solidFill>
                <a:latin typeface="Arial" charset="0"/>
              </a:defRPr>
            </a:lvl4pPr>
            <a:lvl5pPr marL="2057400" indent="-228600">
              <a:spcBef>
                <a:spcPct val="20000"/>
              </a:spcBef>
              <a:buClr>
                <a:schemeClr val="bg1"/>
              </a:buClr>
              <a:buChar char="»"/>
              <a:defRPr sz="1600">
                <a:solidFill>
                  <a:schemeClr val="bg1"/>
                </a:solidFill>
                <a:latin typeface="Arial"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charset="0"/>
              </a:defRPr>
            </a:lvl9pPr>
          </a:lstStyle>
          <a:p>
            <a:pPr eaLnBrk="1" hangingPunct="1">
              <a:spcBef>
                <a:spcPct val="0"/>
              </a:spcBef>
              <a:buClrTx/>
              <a:buFontTx/>
              <a:buNone/>
            </a:pPr>
            <a:r>
              <a:rPr lang="en-US" altLang="en-US" sz="1800"/>
              <a:t>Through which channel?</a:t>
            </a:r>
          </a:p>
        </p:txBody>
      </p:sp>
      <p:sp>
        <p:nvSpPr>
          <p:cNvPr id="18" name="TextBox 17"/>
          <p:cNvSpPr txBox="1">
            <a:spLocks noChangeArrowheads="1"/>
          </p:cNvSpPr>
          <p:nvPr/>
        </p:nvSpPr>
        <p:spPr bwMode="auto">
          <a:xfrm>
            <a:off x="5417604" y="4343185"/>
            <a:ext cx="213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1"/>
              </a:buClr>
              <a:buFont typeface="Wingdings" charset="2"/>
              <a:buChar char="§"/>
              <a:defRPr sz="1600">
                <a:solidFill>
                  <a:schemeClr val="tx1"/>
                </a:solidFill>
                <a:latin typeface="Arial" charset="0"/>
              </a:defRPr>
            </a:lvl1pPr>
            <a:lvl2pPr marL="742950" indent="-285750">
              <a:spcBef>
                <a:spcPct val="50000"/>
              </a:spcBef>
              <a:buClr>
                <a:schemeClr val="tx1"/>
              </a:buClr>
              <a:buFont typeface="Arial" charset="0"/>
              <a:buChar char="–"/>
              <a:defRPr sz="1600">
                <a:solidFill>
                  <a:schemeClr val="tx1"/>
                </a:solidFill>
                <a:latin typeface="Arial" charset="0"/>
              </a:defRPr>
            </a:lvl2pPr>
            <a:lvl3pPr marL="1143000" indent="-228600">
              <a:spcBef>
                <a:spcPct val="50000"/>
              </a:spcBef>
              <a:buClr>
                <a:schemeClr val="tx1"/>
              </a:buClr>
              <a:buChar char="•"/>
              <a:defRPr sz="1600">
                <a:solidFill>
                  <a:schemeClr val="tx1"/>
                </a:solidFill>
                <a:latin typeface="Arial" charset="0"/>
              </a:defRPr>
            </a:lvl3pPr>
            <a:lvl4pPr marL="1600200" indent="-228600">
              <a:spcBef>
                <a:spcPct val="20000"/>
              </a:spcBef>
              <a:buClr>
                <a:schemeClr val="bg1"/>
              </a:buClr>
              <a:defRPr sz="1600">
                <a:solidFill>
                  <a:schemeClr val="bg1"/>
                </a:solidFill>
                <a:latin typeface="Arial" charset="0"/>
              </a:defRPr>
            </a:lvl4pPr>
            <a:lvl5pPr marL="2057400" indent="-228600">
              <a:spcBef>
                <a:spcPct val="20000"/>
              </a:spcBef>
              <a:buClr>
                <a:schemeClr val="bg1"/>
              </a:buClr>
              <a:buChar char="»"/>
              <a:defRPr sz="1600">
                <a:solidFill>
                  <a:schemeClr val="bg1"/>
                </a:solidFill>
                <a:latin typeface="Arial"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charset="0"/>
              </a:defRPr>
            </a:lvl9pPr>
          </a:lstStyle>
          <a:p>
            <a:pPr eaLnBrk="1" hangingPunct="1">
              <a:spcBef>
                <a:spcPct val="0"/>
              </a:spcBef>
              <a:buClrTx/>
              <a:buFontTx/>
              <a:buNone/>
            </a:pPr>
            <a:r>
              <a:rPr lang="en-US" altLang="en-US" sz="1800" dirty="0"/>
              <a:t>To which customers?</a:t>
            </a:r>
          </a:p>
        </p:txBody>
      </p:sp>
      <p:pic>
        <p:nvPicPr>
          <p:cNvPr id="38919" name="Picture 10" descr="safe_open_fu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5708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1" descr="credit_car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47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2" descr="user_heads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990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3" descr="mail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16002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14" descr="symbol_a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5400" y="1295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15" descr="des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3000" y="2057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16" descr="schoolbo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3504" y="505449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6" name="Picture 17" descr="businessman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0043" y="5125931"/>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7" name="Picture 18" descr="teacher_black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9543" y="5125931"/>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8" name="Picture 19" descr="use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2604" y="509576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399626"/>
      </p:ext>
    </p:extLst>
  </p:cSld>
  <p:clrMapOvr>
    <a:masterClrMapping/>
  </p:clrMapOvr>
  <mc:AlternateContent xmlns:mc="http://schemas.openxmlformats.org/markup-compatibility/2006" xmlns:p14="http://schemas.microsoft.com/office/powerpoint/2010/main">
    <mc:Choice Requires="p14">
      <p:transition spd="slow" p14:dur="4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564085" cy="1756521"/>
          </a:xfrm>
        </p:spPr>
        <p:txBody>
          <a:bodyPr>
            <a:normAutofit/>
          </a:bodyPr>
          <a:lstStyle/>
          <a:p>
            <a:pPr>
              <a:defRPr/>
            </a:pPr>
            <a:r>
              <a:rPr lang="en-US" dirty="0">
                <a:solidFill>
                  <a:schemeClr val="accent2"/>
                </a:solidFill>
                <a:cs typeface="+mj-cs"/>
              </a:rPr>
              <a:t>Marketing Campaign Assignment</a:t>
            </a:r>
            <a:endParaRPr lang="en-US" dirty="0">
              <a:cs typeface="+mj-cs"/>
            </a:endParaRPr>
          </a:p>
        </p:txBody>
      </p:sp>
      <p:graphicFrame>
        <p:nvGraphicFramePr>
          <p:cNvPr id="7" name="Content Placeholder 3"/>
          <p:cNvGraphicFramePr>
            <a:graphicFrameLocks noGrp="1"/>
          </p:cNvGraphicFramePr>
          <p:nvPr>
            <p:ph idx="4294967295"/>
            <p:extLst/>
          </p:nvPr>
        </p:nvGraphicFramePr>
        <p:xfrm>
          <a:off x="2119819" y="1032439"/>
          <a:ext cx="7884100" cy="2834679"/>
        </p:xfrm>
        <a:graphic>
          <a:graphicData uri="http://schemas.openxmlformats.org/drawingml/2006/table">
            <a:tbl>
              <a:tblPr/>
              <a:tblGrid>
                <a:gridCol w="1971025">
                  <a:extLst>
                    <a:ext uri="{9D8B030D-6E8A-4147-A177-3AD203B41FA5}">
                      <a16:colId xmlns:a16="http://schemas.microsoft.com/office/drawing/2014/main" val="20000"/>
                    </a:ext>
                  </a:extLst>
                </a:gridCol>
                <a:gridCol w="1971025">
                  <a:extLst>
                    <a:ext uri="{9D8B030D-6E8A-4147-A177-3AD203B41FA5}">
                      <a16:colId xmlns:a16="http://schemas.microsoft.com/office/drawing/2014/main" val="20001"/>
                    </a:ext>
                  </a:extLst>
                </a:gridCol>
                <a:gridCol w="1971025">
                  <a:extLst>
                    <a:ext uri="{9D8B030D-6E8A-4147-A177-3AD203B41FA5}">
                      <a16:colId xmlns:a16="http://schemas.microsoft.com/office/drawing/2014/main" val="20002"/>
                    </a:ext>
                  </a:extLst>
                </a:gridCol>
                <a:gridCol w="1971025">
                  <a:extLst>
                    <a:ext uri="{9D8B030D-6E8A-4147-A177-3AD203B41FA5}">
                      <a16:colId xmlns:a16="http://schemas.microsoft.com/office/drawing/2014/main" val="20003"/>
                    </a:ext>
                  </a:extLst>
                </a:gridCol>
              </a:tblGrid>
              <a:tr h="2952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Customers</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Home</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Auto</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Travel</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kern="1200"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1"/>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2"/>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3</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3"/>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4"/>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5"/>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$130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6"/>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7"/>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8"/>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9"/>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546F7113-3DA6-4161-801C-3F901E5C1418}"/>
              </a:ext>
            </a:extLst>
          </p:cNvPr>
          <p:cNvSpPr txBox="1"/>
          <p:nvPr/>
        </p:nvSpPr>
        <p:spPr>
          <a:xfrm>
            <a:off x="2009775" y="4600574"/>
            <a:ext cx="7210425" cy="1015663"/>
          </a:xfrm>
          <a:prstGeom prst="rect">
            <a:avLst/>
          </a:prstGeom>
          <a:noFill/>
        </p:spPr>
        <p:txBody>
          <a:bodyPr wrap="square" rtlCol="0">
            <a:spAutoFit/>
          </a:bodyPr>
          <a:lstStyle/>
          <a:p>
            <a:pPr algn="l"/>
            <a:r>
              <a:rPr lang="en-US" sz="2000" dirty="0"/>
              <a:t>Easy without constraints.</a:t>
            </a:r>
          </a:p>
          <a:p>
            <a:pPr algn="l"/>
            <a:endParaRPr lang="en-US" sz="2000" dirty="0"/>
          </a:p>
          <a:p>
            <a:pPr algn="l"/>
            <a:endParaRPr lang="en-US" sz="2000" dirty="0"/>
          </a:p>
        </p:txBody>
      </p:sp>
    </p:spTree>
    <p:extLst>
      <p:ext uri="{BB962C8B-B14F-4D97-AF65-F5344CB8AC3E}">
        <p14:creationId xmlns:p14="http://schemas.microsoft.com/office/powerpoint/2010/main" val="114536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564085" cy="1756521"/>
          </a:xfrm>
        </p:spPr>
        <p:txBody>
          <a:bodyPr>
            <a:normAutofit/>
          </a:bodyPr>
          <a:lstStyle/>
          <a:p>
            <a:pPr>
              <a:defRPr/>
            </a:pPr>
            <a:r>
              <a:rPr lang="en-US" dirty="0">
                <a:solidFill>
                  <a:schemeClr val="accent2"/>
                </a:solidFill>
                <a:cs typeface="+mj-cs"/>
              </a:rPr>
              <a:t>Marketing Campaign Assignment</a:t>
            </a:r>
            <a:endParaRPr lang="en-US" dirty="0">
              <a:cs typeface="+mj-cs"/>
            </a:endParaRPr>
          </a:p>
        </p:txBody>
      </p:sp>
      <p:graphicFrame>
        <p:nvGraphicFramePr>
          <p:cNvPr id="7" name="Content Placeholder 3"/>
          <p:cNvGraphicFramePr>
            <a:graphicFrameLocks noGrp="1"/>
          </p:cNvGraphicFramePr>
          <p:nvPr>
            <p:ph idx="4294967295"/>
            <p:extLst/>
          </p:nvPr>
        </p:nvGraphicFramePr>
        <p:xfrm>
          <a:off x="2119819" y="1032439"/>
          <a:ext cx="7884100" cy="2834679"/>
        </p:xfrm>
        <a:graphic>
          <a:graphicData uri="http://schemas.openxmlformats.org/drawingml/2006/table">
            <a:tbl>
              <a:tblPr/>
              <a:tblGrid>
                <a:gridCol w="1971025">
                  <a:extLst>
                    <a:ext uri="{9D8B030D-6E8A-4147-A177-3AD203B41FA5}">
                      <a16:colId xmlns:a16="http://schemas.microsoft.com/office/drawing/2014/main" val="20000"/>
                    </a:ext>
                  </a:extLst>
                </a:gridCol>
                <a:gridCol w="1971025">
                  <a:extLst>
                    <a:ext uri="{9D8B030D-6E8A-4147-A177-3AD203B41FA5}">
                      <a16:colId xmlns:a16="http://schemas.microsoft.com/office/drawing/2014/main" val="20001"/>
                    </a:ext>
                  </a:extLst>
                </a:gridCol>
                <a:gridCol w="1971025">
                  <a:extLst>
                    <a:ext uri="{9D8B030D-6E8A-4147-A177-3AD203B41FA5}">
                      <a16:colId xmlns:a16="http://schemas.microsoft.com/office/drawing/2014/main" val="20002"/>
                    </a:ext>
                  </a:extLst>
                </a:gridCol>
                <a:gridCol w="1971025">
                  <a:extLst>
                    <a:ext uri="{9D8B030D-6E8A-4147-A177-3AD203B41FA5}">
                      <a16:colId xmlns:a16="http://schemas.microsoft.com/office/drawing/2014/main" val="20003"/>
                    </a:ext>
                  </a:extLst>
                </a:gridCol>
              </a:tblGrid>
              <a:tr h="2952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Customers</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Home</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Auto</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Travel</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kern="1200"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3</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5"/>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$130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6"/>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7"/>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8"/>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9"/>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546F7113-3DA6-4161-801C-3F901E5C1418}"/>
              </a:ext>
            </a:extLst>
          </p:cNvPr>
          <p:cNvSpPr txBox="1"/>
          <p:nvPr/>
        </p:nvSpPr>
        <p:spPr>
          <a:xfrm>
            <a:off x="2009775" y="4600574"/>
            <a:ext cx="7210425" cy="1015663"/>
          </a:xfrm>
          <a:prstGeom prst="rect">
            <a:avLst/>
          </a:prstGeom>
          <a:noFill/>
        </p:spPr>
        <p:txBody>
          <a:bodyPr wrap="square" rtlCol="0">
            <a:spAutoFit/>
          </a:bodyPr>
          <a:lstStyle/>
          <a:p>
            <a:pPr algn="l"/>
            <a:r>
              <a:rPr lang="en-US" sz="2000" dirty="0"/>
              <a:t>Just run them all!</a:t>
            </a:r>
          </a:p>
          <a:p>
            <a:pPr algn="l"/>
            <a:endParaRPr lang="en-US" sz="2000" dirty="0"/>
          </a:p>
          <a:p>
            <a:pPr algn="l"/>
            <a:endParaRPr lang="en-US" sz="2000" dirty="0"/>
          </a:p>
        </p:txBody>
      </p:sp>
    </p:spTree>
    <p:extLst>
      <p:ext uri="{BB962C8B-B14F-4D97-AF65-F5344CB8AC3E}">
        <p14:creationId xmlns:p14="http://schemas.microsoft.com/office/powerpoint/2010/main" val="247158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564085" cy="1756521"/>
          </a:xfrm>
        </p:spPr>
        <p:txBody>
          <a:bodyPr>
            <a:normAutofit/>
          </a:bodyPr>
          <a:lstStyle/>
          <a:p>
            <a:pPr>
              <a:defRPr/>
            </a:pPr>
            <a:r>
              <a:rPr lang="en-US" dirty="0">
                <a:solidFill>
                  <a:schemeClr val="accent2"/>
                </a:solidFill>
                <a:cs typeface="+mj-cs"/>
              </a:rPr>
              <a:t>Marketing Campaign Assignment</a:t>
            </a:r>
            <a:endParaRPr lang="en-US" dirty="0">
              <a:cs typeface="+mj-cs"/>
            </a:endParaRPr>
          </a:p>
        </p:txBody>
      </p:sp>
      <p:graphicFrame>
        <p:nvGraphicFramePr>
          <p:cNvPr id="7" name="Content Placeholder 3"/>
          <p:cNvGraphicFramePr>
            <a:graphicFrameLocks noGrp="1"/>
          </p:cNvGraphicFramePr>
          <p:nvPr>
            <p:ph idx="4294967295"/>
            <p:extLst/>
          </p:nvPr>
        </p:nvGraphicFramePr>
        <p:xfrm>
          <a:off x="2119819" y="1032439"/>
          <a:ext cx="7884100" cy="2834679"/>
        </p:xfrm>
        <a:graphic>
          <a:graphicData uri="http://schemas.openxmlformats.org/drawingml/2006/table">
            <a:tbl>
              <a:tblPr/>
              <a:tblGrid>
                <a:gridCol w="1971025">
                  <a:extLst>
                    <a:ext uri="{9D8B030D-6E8A-4147-A177-3AD203B41FA5}">
                      <a16:colId xmlns:a16="http://schemas.microsoft.com/office/drawing/2014/main" val="20000"/>
                    </a:ext>
                  </a:extLst>
                </a:gridCol>
                <a:gridCol w="1971025">
                  <a:extLst>
                    <a:ext uri="{9D8B030D-6E8A-4147-A177-3AD203B41FA5}">
                      <a16:colId xmlns:a16="http://schemas.microsoft.com/office/drawing/2014/main" val="20001"/>
                    </a:ext>
                  </a:extLst>
                </a:gridCol>
                <a:gridCol w="1971025">
                  <a:extLst>
                    <a:ext uri="{9D8B030D-6E8A-4147-A177-3AD203B41FA5}">
                      <a16:colId xmlns:a16="http://schemas.microsoft.com/office/drawing/2014/main" val="20002"/>
                    </a:ext>
                  </a:extLst>
                </a:gridCol>
                <a:gridCol w="1971025">
                  <a:extLst>
                    <a:ext uri="{9D8B030D-6E8A-4147-A177-3AD203B41FA5}">
                      <a16:colId xmlns:a16="http://schemas.microsoft.com/office/drawing/2014/main" val="20003"/>
                    </a:ext>
                  </a:extLst>
                </a:gridCol>
              </a:tblGrid>
              <a:tr h="2952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Customers</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Home</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Auto</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Travel</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kern="1200"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1"/>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2"/>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3</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3"/>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4"/>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5"/>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$130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6"/>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7"/>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8"/>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9"/>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546F7113-3DA6-4161-801C-3F901E5C1418}"/>
              </a:ext>
            </a:extLst>
          </p:cNvPr>
          <p:cNvSpPr txBox="1"/>
          <p:nvPr/>
        </p:nvSpPr>
        <p:spPr>
          <a:xfrm>
            <a:off x="2009775" y="4600574"/>
            <a:ext cx="7210425" cy="1015663"/>
          </a:xfrm>
          <a:prstGeom prst="rect">
            <a:avLst/>
          </a:prstGeom>
          <a:noFill/>
        </p:spPr>
        <p:txBody>
          <a:bodyPr wrap="square" rtlCol="0">
            <a:spAutoFit/>
          </a:bodyPr>
          <a:lstStyle/>
          <a:p>
            <a:pPr algn="l"/>
            <a:r>
              <a:rPr lang="en-US" sz="2000" dirty="0"/>
              <a:t>Real life constraints and objectives:</a:t>
            </a:r>
          </a:p>
          <a:p>
            <a:pPr marL="342900" indent="-342900" algn="l">
              <a:buFont typeface="Arial" panose="020B0604020202020204" pitchFamily="34" charset="0"/>
              <a:buChar char="•"/>
            </a:pPr>
            <a:r>
              <a:rPr lang="en-US" sz="2000" dirty="0"/>
              <a:t>Avoid customer burnout: at most one campaign per customer</a:t>
            </a:r>
          </a:p>
          <a:p>
            <a:pPr marL="342900" indent="-342900" algn="l">
              <a:buFont typeface="Arial" panose="020B0604020202020204" pitchFamily="34" charset="0"/>
              <a:buChar char="•"/>
            </a:pPr>
            <a:r>
              <a:rPr lang="en-US" sz="2000" dirty="0"/>
              <a:t>Capacity: at most three customers per campaign</a:t>
            </a:r>
          </a:p>
        </p:txBody>
      </p:sp>
    </p:spTree>
    <p:extLst>
      <p:ext uri="{BB962C8B-B14F-4D97-AF65-F5344CB8AC3E}">
        <p14:creationId xmlns:p14="http://schemas.microsoft.com/office/powerpoint/2010/main" val="367723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564085" cy="1756521"/>
          </a:xfrm>
        </p:spPr>
        <p:txBody>
          <a:bodyPr>
            <a:normAutofit/>
          </a:bodyPr>
          <a:lstStyle/>
          <a:p>
            <a:pPr>
              <a:defRPr/>
            </a:pPr>
            <a:r>
              <a:rPr lang="en-US" dirty="0">
                <a:solidFill>
                  <a:schemeClr val="accent2"/>
                </a:solidFill>
                <a:cs typeface="+mj-cs"/>
              </a:rPr>
              <a:t>Marketing Campaign Assignment</a:t>
            </a:r>
            <a:endParaRPr lang="en-US" dirty="0">
              <a:cs typeface="+mj-cs"/>
            </a:endParaRPr>
          </a:p>
        </p:txBody>
      </p:sp>
      <p:graphicFrame>
        <p:nvGraphicFramePr>
          <p:cNvPr id="7" name="Content Placeholder 3"/>
          <p:cNvGraphicFramePr>
            <a:graphicFrameLocks noGrp="1"/>
          </p:cNvGraphicFramePr>
          <p:nvPr>
            <p:ph idx="4294967295"/>
            <p:extLst/>
          </p:nvPr>
        </p:nvGraphicFramePr>
        <p:xfrm>
          <a:off x="2119819" y="1032439"/>
          <a:ext cx="7884100" cy="2834679"/>
        </p:xfrm>
        <a:graphic>
          <a:graphicData uri="http://schemas.openxmlformats.org/drawingml/2006/table">
            <a:tbl>
              <a:tblPr/>
              <a:tblGrid>
                <a:gridCol w="1971025">
                  <a:extLst>
                    <a:ext uri="{9D8B030D-6E8A-4147-A177-3AD203B41FA5}">
                      <a16:colId xmlns:a16="http://schemas.microsoft.com/office/drawing/2014/main" val="20000"/>
                    </a:ext>
                  </a:extLst>
                </a:gridCol>
                <a:gridCol w="1971025">
                  <a:extLst>
                    <a:ext uri="{9D8B030D-6E8A-4147-A177-3AD203B41FA5}">
                      <a16:colId xmlns:a16="http://schemas.microsoft.com/office/drawing/2014/main" val="20001"/>
                    </a:ext>
                  </a:extLst>
                </a:gridCol>
                <a:gridCol w="1971025">
                  <a:extLst>
                    <a:ext uri="{9D8B030D-6E8A-4147-A177-3AD203B41FA5}">
                      <a16:colId xmlns:a16="http://schemas.microsoft.com/office/drawing/2014/main" val="20002"/>
                    </a:ext>
                  </a:extLst>
                </a:gridCol>
                <a:gridCol w="1971025">
                  <a:extLst>
                    <a:ext uri="{9D8B030D-6E8A-4147-A177-3AD203B41FA5}">
                      <a16:colId xmlns:a16="http://schemas.microsoft.com/office/drawing/2014/main" val="20003"/>
                    </a:ext>
                  </a:extLst>
                </a:gridCol>
              </a:tblGrid>
              <a:tr h="2952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Customers</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Home</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Auto</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1"/>
                        </a:buClr>
                        <a:buFont typeface="Arial" charset="0"/>
                        <a:defRPr>
                          <a:solidFill>
                            <a:srgbClr val="000000"/>
                          </a:solidFill>
                          <a:latin typeface="Arial" charset="0"/>
                          <a:ea typeface="MS PGothic" charset="-128"/>
                        </a:defRPr>
                      </a:lvl1pPr>
                      <a:lvl2pPr marL="742950" indent="-285750">
                        <a:spcBef>
                          <a:spcPct val="20000"/>
                        </a:spcBef>
                        <a:buClr>
                          <a:schemeClr val="tx1"/>
                        </a:buClr>
                        <a:buFont typeface="Symbol" charset="2"/>
                        <a:defRPr sz="1600">
                          <a:solidFill>
                            <a:schemeClr val="tx1"/>
                          </a:solidFill>
                          <a:latin typeface="Arial" charset="0"/>
                          <a:ea typeface="MS PGothic" charset="-128"/>
                        </a:defRPr>
                      </a:lvl2pPr>
                      <a:lvl3pPr marL="1143000" indent="-228600">
                        <a:spcBef>
                          <a:spcPct val="20000"/>
                        </a:spcBef>
                        <a:buClr>
                          <a:schemeClr val="tx1"/>
                        </a:buClr>
                        <a:defRPr sz="1600">
                          <a:solidFill>
                            <a:schemeClr val="tx1"/>
                          </a:solidFill>
                          <a:latin typeface="Arial" charset="0"/>
                          <a:ea typeface="MS PGothic" charset="-128"/>
                        </a:defRPr>
                      </a:lvl3pPr>
                      <a:lvl4pPr marL="1600200" indent="-228600">
                        <a:spcBef>
                          <a:spcPct val="20000"/>
                        </a:spcBef>
                        <a:buClr>
                          <a:schemeClr val="tx1"/>
                        </a:buClr>
                        <a:defRPr sz="1200">
                          <a:solidFill>
                            <a:schemeClr val="tx1"/>
                          </a:solidFill>
                          <a:latin typeface="Arial" charset="0"/>
                          <a:ea typeface="MS PGothic" charset="-128"/>
                        </a:defRPr>
                      </a:lvl4pPr>
                      <a:lvl5pPr marL="2057400" indent="-228600">
                        <a:spcBef>
                          <a:spcPct val="20000"/>
                        </a:spcBef>
                        <a:buClr>
                          <a:schemeClr val="tx1"/>
                        </a:buClr>
                        <a:defRPr sz="1000">
                          <a:solidFill>
                            <a:schemeClr val="tx1"/>
                          </a:solidFill>
                          <a:latin typeface="Arial" charset="0"/>
                          <a:ea typeface="MS PGothic" charset="-128"/>
                        </a:defRPr>
                      </a:lvl5pPr>
                      <a:lvl6pPr marL="2514600" indent="-2286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noProof="0" dirty="0">
                          <a:ln>
                            <a:noFill/>
                          </a:ln>
                          <a:solidFill>
                            <a:srgbClr val="FFFFFF"/>
                          </a:solidFill>
                          <a:effectLst/>
                          <a:latin typeface="Arial" charset="0"/>
                          <a:ea typeface="Arial" charset="0"/>
                          <a:cs typeface="Arial" charset="0"/>
                        </a:rPr>
                        <a:t>Travel</a:t>
                      </a:r>
                    </a:p>
                  </a:txBody>
                  <a:tcPr marL="99719" marR="99719" marT="25719" marB="2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kern="1200"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1"/>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2"/>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3</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3"/>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4"/>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5"/>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$130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extLst>
                  <a:ext uri="{0D108BD9-81ED-4DB2-BD59-A6C34878D82A}">
                    <a16:rowId xmlns:a16="http://schemas.microsoft.com/office/drawing/2014/main" val="10006"/>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7</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$20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7"/>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8"/>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9</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$50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$60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EEFB"/>
                    </a:solidFill>
                  </a:tcPr>
                </a:tc>
                <a:extLst>
                  <a:ext uri="{0D108BD9-81ED-4DB2-BD59-A6C34878D82A}">
                    <a16:rowId xmlns:a16="http://schemas.microsoft.com/office/drawing/2014/main" val="10009"/>
                  </a:ext>
                </a:extLst>
              </a:tr>
              <a:tr h="25394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10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$40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7FD"/>
                    </a:solidFill>
                  </a:tcPr>
                </a:tc>
                <a:tc>
                  <a:txBody>
                    <a:bodyPr/>
                    <a:lstStyle>
                      <a:lvl1pPr defTabSz="457200">
                        <a:spcBef>
                          <a:spcPct val="20000"/>
                        </a:spcBef>
                        <a:buClr>
                          <a:schemeClr val="tx1"/>
                        </a:buClr>
                        <a:buFont typeface="Arial" charset="0"/>
                        <a:defRPr>
                          <a:solidFill>
                            <a:srgbClr val="000000"/>
                          </a:solidFill>
                          <a:latin typeface="Arial" charset="0"/>
                          <a:ea typeface="MS PGothic" charset="-128"/>
                        </a:defRPr>
                      </a:lvl1pPr>
                      <a:lvl2pPr marL="742950" indent="-285750" defTabSz="457200">
                        <a:spcBef>
                          <a:spcPct val="20000"/>
                        </a:spcBef>
                        <a:buClr>
                          <a:schemeClr val="tx1"/>
                        </a:buClr>
                        <a:buFont typeface="Symbol" charset="2"/>
                        <a:defRPr sz="1600">
                          <a:solidFill>
                            <a:schemeClr val="tx1"/>
                          </a:solidFill>
                          <a:latin typeface="Arial" charset="0"/>
                          <a:ea typeface="MS PGothic" charset="-128"/>
                        </a:defRPr>
                      </a:lvl2pPr>
                      <a:lvl3pPr marL="1143000" indent="-228600" defTabSz="457200">
                        <a:spcBef>
                          <a:spcPct val="20000"/>
                        </a:spcBef>
                        <a:buClr>
                          <a:schemeClr val="tx1"/>
                        </a:buClr>
                        <a:defRPr sz="1600">
                          <a:solidFill>
                            <a:schemeClr val="tx1"/>
                          </a:solidFill>
                          <a:latin typeface="Arial" charset="0"/>
                          <a:ea typeface="MS PGothic" charset="-128"/>
                        </a:defRPr>
                      </a:lvl3pPr>
                      <a:lvl4pPr marL="1600200" indent="-228600" defTabSz="457200">
                        <a:spcBef>
                          <a:spcPct val="20000"/>
                        </a:spcBef>
                        <a:buClr>
                          <a:schemeClr val="tx1"/>
                        </a:buClr>
                        <a:defRPr sz="1200">
                          <a:solidFill>
                            <a:schemeClr val="tx1"/>
                          </a:solidFill>
                          <a:latin typeface="Arial" charset="0"/>
                          <a:ea typeface="MS PGothic" charset="-128"/>
                        </a:defRPr>
                      </a:lvl4pPr>
                      <a:lvl5pPr marL="2057400" indent="-228600" defTabSz="457200">
                        <a:spcBef>
                          <a:spcPct val="20000"/>
                        </a:spcBef>
                        <a:buClr>
                          <a:schemeClr val="tx1"/>
                        </a:buClr>
                        <a:defRPr sz="1000">
                          <a:solidFill>
                            <a:schemeClr val="tx1"/>
                          </a:solidFill>
                          <a:latin typeface="Arial" charset="0"/>
                          <a:ea typeface="MS PGothic" charset="-128"/>
                        </a:defRPr>
                      </a:lvl5pPr>
                      <a:lvl6pPr marL="25146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6pPr>
                      <a:lvl7pPr marL="29718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7pPr>
                      <a:lvl8pPr marL="34290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8pPr>
                      <a:lvl9pPr marL="3886200" indent="-228600" defTabSz="457200" eaLnBrk="0" fontAlgn="base" hangingPunct="0">
                        <a:spcBef>
                          <a:spcPct val="20000"/>
                        </a:spcBef>
                        <a:spcAft>
                          <a:spcPct val="0"/>
                        </a:spcAft>
                        <a:buClr>
                          <a:schemeClr val="tx1"/>
                        </a:buClr>
                        <a:defRPr sz="1000">
                          <a:solidFill>
                            <a:schemeClr val="tx1"/>
                          </a:solidFill>
                          <a:latin typeface="Arial" charset="0"/>
                          <a:ea typeface="MS PGothic"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1500" b="0" i="0" u="none" strike="noStrike" cap="none" normalizeH="0" baseline="0" noProof="0" dirty="0">
                          <a:ln>
                            <a:noFill/>
                          </a:ln>
                          <a:solidFill>
                            <a:srgbClr val="000000"/>
                          </a:solidFill>
                          <a:effectLst/>
                          <a:latin typeface="Arial" charset="0"/>
                          <a:ea typeface="Arial" charset="0"/>
                          <a:cs typeface="Arial" charset="0"/>
                        </a:rPr>
                        <a:t>$80</a:t>
                      </a:r>
                    </a:p>
                  </a:txBody>
                  <a:tcPr marL="10388" marR="10388" marT="5359"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10"/>
                  </a:ext>
                </a:extLst>
              </a:tr>
            </a:tbl>
          </a:graphicData>
        </a:graphic>
      </p:graphicFrame>
      <p:sp>
        <p:nvSpPr>
          <p:cNvPr id="4" name="Content Placeholder 2">
            <a:extLst>
              <a:ext uri="{FF2B5EF4-FFF2-40B4-BE49-F238E27FC236}">
                <a16:creationId xmlns:a16="http://schemas.microsoft.com/office/drawing/2014/main" id="{70C69B5E-4110-4093-8EE2-ABE55CD8CCA5}"/>
              </a:ext>
            </a:extLst>
          </p:cNvPr>
          <p:cNvSpPr txBox="1">
            <a:spLocks/>
          </p:cNvSpPr>
          <p:nvPr/>
        </p:nvSpPr>
        <p:spPr bwMode="auto">
          <a:xfrm>
            <a:off x="1824831" y="3965855"/>
            <a:ext cx="8542339" cy="256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r>
              <a:rPr lang="en-US" sz="1600" dirty="0">
                <a:solidFill>
                  <a:schemeClr val="tx1"/>
                </a:solidFill>
              </a:rPr>
              <a:t>Best total score is: </a:t>
            </a:r>
            <a:r>
              <a:rPr lang="en-US" sz="3200" dirty="0">
                <a:solidFill>
                  <a:schemeClr val="accent2"/>
                </a:solidFill>
              </a:rPr>
              <a:t>770</a:t>
            </a:r>
          </a:p>
          <a:p>
            <a:endParaRPr lang="en-US" sz="1400" dirty="0"/>
          </a:p>
        </p:txBody>
      </p:sp>
    </p:spTree>
    <p:extLst>
      <p:ext uri="{BB962C8B-B14F-4D97-AF65-F5344CB8AC3E}">
        <p14:creationId xmlns:p14="http://schemas.microsoft.com/office/powerpoint/2010/main" val="424985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E68EA592-0BA5-BB47-BFF8-081227C71F6F}"/>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3350</TotalTime>
  <Words>1904</Words>
  <Application>Microsoft Office PowerPoint</Application>
  <PresentationFormat>Widescreen</PresentationFormat>
  <Paragraphs>506</Paragraphs>
  <Slides>45</Slides>
  <Notes>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45</vt:i4>
      </vt:variant>
    </vt:vector>
  </HeadingPairs>
  <TitlesOfParts>
    <vt:vector size="59" baseType="lpstr">
      <vt:lpstr>.AppleSystemUIFont</vt:lpstr>
      <vt:lpstr>Arial</vt:lpstr>
      <vt:lpstr>Arial</vt:lpstr>
      <vt:lpstr>Calibri</vt:lpstr>
      <vt:lpstr>Calibri Light</vt:lpstr>
      <vt:lpstr>Cambria</vt:lpstr>
      <vt:lpstr>Courier New</vt:lpstr>
      <vt:lpstr>Helvetica Light</vt:lpstr>
      <vt:lpstr>IBM Plex Sans</vt:lpstr>
      <vt:lpstr>Lubalin Book for IBM</vt:lpstr>
      <vt:lpstr>Wingdings</vt:lpstr>
      <vt:lpstr>Office Theme</vt:lpstr>
      <vt:lpstr>gry_background_2017</vt:lpstr>
      <vt:lpstr>1_Office Theme</vt:lpstr>
      <vt:lpstr>DO for WS  DO for WML  Hands-on  Marketing Campaign</vt:lpstr>
      <vt:lpstr>Summary</vt:lpstr>
      <vt:lpstr>Pre-requisites</vt:lpstr>
      <vt:lpstr>Problem description</vt:lpstr>
      <vt:lpstr>Marketing Campaign Optimization</vt:lpstr>
      <vt:lpstr>Marketing Campaign Assignment</vt:lpstr>
      <vt:lpstr>Marketing Campaign Assignment</vt:lpstr>
      <vt:lpstr>Marketing Campaign Assignment</vt:lpstr>
      <vt:lpstr>Marketing Campaign Assignment</vt:lpstr>
      <vt:lpstr>Objective: Marketing Campaign Web Application</vt:lpstr>
      <vt:lpstr>Decision Optimization Models  lifecycle</vt:lpstr>
      <vt:lpstr>Decision Optimization Experiences</vt:lpstr>
      <vt:lpstr>Content </vt:lpstr>
      <vt:lpstr>1- Explore a working example    </vt:lpstr>
      <vt:lpstr>Step 1 Tips.</vt:lpstr>
      <vt:lpstr>2. Train and Deploy Predictive Model</vt:lpstr>
      <vt:lpstr>Step 2 Tips.</vt:lpstr>
      <vt:lpstr>3. Create an optimization model in   a notebook</vt:lpstr>
      <vt:lpstr>Step 3 tips.</vt:lpstr>
      <vt:lpstr>Formulate the optimization problem : the Python model</vt:lpstr>
      <vt:lpstr>Solve the Optimization model</vt:lpstr>
      <vt:lpstr>4. Use DO model builder and dashboard  </vt:lpstr>
      <vt:lpstr>Step 4 tips. </vt:lpstr>
      <vt:lpstr>Prepare Data in Model Builder</vt:lpstr>
      <vt:lpstr>Run Model</vt:lpstr>
      <vt:lpstr>Preview model to be run</vt:lpstr>
      <vt:lpstr>And run…</vt:lpstr>
      <vt:lpstr>Solution preview</vt:lpstr>
      <vt:lpstr>Visualization for model validation</vt:lpstr>
      <vt:lpstr>5. Use Python to work with many scenarios</vt:lpstr>
      <vt:lpstr>Step 5 tips. </vt:lpstr>
      <vt:lpstr>PowerPoint Presentation</vt:lpstr>
      <vt:lpstr>The different scenarios can be compared using Visualization </vt:lpstr>
      <vt:lpstr>6. Use Modeling Assistant</vt:lpstr>
      <vt:lpstr>Step 6 tips.</vt:lpstr>
      <vt:lpstr>Formulate model using Modeling Assistant</vt:lpstr>
      <vt:lpstr>Modeling Assistant Domain Selection</vt:lpstr>
      <vt:lpstr>Domain specific intent selection</vt:lpstr>
      <vt:lpstr>Modeling Assistant main screen</vt:lpstr>
      <vt:lpstr>Modeling Assistant main screen</vt:lpstr>
      <vt:lpstr>7. Deploy your DO model</vt:lpstr>
      <vt:lpstr>Step 7 tips.</vt:lpstr>
      <vt:lpstr>7. Integrate deployed model into business application</vt:lpstr>
      <vt:lpstr>Step 8 tips.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Watson Bluemix Production Platform Solution</dc:title>
  <dc:creator>Sheene Santiago</dc:creator>
  <cp:lastModifiedBy>Alain Florent Chabrier</cp:lastModifiedBy>
  <cp:revision>1044</cp:revision>
  <cp:lastPrinted>2016-09-09T12:25:16Z</cp:lastPrinted>
  <dcterms:modified xsi:type="dcterms:W3CDTF">2019-08-21T16:33:26Z</dcterms:modified>
</cp:coreProperties>
</file>