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Lst>
  <p:notesMasterIdLst>
    <p:notesMasterId r:id="rId22"/>
  </p:notesMasterIdLst>
  <p:sldIdLst>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296" r:id="rId19"/>
    <p:sldId id="297" r:id="rId20"/>
    <p:sldId id="29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6"/>
    <p:restoredTop sz="87794"/>
  </p:normalViewPr>
  <p:slideViewPr>
    <p:cSldViewPr snapToGrid="0" snapToObjects="1">
      <p:cViewPr varScale="1">
        <p:scale>
          <a:sx n="102" d="100"/>
          <a:sy n="102" d="100"/>
        </p:scale>
        <p:origin x="107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Use </a:t>
            </a:r>
            <a:r>
              <a:rPr lang="en-US" b="1" dirty="0"/>
              <a:t>Watson Discovery Service </a:t>
            </a:r>
            <a:r>
              <a:rPr lang="en-US" b="0" dirty="0"/>
              <a:t>as a ‘long-tail</a:t>
            </a:r>
            <a:r>
              <a:rPr lang="en-US" b="0" baseline="0" dirty="0"/>
              <a:t> solution’ with </a:t>
            </a:r>
            <a:r>
              <a:rPr lang="en-US" b="0" dirty="0"/>
              <a:t>Watson</a:t>
            </a:r>
            <a:r>
              <a:rPr lang="en-US" b="0" baseline="0" dirty="0"/>
              <a:t> Conversation when you don’t need </a:t>
            </a:r>
            <a:r>
              <a:rPr lang="mr-IN" b="0" baseline="0" dirty="0"/>
              <a:t>–</a:t>
            </a:r>
            <a:r>
              <a:rPr lang="en-US" b="0" baseline="0" dirty="0"/>
              <a:t> or can’t --  model intents. </a:t>
            </a:r>
          </a:p>
          <a:p>
            <a:endParaRPr lang="en-US" b="1" dirty="0"/>
          </a:p>
          <a:p>
            <a:r>
              <a:rPr lang="en-US" b="1" dirty="0"/>
              <a:t>As a long-tail solution with Conversation,</a:t>
            </a:r>
            <a:r>
              <a:rPr lang="en-US" b="0" baseline="0" dirty="0"/>
              <a:t> Discovery helps find intelligent answers to question that don’t have a trained response, returning a list of search results, allowing you to build offerings and apps that combine the power of Q&amp;A with the power of unlocking hidden insights in your data. </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6DA9CEFB-44B6-2A4A-B6A8-C1A995D67FAF}" type="slidenum">
              <a:rPr lang="en-US" smtClean="0"/>
              <a:t>15</a:t>
            </a:fld>
            <a:endParaRPr lang="en-US"/>
          </a:p>
        </p:txBody>
      </p:sp>
    </p:spTree>
    <p:extLst>
      <p:ext uri="{BB962C8B-B14F-4D97-AF65-F5344CB8AC3E}">
        <p14:creationId xmlns:p14="http://schemas.microsoft.com/office/powerpoint/2010/main" val="302940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17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12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 Id="rId4" Type="http://schemas.openxmlformats.org/officeDocument/2006/relationships/image" Target="../media/image9.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9.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
        <p:nvSpPr>
          <p:cNvPr id="23" name="Shape 23"/>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24" name="Shape 24"/>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25" name="Shape 25"/>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1">
    <p:spTree>
      <p:nvGrpSpPr>
        <p:cNvPr id="1" name="Shape 1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B373E7-177C-499A-AD3C-C413DF549345}"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9B8BC-9531-4D5E-BA3C-FBE9B9793894}" type="slidenum">
              <a:rPr lang="en-US" smtClean="0"/>
              <a:t>‹#›</a:t>
            </a:fld>
            <a:endParaRPr lang="en-US"/>
          </a:p>
        </p:txBody>
      </p:sp>
    </p:spTree>
    <p:extLst>
      <p:ext uri="{BB962C8B-B14F-4D97-AF65-F5344CB8AC3E}">
        <p14:creationId xmlns:p14="http://schemas.microsoft.com/office/powerpoint/2010/main" val="26587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25"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11" name="Content Placeholder 10"/>
          <p:cNvSpPr>
            <a:spLocks noGrp="1"/>
          </p:cNvSpPr>
          <p:nvPr>
            <p:ph sz="quarter" idx="13"/>
          </p:nvPr>
        </p:nvSpPr>
        <p:spPr>
          <a:xfrm>
            <a:off x="333755" y="1187118"/>
            <a:ext cx="5489529" cy="3368842"/>
          </a:xfrm>
          <a:prstGeom prst="rect">
            <a:avLst/>
          </a:prstGeom>
        </p:spPr>
        <p:txBody>
          <a:bodyPr/>
          <a:lstStyle>
            <a:lvl1pPr>
              <a:spcBef>
                <a:spcPts val="0"/>
              </a:spcBef>
              <a:spcAft>
                <a:spcPts val="1000"/>
              </a:spcAft>
              <a:defRPr sz="1425" strike="noStrike">
                <a:solidFill>
                  <a:srgbClr val="585858"/>
                </a:solidFill>
                <a:latin typeface="Helvetica Neue" charset="0"/>
                <a:ea typeface="Helvetica Neue" charset="0"/>
                <a:cs typeface="Helvetica Neue" charset="0"/>
              </a:defRPr>
            </a:lvl1pPr>
            <a:lvl2pPr>
              <a:spcBef>
                <a:spcPts val="0"/>
              </a:spcBef>
              <a:spcAft>
                <a:spcPts val="1000"/>
              </a:spcAft>
              <a:defRPr sz="1425" strike="noStrike">
                <a:solidFill>
                  <a:srgbClr val="585858"/>
                </a:solidFill>
                <a:latin typeface="Helvetica Neue" charset="0"/>
                <a:ea typeface="Helvetica Neue" charset="0"/>
                <a:cs typeface="Helvetica Neue" charset="0"/>
              </a:defRPr>
            </a:lvl2pPr>
            <a:lvl3pPr>
              <a:spcBef>
                <a:spcPts val="0"/>
              </a:spcBef>
              <a:spcAft>
                <a:spcPts val="1000"/>
              </a:spcAft>
              <a:defRPr sz="1425" strike="noStrike">
                <a:solidFill>
                  <a:srgbClr val="585858"/>
                </a:solidFill>
                <a:latin typeface="Helvetica Neue" charset="0"/>
                <a:ea typeface="Helvetica Neue" charset="0"/>
                <a:cs typeface="Helvetica Neue" charset="0"/>
              </a:defRPr>
            </a:lvl3pPr>
            <a:lvl4pPr>
              <a:spcBef>
                <a:spcPts val="0"/>
              </a:spcBef>
              <a:spcAft>
                <a:spcPts val="1000"/>
              </a:spcAft>
              <a:defRPr sz="1425" strike="noStrike">
                <a:solidFill>
                  <a:srgbClr val="585858"/>
                </a:solidFill>
                <a:latin typeface="Helvetica Neue" charset="0"/>
                <a:ea typeface="Helvetica Neue" charset="0"/>
                <a:cs typeface="Helvetica Neue" charset="0"/>
              </a:defRPr>
            </a:lvl4pPr>
            <a:lvl5pPr>
              <a:spcBef>
                <a:spcPts val="0"/>
              </a:spcBef>
              <a:spcAft>
                <a:spcPts val="1000"/>
              </a:spcAft>
              <a:defRPr sz="1425"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4"/>
          </p:nvPr>
        </p:nvSpPr>
        <p:spPr>
          <a:xfrm>
            <a:off x="6961585" y="4727974"/>
            <a:ext cx="1809750" cy="201215"/>
          </a:xfrm>
          <a:prstGeom prst="rect">
            <a:avLst/>
          </a:prstGeom>
        </p:spPr>
        <p:txBody>
          <a:bodyPr/>
          <a:lstStyle>
            <a:lvl1pPr>
              <a:defRPr sz="525" b="0" i="0">
                <a:solidFill>
                  <a:srgbClr val="585858"/>
                </a:solidFill>
                <a:latin typeface="Helvetica Neue" charset="0"/>
                <a:ea typeface="Helvetica Neue" charset="0"/>
                <a:cs typeface="Helvetica Neue" charset="0"/>
              </a:defRPr>
            </a:lvl1pPr>
          </a:lstStyle>
          <a:p>
            <a:pPr>
              <a:defRPr/>
            </a:pPr>
            <a:fld id="{E3843890-2455-BD43-9BAF-50210F2C7F0E}" type="datetime1">
              <a:rPr lang="en-US"/>
              <a:pPr>
                <a:defRPr/>
              </a:pPr>
              <a:t>2/14/2018</a:t>
            </a:fld>
            <a:endParaRPr lang="en-US"/>
          </a:p>
        </p:txBody>
      </p:sp>
      <p:sp>
        <p:nvSpPr>
          <p:cNvPr id="5" name="Slide Number Placeholder 5"/>
          <p:cNvSpPr>
            <a:spLocks noGrp="1"/>
          </p:cNvSpPr>
          <p:nvPr>
            <p:ph type="sldNum" sz="quarter" idx="15"/>
          </p:nvPr>
        </p:nvSpPr>
        <p:spPr>
          <a:xfrm>
            <a:off x="333376" y="4727974"/>
            <a:ext cx="210741" cy="201215"/>
          </a:xfrm>
        </p:spPr>
        <p:txBody>
          <a:bodyPr/>
          <a:lstStyle>
            <a:lvl1pPr>
              <a:defRPr sz="525" b="0" i="0">
                <a:solidFill>
                  <a:srgbClr val="585858"/>
                </a:solidFill>
                <a:latin typeface="Helvetica Neue" charset="0"/>
                <a:ea typeface="Helvetica Neue" charset="0"/>
                <a:cs typeface="Helvetica Neue" charset="0"/>
              </a:defRPr>
            </a:lvl1pPr>
          </a:lstStyle>
          <a:p>
            <a:pPr>
              <a:defRPr/>
            </a:pPr>
            <a:fld id="{ECEDF31A-DEA4-B745-8E12-FA09EBB2A222}" type="slidenum">
              <a:rPr lang="en-US"/>
              <a:pPr>
                <a:defRPr/>
              </a:pPr>
              <a:t>‹#›</a:t>
            </a:fld>
            <a:endParaRPr lang="en-US"/>
          </a:p>
        </p:txBody>
      </p:sp>
    </p:spTree>
    <p:extLst>
      <p:ext uri="{BB962C8B-B14F-4D97-AF65-F5344CB8AC3E}">
        <p14:creationId xmlns:p14="http://schemas.microsoft.com/office/powerpoint/2010/main" val="2999782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a:t>Click to edit Master title style</a:t>
            </a:r>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a:t>Click to edit Master title style</a:t>
            </a:r>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extLst>
                    <a:ext uri="{9D8B030D-6E8A-4147-A177-3AD203B41FA5}">
                      <a16:colId xmlns:a16="http://schemas.microsoft.com/office/drawing/2014/main" val="20000"/>
                    </a:ext>
                  </a:extLst>
                </a:gridCol>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extLst>
                  <a:ext uri="{0D108BD9-81ED-4DB2-BD59-A6C34878D82A}">
                    <a16:rowId xmlns:a16="http://schemas.microsoft.com/office/drawing/2014/main" val="10000"/>
                  </a:ext>
                </a:extLst>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a:t>Click to edit Master title style</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a:t>Click to edit Master text styles</a:t>
            </a:r>
          </a:p>
          <a:p>
            <a:pPr lvl="1"/>
            <a:r>
              <a:rPr lang="en-US"/>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a:t>Click to edit Master title style</a:t>
            </a:r>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a:t>Drag picture to placeholder or click icon to add</a:t>
            </a:r>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a:t>Drag picture to placeholder or click icon to add</a:t>
            </a:r>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a:t>Click to edit Master subtitle style</a:t>
            </a:r>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a:t>Click to edit Master title style</a:t>
            </a:r>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2/14/2018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a:solidFill>
                  <a:srgbClr val="323232"/>
                </a:solidFill>
                <a:latin typeface="Arial" charset="0"/>
                <a:ea typeface=""/>
                <a:cs typeface="Arial" charset="0"/>
              </a:rPr>
              <a:t>IBM</a:t>
            </a: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a:t>Click to edit Master title style</a:t>
            </a:r>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a:t>Click to edit Master title style</a:t>
            </a:r>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extLst>
                    <a:ext uri="{9D8B030D-6E8A-4147-A177-3AD203B41FA5}">
                      <a16:colId xmlns:a16="http://schemas.microsoft.com/office/drawing/2014/main" val="20000"/>
                    </a:ext>
                  </a:extLst>
                </a:gridCol>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extLst>
                  <a:ext uri="{0D108BD9-81ED-4DB2-BD59-A6C34878D82A}">
                    <a16:rowId xmlns:a16="http://schemas.microsoft.com/office/drawing/2014/main" val="10000"/>
                  </a:ext>
                </a:extLst>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a:t>Click to edit Master title style</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a:t>Click to edit Master text styles</a:t>
            </a:r>
          </a:p>
          <a:p>
            <a:pPr lvl="1"/>
            <a:r>
              <a:rPr lang="en-US"/>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a:t>Click to edit Master title style</a:t>
            </a:r>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a:t>Drag picture to placeholder or click icon to add</a:t>
            </a:r>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a:t>Drag picture to placeholder or click icon to add</a:t>
            </a:r>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a:t>Click to edit Master subtitle style</a:t>
            </a:r>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a:t>Click to edit Master title style</a:t>
            </a:r>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2/14/2018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a:solidFill>
                  <a:srgbClr val="323232"/>
                </a:solidFill>
                <a:latin typeface="Arial" charset="0"/>
                <a:ea typeface=""/>
                <a:cs typeface="Arial" charset="0"/>
              </a:rPr>
              <a:t>IBM</a:t>
            </a: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dirty="0"/>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theme" Target="../theme/theme2.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8">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 id="2147483655" r:id="rId2"/>
    <p:sldLayoutId id="2147483657" r:id="rId3"/>
    <p:sldLayoutId id="2147483658" r:id="rId4"/>
    <p:sldLayoutId id="2147483659" r:id="rId5"/>
    <p:sldLayoutId id="2147483660" r:id="rId6"/>
    <p:sldLayoutId id="2147483661" r:id="rId7"/>
    <p:sldLayoutId id="2147483663" r:id="rId8"/>
    <p:sldLayoutId id="2147483664" r:id="rId9"/>
    <p:sldLayoutId id="2147483667" r:id="rId10"/>
    <p:sldLayoutId id="2147483668" r:id="rId11"/>
    <p:sldLayoutId id="2147483669" r:id="rId12"/>
    <p:sldLayoutId id="2147483670" r:id="rId13"/>
    <p:sldLayoutId id="2147483671" r:id="rId14"/>
    <p:sldLayoutId id="2147483715" r:id="rId15"/>
    <p:sldLayoutId id="214748371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First level (Click to edit Master text styles, </a:t>
            </a:r>
            <a:r>
              <a:rPr lang="en-US" altLang="en-US" dirty="0" err="1"/>
              <a:t>HelvNeue</a:t>
            </a:r>
            <a:r>
              <a:rPr lang="en-US" altLang="en-US" dirty="0"/>
              <a:t> Light for IBM, 18)</a:t>
            </a:r>
          </a:p>
          <a:p>
            <a:pPr lvl="1"/>
            <a:r>
              <a:rPr lang="en-US" altLang="en-US" dirty="0"/>
              <a:t>Second level (</a:t>
            </a:r>
            <a:r>
              <a:rPr lang="en-US" altLang="en-US" dirty="0" err="1"/>
              <a:t>HelvNeue</a:t>
            </a:r>
            <a:r>
              <a:rPr lang="en-US" altLang="en-US" dirty="0"/>
              <a:t> Light for IBM, 16)</a:t>
            </a:r>
          </a:p>
          <a:p>
            <a:pPr lvl="2"/>
            <a:r>
              <a:rPr lang="en-US" altLang="en-US" dirty="0"/>
              <a:t>Third level (</a:t>
            </a:r>
            <a:r>
              <a:rPr lang="en-US" altLang="en-US" dirty="0" err="1"/>
              <a:t>HelvNeue</a:t>
            </a:r>
            <a:r>
              <a:rPr lang="en-US" altLang="en-US" dirty="0"/>
              <a:t> Light for IBM, 14)</a:t>
            </a:r>
          </a:p>
          <a:p>
            <a:pPr lvl="3"/>
            <a:r>
              <a:rPr lang="en-US" altLang="en-US" dirty="0"/>
              <a:t>Fourth level (</a:t>
            </a:r>
            <a:r>
              <a:rPr lang="en-US" altLang="en-US" dirty="0" err="1"/>
              <a:t>HelvNeue</a:t>
            </a:r>
            <a:r>
              <a:rPr lang="en-US" altLang="en-US" dirty="0"/>
              <a:t> Light for IBM, 12)</a:t>
            </a:r>
          </a:p>
          <a:p>
            <a:pPr lvl="4"/>
            <a:r>
              <a:rPr lang="en-US" altLang="en-US" dirty="0"/>
              <a:t>Fifth level (</a:t>
            </a:r>
            <a:r>
              <a:rPr lang="en-US" altLang="en-US" dirty="0" err="1"/>
              <a:t>HelvNeue</a:t>
            </a:r>
            <a:r>
              <a:rPr lang="en-US" altLang="en-US" dirty="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First level (Click to edit Master text styles, </a:t>
            </a:r>
            <a:r>
              <a:rPr lang="en-US" altLang="en-US" dirty="0" err="1"/>
              <a:t>HelvNeue</a:t>
            </a:r>
            <a:r>
              <a:rPr lang="en-US" altLang="en-US" dirty="0"/>
              <a:t> Light for IBM, 18)</a:t>
            </a:r>
          </a:p>
          <a:p>
            <a:pPr lvl="1"/>
            <a:r>
              <a:rPr lang="en-US" altLang="en-US" dirty="0"/>
              <a:t>Second level (</a:t>
            </a:r>
            <a:r>
              <a:rPr lang="en-US" altLang="en-US" dirty="0" err="1"/>
              <a:t>HelvNeue</a:t>
            </a:r>
            <a:r>
              <a:rPr lang="en-US" altLang="en-US" dirty="0"/>
              <a:t> Light for IBM, 16)</a:t>
            </a:r>
          </a:p>
          <a:p>
            <a:pPr lvl="2"/>
            <a:r>
              <a:rPr lang="en-US" altLang="en-US" dirty="0"/>
              <a:t>Third level (</a:t>
            </a:r>
            <a:r>
              <a:rPr lang="en-US" altLang="en-US" dirty="0" err="1"/>
              <a:t>HelvNeue</a:t>
            </a:r>
            <a:r>
              <a:rPr lang="en-US" altLang="en-US" dirty="0"/>
              <a:t> Light for IBM, 14)</a:t>
            </a:r>
          </a:p>
          <a:p>
            <a:pPr lvl="3"/>
            <a:r>
              <a:rPr lang="en-US" altLang="en-US" dirty="0"/>
              <a:t>Fourth level (</a:t>
            </a:r>
            <a:r>
              <a:rPr lang="en-US" altLang="en-US" dirty="0" err="1"/>
              <a:t>HelvNeue</a:t>
            </a:r>
            <a:r>
              <a:rPr lang="en-US" altLang="en-US" dirty="0"/>
              <a:t> Light for IBM, 12)</a:t>
            </a:r>
          </a:p>
          <a:p>
            <a:pPr lvl="4"/>
            <a:r>
              <a:rPr lang="en-US" altLang="en-US" dirty="0"/>
              <a:t>Fifth level (</a:t>
            </a:r>
            <a:r>
              <a:rPr lang="en-US" altLang="en-US" dirty="0" err="1"/>
              <a:t>HelvNeue</a:t>
            </a:r>
            <a:r>
              <a:rPr lang="en-US" altLang="en-US" dirty="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hyperlink" Target="https://www.ibm.com/watson/products-services/" TargetMode="External"/><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bluemix.net/" TargetMode="External"/><Relationship Id="rId5" Type="http://schemas.openxmlformats.org/officeDocument/2006/relationships/image" Target="../media/image33.png"/><Relationship Id="rId4" Type="http://schemas.openxmlformats.org/officeDocument/2006/relationships/hyperlink" Target="https://developer.ibm.com/cod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IBM-Cloud/" TargetMode="External"/><Relationship Id="rId13" Type="http://schemas.openxmlformats.org/officeDocument/2006/relationships/hyperlink" Target="https://developer.ibm.com/in/J" TargetMode="External"/><Relationship Id="rId18" Type="http://schemas.openxmlformats.org/officeDocument/2006/relationships/image" Target="../media/image38.png"/><Relationship Id="rId3" Type="http://schemas.openxmlformats.org/officeDocument/2006/relationships/image" Target="../media/image35.jpg"/><Relationship Id="rId21" Type="http://schemas.openxmlformats.org/officeDocument/2006/relationships/hyperlink" Target="https://www.meetup.com/IBMDevConnect-Bangalore" TargetMode="External"/><Relationship Id="rId7" Type="http://schemas.openxmlformats.org/officeDocument/2006/relationships/hyperlink" Target="https://github.com/IBM/" TargetMode="External"/><Relationship Id="rId12" Type="http://schemas.openxmlformats.org/officeDocument/2006/relationships/hyperlink" Target="https://github.com/ibm-bluemix-mobile-services" TargetMode="External"/><Relationship Id="rId17" Type="http://schemas.openxmlformats.org/officeDocument/2006/relationships/hyperlink" Target="http://ibm.biz/slackrequest" TargetMode="External"/><Relationship Id="rId25" Type="http://schemas.openxmlformats.org/officeDocument/2006/relationships/image" Target="../media/image40.png"/><Relationship Id="rId2" Type="http://schemas.openxmlformats.org/officeDocument/2006/relationships/notesSlide" Target="../notesSlides/notesSlide3.xml"/><Relationship Id="rId16" Type="http://schemas.openxmlformats.org/officeDocument/2006/relationships/hyperlink" Target="https://ibmdevconnect.slack.com/" TargetMode="External"/><Relationship Id="rId20"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hyperlink" Target="https://github.com/IBMDevConnect" TargetMode="External"/><Relationship Id="rId11" Type="http://schemas.openxmlformats.org/officeDocument/2006/relationships/hyperlink" Target="https://github.com/watson-developer-cloud" TargetMode="External"/><Relationship Id="rId24" Type="http://schemas.openxmlformats.org/officeDocument/2006/relationships/hyperlink" Target="https://www.meetup.com/Hyderabad-Cognitive-with-Cloud" TargetMode="External"/><Relationship Id="rId5" Type="http://schemas.openxmlformats.org/officeDocument/2006/relationships/image" Target="../media/image37.jpg"/><Relationship Id="rId15" Type="http://schemas.openxmlformats.org/officeDocument/2006/relationships/hyperlink" Target="https://developer.ibm.com/tv/" TargetMode="External"/><Relationship Id="rId23" Type="http://schemas.openxmlformats.org/officeDocument/2006/relationships/hyperlink" Target="https://www.meetup.com/Cloud-Mumbai-Meetup/" TargetMode="External"/><Relationship Id="rId10" Type="http://schemas.openxmlformats.org/officeDocument/2006/relationships/hyperlink" Target="http://ibm.github.io/" TargetMode="External"/><Relationship Id="rId19" Type="http://schemas.openxmlformats.org/officeDocument/2006/relationships/hyperlink" Target="https://developer.ibm.com/startups/" TargetMode="External"/><Relationship Id="rId4" Type="http://schemas.openxmlformats.org/officeDocument/2006/relationships/image" Target="../media/image36.png"/><Relationship Id="rId9" Type="http://schemas.openxmlformats.org/officeDocument/2006/relationships/hyperlink" Target="https://ibm-bluemix.github.io/#!/" TargetMode="External"/><Relationship Id="rId14" Type="http://schemas.openxmlformats.org/officeDocument/2006/relationships/hyperlink" Target="https://developer.ibm.com/in/" TargetMode="External"/><Relationship Id="rId22" Type="http://schemas.openxmlformats.org/officeDocument/2006/relationships/hyperlink" Target="https://www.meetup.com/ibmcloudecosyste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ibm.biz/devconnect17/" TargetMode="External"/><Relationship Id="rId2" Type="http://schemas.openxmlformats.org/officeDocument/2006/relationships/image" Target="../media/image41.jp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tiff"/></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6776" y="1183322"/>
            <a:ext cx="7381844" cy="187622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000" b="1" dirty="0">
                <a:solidFill>
                  <a:srgbClr val="004266"/>
                </a:solidFill>
              </a:rPr>
              <a:t>Watson Services for building a banking conversational agent</a:t>
            </a:r>
          </a:p>
          <a:p>
            <a:pPr fontAlgn="base">
              <a:spcAft>
                <a:spcPct val="0"/>
              </a:spcAft>
            </a:pPr>
            <a:endParaRPr lang="en-US" sz="2250" b="1" dirty="0">
              <a:solidFill>
                <a:srgbClr val="004266"/>
              </a:solidFill>
            </a:endParaRPr>
          </a:p>
        </p:txBody>
      </p:sp>
    </p:spTree>
    <p:extLst>
      <p:ext uri="{BB962C8B-B14F-4D97-AF65-F5344CB8AC3E}">
        <p14:creationId xmlns:p14="http://schemas.microsoft.com/office/powerpoint/2010/main" val="2950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BF2B83-D8E6-402F-B01D-5DED31EE10E6}"/>
              </a:ext>
            </a:extLst>
          </p:cNvPr>
          <p:cNvSpPr txBox="1"/>
          <p:nvPr/>
        </p:nvSpPr>
        <p:spPr>
          <a:xfrm>
            <a:off x="685155" y="764178"/>
            <a:ext cx="2464116" cy="530915"/>
          </a:xfrm>
          <a:prstGeom prst="rect">
            <a:avLst/>
          </a:prstGeom>
          <a:noFill/>
        </p:spPr>
        <p:txBody>
          <a:bodyPr wrap="square" rtlCol="0">
            <a:spAutoFit/>
          </a:bodyPr>
          <a:lstStyle/>
          <a:p>
            <a:r>
              <a:rPr lang="en-US" sz="2850" dirty="0">
                <a:solidFill>
                  <a:srgbClr val="002060"/>
                </a:solidFill>
                <a:latin typeface="Arial" panose="020B0604020202020204" pitchFamily="34" charset="0"/>
                <a:cs typeface="Arial" panose="020B0604020202020204" pitchFamily="34" charset="0"/>
              </a:rPr>
              <a:t>Slots</a:t>
            </a:r>
          </a:p>
        </p:txBody>
      </p:sp>
      <p:sp>
        <p:nvSpPr>
          <p:cNvPr id="6" name="Rectangle 5">
            <a:extLst>
              <a:ext uri="{FF2B5EF4-FFF2-40B4-BE49-F238E27FC236}">
                <a16:creationId xmlns:a16="http://schemas.microsoft.com/office/drawing/2014/main" id="{CEAF41F4-4D2B-477D-BD14-61B9578D35DB}"/>
              </a:ext>
            </a:extLst>
          </p:cNvPr>
          <p:cNvSpPr/>
          <p:nvPr/>
        </p:nvSpPr>
        <p:spPr>
          <a:xfrm>
            <a:off x="710159" y="1356194"/>
            <a:ext cx="4572000" cy="415498"/>
          </a:xfrm>
          <a:prstGeom prst="rect">
            <a:avLst/>
          </a:prstGeom>
        </p:spPr>
        <p:txBody>
          <a:bodyPr>
            <a:spAutoFit/>
          </a:bodyPr>
          <a:lstStyle/>
          <a:p>
            <a:r>
              <a:rPr lang="en-US" sz="1050" dirty="0">
                <a:solidFill>
                  <a:srgbClr val="2D3F49"/>
                </a:solidFill>
                <a:latin typeface="IBM Helvetica"/>
              </a:rPr>
              <a:t>Add slots to a dialog node to gather multiple pieces of information from a user within that node.</a:t>
            </a:r>
            <a:endParaRPr lang="en-US" sz="1050" dirty="0"/>
          </a:p>
        </p:txBody>
      </p:sp>
      <p:sp>
        <p:nvSpPr>
          <p:cNvPr id="7" name="Rectangle 6">
            <a:extLst>
              <a:ext uri="{FF2B5EF4-FFF2-40B4-BE49-F238E27FC236}">
                <a16:creationId xmlns:a16="http://schemas.microsoft.com/office/drawing/2014/main" id="{571FF04D-03E6-4659-88D9-EF54715E4DA4}"/>
              </a:ext>
            </a:extLst>
          </p:cNvPr>
          <p:cNvSpPr/>
          <p:nvPr/>
        </p:nvSpPr>
        <p:spPr>
          <a:xfrm>
            <a:off x="710159" y="1925127"/>
            <a:ext cx="4572000" cy="415498"/>
          </a:xfrm>
          <a:prstGeom prst="rect">
            <a:avLst/>
          </a:prstGeom>
        </p:spPr>
        <p:txBody>
          <a:bodyPr>
            <a:spAutoFit/>
          </a:bodyPr>
          <a:lstStyle/>
          <a:p>
            <a:r>
              <a:rPr lang="en-US" sz="1050" dirty="0">
                <a:solidFill>
                  <a:srgbClr val="2D3F49"/>
                </a:solidFill>
                <a:latin typeface="IBM Helvetica"/>
              </a:rPr>
              <a:t>Details the user provides upfront are saved, and the service asks only for the details they do not.</a:t>
            </a:r>
            <a:endParaRPr lang="en-US" sz="1050" dirty="0"/>
          </a:p>
        </p:txBody>
      </p:sp>
      <p:sp>
        <p:nvSpPr>
          <p:cNvPr id="12" name="Rectangle 11">
            <a:extLst>
              <a:ext uri="{FF2B5EF4-FFF2-40B4-BE49-F238E27FC236}">
                <a16:creationId xmlns:a16="http://schemas.microsoft.com/office/drawing/2014/main" id="{C4FA8500-52D0-4887-877E-8E36D455BD62}"/>
              </a:ext>
            </a:extLst>
          </p:cNvPr>
          <p:cNvSpPr/>
          <p:nvPr/>
        </p:nvSpPr>
        <p:spPr>
          <a:xfrm>
            <a:off x="710159" y="2581770"/>
            <a:ext cx="4572000" cy="1708160"/>
          </a:xfrm>
          <a:prstGeom prst="rect">
            <a:avLst/>
          </a:prstGeom>
        </p:spPr>
        <p:txBody>
          <a:bodyPr>
            <a:spAutoFit/>
          </a:bodyPr>
          <a:lstStyle/>
          <a:p>
            <a:pPr fontAlgn="base"/>
            <a:r>
              <a:rPr lang="en-US" sz="1050" b="1" dirty="0">
                <a:solidFill>
                  <a:srgbClr val="3D70B2"/>
                </a:solidFill>
                <a:latin typeface="IBM Helvetica"/>
              </a:rPr>
              <a:t>Why add slots?</a:t>
            </a:r>
          </a:p>
          <a:p>
            <a:pPr fontAlgn="base"/>
            <a:r>
              <a:rPr lang="en-US" sz="1050" dirty="0">
                <a:solidFill>
                  <a:srgbClr val="2D3F49"/>
                </a:solidFill>
                <a:latin typeface="IBM Helvetica"/>
              </a:rPr>
              <a:t>Use slots to get the information you need before </a:t>
            </a:r>
            <a:r>
              <a:rPr lang="en-US" sz="1050" dirty="0" err="1">
                <a:solidFill>
                  <a:srgbClr val="2D3F49"/>
                </a:solidFill>
                <a:latin typeface="IBM Helvetica"/>
              </a:rPr>
              <a:t>youthats</a:t>
            </a:r>
            <a:r>
              <a:rPr lang="en-US" sz="1050" dirty="0">
                <a:solidFill>
                  <a:srgbClr val="2D3F49"/>
                </a:solidFill>
                <a:latin typeface="IBM Helvetica"/>
              </a:rPr>
              <a:t>  can respond accurately to the user. </a:t>
            </a:r>
          </a:p>
          <a:p>
            <a:pPr fontAlgn="base"/>
            <a:endParaRPr lang="en-US" sz="1050" dirty="0">
              <a:solidFill>
                <a:srgbClr val="2D3F49"/>
              </a:solidFill>
              <a:latin typeface="IBM Helvetica"/>
            </a:endParaRPr>
          </a:p>
          <a:p>
            <a:pPr fontAlgn="base"/>
            <a:r>
              <a:rPr lang="en-US" sz="1050" dirty="0">
                <a:solidFill>
                  <a:srgbClr val="2D3F49"/>
                </a:solidFill>
                <a:latin typeface="IBM Helvetica"/>
              </a:rPr>
              <a:t>For example, if users ask about operating hours, but the hours differ by store location, you could ask a follow-up question about which store location they plan to visit before you answer. </a:t>
            </a:r>
          </a:p>
          <a:p>
            <a:pPr fontAlgn="base"/>
            <a:endParaRPr lang="en-US" sz="1050" dirty="0">
              <a:solidFill>
                <a:srgbClr val="2D3F49"/>
              </a:solidFill>
              <a:latin typeface="IBM Helvetica"/>
            </a:endParaRPr>
          </a:p>
          <a:p>
            <a:pPr fontAlgn="base"/>
            <a:r>
              <a:rPr lang="en-US" sz="1050" dirty="0">
                <a:solidFill>
                  <a:srgbClr val="2D3F49"/>
                </a:solidFill>
                <a:latin typeface="IBM Helvetica"/>
              </a:rPr>
              <a:t>You can then add response conditions that take the provided location information into account.</a:t>
            </a:r>
          </a:p>
        </p:txBody>
      </p:sp>
      <p:pic>
        <p:nvPicPr>
          <p:cNvPr id="13" name="Picture 12">
            <a:extLst>
              <a:ext uri="{FF2B5EF4-FFF2-40B4-BE49-F238E27FC236}">
                <a16:creationId xmlns:a16="http://schemas.microsoft.com/office/drawing/2014/main" id="{6C296C5F-8B4F-4D1D-BA8D-5E993D5C20C8}"/>
              </a:ext>
            </a:extLst>
          </p:cNvPr>
          <p:cNvPicPr>
            <a:picLocks noChangeAspect="1"/>
          </p:cNvPicPr>
          <p:nvPr/>
        </p:nvPicPr>
        <p:blipFill>
          <a:blip r:embed="rId2"/>
          <a:stretch>
            <a:fillRect/>
          </a:stretch>
        </p:blipFill>
        <p:spPr>
          <a:xfrm>
            <a:off x="5214938" y="889623"/>
            <a:ext cx="3771900" cy="1844003"/>
          </a:xfrm>
          <a:prstGeom prst="rect">
            <a:avLst/>
          </a:prstGeom>
        </p:spPr>
      </p:pic>
      <p:pic>
        <p:nvPicPr>
          <p:cNvPr id="14" name="Picture 13">
            <a:extLst>
              <a:ext uri="{FF2B5EF4-FFF2-40B4-BE49-F238E27FC236}">
                <a16:creationId xmlns:a16="http://schemas.microsoft.com/office/drawing/2014/main" id="{7E09855C-1A90-448A-9015-55E51D65F16C}"/>
              </a:ext>
            </a:extLst>
          </p:cNvPr>
          <p:cNvPicPr>
            <a:picLocks noChangeAspect="1"/>
          </p:cNvPicPr>
          <p:nvPr/>
        </p:nvPicPr>
        <p:blipFill>
          <a:blip r:embed="rId3"/>
          <a:stretch>
            <a:fillRect/>
          </a:stretch>
        </p:blipFill>
        <p:spPr>
          <a:xfrm>
            <a:off x="5214937" y="2883511"/>
            <a:ext cx="3700463" cy="2016896"/>
          </a:xfrm>
          <a:prstGeom prst="rect">
            <a:avLst/>
          </a:prstGeom>
        </p:spPr>
      </p:pic>
    </p:spTree>
    <p:extLst>
      <p:ext uri="{BB962C8B-B14F-4D97-AF65-F5344CB8AC3E}">
        <p14:creationId xmlns:p14="http://schemas.microsoft.com/office/powerpoint/2010/main" val="150106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A4472-6AD9-4A6C-B89A-7A4899F43A5B}"/>
              </a:ext>
            </a:extLst>
          </p:cNvPr>
          <p:cNvSpPr txBox="1"/>
          <p:nvPr/>
        </p:nvSpPr>
        <p:spPr>
          <a:xfrm>
            <a:off x="685155" y="764178"/>
            <a:ext cx="2464116" cy="530915"/>
          </a:xfrm>
          <a:prstGeom prst="rect">
            <a:avLst/>
          </a:prstGeom>
          <a:noFill/>
        </p:spPr>
        <p:txBody>
          <a:bodyPr wrap="square" rtlCol="0">
            <a:spAutoFit/>
          </a:bodyPr>
          <a:lstStyle/>
          <a:p>
            <a:r>
              <a:rPr lang="en-US" sz="2850" dirty="0">
                <a:solidFill>
                  <a:srgbClr val="002060"/>
                </a:solidFill>
                <a:latin typeface="Arial" panose="020B0604020202020204" pitchFamily="34" charset="0"/>
                <a:cs typeface="Arial" panose="020B0604020202020204" pitchFamily="34" charset="0"/>
              </a:rPr>
              <a:t>Actions</a:t>
            </a:r>
          </a:p>
        </p:txBody>
      </p:sp>
      <p:sp>
        <p:nvSpPr>
          <p:cNvPr id="3" name="Rectangle 2">
            <a:extLst>
              <a:ext uri="{FF2B5EF4-FFF2-40B4-BE49-F238E27FC236}">
                <a16:creationId xmlns:a16="http://schemas.microsoft.com/office/drawing/2014/main" id="{760782FD-0E25-49DC-84ED-0B5CE3DFDF69}"/>
              </a:ext>
            </a:extLst>
          </p:cNvPr>
          <p:cNvSpPr/>
          <p:nvPr/>
        </p:nvSpPr>
        <p:spPr>
          <a:xfrm>
            <a:off x="710159" y="1396826"/>
            <a:ext cx="4572000" cy="577081"/>
          </a:xfrm>
          <a:prstGeom prst="rect">
            <a:avLst/>
          </a:prstGeom>
        </p:spPr>
        <p:txBody>
          <a:bodyPr>
            <a:spAutoFit/>
          </a:bodyPr>
          <a:lstStyle/>
          <a:p>
            <a:r>
              <a:rPr lang="en-US" sz="1050" dirty="0">
                <a:solidFill>
                  <a:srgbClr val="2D3F49"/>
                </a:solidFill>
                <a:latin typeface="IBM Helvetica"/>
              </a:rPr>
              <a:t>Define actions that can make programmatic calls to external applications or services and get back a result as part of the processing that occurs within a dialog turn.</a:t>
            </a:r>
            <a:endParaRPr lang="en-US" sz="1050" dirty="0"/>
          </a:p>
        </p:txBody>
      </p:sp>
      <p:sp>
        <p:nvSpPr>
          <p:cNvPr id="4" name="Rectangle 3">
            <a:extLst>
              <a:ext uri="{FF2B5EF4-FFF2-40B4-BE49-F238E27FC236}">
                <a16:creationId xmlns:a16="http://schemas.microsoft.com/office/drawing/2014/main" id="{1133F972-FDE8-40A5-965A-13067557E525}"/>
              </a:ext>
            </a:extLst>
          </p:cNvPr>
          <p:cNvSpPr/>
          <p:nvPr/>
        </p:nvSpPr>
        <p:spPr>
          <a:xfrm>
            <a:off x="710159" y="2214142"/>
            <a:ext cx="1176925" cy="253916"/>
          </a:xfrm>
          <a:prstGeom prst="rect">
            <a:avLst/>
          </a:prstGeom>
        </p:spPr>
        <p:txBody>
          <a:bodyPr wrap="none">
            <a:spAutoFit/>
          </a:bodyPr>
          <a:lstStyle/>
          <a:p>
            <a:pPr fontAlgn="base"/>
            <a:r>
              <a:rPr lang="en-US" sz="1050" b="1" dirty="0">
                <a:solidFill>
                  <a:srgbClr val="3D70B2"/>
                </a:solidFill>
                <a:latin typeface="IBM Helvetica"/>
              </a:rPr>
              <a:t>Why use Actions?</a:t>
            </a:r>
          </a:p>
        </p:txBody>
      </p:sp>
      <p:sp>
        <p:nvSpPr>
          <p:cNvPr id="5" name="Rectangle 4">
            <a:extLst>
              <a:ext uri="{FF2B5EF4-FFF2-40B4-BE49-F238E27FC236}">
                <a16:creationId xmlns:a16="http://schemas.microsoft.com/office/drawing/2014/main" id="{3E03D1A5-3EB7-4BC9-BF47-412AA990DAF8}"/>
              </a:ext>
            </a:extLst>
          </p:cNvPr>
          <p:cNvSpPr/>
          <p:nvPr/>
        </p:nvSpPr>
        <p:spPr>
          <a:xfrm>
            <a:off x="670224" y="2513298"/>
            <a:ext cx="4373264" cy="738664"/>
          </a:xfrm>
          <a:prstGeom prst="rect">
            <a:avLst/>
          </a:prstGeom>
        </p:spPr>
        <p:txBody>
          <a:bodyPr wrap="square">
            <a:spAutoFit/>
          </a:bodyPr>
          <a:lstStyle/>
          <a:p>
            <a:r>
              <a:rPr lang="en-US" sz="1050" dirty="0">
                <a:solidFill>
                  <a:srgbClr val="2D3F49"/>
                </a:solidFill>
                <a:latin typeface="IBM Helvetica"/>
              </a:rPr>
              <a:t>You can use an external service to validate information that you collected from the user, or perform calculations or string manipulations on the input which are too complex to be handled by using supported </a:t>
            </a:r>
            <a:r>
              <a:rPr lang="en-US" sz="1050" dirty="0" err="1">
                <a:solidFill>
                  <a:srgbClr val="2D3F49"/>
                </a:solidFill>
                <a:latin typeface="IBM Helvetica"/>
              </a:rPr>
              <a:t>SpEL</a:t>
            </a:r>
            <a:r>
              <a:rPr lang="en-US" sz="1050" dirty="0">
                <a:solidFill>
                  <a:srgbClr val="2D3F49"/>
                </a:solidFill>
                <a:latin typeface="IBM Helvetica"/>
              </a:rPr>
              <a:t> expressions and methods</a:t>
            </a:r>
            <a:endParaRPr lang="en-US" sz="1050" dirty="0"/>
          </a:p>
        </p:txBody>
      </p:sp>
      <p:sp>
        <p:nvSpPr>
          <p:cNvPr id="7" name="Rectangle 6">
            <a:extLst>
              <a:ext uri="{FF2B5EF4-FFF2-40B4-BE49-F238E27FC236}">
                <a16:creationId xmlns:a16="http://schemas.microsoft.com/office/drawing/2014/main" id="{3EB8E741-6AF5-4CED-9F35-6F91B11BDAFE}"/>
              </a:ext>
            </a:extLst>
          </p:cNvPr>
          <p:cNvSpPr/>
          <p:nvPr/>
        </p:nvSpPr>
        <p:spPr>
          <a:xfrm>
            <a:off x="670224" y="3723261"/>
            <a:ext cx="4373264" cy="577081"/>
          </a:xfrm>
          <a:prstGeom prst="rect">
            <a:avLst/>
          </a:prstGeom>
        </p:spPr>
        <p:txBody>
          <a:bodyPr wrap="square">
            <a:spAutoFit/>
          </a:bodyPr>
          <a:lstStyle/>
          <a:p>
            <a:r>
              <a:rPr lang="en-US" sz="1050" dirty="0">
                <a:solidFill>
                  <a:srgbClr val="2D3F49"/>
                </a:solidFill>
                <a:latin typeface="IBM Helvetica"/>
              </a:rPr>
              <a:t>You can interact with an external web service to get information, such as an air traffic service to check on a flight's expected arrival time or a weather service to get a forecast.</a:t>
            </a:r>
            <a:endParaRPr lang="en-US" sz="1050" dirty="0"/>
          </a:p>
        </p:txBody>
      </p:sp>
      <p:pic>
        <p:nvPicPr>
          <p:cNvPr id="11" name="Picture 10">
            <a:extLst>
              <a:ext uri="{FF2B5EF4-FFF2-40B4-BE49-F238E27FC236}">
                <a16:creationId xmlns:a16="http://schemas.microsoft.com/office/drawing/2014/main" id="{9FD74A46-D9E7-4DC2-8DEC-F901A2213D9D}"/>
              </a:ext>
            </a:extLst>
          </p:cNvPr>
          <p:cNvPicPr>
            <a:picLocks noChangeAspect="1"/>
          </p:cNvPicPr>
          <p:nvPr/>
        </p:nvPicPr>
        <p:blipFill>
          <a:blip r:embed="rId2"/>
          <a:stretch>
            <a:fillRect/>
          </a:stretch>
        </p:blipFill>
        <p:spPr>
          <a:xfrm>
            <a:off x="5043488" y="1272009"/>
            <a:ext cx="3901776" cy="2976919"/>
          </a:xfrm>
          <a:prstGeom prst="rect">
            <a:avLst/>
          </a:prstGeom>
        </p:spPr>
      </p:pic>
    </p:spTree>
    <p:extLst>
      <p:ext uri="{BB962C8B-B14F-4D97-AF65-F5344CB8AC3E}">
        <p14:creationId xmlns:p14="http://schemas.microsoft.com/office/powerpoint/2010/main" val="190649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93248BF1-27E6-433F-B052-4524B43B35FE}"/>
              </a:ext>
            </a:extLst>
          </p:cNvPr>
          <p:cNvSpPr txBox="1">
            <a:spLocks/>
          </p:cNvSpPr>
          <p:nvPr/>
        </p:nvSpPr>
        <p:spPr>
          <a:xfrm>
            <a:off x="628650" y="522729"/>
            <a:ext cx="4736465" cy="6196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600"/>
              </a:lnSpc>
              <a:buClr>
                <a:srgbClr val="FFFFFF"/>
              </a:buClr>
              <a:buSzPct val="100000"/>
            </a:pPr>
            <a:r>
              <a:rPr lang="en-US" altLang="en-US" sz="2250" b="1" dirty="0">
                <a:solidFill>
                  <a:schemeClr val="accent5">
                    <a:lumMod val="50000"/>
                  </a:schemeClr>
                </a:solidFill>
                <a:latin typeface="Corbel" panose="020B0503020204020204" pitchFamily="34" charset="0"/>
              </a:rPr>
              <a:t>IBM Cloud Functions</a:t>
            </a:r>
            <a:endParaRPr lang="en-US" sz="2250" b="1" dirty="0">
              <a:solidFill>
                <a:schemeClr val="accent5">
                  <a:lumMod val="50000"/>
                </a:schemeClr>
              </a:solidFill>
              <a:latin typeface="Corbel" panose="020B0503020204020204" pitchFamily="34" charset="0"/>
            </a:endParaRPr>
          </a:p>
        </p:txBody>
      </p:sp>
      <p:sp>
        <p:nvSpPr>
          <p:cNvPr id="2" name="Rectangle 1">
            <a:extLst>
              <a:ext uri="{FF2B5EF4-FFF2-40B4-BE49-F238E27FC236}">
                <a16:creationId xmlns:a16="http://schemas.microsoft.com/office/drawing/2014/main" id="{96C11CE9-0649-4335-B508-5B8C56AFD38A}"/>
              </a:ext>
            </a:extLst>
          </p:cNvPr>
          <p:cNvSpPr/>
          <p:nvPr/>
        </p:nvSpPr>
        <p:spPr>
          <a:xfrm>
            <a:off x="628650" y="1142358"/>
            <a:ext cx="4557713" cy="1869743"/>
          </a:xfrm>
          <a:prstGeom prst="rect">
            <a:avLst/>
          </a:prstGeom>
        </p:spPr>
        <p:txBody>
          <a:bodyPr wrap="square">
            <a:spAutoFit/>
          </a:bodyPr>
          <a:lstStyle/>
          <a:p>
            <a:r>
              <a:rPr lang="en-US" sz="1050" dirty="0"/>
              <a:t>Based on Apache </a:t>
            </a:r>
            <a:r>
              <a:rPr lang="en-US" sz="1050" dirty="0" err="1"/>
              <a:t>OpenWhisk</a:t>
            </a:r>
            <a:r>
              <a:rPr lang="en-US" sz="1050" dirty="0"/>
              <a:t>, IBM Cloud Functions is a polyglot functions-as-a-service (</a:t>
            </a:r>
            <a:r>
              <a:rPr lang="en-US" sz="1050" dirty="0" err="1"/>
              <a:t>FaaS</a:t>
            </a:r>
            <a:r>
              <a:rPr lang="en-US" sz="1050" dirty="0"/>
              <a:t>) programming platform for developing lightweight code that scalably executes on demand.</a:t>
            </a:r>
            <a:endParaRPr lang="en-US" sz="1050" dirty="0">
              <a:solidFill>
                <a:srgbClr val="323232"/>
              </a:solidFill>
              <a:latin typeface="ibm-plex-sans"/>
            </a:endParaRPr>
          </a:p>
          <a:p>
            <a:endParaRPr lang="en-US" sz="1050" dirty="0">
              <a:solidFill>
                <a:srgbClr val="323232"/>
              </a:solidFill>
              <a:latin typeface="ibm-plex-sans"/>
            </a:endParaRPr>
          </a:p>
          <a:p>
            <a:endParaRPr lang="en-US" sz="1050" dirty="0">
              <a:solidFill>
                <a:srgbClr val="323232"/>
              </a:solidFill>
              <a:latin typeface="ibm-plex-sans"/>
            </a:endParaRPr>
          </a:p>
          <a:p>
            <a:endParaRPr lang="en-US" sz="1050" dirty="0">
              <a:solidFill>
                <a:srgbClr val="323232"/>
              </a:solidFill>
              <a:latin typeface="ibm-plex-sans"/>
            </a:endParaRPr>
          </a:p>
          <a:p>
            <a:r>
              <a:rPr lang="en-US" sz="1050" dirty="0">
                <a:solidFill>
                  <a:srgbClr val="323232"/>
                </a:solidFill>
                <a:latin typeface="ibm-plex-sans"/>
              </a:rPr>
              <a:t>Features:</a:t>
            </a:r>
          </a:p>
          <a:p>
            <a:pPr marL="557213" lvl="1" indent="-214313">
              <a:buFont typeface="Wingdings" panose="05000000000000000000" pitchFamily="2" charset="2"/>
              <a:buChar char="§"/>
            </a:pPr>
            <a:r>
              <a:rPr lang="en-US" sz="1050" dirty="0"/>
              <a:t>An open-ended ecosystem</a:t>
            </a:r>
          </a:p>
          <a:p>
            <a:pPr marL="557213" lvl="1" indent="-214313">
              <a:buFont typeface="Wingdings" panose="05000000000000000000" pitchFamily="2" charset="2"/>
              <a:buChar char="§"/>
            </a:pPr>
            <a:r>
              <a:rPr lang="en-US" sz="1050" dirty="0"/>
              <a:t>Speed and simplify development</a:t>
            </a:r>
          </a:p>
          <a:p>
            <a:pPr marL="557213" lvl="1" indent="-214313">
              <a:buFont typeface="Wingdings" panose="05000000000000000000" pitchFamily="2" charset="2"/>
              <a:buChar char="§"/>
            </a:pPr>
            <a:r>
              <a:rPr lang="en-US" sz="1050" dirty="0"/>
              <a:t>Leverage the benefits of cognitive services</a:t>
            </a:r>
          </a:p>
          <a:p>
            <a:pPr marL="557213" lvl="1" indent="-214313">
              <a:buFont typeface="Wingdings" panose="05000000000000000000" pitchFamily="2" charset="2"/>
              <a:buChar char="§"/>
            </a:pPr>
            <a:r>
              <a:rPr lang="en-US" sz="1050" dirty="0"/>
              <a:t>Pay for what you actually use</a:t>
            </a:r>
          </a:p>
        </p:txBody>
      </p:sp>
      <p:pic>
        <p:nvPicPr>
          <p:cNvPr id="3" name="Picture 2">
            <a:extLst>
              <a:ext uri="{FF2B5EF4-FFF2-40B4-BE49-F238E27FC236}">
                <a16:creationId xmlns:a16="http://schemas.microsoft.com/office/drawing/2014/main" id="{51035EB0-2F67-43BE-9C50-F9C838F92860}"/>
              </a:ext>
            </a:extLst>
          </p:cNvPr>
          <p:cNvPicPr>
            <a:picLocks noChangeAspect="1"/>
          </p:cNvPicPr>
          <p:nvPr/>
        </p:nvPicPr>
        <p:blipFill>
          <a:blip r:embed="rId2"/>
          <a:stretch>
            <a:fillRect/>
          </a:stretch>
        </p:blipFill>
        <p:spPr>
          <a:xfrm>
            <a:off x="5018722" y="1427570"/>
            <a:ext cx="3957638" cy="2414588"/>
          </a:xfrm>
          <a:prstGeom prst="rect">
            <a:avLst/>
          </a:prstGeom>
        </p:spPr>
      </p:pic>
    </p:spTree>
    <p:extLst>
      <p:ext uri="{BB962C8B-B14F-4D97-AF65-F5344CB8AC3E}">
        <p14:creationId xmlns:p14="http://schemas.microsoft.com/office/powerpoint/2010/main" val="224753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6BB007-DD94-4D26-9E6A-F5348AB36215}"/>
              </a:ext>
            </a:extLst>
          </p:cNvPr>
          <p:cNvSpPr/>
          <p:nvPr/>
        </p:nvSpPr>
        <p:spPr>
          <a:xfrm>
            <a:off x="710158" y="1069015"/>
            <a:ext cx="3412262" cy="415498"/>
          </a:xfrm>
          <a:prstGeom prst="rect">
            <a:avLst/>
          </a:prstGeom>
        </p:spPr>
        <p:txBody>
          <a:bodyPr wrap="square">
            <a:spAutoFit/>
          </a:bodyPr>
          <a:lstStyle/>
          <a:p>
            <a:r>
              <a:rPr lang="en-US" sz="1050" b="1" dirty="0"/>
              <a:t>Action</a:t>
            </a:r>
            <a:r>
              <a:rPr lang="en-US" sz="1050" dirty="0"/>
              <a:t>: A stateless, relatively short-running function invoked as an event handler</a:t>
            </a:r>
          </a:p>
        </p:txBody>
      </p:sp>
      <p:sp>
        <p:nvSpPr>
          <p:cNvPr id="12" name="Rectangle 11">
            <a:extLst>
              <a:ext uri="{FF2B5EF4-FFF2-40B4-BE49-F238E27FC236}">
                <a16:creationId xmlns:a16="http://schemas.microsoft.com/office/drawing/2014/main" id="{9C9A5B9B-8B45-4308-8D44-AF62719F4D57}"/>
              </a:ext>
            </a:extLst>
          </p:cNvPr>
          <p:cNvSpPr/>
          <p:nvPr/>
        </p:nvSpPr>
        <p:spPr>
          <a:xfrm>
            <a:off x="755881" y="2696362"/>
            <a:ext cx="3816120" cy="415498"/>
          </a:xfrm>
          <a:prstGeom prst="rect">
            <a:avLst/>
          </a:prstGeom>
        </p:spPr>
        <p:txBody>
          <a:bodyPr wrap="square">
            <a:spAutoFit/>
          </a:bodyPr>
          <a:lstStyle/>
          <a:p>
            <a:r>
              <a:rPr lang="en-US" sz="1050" b="1" dirty="0"/>
              <a:t>Triggers</a:t>
            </a:r>
            <a:r>
              <a:rPr lang="en-US" sz="1050" dirty="0"/>
              <a:t>: Triggers represent the events (and their data) themselves without any concept of how they were generated. </a:t>
            </a:r>
          </a:p>
        </p:txBody>
      </p:sp>
      <p:sp>
        <p:nvSpPr>
          <p:cNvPr id="13" name="Rectangle 12">
            <a:extLst>
              <a:ext uri="{FF2B5EF4-FFF2-40B4-BE49-F238E27FC236}">
                <a16:creationId xmlns:a16="http://schemas.microsoft.com/office/drawing/2014/main" id="{0903DA9C-46EC-4CDA-AB5E-5670DAE921CE}"/>
              </a:ext>
            </a:extLst>
          </p:cNvPr>
          <p:cNvSpPr/>
          <p:nvPr/>
        </p:nvSpPr>
        <p:spPr>
          <a:xfrm>
            <a:off x="755881" y="3618326"/>
            <a:ext cx="4006619" cy="415498"/>
          </a:xfrm>
          <a:prstGeom prst="rect">
            <a:avLst/>
          </a:prstGeom>
        </p:spPr>
        <p:txBody>
          <a:bodyPr wrap="square">
            <a:spAutoFit/>
          </a:bodyPr>
          <a:lstStyle/>
          <a:p>
            <a:r>
              <a:rPr lang="en-US" sz="1050" b="1" dirty="0"/>
              <a:t>Rules</a:t>
            </a:r>
            <a:r>
              <a:rPr lang="en-US" sz="1050" dirty="0"/>
              <a:t>: A mapping from a Trigger to an Action which may contain simple conditional logic. </a:t>
            </a:r>
          </a:p>
        </p:txBody>
      </p:sp>
      <p:sp>
        <p:nvSpPr>
          <p:cNvPr id="14" name="Rectangle 13">
            <a:extLst>
              <a:ext uri="{FF2B5EF4-FFF2-40B4-BE49-F238E27FC236}">
                <a16:creationId xmlns:a16="http://schemas.microsoft.com/office/drawing/2014/main" id="{983C4BEB-2BBD-48EA-BC19-12ACAFE2BA1B}"/>
              </a:ext>
            </a:extLst>
          </p:cNvPr>
          <p:cNvSpPr/>
          <p:nvPr/>
        </p:nvSpPr>
        <p:spPr>
          <a:xfrm>
            <a:off x="710159" y="1780543"/>
            <a:ext cx="3602762" cy="577081"/>
          </a:xfrm>
          <a:prstGeom prst="rect">
            <a:avLst/>
          </a:prstGeom>
        </p:spPr>
        <p:txBody>
          <a:bodyPr wrap="square">
            <a:spAutoFit/>
          </a:bodyPr>
          <a:lstStyle/>
          <a:p>
            <a:r>
              <a:rPr lang="en-US" sz="1050" b="1" dirty="0"/>
              <a:t>Sequence</a:t>
            </a:r>
            <a:r>
              <a:rPr lang="en-US" sz="1050" dirty="0">
                <a:solidFill>
                  <a:srgbClr val="152935"/>
                </a:solidFill>
                <a:latin typeface="IBM Helvetica"/>
              </a:rPr>
              <a:t>: </a:t>
            </a:r>
            <a:r>
              <a:rPr lang="en-US" sz="1050" dirty="0"/>
              <a:t>A sequence is a chain of actions, invoked in order, where the output of one becomes the input to the next.</a:t>
            </a:r>
          </a:p>
        </p:txBody>
      </p:sp>
      <p:pic>
        <p:nvPicPr>
          <p:cNvPr id="6" name="Picture 5">
            <a:extLst>
              <a:ext uri="{FF2B5EF4-FFF2-40B4-BE49-F238E27FC236}">
                <a16:creationId xmlns:a16="http://schemas.microsoft.com/office/drawing/2014/main" id="{22B5E421-20B3-4819-985B-5F43E21AACA2}"/>
              </a:ext>
            </a:extLst>
          </p:cNvPr>
          <p:cNvPicPr>
            <a:picLocks noChangeAspect="1"/>
          </p:cNvPicPr>
          <p:nvPr/>
        </p:nvPicPr>
        <p:blipFill>
          <a:blip r:embed="rId2"/>
          <a:stretch>
            <a:fillRect/>
          </a:stretch>
        </p:blipFill>
        <p:spPr>
          <a:xfrm>
            <a:off x="4648200" y="1059475"/>
            <a:ext cx="4251961" cy="2680025"/>
          </a:xfrm>
          <a:prstGeom prst="rect">
            <a:avLst/>
          </a:prstGeom>
        </p:spPr>
      </p:pic>
    </p:spTree>
    <p:extLst>
      <p:ext uri="{BB962C8B-B14F-4D97-AF65-F5344CB8AC3E}">
        <p14:creationId xmlns:p14="http://schemas.microsoft.com/office/powerpoint/2010/main" val="56859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70F428-9B39-433D-BD9D-B573FC7F7360}"/>
              </a:ext>
            </a:extLst>
          </p:cNvPr>
          <p:cNvSpPr txBox="1">
            <a:spLocks/>
          </p:cNvSpPr>
          <p:nvPr/>
        </p:nvSpPr>
        <p:spPr>
          <a:xfrm>
            <a:off x="903781" y="1001776"/>
            <a:ext cx="8537756" cy="1280793"/>
          </a:xfrm>
          <a:prstGeom prst="rect">
            <a:avLst/>
          </a:prstGeom>
        </p:spPr>
        <p:txBody>
          <a:bodyPr/>
          <a:lstStyle>
            <a:lvl1pPr algn="l" defTabSz="457200" rtl="0" eaLnBrk="1" latinLnBrk="0" hangingPunct="1">
              <a:spcBef>
                <a:spcPct val="0"/>
              </a:spcBef>
              <a:buNone/>
              <a:defRPr sz="1600" kern="1200">
                <a:solidFill>
                  <a:schemeClr val="bg1"/>
                </a:solidFill>
                <a:latin typeface="Arial"/>
                <a:ea typeface="+mj-ea"/>
                <a:cs typeface="Arial"/>
              </a:defRPr>
            </a:lvl1pPr>
          </a:lstStyle>
          <a:p>
            <a:r>
              <a:rPr lang="en-US" sz="1050" dirty="0">
                <a:solidFill>
                  <a:srgbClr val="585858"/>
                </a:solidFill>
              </a:rPr>
              <a:t>With Watson Discovery, go from </a:t>
            </a:r>
            <a:r>
              <a:rPr lang="en-US" sz="1050" dirty="0">
                <a:solidFill>
                  <a:srgbClr val="66A9EC"/>
                </a:solidFill>
              </a:rPr>
              <a:t>data to insights rapidly </a:t>
            </a:r>
            <a:r>
              <a:rPr lang="en-US" sz="1050" dirty="0">
                <a:solidFill>
                  <a:srgbClr val="585858"/>
                </a:solidFill>
              </a:rPr>
              <a:t>and with less effort</a:t>
            </a:r>
          </a:p>
          <a:p>
            <a:endParaRPr lang="en-US" sz="1050" dirty="0">
              <a:solidFill>
                <a:srgbClr val="585858"/>
              </a:solidFill>
            </a:endParaRPr>
          </a:p>
          <a:p>
            <a:pPr>
              <a:lnSpc>
                <a:spcPct val="102000"/>
              </a:lnSpc>
            </a:pPr>
            <a:r>
              <a:rPr lang="en-US" altLang="en-US" sz="1050" dirty="0">
                <a:solidFill>
                  <a:srgbClr val="575757"/>
                </a:solidFill>
              </a:rPr>
              <a:t>- Automated data ingestion via your own data set, publicly available data sets, crawlers.</a:t>
            </a:r>
            <a:br>
              <a:rPr lang="en-US" altLang="en-US" sz="1050" dirty="0">
                <a:solidFill>
                  <a:srgbClr val="575757"/>
                </a:solidFill>
              </a:rPr>
            </a:br>
            <a:r>
              <a:rPr lang="en-US" altLang="en-US" sz="1050" dirty="0">
                <a:solidFill>
                  <a:srgbClr val="575757"/>
                </a:solidFill>
              </a:rPr>
              <a:t>- It can take in various document formats such as JSON, pdf, word, html </a:t>
            </a:r>
            <a:r>
              <a:rPr lang="en-US" altLang="en-US" sz="1050" dirty="0" err="1">
                <a:solidFill>
                  <a:srgbClr val="575757"/>
                </a:solidFill>
              </a:rPr>
              <a:t>etc</a:t>
            </a:r>
            <a:r>
              <a:rPr lang="en-US" altLang="en-US" sz="1050" dirty="0">
                <a:solidFill>
                  <a:srgbClr val="575757"/>
                </a:solidFill>
              </a:rPr>
              <a:t> &amp; convert to standard format.</a:t>
            </a:r>
            <a:endParaRPr lang="en-US" altLang="en-US" sz="1050" dirty="0">
              <a:latin typeface="Times New Roman" panose="02020603050405020304" pitchFamily="18" charset="0"/>
            </a:endParaRPr>
          </a:p>
          <a:p>
            <a:r>
              <a:rPr lang="en-US" altLang="en-US" sz="1050" dirty="0">
                <a:solidFill>
                  <a:srgbClr val="444444"/>
                </a:solidFill>
              </a:rPr>
              <a:t>- </a:t>
            </a:r>
            <a:r>
              <a:rPr lang="en-US" altLang="en-US" sz="1050" dirty="0">
                <a:solidFill>
                  <a:srgbClr val="575757"/>
                </a:solidFill>
              </a:rPr>
              <a:t>Auto-applies enrichments, like concepts, relationships, sentiment and tone, then immediately view how your data will look.</a:t>
            </a:r>
            <a:br>
              <a:rPr lang="en-US" altLang="en-US" sz="1050" dirty="0">
                <a:solidFill>
                  <a:srgbClr val="575757"/>
                </a:solidFill>
              </a:rPr>
            </a:br>
            <a:r>
              <a:rPr lang="en-US" altLang="en-US" sz="1050" dirty="0">
                <a:solidFill>
                  <a:srgbClr val="575757"/>
                </a:solidFill>
              </a:rPr>
              <a:t>- Provides a simplified natural language interface for querying, in addition with filters &amp; aggregation to discover patterns.</a:t>
            </a:r>
          </a:p>
          <a:p>
            <a:r>
              <a:rPr lang="en-US" sz="1500" dirty="0">
                <a:solidFill>
                  <a:srgbClr val="585858"/>
                </a:solidFill>
              </a:rPr>
              <a:t> </a:t>
            </a:r>
          </a:p>
        </p:txBody>
      </p:sp>
      <p:sp>
        <p:nvSpPr>
          <p:cNvPr id="7" name="TextBox 6">
            <a:extLst>
              <a:ext uri="{FF2B5EF4-FFF2-40B4-BE49-F238E27FC236}">
                <a16:creationId xmlns:a16="http://schemas.microsoft.com/office/drawing/2014/main" id="{97957F99-EA20-4522-B5A2-8AC8A0E34343}"/>
              </a:ext>
            </a:extLst>
          </p:cNvPr>
          <p:cNvSpPr txBox="1"/>
          <p:nvPr/>
        </p:nvSpPr>
        <p:spPr>
          <a:xfrm>
            <a:off x="4342388" y="2793858"/>
            <a:ext cx="400050" cy="253916"/>
          </a:xfrm>
          <a:prstGeom prst="rect">
            <a:avLst/>
          </a:prstGeom>
          <a:noFill/>
          <a:ln>
            <a:noFill/>
          </a:ln>
        </p:spPr>
        <p:txBody>
          <a:bodyPr wrap="square" rtlCol="0">
            <a:spAutoFit/>
          </a:bodyPr>
          <a:lstStyle/>
          <a:p>
            <a:r>
              <a:rPr lang="en-US" sz="1050" dirty="0">
                <a:solidFill>
                  <a:schemeClr val="bg1"/>
                </a:solidFill>
              </a:rPr>
              <a:t>??</a:t>
            </a:r>
          </a:p>
        </p:txBody>
      </p:sp>
      <p:grpSp>
        <p:nvGrpSpPr>
          <p:cNvPr id="12" name="Group 11">
            <a:extLst>
              <a:ext uri="{FF2B5EF4-FFF2-40B4-BE49-F238E27FC236}">
                <a16:creationId xmlns:a16="http://schemas.microsoft.com/office/drawing/2014/main" id="{0EC017A2-3B17-45C6-BD52-66A89B2F1D22}"/>
              </a:ext>
            </a:extLst>
          </p:cNvPr>
          <p:cNvGrpSpPr/>
          <p:nvPr/>
        </p:nvGrpSpPr>
        <p:grpSpPr>
          <a:xfrm>
            <a:off x="5727371" y="2132435"/>
            <a:ext cx="2776650" cy="2644124"/>
            <a:chOff x="8018994" y="2343660"/>
            <a:chExt cx="3585634" cy="3162982"/>
          </a:xfrm>
        </p:grpSpPr>
        <p:sp>
          <p:nvSpPr>
            <p:cNvPr id="13" name="TextBox 12">
              <a:extLst>
                <a:ext uri="{FF2B5EF4-FFF2-40B4-BE49-F238E27FC236}">
                  <a16:creationId xmlns:a16="http://schemas.microsoft.com/office/drawing/2014/main" id="{3E5C40C6-91C8-4AFB-AA1D-416208F9CB63}"/>
                </a:ext>
              </a:extLst>
            </p:cNvPr>
            <p:cNvSpPr txBox="1"/>
            <p:nvPr/>
          </p:nvSpPr>
          <p:spPr>
            <a:xfrm>
              <a:off x="8034269" y="2343660"/>
              <a:ext cx="2730500" cy="404989"/>
            </a:xfrm>
            <a:prstGeom prst="rect">
              <a:avLst/>
            </a:prstGeom>
            <a:noFill/>
          </p:spPr>
          <p:txBody>
            <a:bodyPr wrap="square" rtlCol="0">
              <a:spAutoFit/>
            </a:bodyPr>
            <a:lstStyle/>
            <a:p>
              <a:r>
                <a:rPr lang="en-US" sz="1600" dirty="0">
                  <a:solidFill>
                    <a:srgbClr val="585858"/>
                  </a:solidFill>
                  <a:latin typeface="Arial" charset="0"/>
                  <a:ea typeface="Arial" charset="0"/>
                  <a:cs typeface="Arial" charset="0"/>
                </a:rPr>
                <a:t>Questions</a:t>
              </a:r>
            </a:p>
          </p:txBody>
        </p:sp>
        <p:sp>
          <p:nvSpPr>
            <p:cNvPr id="14" name="Rectangle 13">
              <a:extLst>
                <a:ext uri="{FF2B5EF4-FFF2-40B4-BE49-F238E27FC236}">
                  <a16:creationId xmlns:a16="http://schemas.microsoft.com/office/drawing/2014/main" id="{A09BE7F1-359E-4FA0-B61B-4A27FE3CC6DC}"/>
                </a:ext>
              </a:extLst>
            </p:cNvPr>
            <p:cNvSpPr/>
            <p:nvPr/>
          </p:nvSpPr>
          <p:spPr>
            <a:xfrm>
              <a:off x="8018995" y="2867329"/>
              <a:ext cx="3115733" cy="773161"/>
            </a:xfrm>
            <a:prstGeom prst="rect">
              <a:avLst/>
            </a:prstGeom>
          </p:spPr>
          <p:txBody>
            <a:bodyPr wrap="square">
              <a:spAutoFit/>
            </a:bodyPr>
            <a:lstStyle/>
            <a:p>
              <a:pPr defTabSz="685783"/>
              <a:r>
                <a:rPr lang="en-US" sz="1200" b="1" dirty="0">
                  <a:solidFill>
                    <a:srgbClr val="66A9EC"/>
                  </a:solidFill>
                  <a:latin typeface="Arial" charset="0"/>
                  <a:ea typeface="Arial" charset="0"/>
                  <a:cs typeface="Arial" charset="0"/>
                </a:rPr>
                <a:t>“What are the top terms mentioned by customers in support interactions”</a:t>
              </a:r>
            </a:p>
          </p:txBody>
        </p:sp>
        <p:sp>
          <p:nvSpPr>
            <p:cNvPr id="15" name="Rectangle 14">
              <a:extLst>
                <a:ext uri="{FF2B5EF4-FFF2-40B4-BE49-F238E27FC236}">
                  <a16:creationId xmlns:a16="http://schemas.microsoft.com/office/drawing/2014/main" id="{112324AC-24EB-4610-8231-5BACCC2B30AC}"/>
                </a:ext>
              </a:extLst>
            </p:cNvPr>
            <p:cNvSpPr/>
            <p:nvPr/>
          </p:nvSpPr>
          <p:spPr>
            <a:xfrm>
              <a:off x="8018995" y="3869049"/>
              <a:ext cx="3585633" cy="773161"/>
            </a:xfrm>
            <a:prstGeom prst="rect">
              <a:avLst/>
            </a:prstGeom>
          </p:spPr>
          <p:txBody>
            <a:bodyPr wrap="square">
              <a:spAutoFit/>
            </a:bodyPr>
            <a:lstStyle/>
            <a:p>
              <a:pPr defTabSz="685783"/>
              <a:r>
                <a:rPr lang="en-US" sz="1200" b="1" dirty="0">
                  <a:solidFill>
                    <a:srgbClr val="66A9EC"/>
                  </a:solidFill>
                  <a:latin typeface="Arial" charset="0"/>
                  <a:ea typeface="Arial" charset="0"/>
                  <a:cs typeface="Arial" charset="0"/>
                </a:rPr>
                <a:t>“How do I setup a new connection for a customer with a locked accounts”</a:t>
              </a:r>
            </a:p>
          </p:txBody>
        </p:sp>
        <p:sp>
          <p:nvSpPr>
            <p:cNvPr id="16" name="Rectangle 15">
              <a:extLst>
                <a:ext uri="{FF2B5EF4-FFF2-40B4-BE49-F238E27FC236}">
                  <a16:creationId xmlns:a16="http://schemas.microsoft.com/office/drawing/2014/main" id="{B1394C6E-5FDA-40B8-9E25-39EED4A0E531}"/>
                </a:ext>
              </a:extLst>
            </p:cNvPr>
            <p:cNvSpPr/>
            <p:nvPr/>
          </p:nvSpPr>
          <p:spPr>
            <a:xfrm>
              <a:off x="8018994" y="4733481"/>
              <a:ext cx="3585633" cy="773161"/>
            </a:xfrm>
            <a:prstGeom prst="rect">
              <a:avLst/>
            </a:prstGeom>
          </p:spPr>
          <p:txBody>
            <a:bodyPr wrap="square">
              <a:spAutoFit/>
            </a:bodyPr>
            <a:lstStyle/>
            <a:p>
              <a:pPr defTabSz="685783"/>
              <a:r>
                <a:rPr lang="en-US" sz="1200" b="1" dirty="0">
                  <a:solidFill>
                    <a:srgbClr val="66A9EC"/>
                  </a:solidFill>
                  <a:latin typeface="Arial" charset="0"/>
                  <a:ea typeface="Arial" charset="0"/>
                  <a:cs typeface="Arial" charset="0"/>
                </a:rPr>
                <a:t>“How many times was my campaign mentioned over the last 30 days”</a:t>
              </a:r>
            </a:p>
          </p:txBody>
        </p:sp>
      </p:grpSp>
      <p:grpSp>
        <p:nvGrpSpPr>
          <p:cNvPr id="17" name="Group 16">
            <a:extLst>
              <a:ext uri="{FF2B5EF4-FFF2-40B4-BE49-F238E27FC236}">
                <a16:creationId xmlns:a16="http://schemas.microsoft.com/office/drawing/2014/main" id="{5EE25277-FE18-47AC-AFCA-270DA0BB9C68}"/>
              </a:ext>
            </a:extLst>
          </p:cNvPr>
          <p:cNvGrpSpPr/>
          <p:nvPr/>
        </p:nvGrpSpPr>
        <p:grpSpPr>
          <a:xfrm>
            <a:off x="807722" y="2172432"/>
            <a:ext cx="2749136" cy="2639609"/>
            <a:chOff x="701755" y="2304681"/>
            <a:chExt cx="3665514" cy="3157581"/>
          </a:xfrm>
        </p:grpSpPr>
        <p:pic>
          <p:nvPicPr>
            <p:cNvPr id="18" name="Picture 17">
              <a:extLst>
                <a:ext uri="{FF2B5EF4-FFF2-40B4-BE49-F238E27FC236}">
                  <a16:creationId xmlns:a16="http://schemas.microsoft.com/office/drawing/2014/main" id="{16734840-1262-4175-94F8-A38C3A1D55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56652" y="4384306"/>
              <a:ext cx="937712" cy="1077956"/>
            </a:xfrm>
            <a:prstGeom prst="rect">
              <a:avLst/>
            </a:prstGeom>
          </p:spPr>
        </p:pic>
        <p:pic>
          <p:nvPicPr>
            <p:cNvPr id="19" name="Picture 18">
              <a:extLst>
                <a:ext uri="{FF2B5EF4-FFF2-40B4-BE49-F238E27FC236}">
                  <a16:creationId xmlns:a16="http://schemas.microsoft.com/office/drawing/2014/main" id="{DEFA8C77-0B7B-41C3-B847-0781CCB5B82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67006" y="4384306"/>
              <a:ext cx="940461" cy="1077956"/>
            </a:xfrm>
            <a:prstGeom prst="rect">
              <a:avLst/>
            </a:prstGeom>
          </p:spPr>
        </p:pic>
        <p:pic>
          <p:nvPicPr>
            <p:cNvPr id="20" name="Picture 19">
              <a:extLst>
                <a:ext uri="{FF2B5EF4-FFF2-40B4-BE49-F238E27FC236}">
                  <a16:creationId xmlns:a16="http://schemas.microsoft.com/office/drawing/2014/main" id="{21F5A281-C5BC-4D31-819C-89F50D4A96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81500" y="2924139"/>
              <a:ext cx="934961" cy="1077955"/>
            </a:xfrm>
            <a:prstGeom prst="rect">
              <a:avLst/>
            </a:prstGeom>
          </p:spPr>
        </p:pic>
        <p:pic>
          <p:nvPicPr>
            <p:cNvPr id="21" name="Picture 20">
              <a:extLst>
                <a:ext uri="{FF2B5EF4-FFF2-40B4-BE49-F238E27FC236}">
                  <a16:creationId xmlns:a16="http://schemas.microsoft.com/office/drawing/2014/main" id="{4A96FFB9-4A9B-4CEC-AA6F-214FDA7D6D7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8867" y="2890022"/>
              <a:ext cx="934961" cy="1077955"/>
            </a:xfrm>
            <a:prstGeom prst="rect">
              <a:avLst/>
            </a:prstGeom>
          </p:spPr>
        </p:pic>
        <p:sp>
          <p:nvSpPr>
            <p:cNvPr id="22" name="TextBox 21">
              <a:extLst>
                <a:ext uri="{FF2B5EF4-FFF2-40B4-BE49-F238E27FC236}">
                  <a16:creationId xmlns:a16="http://schemas.microsoft.com/office/drawing/2014/main" id="{EF7DA437-5645-44DF-8AE9-0B288BD47120}"/>
                </a:ext>
              </a:extLst>
            </p:cNvPr>
            <p:cNvSpPr txBox="1"/>
            <p:nvPr/>
          </p:nvSpPr>
          <p:spPr>
            <a:xfrm>
              <a:off x="701755" y="2304681"/>
              <a:ext cx="2730500" cy="404989"/>
            </a:xfrm>
            <a:prstGeom prst="rect">
              <a:avLst/>
            </a:prstGeom>
            <a:noFill/>
          </p:spPr>
          <p:txBody>
            <a:bodyPr wrap="square" rtlCol="0">
              <a:spAutoFit/>
            </a:bodyPr>
            <a:lstStyle/>
            <a:p>
              <a:r>
                <a:rPr lang="en-US" sz="1600" dirty="0">
                  <a:solidFill>
                    <a:srgbClr val="585858"/>
                  </a:solidFill>
                  <a:latin typeface="Arial" charset="0"/>
                  <a:ea typeface="Arial" charset="0"/>
                  <a:cs typeface="Arial" charset="0"/>
                </a:rPr>
                <a:t>Documents/Data</a:t>
              </a:r>
            </a:p>
          </p:txBody>
        </p:sp>
        <p:pic>
          <p:nvPicPr>
            <p:cNvPr id="23" name="Picture 22">
              <a:extLst>
                <a:ext uri="{FF2B5EF4-FFF2-40B4-BE49-F238E27FC236}">
                  <a16:creationId xmlns:a16="http://schemas.microsoft.com/office/drawing/2014/main" id="{20098FAA-C87C-47A4-84C7-3F0143E3A7D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550553" y="3009503"/>
              <a:ext cx="816716" cy="921212"/>
            </a:xfrm>
            <a:prstGeom prst="rect">
              <a:avLst/>
            </a:prstGeom>
          </p:spPr>
        </p:pic>
        <p:pic>
          <p:nvPicPr>
            <p:cNvPr id="24" name="Picture 23">
              <a:extLst>
                <a:ext uri="{FF2B5EF4-FFF2-40B4-BE49-F238E27FC236}">
                  <a16:creationId xmlns:a16="http://schemas.microsoft.com/office/drawing/2014/main" id="{99FD3CC0-6F81-4069-A87F-60EBA1E91E5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0280" y="4458576"/>
              <a:ext cx="992709" cy="992709"/>
            </a:xfrm>
            <a:prstGeom prst="rect">
              <a:avLst/>
            </a:prstGeom>
          </p:spPr>
        </p:pic>
      </p:grpSp>
      <p:cxnSp>
        <p:nvCxnSpPr>
          <p:cNvPr id="25" name="Straight Arrow Connector 24">
            <a:extLst>
              <a:ext uri="{FF2B5EF4-FFF2-40B4-BE49-F238E27FC236}">
                <a16:creationId xmlns:a16="http://schemas.microsoft.com/office/drawing/2014/main" id="{5C2CFFAC-F5FD-4C53-9B48-737BC569A0C8}"/>
              </a:ext>
            </a:extLst>
          </p:cNvPr>
          <p:cNvCxnSpPr>
            <a:cxnSpLocks/>
          </p:cNvCxnSpPr>
          <p:nvPr/>
        </p:nvCxnSpPr>
        <p:spPr>
          <a:xfrm>
            <a:off x="3648429" y="3591400"/>
            <a:ext cx="2078942" cy="0"/>
          </a:xfrm>
          <a:prstGeom prst="straightConnector1">
            <a:avLst/>
          </a:prstGeom>
          <a:ln w="12700">
            <a:solidFill>
              <a:srgbClr val="6D6D6D"/>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itle 4">
            <a:extLst>
              <a:ext uri="{FF2B5EF4-FFF2-40B4-BE49-F238E27FC236}">
                <a16:creationId xmlns:a16="http://schemas.microsoft.com/office/drawing/2014/main" id="{4E673ACA-42A2-4C90-AE17-3144247C192A}"/>
              </a:ext>
            </a:extLst>
          </p:cNvPr>
          <p:cNvSpPr txBox="1">
            <a:spLocks/>
          </p:cNvSpPr>
          <p:nvPr/>
        </p:nvSpPr>
        <p:spPr>
          <a:xfrm>
            <a:off x="628650" y="509448"/>
            <a:ext cx="4736465" cy="61963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2600"/>
              </a:lnSpc>
              <a:buClr>
                <a:srgbClr val="FFFFFF"/>
              </a:buClr>
              <a:buSzPct val="100000"/>
            </a:pPr>
            <a:r>
              <a:rPr lang="hr-HR" altLang="en-US" sz="2250" b="1" dirty="0">
                <a:solidFill>
                  <a:schemeClr val="accent5">
                    <a:lumMod val="50000"/>
                  </a:schemeClr>
                </a:solidFill>
                <a:latin typeface="Corbel" panose="020B0503020204020204" pitchFamily="34" charset="0"/>
              </a:rPr>
              <a:t>Watson Discovery Service</a:t>
            </a:r>
            <a:endParaRPr lang="en-US" sz="2250" b="1" dirty="0">
              <a:solidFill>
                <a:schemeClr val="accent5">
                  <a:lumMod val="50000"/>
                </a:schemeClr>
              </a:solidFill>
              <a:latin typeface="Corbel" panose="020B0503020204020204" pitchFamily="34" charset="0"/>
            </a:endParaRPr>
          </a:p>
        </p:txBody>
      </p:sp>
    </p:spTree>
    <p:extLst>
      <p:ext uri="{BB962C8B-B14F-4D97-AF65-F5344CB8AC3E}">
        <p14:creationId xmlns:p14="http://schemas.microsoft.com/office/powerpoint/2010/main" val="319722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746460" y="2898309"/>
            <a:ext cx="2397541" cy="2245192"/>
          </a:xfrm>
          <a:prstGeom prst="rect">
            <a:avLst/>
          </a:prstGeom>
          <a:solidFill>
            <a:srgbClr val="6ABAFC"/>
          </a:solidFill>
          <a:ln>
            <a:noFill/>
          </a:ln>
          <a:effectLst/>
        </p:spPr>
        <p:style>
          <a:lnRef idx="1">
            <a:schemeClr val="accent1"/>
          </a:lnRef>
          <a:fillRef idx="3">
            <a:schemeClr val="accent1"/>
          </a:fillRef>
          <a:effectRef idx="2">
            <a:schemeClr val="accent1"/>
          </a:effectRef>
          <a:fontRef idx="minor">
            <a:schemeClr val="lt1"/>
          </a:fontRef>
        </p:style>
        <p:txBody>
          <a:bodyPr lIns="68493" tIns="34246" rIns="68493" bIns="34246" anchor="ctr"/>
          <a:lstStyle/>
          <a:p>
            <a:pPr algn="ctr" defTabSz="304511">
              <a:defRPr/>
            </a:pPr>
            <a:endParaRPr lang="en-US" sz="1099">
              <a:solidFill>
                <a:srgbClr val="41A6D9"/>
              </a:solidFill>
              <a:latin typeface="Arial" charset="0"/>
              <a:ea typeface="Arial" charset="0"/>
              <a:cs typeface="Arial" charset="0"/>
              <a:sym typeface="Helvetica Neue Light" charset="0"/>
            </a:endParaRPr>
          </a:p>
        </p:txBody>
      </p:sp>
      <p:sp>
        <p:nvSpPr>
          <p:cNvPr id="5" name="Rectangle 4"/>
          <p:cNvSpPr/>
          <p:nvPr/>
        </p:nvSpPr>
        <p:spPr>
          <a:xfrm>
            <a:off x="6746460" y="688399"/>
            <a:ext cx="2397541" cy="2209909"/>
          </a:xfrm>
          <a:prstGeom prst="rect">
            <a:avLst/>
          </a:prstGeom>
          <a:solidFill>
            <a:srgbClr val="508DCA"/>
          </a:solidFill>
          <a:ln>
            <a:noFill/>
          </a:ln>
          <a:effectLst/>
        </p:spPr>
        <p:style>
          <a:lnRef idx="1">
            <a:schemeClr val="accent1"/>
          </a:lnRef>
          <a:fillRef idx="3">
            <a:schemeClr val="accent1"/>
          </a:fillRef>
          <a:effectRef idx="2">
            <a:schemeClr val="accent1"/>
          </a:effectRef>
          <a:fontRef idx="minor">
            <a:schemeClr val="lt1"/>
          </a:fontRef>
        </p:style>
        <p:txBody>
          <a:bodyPr lIns="68493" tIns="34246" rIns="68493" bIns="34246" anchor="ctr"/>
          <a:lstStyle/>
          <a:p>
            <a:pPr algn="ctr" defTabSz="304511">
              <a:defRPr/>
            </a:pPr>
            <a:endParaRPr lang="en-US" sz="1099">
              <a:solidFill>
                <a:srgbClr val="41A6D9"/>
              </a:solidFill>
              <a:latin typeface="Arial" charset="0"/>
              <a:ea typeface="Arial" charset="0"/>
              <a:cs typeface="Arial" charset="0"/>
              <a:sym typeface="Helvetica Neue Light" charset="0"/>
            </a:endParaRPr>
          </a:p>
        </p:txBody>
      </p:sp>
      <p:sp>
        <p:nvSpPr>
          <p:cNvPr id="7" name="TextBox 24"/>
          <p:cNvSpPr txBox="1">
            <a:spLocks noChangeArrowheads="1"/>
          </p:cNvSpPr>
          <p:nvPr/>
        </p:nvSpPr>
        <p:spPr bwMode="auto">
          <a:xfrm>
            <a:off x="7010827" y="727576"/>
            <a:ext cx="1142942" cy="430887"/>
          </a:xfrm>
          <a:prstGeom prst="rect">
            <a:avLst/>
          </a:prstGeom>
          <a:noFill/>
          <a:ln>
            <a:noFill/>
          </a:ln>
          <a:extLst/>
        </p:spPr>
        <p:txBody>
          <a:bodyPr wrap="none" lIns="0" tIns="0" rIns="0" bIns="0">
            <a:spAutoFit/>
          </a:bodyPr>
          <a:lstStyle>
            <a:lvl1pPr>
              <a:defRPr sz="4000">
                <a:solidFill>
                  <a:schemeClr val="tx1"/>
                </a:solidFill>
                <a:latin typeface="Arial" charset="0"/>
                <a:ea typeface="ヒラギノ角ゴ Pro W3" charset="0"/>
                <a:cs typeface="ヒラギノ角ゴ Pro W3" charset="0"/>
              </a:defRPr>
            </a:lvl1pPr>
            <a:lvl2pPr marL="742950" indent="-285750">
              <a:defRPr sz="4000">
                <a:solidFill>
                  <a:schemeClr val="tx1"/>
                </a:solidFill>
                <a:latin typeface="Arial" charset="0"/>
                <a:ea typeface="ヒラギノ角ゴ Pro W3" charset="0"/>
                <a:cs typeface="ヒラギノ角ゴ Pro W3" charset="0"/>
              </a:defRPr>
            </a:lvl2pPr>
            <a:lvl3pPr marL="1143000" indent="-228600">
              <a:defRPr sz="4000">
                <a:solidFill>
                  <a:schemeClr val="tx1"/>
                </a:solidFill>
                <a:latin typeface="Arial" charset="0"/>
                <a:ea typeface="ヒラギノ角ゴ Pro W3" charset="0"/>
                <a:cs typeface="ヒラギノ角ゴ Pro W3" charset="0"/>
              </a:defRPr>
            </a:lvl3pPr>
            <a:lvl4pPr marL="1600200" indent="-228600">
              <a:defRPr sz="4000">
                <a:solidFill>
                  <a:schemeClr val="tx1"/>
                </a:solidFill>
                <a:latin typeface="Arial" charset="0"/>
                <a:ea typeface="ヒラギノ角ゴ Pro W3" charset="0"/>
                <a:cs typeface="ヒラギノ角ゴ Pro W3" charset="0"/>
              </a:defRPr>
            </a:lvl4pPr>
            <a:lvl5pPr marL="2057400" indent="-228600">
              <a:defRPr sz="40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9pPr>
          </a:lstStyle>
          <a:p>
            <a:pPr defTabSz="685783">
              <a:defRPr/>
            </a:pPr>
            <a:r>
              <a:rPr lang="en-US" sz="1400" b="1" dirty="0">
                <a:solidFill>
                  <a:srgbClr val="FFFFFF"/>
                </a:solidFill>
                <a:ea typeface="Arial" charset="0"/>
                <a:cs typeface="Arial" charset="0"/>
              </a:rPr>
              <a:t>Watson </a:t>
            </a:r>
          </a:p>
          <a:p>
            <a:pPr defTabSz="685783">
              <a:defRPr/>
            </a:pPr>
            <a:r>
              <a:rPr lang="en-US" sz="1400" b="1" dirty="0">
                <a:solidFill>
                  <a:srgbClr val="FFFFFF"/>
                </a:solidFill>
                <a:ea typeface="Arial" charset="0"/>
                <a:cs typeface="Arial" charset="0"/>
              </a:rPr>
              <a:t>Conversation</a:t>
            </a:r>
          </a:p>
        </p:txBody>
      </p:sp>
      <p:sp>
        <p:nvSpPr>
          <p:cNvPr id="9" name="TextBox 13"/>
          <p:cNvSpPr txBox="1">
            <a:spLocks noChangeArrowheads="1"/>
          </p:cNvSpPr>
          <p:nvPr/>
        </p:nvSpPr>
        <p:spPr bwMode="auto">
          <a:xfrm>
            <a:off x="762766" y="4498022"/>
            <a:ext cx="5346760" cy="28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493" tIns="34246" rIns="68493" bIns="34246">
            <a:spAutoFit/>
          </a:bodyPr>
          <a:lstStyle>
            <a:lvl1pPr defTabSz="304800">
              <a:defRPr sz="4000">
                <a:solidFill>
                  <a:schemeClr val="tx1"/>
                </a:solidFill>
                <a:latin typeface="Arial" charset="0"/>
                <a:ea typeface="ヒラギノ角ゴ Pro W3" charset="-128"/>
              </a:defRPr>
            </a:lvl1pPr>
            <a:lvl2pPr marL="742950" indent="-285750" defTabSz="304800">
              <a:defRPr sz="4000">
                <a:solidFill>
                  <a:schemeClr val="tx1"/>
                </a:solidFill>
                <a:latin typeface="Arial" charset="0"/>
                <a:ea typeface="ヒラギノ角ゴ Pro W3" charset="-128"/>
              </a:defRPr>
            </a:lvl2pPr>
            <a:lvl3pPr marL="1143000" indent="-228600" defTabSz="304800">
              <a:defRPr sz="4000">
                <a:solidFill>
                  <a:schemeClr val="tx1"/>
                </a:solidFill>
                <a:latin typeface="Arial" charset="0"/>
                <a:ea typeface="ヒラギノ角ゴ Pro W3" charset="-128"/>
              </a:defRPr>
            </a:lvl3pPr>
            <a:lvl4pPr marL="1600200" indent="-228600" defTabSz="304800">
              <a:defRPr sz="4000">
                <a:solidFill>
                  <a:schemeClr val="tx1"/>
                </a:solidFill>
                <a:latin typeface="Arial" charset="0"/>
                <a:ea typeface="ヒラギノ角ゴ Pro W3" charset="-128"/>
              </a:defRPr>
            </a:lvl4pPr>
            <a:lvl5pPr marL="2057400" indent="-228600" defTabSz="304800">
              <a:defRPr sz="4000">
                <a:solidFill>
                  <a:schemeClr val="tx1"/>
                </a:solidFill>
                <a:latin typeface="Arial" charset="0"/>
                <a:ea typeface="ヒラギノ角ゴ Pro W3" charset="-128"/>
              </a:defRPr>
            </a:lvl5pPr>
            <a:lvl6pPr marL="2514600" indent="-228600" defTabSz="304800" eaLnBrk="0" fontAlgn="base" hangingPunct="0">
              <a:spcBef>
                <a:spcPct val="0"/>
              </a:spcBef>
              <a:spcAft>
                <a:spcPct val="0"/>
              </a:spcAft>
              <a:defRPr sz="4000">
                <a:solidFill>
                  <a:schemeClr val="tx1"/>
                </a:solidFill>
                <a:latin typeface="Arial" charset="0"/>
                <a:ea typeface="ヒラギノ角ゴ Pro W3" charset="-128"/>
              </a:defRPr>
            </a:lvl6pPr>
            <a:lvl7pPr marL="2971800" indent="-228600" defTabSz="304800" eaLnBrk="0" fontAlgn="base" hangingPunct="0">
              <a:spcBef>
                <a:spcPct val="0"/>
              </a:spcBef>
              <a:spcAft>
                <a:spcPct val="0"/>
              </a:spcAft>
              <a:defRPr sz="4000">
                <a:solidFill>
                  <a:schemeClr val="tx1"/>
                </a:solidFill>
                <a:latin typeface="Arial" charset="0"/>
                <a:ea typeface="ヒラギノ角ゴ Pro W3" charset="-128"/>
              </a:defRPr>
            </a:lvl7pPr>
            <a:lvl8pPr marL="3429000" indent="-228600" defTabSz="304800" eaLnBrk="0" fontAlgn="base" hangingPunct="0">
              <a:spcBef>
                <a:spcPct val="0"/>
              </a:spcBef>
              <a:spcAft>
                <a:spcPct val="0"/>
              </a:spcAft>
              <a:defRPr sz="4000">
                <a:solidFill>
                  <a:schemeClr val="tx1"/>
                </a:solidFill>
                <a:latin typeface="Arial" charset="0"/>
                <a:ea typeface="ヒラギノ角ゴ Pro W3" charset="-128"/>
              </a:defRPr>
            </a:lvl8pPr>
            <a:lvl9pPr marL="3886200" indent="-228600" defTabSz="304800" eaLnBrk="0" fontAlgn="base" hangingPunct="0">
              <a:spcBef>
                <a:spcPct val="0"/>
              </a:spcBef>
              <a:spcAft>
                <a:spcPct val="0"/>
              </a:spcAft>
              <a:defRPr sz="4000">
                <a:solidFill>
                  <a:schemeClr val="tx1"/>
                </a:solidFill>
                <a:latin typeface="Arial" charset="0"/>
                <a:ea typeface="ヒラギノ角ゴ Pro W3" charset="-128"/>
              </a:defRPr>
            </a:lvl9pPr>
          </a:lstStyle>
          <a:p>
            <a:pPr algn="ctr"/>
            <a:r>
              <a:rPr lang="en-US" altLang="en-US" sz="1400" dirty="0">
                <a:solidFill>
                  <a:srgbClr val="585858"/>
                </a:solidFill>
                <a:ea typeface="Arial" charset="0"/>
                <a:cs typeface="Arial" charset="0"/>
                <a:sym typeface="Helvetica Neue Light" charset="0"/>
              </a:rPr>
              <a:t>Unique Intents</a:t>
            </a:r>
          </a:p>
        </p:txBody>
      </p:sp>
      <p:sp>
        <p:nvSpPr>
          <p:cNvPr id="10" name="TextBox 14"/>
          <p:cNvSpPr txBox="1">
            <a:spLocks noChangeArrowheads="1"/>
          </p:cNvSpPr>
          <p:nvPr/>
        </p:nvSpPr>
        <p:spPr bwMode="auto">
          <a:xfrm>
            <a:off x="1591483" y="4451737"/>
            <a:ext cx="629687" cy="223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493" tIns="34246" rIns="68493" bIns="34246">
            <a:spAutoFit/>
          </a:bodyPr>
          <a:lstStyle>
            <a:lvl1pPr defTabSz="304800">
              <a:defRPr sz="4000">
                <a:solidFill>
                  <a:schemeClr val="tx1"/>
                </a:solidFill>
                <a:latin typeface="Arial" charset="0"/>
                <a:ea typeface="ヒラギノ角ゴ Pro W3" charset="-128"/>
              </a:defRPr>
            </a:lvl1pPr>
            <a:lvl2pPr marL="742950" indent="-285750" defTabSz="304800">
              <a:defRPr sz="4000">
                <a:solidFill>
                  <a:schemeClr val="tx1"/>
                </a:solidFill>
                <a:latin typeface="Arial" charset="0"/>
                <a:ea typeface="ヒラギノ角ゴ Pro W3" charset="-128"/>
              </a:defRPr>
            </a:lvl2pPr>
            <a:lvl3pPr marL="1143000" indent="-228600" defTabSz="304800">
              <a:defRPr sz="4000">
                <a:solidFill>
                  <a:schemeClr val="tx1"/>
                </a:solidFill>
                <a:latin typeface="Arial" charset="0"/>
                <a:ea typeface="ヒラギノ角ゴ Pro W3" charset="-128"/>
              </a:defRPr>
            </a:lvl3pPr>
            <a:lvl4pPr marL="1600200" indent="-228600" defTabSz="304800">
              <a:defRPr sz="4000">
                <a:solidFill>
                  <a:schemeClr val="tx1"/>
                </a:solidFill>
                <a:latin typeface="Arial" charset="0"/>
                <a:ea typeface="ヒラギノ角ゴ Pro W3" charset="-128"/>
              </a:defRPr>
            </a:lvl4pPr>
            <a:lvl5pPr marL="2057400" indent="-228600" defTabSz="304800">
              <a:defRPr sz="4000">
                <a:solidFill>
                  <a:schemeClr val="tx1"/>
                </a:solidFill>
                <a:latin typeface="Arial" charset="0"/>
                <a:ea typeface="ヒラギノ角ゴ Pro W3" charset="-128"/>
              </a:defRPr>
            </a:lvl5pPr>
            <a:lvl6pPr marL="2514600" indent="-228600" defTabSz="304800" eaLnBrk="0" fontAlgn="base" hangingPunct="0">
              <a:spcBef>
                <a:spcPct val="0"/>
              </a:spcBef>
              <a:spcAft>
                <a:spcPct val="0"/>
              </a:spcAft>
              <a:defRPr sz="4000">
                <a:solidFill>
                  <a:schemeClr val="tx1"/>
                </a:solidFill>
                <a:latin typeface="Arial" charset="0"/>
                <a:ea typeface="ヒラギノ角ゴ Pro W3" charset="-128"/>
              </a:defRPr>
            </a:lvl6pPr>
            <a:lvl7pPr marL="2971800" indent="-228600" defTabSz="304800" eaLnBrk="0" fontAlgn="base" hangingPunct="0">
              <a:spcBef>
                <a:spcPct val="0"/>
              </a:spcBef>
              <a:spcAft>
                <a:spcPct val="0"/>
              </a:spcAft>
              <a:defRPr sz="4000">
                <a:solidFill>
                  <a:schemeClr val="tx1"/>
                </a:solidFill>
                <a:latin typeface="Arial" charset="0"/>
                <a:ea typeface="ヒラギノ角ゴ Pro W3" charset="-128"/>
              </a:defRPr>
            </a:lvl7pPr>
            <a:lvl8pPr marL="3429000" indent="-228600" defTabSz="304800" eaLnBrk="0" fontAlgn="base" hangingPunct="0">
              <a:spcBef>
                <a:spcPct val="0"/>
              </a:spcBef>
              <a:spcAft>
                <a:spcPct val="0"/>
              </a:spcAft>
              <a:defRPr sz="4000">
                <a:solidFill>
                  <a:schemeClr val="tx1"/>
                </a:solidFill>
                <a:latin typeface="Arial" charset="0"/>
                <a:ea typeface="ヒラギノ角ゴ Pro W3" charset="-128"/>
              </a:defRPr>
            </a:lvl8pPr>
            <a:lvl9pPr marL="3886200" indent="-228600" defTabSz="304800" eaLnBrk="0" fontAlgn="base" hangingPunct="0">
              <a:spcBef>
                <a:spcPct val="0"/>
              </a:spcBef>
              <a:spcAft>
                <a:spcPct val="0"/>
              </a:spcAft>
              <a:defRPr sz="4000">
                <a:solidFill>
                  <a:schemeClr val="tx1"/>
                </a:solidFill>
                <a:latin typeface="Arial" charset="0"/>
                <a:ea typeface="ヒラギノ角ゴ Pro W3" charset="-128"/>
              </a:defRPr>
            </a:lvl9pPr>
          </a:lstStyle>
          <a:p>
            <a:r>
              <a:rPr lang="en-US" altLang="en-US" sz="1000" b="1" dirty="0">
                <a:solidFill>
                  <a:prstClr val="white">
                    <a:lumMod val="50000"/>
                  </a:prstClr>
                </a:solidFill>
                <a:ea typeface="Arial" charset="0"/>
                <a:cs typeface="Arial" charset="0"/>
                <a:sym typeface="Helvetica Neue Light" charset="0"/>
              </a:rPr>
              <a:t>100s</a:t>
            </a:r>
          </a:p>
        </p:txBody>
      </p:sp>
      <p:sp>
        <p:nvSpPr>
          <p:cNvPr id="11" name="TextBox 15"/>
          <p:cNvSpPr txBox="1">
            <a:spLocks noChangeArrowheads="1"/>
          </p:cNvSpPr>
          <p:nvPr/>
        </p:nvSpPr>
        <p:spPr bwMode="auto">
          <a:xfrm>
            <a:off x="4629228" y="4435876"/>
            <a:ext cx="947436" cy="223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493" tIns="34246" rIns="68493" bIns="34246">
            <a:spAutoFit/>
          </a:bodyPr>
          <a:lstStyle>
            <a:lvl1pPr defTabSz="304800">
              <a:defRPr sz="4000">
                <a:solidFill>
                  <a:schemeClr val="tx1"/>
                </a:solidFill>
                <a:latin typeface="Arial" charset="0"/>
                <a:ea typeface="ヒラギノ角ゴ Pro W3" charset="-128"/>
              </a:defRPr>
            </a:lvl1pPr>
            <a:lvl2pPr marL="742950" indent="-285750" defTabSz="304800">
              <a:defRPr sz="4000">
                <a:solidFill>
                  <a:schemeClr val="tx1"/>
                </a:solidFill>
                <a:latin typeface="Arial" charset="0"/>
                <a:ea typeface="ヒラギノ角ゴ Pro W3" charset="-128"/>
              </a:defRPr>
            </a:lvl2pPr>
            <a:lvl3pPr marL="1143000" indent="-228600" defTabSz="304800">
              <a:defRPr sz="4000">
                <a:solidFill>
                  <a:schemeClr val="tx1"/>
                </a:solidFill>
                <a:latin typeface="Arial" charset="0"/>
                <a:ea typeface="ヒラギノ角ゴ Pro W3" charset="-128"/>
              </a:defRPr>
            </a:lvl3pPr>
            <a:lvl4pPr marL="1600200" indent="-228600" defTabSz="304800">
              <a:defRPr sz="4000">
                <a:solidFill>
                  <a:schemeClr val="tx1"/>
                </a:solidFill>
                <a:latin typeface="Arial" charset="0"/>
                <a:ea typeface="ヒラギノ角ゴ Pro W3" charset="-128"/>
              </a:defRPr>
            </a:lvl4pPr>
            <a:lvl5pPr marL="2057400" indent="-228600" defTabSz="304800">
              <a:defRPr sz="4000">
                <a:solidFill>
                  <a:schemeClr val="tx1"/>
                </a:solidFill>
                <a:latin typeface="Arial" charset="0"/>
                <a:ea typeface="ヒラギノ角ゴ Pro W3" charset="-128"/>
              </a:defRPr>
            </a:lvl5pPr>
            <a:lvl6pPr marL="2514600" indent="-228600" defTabSz="304800" eaLnBrk="0" fontAlgn="base" hangingPunct="0">
              <a:spcBef>
                <a:spcPct val="0"/>
              </a:spcBef>
              <a:spcAft>
                <a:spcPct val="0"/>
              </a:spcAft>
              <a:defRPr sz="4000">
                <a:solidFill>
                  <a:schemeClr val="tx1"/>
                </a:solidFill>
                <a:latin typeface="Arial" charset="0"/>
                <a:ea typeface="ヒラギノ角ゴ Pro W3" charset="-128"/>
              </a:defRPr>
            </a:lvl6pPr>
            <a:lvl7pPr marL="2971800" indent="-228600" defTabSz="304800" eaLnBrk="0" fontAlgn="base" hangingPunct="0">
              <a:spcBef>
                <a:spcPct val="0"/>
              </a:spcBef>
              <a:spcAft>
                <a:spcPct val="0"/>
              </a:spcAft>
              <a:defRPr sz="4000">
                <a:solidFill>
                  <a:schemeClr val="tx1"/>
                </a:solidFill>
                <a:latin typeface="Arial" charset="0"/>
                <a:ea typeface="ヒラギノ角ゴ Pro W3" charset="-128"/>
              </a:defRPr>
            </a:lvl7pPr>
            <a:lvl8pPr marL="3429000" indent="-228600" defTabSz="304800" eaLnBrk="0" fontAlgn="base" hangingPunct="0">
              <a:spcBef>
                <a:spcPct val="0"/>
              </a:spcBef>
              <a:spcAft>
                <a:spcPct val="0"/>
              </a:spcAft>
              <a:defRPr sz="4000">
                <a:solidFill>
                  <a:schemeClr val="tx1"/>
                </a:solidFill>
                <a:latin typeface="Arial" charset="0"/>
                <a:ea typeface="ヒラギノ角ゴ Pro W3" charset="-128"/>
              </a:defRPr>
            </a:lvl8pPr>
            <a:lvl9pPr marL="3886200" indent="-228600" defTabSz="304800" eaLnBrk="0" fontAlgn="base" hangingPunct="0">
              <a:spcBef>
                <a:spcPct val="0"/>
              </a:spcBef>
              <a:spcAft>
                <a:spcPct val="0"/>
              </a:spcAft>
              <a:defRPr sz="4000">
                <a:solidFill>
                  <a:schemeClr val="tx1"/>
                </a:solidFill>
                <a:latin typeface="Arial" charset="0"/>
                <a:ea typeface="ヒラギノ角ゴ Pro W3" charset="-128"/>
              </a:defRPr>
            </a:lvl9pPr>
          </a:lstStyle>
          <a:p>
            <a:r>
              <a:rPr lang="en-US" altLang="en-US" sz="1000" b="1" dirty="0">
                <a:solidFill>
                  <a:prstClr val="white">
                    <a:lumMod val="50000"/>
                  </a:prstClr>
                </a:solidFill>
                <a:ea typeface="Arial" charset="0"/>
                <a:cs typeface="Arial" charset="0"/>
                <a:sym typeface="Helvetica Neue Light" charset="0"/>
              </a:rPr>
              <a:t>100,000+</a:t>
            </a:r>
          </a:p>
        </p:txBody>
      </p:sp>
      <p:sp>
        <p:nvSpPr>
          <p:cNvPr id="12" name="Rectangle 11"/>
          <p:cNvSpPr/>
          <p:nvPr/>
        </p:nvSpPr>
        <p:spPr>
          <a:xfrm>
            <a:off x="2888360" y="3578832"/>
            <a:ext cx="3103085" cy="759063"/>
          </a:xfrm>
          <a:prstGeom prst="rect">
            <a:avLst/>
          </a:prstGeom>
          <a:solidFill>
            <a:srgbClr val="6ABAFC"/>
          </a:solidFill>
          <a:ln>
            <a:noFill/>
          </a:ln>
          <a:effectLst/>
        </p:spPr>
        <p:style>
          <a:lnRef idx="1">
            <a:schemeClr val="accent1"/>
          </a:lnRef>
          <a:fillRef idx="3">
            <a:schemeClr val="accent1"/>
          </a:fillRef>
          <a:effectRef idx="2">
            <a:schemeClr val="accent1"/>
          </a:effectRef>
          <a:fontRef idx="minor">
            <a:schemeClr val="lt1"/>
          </a:fontRef>
        </p:style>
        <p:txBody>
          <a:bodyPr lIns="68493" tIns="34246" rIns="68493" bIns="34246" anchor="ctr"/>
          <a:lstStyle/>
          <a:p>
            <a:pPr algn="ctr" defTabSz="304511">
              <a:defRPr/>
            </a:pPr>
            <a:endParaRPr lang="en-US" sz="1099">
              <a:solidFill>
                <a:srgbClr val="FFFFFF"/>
              </a:solidFill>
              <a:effectLst>
                <a:outerShdw blurRad="50800" dist="50800" dir="5400000" algn="ctr" rotWithShape="0">
                  <a:srgbClr val="FFFFFF"/>
                </a:outerShdw>
              </a:effectLst>
              <a:latin typeface="Arial" charset="0"/>
              <a:ea typeface="Arial" charset="0"/>
              <a:cs typeface="Arial" charset="0"/>
              <a:sym typeface="Helvetica Neue Light" charset="0"/>
            </a:endParaRPr>
          </a:p>
        </p:txBody>
      </p:sp>
      <p:cxnSp>
        <p:nvCxnSpPr>
          <p:cNvPr id="13" name="Straight Connector 12"/>
          <p:cNvCxnSpPr/>
          <p:nvPr/>
        </p:nvCxnSpPr>
        <p:spPr bwMode="auto">
          <a:xfrm flipV="1">
            <a:off x="843779" y="4413571"/>
            <a:ext cx="5346760" cy="11475"/>
          </a:xfrm>
          <a:prstGeom prst="line">
            <a:avLst/>
          </a:prstGeom>
          <a:solidFill>
            <a:schemeClr val="accent1"/>
          </a:solidFill>
          <a:ln w="19050" cap="rnd" cmpd="sng" algn="ctr">
            <a:solidFill>
              <a:srgbClr val="585858"/>
            </a:solidFill>
            <a:prstDash val="solid"/>
            <a:round/>
            <a:headEnd type="none" w="med" len="med"/>
            <a:tailEnd type="none" w="med" len="med"/>
          </a:ln>
          <a:effectLst/>
        </p:spPr>
      </p:cxnSp>
      <p:cxnSp>
        <p:nvCxnSpPr>
          <p:cNvPr id="14" name="Straight Connector 13"/>
          <p:cNvCxnSpPr/>
          <p:nvPr/>
        </p:nvCxnSpPr>
        <p:spPr bwMode="auto">
          <a:xfrm flipV="1">
            <a:off x="843778" y="1598366"/>
            <a:ext cx="0" cy="2826680"/>
          </a:xfrm>
          <a:prstGeom prst="line">
            <a:avLst/>
          </a:prstGeom>
          <a:solidFill>
            <a:schemeClr val="accent1"/>
          </a:solidFill>
          <a:ln w="19050" cap="flat" cmpd="sng" algn="ctr">
            <a:solidFill>
              <a:srgbClr val="585858"/>
            </a:solidFill>
            <a:prstDash val="solid"/>
            <a:round/>
            <a:headEnd type="none" w="med" len="med"/>
            <a:tailEnd type="none" w="med" len="med"/>
          </a:ln>
          <a:effectLst/>
        </p:spPr>
      </p:cxnSp>
      <p:sp>
        <p:nvSpPr>
          <p:cNvPr id="15" name="TextBox 12"/>
          <p:cNvSpPr txBox="1">
            <a:spLocks noChangeArrowheads="1"/>
          </p:cNvSpPr>
          <p:nvPr/>
        </p:nvSpPr>
        <p:spPr bwMode="auto">
          <a:xfrm rot="16200000">
            <a:off x="-744528" y="2875522"/>
            <a:ext cx="2791493" cy="2846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493" tIns="34246" rIns="68493" bIns="34246">
            <a:spAutoFit/>
          </a:bodyPr>
          <a:lstStyle>
            <a:lvl1pPr defTabSz="304800">
              <a:defRPr sz="4000">
                <a:solidFill>
                  <a:schemeClr val="tx1"/>
                </a:solidFill>
                <a:latin typeface="Arial" charset="0"/>
                <a:ea typeface="ヒラギノ角ゴ Pro W3" charset="-128"/>
              </a:defRPr>
            </a:lvl1pPr>
            <a:lvl2pPr marL="742950" indent="-285750" defTabSz="304800">
              <a:defRPr sz="4000">
                <a:solidFill>
                  <a:schemeClr val="tx1"/>
                </a:solidFill>
                <a:latin typeface="Arial" charset="0"/>
                <a:ea typeface="ヒラギノ角ゴ Pro W3" charset="-128"/>
              </a:defRPr>
            </a:lvl2pPr>
            <a:lvl3pPr marL="1143000" indent="-228600" defTabSz="304800">
              <a:defRPr sz="4000">
                <a:solidFill>
                  <a:schemeClr val="tx1"/>
                </a:solidFill>
                <a:latin typeface="Arial" charset="0"/>
                <a:ea typeface="ヒラギノ角ゴ Pro W3" charset="-128"/>
              </a:defRPr>
            </a:lvl3pPr>
            <a:lvl4pPr marL="1600200" indent="-228600" defTabSz="304800">
              <a:defRPr sz="4000">
                <a:solidFill>
                  <a:schemeClr val="tx1"/>
                </a:solidFill>
                <a:latin typeface="Arial" charset="0"/>
                <a:ea typeface="ヒラギノ角ゴ Pro W3" charset="-128"/>
              </a:defRPr>
            </a:lvl4pPr>
            <a:lvl5pPr marL="2057400" indent="-228600" defTabSz="304800">
              <a:defRPr sz="4000">
                <a:solidFill>
                  <a:schemeClr val="tx1"/>
                </a:solidFill>
                <a:latin typeface="Arial" charset="0"/>
                <a:ea typeface="ヒラギノ角ゴ Pro W3" charset="-128"/>
              </a:defRPr>
            </a:lvl5pPr>
            <a:lvl6pPr marL="2514600" indent="-228600" defTabSz="304800" eaLnBrk="0" fontAlgn="base" hangingPunct="0">
              <a:spcBef>
                <a:spcPct val="0"/>
              </a:spcBef>
              <a:spcAft>
                <a:spcPct val="0"/>
              </a:spcAft>
              <a:defRPr sz="4000">
                <a:solidFill>
                  <a:schemeClr val="tx1"/>
                </a:solidFill>
                <a:latin typeface="Arial" charset="0"/>
                <a:ea typeface="ヒラギノ角ゴ Pro W3" charset="-128"/>
              </a:defRPr>
            </a:lvl6pPr>
            <a:lvl7pPr marL="2971800" indent="-228600" defTabSz="304800" eaLnBrk="0" fontAlgn="base" hangingPunct="0">
              <a:spcBef>
                <a:spcPct val="0"/>
              </a:spcBef>
              <a:spcAft>
                <a:spcPct val="0"/>
              </a:spcAft>
              <a:defRPr sz="4000">
                <a:solidFill>
                  <a:schemeClr val="tx1"/>
                </a:solidFill>
                <a:latin typeface="Arial" charset="0"/>
                <a:ea typeface="ヒラギノ角ゴ Pro W3" charset="-128"/>
              </a:defRPr>
            </a:lvl7pPr>
            <a:lvl8pPr marL="3429000" indent="-228600" defTabSz="304800" eaLnBrk="0" fontAlgn="base" hangingPunct="0">
              <a:spcBef>
                <a:spcPct val="0"/>
              </a:spcBef>
              <a:spcAft>
                <a:spcPct val="0"/>
              </a:spcAft>
              <a:defRPr sz="4000">
                <a:solidFill>
                  <a:schemeClr val="tx1"/>
                </a:solidFill>
                <a:latin typeface="Arial" charset="0"/>
                <a:ea typeface="ヒラギノ角ゴ Pro W3" charset="-128"/>
              </a:defRPr>
            </a:lvl8pPr>
            <a:lvl9pPr marL="3886200" indent="-228600" defTabSz="304800" eaLnBrk="0" fontAlgn="base" hangingPunct="0">
              <a:spcBef>
                <a:spcPct val="0"/>
              </a:spcBef>
              <a:spcAft>
                <a:spcPct val="0"/>
              </a:spcAft>
              <a:defRPr sz="4000">
                <a:solidFill>
                  <a:schemeClr val="tx1"/>
                </a:solidFill>
                <a:latin typeface="Arial" charset="0"/>
                <a:ea typeface="ヒラギノ角ゴ Pro W3" charset="-128"/>
              </a:defRPr>
            </a:lvl9pPr>
          </a:lstStyle>
          <a:p>
            <a:pPr algn="ctr"/>
            <a:r>
              <a:rPr lang="en-US" altLang="en-US" sz="1400" dirty="0">
                <a:solidFill>
                  <a:srgbClr val="585858"/>
                </a:solidFill>
                <a:ea typeface="Arial" charset="0"/>
                <a:cs typeface="Arial" charset="0"/>
                <a:sym typeface="Helvetica Neue Light" charset="0"/>
              </a:rPr>
              <a:t>Frequency of Questions</a:t>
            </a:r>
          </a:p>
        </p:txBody>
      </p:sp>
      <p:cxnSp>
        <p:nvCxnSpPr>
          <p:cNvPr id="16" name="Straight Connector 15"/>
          <p:cNvCxnSpPr/>
          <p:nvPr/>
        </p:nvCxnSpPr>
        <p:spPr bwMode="auto">
          <a:xfrm>
            <a:off x="2767521" y="1598364"/>
            <a:ext cx="0" cy="2799345"/>
          </a:xfrm>
          <a:prstGeom prst="line">
            <a:avLst/>
          </a:prstGeom>
          <a:solidFill>
            <a:schemeClr val="accent1"/>
          </a:solidFill>
          <a:ln w="3175" cap="flat" cmpd="sng" algn="ctr">
            <a:solidFill>
              <a:srgbClr val="585858">
                <a:alpha val="30000"/>
              </a:srgbClr>
            </a:solidFill>
            <a:prstDash val="solid"/>
            <a:round/>
            <a:headEnd type="none" w="med" len="med"/>
            <a:tailEnd type="none" w="med" len="med"/>
          </a:ln>
          <a:effectLst/>
        </p:spPr>
      </p:cxnSp>
      <p:sp>
        <p:nvSpPr>
          <p:cNvPr id="17" name="TextBox 18"/>
          <p:cNvSpPr txBox="1">
            <a:spLocks noChangeArrowheads="1"/>
          </p:cNvSpPr>
          <p:nvPr/>
        </p:nvSpPr>
        <p:spPr bwMode="auto">
          <a:xfrm>
            <a:off x="2811145" y="4131767"/>
            <a:ext cx="1609221" cy="223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493" tIns="34246" rIns="68493" bIns="34246">
            <a:spAutoFit/>
          </a:bodyPr>
          <a:lstStyle>
            <a:lvl1pPr defTabSz="304800">
              <a:defRPr sz="4000">
                <a:solidFill>
                  <a:schemeClr val="tx1"/>
                </a:solidFill>
                <a:latin typeface="Arial" charset="0"/>
                <a:ea typeface="ヒラギノ角ゴ Pro W3" charset="-128"/>
              </a:defRPr>
            </a:lvl1pPr>
            <a:lvl2pPr marL="742950" indent="-285750" defTabSz="304800">
              <a:defRPr sz="4000">
                <a:solidFill>
                  <a:schemeClr val="tx1"/>
                </a:solidFill>
                <a:latin typeface="Arial" charset="0"/>
                <a:ea typeface="ヒラギノ角ゴ Pro W3" charset="-128"/>
              </a:defRPr>
            </a:lvl2pPr>
            <a:lvl3pPr marL="1143000" indent="-228600" defTabSz="304800">
              <a:defRPr sz="4000">
                <a:solidFill>
                  <a:schemeClr val="tx1"/>
                </a:solidFill>
                <a:latin typeface="Arial" charset="0"/>
                <a:ea typeface="ヒラギノ角ゴ Pro W3" charset="-128"/>
              </a:defRPr>
            </a:lvl3pPr>
            <a:lvl4pPr marL="1600200" indent="-228600" defTabSz="304800">
              <a:defRPr sz="4000">
                <a:solidFill>
                  <a:schemeClr val="tx1"/>
                </a:solidFill>
                <a:latin typeface="Arial" charset="0"/>
                <a:ea typeface="ヒラギノ角ゴ Pro W3" charset="-128"/>
              </a:defRPr>
            </a:lvl4pPr>
            <a:lvl5pPr marL="2057400" indent="-228600" defTabSz="304800">
              <a:defRPr sz="4000">
                <a:solidFill>
                  <a:schemeClr val="tx1"/>
                </a:solidFill>
                <a:latin typeface="Arial" charset="0"/>
                <a:ea typeface="ヒラギノ角ゴ Pro W3" charset="-128"/>
              </a:defRPr>
            </a:lvl5pPr>
            <a:lvl6pPr marL="2514600" indent="-228600" defTabSz="304800" eaLnBrk="0" fontAlgn="base" hangingPunct="0">
              <a:spcBef>
                <a:spcPct val="0"/>
              </a:spcBef>
              <a:spcAft>
                <a:spcPct val="0"/>
              </a:spcAft>
              <a:defRPr sz="4000">
                <a:solidFill>
                  <a:schemeClr val="tx1"/>
                </a:solidFill>
                <a:latin typeface="Arial" charset="0"/>
                <a:ea typeface="ヒラギノ角ゴ Pro W3" charset="-128"/>
              </a:defRPr>
            </a:lvl6pPr>
            <a:lvl7pPr marL="2971800" indent="-228600" defTabSz="304800" eaLnBrk="0" fontAlgn="base" hangingPunct="0">
              <a:spcBef>
                <a:spcPct val="0"/>
              </a:spcBef>
              <a:spcAft>
                <a:spcPct val="0"/>
              </a:spcAft>
              <a:defRPr sz="4000">
                <a:solidFill>
                  <a:schemeClr val="tx1"/>
                </a:solidFill>
                <a:latin typeface="Arial" charset="0"/>
                <a:ea typeface="ヒラギノ角ゴ Pro W3" charset="-128"/>
              </a:defRPr>
            </a:lvl7pPr>
            <a:lvl8pPr marL="3429000" indent="-228600" defTabSz="304800" eaLnBrk="0" fontAlgn="base" hangingPunct="0">
              <a:spcBef>
                <a:spcPct val="0"/>
              </a:spcBef>
              <a:spcAft>
                <a:spcPct val="0"/>
              </a:spcAft>
              <a:defRPr sz="4000">
                <a:solidFill>
                  <a:schemeClr val="tx1"/>
                </a:solidFill>
                <a:latin typeface="Arial" charset="0"/>
                <a:ea typeface="ヒラギノ角ゴ Pro W3" charset="-128"/>
              </a:defRPr>
            </a:lvl8pPr>
            <a:lvl9pPr marL="3886200" indent="-228600" defTabSz="304800" eaLnBrk="0" fontAlgn="base" hangingPunct="0">
              <a:spcBef>
                <a:spcPct val="0"/>
              </a:spcBef>
              <a:spcAft>
                <a:spcPct val="0"/>
              </a:spcAft>
              <a:defRPr sz="4000">
                <a:solidFill>
                  <a:schemeClr val="tx1"/>
                </a:solidFill>
                <a:latin typeface="Arial" charset="0"/>
                <a:ea typeface="ヒラギノ角ゴ Pro W3" charset="-128"/>
              </a:defRPr>
            </a:lvl9pPr>
          </a:lstStyle>
          <a:p>
            <a:pPr algn="ctr"/>
            <a:r>
              <a:rPr lang="en-US" altLang="en-US" sz="1000" dirty="0">
                <a:solidFill>
                  <a:srgbClr val="FFFFFF"/>
                </a:solidFill>
                <a:ea typeface="Arial" charset="0"/>
                <a:cs typeface="Arial" charset="0"/>
                <a:sym typeface="Helvetica Neue Light" charset="0"/>
              </a:rPr>
              <a:t>Long Tail</a:t>
            </a:r>
          </a:p>
        </p:txBody>
      </p:sp>
      <p:sp>
        <p:nvSpPr>
          <p:cNvPr id="18" name="Rectangle 17"/>
          <p:cNvSpPr/>
          <p:nvPr/>
        </p:nvSpPr>
        <p:spPr>
          <a:xfrm>
            <a:off x="1162905" y="1635207"/>
            <a:ext cx="1627369" cy="246221"/>
          </a:xfrm>
          <a:prstGeom prst="rect">
            <a:avLst/>
          </a:prstGeom>
        </p:spPr>
        <p:txBody>
          <a:bodyPr wrap="none">
            <a:spAutoFit/>
          </a:bodyPr>
          <a:lstStyle/>
          <a:p>
            <a:pPr defTabSz="685783"/>
            <a:r>
              <a:rPr lang="en-US" sz="1000" b="1" dirty="0">
                <a:solidFill>
                  <a:srgbClr val="508DCA"/>
                </a:solidFill>
                <a:latin typeface="Arial" charset="0"/>
                <a:ea typeface="Arial" charset="0"/>
                <a:cs typeface="Arial" charset="0"/>
              </a:rPr>
              <a:t>Turn on my headlights. </a:t>
            </a:r>
          </a:p>
        </p:txBody>
      </p:sp>
      <p:sp>
        <p:nvSpPr>
          <p:cNvPr id="19" name="Rectangle 18"/>
          <p:cNvSpPr/>
          <p:nvPr/>
        </p:nvSpPr>
        <p:spPr>
          <a:xfrm>
            <a:off x="3297817" y="2385715"/>
            <a:ext cx="2039555" cy="707886"/>
          </a:xfrm>
          <a:prstGeom prst="rect">
            <a:avLst/>
          </a:prstGeom>
        </p:spPr>
        <p:txBody>
          <a:bodyPr wrap="square">
            <a:spAutoFit/>
          </a:bodyPr>
          <a:lstStyle/>
          <a:p>
            <a:pPr defTabSz="685783"/>
            <a:r>
              <a:rPr lang="en-US" sz="1000" b="1" dirty="0">
                <a:solidFill>
                  <a:srgbClr val="6ABAFC"/>
                </a:solidFill>
                <a:latin typeface="Arial" charset="0"/>
                <a:ea typeface="Arial" charset="0"/>
                <a:cs typeface="Arial" charset="0"/>
              </a:rPr>
              <a:t>My exhaust is making a rattling sound, how do I troubleshoot the problem?</a:t>
            </a:r>
          </a:p>
          <a:p>
            <a:pPr defTabSz="685783"/>
            <a:endParaRPr lang="en-US" sz="1000" b="1" dirty="0">
              <a:solidFill>
                <a:srgbClr val="6ABAFC"/>
              </a:solidFill>
              <a:latin typeface="Arial" charset="0"/>
              <a:ea typeface="Arial" charset="0"/>
              <a:cs typeface="Arial" charset="0"/>
            </a:endParaRPr>
          </a:p>
        </p:txBody>
      </p:sp>
      <p:sp>
        <p:nvSpPr>
          <p:cNvPr id="20" name="Rectangle 19"/>
          <p:cNvSpPr/>
          <p:nvPr/>
        </p:nvSpPr>
        <p:spPr>
          <a:xfrm>
            <a:off x="7041400" y="1335815"/>
            <a:ext cx="2003963" cy="1077218"/>
          </a:xfrm>
          <a:prstGeom prst="rect">
            <a:avLst/>
          </a:prstGeom>
        </p:spPr>
        <p:txBody>
          <a:bodyPr wrap="square" lIns="0" tIns="0" rIns="0" bIns="0">
            <a:spAutoFit/>
          </a:bodyPr>
          <a:lstStyle/>
          <a:p>
            <a:pPr defTabSz="685783"/>
            <a:r>
              <a:rPr lang="en-US" dirty="0">
                <a:solidFill>
                  <a:srgbClr val="FFFFFF"/>
                </a:solidFill>
                <a:latin typeface="Arial" charset="0"/>
                <a:ea typeface="Arial" charset="0"/>
                <a:cs typeface="Arial" charset="0"/>
              </a:rPr>
              <a:t>Here Watson uses reasoning strategies that focus on the language and context of the </a:t>
            </a:r>
            <a:r>
              <a:rPr lang="en-US" b="1" u="sng" dirty="0">
                <a:solidFill>
                  <a:srgbClr val="FFFFFF"/>
                </a:solidFill>
                <a:latin typeface="Arial" charset="0"/>
                <a:ea typeface="Arial" charset="0"/>
                <a:cs typeface="Arial" charset="0"/>
              </a:rPr>
              <a:t>question</a:t>
            </a:r>
            <a:r>
              <a:rPr lang="en-US" dirty="0">
                <a:solidFill>
                  <a:srgbClr val="FFFFFF"/>
                </a:solidFill>
                <a:latin typeface="Arial" charset="0"/>
                <a:ea typeface="Arial" charset="0"/>
                <a:cs typeface="Arial" charset="0"/>
              </a:rPr>
              <a:t>.</a:t>
            </a:r>
            <a:endParaRPr lang="en-US" b="1" u="sng" dirty="0">
              <a:solidFill>
                <a:srgbClr val="FFFFFF"/>
              </a:solidFill>
              <a:latin typeface="Arial" charset="0"/>
              <a:ea typeface="Arial" charset="0"/>
              <a:cs typeface="Arial" charset="0"/>
            </a:endParaRPr>
          </a:p>
        </p:txBody>
      </p:sp>
      <p:sp>
        <p:nvSpPr>
          <p:cNvPr id="21" name="Rectangle 20"/>
          <p:cNvSpPr/>
          <p:nvPr/>
        </p:nvSpPr>
        <p:spPr>
          <a:xfrm>
            <a:off x="917796" y="2898309"/>
            <a:ext cx="1742141" cy="1448047"/>
          </a:xfrm>
          <a:prstGeom prst="rect">
            <a:avLst/>
          </a:prstGeom>
          <a:solidFill>
            <a:srgbClr val="508DCA"/>
          </a:solidFill>
          <a:ln>
            <a:noFill/>
          </a:ln>
          <a:effectLst/>
        </p:spPr>
        <p:style>
          <a:lnRef idx="1">
            <a:schemeClr val="accent1"/>
          </a:lnRef>
          <a:fillRef idx="3">
            <a:schemeClr val="accent1"/>
          </a:fillRef>
          <a:effectRef idx="2">
            <a:schemeClr val="accent1"/>
          </a:effectRef>
          <a:fontRef idx="minor">
            <a:schemeClr val="lt1"/>
          </a:fontRef>
        </p:style>
        <p:txBody>
          <a:bodyPr lIns="68493" tIns="34246" rIns="68493" bIns="34246" anchor="ctr"/>
          <a:lstStyle/>
          <a:p>
            <a:pPr algn="ctr" defTabSz="304511">
              <a:defRPr/>
            </a:pPr>
            <a:endParaRPr lang="en-US" sz="1099">
              <a:solidFill>
                <a:srgbClr val="41A6D9"/>
              </a:solidFill>
              <a:latin typeface="Arial" charset="0"/>
              <a:ea typeface="Arial" charset="0"/>
              <a:cs typeface="Arial" charset="0"/>
              <a:sym typeface="Helvetica Neue Light" charset="0"/>
            </a:endParaRPr>
          </a:p>
        </p:txBody>
      </p:sp>
      <p:sp>
        <p:nvSpPr>
          <p:cNvPr id="22" name="TextBox 17"/>
          <p:cNvSpPr txBox="1">
            <a:spLocks noChangeArrowheads="1"/>
          </p:cNvSpPr>
          <p:nvPr/>
        </p:nvSpPr>
        <p:spPr bwMode="auto">
          <a:xfrm>
            <a:off x="917796" y="4115683"/>
            <a:ext cx="1728889" cy="223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493" tIns="34246" rIns="68493" bIns="34246">
            <a:spAutoFit/>
          </a:bodyPr>
          <a:lstStyle>
            <a:lvl1pPr defTabSz="304800">
              <a:defRPr sz="4000">
                <a:solidFill>
                  <a:schemeClr val="tx1"/>
                </a:solidFill>
                <a:latin typeface="Arial" charset="0"/>
                <a:ea typeface="ヒラギノ角ゴ Pro W3" charset="-128"/>
              </a:defRPr>
            </a:lvl1pPr>
            <a:lvl2pPr marL="742950" indent="-285750" defTabSz="304800">
              <a:defRPr sz="4000">
                <a:solidFill>
                  <a:schemeClr val="tx1"/>
                </a:solidFill>
                <a:latin typeface="Arial" charset="0"/>
                <a:ea typeface="ヒラギノ角ゴ Pro W3" charset="-128"/>
              </a:defRPr>
            </a:lvl2pPr>
            <a:lvl3pPr marL="1143000" indent="-228600" defTabSz="304800">
              <a:defRPr sz="4000">
                <a:solidFill>
                  <a:schemeClr val="tx1"/>
                </a:solidFill>
                <a:latin typeface="Arial" charset="0"/>
                <a:ea typeface="ヒラギノ角ゴ Pro W3" charset="-128"/>
              </a:defRPr>
            </a:lvl3pPr>
            <a:lvl4pPr marL="1600200" indent="-228600" defTabSz="304800">
              <a:defRPr sz="4000">
                <a:solidFill>
                  <a:schemeClr val="tx1"/>
                </a:solidFill>
                <a:latin typeface="Arial" charset="0"/>
                <a:ea typeface="ヒラギノ角ゴ Pro W3" charset="-128"/>
              </a:defRPr>
            </a:lvl4pPr>
            <a:lvl5pPr marL="2057400" indent="-228600" defTabSz="304800">
              <a:defRPr sz="4000">
                <a:solidFill>
                  <a:schemeClr val="tx1"/>
                </a:solidFill>
                <a:latin typeface="Arial" charset="0"/>
                <a:ea typeface="ヒラギノ角ゴ Pro W3" charset="-128"/>
              </a:defRPr>
            </a:lvl5pPr>
            <a:lvl6pPr marL="2514600" indent="-228600" defTabSz="304800" eaLnBrk="0" fontAlgn="base" hangingPunct="0">
              <a:spcBef>
                <a:spcPct val="0"/>
              </a:spcBef>
              <a:spcAft>
                <a:spcPct val="0"/>
              </a:spcAft>
              <a:defRPr sz="4000">
                <a:solidFill>
                  <a:schemeClr val="tx1"/>
                </a:solidFill>
                <a:latin typeface="Arial" charset="0"/>
                <a:ea typeface="ヒラギノ角ゴ Pro W3" charset="-128"/>
              </a:defRPr>
            </a:lvl6pPr>
            <a:lvl7pPr marL="2971800" indent="-228600" defTabSz="304800" eaLnBrk="0" fontAlgn="base" hangingPunct="0">
              <a:spcBef>
                <a:spcPct val="0"/>
              </a:spcBef>
              <a:spcAft>
                <a:spcPct val="0"/>
              </a:spcAft>
              <a:defRPr sz="4000">
                <a:solidFill>
                  <a:schemeClr val="tx1"/>
                </a:solidFill>
                <a:latin typeface="Arial" charset="0"/>
                <a:ea typeface="ヒラギノ角ゴ Pro W3" charset="-128"/>
              </a:defRPr>
            </a:lvl7pPr>
            <a:lvl8pPr marL="3429000" indent="-228600" defTabSz="304800" eaLnBrk="0" fontAlgn="base" hangingPunct="0">
              <a:spcBef>
                <a:spcPct val="0"/>
              </a:spcBef>
              <a:spcAft>
                <a:spcPct val="0"/>
              </a:spcAft>
              <a:defRPr sz="4000">
                <a:solidFill>
                  <a:schemeClr val="tx1"/>
                </a:solidFill>
                <a:latin typeface="Arial" charset="0"/>
                <a:ea typeface="ヒラギノ角ゴ Pro W3" charset="-128"/>
              </a:defRPr>
            </a:lvl8pPr>
            <a:lvl9pPr marL="3886200" indent="-228600" defTabSz="304800" eaLnBrk="0" fontAlgn="base" hangingPunct="0">
              <a:spcBef>
                <a:spcPct val="0"/>
              </a:spcBef>
              <a:spcAft>
                <a:spcPct val="0"/>
              </a:spcAft>
              <a:defRPr sz="4000">
                <a:solidFill>
                  <a:schemeClr val="tx1"/>
                </a:solidFill>
                <a:latin typeface="Arial" charset="0"/>
                <a:ea typeface="ヒラギノ角ゴ Pro W3" charset="-128"/>
              </a:defRPr>
            </a:lvl9pPr>
          </a:lstStyle>
          <a:p>
            <a:pPr algn="ctr"/>
            <a:r>
              <a:rPr lang="en-US" altLang="en-US" sz="1000" dirty="0">
                <a:solidFill>
                  <a:srgbClr val="FFFFFF"/>
                </a:solidFill>
                <a:ea typeface="Arial" charset="0"/>
                <a:cs typeface="Arial" charset="0"/>
                <a:sym typeface="Helvetica Neue Light" charset="0"/>
              </a:rPr>
              <a:t>Short Tail</a:t>
            </a:r>
          </a:p>
        </p:txBody>
      </p:sp>
      <p:sp>
        <p:nvSpPr>
          <p:cNvPr id="23" name="Freeform 22"/>
          <p:cNvSpPr/>
          <p:nvPr/>
        </p:nvSpPr>
        <p:spPr>
          <a:xfrm>
            <a:off x="993841" y="1663401"/>
            <a:ext cx="4884932" cy="2637570"/>
          </a:xfrm>
          <a:custGeom>
            <a:avLst/>
            <a:gdLst>
              <a:gd name="connsiteX0" fmla="*/ 0 w 4470760"/>
              <a:gd name="connsiteY0" fmla="*/ 0 h 3589355"/>
              <a:gd name="connsiteX1" fmla="*/ 1658716 w 4470760"/>
              <a:gd name="connsiteY1" fmla="*/ 2798920 h 3589355"/>
              <a:gd name="connsiteX2" fmla="*/ 4470760 w 4470760"/>
              <a:gd name="connsiteY2" fmla="*/ 3589355 h 3589355"/>
              <a:gd name="connsiteX3" fmla="*/ 4470760 w 4470760"/>
              <a:gd name="connsiteY3" fmla="*/ 3589355 h 3589355"/>
            </a:gdLst>
            <a:ahLst/>
            <a:cxnLst>
              <a:cxn ang="0">
                <a:pos x="connsiteX0" y="connsiteY0"/>
              </a:cxn>
              <a:cxn ang="0">
                <a:pos x="connsiteX1" y="connsiteY1"/>
              </a:cxn>
              <a:cxn ang="0">
                <a:pos x="connsiteX2" y="connsiteY2"/>
              </a:cxn>
              <a:cxn ang="0">
                <a:pos x="connsiteX3" y="connsiteY3"/>
              </a:cxn>
            </a:cxnLst>
            <a:rect l="l" t="t" r="r" b="b"/>
            <a:pathLst>
              <a:path w="4470760" h="3589355">
                <a:moveTo>
                  <a:pt x="0" y="0"/>
                </a:moveTo>
                <a:cubicBezTo>
                  <a:pt x="456794" y="1100347"/>
                  <a:pt x="913589" y="2200694"/>
                  <a:pt x="1658716" y="2798920"/>
                </a:cubicBezTo>
                <a:cubicBezTo>
                  <a:pt x="2403843" y="3397146"/>
                  <a:pt x="4470760" y="3589355"/>
                  <a:pt x="4470760" y="3589355"/>
                </a:cubicBezTo>
                <a:lnTo>
                  <a:pt x="4470760" y="3589355"/>
                </a:lnTo>
              </a:path>
            </a:pathLst>
          </a:custGeom>
          <a:ln w="25400" cap="rnd" cmpd="sng">
            <a:solidFill>
              <a:srgbClr val="585858"/>
            </a:solidFill>
            <a:prstDash val="sysDot"/>
          </a:ln>
          <a:effectLst/>
        </p:spPr>
        <p:style>
          <a:lnRef idx="2">
            <a:schemeClr val="accent1"/>
          </a:lnRef>
          <a:fillRef idx="0">
            <a:schemeClr val="accent1"/>
          </a:fillRef>
          <a:effectRef idx="1">
            <a:schemeClr val="accent1"/>
          </a:effectRef>
          <a:fontRef idx="minor">
            <a:schemeClr val="tx1"/>
          </a:fontRef>
        </p:style>
        <p:txBody>
          <a:bodyPr lIns="68493" tIns="34246" rIns="68493" bIns="34246" anchor="ctr"/>
          <a:lstStyle/>
          <a:p>
            <a:pPr algn="ctr" defTabSz="305037">
              <a:defRPr/>
            </a:pPr>
            <a:endParaRPr lang="en-US" sz="1099">
              <a:solidFill>
                <a:srgbClr val="FFFFFF"/>
              </a:solidFill>
              <a:latin typeface="Arial" charset="0"/>
              <a:ea typeface="Arial" charset="0"/>
              <a:cs typeface="Arial" charset="0"/>
              <a:sym typeface="Helvetica Neue Light" charset="0"/>
            </a:endParaRPr>
          </a:p>
        </p:txBody>
      </p:sp>
      <p:sp>
        <p:nvSpPr>
          <p:cNvPr id="25" name="TextBox 23"/>
          <p:cNvSpPr txBox="1">
            <a:spLocks noChangeArrowheads="1"/>
          </p:cNvSpPr>
          <p:nvPr/>
        </p:nvSpPr>
        <p:spPr bwMode="auto">
          <a:xfrm>
            <a:off x="7018546" y="2957224"/>
            <a:ext cx="1544071" cy="430887"/>
          </a:xfrm>
          <a:prstGeom prst="rect">
            <a:avLst/>
          </a:prstGeom>
          <a:noFill/>
          <a:ln>
            <a:noFill/>
          </a:ln>
          <a:extLst/>
        </p:spPr>
        <p:txBody>
          <a:bodyPr wrap="square" lIns="0" tIns="0" rIns="0" bIns="0">
            <a:spAutoFit/>
          </a:bodyPr>
          <a:lstStyle>
            <a:lvl1pPr>
              <a:defRPr sz="4000">
                <a:solidFill>
                  <a:schemeClr val="tx1"/>
                </a:solidFill>
                <a:latin typeface="Arial" charset="0"/>
                <a:ea typeface="ヒラギノ角ゴ Pro W3" charset="0"/>
                <a:cs typeface="ヒラギノ角ゴ Pro W3" charset="0"/>
              </a:defRPr>
            </a:lvl1pPr>
            <a:lvl2pPr marL="742950" indent="-285750">
              <a:defRPr sz="4000">
                <a:solidFill>
                  <a:schemeClr val="tx1"/>
                </a:solidFill>
                <a:latin typeface="Arial" charset="0"/>
                <a:ea typeface="ヒラギノ角ゴ Pro W3" charset="0"/>
                <a:cs typeface="ヒラギノ角ゴ Pro W3" charset="0"/>
              </a:defRPr>
            </a:lvl2pPr>
            <a:lvl3pPr marL="1143000" indent="-228600">
              <a:defRPr sz="4000">
                <a:solidFill>
                  <a:schemeClr val="tx1"/>
                </a:solidFill>
                <a:latin typeface="Arial" charset="0"/>
                <a:ea typeface="ヒラギノ角ゴ Pro W3" charset="0"/>
                <a:cs typeface="ヒラギノ角ゴ Pro W3" charset="0"/>
              </a:defRPr>
            </a:lvl3pPr>
            <a:lvl4pPr marL="1600200" indent="-228600">
              <a:defRPr sz="4000">
                <a:solidFill>
                  <a:schemeClr val="tx1"/>
                </a:solidFill>
                <a:latin typeface="Arial" charset="0"/>
                <a:ea typeface="ヒラギノ角ゴ Pro W3" charset="0"/>
                <a:cs typeface="ヒラギノ角ゴ Pro W3" charset="0"/>
              </a:defRPr>
            </a:lvl4pPr>
            <a:lvl5pPr marL="2057400" indent="-228600">
              <a:defRPr sz="40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4000">
                <a:solidFill>
                  <a:schemeClr val="tx1"/>
                </a:solidFill>
                <a:latin typeface="Arial" charset="0"/>
                <a:ea typeface="ヒラギノ角ゴ Pro W3" charset="0"/>
                <a:cs typeface="ヒラギノ角ゴ Pro W3" charset="0"/>
              </a:defRPr>
            </a:lvl9pPr>
          </a:lstStyle>
          <a:p>
            <a:r>
              <a:rPr lang="en-US" altLang="en-US" sz="1400" dirty="0">
                <a:solidFill>
                  <a:srgbClr val="FFFFFF"/>
                </a:solidFill>
                <a:ea typeface="Arial" charset="0"/>
                <a:cs typeface="Arial" charset="0"/>
              </a:rPr>
              <a:t>Watson</a:t>
            </a:r>
          </a:p>
          <a:p>
            <a:r>
              <a:rPr lang="en-US" altLang="en-US" sz="1400" dirty="0">
                <a:solidFill>
                  <a:srgbClr val="FFFFFF"/>
                </a:solidFill>
                <a:ea typeface="Arial" charset="0"/>
                <a:cs typeface="Arial" charset="0"/>
              </a:rPr>
              <a:t>Discovery Service</a:t>
            </a:r>
          </a:p>
        </p:txBody>
      </p:sp>
      <p:sp>
        <p:nvSpPr>
          <p:cNvPr id="27" name="Rectangle 26"/>
          <p:cNvSpPr/>
          <p:nvPr/>
        </p:nvSpPr>
        <p:spPr>
          <a:xfrm>
            <a:off x="7010828" y="3625986"/>
            <a:ext cx="1705409" cy="1077218"/>
          </a:xfrm>
          <a:prstGeom prst="rect">
            <a:avLst/>
          </a:prstGeom>
        </p:spPr>
        <p:txBody>
          <a:bodyPr wrap="square" lIns="0" tIns="0" rIns="0" bIns="0">
            <a:spAutoFit/>
          </a:bodyPr>
          <a:lstStyle/>
          <a:p>
            <a:pPr defTabSz="685783"/>
            <a:r>
              <a:rPr lang="en-US" dirty="0">
                <a:solidFill>
                  <a:srgbClr val="FFFFFF"/>
                </a:solidFill>
                <a:latin typeface="Arial" charset="0"/>
                <a:ea typeface="Arial" charset="0"/>
                <a:cs typeface="Arial" charset="0"/>
              </a:rPr>
              <a:t>Here Watson uses reasoning strategies that focus on identifying the most appropriate </a:t>
            </a:r>
            <a:r>
              <a:rPr lang="en-US" u="sng" dirty="0">
                <a:solidFill>
                  <a:srgbClr val="FFFFFF"/>
                </a:solidFill>
                <a:latin typeface="Arial" charset="0"/>
                <a:ea typeface="Arial" charset="0"/>
                <a:cs typeface="Arial" charset="0"/>
              </a:rPr>
              <a:t>answer</a:t>
            </a:r>
            <a:r>
              <a:rPr lang="en-US" dirty="0">
                <a:solidFill>
                  <a:srgbClr val="FFFFFF"/>
                </a:solidFill>
                <a:latin typeface="Arial" charset="0"/>
                <a:ea typeface="Arial" charset="0"/>
                <a:cs typeface="Arial" charset="0"/>
              </a:rPr>
              <a:t>.</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49500" y="2946784"/>
            <a:ext cx="414528" cy="414528"/>
          </a:xfrm>
          <a:prstGeom prst="rect">
            <a:avLst/>
          </a:prstGeom>
        </p:spPr>
      </p:pic>
      <p:sp>
        <p:nvSpPr>
          <p:cNvPr id="32" name="Title 4"/>
          <p:cNvSpPr txBox="1">
            <a:spLocks/>
          </p:cNvSpPr>
          <p:nvPr/>
        </p:nvSpPr>
        <p:spPr>
          <a:xfrm>
            <a:off x="261874" y="729793"/>
            <a:ext cx="6348544" cy="671121"/>
          </a:xfrm>
          <a:prstGeom prst="rect">
            <a:avLst/>
          </a:prstGeom>
        </p:spPr>
        <p:txBody>
          <a:bodyPr vert="horz" lIns="0" tIns="0" rIns="0" bIns="0" rtlCol="0" anchor="t" anchorCtr="0">
            <a:noAutofit/>
          </a:bodyPr>
          <a:lstStyle>
            <a:lvl1pPr algn="l" defTabSz="457200" rtl="0" eaLnBrk="1" latinLnBrk="0" hangingPunct="1">
              <a:spcBef>
                <a:spcPct val="0"/>
              </a:spcBef>
              <a:buNone/>
              <a:defRPr sz="2025" b="1" kern="1200">
                <a:solidFill>
                  <a:srgbClr val="585858"/>
                </a:solidFill>
                <a:latin typeface="Helvetica Neue" charset="0"/>
                <a:ea typeface="Helvetica Neue" charset="0"/>
                <a:cs typeface="Helvetica Neue" charset="0"/>
              </a:defRPr>
            </a:lvl1pPr>
          </a:lstStyle>
          <a:p>
            <a:pPr defTabSz="457178">
              <a:defRPr/>
            </a:pPr>
            <a:r>
              <a:rPr lang="en-US" sz="1500" b="0" dirty="0">
                <a:latin typeface="Arial" charset="0"/>
                <a:ea typeface="Arial" charset="0"/>
                <a:cs typeface="Arial" charset="0"/>
              </a:rPr>
              <a:t>Combine Watson Discovery with Watson Conversation for question distribution</a:t>
            </a:r>
            <a:endParaRPr lang="en-US" sz="1500" b="0" dirty="0"/>
          </a:p>
        </p:txBody>
      </p:sp>
    </p:spTree>
    <p:extLst>
      <p:ext uri="{BB962C8B-B14F-4D97-AF65-F5344CB8AC3E}">
        <p14:creationId xmlns:p14="http://schemas.microsoft.com/office/powerpoint/2010/main" val="182285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6366" y="781050"/>
            <a:ext cx="1867702" cy="838200"/>
          </a:xfrm>
          <a:prstGeom prst="rect">
            <a:avLst/>
          </a:prstGeom>
        </p:spPr>
      </p:pic>
      <p:sp>
        <p:nvSpPr>
          <p:cNvPr id="3" name="Rectangle 2"/>
          <p:cNvSpPr/>
          <p:nvPr/>
        </p:nvSpPr>
        <p:spPr>
          <a:xfrm>
            <a:off x="3180873" y="1033672"/>
            <a:ext cx="4006225" cy="307777"/>
          </a:xfrm>
          <a:prstGeom prst="rect">
            <a:avLst/>
          </a:prstGeom>
        </p:spPr>
        <p:txBody>
          <a:bodyPr wrap="square">
            <a:spAutoFit/>
          </a:bodyPr>
          <a:lstStyle/>
          <a:p>
            <a:pPr algn="ctr"/>
            <a:r>
              <a:rPr lang="en-US" dirty="0">
                <a:hlinkClick r:id="rId4"/>
              </a:rPr>
              <a:t>https://developer.ibm.com/code/</a:t>
            </a:r>
            <a:r>
              <a:rPr lang="en-US" dirty="0"/>
              <a:t> </a:t>
            </a:r>
          </a:p>
        </p:txBody>
      </p:sp>
      <p:pic>
        <p:nvPicPr>
          <p:cNvPr id="4" name="Picture 3"/>
          <p:cNvPicPr>
            <a:picLocks noChangeAspect="1"/>
          </p:cNvPicPr>
          <p:nvPr/>
        </p:nvPicPr>
        <p:blipFill>
          <a:blip r:embed="rId5"/>
          <a:stretch>
            <a:fillRect/>
          </a:stretch>
        </p:blipFill>
        <p:spPr>
          <a:xfrm>
            <a:off x="596366" y="2043969"/>
            <a:ext cx="1867702" cy="920612"/>
          </a:xfrm>
          <a:prstGeom prst="rect">
            <a:avLst/>
          </a:prstGeom>
        </p:spPr>
      </p:pic>
      <p:sp>
        <p:nvSpPr>
          <p:cNvPr id="5" name="Rectangle 4"/>
          <p:cNvSpPr/>
          <p:nvPr/>
        </p:nvSpPr>
        <p:spPr>
          <a:xfrm>
            <a:off x="3180874" y="2062769"/>
            <a:ext cx="4006225" cy="553998"/>
          </a:xfrm>
          <a:prstGeom prst="rect">
            <a:avLst/>
          </a:prstGeom>
        </p:spPr>
        <p:txBody>
          <a:bodyPr wrap="square">
            <a:spAutoFit/>
          </a:bodyPr>
          <a:lstStyle/>
          <a:p>
            <a:pPr algn="ctr"/>
            <a:r>
              <a:rPr lang="en-US" altLang="en-US" sz="1600" dirty="0"/>
              <a:t>Signup for IBM Cloud</a:t>
            </a:r>
          </a:p>
          <a:p>
            <a:pPr algn="ctr"/>
            <a:r>
              <a:rPr lang="en-US" dirty="0">
                <a:hlinkClick r:id="rId6"/>
              </a:rPr>
              <a:t>https://bluemix.net</a:t>
            </a:r>
            <a:endParaRPr lang="en-US" dirty="0"/>
          </a:p>
        </p:txBody>
      </p:sp>
      <p:pic>
        <p:nvPicPr>
          <p:cNvPr id="7" name="Picture 6">
            <a:extLst>
              <a:ext uri="{FF2B5EF4-FFF2-40B4-BE49-F238E27FC236}">
                <a16:creationId xmlns:a16="http://schemas.microsoft.com/office/drawing/2014/main" id="{AA61A486-8A27-994E-B574-C5EFD0A988D7}"/>
              </a:ext>
            </a:extLst>
          </p:cNvPr>
          <p:cNvPicPr>
            <a:picLocks noChangeAspect="1"/>
          </p:cNvPicPr>
          <p:nvPr/>
        </p:nvPicPr>
        <p:blipFill>
          <a:blip r:embed="rId7"/>
          <a:stretch>
            <a:fillRect/>
          </a:stretch>
        </p:blipFill>
        <p:spPr>
          <a:xfrm>
            <a:off x="596367" y="3416969"/>
            <a:ext cx="1867701" cy="914400"/>
          </a:xfrm>
          <a:prstGeom prst="rect">
            <a:avLst/>
          </a:prstGeom>
        </p:spPr>
      </p:pic>
      <p:sp>
        <p:nvSpPr>
          <p:cNvPr id="8" name="Rectangle 7">
            <a:extLst>
              <a:ext uri="{FF2B5EF4-FFF2-40B4-BE49-F238E27FC236}">
                <a16:creationId xmlns:a16="http://schemas.microsoft.com/office/drawing/2014/main" id="{90543F10-0F54-5E45-9E99-2D35359A424E}"/>
              </a:ext>
            </a:extLst>
          </p:cNvPr>
          <p:cNvSpPr/>
          <p:nvPr/>
        </p:nvSpPr>
        <p:spPr>
          <a:xfrm>
            <a:off x="3180875" y="3582519"/>
            <a:ext cx="4006225" cy="307777"/>
          </a:xfrm>
          <a:prstGeom prst="rect">
            <a:avLst/>
          </a:prstGeom>
        </p:spPr>
        <p:txBody>
          <a:bodyPr wrap="square">
            <a:spAutoFit/>
          </a:bodyPr>
          <a:lstStyle/>
          <a:p>
            <a:pPr algn="ctr"/>
            <a:r>
              <a:rPr lang="en-US" dirty="0">
                <a:hlinkClick r:id="rId8"/>
              </a:rPr>
              <a:t>https://www.ibm.com/watson/products-services/</a:t>
            </a:r>
            <a:endParaRPr lang="en-US" dirty="0"/>
          </a:p>
        </p:txBody>
      </p:sp>
    </p:spTree>
    <p:extLst>
      <p:ext uri="{BB962C8B-B14F-4D97-AF65-F5344CB8AC3E}">
        <p14:creationId xmlns:p14="http://schemas.microsoft.com/office/powerpoint/2010/main" val="105895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8" y="2060902"/>
            <a:ext cx="942976" cy="639536"/>
          </a:xfrm>
          <a:prstGeom prst="rect">
            <a:avLst/>
          </a:prstGeom>
        </p:spPr>
      </p:pic>
      <p:sp>
        <p:nvSpPr>
          <p:cNvPr id="7" name="Title 20"/>
          <p:cNvSpPr txBox="1">
            <a:spLocks/>
          </p:cNvSpPr>
          <p:nvPr/>
        </p:nvSpPr>
        <p:spPr>
          <a:xfrm>
            <a:off x="260348" y="103981"/>
            <a:ext cx="8734425" cy="544973"/>
          </a:xfrm>
          <a:prstGeom prst="rect">
            <a:avLst/>
          </a:prstGeom>
        </p:spPr>
        <p:txBody>
          <a:bodyPr/>
          <a:lstStyle>
            <a:lvl1pPr>
              <a:defRPr>
                <a:latin typeface="+mj-lt"/>
                <a:ea typeface="+mj-ea"/>
                <a:cs typeface="+mj-cs"/>
              </a:defRPr>
            </a:lvl1pPr>
          </a:lstStyle>
          <a:p>
            <a:pPr algn="ctr"/>
            <a:r>
              <a:rPr lang="en-US" kern="0" dirty="0">
                <a:solidFill>
                  <a:sysClr val="windowText" lastClr="000000"/>
                </a:solidFill>
              </a:rPr>
              <a:t>Stay Connected and continue coding !</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8" y="776696"/>
            <a:ext cx="992981" cy="94145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10" y="3298717"/>
            <a:ext cx="942976" cy="736600"/>
          </a:xfrm>
          <a:prstGeom prst="rect">
            <a:avLst/>
          </a:prstGeom>
        </p:spPr>
      </p:pic>
      <p:sp>
        <p:nvSpPr>
          <p:cNvPr id="10" name="Rectangle 9"/>
          <p:cNvSpPr/>
          <p:nvPr/>
        </p:nvSpPr>
        <p:spPr>
          <a:xfrm>
            <a:off x="1299611" y="521114"/>
            <a:ext cx="3705981" cy="1523494"/>
          </a:xfrm>
          <a:prstGeom prst="rect">
            <a:avLst/>
          </a:prstGeom>
        </p:spPr>
        <p:txBody>
          <a:bodyPr wrap="square">
            <a:spAutoFit/>
          </a:bodyPr>
          <a:lstStyle/>
          <a:p>
            <a:r>
              <a:rPr lang="en-US" altLang="en-US" b="1" dirty="0">
                <a:latin typeface="Arial" charset="0"/>
                <a:ea typeface="Arial" charset="0"/>
                <a:cs typeface="Arial" charset="0"/>
              </a:rPr>
              <a:t>Code &amp; instructions</a:t>
            </a:r>
          </a:p>
          <a:p>
            <a:r>
              <a:rPr lang="en-US" altLang="en-US" sz="1100" dirty="0">
                <a:latin typeface="Arial" charset="0"/>
                <a:ea typeface="Arial" charset="0"/>
                <a:cs typeface="Arial" charset="0"/>
                <a:hlinkClick r:id="rId6"/>
              </a:rPr>
              <a:t>https://github.com/IBMDevConnect</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7"/>
              </a:rPr>
              <a:t>https://github.com/IBM</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8"/>
              </a:rPr>
              <a:t>https://github.com/IBM-Cloud</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9"/>
              </a:rPr>
              <a:t>https://ibm-cloud.github.io/#!/</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10"/>
              </a:rPr>
              <a:t>http://ibm.github.io</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11"/>
              </a:rPr>
              <a:t>https://github.com/watson-developer-cloud</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12"/>
              </a:rPr>
              <a:t>https://github.com/ibm-bluemix-mobile-services</a:t>
            </a:r>
            <a:endParaRPr lang="en-US" altLang="en-US" sz="1100" dirty="0">
              <a:latin typeface="Arial" charset="0"/>
              <a:ea typeface="Arial" charset="0"/>
              <a:cs typeface="Arial" charset="0"/>
            </a:endParaRPr>
          </a:p>
        </p:txBody>
      </p:sp>
      <p:sp>
        <p:nvSpPr>
          <p:cNvPr id="11" name="Rectangle 10"/>
          <p:cNvSpPr/>
          <p:nvPr/>
        </p:nvSpPr>
        <p:spPr>
          <a:xfrm>
            <a:off x="1287262" y="2017532"/>
            <a:ext cx="2942994" cy="1077218"/>
          </a:xfrm>
          <a:prstGeom prst="rect">
            <a:avLst/>
          </a:prstGeom>
        </p:spPr>
        <p:txBody>
          <a:bodyPr wrap="square">
            <a:spAutoFit/>
          </a:bodyPr>
          <a:lstStyle/>
          <a:p>
            <a:r>
              <a:rPr lang="en-US" altLang="en-US" b="1" dirty="0">
                <a:latin typeface="Arial" charset="0"/>
                <a:ea typeface="Arial" charset="0"/>
                <a:cs typeface="Arial" charset="0"/>
              </a:rPr>
              <a:t>developerWorks</a:t>
            </a:r>
            <a:endParaRPr lang="en-US" altLang="en-US" dirty="0">
              <a:latin typeface="Arial" charset="0"/>
              <a:ea typeface="Arial" charset="0"/>
              <a:cs typeface="Arial" charset="0"/>
              <a:hlinkClick r:id="rId13"/>
            </a:endParaRPr>
          </a:p>
          <a:p>
            <a:r>
              <a:rPr lang="en-US" altLang="en-US" sz="1200" dirty="0">
                <a:latin typeface="Arial" charset="0"/>
                <a:ea typeface="Arial" charset="0"/>
                <a:cs typeface="Arial" charset="0"/>
                <a:hlinkClick r:id="rId14"/>
              </a:rPr>
              <a:t>https://developer.ibm.com/in/</a:t>
            </a:r>
            <a:endParaRPr lang="en-US" altLang="en-US" sz="1200" dirty="0">
              <a:latin typeface="Arial" charset="0"/>
              <a:ea typeface="Arial" charset="0"/>
              <a:cs typeface="Arial" charset="0"/>
            </a:endParaRPr>
          </a:p>
          <a:p>
            <a:r>
              <a:rPr lang="en-GB" sz="1200" u="sng" dirty="0">
                <a:hlinkClick r:id="rId15"/>
              </a:rPr>
              <a:t>https://developer.ibm.com/tv/</a:t>
            </a:r>
            <a:endParaRPr lang="en-US" altLang="en-US" sz="1200" dirty="0">
              <a:latin typeface="Arial" charset="0"/>
              <a:ea typeface="Arial" charset="0"/>
              <a:cs typeface="Arial" charset="0"/>
            </a:endParaRPr>
          </a:p>
          <a:p>
            <a:endParaRPr lang="en-US" altLang="en-US" dirty="0">
              <a:latin typeface="Arial" charset="0"/>
              <a:ea typeface="Arial" charset="0"/>
              <a:cs typeface="Arial" charset="0"/>
            </a:endParaRPr>
          </a:p>
          <a:p>
            <a:endParaRPr lang="en-US" altLang="en-US" sz="1200" dirty="0">
              <a:latin typeface="Arial" charset="0"/>
              <a:ea typeface="Arial" charset="0"/>
              <a:cs typeface="Arial" charset="0"/>
            </a:endParaRPr>
          </a:p>
        </p:txBody>
      </p:sp>
      <p:sp>
        <p:nvSpPr>
          <p:cNvPr id="12" name="Rectangle 11"/>
          <p:cNvSpPr/>
          <p:nvPr/>
        </p:nvSpPr>
        <p:spPr>
          <a:xfrm>
            <a:off x="1287262" y="3145764"/>
            <a:ext cx="3131484" cy="1354217"/>
          </a:xfrm>
          <a:prstGeom prst="rect">
            <a:avLst/>
          </a:prstGeom>
        </p:spPr>
        <p:txBody>
          <a:bodyPr wrap="square">
            <a:spAutoFit/>
          </a:bodyPr>
          <a:lstStyle/>
          <a:p>
            <a:r>
              <a:rPr lang="en-US" altLang="en-US" b="1" dirty="0">
                <a:latin typeface="Arial" charset="0"/>
                <a:ea typeface="Arial" charset="0"/>
                <a:cs typeface="Arial" charset="0"/>
              </a:rPr>
              <a:t>Join our Slack team and stay in touch with the experts</a:t>
            </a:r>
          </a:p>
          <a:p>
            <a:r>
              <a:rPr lang="en-US" sz="1200" dirty="0">
                <a:latin typeface="Arial" charset="0"/>
                <a:ea typeface="Arial" charset="0"/>
                <a:cs typeface="Arial" charset="0"/>
                <a:hlinkClick r:id="rId16"/>
              </a:rPr>
              <a:t>https://ibmdevconnect.slack.com</a:t>
            </a:r>
            <a:endParaRPr lang="en-US" sz="1200" dirty="0">
              <a:latin typeface="Arial" charset="0"/>
              <a:ea typeface="Arial" charset="0"/>
              <a:cs typeface="Arial" charset="0"/>
            </a:endParaRPr>
          </a:p>
          <a:p>
            <a:endParaRPr lang="en-US" dirty="0">
              <a:latin typeface="Arial" charset="0"/>
              <a:ea typeface="Arial" charset="0"/>
              <a:cs typeface="Arial" charset="0"/>
            </a:endParaRPr>
          </a:p>
          <a:p>
            <a:r>
              <a:rPr lang="en-US" b="1" dirty="0">
                <a:latin typeface="Arial" charset="0"/>
                <a:ea typeface="Arial" charset="0"/>
                <a:cs typeface="Arial" charset="0"/>
              </a:rPr>
              <a:t>Send in your request</a:t>
            </a:r>
            <a:r>
              <a:rPr lang="en-US" dirty="0">
                <a:latin typeface="Arial" charset="0"/>
                <a:ea typeface="Arial" charset="0"/>
                <a:cs typeface="Arial" charset="0"/>
              </a:rPr>
              <a:t> </a:t>
            </a:r>
            <a:r>
              <a:rPr lang="en-US" sz="1200" dirty="0">
                <a:latin typeface="Arial" charset="0"/>
                <a:ea typeface="Arial" charset="0"/>
                <a:cs typeface="Arial" charset="0"/>
                <a:hlinkClick r:id="rId17"/>
              </a:rPr>
              <a:t>http://ibm.biz/slackrequest</a:t>
            </a:r>
            <a:endParaRPr lang="en-US" dirty="0">
              <a:latin typeface="Arial" charset="0"/>
              <a:ea typeface="Arial" charset="0"/>
              <a:cs typeface="Arial" charset="0"/>
            </a:endParaRPr>
          </a:p>
        </p:txBody>
      </p:sp>
      <p:pic>
        <p:nvPicPr>
          <p:cNvPr id="13" name="Picture 12"/>
          <p:cNvPicPr>
            <a:picLocks noChangeAspect="1"/>
          </p:cNvPicPr>
          <p:nvPr/>
        </p:nvPicPr>
        <p:blipFill>
          <a:blip r:embed="rId18"/>
          <a:stretch>
            <a:fillRect/>
          </a:stretch>
        </p:blipFill>
        <p:spPr>
          <a:xfrm>
            <a:off x="4691049" y="709196"/>
            <a:ext cx="1059573" cy="898433"/>
          </a:xfrm>
          <a:prstGeom prst="rect">
            <a:avLst/>
          </a:prstGeom>
        </p:spPr>
      </p:pic>
      <p:sp>
        <p:nvSpPr>
          <p:cNvPr id="14" name="Rectangle 13"/>
          <p:cNvSpPr/>
          <p:nvPr/>
        </p:nvSpPr>
        <p:spPr>
          <a:xfrm>
            <a:off x="5938418" y="666750"/>
            <a:ext cx="2928180" cy="492443"/>
          </a:xfrm>
          <a:prstGeom prst="rect">
            <a:avLst/>
          </a:prstGeom>
        </p:spPr>
        <p:txBody>
          <a:bodyPr wrap="square">
            <a:spAutoFit/>
          </a:bodyPr>
          <a:lstStyle/>
          <a:p>
            <a:r>
              <a:rPr lang="en-US" b="1" dirty="0">
                <a:solidFill>
                  <a:srgbClr val="565656"/>
                </a:solidFill>
                <a:latin typeface="Arial" charset="0"/>
                <a:ea typeface="Arial" charset="0"/>
                <a:cs typeface="Arial" charset="0"/>
              </a:rPr>
              <a:t>Data Science Experience</a:t>
            </a:r>
          </a:p>
          <a:p>
            <a:r>
              <a:rPr lang="en-US" sz="1200" dirty="0">
                <a:solidFill>
                  <a:srgbClr val="0260BF"/>
                </a:solidFill>
                <a:latin typeface="Arial" charset="0"/>
                <a:ea typeface="Arial" charset="0"/>
                <a:cs typeface="Arial" charset="0"/>
              </a:rPr>
              <a:t>https://datascience.ibm.com</a:t>
            </a:r>
            <a:endParaRPr lang="en-US" sz="1200" dirty="0">
              <a:effectLst/>
              <a:latin typeface="Arial" charset="0"/>
              <a:ea typeface="Arial" charset="0"/>
              <a:cs typeface="Arial" charset="0"/>
            </a:endParaRPr>
          </a:p>
        </p:txBody>
      </p:sp>
      <p:sp>
        <p:nvSpPr>
          <p:cNvPr id="15" name="Rectangle 14"/>
          <p:cNvSpPr/>
          <p:nvPr/>
        </p:nvSpPr>
        <p:spPr>
          <a:xfrm>
            <a:off x="6010337" y="1646575"/>
            <a:ext cx="2984436" cy="707886"/>
          </a:xfrm>
          <a:prstGeom prst="rect">
            <a:avLst/>
          </a:prstGeom>
        </p:spPr>
        <p:txBody>
          <a:bodyPr wrap="square">
            <a:spAutoFit/>
          </a:bodyPr>
          <a:lstStyle/>
          <a:p>
            <a:r>
              <a:rPr lang="en-US" b="1" dirty="0">
                <a:solidFill>
                  <a:srgbClr val="565656"/>
                </a:solidFill>
                <a:latin typeface="Arial" charset="0"/>
                <a:ea typeface="Arial" charset="0"/>
                <a:cs typeface="Arial" charset="0"/>
              </a:rPr>
              <a:t>Apply for IBM Global Entrepreneur Program</a:t>
            </a:r>
          </a:p>
          <a:p>
            <a:r>
              <a:rPr lang="en-US" sz="1200" dirty="0">
                <a:latin typeface="Arial" charset="0"/>
                <a:ea typeface="Arial" charset="0"/>
                <a:cs typeface="Arial" charset="0"/>
                <a:hlinkClick r:id="rId19"/>
              </a:rPr>
              <a:t>https://developer.ibm.com/startups</a:t>
            </a:r>
            <a:endParaRPr lang="en-US" dirty="0">
              <a:latin typeface="Arial" charset="0"/>
              <a:ea typeface="Arial" charset="0"/>
              <a:cs typeface="Arial" charset="0"/>
            </a:endParaRPr>
          </a:p>
        </p:txBody>
      </p:sp>
      <p:pic>
        <p:nvPicPr>
          <p:cNvPr id="16" name="Picture 15"/>
          <p:cNvPicPr>
            <a:picLocks noChangeAspect="1"/>
          </p:cNvPicPr>
          <p:nvPr/>
        </p:nvPicPr>
        <p:blipFill>
          <a:blip r:embed="rId20"/>
          <a:stretch>
            <a:fillRect/>
          </a:stretch>
        </p:blipFill>
        <p:spPr>
          <a:xfrm>
            <a:off x="4691049" y="1718155"/>
            <a:ext cx="1059573" cy="687994"/>
          </a:xfrm>
          <a:prstGeom prst="rect">
            <a:avLst/>
          </a:prstGeom>
        </p:spPr>
      </p:pic>
      <p:sp>
        <p:nvSpPr>
          <p:cNvPr id="17" name="Rectangle 16"/>
          <p:cNvSpPr/>
          <p:nvPr/>
        </p:nvSpPr>
        <p:spPr>
          <a:xfrm>
            <a:off x="5717637" y="2563152"/>
            <a:ext cx="3277136" cy="2369880"/>
          </a:xfrm>
          <a:prstGeom prst="rect">
            <a:avLst/>
          </a:prstGeom>
        </p:spPr>
        <p:txBody>
          <a:bodyPr wrap="square">
            <a:spAutoFit/>
          </a:bodyPr>
          <a:lstStyle/>
          <a:p>
            <a:r>
              <a:rPr lang="en-US" altLang="en-US" b="1" dirty="0">
                <a:latin typeface="Arial" charset="0"/>
                <a:ea typeface="Arial" charset="0"/>
                <a:cs typeface="Arial" charset="0"/>
              </a:rPr>
              <a:t>Join our Meetup groups</a:t>
            </a:r>
          </a:p>
          <a:p>
            <a:endParaRPr lang="en-US" altLang="en-US" sz="1200" dirty="0">
              <a:latin typeface="Arial" charset="0"/>
              <a:ea typeface="Arial" charset="0"/>
              <a:cs typeface="Arial" charset="0"/>
            </a:endParaRPr>
          </a:p>
          <a:p>
            <a:r>
              <a:rPr lang="en-US" altLang="en-US" sz="1000" dirty="0">
                <a:latin typeface="Arial" charset="0"/>
                <a:ea typeface="Arial" charset="0"/>
                <a:cs typeface="Arial" charset="0"/>
              </a:rPr>
              <a:t>Bangalore : </a:t>
            </a:r>
            <a:r>
              <a:rPr lang="en-US" altLang="en-US" sz="1000" dirty="0">
                <a:latin typeface="Arial" charset="0"/>
                <a:ea typeface="Arial" charset="0"/>
                <a:cs typeface="Arial" charset="0"/>
                <a:hlinkClick r:id="rId21"/>
              </a:rPr>
              <a:t>https://www.meetup.com/IBMDevConnect-Bangalore</a:t>
            </a:r>
            <a:endParaRPr lang="en-US" altLang="en-US" sz="1000" dirty="0">
              <a:latin typeface="Arial" charset="0"/>
              <a:ea typeface="Arial" charset="0"/>
              <a:cs typeface="Arial" charset="0"/>
            </a:endParaRPr>
          </a:p>
          <a:p>
            <a:endParaRPr lang="en-GB" sz="1000" dirty="0"/>
          </a:p>
          <a:p>
            <a:r>
              <a:rPr lang="en-GB" sz="1000" dirty="0"/>
              <a:t>Delhi / Gurugram / Noida : </a:t>
            </a:r>
            <a:r>
              <a:rPr lang="en-GB" sz="1000" dirty="0">
                <a:hlinkClick r:id="rId22"/>
              </a:rPr>
              <a:t>https://www.meetup.com/ibmcloudecosystem/</a:t>
            </a:r>
            <a:endParaRPr lang="en-IN" sz="1000" dirty="0"/>
          </a:p>
          <a:p>
            <a:endParaRPr lang="en-GB" sz="1000" dirty="0"/>
          </a:p>
          <a:p>
            <a:r>
              <a:rPr lang="en-GB" sz="1000" dirty="0"/>
              <a:t>Mumbai / Pune : </a:t>
            </a:r>
            <a:r>
              <a:rPr lang="en-GB" sz="1000" dirty="0">
                <a:hlinkClick r:id="rId23"/>
              </a:rPr>
              <a:t>https://www.meetup.com/Cloud-Mumbai-Meetup/</a:t>
            </a:r>
            <a:endParaRPr lang="en-IN" sz="1000" dirty="0"/>
          </a:p>
          <a:p>
            <a:endParaRPr lang="en-GB" sz="1000" dirty="0"/>
          </a:p>
          <a:p>
            <a:r>
              <a:rPr lang="en-GB" sz="1000" dirty="0"/>
              <a:t>Hyderabad / Vishakapatnam: </a:t>
            </a:r>
            <a:r>
              <a:rPr lang="en-GB" sz="1000" dirty="0">
                <a:hlinkClick r:id="rId24"/>
              </a:rPr>
              <a:t>https://www.meetup.com/Hyderabad-Cognitive-with-Cloud</a:t>
            </a:r>
            <a:endParaRPr lang="en-US" altLang="en-US" sz="1000" dirty="0">
              <a:latin typeface="Arial" charset="0"/>
              <a:ea typeface="Arial" charset="0"/>
              <a:cs typeface="Arial" charset="0"/>
            </a:endParaRPr>
          </a:p>
        </p:txBody>
      </p:sp>
      <p:pic>
        <p:nvPicPr>
          <p:cNvPr id="18" name="Picture 1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691049" y="2963484"/>
            <a:ext cx="1059573" cy="430309"/>
          </a:xfrm>
          <a:prstGeom prst="rect">
            <a:avLst/>
          </a:prstGeom>
        </p:spPr>
      </p:pic>
    </p:spTree>
    <p:extLst>
      <p:ext uri="{BB962C8B-B14F-4D97-AF65-F5344CB8AC3E}">
        <p14:creationId xmlns:p14="http://schemas.microsoft.com/office/powerpoint/2010/main" val="33707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611" y="494666"/>
            <a:ext cx="2257624" cy="1502346"/>
          </a:xfrm>
          <a:prstGeom prst="rect">
            <a:avLst/>
          </a:prstGeom>
        </p:spPr>
      </p:pic>
      <p:sp>
        <p:nvSpPr>
          <p:cNvPr id="5" name="Rectangle 4"/>
          <p:cNvSpPr/>
          <p:nvPr/>
        </p:nvSpPr>
        <p:spPr>
          <a:xfrm>
            <a:off x="1305099" y="2297998"/>
            <a:ext cx="6661151" cy="784830"/>
          </a:xfrm>
          <a:prstGeom prst="rect">
            <a:avLst/>
          </a:prstGeom>
        </p:spPr>
        <p:txBody>
          <a:bodyPr wrap="square">
            <a:spAutoFit/>
          </a:bodyPr>
          <a:lstStyle/>
          <a:p>
            <a:pPr algn="ctr"/>
            <a:r>
              <a:rPr lang="en-US" altLang="en-US" sz="2100" dirty="0"/>
              <a:t>Feedback </a:t>
            </a:r>
            <a:endParaRPr lang="en-US" altLang="en-US" sz="2100" dirty="0">
              <a:hlinkClick r:id="rId3"/>
            </a:endParaRPr>
          </a:p>
          <a:p>
            <a:pPr algn="ctr"/>
            <a:r>
              <a:rPr lang="en-US" sz="2400" dirty="0">
                <a:solidFill>
                  <a:schemeClr val="accent1"/>
                </a:solidFill>
              </a:rPr>
              <a:t>https://</a:t>
            </a:r>
            <a:r>
              <a:rPr lang="en-US" sz="2400" dirty="0" err="1">
                <a:solidFill>
                  <a:schemeClr val="accent1"/>
                </a:solidFill>
              </a:rPr>
              <a:t>ibm.biz</a:t>
            </a:r>
            <a:r>
              <a:rPr lang="en-US" sz="2400" dirty="0">
                <a:solidFill>
                  <a:schemeClr val="accent1"/>
                </a:solidFill>
              </a:rPr>
              <a:t>/</a:t>
            </a:r>
            <a:r>
              <a:rPr lang="en-US" sz="2400" dirty="0" err="1">
                <a:solidFill>
                  <a:schemeClr val="accent1"/>
                </a:solidFill>
              </a:rPr>
              <a:t>codedayfeedback</a:t>
            </a:r>
            <a:endParaRPr lang="en-US" sz="2100" dirty="0">
              <a:solidFill>
                <a:schemeClr val="accent1"/>
              </a:solidFill>
            </a:endParaRPr>
          </a:p>
        </p:txBody>
      </p:sp>
      <p:pic>
        <p:nvPicPr>
          <p:cNvPr id="6" name="Picture 5"/>
          <p:cNvPicPr>
            <a:picLocks noChangeAspect="1"/>
          </p:cNvPicPr>
          <p:nvPr/>
        </p:nvPicPr>
        <p:blipFill>
          <a:blip r:embed="rId4"/>
          <a:stretch>
            <a:fillRect/>
          </a:stretch>
        </p:blipFill>
        <p:spPr>
          <a:xfrm>
            <a:off x="4635675" y="684013"/>
            <a:ext cx="3201988" cy="112365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1046" y="3082828"/>
            <a:ext cx="1849256" cy="1839624"/>
          </a:xfrm>
          <a:prstGeom prst="rect">
            <a:avLst/>
          </a:prstGeom>
        </p:spPr>
      </p:pic>
    </p:spTree>
    <p:extLst>
      <p:ext uri="{BB962C8B-B14F-4D97-AF65-F5344CB8AC3E}">
        <p14:creationId xmlns:p14="http://schemas.microsoft.com/office/powerpoint/2010/main" val="166127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5194" y="852256"/>
            <a:ext cx="4016606" cy="24050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50" b="1" dirty="0">
                <a:solidFill>
                  <a:schemeClr val="accent5">
                    <a:lumMod val="50000"/>
                  </a:schemeClr>
                </a:solidFill>
                <a:latin typeface="Corbel" panose="020B0503020204020204" pitchFamily="34" charset="0"/>
              </a:rPr>
              <a:t>Watson Conversations Service</a:t>
            </a:r>
          </a:p>
        </p:txBody>
      </p:sp>
      <p:sp>
        <p:nvSpPr>
          <p:cNvPr id="5" name="TextBox 4"/>
          <p:cNvSpPr txBox="1"/>
          <p:nvPr/>
        </p:nvSpPr>
        <p:spPr>
          <a:xfrm>
            <a:off x="718826" y="1347988"/>
            <a:ext cx="7482678" cy="415498"/>
          </a:xfrm>
          <a:prstGeom prst="rect">
            <a:avLst/>
          </a:prstGeom>
          <a:noFill/>
        </p:spPr>
        <p:txBody>
          <a:bodyPr wrap="square" rtlCol="0">
            <a:spAutoFit/>
          </a:bodyPr>
          <a:lstStyle/>
          <a:p>
            <a:r>
              <a:rPr lang="en-US" sz="1050" dirty="0"/>
              <a:t>With the IBM Watson™ Conversation service you can create virtual agents and bots that combine machine learning, natural language understanding, and integrated dialog tools to provide automated customer engagements.</a:t>
            </a:r>
          </a:p>
        </p:txBody>
      </p:sp>
      <p:pic>
        <p:nvPicPr>
          <p:cNvPr id="6" name="Picture 2" descr="https://www.ibm.com/watson/developercloud/doc/conversation/images/UsesOfConvers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58" y="2040486"/>
            <a:ext cx="7922431" cy="276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59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2448322"/>
            <a:ext cx="6172200" cy="240506"/>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b="1" dirty="0">
                <a:solidFill>
                  <a:srgbClr val="004266"/>
                </a:solidFill>
              </a:rPr>
              <a:t>Benefits</a:t>
            </a:r>
          </a:p>
        </p:txBody>
      </p:sp>
      <p:sp>
        <p:nvSpPr>
          <p:cNvPr id="5" name="TextBox 4"/>
          <p:cNvSpPr txBox="1"/>
          <p:nvPr/>
        </p:nvSpPr>
        <p:spPr>
          <a:xfrm>
            <a:off x="708285" y="2900207"/>
            <a:ext cx="5772150" cy="1061829"/>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Simplicity: The Conversation service has a simple graphical interface that lets you get started quickly,</a:t>
            </a:r>
          </a:p>
          <a:p>
            <a:r>
              <a:rPr lang="en-US" sz="1050" dirty="0">
                <a:solidFill>
                  <a:schemeClr val="tx1"/>
                </a:solidFill>
                <a:latin typeface="Arial" panose="020B0604020202020204" pitchFamily="34" charset="0"/>
                <a:cs typeface="Arial" panose="020B0604020202020204" pitchFamily="34" charset="0"/>
              </a:rPr>
              <a:t> </a:t>
            </a:r>
          </a:p>
          <a:p>
            <a:r>
              <a:rPr lang="en-US" sz="1050" dirty="0">
                <a:solidFill>
                  <a:schemeClr val="tx1"/>
                </a:solidFill>
                <a:latin typeface="Arial" panose="020B0604020202020204" pitchFamily="34" charset="0"/>
                <a:cs typeface="Arial" panose="020B0604020202020204" pitchFamily="34" charset="0"/>
              </a:rPr>
              <a:t>Self Service: Enables customers to self serve on their terms</a:t>
            </a:r>
          </a:p>
          <a:p>
            <a:endParaRPr lang="en-US" sz="1050" dirty="0">
              <a:solidFill>
                <a:schemeClr val="tx1"/>
              </a:solidFill>
              <a:latin typeface="Arial" panose="020B0604020202020204" pitchFamily="34" charset="0"/>
              <a:cs typeface="Arial" panose="020B0604020202020204" pitchFamily="34" charset="0"/>
            </a:endParaRPr>
          </a:p>
          <a:p>
            <a:r>
              <a:rPr lang="en-US" sz="1050" dirty="0">
                <a:solidFill>
                  <a:schemeClr val="tx1"/>
                </a:solidFill>
                <a:latin typeface="Arial" panose="020B0604020202020204" pitchFamily="34" charset="0"/>
                <a:cs typeface="Arial" panose="020B0604020202020204" pitchFamily="34" charset="0"/>
              </a:rPr>
              <a:t>Cost Reduction: Reduces costs through deflection of calls to Contact Centers</a:t>
            </a:r>
          </a:p>
        </p:txBody>
      </p:sp>
      <p:sp>
        <p:nvSpPr>
          <p:cNvPr id="6" name="Title 1"/>
          <p:cNvSpPr txBox="1">
            <a:spLocks/>
          </p:cNvSpPr>
          <p:nvPr/>
        </p:nvSpPr>
        <p:spPr bwMode="auto">
          <a:xfrm>
            <a:off x="708285" y="827888"/>
            <a:ext cx="6172200" cy="2405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800" b="1">
                <a:solidFill>
                  <a:srgbClr val="004266"/>
                </a:solidFill>
                <a:latin typeface="+mj-lt"/>
                <a:ea typeface="+mj-ea"/>
                <a:cs typeface="+mj-cs"/>
              </a:defRPr>
            </a:lvl1pPr>
            <a:lvl2pPr algn="l" rtl="0" eaLnBrk="1" fontAlgn="base" hangingPunct="1">
              <a:spcBef>
                <a:spcPct val="0"/>
              </a:spcBef>
              <a:spcAft>
                <a:spcPct val="0"/>
              </a:spcAft>
              <a:defRPr sz="2800" b="1">
                <a:solidFill>
                  <a:srgbClr val="004266"/>
                </a:solidFill>
                <a:latin typeface="Arial" charset="0"/>
                <a:ea typeface="ＭＳ Ｐゴシック" charset="0"/>
              </a:defRPr>
            </a:lvl2pPr>
            <a:lvl3pPr algn="l" rtl="0" eaLnBrk="1" fontAlgn="base" hangingPunct="1">
              <a:spcBef>
                <a:spcPct val="0"/>
              </a:spcBef>
              <a:spcAft>
                <a:spcPct val="0"/>
              </a:spcAft>
              <a:defRPr sz="2800" b="1">
                <a:solidFill>
                  <a:srgbClr val="004266"/>
                </a:solidFill>
                <a:latin typeface="Arial" charset="0"/>
                <a:ea typeface="ＭＳ Ｐゴシック" charset="0"/>
              </a:defRPr>
            </a:lvl3pPr>
            <a:lvl4pPr algn="l" rtl="0" eaLnBrk="1" fontAlgn="base" hangingPunct="1">
              <a:spcBef>
                <a:spcPct val="0"/>
              </a:spcBef>
              <a:spcAft>
                <a:spcPct val="0"/>
              </a:spcAft>
              <a:defRPr sz="2800" b="1">
                <a:solidFill>
                  <a:srgbClr val="004266"/>
                </a:solidFill>
                <a:latin typeface="Arial" charset="0"/>
                <a:ea typeface="ＭＳ Ｐゴシック" charset="0"/>
              </a:defRPr>
            </a:lvl4pPr>
            <a:lvl5pPr algn="l" rtl="0" eaLnBrk="1" fontAlgn="base" hangingPunct="1">
              <a:spcBef>
                <a:spcPct val="0"/>
              </a:spcBef>
              <a:spcAft>
                <a:spcPct val="0"/>
              </a:spcAft>
              <a:defRPr sz="2800" b="1">
                <a:solidFill>
                  <a:srgbClr val="004266"/>
                </a:solidFill>
                <a:latin typeface="Arial" charset="0"/>
                <a:ea typeface="ＭＳ Ｐゴシック" charset="0"/>
              </a:defRPr>
            </a:lvl5pPr>
            <a:lvl6pPr marL="457200" algn="l" rtl="0" eaLnBrk="1" fontAlgn="base" hangingPunct="1">
              <a:spcBef>
                <a:spcPct val="0"/>
              </a:spcBef>
              <a:spcAft>
                <a:spcPct val="0"/>
              </a:spcAft>
              <a:defRPr sz="2800" b="1">
                <a:solidFill>
                  <a:srgbClr val="004266"/>
                </a:solidFill>
                <a:latin typeface="Arial" charset="0"/>
                <a:ea typeface="ＭＳ Ｐゴシック" charset="0"/>
              </a:defRPr>
            </a:lvl6pPr>
            <a:lvl7pPr marL="914400" algn="l" rtl="0" eaLnBrk="1" fontAlgn="base" hangingPunct="1">
              <a:spcBef>
                <a:spcPct val="0"/>
              </a:spcBef>
              <a:spcAft>
                <a:spcPct val="0"/>
              </a:spcAft>
              <a:defRPr sz="2800" b="1">
                <a:solidFill>
                  <a:srgbClr val="004266"/>
                </a:solidFill>
                <a:latin typeface="Arial" charset="0"/>
                <a:ea typeface="ＭＳ Ｐゴシック" charset="0"/>
              </a:defRPr>
            </a:lvl7pPr>
            <a:lvl8pPr marL="1371600" algn="l" rtl="0" eaLnBrk="1" fontAlgn="base" hangingPunct="1">
              <a:spcBef>
                <a:spcPct val="0"/>
              </a:spcBef>
              <a:spcAft>
                <a:spcPct val="0"/>
              </a:spcAft>
              <a:defRPr sz="2800" b="1">
                <a:solidFill>
                  <a:srgbClr val="004266"/>
                </a:solidFill>
                <a:latin typeface="Arial" charset="0"/>
                <a:ea typeface="ＭＳ Ｐゴシック" charset="0"/>
              </a:defRPr>
            </a:lvl8pPr>
            <a:lvl9pPr marL="1828800" algn="l" rtl="0" eaLnBrk="1" fontAlgn="base" hangingPunct="1">
              <a:spcBef>
                <a:spcPct val="0"/>
              </a:spcBef>
              <a:spcAft>
                <a:spcPct val="0"/>
              </a:spcAft>
              <a:defRPr sz="2800" b="1">
                <a:solidFill>
                  <a:srgbClr val="004266"/>
                </a:solidFill>
                <a:latin typeface="Arial" charset="0"/>
                <a:ea typeface="ＭＳ Ｐゴシック" charset="0"/>
              </a:defRPr>
            </a:lvl9pPr>
          </a:lstStyle>
          <a:p>
            <a:r>
              <a:rPr lang="en-US" sz="2100" dirty="0"/>
              <a:t>Features</a:t>
            </a:r>
          </a:p>
        </p:txBody>
      </p:sp>
      <p:sp>
        <p:nvSpPr>
          <p:cNvPr id="7" name="TextBox 6"/>
          <p:cNvSpPr txBox="1"/>
          <p:nvPr/>
        </p:nvSpPr>
        <p:spPr>
          <a:xfrm>
            <a:off x="708285" y="1195093"/>
            <a:ext cx="5772150" cy="1061829"/>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Intents – Identifies the high level features that the chat bot will provide. </a:t>
            </a:r>
          </a:p>
          <a:p>
            <a:endParaRPr lang="en-US" sz="1050" b="1" dirty="0">
              <a:solidFill>
                <a:schemeClr val="tx1"/>
              </a:solidFill>
              <a:latin typeface="Arial" panose="020B0604020202020204" pitchFamily="34" charset="0"/>
              <a:cs typeface="Arial" panose="020B0604020202020204" pitchFamily="34" charset="0"/>
            </a:endParaRPr>
          </a:p>
          <a:p>
            <a:r>
              <a:rPr lang="en-US" sz="1050" dirty="0">
                <a:solidFill>
                  <a:schemeClr val="tx1"/>
                </a:solidFill>
                <a:latin typeface="Arial" panose="020B0604020202020204" pitchFamily="34" charset="0"/>
                <a:cs typeface="Arial" panose="020B0604020202020204" pitchFamily="34" charset="0"/>
              </a:rPr>
              <a:t>Entities – Identifies “parameters” that can provide additional detail on the intent.</a:t>
            </a:r>
          </a:p>
          <a:p>
            <a:endParaRPr lang="en-US" sz="1050" b="1" dirty="0">
              <a:solidFill>
                <a:schemeClr val="tx1"/>
              </a:solidFill>
              <a:latin typeface="Arial" panose="020B0604020202020204" pitchFamily="34" charset="0"/>
              <a:cs typeface="Arial" panose="020B0604020202020204" pitchFamily="34" charset="0"/>
            </a:endParaRPr>
          </a:p>
          <a:p>
            <a:r>
              <a:rPr lang="en-US" sz="1050" dirty="0">
                <a:solidFill>
                  <a:schemeClr val="tx1"/>
                </a:solidFill>
                <a:latin typeface="Arial" panose="020B0604020202020204" pitchFamily="34" charset="0"/>
                <a:cs typeface="Arial" panose="020B0604020202020204" pitchFamily="34" charset="0"/>
              </a:rPr>
              <a:t>Dialog – Uses Intents and Entities to define a conversation and personalize the conversation’s responses for a specific user.</a:t>
            </a:r>
          </a:p>
        </p:txBody>
      </p:sp>
      <p:pic>
        <p:nvPicPr>
          <p:cNvPr id="2" name="Picture 1">
            <a:extLst>
              <a:ext uri="{FF2B5EF4-FFF2-40B4-BE49-F238E27FC236}">
                <a16:creationId xmlns:a16="http://schemas.microsoft.com/office/drawing/2014/main" id="{57F15A24-F3C5-4D86-8CD7-AB811979A67B}"/>
              </a:ext>
            </a:extLst>
          </p:cNvPr>
          <p:cNvPicPr>
            <a:picLocks noChangeAspect="1"/>
          </p:cNvPicPr>
          <p:nvPr/>
        </p:nvPicPr>
        <p:blipFill>
          <a:blip r:embed="rId2"/>
          <a:stretch>
            <a:fillRect/>
          </a:stretch>
        </p:blipFill>
        <p:spPr>
          <a:xfrm>
            <a:off x="6800850" y="718174"/>
            <a:ext cx="1714500" cy="1533928"/>
          </a:xfrm>
          <a:prstGeom prst="rect">
            <a:avLst/>
          </a:prstGeom>
        </p:spPr>
      </p:pic>
    </p:spTree>
    <p:extLst>
      <p:ext uri="{BB962C8B-B14F-4D97-AF65-F5344CB8AC3E}">
        <p14:creationId xmlns:p14="http://schemas.microsoft.com/office/powerpoint/2010/main" val="319679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B0D64C-D309-469F-B0E9-705021A8D674}"/>
              </a:ext>
            </a:extLst>
          </p:cNvPr>
          <p:cNvPicPr>
            <a:picLocks noChangeAspect="1"/>
          </p:cNvPicPr>
          <p:nvPr/>
        </p:nvPicPr>
        <p:blipFill>
          <a:blip r:embed="rId2"/>
          <a:stretch>
            <a:fillRect/>
          </a:stretch>
        </p:blipFill>
        <p:spPr>
          <a:xfrm>
            <a:off x="482847" y="786782"/>
            <a:ext cx="7950994" cy="3833988"/>
          </a:xfrm>
          <a:prstGeom prst="rect">
            <a:avLst/>
          </a:prstGeom>
        </p:spPr>
      </p:pic>
    </p:spTree>
    <p:extLst>
      <p:ext uri="{BB962C8B-B14F-4D97-AF65-F5344CB8AC3E}">
        <p14:creationId xmlns:p14="http://schemas.microsoft.com/office/powerpoint/2010/main" val="417776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C4D14E-FC8C-48BC-801C-878809F55926}"/>
              </a:ext>
            </a:extLst>
          </p:cNvPr>
          <p:cNvPicPr>
            <a:picLocks noChangeAspect="1"/>
          </p:cNvPicPr>
          <p:nvPr/>
        </p:nvPicPr>
        <p:blipFill>
          <a:blip r:embed="rId2"/>
          <a:stretch>
            <a:fillRect/>
          </a:stretch>
        </p:blipFill>
        <p:spPr>
          <a:xfrm>
            <a:off x="791668" y="785812"/>
            <a:ext cx="7723682" cy="3910123"/>
          </a:xfrm>
          <a:prstGeom prst="rect">
            <a:avLst/>
          </a:prstGeom>
        </p:spPr>
      </p:pic>
    </p:spTree>
    <p:extLst>
      <p:ext uri="{BB962C8B-B14F-4D97-AF65-F5344CB8AC3E}">
        <p14:creationId xmlns:p14="http://schemas.microsoft.com/office/powerpoint/2010/main" val="309677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392600-2E3F-4578-BE52-6391762C6518}"/>
              </a:ext>
            </a:extLst>
          </p:cNvPr>
          <p:cNvPicPr>
            <a:picLocks noChangeAspect="1"/>
          </p:cNvPicPr>
          <p:nvPr/>
        </p:nvPicPr>
        <p:blipFill>
          <a:blip r:embed="rId2"/>
          <a:stretch>
            <a:fillRect/>
          </a:stretch>
        </p:blipFill>
        <p:spPr>
          <a:xfrm>
            <a:off x="685156" y="534985"/>
            <a:ext cx="7640885" cy="3496725"/>
          </a:xfrm>
          <a:prstGeom prst="rect">
            <a:avLst/>
          </a:prstGeom>
        </p:spPr>
      </p:pic>
      <p:pic>
        <p:nvPicPr>
          <p:cNvPr id="3" name="Picture 2">
            <a:extLst>
              <a:ext uri="{FF2B5EF4-FFF2-40B4-BE49-F238E27FC236}">
                <a16:creationId xmlns:a16="http://schemas.microsoft.com/office/drawing/2014/main" id="{957988F9-615F-4FD3-A829-B9EA7ECA7BB1}"/>
              </a:ext>
            </a:extLst>
          </p:cNvPr>
          <p:cNvPicPr>
            <a:picLocks noChangeAspect="1"/>
          </p:cNvPicPr>
          <p:nvPr/>
        </p:nvPicPr>
        <p:blipFill>
          <a:blip r:embed="rId3"/>
          <a:stretch>
            <a:fillRect/>
          </a:stretch>
        </p:blipFill>
        <p:spPr>
          <a:xfrm>
            <a:off x="963352" y="3566956"/>
            <a:ext cx="3968998" cy="1258544"/>
          </a:xfrm>
          <a:prstGeom prst="rect">
            <a:avLst/>
          </a:prstGeom>
        </p:spPr>
      </p:pic>
    </p:spTree>
    <p:extLst>
      <p:ext uri="{BB962C8B-B14F-4D97-AF65-F5344CB8AC3E}">
        <p14:creationId xmlns:p14="http://schemas.microsoft.com/office/powerpoint/2010/main" val="306616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AB6C54-A28E-47F7-9507-574DF96FF8EA}"/>
              </a:ext>
            </a:extLst>
          </p:cNvPr>
          <p:cNvPicPr>
            <a:picLocks noChangeAspect="1"/>
          </p:cNvPicPr>
          <p:nvPr/>
        </p:nvPicPr>
        <p:blipFill>
          <a:blip r:embed="rId2"/>
          <a:stretch>
            <a:fillRect/>
          </a:stretch>
        </p:blipFill>
        <p:spPr>
          <a:xfrm>
            <a:off x="685156" y="732444"/>
            <a:ext cx="7658744" cy="3981194"/>
          </a:xfrm>
          <a:prstGeom prst="rect">
            <a:avLst/>
          </a:prstGeom>
        </p:spPr>
      </p:pic>
    </p:spTree>
    <p:extLst>
      <p:ext uri="{BB962C8B-B14F-4D97-AF65-F5344CB8AC3E}">
        <p14:creationId xmlns:p14="http://schemas.microsoft.com/office/powerpoint/2010/main" val="368590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42DFA8-72BE-4CB9-9C8C-5AF9590119A0}"/>
              </a:ext>
            </a:extLst>
          </p:cNvPr>
          <p:cNvPicPr>
            <a:picLocks noChangeAspect="1"/>
          </p:cNvPicPr>
          <p:nvPr/>
        </p:nvPicPr>
        <p:blipFill>
          <a:blip r:embed="rId2"/>
          <a:stretch>
            <a:fillRect/>
          </a:stretch>
        </p:blipFill>
        <p:spPr>
          <a:xfrm>
            <a:off x="581571" y="742950"/>
            <a:ext cx="8019504" cy="4079944"/>
          </a:xfrm>
          <a:prstGeom prst="rect">
            <a:avLst/>
          </a:prstGeom>
        </p:spPr>
      </p:pic>
    </p:spTree>
    <p:extLst>
      <p:ext uri="{BB962C8B-B14F-4D97-AF65-F5344CB8AC3E}">
        <p14:creationId xmlns:p14="http://schemas.microsoft.com/office/powerpoint/2010/main" val="84911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2D24C4-C7C2-4B92-AF13-331CB0D1B7D6}"/>
              </a:ext>
            </a:extLst>
          </p:cNvPr>
          <p:cNvPicPr>
            <a:picLocks noChangeAspect="1"/>
          </p:cNvPicPr>
          <p:nvPr/>
        </p:nvPicPr>
        <p:blipFill>
          <a:blip r:embed="rId2"/>
          <a:stretch>
            <a:fillRect/>
          </a:stretch>
        </p:blipFill>
        <p:spPr>
          <a:xfrm>
            <a:off x="685155" y="757237"/>
            <a:ext cx="7748686" cy="4049009"/>
          </a:xfrm>
          <a:prstGeom prst="rect">
            <a:avLst/>
          </a:prstGeom>
        </p:spPr>
      </p:pic>
    </p:spTree>
    <p:extLst>
      <p:ext uri="{BB962C8B-B14F-4D97-AF65-F5344CB8AC3E}">
        <p14:creationId xmlns:p14="http://schemas.microsoft.com/office/powerpoint/2010/main" val="9380849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2488</TotalTime>
  <Words>952</Words>
  <Application>Microsoft Office PowerPoint</Application>
  <PresentationFormat>On-screen Show (16:9)</PresentationFormat>
  <Paragraphs>109</Paragraphs>
  <Slides>18</Slides>
  <Notes>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18</vt:i4>
      </vt:variant>
    </vt:vector>
  </HeadingPairs>
  <TitlesOfParts>
    <vt:vector size="34" baseType="lpstr">
      <vt:lpstr>Arial</vt:lpstr>
      <vt:lpstr>Calibri</vt:lpstr>
      <vt:lpstr>Corbel</vt:lpstr>
      <vt:lpstr>Helvetica Neue</vt:lpstr>
      <vt:lpstr>Helvetica Neue Light</vt:lpstr>
      <vt:lpstr>HelvNeue Bold for IBM</vt:lpstr>
      <vt:lpstr>HelvNeue Light for IBM</vt:lpstr>
      <vt:lpstr>IBM Helvetica</vt:lpstr>
      <vt:lpstr>ibm-plex-sans</vt:lpstr>
      <vt:lpstr>Mangal</vt:lpstr>
      <vt:lpstr>Noto Sans Symbols</vt:lpstr>
      <vt:lpstr>Times New Roman</vt:lpstr>
      <vt:lpstr>Wingdings</vt:lpstr>
      <vt:lpstr>Office Theme</vt:lpstr>
      <vt:lpstr>IBM_Performance_Marketing_Theme</vt:lpstr>
      <vt:lpstr>1_IBM_Performance_Marketing_Theme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Jacob Mathew</cp:lastModifiedBy>
  <cp:revision>169</cp:revision>
  <dcterms:modified xsi:type="dcterms:W3CDTF">2018-02-14T05:50:49Z</dcterms:modified>
  <cp:category/>
</cp:coreProperties>
</file>