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75" r:id="rId4"/>
    <p:sldId id="276" r:id="rId5"/>
    <p:sldId id="277" r:id="rId6"/>
    <p:sldId id="284" r:id="rId7"/>
    <p:sldId id="286" r:id="rId8"/>
    <p:sldId id="281" r:id="rId9"/>
    <p:sldId id="282" r:id="rId10"/>
    <p:sldId id="283" r:id="rId11"/>
    <p:sldId id="273" r:id="rId12"/>
    <p:sldId id="28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75867"/>
  </p:normalViewPr>
  <p:slideViewPr>
    <p:cSldViewPr snapToGrid="0" snapToObjects="1">
      <p:cViewPr varScale="1">
        <p:scale>
          <a:sx n="85" d="100"/>
          <a:sy n="85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9861-DB42-944F-96CC-313D45D90121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A7DB6-9485-3742-A7C6-117350C3D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6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0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8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7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7DB6-9485-3742-A7C6-117350C3D0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3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0B02-D26F-7641-84D5-8013B833BF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devconnect17/" TargetMode="External"/><Relationship Id="rId4" Type="http://schemas.openxmlformats.org/officeDocument/2006/relationships/hyperlink" Target="http://ibm.biz/devconnect17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hyperlink" Target="https://ibmdevconnect.slack.com/" TargetMode="External"/><Relationship Id="rId13" Type="http://schemas.openxmlformats.org/officeDocument/2006/relationships/hyperlink" Target="http://ibm.biz/slackrequest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hyperlink" Target="https://github.com/IBM/" TargetMode="External"/><Relationship Id="rId5" Type="http://schemas.openxmlformats.org/officeDocument/2006/relationships/hyperlink" Target="https://github.com/IBM-Bluemix/" TargetMode="External"/><Relationship Id="rId6" Type="http://schemas.openxmlformats.org/officeDocument/2006/relationships/hyperlink" Target="https://ibm-bluemix.github.io/#!/" TargetMode="External"/><Relationship Id="rId7" Type="http://schemas.openxmlformats.org/officeDocument/2006/relationships/hyperlink" Target="https://developer.ibm.com/in/" TargetMode="External"/><Relationship Id="rId8" Type="http://schemas.openxmlformats.org/officeDocument/2006/relationships/hyperlink" Target="https://developer.ibm.com/code/" TargetMode="External"/><Relationship Id="rId9" Type="http://schemas.openxmlformats.org/officeDocument/2006/relationships/hyperlink" Target="https://developer.ibm.com/bluemix/" TargetMode="External"/><Relationship Id="rId10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/java-buildpack" TargetMode="External"/><Relationship Id="rId4" Type="http://schemas.openxmlformats.org/officeDocument/2006/relationships/hyperlink" Target="https://github.com/cloudfoundry/nodejs-buildp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95867"/>
            <a:ext cx="11446933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IBM Bluemix Runtime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sz="2400" i="1" dirty="0"/>
          </a:p>
          <a:p>
            <a:pPr marL="0" indent="0" algn="r">
              <a:buNone/>
            </a:pPr>
            <a:endParaRPr lang="en-US" sz="2400" i="1" dirty="0" smtClean="0"/>
          </a:p>
          <a:p>
            <a:pPr marL="0" indent="0" algn="r">
              <a:buNone/>
            </a:pPr>
            <a:r>
              <a:rPr lang="en-US" sz="2400" i="1" dirty="0" smtClean="0"/>
              <a:t>Sudharshan Govindan</a:t>
            </a:r>
          </a:p>
          <a:p>
            <a:pPr marL="0" indent="0" algn="r">
              <a:buNone/>
            </a:pPr>
            <a:r>
              <a:rPr lang="en-US" sz="2400" i="1" dirty="0" smtClean="0"/>
              <a:t>IBM Developer Advocate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4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Troubleshooting for Runtime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1" y="1148316"/>
            <a:ext cx="10878207" cy="5236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Can't import a third-party Python library into </a:t>
            </a:r>
            <a:r>
              <a:rPr lang="en-US" dirty="0" smtClean="0"/>
              <a:t>Bluemix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to fix </a:t>
            </a:r>
            <a:r>
              <a:rPr lang="en-US" dirty="0" smtClean="0"/>
              <a:t>it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Requirements.txt</a:t>
            </a:r>
          </a:p>
          <a:p>
            <a:pPr marL="1371600" lvl="3" indent="0">
              <a:buNone/>
            </a:pPr>
            <a:r>
              <a:rPr lang="mr-IN" i="1" dirty="0"/>
              <a:t>web.py==</a:t>
            </a:r>
            <a:r>
              <a:rPr lang="mr-IN" i="1" dirty="0" smtClean="0"/>
              <a:t>0.37</a:t>
            </a:r>
            <a:endParaRPr lang="en-US" i="1" dirty="0" smtClean="0"/>
          </a:p>
          <a:p>
            <a:pPr marL="1371600" lvl="3" indent="0">
              <a:buNone/>
            </a:pPr>
            <a:r>
              <a:rPr lang="mr-IN" i="1" dirty="0" smtClean="0"/>
              <a:t>wsgiref</a:t>
            </a:r>
            <a:r>
              <a:rPr lang="mr-IN" i="1" dirty="0"/>
              <a:t>==</a:t>
            </a:r>
            <a:r>
              <a:rPr lang="mr-IN" i="1" dirty="0" smtClean="0"/>
              <a:t>0.1.2</a:t>
            </a:r>
            <a:endParaRPr lang="en-US" dirty="0" smtClean="0"/>
          </a:p>
          <a:p>
            <a:pPr lvl="2">
              <a:buFont typeface="Wingdings" charset="2"/>
              <a:buChar char="v"/>
            </a:pPr>
            <a:r>
              <a:rPr lang="en-US" sz="2000" dirty="0" smtClean="0"/>
              <a:t>Procfile</a:t>
            </a:r>
          </a:p>
          <a:p>
            <a:pPr marL="1371600" lvl="3" indent="0">
              <a:buNone/>
            </a:pPr>
            <a:r>
              <a:rPr lang="en-US" i="1" dirty="0"/>
              <a:t>web: python &lt;yourappname&gt;.py $</a:t>
            </a:r>
            <a:r>
              <a:rPr lang="en-US" i="1" dirty="0" smtClean="0"/>
              <a:t>PORT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Credentials are required to open a trace or dump </a:t>
            </a:r>
            <a:r>
              <a:rPr lang="en-US" dirty="0" smtClean="0"/>
              <a:t>window</a:t>
            </a:r>
          </a:p>
          <a:p>
            <a:endParaRPr lang="en-US" sz="2000" dirty="0" smtClean="0"/>
          </a:p>
          <a:p>
            <a:r>
              <a:rPr lang="en-US" dirty="0" smtClean="0"/>
              <a:t>Error </a:t>
            </a:r>
            <a:r>
              <a:rPr lang="en-US" dirty="0"/>
              <a:t>occurs when trace or dump operations are </a:t>
            </a:r>
            <a:r>
              <a:rPr lang="en-US" dirty="0" smtClean="0"/>
              <a:t>running</a:t>
            </a:r>
          </a:p>
          <a:p>
            <a:endParaRPr lang="en-US" dirty="0" smtClean="0"/>
          </a:p>
          <a:p>
            <a:r>
              <a:rPr lang="en-US" dirty="0" smtClean="0"/>
              <a:t>Disk </a:t>
            </a:r>
            <a:r>
              <a:rPr lang="en-US" dirty="0"/>
              <a:t>quota </a:t>
            </a:r>
            <a:r>
              <a:rPr lang="en-US" dirty="0" smtClean="0"/>
              <a:t>exceeded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81" y="659555"/>
            <a:ext cx="3010165" cy="2003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40132" y="3063997"/>
            <a:ext cx="8881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Please </a:t>
            </a:r>
            <a:r>
              <a:rPr lang="en-US" altLang="en-US" sz="2800" dirty="0" smtClean="0"/>
              <a:t>give us your </a:t>
            </a:r>
            <a:r>
              <a:rPr lang="en-US" altLang="en-US" sz="2800" dirty="0"/>
              <a:t>valuable </a:t>
            </a:r>
            <a:r>
              <a:rPr lang="en-US" altLang="en-US" sz="2800" dirty="0" smtClean="0"/>
              <a:t>feedback </a:t>
            </a:r>
            <a:endParaRPr lang="en-US" altLang="en-US" sz="2800" dirty="0">
              <a:hlinkClick r:id="rId3"/>
            </a:endParaRPr>
          </a:p>
          <a:p>
            <a:pPr algn="ctr"/>
            <a:r>
              <a:rPr lang="en-US" sz="2800" u="sng" dirty="0">
                <a:hlinkClick r:id="rId4"/>
              </a:rPr>
              <a:t>http://</a:t>
            </a:r>
            <a:r>
              <a:rPr lang="en-US" sz="2800" u="sng" dirty="0" err="1" smtClean="0">
                <a:hlinkClick r:id="rId4"/>
              </a:rPr>
              <a:t>ibm.biz</a:t>
            </a:r>
            <a:r>
              <a:rPr lang="en-US" sz="2800" u="sng" dirty="0" smtClean="0">
                <a:hlinkClick r:id="rId4"/>
              </a:rPr>
              <a:t>/devconnect17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99" y="912017"/>
            <a:ext cx="4269317" cy="14982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4" y="4124790"/>
            <a:ext cx="2333030" cy="23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4061011"/>
            <a:ext cx="1054099" cy="1054099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47130" y="138641"/>
            <a:ext cx="11524304" cy="9048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Stay Connected and continue coding !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" y="1282170"/>
            <a:ext cx="1323975" cy="1323975"/>
          </a:xfrm>
        </p:spPr>
      </p:pic>
      <p:sp>
        <p:nvSpPr>
          <p:cNvPr id="16" name="Rectangle 15"/>
          <p:cNvSpPr/>
          <p:nvPr/>
        </p:nvSpPr>
        <p:spPr>
          <a:xfrm>
            <a:off x="2533832" y="1528562"/>
            <a:ext cx="593561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Code &amp; instructions</a:t>
            </a:r>
            <a:endParaRPr lang="en-US" altLang="en-US" sz="2000" dirty="0">
              <a:hlinkClick r:id="rId4"/>
            </a:endParaRPr>
          </a:p>
          <a:p>
            <a:r>
              <a:rPr lang="en-US" altLang="en-US" sz="2000" dirty="0" smtClean="0">
                <a:hlinkClick r:id="rId4"/>
              </a:rPr>
              <a:t>https</a:t>
            </a:r>
            <a:r>
              <a:rPr lang="en-US" altLang="en-US" sz="2000" dirty="0">
                <a:hlinkClick r:id="rId4"/>
              </a:rPr>
              <a:t>://</a:t>
            </a:r>
            <a:r>
              <a:rPr lang="en-US" altLang="en-US" sz="2000" dirty="0" smtClean="0">
                <a:hlinkClick r:id="rId4"/>
              </a:rPr>
              <a:t>github.com/IBM/</a:t>
            </a:r>
            <a:r>
              <a:rPr lang="en-US" altLang="en-US" sz="2000" dirty="0" smtClean="0"/>
              <a:t> </a:t>
            </a:r>
          </a:p>
          <a:p>
            <a:r>
              <a:rPr lang="en-US" altLang="en-US" dirty="0">
                <a:hlinkClick r:id="rId5"/>
              </a:rPr>
              <a:t>https://</a:t>
            </a:r>
            <a:r>
              <a:rPr lang="en-US" altLang="en-US" dirty="0" smtClean="0">
                <a:hlinkClick r:id="rId5"/>
              </a:rPr>
              <a:t>github.com/IBM-Bluemix/</a:t>
            </a:r>
            <a:endParaRPr lang="en-US" altLang="en-US" dirty="0" smtClean="0"/>
          </a:p>
          <a:p>
            <a:r>
              <a:rPr lang="en-US" altLang="en-US" dirty="0">
                <a:hlinkClick r:id="rId6"/>
              </a:rPr>
              <a:t>https://ibm-bluemix.github.io</a:t>
            </a:r>
            <a:r>
              <a:rPr lang="en-US" altLang="en-US" dirty="0" smtClean="0">
                <a:hlinkClick r:id="rId6"/>
              </a:rPr>
              <a:t>/#!/</a:t>
            </a:r>
            <a:endParaRPr lang="en-US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33832" y="4098091"/>
            <a:ext cx="6715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developerWorks India - </a:t>
            </a:r>
            <a:r>
              <a:rPr lang="en-US" altLang="en-US" dirty="0" smtClean="0">
                <a:hlinkClick r:id="rId7"/>
              </a:rPr>
              <a:t>https</a:t>
            </a:r>
            <a:r>
              <a:rPr lang="en-US" altLang="en-US" dirty="0">
                <a:hlinkClick r:id="rId7"/>
              </a:rPr>
              <a:t>://</a:t>
            </a:r>
            <a:r>
              <a:rPr lang="en-US" altLang="en-US" dirty="0" smtClean="0">
                <a:hlinkClick r:id="rId7"/>
              </a:rPr>
              <a:t>developer.ibm.com/in/</a:t>
            </a:r>
            <a:endParaRPr lang="en-US" altLang="en-US" dirty="0" smtClean="0"/>
          </a:p>
          <a:p>
            <a:r>
              <a:rPr lang="en-US" altLang="en-US" sz="2000" dirty="0" smtClean="0"/>
              <a:t>Developer </a:t>
            </a:r>
            <a:r>
              <a:rPr lang="en-US" altLang="en-US" sz="2000" dirty="0"/>
              <a:t>J</a:t>
            </a:r>
            <a:r>
              <a:rPr lang="en-US" altLang="en-US" sz="2000" dirty="0" smtClean="0"/>
              <a:t>ourneys -</a:t>
            </a:r>
            <a:r>
              <a:rPr lang="en-US" altLang="en-US" dirty="0" smtClean="0"/>
              <a:t> </a:t>
            </a:r>
            <a:r>
              <a:rPr lang="en-US" altLang="en-US" dirty="0" smtClean="0">
                <a:hlinkClick r:id="rId8"/>
              </a:rPr>
              <a:t>https</a:t>
            </a:r>
            <a:r>
              <a:rPr lang="en-US" altLang="en-US" dirty="0">
                <a:hlinkClick r:id="rId8"/>
              </a:rPr>
              <a:t>://developer.ibm.com/code</a:t>
            </a:r>
            <a:r>
              <a:rPr lang="en-US" altLang="en-US" dirty="0" smtClean="0">
                <a:hlinkClick r:id="rId8"/>
              </a:rPr>
              <a:t>/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533832" y="3302680"/>
            <a:ext cx="368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https://developer.ibm.com/bluemix</a:t>
            </a:r>
            <a:r>
              <a:rPr lang="en-US" dirty="0" smtClean="0">
                <a:hlinkClick r:id="rId9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970" y="3261972"/>
            <a:ext cx="168859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5389978"/>
            <a:ext cx="1054099" cy="634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57038" y="5195973"/>
            <a:ext cx="651201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Join our Slack team </a:t>
            </a:r>
            <a:r>
              <a:rPr lang="en-US" altLang="en-US" sz="2000" dirty="0" smtClean="0"/>
              <a:t>and stay in touch with the experts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- </a:t>
            </a:r>
            <a:r>
              <a:rPr lang="en-US" dirty="0" smtClean="0">
                <a:hlinkClick r:id="rId12"/>
              </a:rPr>
              <a:t>https</a:t>
            </a:r>
            <a:r>
              <a:rPr lang="en-US" dirty="0">
                <a:hlinkClick r:id="rId12"/>
              </a:rPr>
              <a:t>://</a:t>
            </a:r>
            <a:r>
              <a:rPr lang="en-US" dirty="0" smtClean="0">
                <a:hlinkClick r:id="rId12"/>
              </a:rPr>
              <a:t>ibmdevconnect.slack.com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/>
              <a:t>in your request </a:t>
            </a:r>
            <a:r>
              <a:rPr lang="en-US" dirty="0" smtClean="0"/>
              <a:t>to - </a:t>
            </a:r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ibm.biz/slackrequest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533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What is Bluemix ?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1" y="1340068"/>
            <a:ext cx="10878207" cy="504496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IBM's </a:t>
            </a:r>
            <a:r>
              <a:rPr lang="en-US" sz="2400" dirty="0"/>
              <a:t>innovative open-standards, </a:t>
            </a:r>
            <a:r>
              <a:rPr lang="en-US" sz="2400" dirty="0" smtClean="0"/>
              <a:t>cloud </a:t>
            </a:r>
            <a:r>
              <a:rPr lang="en-US" sz="2400" dirty="0"/>
              <a:t>computing platform that combines </a:t>
            </a:r>
            <a:r>
              <a:rPr lang="en-US" sz="2400" dirty="0" smtClean="0"/>
              <a:t>PaaS </a:t>
            </a:r>
            <a:r>
              <a:rPr lang="en-US" sz="2400" dirty="0"/>
              <a:t>with </a:t>
            </a:r>
            <a:r>
              <a:rPr lang="en-US" sz="2400" dirty="0" smtClean="0"/>
              <a:t>IaaS</a:t>
            </a:r>
          </a:p>
          <a:p>
            <a:endParaRPr lang="en-US" sz="2400" dirty="0" smtClean="0"/>
          </a:p>
          <a:p>
            <a:r>
              <a:rPr lang="en-US" sz="2400" dirty="0" smtClean="0"/>
              <a:t>Bluemix </a:t>
            </a:r>
            <a:r>
              <a:rPr lang="en-US" sz="2400" dirty="0"/>
              <a:t>enables you to: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Deploy </a:t>
            </a:r>
            <a:r>
              <a:rPr lang="en-US" sz="1800" dirty="0"/>
              <a:t>high performance compute and storage </a:t>
            </a:r>
            <a:r>
              <a:rPr lang="en-US" sz="1800" dirty="0" smtClean="0"/>
              <a:t>infrastructure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Test </a:t>
            </a:r>
            <a:r>
              <a:rPr lang="en-US" sz="1800" dirty="0"/>
              <a:t>and adopt a broad range of cloud services and </a:t>
            </a:r>
            <a:r>
              <a:rPr lang="en-US" sz="1800" dirty="0" smtClean="0"/>
              <a:t>capabilities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Connect </a:t>
            </a:r>
            <a:r>
              <a:rPr lang="en-US" sz="1800" dirty="0"/>
              <a:t>to all of your legacy systems and </a:t>
            </a:r>
            <a:r>
              <a:rPr lang="en-US" sz="1800" dirty="0" smtClean="0"/>
              <a:t>apps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Spin </a:t>
            </a:r>
            <a:r>
              <a:rPr lang="en-US" sz="1800" dirty="0"/>
              <a:t>up and turn down resources in real </a:t>
            </a:r>
            <a:r>
              <a:rPr lang="en-US" sz="1800" dirty="0" smtClean="0"/>
              <a:t>time</a:t>
            </a:r>
            <a:endParaRPr lang="en-US" sz="1800" dirty="0"/>
          </a:p>
          <a:p>
            <a:endParaRPr lang="en-US" sz="2400" dirty="0" smtClean="0"/>
          </a:p>
          <a:p>
            <a:r>
              <a:rPr lang="en-US" sz="2400" dirty="0" smtClean="0"/>
              <a:t>Options to run your apps: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Boilerplates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Runtime</a:t>
            </a:r>
            <a:endParaRPr lang="en-US" sz="1800" dirty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Container Service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Open Whisk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27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What is Runtime?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1" y="1324302"/>
            <a:ext cx="10878207" cy="5060731"/>
          </a:xfrm>
        </p:spPr>
        <p:txBody>
          <a:bodyPr>
            <a:normAutofit/>
          </a:bodyPr>
          <a:lstStyle/>
          <a:p>
            <a:r>
              <a:rPr lang="en-US" sz="2400" dirty="0"/>
              <a:t>Runtimes are based on Bluemix Cloud Foundry—of which IBM is both a founding and platinum </a:t>
            </a:r>
            <a:r>
              <a:rPr lang="en-US" sz="2400" dirty="0" smtClean="0"/>
              <a:t>member</a:t>
            </a:r>
          </a:p>
          <a:p>
            <a:endParaRPr lang="en-US" sz="2400" dirty="0" smtClean="0"/>
          </a:p>
          <a:p>
            <a:r>
              <a:rPr lang="en-US" sz="2400" dirty="0"/>
              <a:t>Runtimes get innovative ideas to market fast with reduced development </a:t>
            </a:r>
            <a:r>
              <a:rPr lang="en-US" sz="2400" dirty="0" smtClean="0"/>
              <a:t>costs</a:t>
            </a:r>
          </a:p>
          <a:p>
            <a:endParaRPr lang="en-US" sz="2400" dirty="0" smtClean="0"/>
          </a:p>
          <a:p>
            <a:r>
              <a:rPr lang="en-US" sz="2400" dirty="0" smtClean="0"/>
              <a:t>Runtimes </a:t>
            </a:r>
            <a:r>
              <a:rPr lang="en-US" sz="2400" dirty="0"/>
              <a:t>support stateless processes and promote application fault tolerance and </a:t>
            </a:r>
            <a:r>
              <a:rPr lang="en-US" sz="2400" dirty="0" smtClean="0"/>
              <a:t>scalability</a:t>
            </a:r>
          </a:p>
          <a:p>
            <a:endParaRPr lang="en-US" sz="2400" dirty="0" smtClean="0"/>
          </a:p>
          <a:p>
            <a:r>
              <a:rPr lang="en-US" sz="2400" dirty="0" smtClean="0"/>
              <a:t>Runtimes </a:t>
            </a:r>
            <a:r>
              <a:rPr lang="en-US" sz="2400" dirty="0"/>
              <a:t>link Bluemix services to applications as </a:t>
            </a:r>
            <a:r>
              <a:rPr lang="en-US" sz="2400" dirty="0" smtClean="0"/>
              <a:t>endpoints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0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Runtime</a:t>
            </a:r>
            <a:endParaRPr lang="en-US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146" y="1245476"/>
            <a:ext cx="8592206" cy="5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Cloud Foundry Architecture</a:t>
            </a:r>
            <a:endParaRPr lang="en-US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406769"/>
            <a:ext cx="9706707" cy="4770194"/>
          </a:xfrm>
        </p:spPr>
      </p:pic>
    </p:spTree>
    <p:extLst>
      <p:ext uri="{BB962C8B-B14F-4D97-AF65-F5344CB8AC3E}">
        <p14:creationId xmlns:p14="http://schemas.microsoft.com/office/powerpoint/2010/main" val="8924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872"/>
            <a:ext cx="10515600" cy="56962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Buildpacks </a:t>
            </a:r>
            <a:r>
              <a:rPr lang="mr-IN" sz="3200" u="sng" dirty="0" smtClean="0"/>
              <a:t>–</a:t>
            </a:r>
            <a:r>
              <a:rPr lang="en-US" sz="3200" u="sng" dirty="0" smtClean="0"/>
              <a:t> Liberty for Java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7" y="1049312"/>
            <a:ext cx="11302582" cy="558164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Detection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WAR, EAR, Liberty </a:t>
            </a:r>
            <a:r>
              <a:rPr lang="en-US" sz="2000" dirty="0"/>
              <a:t>server </a:t>
            </a:r>
            <a:r>
              <a:rPr lang="en-US" sz="2000" dirty="0" smtClean="0"/>
              <a:t>directory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Liberty </a:t>
            </a:r>
            <a:r>
              <a:rPr lang="en-US" sz="2000" dirty="0"/>
              <a:t>packaged </a:t>
            </a:r>
            <a:r>
              <a:rPr lang="en-US" sz="2000" dirty="0" smtClean="0"/>
              <a:t>server, Java main, Distzip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limits</a:t>
            </a: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Starter application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Community buildpacks</a:t>
            </a:r>
          </a:p>
          <a:p>
            <a:pPr lvl="1">
              <a:buFont typeface="Wingdings" charset="2"/>
              <a:buChar char="Ø"/>
            </a:pPr>
            <a:r>
              <a:rPr lang="en-US" sz="2000" i="1" dirty="0" smtClean="0"/>
              <a:t>cf buildpacks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4047344"/>
            <a:ext cx="8377836" cy="25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872"/>
            <a:ext cx="10515600" cy="569626"/>
          </a:xfrm>
        </p:spPr>
        <p:txBody>
          <a:bodyPr>
            <a:normAutofit/>
          </a:bodyPr>
          <a:lstStyle/>
          <a:p>
            <a:r>
              <a:rPr lang="en-US" sz="3200" u="sng" dirty="0"/>
              <a:t>Buildpack defaults </a:t>
            </a:r>
            <a:r>
              <a:rPr lang="mr-IN" sz="3200" u="sng" dirty="0"/>
              <a:t>–</a:t>
            </a:r>
            <a:r>
              <a:rPr lang="en-US" sz="3200" u="sng" dirty="0"/>
              <a:t> Liberty for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7" y="1049312"/>
            <a:ext cx="11302582" cy="558164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Version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Stable release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Monthly release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Features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Set the JBP_CONFIG_LIBERTY environment variable </a:t>
            </a:r>
            <a:r>
              <a:rPr lang="en-US" sz="2000" dirty="0" smtClean="0"/>
              <a:t>explicitly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Deploy </a:t>
            </a:r>
            <a:r>
              <a:rPr lang="en-US" sz="2000" dirty="0"/>
              <a:t>your application as a server directory or a packaged </a:t>
            </a:r>
            <a:r>
              <a:rPr lang="en-US" sz="2000" dirty="0" smtClean="0"/>
              <a:t>server</a:t>
            </a:r>
          </a:p>
          <a:p>
            <a:pPr lvl="1">
              <a:buFont typeface="Arial" charset="0"/>
              <a:buChar char="•"/>
            </a:pPr>
            <a:endParaRPr lang="en-US" sz="2000" dirty="0"/>
          </a:p>
          <a:p>
            <a:r>
              <a:rPr lang="en-US" sz="2400" dirty="0" smtClean="0"/>
              <a:t>Java 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Demo</a:t>
            </a:r>
            <a:endParaRPr lang="en-US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5"/>
            <a:ext cx="10284502" cy="5060950"/>
          </a:xfrm>
        </p:spPr>
      </p:pic>
    </p:spTree>
    <p:extLst>
      <p:ext uri="{BB962C8B-B14F-4D97-AF65-F5344CB8AC3E}">
        <p14:creationId xmlns:p14="http://schemas.microsoft.com/office/powerpoint/2010/main" val="10484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Troubleshooting for Runtime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1" y="1148316"/>
            <a:ext cx="10878207" cy="5236717"/>
          </a:xfrm>
        </p:spPr>
        <p:txBody>
          <a:bodyPr>
            <a:normAutofit/>
          </a:bodyPr>
          <a:lstStyle/>
          <a:p>
            <a:r>
              <a:rPr lang="en-US" dirty="0"/>
              <a:t>Obsolete buildpack used when an app is </a:t>
            </a:r>
            <a:r>
              <a:rPr lang="en-US" dirty="0" smtClean="0"/>
              <a:t>pushed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to fix </a:t>
            </a:r>
            <a:r>
              <a:rPr lang="en-US" dirty="0" smtClean="0"/>
              <a:t>it</a:t>
            </a:r>
          </a:p>
          <a:p>
            <a:pPr lvl="2">
              <a:buFont typeface="Wingdings" charset="2"/>
              <a:buChar char="v"/>
            </a:pPr>
            <a:r>
              <a:rPr lang="en-US" dirty="0">
                <a:hlinkClick r:id="rId3"/>
              </a:rPr>
              <a:t>Cloud Foundry Java </a:t>
            </a:r>
            <a:r>
              <a:rPr lang="en-US" dirty="0" smtClean="0">
                <a:hlinkClick r:id="rId3"/>
              </a:rPr>
              <a:t>buildpack</a:t>
            </a:r>
            <a:endParaRPr lang="en-US" dirty="0" smtClean="0"/>
          </a:p>
          <a:p>
            <a:pPr lvl="2">
              <a:buFont typeface="Wingdings" charset="2"/>
              <a:buChar char="v"/>
            </a:pPr>
            <a:r>
              <a:rPr lang="en-US" dirty="0">
                <a:hlinkClick r:id="rId4"/>
              </a:rPr>
              <a:t>Cloud Foundry Node.js buildpack</a:t>
            </a:r>
            <a:r>
              <a:rPr lang="en-US" sz="1600" dirty="0"/>
              <a:t> </a:t>
            </a:r>
            <a:endParaRPr lang="en-US" sz="1600" dirty="0" smtClean="0"/>
          </a:p>
          <a:p>
            <a:pPr lvl="3">
              <a:buFont typeface="Wingdings" charset="2"/>
              <a:buChar char="ü"/>
            </a:pPr>
            <a:r>
              <a:rPr lang="en-US" dirty="0"/>
              <a:t>E</a:t>
            </a:r>
            <a:r>
              <a:rPr lang="en-US" dirty="0" smtClean="0"/>
              <a:t>nable Node.js </a:t>
            </a:r>
            <a:r>
              <a:rPr lang="en-US" dirty="0"/>
              <a:t>buildpack to download node modules from the internet every </a:t>
            </a:r>
            <a:r>
              <a:rPr lang="en-US" dirty="0" smtClean="0"/>
              <a:t>time</a:t>
            </a:r>
          </a:p>
          <a:p>
            <a:pPr marL="1371600" lvl="3" indent="0">
              <a:buNone/>
            </a:pPr>
            <a:r>
              <a:rPr lang="en-US" b="1" i="1" dirty="0" smtClean="0"/>
              <a:t>	set NODE_MODULES_CACHE=false</a:t>
            </a:r>
          </a:p>
          <a:p>
            <a:endParaRPr lang="en-US" sz="2400" dirty="0" smtClean="0"/>
          </a:p>
          <a:p>
            <a:r>
              <a:rPr lang="en-US" dirty="0" smtClean="0"/>
              <a:t>NOTICE </a:t>
            </a:r>
            <a:r>
              <a:rPr lang="en-US" dirty="0"/>
              <a:t>messages from the PHP </a:t>
            </a:r>
            <a:r>
              <a:rPr lang="en-US" dirty="0" smtClean="0"/>
              <a:t>buildpack</a:t>
            </a:r>
          </a:p>
          <a:p>
            <a:pPr marL="0" indent="0">
              <a:buNone/>
            </a:pPr>
            <a:r>
              <a:rPr lang="en-US" sz="2400" i="1" dirty="0"/>
              <a:t>2015-01-26T15:00:59.70+0100 [App/0] ERR [26-Jan-2015 14:00:59] NOTICE: [pool www] 'user' directive is ignored when FPM is not running as root</a:t>
            </a:r>
          </a:p>
          <a:p>
            <a:pPr marL="800100" lvl="2" indent="-342900">
              <a:spcBef>
                <a:spcPts val="1000"/>
              </a:spcBef>
              <a:buFont typeface="Wingdings" charset="2"/>
              <a:buChar char="Ø"/>
            </a:pPr>
            <a:r>
              <a:rPr lang="en-US" sz="2400" dirty="0" smtClean="0"/>
              <a:t>How </a:t>
            </a:r>
            <a:r>
              <a:rPr lang="en-US" sz="2400" dirty="0"/>
              <a:t>to fix </a:t>
            </a:r>
            <a:r>
              <a:rPr lang="en-US" sz="2400" dirty="0" smtClean="0"/>
              <a:t>it</a:t>
            </a:r>
          </a:p>
          <a:p>
            <a:pPr marL="1257300" lvl="3" indent="-342900">
              <a:spcBef>
                <a:spcPts val="1000"/>
              </a:spcBef>
              <a:buFont typeface="Wingdings" charset="2"/>
              <a:buChar char="v"/>
            </a:pPr>
            <a:r>
              <a:rPr lang="en-US" sz="2000" dirty="0" smtClean="0"/>
              <a:t>Change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stderr notice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stderr error</a:t>
            </a:r>
            <a:r>
              <a:rPr lang="en-US" sz="2000" dirty="0" smtClean="0"/>
              <a:t> in nginx-defaults.conf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697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365</Words>
  <Application>Microsoft Macintosh PowerPoint</Application>
  <PresentationFormat>Widescreen</PresentationFormat>
  <Paragraphs>104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What is Bluemix ?</vt:lpstr>
      <vt:lpstr>What is Runtime?</vt:lpstr>
      <vt:lpstr>Runtime</vt:lpstr>
      <vt:lpstr>Cloud Foundry Architecture</vt:lpstr>
      <vt:lpstr>Buildpacks – Liberty for Java</vt:lpstr>
      <vt:lpstr>Buildpack defaults – Liberty for Java</vt:lpstr>
      <vt:lpstr>Demo</vt:lpstr>
      <vt:lpstr>Troubleshooting for Runtime</vt:lpstr>
      <vt:lpstr>Troubleshooting for Runtime</vt:lpstr>
      <vt:lpstr>PowerPoint Presentation</vt:lpstr>
      <vt:lpstr>Stay Connected and continue coding !</vt:lpstr>
      <vt:lpstr>THANK YOU</vt:lpstr>
    </vt:vector>
  </TitlesOfParts>
  <Manager/>
  <Company>IBM</Company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Bluemix Runtime</dc:title>
  <dc:subject/>
  <dc:creator>Sudharshan Govindan</dc:creator>
  <cp:keywords/>
  <dc:description/>
  <cp:lastModifiedBy>Sudharshan Govindan</cp:lastModifiedBy>
  <cp:revision>231</cp:revision>
  <dcterms:created xsi:type="dcterms:W3CDTF">2017-07-04T08:24:03Z</dcterms:created>
  <dcterms:modified xsi:type="dcterms:W3CDTF">2017-08-16T09:33:30Z</dcterms:modified>
  <cp:category/>
</cp:coreProperties>
</file>