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8"/>
  </p:normalViewPr>
  <p:slideViewPr>
    <p:cSldViewPr snapToGrid="0" snapToObjects="1">
      <p:cViewPr varScale="1">
        <p:scale>
          <a:sx n="107" d="100"/>
          <a:sy n="107"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E40B02-D26F-7641-84D5-8013B833BF6A}"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161943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40B02-D26F-7641-84D5-8013B833BF6A}"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1025888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40B02-D26F-7641-84D5-8013B833BF6A}"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210501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90476" cy="6858856"/>
          </a:xfrm>
          <a:prstGeom prst="rect">
            <a:avLst/>
          </a:prstGeom>
        </p:spPr>
      </p:pic>
    </p:spTree>
    <p:extLst>
      <p:ext uri="{BB962C8B-B14F-4D97-AF65-F5344CB8AC3E}">
        <p14:creationId xmlns:p14="http://schemas.microsoft.com/office/powerpoint/2010/main" val="135157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40B02-D26F-7641-84D5-8013B833BF6A}"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182107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40B02-D26F-7641-84D5-8013B833BF6A}"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89062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E40B02-D26F-7641-84D5-8013B833BF6A}"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72125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40B02-D26F-7641-84D5-8013B833BF6A}" type="datetimeFigureOut">
              <a:rPr lang="en-US" smtClean="0"/>
              <a:t>7/4/17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171340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E40B02-D26F-7641-84D5-8013B833BF6A}" type="datetimeFigureOut">
              <a:rPr lang="en-US" smtClean="0"/>
              <a:t>7/4/17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1510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40B02-D26F-7641-84D5-8013B833BF6A}" type="datetimeFigureOut">
              <a:rPr lang="en-US" smtClean="0"/>
              <a:t>7/4/17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199482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40B02-D26F-7641-84D5-8013B833BF6A}"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51921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40B02-D26F-7641-84D5-8013B833BF6A}"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D8573-6673-1F4C-AB33-CEB13AFA062A}" type="slidenum">
              <a:rPr lang="en-US" smtClean="0"/>
              <a:t>‹#›</a:t>
            </a:fld>
            <a:endParaRPr lang="en-US"/>
          </a:p>
        </p:txBody>
      </p:sp>
    </p:spTree>
    <p:extLst>
      <p:ext uri="{BB962C8B-B14F-4D97-AF65-F5344CB8AC3E}">
        <p14:creationId xmlns:p14="http://schemas.microsoft.com/office/powerpoint/2010/main" val="11810684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40B02-D26F-7641-84D5-8013B833BF6A}" type="datetimeFigureOut">
              <a:rPr lang="en-US" smtClean="0"/>
              <a:t>7/4/17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D8573-6673-1F4C-AB33-CEB13AFA062A}" type="slidenum">
              <a:rPr lang="en-US" smtClean="0"/>
              <a:t>‹#›</a:t>
            </a:fld>
            <a:endParaRPr lang="en-US"/>
          </a:p>
        </p:txBody>
      </p:sp>
    </p:spTree>
    <p:extLst>
      <p:ext uri="{BB962C8B-B14F-4D97-AF65-F5344CB8AC3E}">
        <p14:creationId xmlns:p14="http://schemas.microsoft.com/office/powerpoint/2010/main" val="205686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ibm.biz/devconnect17/" TargetMode="External"/><Relationship Id="rId4" Type="http://schemas.openxmlformats.org/officeDocument/2006/relationships/image" Target="../media/image6.tiff"/><Relationship Id="rId5" Type="http://schemas.openxmlformats.org/officeDocument/2006/relationships/image" Target="../media/image7.jpg"/><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5.xml.rels><?xml version="1.0" encoding="UTF-8" standalone="yes"?>
<Relationships xmlns="http://schemas.openxmlformats.org/package/2006/relationships"><Relationship Id="rId11" Type="http://schemas.openxmlformats.org/officeDocument/2006/relationships/hyperlink" Target="https://www.meetup.com/Cloud-Mumbai-Meetup/" TargetMode="External"/><Relationship Id="rId12" Type="http://schemas.openxmlformats.org/officeDocument/2006/relationships/hyperlink" Target="https://www.meetup.com/Hyderabad-Cognitive-with-Cloud" TargetMode="External"/><Relationship Id="rId13" Type="http://schemas.openxmlformats.org/officeDocument/2006/relationships/hyperlink" Target="https://www.meetup.com/IBMDevConnect-Bangalore" TargetMode="External"/><Relationship Id="rId1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image" Target="../media/image8.jpg"/><Relationship Id="rId3" Type="http://schemas.openxmlformats.org/officeDocument/2006/relationships/image" Target="../media/image9.png"/><Relationship Id="rId4" Type="http://schemas.openxmlformats.org/officeDocument/2006/relationships/image" Target="../media/image10.jpg"/><Relationship Id="rId5" Type="http://schemas.openxmlformats.org/officeDocument/2006/relationships/hyperlink" Target="https://github.com/IBMDevConnect17/" TargetMode="External"/><Relationship Id="rId6" Type="http://schemas.openxmlformats.org/officeDocument/2006/relationships/hyperlink" Target="https://developer.ibm.com/in/J" TargetMode="External"/><Relationship Id="rId7" Type="http://schemas.openxmlformats.org/officeDocument/2006/relationships/hyperlink" Target="https://developer.ibm.com/in/" TargetMode="External"/><Relationship Id="rId8" Type="http://schemas.openxmlformats.org/officeDocument/2006/relationships/hyperlink" Target="https://developer.ibm.com/code/" TargetMode="External"/><Relationship Id="rId9" Type="http://schemas.openxmlformats.org/officeDocument/2006/relationships/hyperlink" Target="https://ibmdevconnect.slack.com/" TargetMode="External"/><Relationship Id="rId10" Type="http://schemas.openxmlformats.org/officeDocument/2006/relationships/hyperlink" Target="http://ibm.biz/slackreque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1308" y="2984640"/>
            <a:ext cx="5703806" cy="769441"/>
          </a:xfrm>
          <a:prstGeom prst="rect">
            <a:avLst/>
          </a:prstGeom>
          <a:noFill/>
        </p:spPr>
        <p:txBody>
          <a:bodyPr wrap="none" rtlCol="0">
            <a:spAutoFit/>
          </a:bodyPr>
          <a:lstStyle/>
          <a:p>
            <a:r>
              <a:rPr lang="en-IN" sz="2400" b="1" dirty="0" smtClean="0">
                <a:solidFill>
                  <a:srgbClr val="01B7AA"/>
                </a:solidFill>
                <a:latin typeface="Arial" panose="020B0604020202020204" pitchFamily="34" charset="0"/>
                <a:cs typeface="Arial" panose="020B0604020202020204" pitchFamily="34" charset="0"/>
              </a:rPr>
              <a:t> WATSON DISCOVERY SERVICE</a:t>
            </a:r>
          </a:p>
          <a:p>
            <a:r>
              <a:rPr lang="en-IN" sz="2000" dirty="0" smtClean="0">
                <a:solidFill>
                  <a:schemeClr val="tx1">
                    <a:lumMod val="65000"/>
                    <a:lumOff val="35000"/>
                  </a:schemeClr>
                </a:solidFill>
                <a:latin typeface="Arial" panose="020B0604020202020204" pitchFamily="34" charset="0"/>
                <a:cs typeface="Arial" panose="020B0604020202020204" pitchFamily="34" charset="0"/>
              </a:rPr>
              <a:t>Actionable Insights for a better decision making</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TextBox 5"/>
          <p:cNvSpPr txBox="1"/>
          <p:nvPr/>
        </p:nvSpPr>
        <p:spPr>
          <a:xfrm>
            <a:off x="7308332" y="5328697"/>
            <a:ext cx="2369559" cy="800219"/>
          </a:xfrm>
          <a:prstGeom prst="rect">
            <a:avLst/>
          </a:prstGeom>
          <a:noFill/>
        </p:spPr>
        <p:txBody>
          <a:bodyPr wrap="none" rtlCol="0">
            <a:spAutoFit/>
          </a:bodyPr>
          <a:lstStyle/>
          <a:p>
            <a:r>
              <a:rPr lang="en-IN" sz="1800" b="1" dirty="0" smtClean="0">
                <a:solidFill>
                  <a:schemeClr val="tx1">
                    <a:lumMod val="65000"/>
                    <a:lumOff val="35000"/>
                  </a:schemeClr>
                </a:solidFill>
                <a:latin typeface="Arial" panose="020B0604020202020204" pitchFamily="34" charset="0"/>
                <a:cs typeface="Arial" panose="020B0604020202020204" pitchFamily="34" charset="0"/>
              </a:rPr>
              <a:t>RIYA MARY ROY</a:t>
            </a:r>
            <a:endParaRPr lang="en-IN" sz="1800" b="1" dirty="0">
              <a:solidFill>
                <a:schemeClr val="tx1">
                  <a:lumMod val="65000"/>
                  <a:lumOff val="35000"/>
                </a:schemeClr>
              </a:solidFill>
              <a:latin typeface="Arial" panose="020B0604020202020204" pitchFamily="34" charset="0"/>
              <a:cs typeface="Arial" panose="020B0604020202020204" pitchFamily="34" charset="0"/>
            </a:endParaRPr>
          </a:p>
          <a:p>
            <a:r>
              <a:rPr lang="en-IN" sz="1400" dirty="0" smtClean="0">
                <a:solidFill>
                  <a:schemeClr val="tx1">
                    <a:lumMod val="65000"/>
                    <a:lumOff val="35000"/>
                  </a:schemeClr>
                </a:solidFill>
                <a:latin typeface="Arial" panose="020B0604020202020204" pitchFamily="34" charset="0"/>
                <a:cs typeface="Arial" panose="020B0604020202020204" pitchFamily="34" charset="0"/>
              </a:rPr>
              <a:t>DEVELOPER ADVOCATE</a:t>
            </a:r>
            <a:endParaRPr lang="en-IN" sz="1400" dirty="0">
              <a:solidFill>
                <a:schemeClr val="tx1">
                  <a:lumMod val="65000"/>
                  <a:lumOff val="35000"/>
                </a:schemeClr>
              </a:solidFill>
              <a:latin typeface="Arial" panose="020B0604020202020204" pitchFamily="34" charset="0"/>
              <a:cs typeface="Arial" panose="020B0604020202020204" pitchFamily="34" charset="0"/>
            </a:endParaRPr>
          </a:p>
          <a:p>
            <a:r>
              <a:rPr lang="en-IN" sz="1400" i="1" dirty="0" smtClean="0">
                <a:solidFill>
                  <a:schemeClr val="tx1">
                    <a:lumMod val="65000"/>
                    <a:lumOff val="35000"/>
                  </a:schemeClr>
                </a:solidFill>
                <a:latin typeface="Arial" panose="020B0604020202020204" pitchFamily="34" charset="0"/>
                <a:cs typeface="Arial" panose="020B0604020202020204" pitchFamily="34" charset="0"/>
              </a:rPr>
              <a:t>IBM</a:t>
            </a:r>
            <a:endParaRPr lang="en-IN" sz="1400" i="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1279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enrichments</a:t>
            </a:r>
            <a:endParaRPr lang="en-US" dirty="0"/>
          </a:p>
        </p:txBody>
      </p:sp>
      <p:sp>
        <p:nvSpPr>
          <p:cNvPr id="3" name="Content Placeholder 2"/>
          <p:cNvSpPr>
            <a:spLocks noGrp="1"/>
          </p:cNvSpPr>
          <p:nvPr>
            <p:ph idx="1"/>
          </p:nvPr>
        </p:nvSpPr>
        <p:spPr/>
        <p:txBody>
          <a:bodyPr/>
          <a:lstStyle/>
          <a:p>
            <a:r>
              <a:rPr lang="en-US" dirty="0" smtClean="0"/>
              <a:t>By default, the text field of ingested documents is enriched with semantic information</a:t>
            </a:r>
          </a:p>
          <a:p>
            <a:r>
              <a:rPr lang="en-US" dirty="0" smtClean="0"/>
              <a:t>You can add enrichments to other fields through a custom configuration</a:t>
            </a:r>
          </a:p>
          <a:p>
            <a:endParaRPr lang="en-US" dirty="0"/>
          </a:p>
          <a:p>
            <a:r>
              <a:rPr lang="en-US" dirty="0" smtClean="0"/>
              <a:t>There are six types of default enrichment. Emotion Analysis is not default</a:t>
            </a:r>
          </a:p>
          <a:p>
            <a:endParaRPr lang="en-US" dirty="0"/>
          </a:p>
          <a:p>
            <a:endParaRPr lang="en-US" dirty="0"/>
          </a:p>
        </p:txBody>
      </p:sp>
      <p:sp>
        <p:nvSpPr>
          <p:cNvPr id="4" name="Rectangle 3"/>
          <p:cNvSpPr/>
          <p:nvPr/>
        </p:nvSpPr>
        <p:spPr>
          <a:xfrm>
            <a:off x="254000" y="4727572"/>
            <a:ext cx="1676400" cy="863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 EXTRACTION</a:t>
            </a:r>
            <a:endParaRPr lang="en-US" dirty="0"/>
          </a:p>
        </p:txBody>
      </p:sp>
      <p:sp>
        <p:nvSpPr>
          <p:cNvPr id="5" name="Rectangle 4"/>
          <p:cNvSpPr/>
          <p:nvPr/>
        </p:nvSpPr>
        <p:spPr>
          <a:xfrm>
            <a:off x="4084644" y="4727572"/>
            <a:ext cx="1676400" cy="863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TAXONOMY CLASSIFICATION</a:t>
            </a:r>
            <a:endParaRPr lang="en-US" dirty="0"/>
          </a:p>
        </p:txBody>
      </p:sp>
      <p:sp>
        <p:nvSpPr>
          <p:cNvPr id="6" name="Rectangle 5"/>
          <p:cNvSpPr/>
          <p:nvPr/>
        </p:nvSpPr>
        <p:spPr>
          <a:xfrm>
            <a:off x="2169322" y="3892544"/>
            <a:ext cx="1676400" cy="863600"/>
          </a:xfrm>
          <a:prstGeom prst="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KEYWORD EXTRACTION</a:t>
            </a:r>
            <a:endParaRPr lang="en-US" dirty="0"/>
          </a:p>
        </p:txBody>
      </p:sp>
      <p:sp>
        <p:nvSpPr>
          <p:cNvPr id="7" name="Rectangle 6"/>
          <p:cNvSpPr/>
          <p:nvPr/>
        </p:nvSpPr>
        <p:spPr>
          <a:xfrm>
            <a:off x="6146539" y="3892544"/>
            <a:ext cx="1676400" cy="863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 TAGGING</a:t>
            </a:r>
            <a:endParaRPr lang="en-US" dirty="0"/>
          </a:p>
        </p:txBody>
      </p:sp>
      <p:sp>
        <p:nvSpPr>
          <p:cNvPr id="8" name="Rectangle 7"/>
          <p:cNvSpPr/>
          <p:nvPr/>
        </p:nvSpPr>
        <p:spPr>
          <a:xfrm>
            <a:off x="10262528" y="4639196"/>
            <a:ext cx="1676400" cy="863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RELATION EXTRACTION</a:t>
            </a:r>
            <a:endParaRPr lang="en-US" dirty="0"/>
          </a:p>
        </p:txBody>
      </p:sp>
      <p:sp>
        <p:nvSpPr>
          <p:cNvPr id="9" name="Rectangle 8"/>
          <p:cNvSpPr/>
          <p:nvPr/>
        </p:nvSpPr>
        <p:spPr>
          <a:xfrm>
            <a:off x="8300783" y="4639196"/>
            <a:ext cx="1676400" cy="863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SENTIMENT ANALYSIS</a:t>
            </a:r>
            <a:endParaRPr lang="en-US" dirty="0"/>
          </a:p>
        </p:txBody>
      </p:sp>
      <p:sp>
        <p:nvSpPr>
          <p:cNvPr id="11" name="Rectangle 10"/>
          <p:cNvSpPr/>
          <p:nvPr/>
        </p:nvSpPr>
        <p:spPr>
          <a:xfrm>
            <a:off x="6146539" y="5448292"/>
            <a:ext cx="1676400" cy="8636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EMOTION ANALYSIS</a:t>
            </a:r>
            <a:endParaRPr lang="en-US" dirty="0"/>
          </a:p>
        </p:txBody>
      </p:sp>
    </p:spTree>
    <p:extLst>
      <p:ext uri="{BB962C8B-B14F-4D97-AF65-F5344CB8AC3E}">
        <p14:creationId xmlns:p14="http://schemas.microsoft.com/office/powerpoint/2010/main" val="1707171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77333"/>
            <a:ext cx="11679767" cy="5583767"/>
          </a:xfrm>
        </p:spPr>
        <p:txBody>
          <a:bodyPr>
            <a:normAutofit fontScale="70000" lnSpcReduction="20000"/>
          </a:bodyPr>
          <a:lstStyle/>
          <a:p>
            <a:r>
              <a:rPr lang="en-US" b="1" dirty="0"/>
              <a:t>Entity </a:t>
            </a:r>
            <a:r>
              <a:rPr lang="en-US" b="1" dirty="0" smtClean="0"/>
              <a:t>extraction- </a:t>
            </a:r>
            <a:r>
              <a:rPr lang="en-US" dirty="0"/>
              <a:t>Returns items such as persons, places, and organizations that are present in the input text</a:t>
            </a:r>
            <a:r>
              <a:rPr lang="en-US" dirty="0" smtClean="0"/>
              <a:t>.</a:t>
            </a:r>
          </a:p>
          <a:p>
            <a:endParaRPr lang="en-US" b="1" dirty="0"/>
          </a:p>
          <a:p>
            <a:r>
              <a:rPr lang="en-US" b="1" dirty="0"/>
              <a:t>Keyword </a:t>
            </a:r>
            <a:r>
              <a:rPr lang="en-US" b="1" dirty="0" smtClean="0"/>
              <a:t>extraction- </a:t>
            </a:r>
            <a:r>
              <a:rPr lang="en-US" dirty="0"/>
              <a:t>Important topics in your content that are typically used when indexing data, generating tag clouds, or when searching</a:t>
            </a:r>
            <a:r>
              <a:rPr lang="en-US" dirty="0" smtClean="0"/>
              <a:t>.</a:t>
            </a:r>
          </a:p>
          <a:p>
            <a:endParaRPr lang="en-US" b="1" dirty="0"/>
          </a:p>
          <a:p>
            <a:r>
              <a:rPr lang="en-US" b="1" dirty="0"/>
              <a:t>Taxonomy </a:t>
            </a:r>
            <a:r>
              <a:rPr lang="en-US" b="1" dirty="0" smtClean="0"/>
              <a:t>classification- </a:t>
            </a:r>
            <a:r>
              <a:rPr lang="en-US" dirty="0"/>
              <a:t>Categorizes input text, HTML or web-based content into a hierarchical taxonomy up to five levels deep</a:t>
            </a:r>
            <a:r>
              <a:rPr lang="en-US" dirty="0" smtClean="0"/>
              <a:t>.</a:t>
            </a:r>
          </a:p>
          <a:p>
            <a:endParaRPr lang="en-US" b="1" dirty="0"/>
          </a:p>
          <a:p>
            <a:r>
              <a:rPr lang="en-US" b="1" dirty="0"/>
              <a:t>Concept </a:t>
            </a:r>
            <a:r>
              <a:rPr lang="en-US" b="1" dirty="0" smtClean="0"/>
              <a:t>tagging- </a:t>
            </a:r>
            <a:r>
              <a:rPr lang="en-US" dirty="0"/>
              <a:t>Identifies concepts with which the input text is associated, based on other concepts and entities that are present in that text. Concept tagging understands how concepts relate, and can identify concepts that are not directly referenced in the text.</a:t>
            </a:r>
            <a:endParaRPr lang="en-US" b="1" dirty="0" smtClean="0"/>
          </a:p>
          <a:p>
            <a:endParaRPr lang="en-US" b="1" dirty="0"/>
          </a:p>
          <a:p>
            <a:r>
              <a:rPr lang="en-US" b="1" dirty="0"/>
              <a:t>Relation </a:t>
            </a:r>
            <a:r>
              <a:rPr lang="en-US" b="1" dirty="0" smtClean="0"/>
              <a:t>extraction- </a:t>
            </a:r>
            <a:r>
              <a:rPr lang="en-US" dirty="0"/>
              <a:t>Identifies subject, action, and object relations within sentences in the input content</a:t>
            </a:r>
            <a:r>
              <a:rPr lang="en-US" dirty="0" smtClean="0"/>
              <a:t>.</a:t>
            </a:r>
          </a:p>
          <a:p>
            <a:endParaRPr lang="en-US" b="1" dirty="0"/>
          </a:p>
          <a:p>
            <a:r>
              <a:rPr lang="en-US" b="1" dirty="0"/>
              <a:t>Sentiment </a:t>
            </a:r>
            <a:r>
              <a:rPr lang="en-US" b="1" dirty="0" smtClean="0"/>
              <a:t>analysis- </a:t>
            </a:r>
            <a:r>
              <a:rPr lang="en-US" dirty="0"/>
              <a:t>Identifies attitude, opinions, or feelings in the content that is being analyzed</a:t>
            </a:r>
            <a:r>
              <a:rPr lang="en-US" dirty="0" smtClean="0"/>
              <a:t>.</a:t>
            </a:r>
          </a:p>
          <a:p>
            <a:endParaRPr lang="en-US" b="1" dirty="0"/>
          </a:p>
          <a:p>
            <a:r>
              <a:rPr lang="en-US" b="1" dirty="0"/>
              <a:t>Emotion </a:t>
            </a:r>
            <a:r>
              <a:rPr lang="en-US" b="1" dirty="0" smtClean="0"/>
              <a:t>analysis- </a:t>
            </a:r>
            <a:r>
              <a:rPr lang="en-US" dirty="0"/>
              <a:t>Detects anger, disgust, fear, joy, and sadness implied in English text.</a:t>
            </a:r>
            <a:endParaRPr lang="en-US" b="1" dirty="0"/>
          </a:p>
          <a:p>
            <a:endParaRPr lang="en-US" b="1" dirty="0"/>
          </a:p>
          <a:p>
            <a:endParaRPr lang="en-US" b="1" dirty="0"/>
          </a:p>
          <a:p>
            <a:endParaRPr lang="en-US" b="1" dirty="0" smtClean="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2041523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Passage Retrieval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Passages are short, relevant excerpts extracted from the full documents returned by your query. </a:t>
            </a:r>
            <a:endParaRPr lang="en-US" dirty="0" smtClean="0"/>
          </a:p>
          <a:p>
            <a:endParaRPr lang="en-US" dirty="0" smtClean="0"/>
          </a:p>
          <a:p>
            <a:r>
              <a:rPr lang="en-US" dirty="0" smtClean="0"/>
              <a:t>These </a:t>
            </a:r>
            <a:r>
              <a:rPr lang="en-US" dirty="0"/>
              <a:t>targeted passages are extracted from the text fields of the documents in your collection. </a:t>
            </a:r>
            <a:endParaRPr lang="en-US" dirty="0" smtClean="0"/>
          </a:p>
          <a:p>
            <a:endParaRPr lang="en-US" dirty="0" smtClean="0"/>
          </a:p>
          <a:p>
            <a:r>
              <a:rPr lang="en-US" dirty="0" smtClean="0"/>
              <a:t>A </a:t>
            </a:r>
            <a:r>
              <a:rPr lang="en-US" dirty="0"/>
              <a:t>maximum of three passages of no more than 2,000 characters each will be returned per relevant document, and no more than 10 passages total will be returned (the number of passages returned cannot be changed). </a:t>
            </a:r>
            <a:endParaRPr lang="en-US" dirty="0" smtClean="0"/>
          </a:p>
          <a:p>
            <a:endParaRPr lang="en-US" dirty="0" smtClean="0"/>
          </a:p>
          <a:p>
            <a:r>
              <a:rPr lang="en-US" dirty="0" smtClean="0"/>
              <a:t>The </a:t>
            </a:r>
            <a:r>
              <a:rPr lang="en-US" dirty="0"/>
              <a:t>passages parameter is only available for private collections; it is not available in the Watson Discovery News collection.</a:t>
            </a:r>
          </a:p>
        </p:txBody>
      </p:sp>
    </p:spTree>
    <p:extLst>
      <p:ext uri="{BB962C8B-B14F-4D97-AF65-F5344CB8AC3E}">
        <p14:creationId xmlns:p14="http://schemas.microsoft.com/office/powerpoint/2010/main" val="1539253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40318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481" y="659555"/>
            <a:ext cx="3010165" cy="2003128"/>
          </a:xfrm>
          <a:prstGeom prst="rect">
            <a:avLst/>
          </a:prstGeom>
        </p:spPr>
      </p:pic>
      <p:sp>
        <p:nvSpPr>
          <p:cNvPr id="5" name="Rectangle 4"/>
          <p:cNvSpPr/>
          <p:nvPr/>
        </p:nvSpPr>
        <p:spPr>
          <a:xfrm>
            <a:off x="1740132" y="3063997"/>
            <a:ext cx="8881534" cy="954107"/>
          </a:xfrm>
          <a:prstGeom prst="rect">
            <a:avLst/>
          </a:prstGeom>
        </p:spPr>
        <p:txBody>
          <a:bodyPr wrap="square">
            <a:spAutoFit/>
          </a:bodyPr>
          <a:lstStyle/>
          <a:p>
            <a:pPr algn="ctr"/>
            <a:r>
              <a:rPr lang="en-US" altLang="en-US" sz="2800" dirty="0"/>
              <a:t>Please </a:t>
            </a:r>
            <a:r>
              <a:rPr lang="en-US" altLang="en-US" sz="2800" dirty="0" smtClean="0"/>
              <a:t>give us your </a:t>
            </a:r>
            <a:r>
              <a:rPr lang="en-US" altLang="en-US" sz="2800" dirty="0"/>
              <a:t>valuable </a:t>
            </a:r>
            <a:r>
              <a:rPr lang="en-US" altLang="en-US" sz="2800" dirty="0" smtClean="0"/>
              <a:t>feedback </a:t>
            </a:r>
            <a:endParaRPr lang="en-US" altLang="en-US" sz="2800" dirty="0">
              <a:hlinkClick r:id="rId3"/>
            </a:endParaRPr>
          </a:p>
          <a:p>
            <a:pPr algn="ctr"/>
            <a:r>
              <a:rPr lang="en-US" altLang="en-US" sz="2800" dirty="0" smtClean="0">
                <a:hlinkClick r:id="rId3"/>
              </a:rPr>
              <a:t>http</a:t>
            </a:r>
            <a:r>
              <a:rPr lang="en-US" altLang="en-US" sz="2800" dirty="0">
                <a:hlinkClick r:id="rId3"/>
              </a:rPr>
              <a:t>://</a:t>
            </a:r>
            <a:r>
              <a:rPr lang="en-US" sz="2800" dirty="0" smtClean="0">
                <a:hlinkClick r:id="rId3"/>
              </a:rPr>
              <a:t>ibm.biz/devconnect17</a:t>
            </a:r>
            <a:endParaRPr lang="en-US" sz="2800" dirty="0"/>
          </a:p>
        </p:txBody>
      </p:sp>
      <p:pic>
        <p:nvPicPr>
          <p:cNvPr id="6" name="Picture 5"/>
          <p:cNvPicPr>
            <a:picLocks noChangeAspect="1"/>
          </p:cNvPicPr>
          <p:nvPr/>
        </p:nvPicPr>
        <p:blipFill>
          <a:blip r:embed="rId4"/>
          <a:stretch>
            <a:fillRect/>
          </a:stretch>
        </p:blipFill>
        <p:spPr>
          <a:xfrm>
            <a:off x="6180899" y="912017"/>
            <a:ext cx="4269317" cy="149820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2934" y="4124790"/>
            <a:ext cx="2333030" cy="2333030"/>
          </a:xfrm>
          <a:prstGeom prst="rect">
            <a:avLst/>
          </a:prstGeom>
        </p:spPr>
      </p:pic>
    </p:spTree>
    <p:extLst>
      <p:ext uri="{BB962C8B-B14F-4D97-AF65-F5344CB8AC3E}">
        <p14:creationId xmlns:p14="http://schemas.microsoft.com/office/powerpoint/2010/main" val="1593083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2954108"/>
            <a:ext cx="1054099" cy="1054099"/>
          </a:xfrm>
          <a:prstGeom prst="rect">
            <a:avLst/>
          </a:prstGeom>
        </p:spPr>
      </p:pic>
      <p:sp>
        <p:nvSpPr>
          <p:cNvPr id="21" name="Title 20"/>
          <p:cNvSpPr>
            <a:spLocks noGrp="1"/>
          </p:cNvSpPr>
          <p:nvPr>
            <p:ph type="title"/>
          </p:nvPr>
        </p:nvSpPr>
        <p:spPr>
          <a:xfrm>
            <a:off x="347130" y="138641"/>
            <a:ext cx="11645900" cy="904875"/>
          </a:xfrm>
        </p:spPr>
        <p:txBody>
          <a:bodyPr/>
          <a:lstStyle/>
          <a:p>
            <a:pPr algn="ctr"/>
            <a:r>
              <a:rPr lang="en-US" dirty="0" smtClean="0"/>
              <a:t>Stay Connected </a:t>
            </a:r>
            <a:r>
              <a:rPr lang="en-US" smtClean="0"/>
              <a:t>and continue coding !</a:t>
            </a:r>
            <a:endParaRPr lang="en-US"/>
          </a:p>
        </p:txBody>
      </p:sp>
      <p:pic>
        <p:nvPicPr>
          <p:cNvPr id="10" name="Content Placeholder 9"/>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04797" y="1282170"/>
            <a:ext cx="1323975" cy="1323975"/>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999" y="4937625"/>
            <a:ext cx="1054099" cy="982133"/>
          </a:xfrm>
          <a:prstGeom prst="rect">
            <a:avLst/>
          </a:prstGeom>
        </p:spPr>
      </p:pic>
      <p:sp>
        <p:nvSpPr>
          <p:cNvPr id="16" name="Rectangle 15"/>
          <p:cNvSpPr/>
          <p:nvPr/>
        </p:nvSpPr>
        <p:spPr>
          <a:xfrm>
            <a:off x="1998133" y="1528562"/>
            <a:ext cx="4622799" cy="707886"/>
          </a:xfrm>
          <a:prstGeom prst="rect">
            <a:avLst/>
          </a:prstGeom>
        </p:spPr>
        <p:txBody>
          <a:bodyPr wrap="square">
            <a:spAutoFit/>
          </a:bodyPr>
          <a:lstStyle/>
          <a:p>
            <a:r>
              <a:rPr lang="en-US" altLang="en-US" sz="2000" dirty="0" smtClean="0"/>
              <a:t>Code &amp; instructions available here </a:t>
            </a:r>
            <a:r>
              <a:rPr lang="en-US" altLang="en-US" sz="2000" dirty="0">
                <a:hlinkClick r:id="rId5"/>
              </a:rPr>
              <a:t>https://github.com/IBMDevConnect17</a:t>
            </a:r>
            <a:r>
              <a:rPr lang="en-US" altLang="en-US" sz="2000" dirty="0" smtClean="0">
                <a:hlinkClick r:id="rId5"/>
              </a:rPr>
              <a:t>/</a:t>
            </a:r>
            <a:r>
              <a:rPr lang="en-US" altLang="en-US" sz="2000" dirty="0" smtClean="0"/>
              <a:t> </a:t>
            </a:r>
            <a:endParaRPr lang="en-US" altLang="en-US" dirty="0"/>
          </a:p>
        </p:txBody>
      </p:sp>
      <p:sp>
        <p:nvSpPr>
          <p:cNvPr id="17" name="Rectangle 16"/>
          <p:cNvSpPr/>
          <p:nvPr/>
        </p:nvSpPr>
        <p:spPr>
          <a:xfrm>
            <a:off x="1957431" y="2913131"/>
            <a:ext cx="4260975" cy="1508105"/>
          </a:xfrm>
          <a:prstGeom prst="rect">
            <a:avLst/>
          </a:prstGeom>
        </p:spPr>
        <p:txBody>
          <a:bodyPr wrap="none">
            <a:spAutoFit/>
          </a:bodyPr>
          <a:lstStyle/>
          <a:p>
            <a:r>
              <a:rPr lang="en-US" altLang="en-US" sz="2000" dirty="0" smtClean="0"/>
              <a:t>Join </a:t>
            </a:r>
            <a:r>
              <a:rPr lang="en-US" altLang="en-US" sz="2000" dirty="0" err="1" smtClean="0"/>
              <a:t>developerWorks</a:t>
            </a:r>
            <a:r>
              <a:rPr lang="en-US" altLang="en-US" sz="2000" dirty="0" smtClean="0"/>
              <a:t> India Community </a:t>
            </a:r>
            <a:endParaRPr lang="en-US" altLang="en-US" sz="2000" dirty="0">
              <a:hlinkClick r:id="rId6"/>
            </a:endParaRPr>
          </a:p>
          <a:p>
            <a:r>
              <a:rPr lang="en-US" altLang="en-US" dirty="0" smtClean="0">
                <a:hlinkClick r:id="rId7"/>
              </a:rPr>
              <a:t>https</a:t>
            </a:r>
            <a:r>
              <a:rPr lang="en-US" altLang="en-US" dirty="0">
                <a:hlinkClick r:id="rId7"/>
              </a:rPr>
              <a:t>://</a:t>
            </a:r>
            <a:r>
              <a:rPr lang="en-US" altLang="en-US" dirty="0" smtClean="0">
                <a:hlinkClick r:id="rId7"/>
              </a:rPr>
              <a:t>developer.ibm.com/in/</a:t>
            </a:r>
            <a:endParaRPr lang="en-US" altLang="en-US" dirty="0" smtClean="0"/>
          </a:p>
          <a:p>
            <a:endParaRPr lang="en-US" altLang="en-US" dirty="0"/>
          </a:p>
          <a:p>
            <a:r>
              <a:rPr lang="en-US" altLang="en-US" dirty="0" smtClean="0"/>
              <a:t>Check out the cool developer journeys</a:t>
            </a:r>
            <a:endParaRPr lang="en-US" altLang="en-US" dirty="0"/>
          </a:p>
          <a:p>
            <a:r>
              <a:rPr lang="en-US" altLang="en-US" dirty="0">
                <a:hlinkClick r:id="rId8"/>
              </a:rPr>
              <a:t>https://developer.ibm.com/code</a:t>
            </a:r>
            <a:r>
              <a:rPr lang="en-US" altLang="en-US" dirty="0" smtClean="0">
                <a:hlinkClick r:id="rId8"/>
              </a:rPr>
              <a:t>/</a:t>
            </a:r>
            <a:r>
              <a:rPr lang="en-US" altLang="en-US" dirty="0" smtClean="0"/>
              <a:t> </a:t>
            </a:r>
            <a:endParaRPr lang="en-US" altLang="en-US" dirty="0"/>
          </a:p>
        </p:txBody>
      </p:sp>
      <p:sp>
        <p:nvSpPr>
          <p:cNvPr id="18" name="Rectangle 17"/>
          <p:cNvSpPr/>
          <p:nvPr/>
        </p:nvSpPr>
        <p:spPr>
          <a:xfrm>
            <a:off x="1957431" y="4881183"/>
            <a:ext cx="3425087" cy="1815882"/>
          </a:xfrm>
          <a:prstGeom prst="rect">
            <a:avLst/>
          </a:prstGeom>
        </p:spPr>
        <p:txBody>
          <a:bodyPr wrap="square">
            <a:spAutoFit/>
          </a:bodyPr>
          <a:lstStyle/>
          <a:p>
            <a:r>
              <a:rPr lang="en-US" altLang="en-US" sz="2000" dirty="0"/>
              <a:t>Join our Slack team </a:t>
            </a:r>
            <a:r>
              <a:rPr lang="en-US" altLang="en-US" sz="2000" dirty="0" smtClean="0"/>
              <a:t>and stay in touch with the experts</a:t>
            </a:r>
          </a:p>
          <a:p>
            <a:r>
              <a:rPr lang="en-US" dirty="0">
                <a:hlinkClick r:id="rId9"/>
              </a:rPr>
              <a:t>https://</a:t>
            </a:r>
            <a:r>
              <a:rPr lang="en-US" dirty="0" smtClean="0">
                <a:hlinkClick r:id="rId9"/>
              </a:rPr>
              <a:t>ibmdevconnect.slack.com</a:t>
            </a:r>
            <a:r>
              <a:rPr lang="en-US" dirty="0" smtClean="0"/>
              <a:t>  </a:t>
            </a:r>
            <a:endParaRPr lang="en-US" dirty="0"/>
          </a:p>
          <a:p>
            <a:r>
              <a:rPr lang="en-US" dirty="0"/>
              <a:t>Send in your request to  - </a:t>
            </a:r>
            <a:r>
              <a:rPr lang="en-US" dirty="0">
                <a:hlinkClick r:id="rId10"/>
              </a:rPr>
              <a:t>http://</a:t>
            </a:r>
            <a:r>
              <a:rPr lang="en-US" dirty="0" smtClean="0">
                <a:hlinkClick r:id="rId10"/>
              </a:rPr>
              <a:t>ibm.biz/slackrequest</a:t>
            </a:r>
            <a:r>
              <a:rPr lang="en-US" dirty="0" smtClean="0"/>
              <a:t> </a:t>
            </a:r>
            <a:endParaRPr lang="en-US" dirty="0"/>
          </a:p>
          <a:p>
            <a:endParaRPr lang="en-US" dirty="0"/>
          </a:p>
        </p:txBody>
      </p:sp>
      <p:sp>
        <p:nvSpPr>
          <p:cNvPr id="19" name="Rectangle 18"/>
          <p:cNvSpPr/>
          <p:nvPr/>
        </p:nvSpPr>
        <p:spPr>
          <a:xfrm>
            <a:off x="6728055" y="2614494"/>
            <a:ext cx="5264976" cy="3447098"/>
          </a:xfrm>
          <a:prstGeom prst="rect">
            <a:avLst/>
          </a:prstGeom>
        </p:spPr>
        <p:txBody>
          <a:bodyPr wrap="square">
            <a:spAutoFit/>
          </a:bodyPr>
          <a:lstStyle/>
          <a:p>
            <a:r>
              <a:rPr lang="en-US" altLang="en-US" sz="2000" b="1" dirty="0" smtClean="0"/>
              <a:t>Join</a:t>
            </a:r>
            <a:r>
              <a:rPr lang="en-US" altLang="en-US" sz="2000" dirty="0" smtClean="0"/>
              <a:t> our </a:t>
            </a:r>
            <a:r>
              <a:rPr lang="en-US" altLang="en-US" sz="2000" dirty="0"/>
              <a:t>Meetup </a:t>
            </a:r>
            <a:r>
              <a:rPr lang="en-US" altLang="en-US" sz="2000" dirty="0" smtClean="0"/>
              <a:t>groups</a:t>
            </a:r>
          </a:p>
          <a:p>
            <a:r>
              <a:rPr lang="en-US" altLang="en-US" sz="2000" dirty="0" smtClean="0"/>
              <a:t>Mumbai </a:t>
            </a:r>
            <a:r>
              <a:rPr lang="en-US" altLang="en-US" sz="2000" dirty="0"/>
              <a:t>:	  </a:t>
            </a:r>
            <a:r>
              <a:rPr lang="en-US" altLang="en-US" sz="2000" dirty="0">
                <a:hlinkClick r:id="rId11"/>
              </a:rPr>
              <a:t>https://www.meetup.com/Cloud-Mumbai-Meetup</a:t>
            </a:r>
            <a:r>
              <a:rPr lang="en-US" altLang="en-US" sz="2000" dirty="0" smtClean="0">
                <a:hlinkClick r:id="rId11"/>
              </a:rPr>
              <a:t>/</a:t>
            </a:r>
            <a:r>
              <a:rPr lang="en-US" altLang="en-US" sz="2000" dirty="0" smtClean="0"/>
              <a:t> </a:t>
            </a:r>
            <a:endParaRPr lang="en-US" altLang="en-US" sz="2000" dirty="0"/>
          </a:p>
          <a:p>
            <a:r>
              <a:rPr lang="en-US" altLang="en-US" sz="2000" dirty="0"/>
              <a:t>Hyderabad: </a:t>
            </a:r>
            <a:r>
              <a:rPr lang="en-US" altLang="en-US" sz="2000" dirty="0">
                <a:hlinkClick r:id="rId12"/>
              </a:rPr>
              <a:t>https://</a:t>
            </a:r>
            <a:r>
              <a:rPr lang="en-US" altLang="en-US" sz="2000" dirty="0" smtClean="0">
                <a:hlinkClick r:id="rId12"/>
              </a:rPr>
              <a:t>www.meetup.com/Hyderabad-Cognitive-with-Cloud</a:t>
            </a:r>
            <a:r>
              <a:rPr lang="en-US" altLang="en-US" sz="2000" dirty="0" smtClean="0"/>
              <a:t> </a:t>
            </a:r>
            <a:endParaRPr lang="en-US" altLang="en-US" sz="2000" dirty="0"/>
          </a:p>
          <a:p>
            <a:r>
              <a:rPr lang="en-US" altLang="en-US" sz="2000" dirty="0"/>
              <a:t>Bangalore : </a:t>
            </a:r>
            <a:r>
              <a:rPr lang="en-US" altLang="en-US" sz="2000" dirty="0">
                <a:hlinkClick r:id="rId13"/>
              </a:rPr>
              <a:t>https://</a:t>
            </a:r>
            <a:r>
              <a:rPr lang="en-US" altLang="en-US" sz="2000" dirty="0" smtClean="0">
                <a:hlinkClick r:id="rId13"/>
              </a:rPr>
              <a:t>www.meetup.com/IBMDevConnect-Bangalore</a:t>
            </a:r>
            <a:r>
              <a:rPr lang="en-US" altLang="en-US" sz="2000" dirty="0" smtClean="0"/>
              <a:t> </a:t>
            </a:r>
            <a:endParaRPr lang="en-US" altLang="en-US" sz="2000" dirty="0"/>
          </a:p>
          <a:p>
            <a:endParaRPr lang="en-US" altLang="en-US" sz="2000" dirty="0" smtClean="0"/>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08950" y="1831617"/>
            <a:ext cx="1878950" cy="669626"/>
          </a:xfrm>
          <a:prstGeom prst="rect">
            <a:avLst/>
          </a:prstGeom>
        </p:spPr>
      </p:pic>
    </p:spTree>
    <p:extLst>
      <p:ext uri="{BB962C8B-B14F-4D97-AF65-F5344CB8AC3E}">
        <p14:creationId xmlns:p14="http://schemas.microsoft.com/office/powerpoint/2010/main" val="125567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686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795867"/>
            <a:ext cx="11446933" cy="5638800"/>
          </a:xfrm>
        </p:spPr>
        <p:txBody>
          <a:bodyPr>
            <a:normAutofit fontScale="77500" lnSpcReduction="20000"/>
          </a:bodyPr>
          <a:lstStyle/>
          <a:p>
            <a:pPr marL="0" indent="0">
              <a:buNone/>
            </a:pPr>
            <a:r>
              <a:rPr lang="en-US" dirty="0" smtClean="0"/>
              <a:t>Do you</a:t>
            </a:r>
            <a:r>
              <a:rPr lang="is-IS" dirty="0" smtClean="0"/>
              <a:t>…</a:t>
            </a:r>
          </a:p>
          <a:p>
            <a:pPr marL="0" indent="0">
              <a:buNone/>
            </a:pPr>
            <a:endParaRPr lang="en-US" dirty="0" smtClean="0"/>
          </a:p>
          <a:p>
            <a:r>
              <a:rPr lang="en-US" dirty="0" smtClean="0"/>
              <a:t>Have large volumes of unstructured data with valuable insights locked away?</a:t>
            </a:r>
          </a:p>
          <a:p>
            <a:endParaRPr lang="en-US" dirty="0"/>
          </a:p>
          <a:p>
            <a:r>
              <a:rPr lang="en-US" dirty="0" smtClean="0"/>
              <a:t>Need instant access to pre-enriched data sources?</a:t>
            </a:r>
          </a:p>
          <a:p>
            <a:endParaRPr lang="en-US" dirty="0"/>
          </a:p>
          <a:p>
            <a:r>
              <a:rPr lang="en-US" dirty="0" smtClean="0"/>
              <a:t>Need a solution that matches your cloud based business strategy?</a:t>
            </a:r>
          </a:p>
          <a:p>
            <a:endParaRPr lang="en-US" dirty="0"/>
          </a:p>
          <a:p>
            <a:r>
              <a:rPr lang="en-US" dirty="0" smtClean="0"/>
              <a:t>Need cognitive insights like sentiment analysis integrated to your company’s applications?</a:t>
            </a:r>
          </a:p>
          <a:p>
            <a:endParaRPr lang="en-US" dirty="0"/>
          </a:p>
          <a:p>
            <a:r>
              <a:rPr lang="en-US" dirty="0" smtClean="0"/>
              <a:t>Want to free up your data analysts from tedious curation work?</a:t>
            </a:r>
          </a:p>
          <a:p>
            <a:endParaRPr lang="en-US" dirty="0"/>
          </a:p>
          <a:p>
            <a:r>
              <a:rPr lang="en-US" dirty="0" smtClean="0"/>
              <a:t>Want to add deep insight answers to your </a:t>
            </a:r>
            <a:r>
              <a:rPr lang="en-US" dirty="0" err="1" smtClean="0"/>
              <a:t>chatbots</a:t>
            </a:r>
            <a:r>
              <a:rPr lang="en-US" dirty="0" smtClean="0"/>
              <a:t>?</a:t>
            </a:r>
          </a:p>
          <a:p>
            <a:endParaRPr lang="en-US" dirty="0"/>
          </a:p>
          <a:p>
            <a:pPr marL="0" indent="0">
              <a:buNone/>
            </a:pPr>
            <a:r>
              <a:rPr lang="is-IS" dirty="0" smtClean="0"/>
              <a:t>…....</a:t>
            </a:r>
            <a:r>
              <a:rPr lang="is-IS" b="1" dirty="0" smtClean="0"/>
              <a:t>Watson Discovery Service can help!</a:t>
            </a:r>
            <a:endParaRPr lang="en-US" b="1" dirty="0" smtClean="0"/>
          </a:p>
          <a:p>
            <a:endParaRPr lang="en-US" dirty="0"/>
          </a:p>
        </p:txBody>
      </p:sp>
    </p:spTree>
    <p:extLst>
      <p:ext uri="{BB962C8B-B14F-4D97-AF65-F5344CB8AC3E}">
        <p14:creationId xmlns:p14="http://schemas.microsoft.com/office/powerpoint/2010/main" val="834839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Discovery Service? </a:t>
            </a:r>
            <a:endParaRPr lang="en-US" dirty="0"/>
          </a:p>
        </p:txBody>
      </p:sp>
      <p:sp>
        <p:nvSpPr>
          <p:cNvPr id="3" name="Content Placeholder 2"/>
          <p:cNvSpPr>
            <a:spLocks noGrp="1"/>
          </p:cNvSpPr>
          <p:nvPr>
            <p:ph idx="1"/>
          </p:nvPr>
        </p:nvSpPr>
        <p:spPr/>
        <p:txBody>
          <a:bodyPr/>
          <a:lstStyle/>
          <a:p>
            <a:r>
              <a:rPr lang="en-US" dirty="0" smtClean="0"/>
              <a:t>Discovery service makes </a:t>
            </a:r>
            <a:r>
              <a:rPr lang="en-US" dirty="0"/>
              <a:t>it possible to rapidly build cognitive, cloud-based exploration applications that unlock actionable insights hidden in unstructured </a:t>
            </a:r>
            <a:r>
              <a:rPr lang="en-US" dirty="0" smtClean="0"/>
              <a:t>data.</a:t>
            </a:r>
          </a:p>
          <a:p>
            <a:endParaRPr lang="en-US" dirty="0"/>
          </a:p>
          <a:p>
            <a:r>
              <a:rPr lang="en-US" dirty="0"/>
              <a:t>This is the architecture of a complete Discovery service solution:</a:t>
            </a:r>
          </a:p>
        </p:txBody>
      </p:sp>
      <p:pic>
        <p:nvPicPr>
          <p:cNvPr id="1026" name="Picture 2" descr="https://www.ibm.com/watson/developercloud/doc/discovery/images/discovery-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15" y="3467100"/>
            <a:ext cx="11683985"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7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Watson Discovery Service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Explore and discover insightful information hidden in unstructured data.</a:t>
            </a:r>
          </a:p>
          <a:p>
            <a:endParaRPr lang="en-US" dirty="0"/>
          </a:p>
          <a:p>
            <a:r>
              <a:rPr lang="en-US" dirty="0" smtClean="0"/>
              <a:t>Data can come from public, third party or your own proprietary sources.</a:t>
            </a:r>
          </a:p>
          <a:p>
            <a:endParaRPr lang="en-US" dirty="0"/>
          </a:p>
          <a:p>
            <a:r>
              <a:rPr lang="en-US" dirty="0" smtClean="0"/>
              <a:t>WDS is a cloud service available on IBM </a:t>
            </a:r>
            <a:r>
              <a:rPr lang="en-US" dirty="0" err="1" smtClean="0"/>
              <a:t>Bluemix</a:t>
            </a:r>
            <a:r>
              <a:rPr lang="en-US" dirty="0" smtClean="0"/>
              <a:t>.</a:t>
            </a:r>
          </a:p>
          <a:p>
            <a:endParaRPr lang="en-US" dirty="0"/>
          </a:p>
          <a:p>
            <a:r>
              <a:rPr lang="en-US" dirty="0" smtClean="0"/>
              <a:t>Leverage Watson SDKs, web-based tooling and the WDS APIs to bring cognitive insights to your custom applications.</a:t>
            </a:r>
          </a:p>
          <a:p>
            <a:endParaRPr lang="en-US" dirty="0"/>
          </a:p>
          <a:p>
            <a:r>
              <a:rPr lang="en-US" dirty="0" smtClean="0"/>
              <a:t>Let WDS crawl, convert, enrich and normalize data- spend your time exploring.</a:t>
            </a:r>
          </a:p>
          <a:p>
            <a:endParaRPr lang="en-US" dirty="0"/>
          </a:p>
          <a:p>
            <a:r>
              <a:rPr lang="en-US" dirty="0" smtClean="0"/>
              <a:t>Can be used to address many different use cases from customer insights to question and answer scenarios.</a:t>
            </a:r>
            <a:endParaRPr lang="en-US" dirty="0"/>
          </a:p>
        </p:txBody>
      </p:sp>
    </p:spTree>
    <p:extLst>
      <p:ext uri="{BB962C8B-B14F-4D97-AF65-F5344CB8AC3E}">
        <p14:creationId xmlns:p14="http://schemas.microsoft.com/office/powerpoint/2010/main" val="2105525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Potential </a:t>
            </a:r>
            <a:r>
              <a:rPr lang="en-US" dirty="0" smtClean="0"/>
              <a:t>uses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Help customer service team decrease support times, find hidden insights on customer pain points, behavior and needs, and improve agent productivity</a:t>
            </a:r>
          </a:p>
          <a:p>
            <a:endParaRPr lang="en-US" dirty="0"/>
          </a:p>
          <a:p>
            <a:r>
              <a:rPr lang="en-US" dirty="0" smtClean="0"/>
              <a:t>Enable research teams to extract the latest studies and insights from journals, newsletters, press release and blogs to provide consolidated industry and domain specific insights</a:t>
            </a:r>
          </a:p>
          <a:p>
            <a:endParaRPr lang="en-US" dirty="0"/>
          </a:p>
          <a:p>
            <a:r>
              <a:rPr lang="en-US" dirty="0" smtClean="0"/>
              <a:t>Empower field service teams to locate hard to find answers in manuals, FAQ docs, collaborate sites and more.</a:t>
            </a:r>
          </a:p>
          <a:p>
            <a:endParaRPr lang="en-US" dirty="0"/>
          </a:p>
          <a:p>
            <a:r>
              <a:rPr lang="en-US" dirty="0" smtClean="0"/>
              <a:t>Augment a chat bot or other application created with Watson Conversation service to provide possible responses to complex questions without modelling intents.</a:t>
            </a:r>
            <a:endParaRPr lang="en-US" dirty="0"/>
          </a:p>
        </p:txBody>
      </p:sp>
    </p:spTree>
    <p:extLst>
      <p:ext uri="{BB962C8B-B14F-4D97-AF65-F5344CB8AC3E}">
        <p14:creationId xmlns:p14="http://schemas.microsoft.com/office/powerpoint/2010/main" val="1328282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a:xfrm>
            <a:off x="254000" y="1771651"/>
            <a:ext cx="11645900" cy="4692650"/>
          </a:xfrm>
        </p:spPr>
        <p:txBody>
          <a:bodyPr>
            <a:normAutofit fontScale="77500" lnSpcReduction="20000"/>
          </a:bodyPr>
          <a:lstStyle/>
          <a:p>
            <a:r>
              <a:rPr lang="en-US" b="1" dirty="0"/>
              <a:t>Environment</a:t>
            </a:r>
            <a:r>
              <a:rPr lang="en-US" dirty="0"/>
              <a:t> — The environment defines the amount of storage space that you have for content in the Discovery service. A </a:t>
            </a:r>
            <a:r>
              <a:rPr lang="en-US" dirty="0" smtClean="0"/>
              <a:t>maximum </a:t>
            </a:r>
            <a:r>
              <a:rPr lang="en-US" dirty="0"/>
              <a:t>of one environment can be created for each instance of the Discovery service</a:t>
            </a:r>
            <a:r>
              <a:rPr lang="en-US" dirty="0" smtClean="0"/>
              <a:t>.</a:t>
            </a:r>
          </a:p>
          <a:p>
            <a:endParaRPr lang="en-US" dirty="0" smtClean="0"/>
          </a:p>
          <a:p>
            <a:r>
              <a:rPr lang="en-US" b="1" dirty="0"/>
              <a:t>Collection</a:t>
            </a:r>
            <a:r>
              <a:rPr lang="en-US" dirty="0"/>
              <a:t> — A collection is a grouping of your content within the environment. You must create at least one collection to be able to upload your content</a:t>
            </a:r>
            <a:r>
              <a:rPr lang="en-US" dirty="0" smtClean="0"/>
              <a:t>.</a:t>
            </a:r>
            <a:endParaRPr lang="en-US" dirty="0"/>
          </a:p>
          <a:p>
            <a:endParaRPr lang="en-US" dirty="0" smtClean="0"/>
          </a:p>
          <a:p>
            <a:r>
              <a:rPr lang="en-US" b="1" dirty="0"/>
              <a:t>The default configuration</a:t>
            </a:r>
          </a:p>
          <a:p>
            <a:pPr marL="0" indent="0">
              <a:buNone/>
            </a:pPr>
            <a:r>
              <a:rPr lang="en-US" dirty="0"/>
              <a:t>The Discovery service includes a standard configuration file that will convert, enrich and normalize your data without requiring you to manually configure these </a:t>
            </a:r>
            <a:r>
              <a:rPr lang="en-US" dirty="0" smtClean="0"/>
              <a:t>options. It </a:t>
            </a:r>
            <a:r>
              <a:rPr lang="en-US" dirty="0"/>
              <a:t>contains enrichments, plus standard document </a:t>
            </a:r>
            <a:r>
              <a:rPr lang="en-US" dirty="0" smtClean="0"/>
              <a:t>conversions </a:t>
            </a:r>
            <a:r>
              <a:rPr lang="en-US" dirty="0"/>
              <a:t>based on font styles and sizes</a:t>
            </a:r>
            <a:r>
              <a:rPr lang="en-US" dirty="0" smtClean="0"/>
              <a:t>.</a:t>
            </a:r>
          </a:p>
          <a:p>
            <a:pPr marL="0" indent="0">
              <a:buNone/>
            </a:pPr>
            <a:endParaRPr lang="en-US" dirty="0" smtClean="0"/>
          </a:p>
          <a:p>
            <a:r>
              <a:rPr lang="en-US" b="1" dirty="0" smtClean="0"/>
              <a:t>Custom Configuration:</a:t>
            </a:r>
          </a:p>
          <a:p>
            <a:pPr marL="0" indent="0">
              <a:buNone/>
            </a:pPr>
            <a:r>
              <a:rPr lang="en-US" dirty="0"/>
              <a:t>Getting the right information out of your content and returning it to your users is the goal of the Discovery service.</a:t>
            </a:r>
          </a:p>
        </p:txBody>
      </p:sp>
    </p:spTree>
    <p:extLst>
      <p:ext uri="{BB962C8B-B14F-4D97-AF65-F5344CB8AC3E}">
        <p14:creationId xmlns:p14="http://schemas.microsoft.com/office/powerpoint/2010/main" val="1354424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lstStyle/>
          <a:p>
            <a:r>
              <a:rPr lang="en-US" dirty="0" smtClean="0"/>
              <a:t>Data can be in many standard formats</a:t>
            </a:r>
          </a:p>
          <a:p>
            <a:pPr lvl="1"/>
            <a:r>
              <a:rPr lang="en-US" dirty="0" smtClean="0"/>
              <a:t>HTML</a:t>
            </a:r>
          </a:p>
          <a:p>
            <a:pPr lvl="1"/>
            <a:r>
              <a:rPr lang="en-US" dirty="0" smtClean="0"/>
              <a:t>Word DOC and DOCX</a:t>
            </a:r>
          </a:p>
          <a:p>
            <a:pPr lvl="1"/>
            <a:r>
              <a:rPr lang="en-US" dirty="0" smtClean="0"/>
              <a:t>JSON</a:t>
            </a:r>
          </a:p>
          <a:p>
            <a:pPr lvl="1"/>
            <a:r>
              <a:rPr lang="en-US" dirty="0" smtClean="0"/>
              <a:t>PDF</a:t>
            </a:r>
          </a:p>
          <a:p>
            <a:pPr lvl="1"/>
            <a:endParaRPr lang="en-US" dirty="0"/>
          </a:p>
          <a:p>
            <a:r>
              <a:rPr lang="en-US" dirty="0" smtClean="0"/>
              <a:t>Data can come from different sources</a:t>
            </a:r>
          </a:p>
          <a:p>
            <a:pPr lvl="2"/>
            <a:r>
              <a:rPr lang="en-US" dirty="0" smtClean="0"/>
              <a:t>Your private data</a:t>
            </a:r>
          </a:p>
          <a:p>
            <a:pPr lvl="2"/>
            <a:r>
              <a:rPr lang="en-US" dirty="0" smtClean="0"/>
              <a:t>Internet sources</a:t>
            </a:r>
          </a:p>
          <a:p>
            <a:pPr lvl="2"/>
            <a:r>
              <a:rPr lang="en-US" dirty="0" smtClean="0"/>
              <a:t>3</a:t>
            </a:r>
            <a:r>
              <a:rPr lang="en-US" baseline="30000" dirty="0" smtClean="0"/>
              <a:t>rd</a:t>
            </a:r>
            <a:r>
              <a:rPr lang="en-US" dirty="0" smtClean="0"/>
              <a:t> party sources</a:t>
            </a:r>
          </a:p>
        </p:txBody>
      </p:sp>
    </p:spTree>
    <p:extLst>
      <p:ext uri="{BB962C8B-B14F-4D97-AF65-F5344CB8AC3E}">
        <p14:creationId xmlns:p14="http://schemas.microsoft.com/office/powerpoint/2010/main" val="493762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693332"/>
            <a:ext cx="11645900" cy="904875"/>
          </a:xfrm>
        </p:spPr>
        <p:txBody>
          <a:bodyPr/>
          <a:lstStyle/>
          <a:p>
            <a:r>
              <a:rPr lang="en-US" dirty="0" smtClean="0"/>
              <a:t>Ingestion, Conversion, Enrichment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7333" y="1598207"/>
            <a:ext cx="6265333" cy="4795177"/>
          </a:xfrm>
        </p:spPr>
      </p:pic>
      <p:sp>
        <p:nvSpPr>
          <p:cNvPr id="5" name="TextBox 4"/>
          <p:cNvSpPr txBox="1"/>
          <p:nvPr/>
        </p:nvSpPr>
        <p:spPr>
          <a:xfrm>
            <a:off x="389467" y="1727200"/>
            <a:ext cx="5181600" cy="3970318"/>
          </a:xfrm>
          <a:prstGeom prst="rect">
            <a:avLst/>
          </a:prstGeom>
          <a:noFill/>
        </p:spPr>
        <p:txBody>
          <a:bodyPr wrap="square" rtlCol="0">
            <a:spAutoFit/>
          </a:bodyPr>
          <a:lstStyle/>
          <a:p>
            <a:r>
              <a:rPr lang="en-US" dirty="0" smtClean="0">
                <a:latin typeface="Arial" charset="0"/>
                <a:ea typeface="Arial" charset="0"/>
                <a:cs typeface="Arial" charset="0"/>
              </a:rPr>
              <a:t>Documents can come from your private storage, the internet, or obtained from 3</a:t>
            </a:r>
            <a:r>
              <a:rPr lang="en-US" baseline="30000" dirty="0" smtClean="0">
                <a:latin typeface="Arial" charset="0"/>
                <a:ea typeface="Arial" charset="0"/>
                <a:cs typeface="Arial" charset="0"/>
              </a:rPr>
              <a:t>rd</a:t>
            </a:r>
            <a:r>
              <a:rPr lang="en-US" dirty="0" smtClean="0">
                <a:latin typeface="Arial" charset="0"/>
                <a:ea typeface="Arial" charset="0"/>
                <a:cs typeface="Arial" charset="0"/>
              </a:rPr>
              <a:t> party sources.</a:t>
            </a:r>
          </a:p>
          <a:p>
            <a:pPr marL="742950" lvl="1" indent="-285750">
              <a:buFont typeface="Arial" charset="0"/>
              <a:buChar char="•"/>
            </a:pPr>
            <a:r>
              <a:rPr lang="en-US" dirty="0" smtClean="0">
                <a:latin typeface="Arial" charset="0"/>
                <a:ea typeface="Arial" charset="0"/>
                <a:cs typeface="Arial" charset="0"/>
              </a:rPr>
              <a:t>Crawlers</a:t>
            </a:r>
            <a:endParaRPr lang="en-US" dirty="0">
              <a:latin typeface="Arial" charset="0"/>
              <a:ea typeface="Arial" charset="0"/>
              <a:cs typeface="Arial" charset="0"/>
            </a:endParaRPr>
          </a:p>
          <a:p>
            <a:pPr marL="742950" lvl="1" indent="-285750">
              <a:buFont typeface="Arial" charset="0"/>
              <a:buChar char="•"/>
            </a:pPr>
            <a:r>
              <a:rPr lang="en-US" dirty="0" smtClean="0">
                <a:latin typeface="Arial" charset="0"/>
                <a:ea typeface="Arial" charset="0"/>
                <a:cs typeface="Arial" charset="0"/>
              </a:rPr>
              <a:t>API</a:t>
            </a:r>
            <a:endParaRPr lang="en-US" dirty="0">
              <a:latin typeface="Arial" charset="0"/>
              <a:ea typeface="Arial" charset="0"/>
              <a:cs typeface="Arial" charset="0"/>
            </a:endParaRPr>
          </a:p>
          <a:p>
            <a:pPr marL="742950" lvl="1" indent="-285750">
              <a:buFont typeface="Arial" charset="0"/>
              <a:buChar char="•"/>
            </a:pPr>
            <a:r>
              <a:rPr lang="en-US" dirty="0" smtClean="0">
                <a:latin typeface="Arial" charset="0"/>
                <a:ea typeface="Arial" charset="0"/>
                <a:cs typeface="Arial" charset="0"/>
              </a:rPr>
              <a:t>Tooling</a:t>
            </a:r>
            <a:endParaRPr lang="en-US" dirty="0">
              <a:latin typeface="Arial" charset="0"/>
              <a:ea typeface="Arial" charset="0"/>
              <a:cs typeface="Arial" charset="0"/>
            </a:endParaRPr>
          </a:p>
          <a:p>
            <a:endParaRPr lang="en-US" dirty="0">
              <a:latin typeface="Arial" charset="0"/>
              <a:ea typeface="Arial" charset="0"/>
              <a:cs typeface="Arial" charset="0"/>
            </a:endParaRPr>
          </a:p>
          <a:p>
            <a:r>
              <a:rPr lang="en-US" dirty="0" smtClean="0">
                <a:latin typeface="Arial" charset="0"/>
                <a:ea typeface="Arial" charset="0"/>
                <a:cs typeface="Arial" charset="0"/>
              </a:rPr>
              <a:t>Ingested documents are converted and enriched to add NLP meta data, making it easier to explore and discover insights.</a:t>
            </a:r>
          </a:p>
          <a:p>
            <a:endParaRPr lang="en-US" dirty="0">
              <a:latin typeface="Arial" charset="0"/>
              <a:ea typeface="Arial" charset="0"/>
              <a:cs typeface="Arial" charset="0"/>
            </a:endParaRPr>
          </a:p>
          <a:p>
            <a:r>
              <a:rPr lang="en-US" dirty="0" smtClean="0">
                <a:latin typeface="Arial" charset="0"/>
                <a:ea typeface="Arial" charset="0"/>
                <a:cs typeface="Arial" charset="0"/>
              </a:rPr>
              <a:t>NLP results are cleaned and normalized through automated processing to improve data quality.</a:t>
            </a:r>
          </a:p>
          <a:p>
            <a:endParaRPr lang="en-US" dirty="0">
              <a:latin typeface="Arial" charset="0"/>
              <a:ea typeface="Arial" charset="0"/>
              <a:cs typeface="Arial" charset="0"/>
            </a:endParaRPr>
          </a:p>
          <a:p>
            <a:endParaRPr lang="en-US" dirty="0">
              <a:latin typeface="Arial" charset="0"/>
              <a:ea typeface="Arial" charset="0"/>
              <a:cs typeface="Arial" charset="0"/>
            </a:endParaRPr>
          </a:p>
        </p:txBody>
      </p:sp>
    </p:spTree>
    <p:extLst>
      <p:ext uri="{BB962C8B-B14F-4D97-AF65-F5344CB8AC3E}">
        <p14:creationId xmlns:p14="http://schemas.microsoft.com/office/powerpoint/2010/main" val="783962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lstStyle/>
          <a:p>
            <a:r>
              <a:rPr lang="en-US" dirty="0" smtClean="0"/>
              <a:t>Normalized data is indexed into a collection as part of your environment in the cloud.</a:t>
            </a:r>
          </a:p>
          <a:p>
            <a:endParaRPr lang="en-US" dirty="0"/>
          </a:p>
          <a:p>
            <a:r>
              <a:rPr lang="en-US" dirty="0" smtClean="0"/>
              <a:t>Once the indices are built, the data is ready to be queried and explored using either Discovery Query Language or Natural Language 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667" y="3090332"/>
            <a:ext cx="3810000" cy="3238500"/>
          </a:xfrm>
          <a:prstGeom prst="rect">
            <a:avLst/>
          </a:prstGeom>
        </p:spPr>
      </p:pic>
    </p:spTree>
    <p:extLst>
      <p:ext uri="{BB962C8B-B14F-4D97-AF65-F5344CB8AC3E}">
        <p14:creationId xmlns:p14="http://schemas.microsoft.com/office/powerpoint/2010/main" val="1243462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967</Words>
  <Application>Microsoft Macintosh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PowerPoint Presentation</vt:lpstr>
      <vt:lpstr>PowerPoint Presentation</vt:lpstr>
      <vt:lpstr>What is Discovery Service? </vt:lpstr>
      <vt:lpstr>Value of Watson Discovery Service</vt:lpstr>
      <vt:lpstr>Potential uses</vt:lpstr>
      <vt:lpstr>Terminologies</vt:lpstr>
      <vt:lpstr>Data </vt:lpstr>
      <vt:lpstr>Ingestion, Conversion, Enrichment</vt:lpstr>
      <vt:lpstr>Storage</vt:lpstr>
      <vt:lpstr>Add enrichments</vt:lpstr>
      <vt:lpstr>PowerPoint Presentation</vt:lpstr>
      <vt:lpstr>Passage Retrieval</vt:lpstr>
      <vt:lpstr>DEMO</vt:lpstr>
      <vt:lpstr>PowerPoint Presentation</vt:lpstr>
      <vt:lpstr>Stay Connected and continue coding !</vt:lpstr>
      <vt:lpstr>THANK YOU</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 Roy</dc:creator>
  <cp:lastModifiedBy>Riya Roy</cp:lastModifiedBy>
  <cp:revision>1</cp:revision>
  <dcterms:created xsi:type="dcterms:W3CDTF">2017-07-04T08:24:03Z</dcterms:created>
  <dcterms:modified xsi:type="dcterms:W3CDTF">2017-07-04T08:24:35Z</dcterms:modified>
</cp:coreProperties>
</file>