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7"/>
  </p:handoutMasterIdLst>
  <p:sldIdLst>
    <p:sldId id="256" r:id="rId2"/>
    <p:sldId id="257" r:id="rId3"/>
    <p:sldId id="258" r:id="rId4"/>
    <p:sldId id="259" r:id="rId5"/>
    <p:sldId id="273" r:id="rId6"/>
    <p:sldId id="260" r:id="rId7"/>
    <p:sldId id="261" r:id="rId8"/>
    <p:sldId id="262" r:id="rId9"/>
    <p:sldId id="263" r:id="rId10"/>
    <p:sldId id="283" r:id="rId11"/>
    <p:sldId id="280" r:id="rId12"/>
    <p:sldId id="281" r:id="rId13"/>
    <p:sldId id="274" r:id="rId14"/>
    <p:sldId id="284" r:id="rId15"/>
    <p:sldId id="275" r:id="rId16"/>
    <p:sldId id="276" r:id="rId17"/>
    <p:sldId id="277" r:id="rId18"/>
    <p:sldId id="264" r:id="rId19"/>
    <p:sldId id="265" r:id="rId20"/>
    <p:sldId id="267" r:id="rId21"/>
    <p:sldId id="266" r:id="rId22"/>
    <p:sldId id="269" r:id="rId23"/>
    <p:sldId id="270" r:id="rId24"/>
    <p:sldId id="278" r:id="rId25"/>
    <p:sldId id="282" r:id="rId2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941" autoAdjust="0"/>
    <p:restoredTop sz="93825"/>
  </p:normalViewPr>
  <p:slideViewPr>
    <p:cSldViewPr snapToGrid="0">
      <p:cViewPr>
        <p:scale>
          <a:sx n="104" d="100"/>
          <a:sy n="104" d="100"/>
        </p:scale>
        <p:origin x="144" y="272"/>
      </p:cViewPr>
      <p:guideLst/>
    </p:cSldViewPr>
  </p:slideViewPr>
  <p:notesTextViewPr>
    <p:cViewPr>
      <p:scale>
        <a:sx n="1" d="1"/>
        <a:sy n="1" d="1"/>
      </p:scale>
      <p:origin x="0" y="0"/>
    </p:cViewPr>
  </p:notesTextViewPr>
  <p:notesViewPr>
    <p:cSldViewPr snapToGrid="0">
      <p:cViewPr varScale="1">
        <p:scale>
          <a:sx n="67" d="100"/>
          <a:sy n="67" d="100"/>
        </p:scale>
        <p:origin x="3228" y="6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handoutMaster" Target="handoutMasters/handout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7D04C20-EA56-4060-B1D0-420E979D22C4}" type="datetimeFigureOut">
              <a:rPr lang="en-US" smtClean="0"/>
              <a:t>7/1/17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66AD3F-59FE-4245-9B50-05B84FB21BA1}" type="slidenum">
              <a:rPr lang="en-US" smtClean="0"/>
              <a:t>‹#›</a:t>
            </a:fld>
            <a:endParaRPr lang="en-US"/>
          </a:p>
        </p:txBody>
      </p:sp>
    </p:spTree>
    <p:extLst>
      <p:ext uri="{BB962C8B-B14F-4D97-AF65-F5344CB8AC3E}">
        <p14:creationId xmlns:p14="http://schemas.microsoft.com/office/powerpoint/2010/main" val="206009128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90476" cy="6858856"/>
          </a:xfrm>
          <a:prstGeom prst="rect">
            <a:avLst/>
          </a:prstGeom>
        </p:spPr>
      </p:pic>
    </p:spTree>
    <p:extLst>
      <p:ext uri="{BB962C8B-B14F-4D97-AF65-F5344CB8AC3E}">
        <p14:creationId xmlns:p14="http://schemas.microsoft.com/office/powerpoint/2010/main" val="405415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35E959DB-5925-443E-BB1A-92689E5C6BF0}" type="datetimeFigureOut">
              <a:rPr lang="en-US"/>
              <a:pPr>
                <a:defRPr/>
              </a:pPr>
              <a:t>7/1/17</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00F7B53-E563-4964-B9C8-B5DCD6949EC0}" type="slidenum">
              <a:rPr lang="en-US"/>
              <a:pPr>
                <a:defRPr/>
              </a:pPr>
              <a:t>‹#›</a:t>
            </a:fld>
            <a:endParaRPr lang="en-US"/>
          </a:p>
        </p:txBody>
      </p:sp>
    </p:spTree>
    <p:extLst>
      <p:ext uri="{BB962C8B-B14F-4D97-AF65-F5344CB8AC3E}">
        <p14:creationId xmlns:p14="http://schemas.microsoft.com/office/powerpoint/2010/main" val="1093802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3A96B782-A987-45B8-A137-44216A21792B}" type="datetimeFigureOut">
              <a:rPr lang="en-US"/>
              <a:pPr>
                <a:defRPr/>
              </a:pPr>
              <a:t>7/1/17</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155A91B-65EC-4E2B-9530-C2EF8CB8D21C}" type="slidenum">
              <a:rPr lang="en-US"/>
              <a:pPr>
                <a:defRPr/>
              </a:pPr>
              <a:t>‹#›</a:t>
            </a:fld>
            <a:endParaRPr lang="en-US"/>
          </a:p>
        </p:txBody>
      </p:sp>
    </p:spTree>
    <p:extLst>
      <p:ext uri="{BB962C8B-B14F-4D97-AF65-F5344CB8AC3E}">
        <p14:creationId xmlns:p14="http://schemas.microsoft.com/office/powerpoint/2010/main" val="103508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Click to edit Master title style &lt;Arial Bold, 28 pts&gt; </a:t>
            </a:r>
          </a:p>
        </p:txBody>
      </p:sp>
      <p:sp>
        <p:nvSpPr>
          <p:cNvPr id="3" name="Content Placeholder 2"/>
          <p:cNvSpPr>
            <a:spLocks noGrp="1"/>
          </p:cNvSpPr>
          <p:nvPr>
            <p:ph idx="1" hasCustomPrompt="1"/>
          </p:nvPr>
        </p:nvSpPr>
        <p:spPr/>
        <p:txBody>
          <a:bodyPr/>
          <a:lstStyle>
            <a:lvl1pPr>
              <a:defRPr baseline="0"/>
            </a:lvl1pPr>
            <a:lvl2pPr marL="457200" marR="0" indent="0" algn="l" defTabSz="914400" rtl="0" eaLnBrk="1" fontAlgn="base" latinLnBrk="0" hangingPunct="1">
              <a:lnSpc>
                <a:spcPct val="90000"/>
              </a:lnSpc>
              <a:spcBef>
                <a:spcPts val="500"/>
              </a:spcBef>
              <a:spcAft>
                <a:spcPct val="0"/>
              </a:spcAft>
              <a:buClrTx/>
              <a:buSzTx/>
              <a:buFont typeface="Arial" panose="020B0604020202020204" pitchFamily="34" charset="0"/>
              <a:buNone/>
              <a:tabLst/>
              <a:defRPr/>
            </a:lvl2pPr>
            <a:lvl3pPr marL="914400" marR="0" indent="0" algn="l" defTabSz="914400" rtl="0" eaLnBrk="1" fontAlgn="base" latinLnBrk="0" hangingPunct="1">
              <a:lnSpc>
                <a:spcPct val="90000"/>
              </a:lnSpc>
              <a:spcBef>
                <a:spcPts val="500"/>
              </a:spcBef>
              <a:spcAft>
                <a:spcPct val="0"/>
              </a:spcAft>
              <a:buClrTx/>
              <a:buSzTx/>
              <a:buFont typeface="Arial" panose="020B0604020202020204" pitchFamily="34" charset="0"/>
              <a:buNone/>
              <a:tabLst/>
              <a:defRPr/>
            </a:lvl3pPr>
          </a:lstStyle>
          <a:p>
            <a:pPr lvl="0"/>
            <a:r>
              <a:rPr lang="en-US" dirty="0"/>
              <a:t>Edit Master text styles &lt;Arial Normal, 18 pts&gt;</a:t>
            </a:r>
          </a:p>
          <a:p>
            <a:pPr marL="685800" marR="0" lvl="1"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a:pPr>
            <a:r>
              <a:rPr lang="en-US" dirty="0"/>
              <a:t>Second level &lt;Arial Normal, 18 pts&gt;</a:t>
            </a:r>
          </a:p>
          <a:p>
            <a:pPr marL="1143000" marR="0" lvl="2"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a:pPr>
            <a:r>
              <a:rPr lang="en-US" dirty="0"/>
              <a:t>Third level &lt;Arial Normal, 18 pts&gt;</a:t>
            </a:r>
          </a:p>
          <a:p>
            <a:pPr lvl="2"/>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C82C079-9DCD-47E3-8B01-B493D7022864}" type="slidenum">
              <a:rPr lang="en-US"/>
              <a:pPr>
                <a:defRPr/>
              </a:pPr>
              <a:t>‹#›</a:t>
            </a:fld>
            <a:endParaRPr lang="en-US"/>
          </a:p>
        </p:txBody>
      </p:sp>
    </p:spTree>
    <p:extLst>
      <p:ext uri="{BB962C8B-B14F-4D97-AF65-F5344CB8AC3E}">
        <p14:creationId xmlns:p14="http://schemas.microsoft.com/office/powerpoint/2010/main" val="4222527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C9012E30-2F5B-41F3-8735-1179E3B0CAB4}" type="datetimeFigureOut">
              <a:rPr lang="en-US"/>
              <a:pPr>
                <a:defRPr/>
              </a:pPr>
              <a:t>7/1/17</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43656D9-D45D-4B3B-B874-510829CC61DE}" type="slidenum">
              <a:rPr lang="en-US"/>
              <a:pPr>
                <a:defRPr/>
              </a:pPr>
              <a:t>‹#›</a:t>
            </a:fld>
            <a:endParaRPr lang="en-US"/>
          </a:p>
        </p:txBody>
      </p:sp>
    </p:spTree>
    <p:extLst>
      <p:ext uri="{BB962C8B-B14F-4D97-AF65-F5344CB8AC3E}">
        <p14:creationId xmlns:p14="http://schemas.microsoft.com/office/powerpoint/2010/main" val="3812811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674CEA6A-7FCD-4A6F-B111-E5D6FBD89BBF}" type="datetimeFigureOut">
              <a:rPr lang="en-US"/>
              <a:pPr>
                <a:defRPr/>
              </a:pPr>
              <a:t>7/1/17</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E07A2B09-AEF6-4C96-BB8C-63DFFC0E238C}" type="slidenum">
              <a:rPr lang="en-US"/>
              <a:pPr>
                <a:defRPr/>
              </a:pPr>
              <a:t>‹#›</a:t>
            </a:fld>
            <a:endParaRPr lang="en-US"/>
          </a:p>
        </p:txBody>
      </p:sp>
    </p:spTree>
    <p:extLst>
      <p:ext uri="{BB962C8B-B14F-4D97-AF65-F5344CB8AC3E}">
        <p14:creationId xmlns:p14="http://schemas.microsoft.com/office/powerpoint/2010/main" val="1182778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20090483-FED5-4644-AD7E-BD24AFA317D4}" type="datetimeFigureOut">
              <a:rPr lang="en-US"/>
              <a:pPr>
                <a:defRPr/>
              </a:pPr>
              <a:t>7/1/17</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265B5A20-813D-4F17-B37A-0B5CB40D8F0F}" type="slidenum">
              <a:rPr lang="en-US"/>
              <a:pPr>
                <a:defRPr/>
              </a:pPr>
              <a:t>‹#›</a:t>
            </a:fld>
            <a:endParaRPr lang="en-US"/>
          </a:p>
        </p:txBody>
      </p:sp>
    </p:spTree>
    <p:extLst>
      <p:ext uri="{BB962C8B-B14F-4D97-AF65-F5344CB8AC3E}">
        <p14:creationId xmlns:p14="http://schemas.microsoft.com/office/powerpoint/2010/main" val="2653542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A199993D-E034-4858-8AFB-A72C6B553301}" type="datetimeFigureOut">
              <a:rPr lang="en-US"/>
              <a:pPr>
                <a:defRPr/>
              </a:pPr>
              <a:t>7/1/17</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EE34D5EA-CDBE-46AA-B4CD-B8DFC70909CD}" type="slidenum">
              <a:rPr lang="en-US"/>
              <a:pPr>
                <a:defRPr/>
              </a:pPr>
              <a:t>‹#›</a:t>
            </a:fld>
            <a:endParaRPr lang="en-US"/>
          </a:p>
        </p:txBody>
      </p:sp>
    </p:spTree>
    <p:extLst>
      <p:ext uri="{BB962C8B-B14F-4D97-AF65-F5344CB8AC3E}">
        <p14:creationId xmlns:p14="http://schemas.microsoft.com/office/powerpoint/2010/main" val="269208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F91AF5AE-FF4E-4437-8B53-ED856E052FCD}" type="datetimeFigureOut">
              <a:rPr lang="en-US"/>
              <a:pPr>
                <a:defRPr/>
              </a:pPr>
              <a:t>7/1/17</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56CEA379-E6E6-480F-BE54-4B41B561A1E2}" type="slidenum">
              <a:rPr lang="en-US"/>
              <a:pPr>
                <a:defRPr/>
              </a:pPr>
              <a:t>‹#›</a:t>
            </a:fld>
            <a:endParaRPr lang="en-US"/>
          </a:p>
        </p:txBody>
      </p:sp>
    </p:spTree>
    <p:extLst>
      <p:ext uri="{BB962C8B-B14F-4D97-AF65-F5344CB8AC3E}">
        <p14:creationId xmlns:p14="http://schemas.microsoft.com/office/powerpoint/2010/main" val="2790678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34417848-C1F1-4A5A-B738-D721E6E83839}" type="datetimeFigureOut">
              <a:rPr lang="en-US"/>
              <a:pPr>
                <a:defRPr/>
              </a:pPr>
              <a:t>7/1/17</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9972002D-1692-465A-930A-F170420AE179}" type="slidenum">
              <a:rPr lang="en-US"/>
              <a:pPr>
                <a:defRPr/>
              </a:pPr>
              <a:t>‹#›</a:t>
            </a:fld>
            <a:endParaRPr lang="en-US"/>
          </a:p>
        </p:txBody>
      </p:sp>
    </p:spTree>
    <p:extLst>
      <p:ext uri="{BB962C8B-B14F-4D97-AF65-F5344CB8AC3E}">
        <p14:creationId xmlns:p14="http://schemas.microsoft.com/office/powerpoint/2010/main" val="2146288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77742FA5-2DE4-406B-AA0A-813FA71A9BE9}" type="datetimeFigureOut">
              <a:rPr lang="en-US"/>
              <a:pPr>
                <a:defRPr/>
              </a:pPr>
              <a:t>7/1/17</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E2DE1E25-6A34-4887-855F-D75518683876}" type="slidenum">
              <a:rPr lang="en-US"/>
              <a:pPr>
                <a:defRPr/>
              </a:pPr>
              <a:t>‹#›</a:t>
            </a:fld>
            <a:endParaRPr lang="en-US"/>
          </a:p>
        </p:txBody>
      </p:sp>
    </p:spTree>
    <p:extLst>
      <p:ext uri="{BB962C8B-B14F-4D97-AF65-F5344CB8AC3E}">
        <p14:creationId xmlns:p14="http://schemas.microsoft.com/office/powerpoint/2010/main" val="46941936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524" y="0"/>
            <a:ext cx="12188954" cy="6858000"/>
          </a:xfrm>
          <a:prstGeom prst="rect">
            <a:avLst/>
          </a:prstGeom>
        </p:spPr>
      </p:pic>
      <p:sp>
        <p:nvSpPr>
          <p:cNvPr id="1027" name="Title Placeholder 1"/>
          <p:cNvSpPr>
            <a:spLocks noGrp="1"/>
          </p:cNvSpPr>
          <p:nvPr>
            <p:ph type="title"/>
          </p:nvPr>
        </p:nvSpPr>
        <p:spPr bwMode="auto">
          <a:xfrm>
            <a:off x="254000" y="866775"/>
            <a:ext cx="116459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 </a:t>
            </a:r>
            <a:r>
              <a:rPr lang="en-US" dirty="0"/>
              <a:t>&lt;Arial Bold, 28 pts&gt; </a:t>
            </a:r>
            <a:endParaRPr lang="en-US" altLang="en-US" dirty="0"/>
          </a:p>
        </p:txBody>
      </p:sp>
      <p:sp>
        <p:nvSpPr>
          <p:cNvPr id="1028" name="Text Placeholder 2"/>
          <p:cNvSpPr>
            <a:spLocks noGrp="1"/>
          </p:cNvSpPr>
          <p:nvPr>
            <p:ph type="body" idx="1"/>
          </p:nvPr>
        </p:nvSpPr>
        <p:spPr bwMode="auto">
          <a:xfrm>
            <a:off x="254000" y="1908175"/>
            <a:ext cx="11645900" cy="455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28600" marR="0" lvl="0" indent="-228600"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altLang="en-US" dirty="0"/>
              <a:t>Edit Master text styles </a:t>
            </a:r>
            <a:r>
              <a:rPr lang="en-US" dirty="0"/>
              <a:t>&lt;Arial Normal, 18 pts&gt;</a:t>
            </a:r>
          </a:p>
          <a:p>
            <a:pPr marL="685800" marR="0" lvl="1"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a:pPr>
            <a:r>
              <a:rPr lang="en-US" altLang="en-US" dirty="0"/>
              <a:t>Second level </a:t>
            </a:r>
            <a:r>
              <a:rPr lang="en-US" dirty="0"/>
              <a:t>&lt;Arial Normal, 18 pts&gt;</a:t>
            </a:r>
            <a:endParaRPr lang="en-US" altLang="en-US" dirty="0"/>
          </a:p>
          <a:p>
            <a:pPr marL="1143000" marR="0" lvl="2"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a:pPr>
            <a:r>
              <a:rPr lang="en-US" altLang="en-US" dirty="0"/>
              <a:t>Third level </a:t>
            </a:r>
            <a:r>
              <a:rPr lang="en-US" dirty="0"/>
              <a:t>&lt;Arial Normal, 18 pts&gt;</a:t>
            </a:r>
          </a:p>
          <a:p>
            <a:pPr lvl="2"/>
            <a:endParaRPr lang="en-US" altLang="en-US" dirty="0"/>
          </a:p>
        </p:txBody>
      </p:sp>
      <p:sp>
        <p:nvSpPr>
          <p:cNvPr id="6" name="Slide Number Placeholder 5"/>
          <p:cNvSpPr>
            <a:spLocks noGrp="1"/>
          </p:cNvSpPr>
          <p:nvPr>
            <p:ph type="sldNum" sz="quarter" idx="4"/>
          </p:nvPr>
        </p:nvSpPr>
        <p:spPr>
          <a:xfrm>
            <a:off x="9156700" y="6561137"/>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bg1"/>
                </a:solidFill>
                <a:latin typeface="+mn-lt"/>
              </a:defRPr>
            </a:lvl1pPr>
          </a:lstStyle>
          <a:p>
            <a:pPr>
              <a:defRPr/>
            </a:pPr>
            <a:fld id="{133D5219-4202-4D14-A3DA-882CC8170331}"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rtl="0" fontAlgn="base">
        <a:lnSpc>
          <a:spcPct val="90000"/>
        </a:lnSpc>
        <a:spcBef>
          <a:spcPct val="0"/>
        </a:spcBef>
        <a:spcAft>
          <a:spcPct val="0"/>
        </a:spcAft>
        <a:defRPr sz="2800" b="1" kern="1200">
          <a:solidFill>
            <a:schemeClr val="tx1"/>
          </a:solidFill>
          <a:latin typeface="Arial" panose="020B0604020202020204" pitchFamily="34" charset="0"/>
          <a:ea typeface="+mj-ea"/>
          <a:cs typeface="Arial" panose="020B0604020202020204" pitchFamily="34" charset="0"/>
        </a:defRPr>
      </a:lvl1pPr>
      <a:lvl2pPr algn="l" rtl="0" fontAlgn="base">
        <a:lnSpc>
          <a:spcPct val="90000"/>
        </a:lnSpc>
        <a:spcBef>
          <a:spcPct val="0"/>
        </a:spcBef>
        <a:spcAft>
          <a:spcPct val="0"/>
        </a:spcAft>
        <a:defRPr sz="2800" b="1">
          <a:solidFill>
            <a:schemeClr val="tx1"/>
          </a:solidFill>
          <a:latin typeface="Arial" panose="020B0604020202020204" pitchFamily="34" charset="0"/>
          <a:cs typeface="Arial" panose="020B0604020202020204" pitchFamily="34" charset="0"/>
        </a:defRPr>
      </a:lvl2pPr>
      <a:lvl3pPr algn="l" rtl="0" fontAlgn="base">
        <a:lnSpc>
          <a:spcPct val="90000"/>
        </a:lnSpc>
        <a:spcBef>
          <a:spcPct val="0"/>
        </a:spcBef>
        <a:spcAft>
          <a:spcPct val="0"/>
        </a:spcAft>
        <a:defRPr sz="2800" b="1">
          <a:solidFill>
            <a:schemeClr val="tx1"/>
          </a:solidFill>
          <a:latin typeface="Arial" panose="020B0604020202020204" pitchFamily="34" charset="0"/>
          <a:cs typeface="Arial" panose="020B0604020202020204" pitchFamily="34" charset="0"/>
        </a:defRPr>
      </a:lvl3pPr>
      <a:lvl4pPr algn="l" rtl="0" fontAlgn="base">
        <a:lnSpc>
          <a:spcPct val="90000"/>
        </a:lnSpc>
        <a:spcBef>
          <a:spcPct val="0"/>
        </a:spcBef>
        <a:spcAft>
          <a:spcPct val="0"/>
        </a:spcAft>
        <a:defRPr sz="2800" b="1">
          <a:solidFill>
            <a:schemeClr val="tx1"/>
          </a:solidFill>
          <a:latin typeface="Arial" panose="020B0604020202020204" pitchFamily="34" charset="0"/>
          <a:cs typeface="Arial" panose="020B0604020202020204" pitchFamily="34" charset="0"/>
        </a:defRPr>
      </a:lvl4pPr>
      <a:lvl5pPr algn="l" rtl="0" fontAlgn="base">
        <a:lnSpc>
          <a:spcPct val="90000"/>
        </a:lnSpc>
        <a:spcBef>
          <a:spcPct val="0"/>
        </a:spcBef>
        <a:spcAft>
          <a:spcPct val="0"/>
        </a:spcAft>
        <a:defRPr sz="2800" b="1">
          <a:solidFill>
            <a:schemeClr val="tx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800" b="1">
          <a:solidFill>
            <a:schemeClr val="tx1"/>
          </a:solidFill>
          <a:latin typeface="Arial" panose="020B0604020202020204" pitchFamily="34" charset="0"/>
          <a:cs typeface="Arial" panose="020B0604020202020204" pitchFamily="34" charset="0"/>
        </a:defRPr>
      </a:lvl9pPr>
    </p:titleStyle>
    <p:bodyStyle>
      <a:lvl1pPr marL="0" marR="0" indent="0" algn="l" defTabSz="914400" rtl="0" eaLnBrk="1" fontAlgn="base" latinLnBrk="0" hangingPunct="1">
        <a:lnSpc>
          <a:spcPct val="90000"/>
        </a:lnSpc>
        <a:spcBef>
          <a:spcPts val="1000"/>
        </a:spcBef>
        <a:spcAft>
          <a:spcPct val="0"/>
        </a:spcAft>
        <a:buClrTx/>
        <a:buSzTx/>
        <a:buFont typeface="Wingdings" panose="05000000000000000000" pitchFamily="2" charset="2"/>
        <a:buNone/>
        <a:tabLst/>
        <a:defRPr kern="1200">
          <a:solidFill>
            <a:schemeClr val="tx1"/>
          </a:solidFill>
          <a:latin typeface="Arial" panose="020B0604020202020204" pitchFamily="34" charset="0"/>
          <a:ea typeface="+mn-ea"/>
          <a:cs typeface="Arial" panose="020B0604020202020204" pitchFamily="34" charset="0"/>
        </a:defRPr>
      </a:lvl1pPr>
      <a:lvl2pPr marL="457200" marR="0" indent="0" algn="l" defTabSz="914400" rtl="0" eaLnBrk="1" fontAlgn="base" latinLnBrk="0" hangingPunct="1">
        <a:lnSpc>
          <a:spcPct val="90000"/>
        </a:lnSpc>
        <a:spcBef>
          <a:spcPts val="500"/>
        </a:spcBef>
        <a:spcAft>
          <a:spcPct val="0"/>
        </a:spcAft>
        <a:buClrTx/>
        <a:buSzTx/>
        <a:buFont typeface="Arial" panose="020B0604020202020204" pitchFamily="34" charset="0"/>
        <a:buNone/>
        <a:tabLst/>
        <a:defRPr kern="1200">
          <a:solidFill>
            <a:schemeClr val="tx1"/>
          </a:solidFill>
          <a:latin typeface="Arial" panose="020B0604020202020204" pitchFamily="34" charset="0"/>
          <a:ea typeface="+mn-ea"/>
          <a:cs typeface="Arial" panose="020B0604020202020204" pitchFamily="34" charset="0"/>
        </a:defRPr>
      </a:lvl2pPr>
      <a:lvl3pPr marL="914400" marR="0" indent="0" algn="l" defTabSz="914400" rtl="0" eaLnBrk="1" fontAlgn="base" latinLnBrk="0" hangingPunct="1">
        <a:lnSpc>
          <a:spcPct val="90000"/>
        </a:lnSpc>
        <a:spcBef>
          <a:spcPts val="500"/>
        </a:spcBef>
        <a:spcAft>
          <a:spcPct val="0"/>
        </a:spcAft>
        <a:buClrTx/>
        <a:buSzTx/>
        <a:buFont typeface="Arial" panose="020B0604020202020204" pitchFamily="34" charset="0"/>
        <a:buNone/>
        <a:tabLst/>
        <a:defRPr kern="1200">
          <a:solidFill>
            <a:schemeClr val="tx1"/>
          </a:solidFill>
          <a:latin typeface="Arial" panose="020B0604020202020204" pitchFamily="34" charset="0"/>
          <a:ea typeface="+mn-ea"/>
          <a:cs typeface="Arial" panose="020B060402020202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0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eveloper.ibm.com/in/" TargetMode="External"/><Relationship Id="rId4" Type="http://schemas.openxmlformats.org/officeDocument/2006/relationships/hyperlink" Target="https://ibmdevconnect.slack.com/" TargetMode="External"/><Relationship Id="rId5" Type="http://schemas.openxmlformats.org/officeDocument/2006/relationships/hyperlink" Target="http://ibm.biz/slackrequest" TargetMode="External"/><Relationship Id="rId6" Type="http://schemas.openxmlformats.org/officeDocument/2006/relationships/hyperlink" Target="https://www.meetup.com/Hyderabad-Cognitive-with-Cloud" TargetMode="External"/><Relationship Id="rId7" Type="http://schemas.openxmlformats.org/officeDocument/2006/relationships/hyperlink" Target="https://www.meetup.com/IBMDevConnect-Bangalore" TargetMode="External"/><Relationship Id="rId1" Type="http://schemas.openxmlformats.org/officeDocument/2006/relationships/slideLayout" Target="../slideLayouts/slideLayout2.xml"/><Relationship Id="rId2" Type="http://schemas.openxmlformats.org/officeDocument/2006/relationships/hyperlink" Target="http://ibm.biz/devconnect1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51308" y="3022740"/>
            <a:ext cx="7310014" cy="769441"/>
          </a:xfrm>
          <a:prstGeom prst="rect">
            <a:avLst/>
          </a:prstGeom>
          <a:noFill/>
        </p:spPr>
        <p:txBody>
          <a:bodyPr wrap="none" rtlCol="0">
            <a:spAutoFit/>
          </a:bodyPr>
          <a:lstStyle/>
          <a:p>
            <a:r>
              <a:rPr lang="en-IN" sz="2400" b="1" dirty="0" smtClean="0">
                <a:solidFill>
                  <a:srgbClr val="00B1E7"/>
                </a:solidFill>
                <a:latin typeface="Arial" panose="020B0604020202020204" pitchFamily="34" charset="0"/>
                <a:cs typeface="Arial" panose="020B0604020202020204" pitchFamily="34" charset="0"/>
              </a:rPr>
              <a:t>Delving Deeper into Data with Machine Learning </a:t>
            </a:r>
            <a:endParaRPr lang="en-IN" sz="2400" b="1" dirty="0">
              <a:solidFill>
                <a:srgbClr val="00B1E7"/>
              </a:solidFill>
              <a:latin typeface="Arial" panose="020B0604020202020204" pitchFamily="34" charset="0"/>
              <a:cs typeface="Arial" panose="020B0604020202020204" pitchFamily="34" charset="0"/>
            </a:endParaRPr>
          </a:p>
          <a:p>
            <a:r>
              <a:rPr lang="en-IN" sz="2000" dirty="0" smtClean="0">
                <a:solidFill>
                  <a:schemeClr val="tx1">
                    <a:lumMod val="65000"/>
                    <a:lumOff val="35000"/>
                  </a:schemeClr>
                </a:solidFill>
                <a:latin typeface="Arial" panose="020B0604020202020204" pitchFamily="34" charset="0"/>
                <a:cs typeface="Arial" panose="020B0604020202020204" pitchFamily="34" charset="0"/>
              </a:rPr>
              <a:t>Data Science Track</a:t>
            </a:r>
            <a:endParaRPr lang="en-IN" sz="2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6" name="TextBox 5"/>
          <p:cNvSpPr txBox="1"/>
          <p:nvPr/>
        </p:nvSpPr>
        <p:spPr>
          <a:xfrm>
            <a:off x="7308332" y="5328697"/>
            <a:ext cx="2069797" cy="800219"/>
          </a:xfrm>
          <a:prstGeom prst="rect">
            <a:avLst/>
          </a:prstGeom>
          <a:noFill/>
        </p:spPr>
        <p:txBody>
          <a:bodyPr wrap="none" rtlCol="0">
            <a:spAutoFit/>
          </a:bodyPr>
          <a:lstStyle/>
          <a:p>
            <a:r>
              <a:rPr lang="en-IN" sz="1800" b="1" dirty="0" smtClean="0">
                <a:solidFill>
                  <a:schemeClr val="tx1">
                    <a:lumMod val="65000"/>
                    <a:lumOff val="35000"/>
                  </a:schemeClr>
                </a:solidFill>
                <a:latin typeface="Arial" panose="020B0604020202020204" pitchFamily="34" charset="0"/>
                <a:cs typeface="Arial" panose="020B0604020202020204" pitchFamily="34" charset="0"/>
              </a:rPr>
              <a:t>Gaurav Goswami</a:t>
            </a:r>
            <a:endParaRPr lang="en-IN" sz="1800" b="1" dirty="0">
              <a:solidFill>
                <a:schemeClr val="tx1">
                  <a:lumMod val="65000"/>
                  <a:lumOff val="35000"/>
                </a:schemeClr>
              </a:solidFill>
              <a:latin typeface="Arial" panose="020B0604020202020204" pitchFamily="34" charset="0"/>
              <a:cs typeface="Arial" panose="020B0604020202020204" pitchFamily="34" charset="0"/>
            </a:endParaRPr>
          </a:p>
          <a:p>
            <a:r>
              <a:rPr lang="en-IN" sz="1400" dirty="0" smtClean="0">
                <a:solidFill>
                  <a:schemeClr val="tx1">
                    <a:lumMod val="65000"/>
                    <a:lumOff val="35000"/>
                  </a:schemeClr>
                </a:solidFill>
                <a:latin typeface="Arial" panose="020B0604020202020204" pitchFamily="34" charset="0"/>
                <a:cs typeface="Arial" panose="020B0604020202020204" pitchFamily="34" charset="0"/>
              </a:rPr>
              <a:t>Data Scientist</a:t>
            </a:r>
            <a:endParaRPr lang="en-IN" sz="1400" dirty="0">
              <a:solidFill>
                <a:schemeClr val="tx1">
                  <a:lumMod val="65000"/>
                  <a:lumOff val="35000"/>
                </a:schemeClr>
              </a:solidFill>
              <a:latin typeface="Arial" panose="020B0604020202020204" pitchFamily="34" charset="0"/>
              <a:cs typeface="Arial" panose="020B0604020202020204" pitchFamily="34" charset="0"/>
            </a:endParaRPr>
          </a:p>
          <a:p>
            <a:r>
              <a:rPr lang="en-IN" sz="1400" i="1" dirty="0" smtClean="0">
                <a:solidFill>
                  <a:schemeClr val="tx1">
                    <a:lumMod val="65000"/>
                    <a:lumOff val="35000"/>
                  </a:schemeClr>
                </a:solidFill>
                <a:latin typeface="Arial" panose="020B0604020202020204" pitchFamily="34" charset="0"/>
                <a:cs typeface="Arial" panose="020B0604020202020204" pitchFamily="34" charset="0"/>
              </a:rPr>
              <a:t>IBM</a:t>
            </a:r>
            <a:endParaRPr lang="en-IN" sz="1400" i="1" dirty="0">
              <a:solidFill>
                <a:schemeClr val="tx1">
                  <a:lumMod val="65000"/>
                  <a:lumOff val="35000"/>
                </a:schemeClr>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Assumption: Gaussian/Normal Distribution (Bell Curve)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1104" y="1908175"/>
            <a:ext cx="9571691" cy="4556125"/>
          </a:xfrm>
          <a:prstGeom prst="rect">
            <a:avLst/>
          </a:prstGeom>
        </p:spPr>
      </p:pic>
    </p:spTree>
    <p:extLst>
      <p:ext uri="{BB962C8B-B14F-4D97-AF65-F5344CB8AC3E}">
        <p14:creationId xmlns:p14="http://schemas.microsoft.com/office/powerpoint/2010/main" val="1816039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KNN: </a:t>
            </a:r>
            <a:r>
              <a:rPr lang="en-US" i="1" dirty="0" smtClean="0"/>
              <a:t>K</a:t>
            </a:r>
            <a:r>
              <a:rPr lang="en-US" dirty="0" smtClean="0"/>
              <a:t>-Nearest Neighbors</a:t>
            </a:r>
            <a:endParaRPr lang="en-US" dirty="0"/>
          </a:p>
        </p:txBody>
      </p:sp>
      <p:sp>
        <p:nvSpPr>
          <p:cNvPr id="3" name="Content Placeholder 2"/>
          <p:cNvSpPr>
            <a:spLocks noGrp="1"/>
          </p:cNvSpPr>
          <p:nvPr>
            <p:ph idx="1"/>
          </p:nvPr>
        </p:nvSpPr>
        <p:spPr>
          <a:xfrm>
            <a:off x="254000" y="1908175"/>
            <a:ext cx="5874951" cy="4556125"/>
          </a:xfrm>
        </p:spPr>
        <p:txBody>
          <a:bodyPr/>
          <a:lstStyle/>
          <a:p>
            <a:pPr marL="285750" indent="-285750">
              <a:buFont typeface="Arial" charset="0"/>
              <a:buChar char="•"/>
            </a:pPr>
            <a:r>
              <a:rPr lang="en-US" b="1" dirty="0" smtClean="0"/>
              <a:t>Classification:</a:t>
            </a:r>
          </a:p>
          <a:p>
            <a:pPr marL="742950" lvl="1" indent="-285750">
              <a:buFont typeface="Arial" charset="0"/>
              <a:buChar char="•"/>
            </a:pPr>
            <a:r>
              <a:rPr lang="en-US" dirty="0" smtClean="0"/>
              <a:t>Assign the class label by majority voting among the labels of the k nearest neighbors</a:t>
            </a:r>
          </a:p>
          <a:p>
            <a:pPr marL="285750" indent="-285750">
              <a:buFont typeface="Arial" charset="0"/>
              <a:buChar char="•"/>
            </a:pPr>
            <a:r>
              <a:rPr lang="en-US" b="1" dirty="0" smtClean="0"/>
              <a:t>Regression:</a:t>
            </a:r>
          </a:p>
          <a:p>
            <a:pPr marL="742950" lvl="1" indent="-285750">
              <a:buFont typeface="Arial" charset="0"/>
              <a:buChar char="•"/>
            </a:pPr>
            <a:r>
              <a:rPr lang="en-US" dirty="0" smtClean="0"/>
              <a:t>Assign the average value of the k nearest neighbors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4942" y="1124464"/>
            <a:ext cx="5186280" cy="4683211"/>
          </a:xfrm>
          <a:prstGeom prst="rect">
            <a:avLst/>
          </a:prstGeom>
        </p:spPr>
      </p:pic>
    </p:spTree>
    <p:extLst>
      <p:ext uri="{BB962C8B-B14F-4D97-AF65-F5344CB8AC3E}">
        <p14:creationId xmlns:p14="http://schemas.microsoft.com/office/powerpoint/2010/main" val="20721890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a:xfrm>
            <a:off x="254000" y="1908175"/>
            <a:ext cx="5986162" cy="4556125"/>
          </a:xfrm>
        </p:spPr>
        <p:txBody>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Fit a model to compute the value of a dependent scalar variable based on one or more predictors</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Single predictor: Simple linear regression</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a:t>y</a:t>
            </a:r>
            <a:r>
              <a:rPr lang="en-US" dirty="0" smtClean="0"/>
              <a:t> = Ax + b + e</a:t>
            </a:r>
          </a:p>
          <a:p>
            <a:pPr marL="285750" lvl="0" indent="-285750" fontAlgn="auto">
              <a:lnSpc>
                <a:spcPct val="100000"/>
              </a:lnSpc>
              <a:spcBef>
                <a:spcPts val="0"/>
              </a:spcBef>
              <a:spcAft>
                <a:spcPts val="0"/>
              </a:spcAft>
              <a:buFont typeface="Arial" charset="0"/>
              <a:buChar char="•"/>
            </a:pPr>
            <a:r>
              <a:rPr lang="en-US" dirty="0" smtClean="0"/>
              <a:t>A </a:t>
            </a:r>
            <a:r>
              <a:rPr lang="en-US" dirty="0"/>
              <a:t>line in 2 dimensions, where x is the predictor and y is the dependent variable, b is called </a:t>
            </a:r>
            <a:r>
              <a:rPr lang="en-US" dirty="0" smtClean="0"/>
              <a:t>the bias/intercept/constant, e is the error/noise that captures everything other than x that influences the value of y</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Multiple predictors: Multiple linear regression</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Vector dependent variable: Multivariate linear regression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2962" y="1623369"/>
            <a:ext cx="5881688" cy="4705350"/>
          </a:xfrm>
          <a:prstGeom prst="rect">
            <a:avLst/>
          </a:prstGeom>
        </p:spPr>
      </p:pic>
    </p:spTree>
    <p:extLst>
      <p:ext uri="{BB962C8B-B14F-4D97-AF65-F5344CB8AC3E}">
        <p14:creationId xmlns:p14="http://schemas.microsoft.com/office/powerpoint/2010/main" val="191627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Validation</a:t>
            </a:r>
            <a:endParaRPr lang="en-US" dirty="0"/>
          </a:p>
        </p:txBody>
      </p:sp>
      <p:sp>
        <p:nvSpPr>
          <p:cNvPr id="3" name="Content Placeholder 2"/>
          <p:cNvSpPr>
            <a:spLocks noGrp="1"/>
          </p:cNvSpPr>
          <p:nvPr>
            <p:ph idx="1"/>
          </p:nvPr>
        </p:nvSpPr>
        <p:spPr/>
        <p:txBody>
          <a:bodyPr/>
          <a:lstStyle/>
          <a:p>
            <a:pPr marL="285750" indent="-285750">
              <a:buFont typeface="Arial" charset="0"/>
              <a:buChar char="•"/>
            </a:pPr>
            <a:r>
              <a:rPr lang="en-US" dirty="0" smtClean="0"/>
              <a:t>Divide the training data into equal partitions</a:t>
            </a:r>
          </a:p>
          <a:p>
            <a:pPr marL="285750" indent="-285750">
              <a:buFont typeface="Arial" charset="0"/>
              <a:buChar char="•"/>
            </a:pPr>
            <a:r>
              <a:rPr lang="en-US" b="1" dirty="0" smtClean="0"/>
              <a:t>K-fold:</a:t>
            </a:r>
            <a:r>
              <a:rPr lang="en-US" dirty="0" smtClean="0"/>
              <a:t> K partitions (5-fold, 10-fold)</a:t>
            </a:r>
          </a:p>
          <a:p>
            <a:pPr marL="285750" indent="-285750">
              <a:buFont typeface="Arial" charset="0"/>
              <a:buChar char="•"/>
            </a:pPr>
            <a:r>
              <a:rPr lang="en-US" b="1" dirty="0" smtClean="0"/>
              <a:t>Leave one out:</a:t>
            </a:r>
            <a:endParaRPr lang="en-US" dirty="0"/>
          </a:p>
          <a:p>
            <a:pPr marL="742950" lvl="1" indent="-285750">
              <a:buFont typeface="Arial" charset="0"/>
              <a:buChar char="•"/>
            </a:pPr>
            <a:r>
              <a:rPr lang="en-US" dirty="0" smtClean="0"/>
              <a:t>Train on K-1 folds</a:t>
            </a:r>
          </a:p>
          <a:p>
            <a:pPr marL="742950" lvl="1" indent="-285750">
              <a:buFont typeface="Arial" charset="0"/>
              <a:buChar char="•"/>
            </a:pPr>
            <a:r>
              <a:rPr lang="en-US" dirty="0"/>
              <a:t>V</a:t>
            </a:r>
            <a:r>
              <a:rPr lang="en-US" dirty="0" smtClean="0"/>
              <a:t>alidate on Kth fold</a:t>
            </a:r>
          </a:p>
          <a:p>
            <a:pPr marL="742950" lvl="1" indent="-285750">
              <a:buFont typeface="Arial" charset="0"/>
              <a:buChar char="•"/>
            </a:pPr>
            <a:r>
              <a:rPr lang="en-US" dirty="0"/>
              <a:t>R</a:t>
            </a:r>
            <a:r>
              <a:rPr lang="en-US" dirty="0" smtClean="0"/>
              <a:t>epeat K times</a:t>
            </a:r>
          </a:p>
          <a:p>
            <a:pPr marL="285750" indent="-285750">
              <a:buFont typeface="Arial" charset="0"/>
              <a:buChar char="•"/>
            </a:pPr>
            <a:r>
              <a:rPr lang="en-US" b="1" dirty="0" smtClean="0"/>
              <a:t>Random subsampling:</a:t>
            </a:r>
            <a:endParaRPr lang="en-US" dirty="0"/>
          </a:p>
          <a:p>
            <a:pPr marL="742950" lvl="1" indent="-285750">
              <a:buFont typeface="Arial" charset="0"/>
              <a:buChar char="•"/>
            </a:pPr>
            <a:r>
              <a:rPr lang="en-US" dirty="0" smtClean="0"/>
              <a:t>Randomly assign data points to train and validation sets</a:t>
            </a:r>
          </a:p>
          <a:p>
            <a:pPr marL="742950" lvl="1" indent="-285750">
              <a:buFont typeface="Arial" charset="0"/>
              <a:buChar char="•"/>
            </a:pPr>
            <a:r>
              <a:rPr lang="en-US" dirty="0" smtClean="0"/>
              <a:t>Train and validate</a:t>
            </a:r>
          </a:p>
          <a:p>
            <a:pPr marL="742950" lvl="1" indent="-285750">
              <a:buFont typeface="Arial" charset="0"/>
              <a:buChar char="•"/>
            </a:pPr>
            <a:r>
              <a:rPr lang="en-US" dirty="0" smtClean="0"/>
              <a:t>Repeat N times</a:t>
            </a:r>
          </a:p>
          <a:p>
            <a:pPr marL="285750" indent="-285750">
              <a:buFont typeface="Arial" charset="0"/>
              <a:buChar char="•"/>
            </a:pPr>
            <a:r>
              <a:rPr lang="en-US" dirty="0"/>
              <a:t>Report mean and standard deviation</a:t>
            </a:r>
          </a:p>
          <a:p>
            <a:pPr marL="285750" indent="-285750">
              <a:buFont typeface="Arial" charset="0"/>
              <a:buChar char="•"/>
            </a:pPr>
            <a:r>
              <a:rPr lang="en-US" dirty="0"/>
              <a:t>Ideal: high mean and low standard </a:t>
            </a:r>
            <a:r>
              <a:rPr lang="en-US" dirty="0" smtClean="0"/>
              <a:t>deviation</a:t>
            </a:r>
            <a:endParaRPr lang="en-US" dirty="0"/>
          </a:p>
        </p:txBody>
      </p:sp>
    </p:spTree>
    <p:extLst>
      <p:ext uri="{BB962C8B-B14F-4D97-AF65-F5344CB8AC3E}">
        <p14:creationId xmlns:p14="http://schemas.microsoft.com/office/powerpoint/2010/main" val="4135986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Underfitting and Overfitting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8910" y="1771650"/>
            <a:ext cx="6176080" cy="4556125"/>
          </a:xfrm>
        </p:spPr>
      </p:pic>
    </p:spTree>
    <p:extLst>
      <p:ext uri="{BB962C8B-B14F-4D97-AF65-F5344CB8AC3E}">
        <p14:creationId xmlns:p14="http://schemas.microsoft.com/office/powerpoint/2010/main" val="1593321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Underfitting and Overfitting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12066" y="1771650"/>
            <a:ext cx="4457523" cy="4155017"/>
          </a:xfrm>
        </p:spPr>
      </p:pic>
      <p:sp>
        <p:nvSpPr>
          <p:cNvPr id="5" name="Content Placeholder 2"/>
          <p:cNvSpPr txBox="1">
            <a:spLocks/>
          </p:cNvSpPr>
          <p:nvPr/>
        </p:nvSpPr>
        <p:spPr bwMode="auto">
          <a:xfrm>
            <a:off x="254000" y="1908175"/>
            <a:ext cx="11645900" cy="455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marR="0" indent="0" algn="l" defTabSz="914400" rtl="0" eaLnBrk="1" fontAlgn="base" latinLnBrk="0" hangingPunct="1">
              <a:lnSpc>
                <a:spcPct val="90000"/>
              </a:lnSpc>
              <a:spcBef>
                <a:spcPts val="1000"/>
              </a:spcBef>
              <a:spcAft>
                <a:spcPct val="0"/>
              </a:spcAft>
              <a:buClrTx/>
              <a:buSzTx/>
              <a:buFont typeface="Wingdings" panose="05000000000000000000" pitchFamily="2" charset="2"/>
              <a:buNone/>
              <a:tabLst/>
              <a:defRPr kern="1200" baseline="0">
                <a:solidFill>
                  <a:schemeClr val="tx1"/>
                </a:solidFill>
                <a:latin typeface="Arial" panose="020B0604020202020204" pitchFamily="34" charset="0"/>
                <a:ea typeface="+mn-ea"/>
                <a:cs typeface="Arial" panose="020B0604020202020204" pitchFamily="34" charset="0"/>
              </a:defRPr>
            </a:lvl1pPr>
            <a:lvl2pPr marL="457200" marR="0" indent="0" algn="l" defTabSz="914400" rtl="0" eaLnBrk="1" fontAlgn="base" latinLnBrk="0" hangingPunct="1">
              <a:lnSpc>
                <a:spcPct val="90000"/>
              </a:lnSpc>
              <a:spcBef>
                <a:spcPts val="500"/>
              </a:spcBef>
              <a:spcAft>
                <a:spcPct val="0"/>
              </a:spcAft>
              <a:buClrTx/>
              <a:buSzTx/>
              <a:buFont typeface="Arial" panose="020B0604020202020204" pitchFamily="34" charset="0"/>
              <a:buNone/>
              <a:tabLst/>
              <a:defRPr kern="1200">
                <a:solidFill>
                  <a:schemeClr val="tx1"/>
                </a:solidFill>
                <a:latin typeface="Arial" panose="020B0604020202020204" pitchFamily="34" charset="0"/>
                <a:ea typeface="+mn-ea"/>
                <a:cs typeface="Arial" panose="020B0604020202020204" pitchFamily="34" charset="0"/>
              </a:defRPr>
            </a:lvl2pPr>
            <a:lvl3pPr marL="914400" marR="0" indent="0" algn="l" defTabSz="914400" rtl="0" eaLnBrk="1" fontAlgn="base" latinLnBrk="0" hangingPunct="1">
              <a:lnSpc>
                <a:spcPct val="90000"/>
              </a:lnSpc>
              <a:spcBef>
                <a:spcPts val="500"/>
              </a:spcBef>
              <a:spcAft>
                <a:spcPct val="0"/>
              </a:spcAft>
              <a:buClrTx/>
              <a:buSzTx/>
              <a:buFont typeface="Arial" panose="020B0604020202020204" pitchFamily="34" charset="0"/>
              <a:buNone/>
              <a:tabLst/>
              <a:defRPr kern="1200">
                <a:solidFill>
                  <a:schemeClr val="tx1"/>
                </a:solidFill>
                <a:latin typeface="Arial" panose="020B0604020202020204" pitchFamily="34" charset="0"/>
                <a:ea typeface="+mn-ea"/>
                <a:cs typeface="Arial" panose="020B060402020202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charset="0"/>
              <a:buChar char="•"/>
            </a:pPr>
            <a:r>
              <a:rPr lang="en-US" b="1" dirty="0" smtClean="0"/>
              <a:t>Underfitting:</a:t>
            </a:r>
          </a:p>
          <a:p>
            <a:pPr marL="742950" lvl="1" indent="-285750">
              <a:buFont typeface="Arial" charset="0"/>
              <a:buChar char="•"/>
            </a:pPr>
            <a:r>
              <a:rPr lang="en-US" dirty="0" smtClean="0"/>
              <a:t>High bias</a:t>
            </a:r>
          </a:p>
          <a:p>
            <a:pPr marL="742950" lvl="1" indent="-285750">
              <a:buFont typeface="Arial" charset="0"/>
              <a:buChar char="•"/>
            </a:pPr>
            <a:r>
              <a:rPr lang="en-US" dirty="0" smtClean="0"/>
              <a:t>High training/validation/test error</a:t>
            </a:r>
          </a:p>
          <a:p>
            <a:pPr marL="742950" lvl="1" indent="-285750">
              <a:buFont typeface="Arial" charset="0"/>
              <a:buChar char="•"/>
            </a:pPr>
            <a:r>
              <a:rPr lang="en-US" dirty="0" smtClean="0"/>
              <a:t>Low model complexity</a:t>
            </a:r>
          </a:p>
          <a:p>
            <a:pPr marL="742950" lvl="1" indent="-285750">
              <a:buFont typeface="Arial" charset="0"/>
              <a:buChar char="•"/>
            </a:pPr>
            <a:r>
              <a:rPr lang="en-US" dirty="0" smtClean="0"/>
              <a:t>Increase features</a:t>
            </a:r>
          </a:p>
          <a:p>
            <a:pPr marL="742950" lvl="1" indent="-285750">
              <a:buFont typeface="Arial" charset="0"/>
              <a:buChar char="•"/>
            </a:pPr>
            <a:r>
              <a:rPr lang="en-US" dirty="0" smtClean="0"/>
              <a:t>Choose a more expressive model</a:t>
            </a:r>
          </a:p>
          <a:p>
            <a:pPr marL="285750" indent="-285750">
              <a:buFont typeface="Arial" charset="0"/>
              <a:buChar char="•"/>
            </a:pPr>
            <a:r>
              <a:rPr lang="en-US" b="1" dirty="0" smtClean="0"/>
              <a:t>Overfitting:</a:t>
            </a:r>
            <a:endParaRPr lang="en-US" dirty="0" smtClean="0"/>
          </a:p>
          <a:p>
            <a:pPr marL="742950" lvl="1" indent="-285750">
              <a:buFont typeface="Arial" charset="0"/>
              <a:buChar char="•"/>
            </a:pPr>
            <a:r>
              <a:rPr lang="en-US" dirty="0" smtClean="0"/>
              <a:t>High variance</a:t>
            </a:r>
          </a:p>
          <a:p>
            <a:pPr marL="742950" lvl="1" indent="-285750">
              <a:buFont typeface="Arial" charset="0"/>
              <a:buChar char="•"/>
            </a:pPr>
            <a:r>
              <a:rPr lang="en-US" dirty="0" smtClean="0"/>
              <a:t>Low training error, high validation/test error</a:t>
            </a:r>
          </a:p>
          <a:p>
            <a:pPr marL="742950" lvl="1" indent="-285750">
              <a:buFont typeface="Arial" charset="0"/>
              <a:buChar char="•"/>
            </a:pPr>
            <a:r>
              <a:rPr lang="en-US" dirty="0" smtClean="0"/>
              <a:t>High model complexity, low generalizability</a:t>
            </a:r>
          </a:p>
          <a:p>
            <a:pPr marL="742950" lvl="1" indent="-285750">
              <a:buFont typeface="Arial" charset="0"/>
              <a:buChar char="•"/>
            </a:pPr>
            <a:r>
              <a:rPr lang="en-US" dirty="0" smtClean="0"/>
              <a:t>Increase training data, lower feature dimension</a:t>
            </a:r>
          </a:p>
          <a:p>
            <a:pPr marL="742950" lvl="1" indent="-285750">
              <a:buFont typeface="Arial" charset="0"/>
              <a:buChar char="•"/>
            </a:pPr>
            <a:r>
              <a:rPr lang="en-US" dirty="0" smtClean="0"/>
              <a:t>Regularization (making the model simpler)</a:t>
            </a:r>
          </a:p>
        </p:txBody>
      </p:sp>
    </p:spTree>
    <p:extLst>
      <p:ext uri="{BB962C8B-B14F-4D97-AF65-F5344CB8AC3E}">
        <p14:creationId xmlns:p14="http://schemas.microsoft.com/office/powerpoint/2010/main" val="9247429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Regularization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71177" y="1771650"/>
            <a:ext cx="4728723" cy="4556125"/>
          </a:xfrm>
        </p:spPr>
      </p:pic>
      <p:sp>
        <p:nvSpPr>
          <p:cNvPr id="5" name="Content Placeholder 2"/>
          <p:cNvSpPr txBox="1">
            <a:spLocks/>
          </p:cNvSpPr>
          <p:nvPr/>
        </p:nvSpPr>
        <p:spPr bwMode="auto">
          <a:xfrm>
            <a:off x="254000" y="1908175"/>
            <a:ext cx="6917177" cy="455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marR="0" indent="0" algn="l" defTabSz="914400" rtl="0" eaLnBrk="1" fontAlgn="base" latinLnBrk="0" hangingPunct="1">
              <a:lnSpc>
                <a:spcPct val="90000"/>
              </a:lnSpc>
              <a:spcBef>
                <a:spcPts val="1000"/>
              </a:spcBef>
              <a:spcAft>
                <a:spcPct val="0"/>
              </a:spcAft>
              <a:buClrTx/>
              <a:buSzTx/>
              <a:buFont typeface="Wingdings" panose="05000000000000000000" pitchFamily="2" charset="2"/>
              <a:buNone/>
              <a:tabLst/>
              <a:defRPr kern="1200" baseline="0">
                <a:solidFill>
                  <a:schemeClr val="tx1"/>
                </a:solidFill>
                <a:latin typeface="Arial" panose="020B0604020202020204" pitchFamily="34" charset="0"/>
                <a:ea typeface="+mn-ea"/>
                <a:cs typeface="Arial" panose="020B0604020202020204" pitchFamily="34" charset="0"/>
              </a:defRPr>
            </a:lvl1pPr>
            <a:lvl2pPr marL="457200" marR="0" indent="0" algn="l" defTabSz="914400" rtl="0" eaLnBrk="1" fontAlgn="base" latinLnBrk="0" hangingPunct="1">
              <a:lnSpc>
                <a:spcPct val="90000"/>
              </a:lnSpc>
              <a:spcBef>
                <a:spcPts val="500"/>
              </a:spcBef>
              <a:spcAft>
                <a:spcPct val="0"/>
              </a:spcAft>
              <a:buClrTx/>
              <a:buSzTx/>
              <a:buFont typeface="Arial" panose="020B0604020202020204" pitchFamily="34" charset="0"/>
              <a:buNone/>
              <a:tabLst/>
              <a:defRPr kern="1200">
                <a:solidFill>
                  <a:schemeClr val="tx1"/>
                </a:solidFill>
                <a:latin typeface="Arial" panose="020B0604020202020204" pitchFamily="34" charset="0"/>
                <a:ea typeface="+mn-ea"/>
                <a:cs typeface="Arial" panose="020B0604020202020204" pitchFamily="34" charset="0"/>
              </a:defRPr>
            </a:lvl2pPr>
            <a:lvl3pPr marL="914400" marR="0" indent="0" algn="l" defTabSz="914400" rtl="0" eaLnBrk="1" fontAlgn="base" latinLnBrk="0" hangingPunct="1">
              <a:lnSpc>
                <a:spcPct val="90000"/>
              </a:lnSpc>
              <a:spcBef>
                <a:spcPts val="500"/>
              </a:spcBef>
              <a:spcAft>
                <a:spcPct val="0"/>
              </a:spcAft>
              <a:buClrTx/>
              <a:buSzTx/>
              <a:buFont typeface="Arial" panose="020B0604020202020204" pitchFamily="34" charset="0"/>
              <a:buNone/>
              <a:tabLst/>
              <a:defRPr kern="1200">
                <a:solidFill>
                  <a:schemeClr val="tx1"/>
                </a:solidFill>
                <a:latin typeface="Arial" panose="020B0604020202020204" pitchFamily="34" charset="0"/>
                <a:ea typeface="+mn-ea"/>
                <a:cs typeface="Arial" panose="020B060402020202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charset="0"/>
              <a:buChar char="•"/>
            </a:pPr>
            <a:r>
              <a:rPr lang="en-US" dirty="0" smtClean="0"/>
              <a:t>Reduce the decision boundary complexity</a:t>
            </a:r>
          </a:p>
          <a:p>
            <a:pPr marL="285750" indent="-285750">
              <a:buFont typeface="Arial" charset="0"/>
              <a:buChar char="•"/>
            </a:pPr>
            <a:r>
              <a:rPr lang="en-US" dirty="0" smtClean="0"/>
              <a:t>Reduce overfitting on training data</a:t>
            </a:r>
          </a:p>
          <a:p>
            <a:pPr marL="285750" indent="-285750">
              <a:buFont typeface="Arial" charset="0"/>
              <a:buChar char="•"/>
            </a:pPr>
            <a:r>
              <a:rPr lang="en-US" dirty="0" smtClean="0"/>
              <a:t>Increase real world performance</a:t>
            </a:r>
          </a:p>
          <a:p>
            <a:pPr marL="285750" indent="-285750">
              <a:buFont typeface="Arial" charset="0"/>
              <a:buChar char="•"/>
            </a:pPr>
            <a:r>
              <a:rPr lang="en-US" dirty="0" smtClean="0"/>
              <a:t>Existing regularization methods: L-1, L-2, Elastic Net, dropout, </a:t>
            </a:r>
            <a:r>
              <a:rPr lang="en-US" dirty="0" err="1" smtClean="0"/>
              <a:t>dropconnect</a:t>
            </a:r>
            <a:r>
              <a:rPr lang="en-US" dirty="0" smtClean="0"/>
              <a:t> (deep learning)</a:t>
            </a:r>
          </a:p>
        </p:txBody>
      </p:sp>
    </p:spTree>
    <p:extLst>
      <p:ext uri="{BB962C8B-B14F-4D97-AF65-F5344CB8AC3E}">
        <p14:creationId xmlns:p14="http://schemas.microsoft.com/office/powerpoint/2010/main" val="18828598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Regularization: 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96329245"/>
              </p:ext>
            </p:extLst>
          </p:nvPr>
        </p:nvGraphicFramePr>
        <p:xfrm>
          <a:off x="7171176" y="1908175"/>
          <a:ext cx="4728724" cy="3337560"/>
        </p:xfrm>
        <a:graphic>
          <a:graphicData uri="http://schemas.openxmlformats.org/drawingml/2006/table">
            <a:tbl>
              <a:tblPr firstRow="1" bandRow="1">
                <a:tableStyleId>{5C22544A-7EE6-4342-B048-85BDC9FD1C3A}</a:tableStyleId>
              </a:tblPr>
              <a:tblGrid>
                <a:gridCol w="2364362"/>
                <a:gridCol w="2364362"/>
              </a:tblGrid>
              <a:tr h="370840">
                <a:tc>
                  <a:txBody>
                    <a:bodyPr/>
                    <a:lstStyle/>
                    <a:p>
                      <a:r>
                        <a:rPr lang="en-US" dirty="0" smtClean="0"/>
                        <a:t>Class</a:t>
                      </a:r>
                      <a:r>
                        <a:rPr lang="en-US" baseline="0" dirty="0" smtClean="0"/>
                        <a:t> Label</a:t>
                      </a:r>
                      <a:endParaRPr lang="en-US" dirty="0"/>
                    </a:p>
                  </a:txBody>
                  <a:tcPr/>
                </a:tc>
                <a:tc>
                  <a:txBody>
                    <a:bodyPr/>
                    <a:lstStyle/>
                    <a:p>
                      <a:r>
                        <a:rPr lang="en-US" dirty="0" smtClean="0"/>
                        <a:t>Feature</a:t>
                      </a:r>
                      <a:r>
                        <a:rPr lang="en-US" baseline="0" dirty="0" smtClean="0"/>
                        <a:t> (X)</a:t>
                      </a:r>
                      <a:endParaRPr lang="en-US" dirty="0"/>
                    </a:p>
                  </a:txBody>
                  <a:tcPr/>
                </a:tc>
              </a:tr>
              <a:tr h="370840">
                <a:tc>
                  <a:txBody>
                    <a:bodyPr/>
                    <a:lstStyle/>
                    <a:p>
                      <a:r>
                        <a:rPr lang="en-US" dirty="0" smtClean="0"/>
                        <a:t>1</a:t>
                      </a:r>
                      <a:endParaRPr lang="en-US" dirty="0"/>
                    </a:p>
                  </a:txBody>
                  <a:tcPr/>
                </a:tc>
                <a:tc>
                  <a:txBody>
                    <a:bodyPr/>
                    <a:lstStyle/>
                    <a:p>
                      <a:r>
                        <a:rPr lang="en-US" dirty="0" smtClean="0"/>
                        <a:t>2.7</a:t>
                      </a:r>
                      <a:endParaRPr lang="en-US" dirty="0"/>
                    </a:p>
                  </a:txBody>
                  <a:tcPr/>
                </a:tc>
              </a:tr>
              <a:tr h="370840">
                <a:tc>
                  <a:txBody>
                    <a:bodyPr/>
                    <a:lstStyle/>
                    <a:p>
                      <a:r>
                        <a:rPr lang="en-US" dirty="0" smtClean="0"/>
                        <a:t>2</a:t>
                      </a:r>
                      <a:endParaRPr lang="en-US" dirty="0"/>
                    </a:p>
                  </a:txBody>
                  <a:tcPr/>
                </a:tc>
                <a:tc>
                  <a:txBody>
                    <a:bodyPr/>
                    <a:lstStyle/>
                    <a:p>
                      <a:r>
                        <a:rPr lang="en-US" dirty="0" smtClean="0"/>
                        <a:t>3.8</a:t>
                      </a:r>
                      <a:endParaRPr lang="en-US" dirty="0"/>
                    </a:p>
                  </a:txBody>
                  <a:tcPr/>
                </a:tc>
              </a:tr>
              <a:tr h="370840">
                <a:tc>
                  <a:txBody>
                    <a:bodyPr/>
                    <a:lstStyle/>
                    <a:p>
                      <a:r>
                        <a:rPr lang="en-US" dirty="0" smtClean="0"/>
                        <a:t>1</a:t>
                      </a:r>
                      <a:endParaRPr lang="en-US" dirty="0"/>
                    </a:p>
                  </a:txBody>
                  <a:tcPr/>
                </a:tc>
                <a:tc>
                  <a:txBody>
                    <a:bodyPr/>
                    <a:lstStyle/>
                    <a:p>
                      <a:r>
                        <a:rPr lang="en-US" dirty="0" smtClean="0"/>
                        <a:t>2.8</a:t>
                      </a:r>
                      <a:endParaRPr lang="en-US" dirty="0"/>
                    </a:p>
                  </a:txBody>
                  <a:tcPr/>
                </a:tc>
              </a:tr>
              <a:tr h="370840">
                <a:tc>
                  <a:txBody>
                    <a:bodyPr/>
                    <a:lstStyle/>
                    <a:p>
                      <a:r>
                        <a:rPr lang="en-US" dirty="0" smtClean="0"/>
                        <a:t>2</a:t>
                      </a:r>
                      <a:endParaRPr lang="en-US" dirty="0"/>
                    </a:p>
                  </a:txBody>
                  <a:tcPr/>
                </a:tc>
                <a:tc>
                  <a:txBody>
                    <a:bodyPr/>
                    <a:lstStyle/>
                    <a:p>
                      <a:r>
                        <a:rPr lang="en-US" dirty="0" smtClean="0"/>
                        <a:t>5.5</a:t>
                      </a:r>
                      <a:endParaRPr lang="en-US" dirty="0"/>
                    </a:p>
                  </a:txBody>
                  <a:tcPr/>
                </a:tc>
              </a:tr>
              <a:tr h="370840">
                <a:tc>
                  <a:txBody>
                    <a:bodyPr/>
                    <a:lstStyle/>
                    <a:p>
                      <a:r>
                        <a:rPr lang="en-US" dirty="0" smtClean="0"/>
                        <a:t>1</a:t>
                      </a:r>
                      <a:endParaRPr lang="en-US" dirty="0"/>
                    </a:p>
                  </a:txBody>
                  <a:tcPr/>
                </a:tc>
                <a:tc>
                  <a:txBody>
                    <a:bodyPr/>
                    <a:lstStyle/>
                    <a:p>
                      <a:r>
                        <a:rPr lang="en-US" dirty="0" smtClean="0"/>
                        <a:t>3.7</a:t>
                      </a:r>
                      <a:endParaRPr lang="en-US" dirty="0"/>
                    </a:p>
                  </a:txBody>
                  <a:tcPr/>
                </a:tc>
              </a:tr>
              <a:tr h="370840">
                <a:tc>
                  <a:txBody>
                    <a:bodyPr/>
                    <a:lstStyle/>
                    <a:p>
                      <a:r>
                        <a:rPr lang="en-US" dirty="0" smtClean="0"/>
                        <a:t>1</a:t>
                      </a:r>
                      <a:endParaRPr lang="en-US" dirty="0"/>
                    </a:p>
                  </a:txBody>
                  <a:tcPr/>
                </a:tc>
                <a:tc>
                  <a:txBody>
                    <a:bodyPr/>
                    <a:lstStyle/>
                    <a:p>
                      <a:r>
                        <a:rPr lang="en-US" dirty="0" smtClean="0"/>
                        <a:t>3.0</a:t>
                      </a:r>
                      <a:endParaRPr lang="en-US" dirty="0"/>
                    </a:p>
                  </a:txBody>
                  <a:tcPr/>
                </a:tc>
              </a:tr>
              <a:tr h="370840">
                <a:tc>
                  <a:txBody>
                    <a:bodyPr/>
                    <a:lstStyle/>
                    <a:p>
                      <a:r>
                        <a:rPr lang="en-US" dirty="0" smtClean="0"/>
                        <a:t>1</a:t>
                      </a:r>
                      <a:endParaRPr lang="en-US" dirty="0"/>
                    </a:p>
                  </a:txBody>
                  <a:tcPr/>
                </a:tc>
                <a:tc>
                  <a:txBody>
                    <a:bodyPr/>
                    <a:lstStyle/>
                    <a:p>
                      <a:r>
                        <a:rPr lang="en-US" dirty="0" smtClean="0"/>
                        <a:t>2.9</a:t>
                      </a:r>
                      <a:endParaRPr lang="en-US" dirty="0"/>
                    </a:p>
                  </a:txBody>
                  <a:tcPr/>
                </a:tc>
              </a:tr>
              <a:tr h="370840">
                <a:tc>
                  <a:txBody>
                    <a:bodyPr/>
                    <a:lstStyle/>
                    <a:p>
                      <a:r>
                        <a:rPr lang="en-US" dirty="0" smtClean="0"/>
                        <a:t>2</a:t>
                      </a:r>
                      <a:endParaRPr lang="en-US" dirty="0"/>
                    </a:p>
                  </a:txBody>
                  <a:tcPr/>
                </a:tc>
                <a:tc>
                  <a:txBody>
                    <a:bodyPr/>
                    <a:lstStyle/>
                    <a:p>
                      <a:r>
                        <a:rPr lang="en-US" dirty="0" smtClean="0"/>
                        <a:t>3.9</a:t>
                      </a:r>
                      <a:endParaRPr lang="en-US" dirty="0"/>
                    </a:p>
                  </a:txBody>
                  <a:tcPr/>
                </a:tc>
              </a:tr>
            </a:tbl>
          </a:graphicData>
        </a:graphic>
      </p:graphicFrame>
      <p:sp>
        <p:nvSpPr>
          <p:cNvPr id="5" name="Content Placeholder 2"/>
          <p:cNvSpPr txBox="1">
            <a:spLocks/>
          </p:cNvSpPr>
          <p:nvPr/>
        </p:nvSpPr>
        <p:spPr bwMode="auto">
          <a:xfrm>
            <a:off x="254000" y="1908175"/>
            <a:ext cx="6917177" cy="455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marR="0" indent="0" algn="l" defTabSz="914400" rtl="0" eaLnBrk="1" fontAlgn="base" latinLnBrk="0" hangingPunct="1">
              <a:lnSpc>
                <a:spcPct val="90000"/>
              </a:lnSpc>
              <a:spcBef>
                <a:spcPts val="1000"/>
              </a:spcBef>
              <a:spcAft>
                <a:spcPct val="0"/>
              </a:spcAft>
              <a:buClrTx/>
              <a:buSzTx/>
              <a:buFont typeface="Wingdings" panose="05000000000000000000" pitchFamily="2" charset="2"/>
              <a:buNone/>
              <a:tabLst/>
              <a:defRPr kern="1200" baseline="0">
                <a:solidFill>
                  <a:schemeClr val="tx1"/>
                </a:solidFill>
                <a:latin typeface="Arial" panose="020B0604020202020204" pitchFamily="34" charset="0"/>
                <a:ea typeface="+mn-ea"/>
                <a:cs typeface="Arial" panose="020B0604020202020204" pitchFamily="34" charset="0"/>
              </a:defRPr>
            </a:lvl1pPr>
            <a:lvl2pPr marL="457200" marR="0" indent="0" algn="l" defTabSz="914400" rtl="0" eaLnBrk="1" fontAlgn="base" latinLnBrk="0" hangingPunct="1">
              <a:lnSpc>
                <a:spcPct val="90000"/>
              </a:lnSpc>
              <a:spcBef>
                <a:spcPts val="500"/>
              </a:spcBef>
              <a:spcAft>
                <a:spcPct val="0"/>
              </a:spcAft>
              <a:buClrTx/>
              <a:buSzTx/>
              <a:buFont typeface="Arial" panose="020B0604020202020204" pitchFamily="34" charset="0"/>
              <a:buNone/>
              <a:tabLst/>
              <a:defRPr kern="1200">
                <a:solidFill>
                  <a:schemeClr val="tx1"/>
                </a:solidFill>
                <a:latin typeface="Arial" panose="020B0604020202020204" pitchFamily="34" charset="0"/>
                <a:ea typeface="+mn-ea"/>
                <a:cs typeface="Arial" panose="020B0604020202020204" pitchFamily="34" charset="0"/>
              </a:defRPr>
            </a:lvl2pPr>
            <a:lvl3pPr marL="914400" marR="0" indent="0" algn="l" defTabSz="914400" rtl="0" eaLnBrk="1" fontAlgn="base" latinLnBrk="0" hangingPunct="1">
              <a:lnSpc>
                <a:spcPct val="90000"/>
              </a:lnSpc>
              <a:spcBef>
                <a:spcPts val="500"/>
              </a:spcBef>
              <a:spcAft>
                <a:spcPct val="0"/>
              </a:spcAft>
              <a:buClrTx/>
              <a:buSzTx/>
              <a:buFont typeface="Arial" panose="020B0604020202020204" pitchFamily="34" charset="0"/>
              <a:buNone/>
              <a:tabLst/>
              <a:defRPr kern="1200">
                <a:solidFill>
                  <a:schemeClr val="tx1"/>
                </a:solidFill>
                <a:latin typeface="Arial" panose="020B0604020202020204" pitchFamily="34" charset="0"/>
                <a:ea typeface="+mn-ea"/>
                <a:cs typeface="Arial" panose="020B060402020202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charset="0"/>
              <a:buChar char="•"/>
            </a:pPr>
            <a:r>
              <a:rPr lang="en-US" dirty="0" err="1" smtClean="0"/>
              <a:t>Overfit</a:t>
            </a:r>
            <a:r>
              <a:rPr lang="en-US" dirty="0" smtClean="0"/>
              <a:t> decision rule:</a:t>
            </a:r>
          </a:p>
          <a:p>
            <a:pPr marL="742950" lvl="1" indent="-285750">
              <a:buFont typeface="Arial" charset="0"/>
              <a:buChar char="•"/>
            </a:pPr>
            <a:r>
              <a:rPr lang="en-US" dirty="0" smtClean="0"/>
              <a:t>If X &lt;= 3.7, class = 1</a:t>
            </a:r>
            <a:endParaRPr lang="en-US" dirty="0"/>
          </a:p>
          <a:p>
            <a:pPr marL="285750" indent="-285750">
              <a:buFont typeface="Arial" charset="0"/>
              <a:buChar char="•"/>
            </a:pPr>
            <a:r>
              <a:rPr lang="en-US" dirty="0" smtClean="0"/>
              <a:t>Regularized decision rule:</a:t>
            </a:r>
          </a:p>
          <a:p>
            <a:pPr marL="742950" lvl="1" indent="-285750">
              <a:buFont typeface="Arial" charset="0"/>
              <a:buChar char="•"/>
            </a:pPr>
            <a:r>
              <a:rPr lang="en-US" dirty="0" smtClean="0"/>
              <a:t>If X &lt;=3 class = 1</a:t>
            </a:r>
          </a:p>
          <a:p>
            <a:pPr marL="285750" indent="-285750">
              <a:buFont typeface="Arial" charset="0"/>
              <a:buChar char="•"/>
            </a:pPr>
            <a:r>
              <a:rPr lang="en-US" dirty="0" smtClean="0"/>
              <a:t>Sacrifice training performance to obtain a more generalizable decision rule that can potentially scale better to unseen data</a:t>
            </a:r>
          </a:p>
          <a:p>
            <a:pPr marL="285750" indent="-285750">
              <a:buFont typeface="Arial" charset="0"/>
              <a:buChar char="•"/>
            </a:pPr>
            <a:r>
              <a:rPr lang="en-US" dirty="0" smtClean="0"/>
              <a:t>Trade-off</a:t>
            </a:r>
          </a:p>
          <a:p>
            <a:pPr marL="742950" lvl="1" indent="-285750">
              <a:buFont typeface="Arial" charset="0"/>
              <a:buChar char="•"/>
            </a:pPr>
            <a:endParaRPr lang="en-US" dirty="0" smtClean="0"/>
          </a:p>
        </p:txBody>
      </p:sp>
    </p:spTree>
    <p:extLst>
      <p:ext uri="{BB962C8B-B14F-4D97-AF65-F5344CB8AC3E}">
        <p14:creationId xmlns:p14="http://schemas.microsoft.com/office/powerpoint/2010/main" val="12647942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in the Real World</a:t>
            </a:r>
            <a:endParaRPr lang="en-US" dirty="0"/>
          </a:p>
        </p:txBody>
      </p:sp>
      <p:sp>
        <p:nvSpPr>
          <p:cNvPr id="3" name="Content Placeholder 2"/>
          <p:cNvSpPr>
            <a:spLocks noGrp="1"/>
          </p:cNvSpPr>
          <p:nvPr>
            <p:ph idx="1"/>
          </p:nvPr>
        </p:nvSpPr>
        <p:spPr/>
        <p:txBody>
          <a:bodyPr/>
          <a:lstStyle/>
          <a:p>
            <a:r>
              <a:rPr lang="en-US" b="1" dirty="0" smtClean="0"/>
              <a:t>Problem: </a:t>
            </a:r>
            <a:r>
              <a:rPr lang="en-US" dirty="0" smtClean="0"/>
              <a:t>You are the data scientist for a hospital. The management wants you to create a system to automatically assign a patient to the correct medical expert based on described symptoms.</a:t>
            </a:r>
          </a:p>
          <a:p>
            <a:endParaRPr lang="en-US" b="1" dirty="0"/>
          </a:p>
          <a:p>
            <a:r>
              <a:rPr lang="en-US" b="1" dirty="0" smtClean="0"/>
              <a:t>Questions:</a:t>
            </a:r>
          </a:p>
          <a:p>
            <a:endParaRPr lang="en-US" b="1" dirty="0"/>
          </a:p>
          <a:p>
            <a:pPr marL="342900" indent="-342900">
              <a:buAutoNum type="arabicPeriod"/>
            </a:pPr>
            <a:r>
              <a:rPr lang="en-US" dirty="0" smtClean="0"/>
              <a:t>Is this a machine learning problem?</a:t>
            </a:r>
          </a:p>
          <a:p>
            <a:pPr marL="342900" indent="-342900">
              <a:buAutoNum type="arabicPeriod"/>
            </a:pPr>
            <a:r>
              <a:rPr lang="en-US" dirty="0" smtClean="0"/>
              <a:t>What kind of a model would you use?</a:t>
            </a:r>
          </a:p>
          <a:p>
            <a:pPr marL="342900" indent="-342900">
              <a:buAutoNum type="arabicPeriod"/>
            </a:pPr>
            <a:r>
              <a:rPr lang="en-US" dirty="0" smtClean="0"/>
              <a:t>What kind of preprocessing might be required?</a:t>
            </a:r>
          </a:p>
          <a:p>
            <a:pPr marL="342900" indent="-342900">
              <a:buAutoNum type="arabicPeriod"/>
            </a:pPr>
            <a:r>
              <a:rPr lang="en-US" dirty="0" smtClean="0"/>
              <a:t>What kind of features would be useful?</a:t>
            </a:r>
          </a:p>
          <a:p>
            <a:pPr marL="342900" indent="-342900">
              <a:buAutoNum type="arabicPeriod"/>
            </a:pPr>
            <a:r>
              <a:rPr lang="en-US" dirty="0" smtClean="0"/>
              <a:t>What will be one data point?</a:t>
            </a:r>
          </a:p>
          <a:p>
            <a:pPr marL="342900" indent="-342900">
              <a:buAutoNum type="arabicPeriod"/>
            </a:pPr>
            <a:r>
              <a:rPr lang="en-US" dirty="0" smtClean="0"/>
              <a:t>Will you use labels? If yes, what would be your labels?</a:t>
            </a:r>
            <a:endParaRPr lang="en-US" dirty="0"/>
          </a:p>
        </p:txBody>
      </p:sp>
    </p:spTree>
    <p:extLst>
      <p:ext uri="{BB962C8B-B14F-4D97-AF65-F5344CB8AC3E}">
        <p14:creationId xmlns:p14="http://schemas.microsoft.com/office/powerpoint/2010/main" val="3197002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in the Real World</a:t>
            </a:r>
            <a:endParaRPr lang="en-US" dirty="0"/>
          </a:p>
        </p:txBody>
      </p:sp>
      <p:sp>
        <p:nvSpPr>
          <p:cNvPr id="3" name="Content Placeholder 2"/>
          <p:cNvSpPr>
            <a:spLocks noGrp="1"/>
          </p:cNvSpPr>
          <p:nvPr>
            <p:ph idx="1"/>
          </p:nvPr>
        </p:nvSpPr>
        <p:spPr/>
        <p:txBody>
          <a:bodyPr/>
          <a:lstStyle/>
          <a:p>
            <a:r>
              <a:rPr lang="en-US" b="1" dirty="0" smtClean="0"/>
              <a:t>Problem: </a:t>
            </a:r>
            <a:r>
              <a:rPr lang="en-US" dirty="0" smtClean="0"/>
              <a:t>You are working as a data scientist in a company that manufactures cricket bats. You are asked to create a system that can automatically classify each bat made by type of defect. The company does not have an exhaustive list of potential defects.</a:t>
            </a:r>
          </a:p>
          <a:p>
            <a:endParaRPr lang="en-US" b="1" dirty="0"/>
          </a:p>
          <a:p>
            <a:r>
              <a:rPr lang="en-US" b="1" dirty="0"/>
              <a:t>Questions:</a:t>
            </a:r>
          </a:p>
          <a:p>
            <a:endParaRPr lang="en-US" b="1" dirty="0"/>
          </a:p>
          <a:p>
            <a:pPr marL="342900" indent="-342900">
              <a:buAutoNum type="arabicPeriod"/>
            </a:pPr>
            <a:r>
              <a:rPr lang="en-US" dirty="0" smtClean="0"/>
              <a:t>Is this a machine learning problem?</a:t>
            </a:r>
            <a:endParaRPr lang="en-US" dirty="0"/>
          </a:p>
          <a:p>
            <a:pPr marL="342900" indent="-342900">
              <a:buAutoNum type="arabicPeriod"/>
            </a:pPr>
            <a:r>
              <a:rPr lang="en-US" dirty="0" smtClean="0"/>
              <a:t>What </a:t>
            </a:r>
            <a:r>
              <a:rPr lang="en-US" dirty="0"/>
              <a:t>kind of a model would you use?</a:t>
            </a:r>
          </a:p>
          <a:p>
            <a:pPr marL="342900" indent="-342900">
              <a:buAutoNum type="arabicPeriod"/>
            </a:pPr>
            <a:r>
              <a:rPr lang="en-US" dirty="0"/>
              <a:t>What kind of preprocessing might be required?</a:t>
            </a:r>
          </a:p>
          <a:p>
            <a:pPr marL="342900" indent="-342900">
              <a:buAutoNum type="arabicPeriod"/>
            </a:pPr>
            <a:r>
              <a:rPr lang="en-US" dirty="0"/>
              <a:t>What kind of features would be useful?</a:t>
            </a:r>
          </a:p>
          <a:p>
            <a:pPr marL="342900" indent="-342900">
              <a:buAutoNum type="arabicPeriod"/>
            </a:pPr>
            <a:r>
              <a:rPr lang="en-US" dirty="0"/>
              <a:t>What will be one data point?</a:t>
            </a:r>
          </a:p>
          <a:p>
            <a:pPr marL="342900" indent="-342900">
              <a:buAutoNum type="arabicPeriod"/>
            </a:pPr>
            <a:r>
              <a:rPr lang="en-US" dirty="0"/>
              <a:t>Will you use labels? If yes, what would be your labels</a:t>
            </a:r>
            <a:r>
              <a:rPr lang="en-US" dirty="0" smtClean="0"/>
              <a:t>?</a:t>
            </a:r>
            <a:endParaRPr lang="en-US" dirty="0"/>
          </a:p>
        </p:txBody>
      </p:sp>
    </p:spTree>
    <p:extLst>
      <p:ext uri="{BB962C8B-B14F-4D97-AF65-F5344CB8AC3E}">
        <p14:creationId xmlns:p14="http://schemas.microsoft.com/office/powerpoint/2010/main" val="1984875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dirty="0" smtClean="0"/>
              <a:t>Different Modes of Machine Learning</a:t>
            </a:r>
            <a:endParaRPr lang="en-US" altLang="en-US" dirty="0"/>
          </a:p>
        </p:txBody>
      </p:sp>
      <p:sp>
        <p:nvSpPr>
          <p:cNvPr id="14339" name="Content Placeholder 2"/>
          <p:cNvSpPr>
            <a:spLocks noGrp="1"/>
          </p:cNvSpPr>
          <p:nvPr>
            <p:ph idx="1"/>
          </p:nvPr>
        </p:nvSpPr>
        <p:spPr/>
        <p:txBody>
          <a:bodyPr/>
          <a:lstStyle/>
          <a:p>
            <a:pPr marL="285750" indent="-285750">
              <a:buFont typeface="Arial" charset="0"/>
              <a:buChar char="•"/>
            </a:pPr>
            <a:r>
              <a:rPr lang="en-US" altLang="en-US" b="1" dirty="0" smtClean="0"/>
              <a:t>Supervised:</a:t>
            </a:r>
            <a:endParaRPr lang="en-US" altLang="en-US" dirty="0" smtClean="0"/>
          </a:p>
          <a:p>
            <a:pPr marL="742950" lvl="1" indent="-285750">
              <a:buFont typeface="Arial" charset="0"/>
              <a:buChar char="•"/>
            </a:pPr>
            <a:r>
              <a:rPr lang="en-US" altLang="en-US" dirty="0" smtClean="0"/>
              <a:t>Ground truth is available for each data point</a:t>
            </a:r>
          </a:p>
          <a:p>
            <a:pPr marL="742950" lvl="1" indent="-285750">
              <a:buFont typeface="Arial" charset="0"/>
              <a:buChar char="•"/>
            </a:pPr>
            <a:r>
              <a:rPr lang="en-US" altLang="en-US" dirty="0" smtClean="0"/>
              <a:t>Map input </a:t>
            </a:r>
            <a:r>
              <a:rPr lang="en-US" altLang="en-US" dirty="0"/>
              <a:t>(</a:t>
            </a:r>
            <a:r>
              <a:rPr lang="en-US" altLang="en-US" dirty="0" smtClean="0"/>
              <a:t>features) to output (labels)</a:t>
            </a:r>
          </a:p>
          <a:p>
            <a:pPr marL="742950" lvl="1" indent="-285750">
              <a:buFont typeface="Arial" charset="0"/>
              <a:buChar char="•"/>
            </a:pPr>
            <a:r>
              <a:rPr lang="en-US" altLang="en-US" dirty="0" smtClean="0"/>
              <a:t>Examples: find the sentiment of a new tweet given a database of labeled tweets</a:t>
            </a:r>
          </a:p>
          <a:p>
            <a:pPr marL="285750" indent="-285750">
              <a:buFont typeface="Arial" charset="0"/>
              <a:buChar char="•"/>
            </a:pPr>
            <a:r>
              <a:rPr lang="en-US" altLang="en-US" dirty="0" smtClean="0"/>
              <a:t> </a:t>
            </a:r>
            <a:r>
              <a:rPr lang="en-US" altLang="en-US" b="1" dirty="0" smtClean="0"/>
              <a:t>Unsupervised:</a:t>
            </a:r>
            <a:endParaRPr lang="en-US" altLang="en-US" dirty="0" smtClean="0"/>
          </a:p>
          <a:p>
            <a:pPr marL="742950" lvl="1" indent="-285750">
              <a:buFont typeface="Arial" charset="0"/>
              <a:buChar char="•"/>
            </a:pPr>
            <a:r>
              <a:rPr lang="en-US" altLang="en-US" dirty="0" smtClean="0"/>
              <a:t>No ground truth is available</a:t>
            </a:r>
          </a:p>
          <a:p>
            <a:pPr marL="742950" lvl="1" indent="-285750">
              <a:buFont typeface="Arial" charset="0"/>
              <a:buChar char="•"/>
            </a:pPr>
            <a:r>
              <a:rPr lang="en-US" altLang="en-US" dirty="0" smtClean="0"/>
              <a:t>Map data points to groups (or clusters) in the data</a:t>
            </a:r>
          </a:p>
          <a:p>
            <a:pPr marL="742950" lvl="1" indent="-285750">
              <a:buFont typeface="Arial" charset="0"/>
              <a:buChar char="•"/>
            </a:pPr>
            <a:r>
              <a:rPr lang="en-US" altLang="en-US" dirty="0" smtClean="0"/>
              <a:t>Examples: categorize people into different spending capability groups based on financial data</a:t>
            </a:r>
          </a:p>
          <a:p>
            <a:pPr marL="285750" indent="-285750">
              <a:buFont typeface="Arial" charset="0"/>
              <a:buChar char="•"/>
            </a:pPr>
            <a:r>
              <a:rPr lang="en-US" altLang="en-US" b="1" dirty="0" smtClean="0"/>
              <a:t>Reinforcement:</a:t>
            </a:r>
            <a:endParaRPr lang="en-US" altLang="en-US" dirty="0" smtClean="0"/>
          </a:p>
          <a:p>
            <a:pPr marL="742950" lvl="1" indent="-285750">
              <a:buFont typeface="Arial" charset="0"/>
              <a:buChar char="•"/>
            </a:pPr>
            <a:r>
              <a:rPr lang="en-US" altLang="en-US" dirty="0" smtClean="0"/>
              <a:t>Behavior inspired: Action and consequence (reward)</a:t>
            </a:r>
          </a:p>
          <a:p>
            <a:pPr marL="742950" lvl="1" indent="-285750">
              <a:buFont typeface="Arial" charset="0"/>
              <a:buChar char="•"/>
            </a:pPr>
            <a:r>
              <a:rPr lang="en-US" altLang="en-US" dirty="0" smtClean="0"/>
              <a:t>No “correct” input-output pairs</a:t>
            </a:r>
          </a:p>
          <a:p>
            <a:pPr marL="742950" lvl="1" indent="-285750">
              <a:buFont typeface="Arial" charset="0"/>
              <a:buChar char="•"/>
            </a:pPr>
            <a:r>
              <a:rPr lang="en-US" altLang="en-US" dirty="0" smtClean="0"/>
              <a:t>Focus is on the overall ‘reward’</a:t>
            </a:r>
          </a:p>
          <a:p>
            <a:pPr marL="742950" lvl="1" indent="-285750">
              <a:buFont typeface="Arial" charset="0"/>
              <a:buChar char="•"/>
            </a:pPr>
            <a:r>
              <a:rPr lang="en-US" altLang="en-US" dirty="0" smtClean="0"/>
              <a:t>Examples: robot control</a:t>
            </a:r>
          </a:p>
          <a:p>
            <a:pPr marL="742950" lvl="1" indent="-285750">
              <a:buFont typeface="Arial" charset="0"/>
              <a:buChar char="•"/>
            </a:pPr>
            <a:endParaRPr lang="en-US"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in the Real World</a:t>
            </a:r>
            <a:endParaRPr lang="en-US" dirty="0"/>
          </a:p>
        </p:txBody>
      </p:sp>
      <p:sp>
        <p:nvSpPr>
          <p:cNvPr id="4" name="Content Placeholder 2"/>
          <p:cNvSpPr>
            <a:spLocks noGrp="1"/>
          </p:cNvSpPr>
          <p:nvPr>
            <p:ph idx="1"/>
          </p:nvPr>
        </p:nvSpPr>
        <p:spPr/>
        <p:txBody>
          <a:bodyPr/>
          <a:lstStyle/>
          <a:p>
            <a:r>
              <a:rPr lang="en-US" b="1" dirty="0" smtClean="0"/>
              <a:t>Problem: </a:t>
            </a:r>
            <a:r>
              <a:rPr lang="en-US" dirty="0" smtClean="0"/>
              <a:t>You are working as a data scientist for an e-commerce website (Amazon, Flipkart). The company wants you to analyze their data and determine how many customers have spent more than 20,000 INR on their products in the last month. They also want you to categorize their spending habits based on the top 3 departments (clothing, electronics, etc.) where they have spent the most money.</a:t>
            </a:r>
            <a:endParaRPr lang="en-US" b="1" dirty="0"/>
          </a:p>
          <a:p>
            <a:r>
              <a:rPr lang="en-US" b="1" dirty="0"/>
              <a:t>Questions:</a:t>
            </a:r>
          </a:p>
          <a:p>
            <a:endParaRPr lang="en-US" b="1" dirty="0"/>
          </a:p>
          <a:p>
            <a:pPr marL="342900" indent="-342900">
              <a:buAutoNum type="arabicPeriod"/>
            </a:pPr>
            <a:r>
              <a:rPr lang="en-US" dirty="0" smtClean="0"/>
              <a:t>Is this a machine learning problem?</a:t>
            </a:r>
            <a:endParaRPr lang="en-US" dirty="0"/>
          </a:p>
          <a:p>
            <a:pPr marL="342900" indent="-342900">
              <a:buAutoNum type="arabicPeriod"/>
            </a:pPr>
            <a:r>
              <a:rPr lang="en-US" dirty="0" smtClean="0"/>
              <a:t>What </a:t>
            </a:r>
            <a:r>
              <a:rPr lang="en-US" dirty="0"/>
              <a:t>kind of a model would you use?</a:t>
            </a:r>
          </a:p>
          <a:p>
            <a:pPr marL="342900" indent="-342900">
              <a:buAutoNum type="arabicPeriod"/>
            </a:pPr>
            <a:r>
              <a:rPr lang="en-US" dirty="0"/>
              <a:t>What kind of preprocessing might be required?</a:t>
            </a:r>
          </a:p>
          <a:p>
            <a:pPr marL="342900" indent="-342900">
              <a:buAutoNum type="arabicPeriod"/>
            </a:pPr>
            <a:r>
              <a:rPr lang="en-US" dirty="0"/>
              <a:t>What kind of features would be useful?</a:t>
            </a:r>
          </a:p>
          <a:p>
            <a:pPr marL="342900" indent="-342900">
              <a:buAutoNum type="arabicPeriod"/>
            </a:pPr>
            <a:r>
              <a:rPr lang="en-US" dirty="0"/>
              <a:t>What will be one data point?</a:t>
            </a:r>
          </a:p>
          <a:p>
            <a:pPr marL="342900" indent="-342900">
              <a:buAutoNum type="arabicPeriod"/>
            </a:pPr>
            <a:r>
              <a:rPr lang="en-US" dirty="0"/>
              <a:t>Will you use labels? If yes, what would be your labels</a:t>
            </a:r>
            <a:r>
              <a:rPr lang="en-US" dirty="0" smtClean="0"/>
              <a:t>?</a:t>
            </a:r>
            <a:endParaRPr lang="en-US" dirty="0"/>
          </a:p>
        </p:txBody>
      </p:sp>
    </p:spTree>
    <p:extLst>
      <p:ext uri="{BB962C8B-B14F-4D97-AF65-F5344CB8AC3E}">
        <p14:creationId xmlns:p14="http://schemas.microsoft.com/office/powerpoint/2010/main" val="13990359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in the Real World</a:t>
            </a:r>
            <a:endParaRPr lang="en-US" dirty="0"/>
          </a:p>
        </p:txBody>
      </p:sp>
      <p:sp>
        <p:nvSpPr>
          <p:cNvPr id="3" name="Content Placeholder 2"/>
          <p:cNvSpPr>
            <a:spLocks noGrp="1"/>
          </p:cNvSpPr>
          <p:nvPr>
            <p:ph idx="1"/>
          </p:nvPr>
        </p:nvSpPr>
        <p:spPr/>
        <p:txBody>
          <a:bodyPr/>
          <a:lstStyle/>
          <a:p>
            <a:r>
              <a:rPr lang="en-US" b="1" dirty="0" smtClean="0"/>
              <a:t>Problem: </a:t>
            </a:r>
            <a:r>
              <a:rPr lang="en-US" dirty="0" smtClean="0"/>
              <a:t>You are developing your own software for an automatically driven car. You want the car to be able to use an inbuilt camera to navigate an obstacle challenge course. The challenge course is not static and might change at any time.</a:t>
            </a:r>
          </a:p>
          <a:p>
            <a:endParaRPr lang="en-US" b="1" dirty="0"/>
          </a:p>
          <a:p>
            <a:r>
              <a:rPr lang="en-US" b="1" dirty="0"/>
              <a:t>Questions:</a:t>
            </a:r>
          </a:p>
          <a:p>
            <a:endParaRPr lang="en-US" b="1" dirty="0"/>
          </a:p>
          <a:p>
            <a:pPr marL="342900" indent="-342900">
              <a:buAutoNum type="arabicPeriod"/>
            </a:pPr>
            <a:r>
              <a:rPr lang="en-US" dirty="0"/>
              <a:t>Is this a machine learning problem?</a:t>
            </a:r>
          </a:p>
          <a:p>
            <a:pPr marL="342900" indent="-342900">
              <a:buAutoNum type="arabicPeriod"/>
            </a:pPr>
            <a:r>
              <a:rPr lang="en-US" dirty="0"/>
              <a:t>What kind of a model would you use?</a:t>
            </a:r>
          </a:p>
          <a:p>
            <a:pPr marL="342900" indent="-342900">
              <a:buAutoNum type="arabicPeriod"/>
            </a:pPr>
            <a:r>
              <a:rPr lang="en-US" dirty="0"/>
              <a:t>What kind of preprocessing might be required?</a:t>
            </a:r>
          </a:p>
          <a:p>
            <a:pPr marL="342900" indent="-342900">
              <a:buAutoNum type="arabicPeriod"/>
            </a:pPr>
            <a:r>
              <a:rPr lang="en-US" dirty="0"/>
              <a:t>What kind of features would be useful?</a:t>
            </a:r>
          </a:p>
          <a:p>
            <a:pPr marL="342900" indent="-342900">
              <a:buAutoNum type="arabicPeriod"/>
            </a:pPr>
            <a:r>
              <a:rPr lang="en-US" dirty="0"/>
              <a:t>What will be one data point?</a:t>
            </a:r>
          </a:p>
          <a:p>
            <a:pPr marL="342900" indent="-342900">
              <a:buAutoNum type="arabicPeriod"/>
            </a:pPr>
            <a:r>
              <a:rPr lang="en-US" dirty="0"/>
              <a:t>Will you use labels? If yes, what would be your labels</a:t>
            </a:r>
            <a:r>
              <a:rPr lang="en-US" dirty="0" smtClean="0"/>
              <a:t>?</a:t>
            </a:r>
            <a:endParaRPr lang="en-US" dirty="0"/>
          </a:p>
        </p:txBody>
      </p:sp>
    </p:spTree>
    <p:extLst>
      <p:ext uri="{BB962C8B-B14F-4D97-AF65-F5344CB8AC3E}">
        <p14:creationId xmlns:p14="http://schemas.microsoft.com/office/powerpoint/2010/main" val="21056330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Deep Learning</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9900" y="2003954"/>
            <a:ext cx="6350000" cy="3924300"/>
          </a:xfrm>
        </p:spPr>
      </p:pic>
      <mc:AlternateContent xmlns:mc="http://schemas.openxmlformats.org/markup-compatibility/2006" xmlns:a14="http://schemas.microsoft.com/office/drawing/2010/main">
        <mc:Choice Requires="a14">
          <p:sp>
            <p:nvSpPr>
              <p:cNvPr id="6" name="Content Placeholder 2"/>
              <p:cNvSpPr txBox="1">
                <a:spLocks/>
              </p:cNvSpPr>
              <p:nvPr/>
            </p:nvSpPr>
            <p:spPr bwMode="auto">
              <a:xfrm>
                <a:off x="254000" y="1908176"/>
                <a:ext cx="5147733" cy="447569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marR="0" indent="0" algn="l" defTabSz="914400" rtl="0" eaLnBrk="1" fontAlgn="base" latinLnBrk="0" hangingPunct="1">
                  <a:lnSpc>
                    <a:spcPct val="90000"/>
                  </a:lnSpc>
                  <a:spcBef>
                    <a:spcPts val="1000"/>
                  </a:spcBef>
                  <a:spcAft>
                    <a:spcPct val="0"/>
                  </a:spcAft>
                  <a:buClrTx/>
                  <a:buSzTx/>
                  <a:buFont typeface="Wingdings" panose="05000000000000000000" pitchFamily="2" charset="2"/>
                  <a:buNone/>
                  <a:tabLst/>
                  <a:defRPr kern="1200" baseline="0">
                    <a:solidFill>
                      <a:schemeClr val="tx1"/>
                    </a:solidFill>
                    <a:latin typeface="Arial" panose="020B0604020202020204" pitchFamily="34" charset="0"/>
                    <a:ea typeface="+mn-ea"/>
                    <a:cs typeface="Arial" panose="020B0604020202020204" pitchFamily="34" charset="0"/>
                  </a:defRPr>
                </a:lvl1pPr>
                <a:lvl2pPr marL="457200" marR="0" indent="0" algn="l" defTabSz="914400" rtl="0" eaLnBrk="1" fontAlgn="base" latinLnBrk="0" hangingPunct="1">
                  <a:lnSpc>
                    <a:spcPct val="90000"/>
                  </a:lnSpc>
                  <a:spcBef>
                    <a:spcPts val="500"/>
                  </a:spcBef>
                  <a:spcAft>
                    <a:spcPct val="0"/>
                  </a:spcAft>
                  <a:buClrTx/>
                  <a:buSzTx/>
                  <a:buFont typeface="Arial" panose="020B0604020202020204" pitchFamily="34" charset="0"/>
                  <a:buNone/>
                  <a:tabLst/>
                  <a:defRPr kern="1200">
                    <a:solidFill>
                      <a:schemeClr val="tx1"/>
                    </a:solidFill>
                    <a:latin typeface="Arial" panose="020B0604020202020204" pitchFamily="34" charset="0"/>
                    <a:ea typeface="+mn-ea"/>
                    <a:cs typeface="Arial" panose="020B0604020202020204" pitchFamily="34" charset="0"/>
                  </a:defRPr>
                </a:lvl2pPr>
                <a:lvl3pPr marL="914400" marR="0" indent="0" algn="l" defTabSz="914400" rtl="0" eaLnBrk="1" fontAlgn="base" latinLnBrk="0" hangingPunct="1">
                  <a:lnSpc>
                    <a:spcPct val="90000"/>
                  </a:lnSpc>
                  <a:spcBef>
                    <a:spcPts val="500"/>
                  </a:spcBef>
                  <a:spcAft>
                    <a:spcPct val="0"/>
                  </a:spcAft>
                  <a:buClrTx/>
                  <a:buSzTx/>
                  <a:buFont typeface="Arial" panose="020B0604020202020204" pitchFamily="34" charset="0"/>
                  <a:buNone/>
                  <a:tabLst/>
                  <a:defRPr kern="1200">
                    <a:solidFill>
                      <a:schemeClr val="tx1"/>
                    </a:solidFill>
                    <a:latin typeface="Arial" panose="020B0604020202020204" pitchFamily="34" charset="0"/>
                    <a:ea typeface="+mn-ea"/>
                    <a:cs typeface="Arial" panose="020B060402020202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charset="0"/>
                  <a:buChar char="•"/>
                </a:pPr>
                <a:r>
                  <a:rPr lang="en-US" dirty="0" smtClean="0"/>
                  <a:t>Comprised of neurons and layers</a:t>
                </a:r>
              </a:p>
              <a:p>
                <a:pPr marL="285750" indent="-285750">
                  <a:buFont typeface="Arial" charset="0"/>
                  <a:buChar char="•"/>
                </a:pPr>
                <a:r>
                  <a:rPr lang="en-US" dirty="0" smtClean="0"/>
                  <a:t>Depth of the network = number of hidden layers</a:t>
                </a:r>
              </a:p>
              <a:p>
                <a:pPr marL="285750" indent="-285750">
                  <a:buFont typeface="Arial" charset="0"/>
                  <a:buChar char="•"/>
                </a:pPr>
                <a:r>
                  <a:rPr lang="en-US" dirty="0" smtClean="0"/>
                  <a:t>Number of parameters = number of weights</a:t>
                </a:r>
              </a:p>
              <a:p>
                <a:pPr marL="285750" indent="-285750">
                  <a:buFont typeface="Arial" charset="0"/>
                  <a:buChar char="•"/>
                </a:pPr>
                <a:r>
                  <a:rPr lang="en-US" dirty="0" smtClean="0"/>
                  <a:t>Learning using data over time</a:t>
                </a:r>
              </a:p>
              <a:p>
                <a:pPr marL="285750" indent="-285750">
                  <a:buFont typeface="Arial" charset="0"/>
                  <a:buChar char="•"/>
                </a:pPr>
                <a:r>
                  <a:rPr lang="en-US" dirty="0" smtClean="0"/>
                  <a:t>Output at every node: </a:t>
                </a:r>
                <a14:m>
                  <m:oMath xmlns:m="http://schemas.openxmlformats.org/officeDocument/2006/math">
                    <m:r>
                      <a:rPr lang="en-US" b="0" i="1" smtClean="0">
                        <a:latin typeface="Cambria Math" charset="0"/>
                      </a:rPr>
                      <m:t>𝑓</m:t>
                    </m:r>
                    <m:d>
                      <m:dPr>
                        <m:ctrlPr>
                          <a:rPr lang="mr-IN" i="1" smtClean="0">
                            <a:latin typeface="Cambria Math" charset="0"/>
                          </a:rPr>
                        </m:ctrlPr>
                      </m:dPr>
                      <m:e>
                        <m:nary>
                          <m:naryPr>
                            <m:chr m:val="∑"/>
                            <m:ctrlPr>
                              <a:rPr lang="is-IS" i="1">
                                <a:latin typeface="Cambria Math" charset="0"/>
                              </a:rPr>
                            </m:ctrlPr>
                          </m:naryPr>
                          <m:sub>
                            <m:r>
                              <m:rPr>
                                <m:brk m:alnAt="23"/>
                              </m:rPr>
                              <a:rPr lang="en-US" i="1">
                                <a:latin typeface="Cambria Math" charset="0"/>
                              </a:rPr>
                              <m:t>𝑖</m:t>
                            </m:r>
                          </m:sub>
                          <m:sup>
                            <m:r>
                              <a:rPr lang="en-US" i="1">
                                <a:latin typeface="Cambria Math" charset="0"/>
                              </a:rPr>
                              <m:t>𝑛</m:t>
                            </m:r>
                          </m:sup>
                          <m:e>
                            <m:sSub>
                              <m:sSubPr>
                                <m:ctrlPr>
                                  <a:rPr lang="en-US" i="1">
                                    <a:latin typeface="Cambria Math" charset="0"/>
                                  </a:rPr>
                                </m:ctrlPr>
                              </m:sSubPr>
                              <m:e>
                                <m:r>
                                  <a:rPr lang="en-US" i="1">
                                    <a:latin typeface="Cambria Math" charset="0"/>
                                  </a:rPr>
                                  <m:t>𝑤</m:t>
                                </m:r>
                              </m:e>
                              <m:sub>
                                <m:r>
                                  <a:rPr lang="en-US" i="1">
                                    <a:latin typeface="Cambria Math" charset="0"/>
                                  </a:rPr>
                                  <m:t>𝑖</m:t>
                                </m:r>
                              </m:sub>
                            </m:sSub>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m:t>
                            </m:r>
                            <m:r>
                              <a:rPr lang="en-US" i="1">
                                <a:latin typeface="Cambria Math" charset="0"/>
                              </a:rPr>
                              <m:t>𝑏</m:t>
                            </m:r>
                          </m:e>
                        </m:nary>
                      </m:e>
                    </m:d>
                  </m:oMath>
                </a14:m>
                <a:endParaRPr lang="en-US" dirty="0" smtClean="0"/>
              </a:p>
              <a:p>
                <a:pPr marL="285750" indent="-285750">
                  <a:buFont typeface="Arial" charset="0"/>
                  <a:buChar char="•"/>
                </a:pPr>
                <a:r>
                  <a:rPr lang="en-US" dirty="0" smtClean="0"/>
                  <a:t>Activation function: </a:t>
                </a:r>
                <a:r>
                  <a:rPr lang="en-US" i="1" dirty="0" smtClean="0"/>
                  <a:t>f</a:t>
                </a:r>
                <a:endParaRPr lang="en-US" dirty="0" smtClean="0"/>
              </a:p>
              <a:p>
                <a:pPr marL="285750" indent="-285750">
                  <a:buFont typeface="Arial" charset="0"/>
                  <a:buChar char="•"/>
                </a:pPr>
                <a:r>
                  <a:rPr lang="en-US" dirty="0" smtClean="0"/>
                  <a:t>Examples of activation function: linear, sigmoid</a:t>
                </a:r>
                <a:endParaRPr lang="en-US" dirty="0"/>
              </a:p>
              <a:p>
                <a:pPr marL="285750" indent="-285750">
                  <a:buFont typeface="Arial" charset="0"/>
                  <a:buChar char="•"/>
                </a:pPr>
                <a:r>
                  <a:rPr lang="en-US" dirty="0" smtClean="0"/>
                  <a:t>Many different types</a:t>
                </a:r>
              </a:p>
              <a:p>
                <a:pPr marL="285750" indent="-285750">
                  <a:buFont typeface="Arial" charset="0"/>
                  <a:buChar char="•"/>
                </a:pPr>
                <a:r>
                  <a:rPr lang="en-US" dirty="0" smtClean="0"/>
                  <a:t>Era of GPU based computing</a:t>
                </a:r>
              </a:p>
            </p:txBody>
          </p:sp>
        </mc:Choice>
        <mc:Fallback xmlns="">
          <p:sp>
            <p:nvSpPr>
              <p:cNvPr id="6" name="Content Placeholder 2"/>
              <p:cNvSpPr txBox="1">
                <a:spLocks noRot="1" noChangeAspect="1" noMove="1" noResize="1" noEditPoints="1" noAdjustHandles="1" noChangeArrowheads="1" noChangeShapeType="1" noTextEdit="1"/>
              </p:cNvSpPr>
              <p:nvPr/>
            </p:nvSpPr>
            <p:spPr bwMode="auto">
              <a:xfrm>
                <a:off x="254000" y="1908176"/>
                <a:ext cx="5147733" cy="4475692"/>
              </a:xfrm>
              <a:prstGeom prst="rect">
                <a:avLst/>
              </a:prstGeom>
              <a:blipFill rotWithShape="0">
                <a:blip r:embed="rId3"/>
                <a:stretch>
                  <a:fillRect l="-829" t="-122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86408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Deep Architectures</a:t>
            </a:r>
            <a:endParaRPr lang="en-US" dirty="0"/>
          </a:p>
        </p:txBody>
      </p:sp>
      <p:sp>
        <p:nvSpPr>
          <p:cNvPr id="3" name="Content Placeholder 2"/>
          <p:cNvSpPr>
            <a:spLocks noGrp="1"/>
          </p:cNvSpPr>
          <p:nvPr>
            <p:ph idx="1"/>
          </p:nvPr>
        </p:nvSpPr>
        <p:spPr/>
        <p:txBody>
          <a:bodyPr/>
          <a:lstStyle/>
          <a:p>
            <a:pPr marL="285750" indent="-285750">
              <a:buFont typeface="Arial" charset="0"/>
              <a:buChar char="•"/>
            </a:pPr>
            <a:r>
              <a:rPr lang="en-US" dirty="0" smtClean="0"/>
              <a:t>Feed-forward: for simple classification tasks</a:t>
            </a:r>
          </a:p>
          <a:p>
            <a:pPr marL="285750" indent="-285750">
              <a:buFont typeface="Arial" charset="0"/>
              <a:buChar char="•"/>
            </a:pPr>
            <a:r>
              <a:rPr lang="en-US" b="1" dirty="0" smtClean="0"/>
              <a:t>Convolutional Neural Networks</a:t>
            </a:r>
            <a:r>
              <a:rPr lang="en-US" dirty="0" smtClean="0"/>
              <a:t>: face recognition networks such as </a:t>
            </a:r>
            <a:r>
              <a:rPr lang="en-US" dirty="0" err="1" smtClean="0"/>
              <a:t>Deepface</a:t>
            </a:r>
            <a:r>
              <a:rPr lang="en-US" dirty="0"/>
              <a:t> </a:t>
            </a:r>
            <a:r>
              <a:rPr lang="en-US" dirty="0" smtClean="0"/>
              <a:t>(Facebook), DeepID3 (Baidu)</a:t>
            </a:r>
          </a:p>
          <a:p>
            <a:pPr marL="285750" indent="-285750">
              <a:buFont typeface="Arial" charset="0"/>
              <a:buChar char="•"/>
            </a:pPr>
            <a:r>
              <a:rPr lang="en-US" dirty="0" err="1" smtClean="0"/>
              <a:t>Autoencoders</a:t>
            </a:r>
            <a:r>
              <a:rPr lang="en-US" dirty="0" smtClean="0"/>
              <a:t>: </a:t>
            </a:r>
            <a:r>
              <a:rPr lang="en-US" dirty="0" err="1" smtClean="0"/>
              <a:t>denoising</a:t>
            </a:r>
            <a:r>
              <a:rPr lang="en-US" dirty="0" smtClean="0"/>
              <a:t> data, dimensionality reduction</a:t>
            </a:r>
          </a:p>
          <a:p>
            <a:pPr marL="285750" indent="-285750">
              <a:buFont typeface="Arial" charset="0"/>
              <a:buChar char="•"/>
            </a:pPr>
            <a:r>
              <a:rPr lang="en-US" b="1" dirty="0" smtClean="0"/>
              <a:t>Recurrent Neural Networks: </a:t>
            </a:r>
            <a:r>
              <a:rPr lang="en-US" dirty="0" smtClean="0"/>
              <a:t>Google’s spell correction</a:t>
            </a:r>
            <a:endParaRPr lang="en-US" dirty="0"/>
          </a:p>
        </p:txBody>
      </p:sp>
    </p:spTree>
    <p:extLst>
      <p:ext uri="{BB962C8B-B14F-4D97-AF65-F5344CB8AC3E}">
        <p14:creationId xmlns:p14="http://schemas.microsoft.com/office/powerpoint/2010/main" val="10052344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Learning: Tools and Frameworks</a:t>
            </a:r>
            <a:endParaRPr lang="en-US" dirty="0"/>
          </a:p>
        </p:txBody>
      </p:sp>
      <p:sp>
        <p:nvSpPr>
          <p:cNvPr id="3" name="Content Placeholder 2"/>
          <p:cNvSpPr>
            <a:spLocks noGrp="1"/>
          </p:cNvSpPr>
          <p:nvPr>
            <p:ph idx="1"/>
          </p:nvPr>
        </p:nvSpPr>
        <p:spPr/>
        <p:txBody>
          <a:bodyPr/>
          <a:lstStyle/>
          <a:p>
            <a:pPr marL="285750" indent="-285750">
              <a:buFont typeface="Arial" charset="0"/>
              <a:buChar char="•"/>
            </a:pPr>
            <a:r>
              <a:rPr lang="en-US" dirty="0" err="1" smtClean="0"/>
              <a:t>Keras</a:t>
            </a:r>
            <a:r>
              <a:rPr lang="en-US" dirty="0"/>
              <a:t>: https://</a:t>
            </a:r>
            <a:r>
              <a:rPr lang="en-US" dirty="0" err="1"/>
              <a:t>keras.io</a:t>
            </a:r>
            <a:r>
              <a:rPr lang="en-US" dirty="0"/>
              <a:t>/</a:t>
            </a:r>
            <a:endParaRPr lang="en-US" dirty="0" smtClean="0"/>
          </a:p>
          <a:p>
            <a:pPr marL="285750" indent="-285750">
              <a:buFont typeface="Arial" charset="0"/>
              <a:buChar char="•"/>
            </a:pPr>
            <a:r>
              <a:rPr lang="en-US" dirty="0" err="1" smtClean="0"/>
              <a:t>Tensorflow</a:t>
            </a:r>
            <a:r>
              <a:rPr lang="en-US" dirty="0"/>
              <a:t>: https://</a:t>
            </a:r>
            <a:r>
              <a:rPr lang="en-US" dirty="0" err="1"/>
              <a:t>github.com</a:t>
            </a:r>
            <a:r>
              <a:rPr lang="en-US" dirty="0"/>
              <a:t>/</a:t>
            </a:r>
            <a:r>
              <a:rPr lang="en-US" dirty="0" err="1"/>
              <a:t>tensorflow</a:t>
            </a:r>
            <a:r>
              <a:rPr lang="en-US" dirty="0"/>
              <a:t>/</a:t>
            </a:r>
            <a:r>
              <a:rPr lang="en-US" dirty="0" err="1"/>
              <a:t>tensorflow</a:t>
            </a:r>
            <a:endParaRPr lang="en-US" dirty="0" smtClean="0"/>
          </a:p>
          <a:p>
            <a:pPr marL="285750" indent="-285750">
              <a:buFont typeface="Arial" charset="0"/>
              <a:buChar char="•"/>
            </a:pPr>
            <a:r>
              <a:rPr lang="en-US" dirty="0" err="1" smtClean="0"/>
              <a:t>Theano</a:t>
            </a:r>
            <a:r>
              <a:rPr lang="en-US" dirty="0"/>
              <a:t>: https://</a:t>
            </a:r>
            <a:r>
              <a:rPr lang="en-US" dirty="0" err="1"/>
              <a:t>github.com</a:t>
            </a:r>
            <a:r>
              <a:rPr lang="en-US" dirty="0"/>
              <a:t>/</a:t>
            </a:r>
            <a:r>
              <a:rPr lang="en-US" dirty="0" err="1"/>
              <a:t>Theano</a:t>
            </a:r>
            <a:r>
              <a:rPr lang="en-US" dirty="0"/>
              <a:t>/</a:t>
            </a:r>
            <a:r>
              <a:rPr lang="en-US" dirty="0" err="1"/>
              <a:t>Theano</a:t>
            </a:r>
            <a:endParaRPr lang="en-US" dirty="0" smtClean="0"/>
          </a:p>
          <a:p>
            <a:pPr marL="285750" indent="-285750">
              <a:buFont typeface="Arial" charset="0"/>
              <a:buChar char="•"/>
            </a:pPr>
            <a:r>
              <a:rPr lang="en-US" dirty="0" err="1" smtClean="0"/>
              <a:t>Caffe</a:t>
            </a:r>
            <a:r>
              <a:rPr lang="en-US" dirty="0"/>
              <a:t>: http://</a:t>
            </a:r>
            <a:r>
              <a:rPr lang="en-US" dirty="0" err="1"/>
              <a:t>caffe.berkeleyvision.org</a:t>
            </a:r>
            <a:r>
              <a:rPr lang="en-US" dirty="0"/>
              <a:t>/</a:t>
            </a:r>
          </a:p>
        </p:txBody>
      </p:sp>
    </p:spTree>
    <p:extLst>
      <p:ext uri="{BB962C8B-B14F-4D97-AF65-F5344CB8AC3E}">
        <p14:creationId xmlns:p14="http://schemas.microsoft.com/office/powerpoint/2010/main" val="5022472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dirty="0" smtClean="0"/>
              <a:t>Get in touch</a:t>
            </a:r>
            <a:endParaRPr lang="en-US" altLang="en-US" dirty="0"/>
          </a:p>
        </p:txBody>
      </p:sp>
      <p:sp>
        <p:nvSpPr>
          <p:cNvPr id="14339" name="Content Placeholder 2"/>
          <p:cNvSpPr>
            <a:spLocks noGrp="1"/>
          </p:cNvSpPr>
          <p:nvPr>
            <p:ph idx="1"/>
          </p:nvPr>
        </p:nvSpPr>
        <p:spPr/>
        <p:txBody>
          <a:bodyPr/>
          <a:lstStyle/>
          <a:p>
            <a:r>
              <a:rPr lang="en-US" altLang="en-US" dirty="0" smtClean="0"/>
              <a:t>Please </a:t>
            </a:r>
            <a:r>
              <a:rPr lang="en-US" altLang="en-US" dirty="0"/>
              <a:t>leave your valuable feedback here </a:t>
            </a:r>
            <a:r>
              <a:rPr lang="mr-IN" altLang="en-US" dirty="0"/>
              <a:t>–</a:t>
            </a:r>
            <a:r>
              <a:rPr lang="en-US" altLang="en-US" dirty="0"/>
              <a:t> </a:t>
            </a:r>
            <a:r>
              <a:rPr lang="en-US" altLang="en-US" dirty="0">
                <a:hlinkClick r:id="rId2"/>
              </a:rPr>
              <a:t>http://</a:t>
            </a:r>
            <a:r>
              <a:rPr lang="en-US" dirty="0">
                <a:hlinkClick r:id="rId2"/>
              </a:rPr>
              <a:t>ibm.biz/devconnect17/</a:t>
            </a:r>
            <a:endParaRPr lang="en-US" dirty="0"/>
          </a:p>
          <a:p>
            <a:endParaRPr lang="en-US" altLang="en-US" dirty="0" smtClean="0"/>
          </a:p>
          <a:p>
            <a:r>
              <a:rPr lang="en-US" altLang="en-US" dirty="0" smtClean="0"/>
              <a:t>Get connected with your fellow developers @ </a:t>
            </a:r>
            <a:r>
              <a:rPr lang="en-US" altLang="en-US" dirty="0">
                <a:hlinkClick r:id="rId3"/>
              </a:rPr>
              <a:t>https://developer.ibm.com/in</a:t>
            </a:r>
            <a:r>
              <a:rPr lang="en-US" altLang="en-US" dirty="0" smtClean="0">
                <a:hlinkClick r:id="rId3"/>
              </a:rPr>
              <a:t>/</a:t>
            </a:r>
            <a:endParaRPr lang="en-US" altLang="en-US" dirty="0" smtClean="0"/>
          </a:p>
          <a:p>
            <a:endParaRPr lang="en-US" altLang="en-US" dirty="0"/>
          </a:p>
          <a:p>
            <a:r>
              <a:rPr lang="en-US" altLang="en-US" dirty="0"/>
              <a:t>Join our Slack team @ </a:t>
            </a:r>
            <a:r>
              <a:rPr lang="en-US" dirty="0">
                <a:hlinkClick r:id="rId4"/>
              </a:rPr>
              <a:t>https://ibmdevconnect.slack.com</a:t>
            </a:r>
            <a:r>
              <a:rPr lang="en-US" dirty="0"/>
              <a:t> . </a:t>
            </a:r>
            <a:endParaRPr lang="en-US" dirty="0" smtClean="0"/>
          </a:p>
          <a:p>
            <a:pPr lvl="1"/>
            <a:r>
              <a:rPr lang="en-US" dirty="0" smtClean="0"/>
              <a:t>Send </a:t>
            </a:r>
            <a:r>
              <a:rPr lang="en-US" dirty="0"/>
              <a:t>in your request to  - </a:t>
            </a:r>
            <a:r>
              <a:rPr lang="en-US" dirty="0" smtClean="0">
                <a:hlinkClick r:id="rId5"/>
              </a:rPr>
              <a:t>http</a:t>
            </a:r>
            <a:r>
              <a:rPr lang="en-US" smtClean="0">
                <a:hlinkClick r:id="rId5"/>
              </a:rPr>
              <a:t>://ibm.biz/slackrequest</a:t>
            </a:r>
            <a:endParaRPr lang="en-US" smtClean="0"/>
          </a:p>
          <a:p>
            <a:pPr marL="457200" lvl="1" indent="0">
              <a:buNone/>
            </a:pPr>
            <a:endParaRPr lang="en-US" altLang="en-US" dirty="0" smtClean="0"/>
          </a:p>
          <a:p>
            <a:r>
              <a:rPr lang="en-US" altLang="en-US" dirty="0" smtClean="0"/>
              <a:t>You can also join our </a:t>
            </a:r>
            <a:r>
              <a:rPr lang="en-US" altLang="en-US" dirty="0" err="1" smtClean="0"/>
              <a:t>Meetup</a:t>
            </a:r>
            <a:r>
              <a:rPr lang="en-US" altLang="en-US" dirty="0" smtClean="0"/>
              <a:t> group </a:t>
            </a:r>
          </a:p>
          <a:p>
            <a:pPr lvl="1"/>
            <a:r>
              <a:rPr lang="en-US" altLang="en-US" dirty="0" smtClean="0"/>
              <a:t>Mumbai :	 </a:t>
            </a:r>
            <a:r>
              <a:rPr lang="en-US" altLang="en-US" dirty="0" smtClean="0">
                <a:hlinkClick r:id="rId6"/>
              </a:rPr>
              <a:t> </a:t>
            </a:r>
            <a:r>
              <a:rPr lang="en-US" altLang="en-US" dirty="0">
                <a:hlinkClick r:id="rId6"/>
              </a:rPr>
              <a:t>https://www.meetup.com/Cloud-Mumbai-Meetup/</a:t>
            </a:r>
          </a:p>
          <a:p>
            <a:pPr lvl="1"/>
            <a:r>
              <a:rPr lang="en-US" altLang="en-US" dirty="0" smtClean="0"/>
              <a:t>Hyderabad: </a:t>
            </a:r>
            <a:r>
              <a:rPr lang="en-US" altLang="en-US" dirty="0" smtClean="0">
                <a:hlinkClick r:id="rId6"/>
              </a:rPr>
              <a:t>https</a:t>
            </a:r>
            <a:r>
              <a:rPr lang="en-US" altLang="en-US" dirty="0">
                <a:hlinkClick r:id="rId6"/>
              </a:rPr>
              <a:t>://</a:t>
            </a:r>
            <a:r>
              <a:rPr lang="en-US" altLang="en-US" dirty="0" smtClean="0">
                <a:hlinkClick r:id="rId6"/>
              </a:rPr>
              <a:t>www.meetup.com/Hyderabad-Cognitive-with-Cloud</a:t>
            </a:r>
            <a:endParaRPr lang="en-US" altLang="en-US" dirty="0" smtClean="0"/>
          </a:p>
          <a:p>
            <a:pPr lvl="1"/>
            <a:r>
              <a:rPr lang="en-US" altLang="en-US" dirty="0" smtClean="0"/>
              <a:t>Bangalore </a:t>
            </a:r>
            <a:r>
              <a:rPr lang="en-US" altLang="en-US" dirty="0"/>
              <a:t>: </a:t>
            </a:r>
            <a:r>
              <a:rPr lang="en-US" altLang="en-US" dirty="0" smtClean="0">
                <a:hlinkClick r:id="rId7"/>
              </a:rPr>
              <a:t>https</a:t>
            </a:r>
            <a:r>
              <a:rPr lang="en-US" altLang="en-US" dirty="0">
                <a:hlinkClick r:id="rId7"/>
              </a:rPr>
              <a:t>://</a:t>
            </a:r>
            <a:r>
              <a:rPr lang="en-US" altLang="en-US" dirty="0" smtClean="0">
                <a:hlinkClick r:id="rId7"/>
              </a:rPr>
              <a:t>www.meetup.com/IBMDevConnect-Bangalore</a:t>
            </a:r>
            <a:endParaRPr lang="en-US" altLang="en-US" dirty="0" smtClean="0"/>
          </a:p>
          <a:p>
            <a:endParaRPr lang="en-US" altLang="en-US" dirty="0" smtClean="0"/>
          </a:p>
          <a:p>
            <a:endParaRPr lang="en-US" dirty="0"/>
          </a:p>
        </p:txBody>
      </p:sp>
    </p:spTree>
    <p:extLst>
      <p:ext uri="{BB962C8B-B14F-4D97-AF65-F5344CB8AC3E}">
        <p14:creationId xmlns:p14="http://schemas.microsoft.com/office/powerpoint/2010/main" val="10703979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Pipeline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000" y="2818179"/>
            <a:ext cx="11645900" cy="2024917"/>
          </a:xfrm>
        </p:spPr>
      </p:pic>
    </p:spTree>
    <p:extLst>
      <p:ext uri="{BB962C8B-B14F-4D97-AF65-F5344CB8AC3E}">
        <p14:creationId xmlns:p14="http://schemas.microsoft.com/office/powerpoint/2010/main" val="8514010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a:t>
            </a:r>
            <a:endParaRPr lang="en-US" dirty="0"/>
          </a:p>
        </p:txBody>
      </p:sp>
      <p:sp>
        <p:nvSpPr>
          <p:cNvPr id="3" name="Content Placeholder 2"/>
          <p:cNvSpPr>
            <a:spLocks noGrp="1"/>
          </p:cNvSpPr>
          <p:nvPr>
            <p:ph idx="1"/>
          </p:nvPr>
        </p:nvSpPr>
        <p:spPr/>
        <p:txBody>
          <a:bodyPr/>
          <a:lstStyle/>
          <a:p>
            <a:pPr marL="285750" indent="-285750">
              <a:buFont typeface="Arial" charset="0"/>
              <a:buChar char="•"/>
            </a:pPr>
            <a:r>
              <a:rPr lang="en-US" dirty="0" smtClean="0"/>
              <a:t>Adapt and coalesce the data to a compatible format</a:t>
            </a:r>
          </a:p>
          <a:p>
            <a:pPr marL="285750" indent="-285750">
              <a:buFont typeface="Arial" charset="0"/>
              <a:buChar char="•"/>
            </a:pPr>
            <a:r>
              <a:rPr lang="en-US" dirty="0" smtClean="0"/>
              <a:t>Cleaning the data</a:t>
            </a:r>
          </a:p>
          <a:p>
            <a:pPr marL="285750" indent="-285750">
              <a:buFont typeface="Arial" charset="0"/>
              <a:buChar char="•"/>
            </a:pPr>
            <a:r>
              <a:rPr lang="en-US" dirty="0" smtClean="0"/>
              <a:t>Splitting the data into training/validation/testing sets</a:t>
            </a:r>
          </a:p>
        </p:txBody>
      </p:sp>
    </p:spTree>
    <p:extLst>
      <p:ext uri="{BB962C8B-B14F-4D97-AF65-F5344CB8AC3E}">
        <p14:creationId xmlns:p14="http://schemas.microsoft.com/office/powerpoint/2010/main" val="10792916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pPr marL="285750" indent="-285750">
              <a:buFont typeface="Arial" charset="0"/>
              <a:buChar char="•"/>
            </a:pPr>
            <a:r>
              <a:rPr lang="en-US" dirty="0" smtClean="0"/>
              <a:t>Extract representations that capture the “essence” of data</a:t>
            </a:r>
          </a:p>
          <a:p>
            <a:pPr marL="285750" indent="-285750">
              <a:buFont typeface="Arial" charset="0"/>
              <a:buChar char="•"/>
            </a:pPr>
            <a:r>
              <a:rPr lang="en-US" dirty="0" smtClean="0"/>
              <a:t>For classification: Maximize the intra-class similarity and inter-class distance</a:t>
            </a:r>
          </a:p>
          <a:p>
            <a:pPr marL="285750" indent="-285750">
              <a:buFont typeface="Arial" charset="0"/>
              <a:buChar char="•"/>
            </a:pPr>
            <a:r>
              <a:rPr lang="en-US" dirty="0" smtClean="0"/>
              <a:t>For regression: Maximize the explanation power</a:t>
            </a:r>
          </a:p>
          <a:p>
            <a:pPr marL="285750" indent="-285750">
              <a:buFont typeface="Arial" charset="0"/>
              <a:buChar char="•"/>
            </a:pPr>
            <a:r>
              <a:rPr lang="en-US" dirty="0" smtClean="0"/>
              <a:t>Multiple methods</a:t>
            </a:r>
          </a:p>
          <a:p>
            <a:pPr marL="285750" indent="-285750">
              <a:buFont typeface="Arial" charset="0"/>
              <a:buChar char="•"/>
            </a:pPr>
            <a:r>
              <a:rPr lang="en-US" dirty="0" smtClean="0"/>
              <a:t>No clear “right” or “wrong” answers</a:t>
            </a:r>
          </a:p>
          <a:p>
            <a:pPr marL="285750" indent="-285750">
              <a:buFont typeface="Arial" charset="0"/>
              <a:buChar char="•"/>
            </a:pPr>
            <a:endParaRPr lang="en-US" dirty="0"/>
          </a:p>
          <a:p>
            <a:pPr marL="285750" indent="-285750">
              <a:buFont typeface="Arial" charset="0"/>
              <a:buChar char="•"/>
            </a:pPr>
            <a:r>
              <a:rPr lang="en-US" b="1" dirty="0" smtClean="0"/>
              <a:t>Question: </a:t>
            </a:r>
            <a:r>
              <a:rPr lang="en-US" dirty="0" smtClean="0"/>
              <a:t>What are the potential “features” for:</a:t>
            </a:r>
          </a:p>
          <a:p>
            <a:pPr marL="742950" lvl="1" indent="-285750">
              <a:buFont typeface="Arial" charset="0"/>
              <a:buChar char="•"/>
            </a:pPr>
            <a:r>
              <a:rPr lang="en-US" dirty="0" smtClean="0"/>
              <a:t>Grouping students based on academic performance</a:t>
            </a:r>
          </a:p>
          <a:p>
            <a:pPr marL="742950" lvl="1" indent="-285750">
              <a:buFont typeface="Arial" charset="0"/>
              <a:buChar char="•"/>
            </a:pPr>
            <a:r>
              <a:rPr lang="en-US" dirty="0" smtClean="0"/>
              <a:t>Determining the sentiment of a tweet</a:t>
            </a:r>
          </a:p>
          <a:p>
            <a:pPr marL="742950" lvl="1" indent="-285750">
              <a:buFont typeface="Arial" charset="0"/>
              <a:buChar char="•"/>
            </a:pPr>
            <a:r>
              <a:rPr lang="en-US" dirty="0" smtClean="0"/>
              <a:t>Object Recognition in Images</a:t>
            </a:r>
            <a:endParaRPr lang="en-US" dirty="0"/>
          </a:p>
        </p:txBody>
      </p:sp>
    </p:spTree>
    <p:extLst>
      <p:ext uri="{BB962C8B-B14F-4D97-AF65-F5344CB8AC3E}">
        <p14:creationId xmlns:p14="http://schemas.microsoft.com/office/powerpoint/2010/main" val="8248086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Training</a:t>
            </a:r>
            <a:endParaRPr lang="en-US" dirty="0"/>
          </a:p>
        </p:txBody>
      </p:sp>
      <p:sp>
        <p:nvSpPr>
          <p:cNvPr id="3" name="Content Placeholder 2"/>
          <p:cNvSpPr>
            <a:spLocks noGrp="1"/>
          </p:cNvSpPr>
          <p:nvPr>
            <p:ph idx="1"/>
          </p:nvPr>
        </p:nvSpPr>
        <p:spPr>
          <a:xfrm>
            <a:off x="254000" y="1908175"/>
            <a:ext cx="5164667" cy="4556125"/>
          </a:xfrm>
        </p:spPr>
        <p:txBody>
          <a:bodyPr/>
          <a:lstStyle/>
          <a:p>
            <a:pPr marL="285750" indent="-285750">
              <a:buFont typeface="Arial" charset="0"/>
              <a:buChar char="•"/>
            </a:pPr>
            <a:r>
              <a:rPr lang="en-US" dirty="0" smtClean="0"/>
              <a:t>Learn the mapping from features to output</a:t>
            </a:r>
          </a:p>
          <a:p>
            <a:pPr marL="285750" indent="-285750">
              <a:buFont typeface="Arial" charset="0"/>
              <a:buChar char="•"/>
            </a:pPr>
            <a:r>
              <a:rPr lang="en-US" dirty="0" smtClean="0"/>
              <a:t>Ideal: 100% accuracy in differentiating features of different classes</a:t>
            </a:r>
          </a:p>
          <a:p>
            <a:pPr marL="285750" indent="-285750">
              <a:buFont typeface="Arial" charset="0"/>
              <a:buChar char="•"/>
            </a:pPr>
            <a:r>
              <a:rPr lang="en-US" dirty="0" smtClean="0"/>
              <a:t>Practical: Maximize accuracy while maintaining “generalizability”</a:t>
            </a:r>
          </a:p>
          <a:p>
            <a:pPr marL="285750" indent="-285750">
              <a:buFont typeface="Arial" charset="0"/>
              <a:buChar char="•"/>
            </a:pPr>
            <a:r>
              <a:rPr lang="en-US" dirty="0" smtClean="0"/>
              <a:t>Quality dependent on training data quality/quantity</a:t>
            </a:r>
          </a:p>
          <a:p>
            <a:pPr marL="285750" indent="-285750">
              <a:buFont typeface="Arial" charset="0"/>
              <a:buChar char="•"/>
            </a:pPr>
            <a:r>
              <a:rPr lang="en-US" dirty="0" smtClean="0"/>
              <a:t>Choosing an ML algorithm for the task</a:t>
            </a:r>
          </a:p>
          <a:p>
            <a:pPr marL="285750" indent="-285750">
              <a:buFont typeface="Arial" charset="0"/>
              <a:buChar char="•"/>
            </a:pPr>
            <a:r>
              <a:rPr lang="en-US" dirty="0" smtClean="0"/>
              <a:t>Choosing the labels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1293" y="1771650"/>
            <a:ext cx="6058607" cy="4334933"/>
          </a:xfrm>
          <a:prstGeom prst="rect">
            <a:avLst/>
          </a:prstGeom>
        </p:spPr>
      </p:pic>
    </p:spTree>
    <p:extLst>
      <p:ext uri="{BB962C8B-B14F-4D97-AF65-F5344CB8AC3E}">
        <p14:creationId xmlns:p14="http://schemas.microsoft.com/office/powerpoint/2010/main" val="5965431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Evaluation</a:t>
            </a:r>
            <a:endParaRPr lang="en-US" dirty="0"/>
          </a:p>
        </p:txBody>
      </p:sp>
      <p:sp>
        <p:nvSpPr>
          <p:cNvPr id="3" name="Content Placeholder 2"/>
          <p:cNvSpPr>
            <a:spLocks noGrp="1"/>
          </p:cNvSpPr>
          <p:nvPr>
            <p:ph idx="1"/>
          </p:nvPr>
        </p:nvSpPr>
        <p:spPr/>
        <p:txBody>
          <a:bodyPr/>
          <a:lstStyle/>
          <a:p>
            <a:pPr marL="285750" indent="-285750">
              <a:buFont typeface="Arial" charset="0"/>
              <a:buChar char="•"/>
            </a:pPr>
            <a:r>
              <a:rPr lang="en-US" dirty="0" smtClean="0"/>
              <a:t>Success Criterion:</a:t>
            </a:r>
          </a:p>
          <a:p>
            <a:pPr marL="742950" lvl="1" indent="-285750">
              <a:buFont typeface="Arial" charset="0"/>
              <a:buChar char="•"/>
            </a:pPr>
            <a:r>
              <a:rPr lang="en-US" dirty="0" smtClean="0"/>
              <a:t>Classification: accuracy</a:t>
            </a:r>
          </a:p>
          <a:p>
            <a:pPr marL="742950" lvl="1" indent="-285750">
              <a:buFont typeface="Arial" charset="0"/>
              <a:buChar char="•"/>
            </a:pPr>
            <a:endParaRPr lang="en-US" dirty="0" smtClean="0"/>
          </a:p>
          <a:p>
            <a:pPr marL="742950" lvl="1" indent="-285750">
              <a:buFont typeface="Arial" charset="0"/>
              <a:buChar char="•"/>
            </a:pPr>
            <a:endParaRPr lang="en-US" dirty="0"/>
          </a:p>
          <a:p>
            <a:pPr marL="742950" lvl="1" indent="-285750">
              <a:buFont typeface="Arial" charset="0"/>
              <a:buChar char="•"/>
            </a:pPr>
            <a:r>
              <a:rPr lang="en-US" dirty="0" smtClean="0"/>
              <a:t>Regression: residual error</a:t>
            </a:r>
          </a:p>
          <a:p>
            <a:pPr marL="742950" lvl="1" indent="-285750">
              <a:buFont typeface="Arial" charset="0"/>
              <a:buChar char="•"/>
            </a:pPr>
            <a:endParaRPr lang="en-US" dirty="0"/>
          </a:p>
          <a:p>
            <a:pPr marL="742950" lvl="1" indent="-285750">
              <a:buFont typeface="Arial" charset="0"/>
              <a:buChar char="•"/>
            </a:pPr>
            <a:endParaRPr lang="en-US" dirty="0" smtClean="0"/>
          </a:p>
          <a:p>
            <a:pPr marL="742950" lvl="1" indent="-285750">
              <a:buFont typeface="Arial" charset="0"/>
              <a:buChar char="•"/>
            </a:pPr>
            <a:endParaRPr lang="en-US" dirty="0" smtClean="0"/>
          </a:p>
          <a:p>
            <a:pPr marL="285750" indent="-285750">
              <a:buFont typeface="Arial" charset="0"/>
              <a:buChar char="•"/>
            </a:pPr>
            <a:r>
              <a:rPr lang="en-US" dirty="0" smtClean="0"/>
              <a:t>Preliminary evaluation: Validation</a:t>
            </a:r>
          </a:p>
          <a:p>
            <a:pPr marL="285750" indent="-285750">
              <a:buFont typeface="Arial" charset="0"/>
              <a:buChar char="•"/>
            </a:pPr>
            <a:r>
              <a:rPr lang="en-US" dirty="0" smtClean="0"/>
              <a:t>Validation: “validate” the trained model on a set of unseen data</a:t>
            </a:r>
          </a:p>
          <a:p>
            <a:pPr marL="285750" indent="-285750">
              <a:buFont typeface="Arial" charset="0"/>
              <a:buChar char="•"/>
            </a:pPr>
            <a:r>
              <a:rPr lang="en-US" dirty="0" smtClean="0"/>
              <a:t>Final evaluation: Testing</a:t>
            </a:r>
          </a:p>
          <a:p>
            <a:pPr marL="285750" indent="-285750">
              <a:buFont typeface="Arial" charset="0"/>
              <a:buChar char="•"/>
            </a:pPr>
            <a:r>
              <a:rPr lang="en-US" dirty="0" smtClean="0"/>
              <a:t>Testing: “test” the estimated real-world performance of the model</a:t>
            </a:r>
          </a:p>
          <a:p>
            <a:pPr marL="285750" indent="-285750">
              <a:buFont typeface="Arial" charset="0"/>
              <a:buChar char="•"/>
            </a:pP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3826934" y="2243667"/>
                <a:ext cx="4060214" cy="575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mr-IN" i="1" smtClean="0">
                              <a:latin typeface="Cambria Math" charset="0"/>
                            </a:rPr>
                          </m:ctrlPr>
                        </m:fPr>
                        <m:num>
                          <m:r>
                            <a:rPr lang="en-US" b="0" i="1" smtClean="0">
                              <a:latin typeface="Cambria Math" charset="0"/>
                            </a:rPr>
                            <m:t>𝑁𝑜</m:t>
                          </m:r>
                          <m:r>
                            <a:rPr lang="en-US" b="0" i="1" smtClean="0">
                              <a:latin typeface="Cambria Math" charset="0"/>
                            </a:rPr>
                            <m:t>. </m:t>
                          </m:r>
                          <m:r>
                            <a:rPr lang="en-US" b="0" i="1" smtClean="0">
                              <a:latin typeface="Cambria Math" charset="0"/>
                            </a:rPr>
                            <m:t>𝑜𝑓</m:t>
                          </m:r>
                          <m:r>
                            <a:rPr lang="en-US" b="0" i="1" smtClean="0">
                              <a:latin typeface="Cambria Math" charset="0"/>
                            </a:rPr>
                            <m:t> </m:t>
                          </m:r>
                          <m:r>
                            <a:rPr lang="en-US" b="0" i="1" smtClean="0">
                              <a:latin typeface="Cambria Math" charset="0"/>
                            </a:rPr>
                            <m:t>𝑐𝑜𝑟𝑟𝑒𝑐𝑡𝑙𝑦</m:t>
                          </m:r>
                          <m:r>
                            <a:rPr lang="en-US" b="0" i="1" smtClean="0">
                              <a:latin typeface="Cambria Math" charset="0"/>
                            </a:rPr>
                            <m:t> </m:t>
                          </m:r>
                          <m:r>
                            <a:rPr lang="en-US" b="0" i="1" smtClean="0">
                              <a:latin typeface="Cambria Math" charset="0"/>
                            </a:rPr>
                            <m:t>𝑐𝑙𝑎𝑠𝑠𝑖𝑓𝑖𝑒𝑑</m:t>
                          </m:r>
                          <m:r>
                            <a:rPr lang="en-US" b="0" i="1" smtClean="0">
                              <a:latin typeface="Cambria Math" charset="0"/>
                            </a:rPr>
                            <m:t> </m:t>
                          </m:r>
                          <m:r>
                            <a:rPr lang="en-US" b="0" i="1" smtClean="0">
                              <a:latin typeface="Cambria Math" charset="0"/>
                            </a:rPr>
                            <m:t>𝑑𝑎𝑡𝑎</m:t>
                          </m:r>
                          <m:r>
                            <a:rPr lang="en-US" b="0" i="1" smtClean="0">
                              <a:latin typeface="Cambria Math" charset="0"/>
                            </a:rPr>
                            <m:t> </m:t>
                          </m:r>
                          <m:r>
                            <a:rPr lang="en-US" b="0" i="1" smtClean="0">
                              <a:latin typeface="Cambria Math" charset="0"/>
                            </a:rPr>
                            <m:t>𝑝𝑜𝑖𝑛𝑡𝑠</m:t>
                          </m:r>
                        </m:num>
                        <m:den>
                          <m:r>
                            <a:rPr lang="en-US" b="0" i="1" smtClean="0">
                              <a:latin typeface="Cambria Math" charset="0"/>
                            </a:rPr>
                            <m:t>𝑇𝑜𝑡𝑎𝑙</m:t>
                          </m:r>
                          <m:r>
                            <a:rPr lang="en-US" b="0" i="1" smtClean="0">
                              <a:latin typeface="Cambria Math" charset="0"/>
                            </a:rPr>
                            <m:t> </m:t>
                          </m:r>
                          <m:r>
                            <a:rPr lang="en-US" b="0" i="1" smtClean="0">
                              <a:latin typeface="Cambria Math" charset="0"/>
                            </a:rPr>
                            <m:t>𝑛𝑜</m:t>
                          </m:r>
                          <m:r>
                            <a:rPr lang="en-US" b="0" i="1" smtClean="0">
                              <a:latin typeface="Cambria Math" charset="0"/>
                            </a:rPr>
                            <m:t>. </m:t>
                          </m:r>
                          <m:r>
                            <a:rPr lang="en-US" b="0" i="1" smtClean="0">
                              <a:latin typeface="Cambria Math" charset="0"/>
                            </a:rPr>
                            <m:t>𝑜𝑓</m:t>
                          </m:r>
                          <m:r>
                            <a:rPr lang="en-US" b="0" i="1" smtClean="0">
                              <a:latin typeface="Cambria Math" charset="0"/>
                            </a:rPr>
                            <m:t> </m:t>
                          </m:r>
                          <m:r>
                            <a:rPr lang="en-US" b="0" i="1" smtClean="0">
                              <a:latin typeface="Cambria Math" charset="0"/>
                            </a:rPr>
                            <m:t>𝑑𝑎𝑡𝑎</m:t>
                          </m:r>
                          <m:r>
                            <a:rPr lang="en-US" b="0" i="1" smtClean="0">
                              <a:latin typeface="Cambria Math" charset="0"/>
                            </a:rPr>
                            <m:t> </m:t>
                          </m:r>
                          <m:r>
                            <a:rPr lang="en-US" b="0" i="1" smtClean="0">
                              <a:latin typeface="Cambria Math" charset="0"/>
                            </a:rPr>
                            <m:t>𝑝𝑜𝑖𝑛𝑡𝑠</m:t>
                          </m:r>
                        </m:den>
                      </m:f>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3826934" y="2243667"/>
                <a:ext cx="4060214" cy="575157"/>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088608" y="3154316"/>
                <a:ext cx="3573735" cy="793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is-IS" i="1" smtClean="0">
                              <a:latin typeface="Cambria Math" charset="0"/>
                            </a:rPr>
                          </m:ctrlPr>
                        </m:naryPr>
                        <m:sub/>
                        <m:sup>
                          <m:r>
                            <a:rPr lang="en-US" b="0" i="1" smtClean="0">
                              <a:latin typeface="Cambria Math" charset="0"/>
                            </a:rPr>
                            <m:t>𝑎𝑙𝑙</m:t>
                          </m:r>
                          <m:r>
                            <a:rPr lang="en-US" b="0" i="1" smtClean="0">
                              <a:latin typeface="Cambria Math" charset="0"/>
                            </a:rPr>
                            <m:t> </m:t>
                          </m:r>
                          <m:r>
                            <a:rPr lang="en-US" b="0" i="1" smtClean="0">
                              <a:latin typeface="Cambria Math" charset="0"/>
                            </a:rPr>
                            <m:t>𝑑𝑎𝑡𝑎</m:t>
                          </m:r>
                          <m:r>
                            <a:rPr lang="en-US" b="0" i="1" smtClean="0">
                              <a:latin typeface="Cambria Math" charset="0"/>
                            </a:rPr>
                            <m:t> </m:t>
                          </m:r>
                          <m:r>
                            <a:rPr lang="en-US" b="0" i="1" smtClean="0">
                              <a:latin typeface="Cambria Math" charset="0"/>
                            </a:rPr>
                            <m:t>𝑝𝑜𝑖𝑛𝑡𝑠</m:t>
                          </m:r>
                        </m:sup>
                        <m:e>
                          <m:sSup>
                            <m:sSupPr>
                              <m:ctrlPr>
                                <a:rPr lang="is-IS" i="1" smtClean="0">
                                  <a:latin typeface="Cambria Math" charset="0"/>
                                </a:rPr>
                              </m:ctrlPr>
                            </m:sSupPr>
                            <m:e>
                              <m:r>
                                <a:rPr lang="en-US" b="0" i="1" smtClean="0">
                                  <a:latin typeface="Cambria Math" charset="0"/>
                                </a:rPr>
                                <m:t>(</m:t>
                              </m:r>
                              <m:r>
                                <a:rPr lang="en-US" b="0" i="1" smtClean="0">
                                  <a:latin typeface="Cambria Math" charset="0"/>
                                </a:rPr>
                                <m:t>𝑎𝑐𝑡𝑢𝑎𝑙</m:t>
                              </m:r>
                              <m:r>
                                <a:rPr lang="en-US" b="0" i="1" smtClean="0">
                                  <a:latin typeface="Cambria Math" charset="0"/>
                                </a:rPr>
                                <m:t>−</m:t>
                              </m:r>
                              <m:r>
                                <a:rPr lang="en-US" b="0" i="1" smtClean="0">
                                  <a:latin typeface="Cambria Math" charset="0"/>
                                </a:rPr>
                                <m:t>𝑝𝑟𝑒𝑑𝑖𝑐𝑡𝑒𝑑</m:t>
                              </m:r>
                              <m:r>
                                <a:rPr lang="en-US" b="0" i="1" smtClean="0">
                                  <a:latin typeface="Cambria Math" charset="0"/>
                                </a:rPr>
                                <m:t>)</m:t>
                              </m:r>
                            </m:e>
                            <m:sup>
                              <m:r>
                                <a:rPr lang="en-US" b="0" i="1" smtClean="0">
                                  <a:latin typeface="Cambria Math" charset="0"/>
                                </a:rPr>
                                <m:t>2</m:t>
                              </m:r>
                            </m:sup>
                          </m:sSup>
                        </m:e>
                      </m:nary>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4088608" y="3154316"/>
                <a:ext cx="3573735" cy="793294"/>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30851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Feedback and Model Deployment</a:t>
            </a:r>
            <a:endParaRPr lang="en-US" dirty="0"/>
          </a:p>
        </p:txBody>
      </p:sp>
      <p:sp>
        <p:nvSpPr>
          <p:cNvPr id="3" name="Content Placeholder 2"/>
          <p:cNvSpPr>
            <a:spLocks noGrp="1"/>
          </p:cNvSpPr>
          <p:nvPr>
            <p:ph idx="1"/>
          </p:nvPr>
        </p:nvSpPr>
        <p:spPr/>
        <p:txBody>
          <a:bodyPr/>
          <a:lstStyle/>
          <a:p>
            <a:pPr marL="285750" indent="-285750">
              <a:buFont typeface="Arial" charset="0"/>
              <a:buChar char="•"/>
            </a:pPr>
            <a:r>
              <a:rPr lang="en-US" dirty="0" smtClean="0"/>
              <a:t>Machine Learning is an iterative process</a:t>
            </a:r>
          </a:p>
          <a:p>
            <a:pPr marL="285750" indent="-285750">
              <a:buFont typeface="Arial" charset="0"/>
              <a:buChar char="•"/>
            </a:pPr>
            <a:r>
              <a:rPr lang="en-US" dirty="0" smtClean="0"/>
              <a:t>The model is re-trained many times till validation performance is satisfactory</a:t>
            </a:r>
          </a:p>
          <a:p>
            <a:pPr marL="285750" indent="-285750">
              <a:buFont typeface="Arial" charset="0"/>
              <a:buChar char="•"/>
            </a:pPr>
            <a:r>
              <a:rPr lang="en-US" dirty="0" smtClean="0"/>
              <a:t>What changes in future iterations?</a:t>
            </a:r>
          </a:p>
          <a:p>
            <a:pPr marL="742950" lvl="1" indent="-285750">
              <a:buFont typeface="Arial" charset="0"/>
              <a:buChar char="•"/>
            </a:pPr>
            <a:r>
              <a:rPr lang="en-US" dirty="0" smtClean="0"/>
              <a:t>Preprocessing</a:t>
            </a:r>
          </a:p>
          <a:p>
            <a:pPr marL="742950" lvl="1" indent="-285750">
              <a:buFont typeface="Arial" charset="0"/>
              <a:buChar char="•"/>
            </a:pPr>
            <a:r>
              <a:rPr lang="en-US" dirty="0" smtClean="0"/>
              <a:t>Features</a:t>
            </a:r>
          </a:p>
          <a:p>
            <a:pPr marL="742950" lvl="1" indent="-285750">
              <a:buFont typeface="Arial" charset="0"/>
              <a:buChar char="•"/>
            </a:pPr>
            <a:r>
              <a:rPr lang="en-US" dirty="0" smtClean="0"/>
              <a:t>Choice of algorithm</a:t>
            </a:r>
          </a:p>
          <a:p>
            <a:pPr marL="742950" lvl="1" indent="-285750">
              <a:buFont typeface="Arial" charset="0"/>
              <a:buChar char="•"/>
            </a:pPr>
            <a:r>
              <a:rPr lang="en-US" dirty="0" smtClean="0"/>
              <a:t>Choice of parameters</a:t>
            </a:r>
          </a:p>
          <a:p>
            <a:pPr marL="742950" lvl="1" indent="-285750">
              <a:buFont typeface="Arial" charset="0"/>
              <a:buChar char="•"/>
            </a:pPr>
            <a:r>
              <a:rPr lang="en-US" dirty="0" smtClean="0"/>
              <a:t>Training data</a:t>
            </a:r>
          </a:p>
          <a:p>
            <a:pPr marL="285750" indent="-285750">
              <a:buFont typeface="Arial" charset="0"/>
              <a:buChar char="•"/>
            </a:pPr>
            <a:r>
              <a:rPr lang="en-US" dirty="0" smtClean="0"/>
              <a:t>Testing performance indicates estimated real-world performance of the model</a:t>
            </a:r>
          </a:p>
          <a:p>
            <a:pPr marL="285750" indent="-285750">
              <a:buFont typeface="Arial" charset="0"/>
              <a:buChar char="•"/>
            </a:pPr>
            <a:r>
              <a:rPr lang="en-US" dirty="0" smtClean="0"/>
              <a:t>The testing performance is the final reported value</a:t>
            </a:r>
          </a:p>
        </p:txBody>
      </p:sp>
    </p:spTree>
    <p:extLst>
      <p:ext uri="{BB962C8B-B14F-4D97-AF65-F5344CB8AC3E}">
        <p14:creationId xmlns:p14="http://schemas.microsoft.com/office/powerpoint/2010/main" val="16806689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next?</a:t>
            </a:r>
            <a:endParaRPr lang="en-US" dirty="0"/>
          </a:p>
        </p:txBody>
      </p:sp>
      <p:sp>
        <p:nvSpPr>
          <p:cNvPr id="3" name="Content Placeholder 2"/>
          <p:cNvSpPr>
            <a:spLocks noGrp="1"/>
          </p:cNvSpPr>
          <p:nvPr>
            <p:ph idx="1"/>
          </p:nvPr>
        </p:nvSpPr>
        <p:spPr/>
        <p:txBody>
          <a:bodyPr/>
          <a:lstStyle/>
          <a:p>
            <a:pPr marL="285750" indent="-285750">
              <a:buFont typeface="Arial" charset="0"/>
              <a:buChar char="•"/>
            </a:pPr>
            <a:r>
              <a:rPr lang="en-US" b="1" dirty="0" smtClean="0"/>
              <a:t>Features:</a:t>
            </a:r>
          </a:p>
          <a:p>
            <a:pPr marL="742950" lvl="1" indent="-285750">
              <a:buFont typeface="Arial" charset="0"/>
              <a:buChar char="•"/>
            </a:pPr>
            <a:r>
              <a:rPr lang="en-US" dirty="0" smtClean="0"/>
              <a:t>Dimensionality reduction</a:t>
            </a:r>
          </a:p>
          <a:p>
            <a:pPr marL="742950" lvl="1" indent="-285750">
              <a:buFont typeface="Arial" charset="0"/>
              <a:buChar char="•"/>
            </a:pPr>
            <a:r>
              <a:rPr lang="en-US" dirty="0" smtClean="0"/>
              <a:t>Feature selection</a:t>
            </a:r>
          </a:p>
          <a:p>
            <a:pPr marL="742950" lvl="1" indent="-285750">
              <a:buFont typeface="Arial" charset="0"/>
              <a:buChar char="•"/>
            </a:pPr>
            <a:r>
              <a:rPr lang="en-US" dirty="0" smtClean="0"/>
              <a:t>Feature ensembles</a:t>
            </a:r>
          </a:p>
          <a:p>
            <a:pPr marL="285750" indent="-285750">
              <a:buFont typeface="Arial" charset="0"/>
              <a:buChar char="•"/>
            </a:pPr>
            <a:r>
              <a:rPr lang="en-US" b="1" dirty="0" smtClean="0"/>
              <a:t>Algorithm:</a:t>
            </a:r>
            <a:endParaRPr lang="en-US" dirty="0" smtClean="0"/>
          </a:p>
          <a:p>
            <a:pPr marL="742950" lvl="1" indent="-285750">
              <a:buFont typeface="Arial" charset="0"/>
              <a:buChar char="•"/>
            </a:pPr>
            <a:r>
              <a:rPr lang="en-US" dirty="0" smtClean="0"/>
              <a:t>Choice of algorithm</a:t>
            </a:r>
          </a:p>
          <a:p>
            <a:pPr marL="742950" lvl="1" indent="-285750">
              <a:buFont typeface="Arial" charset="0"/>
              <a:buChar char="•"/>
            </a:pPr>
            <a:r>
              <a:rPr lang="en-US" dirty="0" smtClean="0"/>
              <a:t>Parameter optimization</a:t>
            </a:r>
          </a:p>
          <a:p>
            <a:pPr marL="742950" lvl="1" indent="-285750">
              <a:buFont typeface="Arial" charset="0"/>
              <a:buChar char="•"/>
            </a:pPr>
            <a:r>
              <a:rPr lang="en-US" dirty="0" smtClean="0"/>
              <a:t>More training data</a:t>
            </a:r>
          </a:p>
          <a:p>
            <a:pPr marL="742950" lvl="1" indent="-285750">
              <a:buFont typeface="Arial" charset="0"/>
              <a:buChar char="•"/>
            </a:pPr>
            <a:r>
              <a:rPr lang="en-US" dirty="0" smtClean="0"/>
              <a:t>Different regularization function</a:t>
            </a:r>
          </a:p>
        </p:txBody>
      </p:sp>
    </p:spTree>
    <p:extLst>
      <p:ext uri="{BB962C8B-B14F-4D97-AF65-F5344CB8AC3E}">
        <p14:creationId xmlns:p14="http://schemas.microsoft.com/office/powerpoint/2010/main" val="787801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5781</TotalTime>
  <Words>1389</Words>
  <Application>Microsoft Macintosh PowerPoint</Application>
  <PresentationFormat>Widescreen</PresentationFormat>
  <Paragraphs>223</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Calibri</vt:lpstr>
      <vt:lpstr>Cambria Math</vt:lpstr>
      <vt:lpstr>Mangal</vt:lpstr>
      <vt:lpstr>Wingdings</vt:lpstr>
      <vt:lpstr>Arial</vt:lpstr>
      <vt:lpstr>Office Theme</vt:lpstr>
      <vt:lpstr>PowerPoint Presentation</vt:lpstr>
      <vt:lpstr>Different Modes of Machine Learning</vt:lpstr>
      <vt:lpstr>Machine Learning Pipeline</vt:lpstr>
      <vt:lpstr>Preprocessing</vt:lpstr>
      <vt:lpstr>Features</vt:lpstr>
      <vt:lpstr>Model Training</vt:lpstr>
      <vt:lpstr>Model Evaluation</vt:lpstr>
      <vt:lpstr>Feedback and Model Deployment</vt:lpstr>
      <vt:lpstr>What’s next?</vt:lpstr>
      <vt:lpstr>Example Assumption: Gaussian/Normal Distribution (Bell Curve)</vt:lpstr>
      <vt:lpstr>KNN: K-Nearest Neighbors</vt:lpstr>
      <vt:lpstr>Linear Regression</vt:lpstr>
      <vt:lpstr>Cross Validation</vt:lpstr>
      <vt:lpstr>Underfitting and Overfitting</vt:lpstr>
      <vt:lpstr>Underfitting and Overfitting</vt:lpstr>
      <vt:lpstr>Regularization</vt:lpstr>
      <vt:lpstr>Regularization: Example</vt:lpstr>
      <vt:lpstr>Machine Learning in the Real World</vt:lpstr>
      <vt:lpstr>Machine Learning in the Real World</vt:lpstr>
      <vt:lpstr>Machine Learning in the Real World</vt:lpstr>
      <vt:lpstr>Machine Learning in the Real World</vt:lpstr>
      <vt:lpstr>Introduction to Deep Learning</vt:lpstr>
      <vt:lpstr>Types of Deep Architectures</vt:lpstr>
      <vt:lpstr>Deep Learning: Tools and Frameworks</vt:lpstr>
      <vt:lpstr>Get in touch</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Raja Thirunavukarasu</dc:creator>
  <cp:lastModifiedBy>Gaurav Goswami</cp:lastModifiedBy>
  <cp:revision>87</cp:revision>
  <cp:lastPrinted>2017-06-28T09:04:27Z</cp:lastPrinted>
  <dcterms:created xsi:type="dcterms:W3CDTF">2016-05-20T11:36:06Z</dcterms:created>
  <dcterms:modified xsi:type="dcterms:W3CDTF">2017-07-01T08:21:22Z</dcterms:modified>
</cp:coreProperties>
</file>