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85" r:id="rId5"/>
    <p:sldId id="284" r:id="rId6"/>
    <p:sldId id="283" r:id="rId7"/>
    <p:sldId id="287" r:id="rId8"/>
    <p:sldId id="259" r:id="rId9"/>
    <p:sldId id="260" r:id="rId10"/>
    <p:sldId id="261" r:id="rId11"/>
    <p:sldId id="262" r:id="rId12"/>
    <p:sldId id="270" r:id="rId13"/>
    <p:sldId id="288" r:id="rId14"/>
    <p:sldId id="289" r:id="rId15"/>
    <p:sldId id="264" r:id="rId16"/>
    <p:sldId id="265" r:id="rId17"/>
    <p:sldId id="290" r:id="rId18"/>
    <p:sldId id="266" r:id="rId19"/>
    <p:sldId id="267" r:id="rId20"/>
    <p:sldId id="268" r:id="rId21"/>
    <p:sldId id="269" r:id="rId22"/>
    <p:sldId id="271" r:id="rId23"/>
    <p:sldId id="272" r:id="rId24"/>
    <p:sldId id="273" r:id="rId25"/>
    <p:sldId id="274" r:id="rId26"/>
    <p:sldId id="275" r:id="rId27"/>
    <p:sldId id="278" r:id="rId28"/>
    <p:sldId id="279" r:id="rId29"/>
    <p:sldId id="280" r:id="rId30"/>
    <p:sldId id="277" r:id="rId31"/>
    <p:sldId id="276" r:id="rId32"/>
    <p:sldId id="281" r:id="rId33"/>
    <p:sldId id="282" r:id="rId34"/>
    <p:sldId id="291" r:id="rId3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>
      <p:cViewPr varScale="1">
        <p:scale>
          <a:sx n="108" d="100"/>
          <a:sy n="108" d="100"/>
        </p:scale>
        <p:origin x="73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AB02E-D49B-1B4D-9CF4-A284EF42D527}" type="datetimeFigureOut">
              <a:rPr lang="en-US" smtClean="0"/>
              <a:t>11/28/17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22E7F-A8C3-824E-A580-B600EEEE4C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1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22E7F-A8C3-824E-A580-B600EEEE4CF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6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rgbClr val="2F4B8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1313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rgbClr val="2F4B8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11/28/17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rgbClr val="2F4B8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11/28/17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327892" y="6496744"/>
            <a:ext cx="476941" cy="176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11/28/17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327892" y="6496744"/>
            <a:ext cx="476941" cy="1768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5252" y="757808"/>
            <a:ext cx="11461495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rgbClr val="2F4B8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650" y="1102588"/>
            <a:ext cx="10680699" cy="4686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1313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4" Type="http://schemas.openxmlformats.org/officeDocument/2006/relationships/hyperlink" Target="https://watson-api-explorer.mybluemix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www.ibm.com/watson/developercloud/tone-analyzer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hyperlink" Target="https://youtu.be/xRamODPdU1U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atson-api-explorer.mybluemix.net/" TargetMode="External"/><Relationship Id="rId4" Type="http://schemas.openxmlformats.org/officeDocument/2006/relationships/hyperlink" Target="https://www.ibm.com/developerworks/learn/cognitive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hyperlink" Target="https://youtu.be/WFR3lOm_xhE" TargetMode="Externa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jpg"/><Relationship Id="rId8" Type="http://schemas.openxmlformats.org/officeDocument/2006/relationships/image" Target="../media/image13.jpg"/><Relationship Id="rId9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3940" y="6118774"/>
            <a:ext cx="116205" cy="20320"/>
          </a:xfrm>
          <a:custGeom>
            <a:avLst/>
            <a:gdLst/>
            <a:ahLst/>
            <a:cxnLst/>
            <a:rect l="l" t="t" r="r" b="b"/>
            <a:pathLst>
              <a:path w="116205" h="20320">
                <a:moveTo>
                  <a:pt x="115806" y="0"/>
                </a:moveTo>
                <a:lnTo>
                  <a:pt x="7131" y="0"/>
                </a:lnTo>
                <a:lnTo>
                  <a:pt x="0" y="20013"/>
                </a:lnTo>
                <a:lnTo>
                  <a:pt x="115806" y="20013"/>
                </a:lnTo>
                <a:lnTo>
                  <a:pt x="1158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049" y="6118750"/>
            <a:ext cx="114935" cy="20320"/>
          </a:xfrm>
          <a:custGeom>
            <a:avLst/>
            <a:gdLst/>
            <a:ahLst/>
            <a:cxnLst/>
            <a:rect l="l" t="t" r="r" b="b"/>
            <a:pathLst>
              <a:path w="114934" h="20320">
                <a:moveTo>
                  <a:pt x="107499" y="0"/>
                </a:moveTo>
                <a:lnTo>
                  <a:pt x="0" y="23"/>
                </a:lnTo>
                <a:lnTo>
                  <a:pt x="23" y="20057"/>
                </a:lnTo>
                <a:lnTo>
                  <a:pt x="114539" y="20057"/>
                </a:lnTo>
                <a:lnTo>
                  <a:pt x="1074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0678" y="6156414"/>
            <a:ext cx="129539" cy="20320"/>
          </a:xfrm>
          <a:custGeom>
            <a:avLst/>
            <a:gdLst/>
            <a:ahLst/>
            <a:cxnLst/>
            <a:rect l="l" t="t" r="r" b="b"/>
            <a:pathLst>
              <a:path w="129540" h="20320">
                <a:moveTo>
                  <a:pt x="129068" y="0"/>
                </a:moveTo>
                <a:lnTo>
                  <a:pt x="6977" y="0"/>
                </a:lnTo>
                <a:lnTo>
                  <a:pt x="0" y="19944"/>
                </a:lnTo>
                <a:lnTo>
                  <a:pt x="129068" y="19944"/>
                </a:lnTo>
                <a:lnTo>
                  <a:pt x="129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028" y="6156414"/>
            <a:ext cx="128270" cy="20320"/>
          </a:xfrm>
          <a:custGeom>
            <a:avLst/>
            <a:gdLst/>
            <a:ahLst/>
            <a:cxnLst/>
            <a:rect l="l" t="t" r="r" b="b"/>
            <a:pathLst>
              <a:path w="128269" h="20320">
                <a:moveTo>
                  <a:pt x="120871" y="0"/>
                </a:moveTo>
                <a:lnTo>
                  <a:pt x="0" y="0"/>
                </a:lnTo>
                <a:lnTo>
                  <a:pt x="0" y="19944"/>
                </a:lnTo>
                <a:lnTo>
                  <a:pt x="127866" y="19944"/>
                </a:lnTo>
                <a:lnTo>
                  <a:pt x="120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7484" y="6194010"/>
            <a:ext cx="104139" cy="20320"/>
          </a:xfrm>
          <a:custGeom>
            <a:avLst/>
            <a:gdLst/>
            <a:ahLst/>
            <a:cxnLst/>
            <a:rect l="l" t="t" r="r" b="b"/>
            <a:pathLst>
              <a:path w="104140" h="20320">
                <a:moveTo>
                  <a:pt x="7063" y="0"/>
                </a:moveTo>
                <a:lnTo>
                  <a:pt x="0" y="20013"/>
                </a:lnTo>
                <a:lnTo>
                  <a:pt x="104007" y="19968"/>
                </a:lnTo>
                <a:lnTo>
                  <a:pt x="104007" y="23"/>
                </a:lnTo>
                <a:lnTo>
                  <a:pt x="7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171" y="6194010"/>
            <a:ext cx="103505" cy="20320"/>
          </a:xfrm>
          <a:custGeom>
            <a:avLst/>
            <a:gdLst/>
            <a:ahLst/>
            <a:cxnLst/>
            <a:rect l="l" t="t" r="r" b="b"/>
            <a:pathLst>
              <a:path w="103505" h="20320">
                <a:moveTo>
                  <a:pt x="95946" y="0"/>
                </a:moveTo>
                <a:lnTo>
                  <a:pt x="0" y="0"/>
                </a:lnTo>
                <a:lnTo>
                  <a:pt x="0" y="20013"/>
                </a:lnTo>
                <a:lnTo>
                  <a:pt x="103009" y="20013"/>
                </a:lnTo>
                <a:lnTo>
                  <a:pt x="95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150" y="6230872"/>
            <a:ext cx="232410" cy="20320"/>
          </a:xfrm>
          <a:custGeom>
            <a:avLst/>
            <a:gdLst/>
            <a:ahLst/>
            <a:cxnLst/>
            <a:rect l="l" t="t" r="r" b="b"/>
            <a:pathLst>
              <a:path w="232409" h="20320">
                <a:moveTo>
                  <a:pt x="109051" y="44"/>
                </a:moveTo>
                <a:lnTo>
                  <a:pt x="0" y="44"/>
                </a:lnTo>
                <a:lnTo>
                  <a:pt x="0" y="19968"/>
                </a:lnTo>
                <a:lnTo>
                  <a:pt x="57223" y="19968"/>
                </a:lnTo>
                <a:lnTo>
                  <a:pt x="57223" y="4792"/>
                </a:lnTo>
                <a:lnTo>
                  <a:pt x="110782" y="4792"/>
                </a:lnTo>
                <a:lnTo>
                  <a:pt x="109051" y="44"/>
                </a:lnTo>
                <a:close/>
              </a:path>
              <a:path w="232409" h="20320">
                <a:moveTo>
                  <a:pt x="110782" y="4792"/>
                </a:moveTo>
                <a:lnTo>
                  <a:pt x="57223" y="4792"/>
                </a:lnTo>
                <a:lnTo>
                  <a:pt x="62489" y="19947"/>
                </a:lnTo>
                <a:lnTo>
                  <a:pt x="170030" y="19968"/>
                </a:lnTo>
                <a:lnTo>
                  <a:pt x="170488" y="18652"/>
                </a:lnTo>
                <a:lnTo>
                  <a:pt x="115871" y="18652"/>
                </a:lnTo>
                <a:lnTo>
                  <a:pt x="110782" y="4792"/>
                </a:lnTo>
                <a:close/>
              </a:path>
              <a:path w="232409" h="20320">
                <a:moveTo>
                  <a:pt x="232297" y="4792"/>
                </a:moveTo>
                <a:lnTo>
                  <a:pt x="175316" y="4792"/>
                </a:lnTo>
                <a:lnTo>
                  <a:pt x="175340" y="19968"/>
                </a:lnTo>
                <a:lnTo>
                  <a:pt x="232297" y="19968"/>
                </a:lnTo>
                <a:lnTo>
                  <a:pt x="232297" y="4792"/>
                </a:lnTo>
                <a:close/>
              </a:path>
              <a:path w="232409" h="20320">
                <a:moveTo>
                  <a:pt x="232297" y="44"/>
                </a:moveTo>
                <a:lnTo>
                  <a:pt x="122342" y="44"/>
                </a:lnTo>
                <a:lnTo>
                  <a:pt x="115871" y="18652"/>
                </a:lnTo>
                <a:lnTo>
                  <a:pt x="170488" y="18652"/>
                </a:lnTo>
                <a:lnTo>
                  <a:pt x="175316" y="4792"/>
                </a:lnTo>
                <a:lnTo>
                  <a:pt x="232297" y="4792"/>
                </a:lnTo>
                <a:lnTo>
                  <a:pt x="232297" y="44"/>
                </a:lnTo>
                <a:close/>
              </a:path>
              <a:path w="232409" h="20320">
                <a:moveTo>
                  <a:pt x="12235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4490" y="6268492"/>
            <a:ext cx="57150" cy="20320"/>
          </a:xfrm>
          <a:custGeom>
            <a:avLst/>
            <a:gdLst/>
            <a:ahLst/>
            <a:cxnLst/>
            <a:rect l="l" t="t" r="r" b="b"/>
            <a:pathLst>
              <a:path w="57150" h="20320">
                <a:moveTo>
                  <a:pt x="0" y="19944"/>
                </a:moveTo>
                <a:lnTo>
                  <a:pt x="56936" y="19944"/>
                </a:lnTo>
                <a:lnTo>
                  <a:pt x="56936" y="0"/>
                </a:lnTo>
                <a:lnTo>
                  <a:pt x="0" y="0"/>
                </a:lnTo>
                <a:lnTo>
                  <a:pt x="0" y="1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150" y="6268492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4" h="20320">
                <a:moveTo>
                  <a:pt x="57312" y="0"/>
                </a:moveTo>
                <a:lnTo>
                  <a:pt x="0" y="0"/>
                </a:lnTo>
                <a:lnTo>
                  <a:pt x="0" y="19944"/>
                </a:lnTo>
                <a:lnTo>
                  <a:pt x="57247" y="19944"/>
                </a:lnTo>
                <a:lnTo>
                  <a:pt x="57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802" y="6268468"/>
            <a:ext cx="95250" cy="20320"/>
          </a:xfrm>
          <a:custGeom>
            <a:avLst/>
            <a:gdLst/>
            <a:ahLst/>
            <a:cxnLst/>
            <a:rect l="l" t="t" r="r" b="b"/>
            <a:pathLst>
              <a:path w="95250" h="20320">
                <a:moveTo>
                  <a:pt x="94929" y="23"/>
                </a:moveTo>
                <a:lnTo>
                  <a:pt x="0" y="23"/>
                </a:lnTo>
                <a:lnTo>
                  <a:pt x="7054" y="19968"/>
                </a:lnTo>
                <a:lnTo>
                  <a:pt x="88516" y="19968"/>
                </a:lnTo>
                <a:lnTo>
                  <a:pt x="94929" y="23"/>
                </a:lnTo>
                <a:close/>
              </a:path>
              <a:path w="95250" h="20320">
                <a:moveTo>
                  <a:pt x="94936" y="0"/>
                </a:moveTo>
                <a:lnTo>
                  <a:pt x="95179" y="23"/>
                </a:lnTo>
                <a:lnTo>
                  <a:pt x="949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490" y="6306067"/>
            <a:ext cx="57150" cy="20320"/>
          </a:xfrm>
          <a:custGeom>
            <a:avLst/>
            <a:gdLst/>
            <a:ahLst/>
            <a:cxnLst/>
            <a:rect l="l" t="t" r="r" b="b"/>
            <a:pathLst>
              <a:path w="57150" h="20320">
                <a:moveTo>
                  <a:pt x="0" y="19944"/>
                </a:moveTo>
                <a:lnTo>
                  <a:pt x="56936" y="19944"/>
                </a:lnTo>
                <a:lnTo>
                  <a:pt x="56936" y="0"/>
                </a:lnTo>
                <a:lnTo>
                  <a:pt x="0" y="0"/>
                </a:lnTo>
                <a:lnTo>
                  <a:pt x="0" y="1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150" y="6306067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4" h="20320">
                <a:moveTo>
                  <a:pt x="0" y="19944"/>
                </a:moveTo>
                <a:lnTo>
                  <a:pt x="57223" y="19944"/>
                </a:lnTo>
                <a:lnTo>
                  <a:pt x="57223" y="0"/>
                </a:lnTo>
                <a:lnTo>
                  <a:pt x="0" y="0"/>
                </a:lnTo>
                <a:lnTo>
                  <a:pt x="0" y="1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0789" y="6306067"/>
            <a:ext cx="69215" cy="20320"/>
          </a:xfrm>
          <a:custGeom>
            <a:avLst/>
            <a:gdLst/>
            <a:ahLst/>
            <a:cxnLst/>
            <a:rect l="l" t="t" r="r" b="b"/>
            <a:pathLst>
              <a:path w="69215" h="20320">
                <a:moveTo>
                  <a:pt x="68954" y="0"/>
                </a:moveTo>
                <a:lnTo>
                  <a:pt x="0" y="0"/>
                </a:lnTo>
                <a:lnTo>
                  <a:pt x="7172" y="19944"/>
                </a:lnTo>
                <a:lnTo>
                  <a:pt x="55087" y="20110"/>
                </a:lnTo>
                <a:lnTo>
                  <a:pt x="61076" y="20106"/>
                </a:lnTo>
                <a:lnTo>
                  <a:pt x="61932" y="20057"/>
                </a:lnTo>
                <a:lnTo>
                  <a:pt x="68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4490" y="6352867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56" y="0"/>
                </a:lnTo>
              </a:path>
            </a:pathLst>
          </a:custGeom>
          <a:ln w="19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1028" y="6352867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345" y="0"/>
                </a:lnTo>
              </a:path>
            </a:pathLst>
          </a:custGeom>
          <a:ln w="19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3849" y="6342881"/>
            <a:ext cx="43180" cy="20320"/>
          </a:xfrm>
          <a:custGeom>
            <a:avLst/>
            <a:gdLst/>
            <a:ahLst/>
            <a:cxnLst/>
            <a:rect l="l" t="t" r="r" b="b"/>
            <a:pathLst>
              <a:path w="43180" h="20320">
                <a:moveTo>
                  <a:pt x="42785" y="0"/>
                </a:moveTo>
                <a:lnTo>
                  <a:pt x="0" y="0"/>
                </a:lnTo>
                <a:lnTo>
                  <a:pt x="6974" y="19947"/>
                </a:lnTo>
                <a:lnTo>
                  <a:pt x="36077" y="19947"/>
                </a:lnTo>
                <a:lnTo>
                  <a:pt x="42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7268" y="6380479"/>
            <a:ext cx="16510" cy="20320"/>
          </a:xfrm>
          <a:custGeom>
            <a:avLst/>
            <a:gdLst/>
            <a:ahLst/>
            <a:cxnLst/>
            <a:rect l="l" t="t" r="r" b="b"/>
            <a:pathLst>
              <a:path w="16509" h="20320">
                <a:moveTo>
                  <a:pt x="16436" y="0"/>
                </a:moveTo>
                <a:lnTo>
                  <a:pt x="0" y="0"/>
                </a:lnTo>
                <a:lnTo>
                  <a:pt x="6776" y="19990"/>
                </a:lnTo>
                <a:lnTo>
                  <a:pt x="9462" y="19990"/>
                </a:lnTo>
                <a:lnTo>
                  <a:pt x="16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4490" y="6390497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56" y="0"/>
                </a:lnTo>
              </a:path>
            </a:pathLst>
          </a:custGeom>
          <a:ln w="200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1028" y="6390497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345" y="0"/>
                </a:lnTo>
              </a:path>
            </a:pathLst>
          </a:custGeom>
          <a:ln w="200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6995" y="6118750"/>
            <a:ext cx="194945" cy="20320"/>
          </a:xfrm>
          <a:custGeom>
            <a:avLst/>
            <a:gdLst/>
            <a:ahLst/>
            <a:cxnLst/>
            <a:rect l="l" t="t" r="r" b="b"/>
            <a:pathLst>
              <a:path w="194945" h="20320">
                <a:moveTo>
                  <a:pt x="148662" y="0"/>
                </a:moveTo>
                <a:lnTo>
                  <a:pt x="0" y="0"/>
                </a:lnTo>
                <a:lnTo>
                  <a:pt x="0" y="20057"/>
                </a:lnTo>
                <a:lnTo>
                  <a:pt x="3045" y="20071"/>
                </a:lnTo>
                <a:lnTo>
                  <a:pt x="194889" y="20057"/>
                </a:lnTo>
                <a:lnTo>
                  <a:pt x="184627" y="12097"/>
                </a:lnTo>
                <a:lnTo>
                  <a:pt x="173500" y="6168"/>
                </a:lnTo>
                <a:lnTo>
                  <a:pt x="161511" y="2169"/>
                </a:lnTo>
                <a:lnTo>
                  <a:pt x="148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7040" y="6166387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638" y="0"/>
                </a:lnTo>
              </a:path>
            </a:pathLst>
          </a:custGeom>
          <a:ln w="199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2499" y="6193989"/>
            <a:ext cx="62230" cy="20320"/>
          </a:xfrm>
          <a:custGeom>
            <a:avLst/>
            <a:gdLst/>
            <a:ahLst/>
            <a:cxnLst/>
            <a:rect l="l" t="t" r="r" b="b"/>
            <a:pathLst>
              <a:path w="62229" h="20320">
                <a:moveTo>
                  <a:pt x="61891" y="0"/>
                </a:moveTo>
                <a:lnTo>
                  <a:pt x="0" y="0"/>
                </a:lnTo>
                <a:lnTo>
                  <a:pt x="0" y="20033"/>
                </a:lnTo>
                <a:lnTo>
                  <a:pt x="59024" y="20033"/>
                </a:lnTo>
                <a:lnTo>
                  <a:pt x="61047" y="14038"/>
                </a:lnTo>
                <a:lnTo>
                  <a:pt x="61891" y="6886"/>
                </a:lnTo>
                <a:lnTo>
                  <a:pt x="618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6204" y="6193989"/>
            <a:ext cx="58419" cy="20320"/>
          </a:xfrm>
          <a:custGeom>
            <a:avLst/>
            <a:gdLst/>
            <a:ahLst/>
            <a:cxnLst/>
            <a:rect l="l" t="t" r="r" b="b"/>
            <a:pathLst>
              <a:path w="58420" h="20320">
                <a:moveTo>
                  <a:pt x="0" y="20033"/>
                </a:moveTo>
                <a:lnTo>
                  <a:pt x="58091" y="20033"/>
                </a:lnTo>
                <a:lnTo>
                  <a:pt x="58091" y="0"/>
                </a:lnTo>
                <a:lnTo>
                  <a:pt x="0" y="0"/>
                </a:lnTo>
                <a:lnTo>
                  <a:pt x="0" y="20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6204" y="6230917"/>
            <a:ext cx="167005" cy="20320"/>
          </a:xfrm>
          <a:custGeom>
            <a:avLst/>
            <a:gdLst/>
            <a:ahLst/>
            <a:cxnLst/>
            <a:rect l="l" t="t" r="r" b="b"/>
            <a:pathLst>
              <a:path w="167004" h="20320">
                <a:moveTo>
                  <a:pt x="166790" y="0"/>
                </a:moveTo>
                <a:lnTo>
                  <a:pt x="0" y="0"/>
                </a:lnTo>
                <a:lnTo>
                  <a:pt x="0" y="19923"/>
                </a:lnTo>
                <a:lnTo>
                  <a:pt x="2347" y="19937"/>
                </a:lnTo>
                <a:lnTo>
                  <a:pt x="150238" y="19923"/>
                </a:lnTo>
                <a:lnTo>
                  <a:pt x="154952" y="15575"/>
                </a:lnTo>
                <a:lnTo>
                  <a:pt x="159489" y="10530"/>
                </a:lnTo>
                <a:lnTo>
                  <a:pt x="163538" y="5200"/>
                </a:lnTo>
                <a:lnTo>
                  <a:pt x="166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6183" y="6268492"/>
            <a:ext cx="168275" cy="20320"/>
          </a:xfrm>
          <a:custGeom>
            <a:avLst/>
            <a:gdLst/>
            <a:ahLst/>
            <a:cxnLst/>
            <a:rect l="l" t="t" r="r" b="b"/>
            <a:pathLst>
              <a:path w="168275" h="20320">
                <a:moveTo>
                  <a:pt x="149947" y="0"/>
                </a:moveTo>
                <a:lnTo>
                  <a:pt x="0" y="0"/>
                </a:lnTo>
                <a:lnTo>
                  <a:pt x="0" y="19944"/>
                </a:lnTo>
                <a:lnTo>
                  <a:pt x="167832" y="19944"/>
                </a:lnTo>
                <a:lnTo>
                  <a:pt x="163950" y="14615"/>
                </a:lnTo>
                <a:lnTo>
                  <a:pt x="159639" y="9437"/>
                </a:lnTo>
                <a:lnTo>
                  <a:pt x="154954" y="4526"/>
                </a:lnTo>
                <a:lnTo>
                  <a:pt x="149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6204" y="6306067"/>
            <a:ext cx="59055" cy="20320"/>
          </a:xfrm>
          <a:custGeom>
            <a:avLst/>
            <a:gdLst/>
            <a:ahLst/>
            <a:cxnLst/>
            <a:rect l="l" t="t" r="r" b="b"/>
            <a:pathLst>
              <a:path w="59054" h="20320">
                <a:moveTo>
                  <a:pt x="0" y="19944"/>
                </a:moveTo>
                <a:lnTo>
                  <a:pt x="0" y="20"/>
                </a:lnTo>
                <a:lnTo>
                  <a:pt x="58959" y="0"/>
                </a:lnTo>
                <a:lnTo>
                  <a:pt x="59003" y="19944"/>
                </a:lnTo>
                <a:lnTo>
                  <a:pt x="0" y="1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3521" y="6306067"/>
            <a:ext cx="62865" cy="20320"/>
          </a:xfrm>
          <a:custGeom>
            <a:avLst/>
            <a:gdLst/>
            <a:ahLst/>
            <a:cxnLst/>
            <a:rect l="l" t="t" r="r" b="b"/>
            <a:pathLst>
              <a:path w="62865" h="20320">
                <a:moveTo>
                  <a:pt x="58781" y="0"/>
                </a:moveTo>
                <a:lnTo>
                  <a:pt x="0" y="0"/>
                </a:lnTo>
                <a:lnTo>
                  <a:pt x="0" y="20057"/>
                </a:lnTo>
                <a:lnTo>
                  <a:pt x="62489" y="20057"/>
                </a:lnTo>
                <a:lnTo>
                  <a:pt x="61911" y="13170"/>
                </a:lnTo>
                <a:lnTo>
                  <a:pt x="61624" y="6016"/>
                </a:lnTo>
                <a:lnTo>
                  <a:pt x="58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19" y="6352856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6503" y="0"/>
                </a:lnTo>
              </a:path>
            </a:pathLst>
          </a:custGeom>
          <a:ln w="19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6995" y="6380524"/>
            <a:ext cx="196215" cy="20320"/>
          </a:xfrm>
          <a:custGeom>
            <a:avLst/>
            <a:gdLst/>
            <a:ahLst/>
            <a:cxnLst/>
            <a:rect l="l" t="t" r="r" b="b"/>
            <a:pathLst>
              <a:path w="196215" h="20320">
                <a:moveTo>
                  <a:pt x="0" y="0"/>
                </a:moveTo>
                <a:lnTo>
                  <a:pt x="0" y="19946"/>
                </a:lnTo>
                <a:lnTo>
                  <a:pt x="145529" y="19990"/>
                </a:lnTo>
                <a:lnTo>
                  <a:pt x="159748" y="18516"/>
                </a:lnTo>
                <a:lnTo>
                  <a:pt x="173128" y="14611"/>
                </a:lnTo>
                <a:lnTo>
                  <a:pt x="185337" y="8404"/>
                </a:lnTo>
                <a:lnTo>
                  <a:pt x="196044" y="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4047" y="6128757"/>
            <a:ext cx="135890" cy="0"/>
          </a:xfrm>
          <a:custGeom>
            <a:avLst/>
            <a:gdLst/>
            <a:ahLst/>
            <a:cxnLst/>
            <a:rect l="l" t="t" r="r" b="b"/>
            <a:pathLst>
              <a:path w="135890">
                <a:moveTo>
                  <a:pt x="0" y="0"/>
                </a:moveTo>
                <a:lnTo>
                  <a:pt x="135397" y="0"/>
                </a:lnTo>
              </a:path>
            </a:pathLst>
          </a:custGeom>
          <a:ln w="200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4047" y="6166387"/>
            <a:ext cx="135890" cy="0"/>
          </a:xfrm>
          <a:custGeom>
            <a:avLst/>
            <a:gdLst/>
            <a:ahLst/>
            <a:cxnLst/>
            <a:rect l="l" t="t" r="r" b="b"/>
            <a:pathLst>
              <a:path w="135890">
                <a:moveTo>
                  <a:pt x="0" y="0"/>
                </a:moveTo>
                <a:lnTo>
                  <a:pt x="135397" y="0"/>
                </a:lnTo>
              </a:path>
            </a:pathLst>
          </a:custGeom>
          <a:ln w="199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1790" y="6194078"/>
            <a:ext cx="58419" cy="20320"/>
          </a:xfrm>
          <a:custGeom>
            <a:avLst/>
            <a:gdLst/>
            <a:ahLst/>
            <a:cxnLst/>
            <a:rect l="l" t="t" r="r" b="b"/>
            <a:pathLst>
              <a:path w="58420" h="20320">
                <a:moveTo>
                  <a:pt x="0" y="19944"/>
                </a:moveTo>
                <a:lnTo>
                  <a:pt x="58180" y="19944"/>
                </a:lnTo>
                <a:lnTo>
                  <a:pt x="58180" y="0"/>
                </a:lnTo>
                <a:lnTo>
                  <a:pt x="0" y="0"/>
                </a:lnTo>
                <a:lnTo>
                  <a:pt x="0" y="1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1790" y="6230917"/>
            <a:ext cx="58419" cy="20320"/>
          </a:xfrm>
          <a:custGeom>
            <a:avLst/>
            <a:gdLst/>
            <a:ahLst/>
            <a:cxnLst/>
            <a:rect l="l" t="t" r="r" b="b"/>
            <a:pathLst>
              <a:path w="58420" h="20320">
                <a:moveTo>
                  <a:pt x="0" y="19923"/>
                </a:moveTo>
                <a:lnTo>
                  <a:pt x="58180" y="19923"/>
                </a:lnTo>
                <a:lnTo>
                  <a:pt x="58180" y="0"/>
                </a:lnTo>
                <a:lnTo>
                  <a:pt x="0" y="0"/>
                </a:lnTo>
                <a:lnTo>
                  <a:pt x="0" y="19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1902" y="6268492"/>
            <a:ext cx="58419" cy="20320"/>
          </a:xfrm>
          <a:custGeom>
            <a:avLst/>
            <a:gdLst/>
            <a:ahLst/>
            <a:cxnLst/>
            <a:rect l="l" t="t" r="r" b="b"/>
            <a:pathLst>
              <a:path w="58420" h="20320">
                <a:moveTo>
                  <a:pt x="58067" y="19944"/>
                </a:moveTo>
                <a:lnTo>
                  <a:pt x="58067" y="0"/>
                </a:lnTo>
                <a:lnTo>
                  <a:pt x="0" y="0"/>
                </a:lnTo>
                <a:lnTo>
                  <a:pt x="0" y="19944"/>
                </a:lnTo>
                <a:lnTo>
                  <a:pt x="58067" y="1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1879" y="6306067"/>
            <a:ext cx="58419" cy="20320"/>
          </a:xfrm>
          <a:custGeom>
            <a:avLst/>
            <a:gdLst/>
            <a:ahLst/>
            <a:cxnLst/>
            <a:rect l="l" t="t" r="r" b="b"/>
            <a:pathLst>
              <a:path w="58420" h="20320">
                <a:moveTo>
                  <a:pt x="0" y="19944"/>
                </a:moveTo>
                <a:lnTo>
                  <a:pt x="58091" y="19944"/>
                </a:lnTo>
                <a:lnTo>
                  <a:pt x="58091" y="0"/>
                </a:lnTo>
                <a:lnTo>
                  <a:pt x="0" y="0"/>
                </a:lnTo>
                <a:lnTo>
                  <a:pt x="0" y="1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4047" y="6342881"/>
            <a:ext cx="135890" cy="20320"/>
          </a:xfrm>
          <a:custGeom>
            <a:avLst/>
            <a:gdLst/>
            <a:ahLst/>
            <a:cxnLst/>
            <a:rect l="l" t="t" r="r" b="b"/>
            <a:pathLst>
              <a:path w="135890" h="20320">
                <a:moveTo>
                  <a:pt x="0" y="0"/>
                </a:moveTo>
                <a:lnTo>
                  <a:pt x="0" y="19947"/>
                </a:lnTo>
                <a:lnTo>
                  <a:pt x="135287" y="19947"/>
                </a:lnTo>
                <a:lnTo>
                  <a:pt x="135287" y="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4069" y="6390623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5243" y="0"/>
                </a:lnTo>
              </a:path>
            </a:pathLst>
          </a:custGeom>
          <a:ln w="20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8175" y="6380569"/>
            <a:ext cx="21590" cy="635"/>
          </a:xfrm>
          <a:custGeom>
            <a:avLst/>
            <a:gdLst/>
            <a:ahLst/>
            <a:cxnLst/>
            <a:rect l="l" t="t" r="r" b="b"/>
            <a:pathLst>
              <a:path w="21590" h="635">
                <a:moveTo>
                  <a:pt x="21160" y="0"/>
                </a:moveTo>
                <a:lnTo>
                  <a:pt x="0" y="21"/>
                </a:lnTo>
                <a:lnTo>
                  <a:pt x="21160" y="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01339" y="6362048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28341" y="36193"/>
                </a:moveTo>
                <a:lnTo>
                  <a:pt x="10301" y="36193"/>
                </a:lnTo>
                <a:lnTo>
                  <a:pt x="11808" y="37211"/>
                </a:lnTo>
                <a:lnTo>
                  <a:pt x="19348" y="38734"/>
                </a:lnTo>
                <a:lnTo>
                  <a:pt x="26843" y="37211"/>
                </a:lnTo>
                <a:lnTo>
                  <a:pt x="28341" y="36193"/>
                </a:lnTo>
                <a:close/>
              </a:path>
              <a:path w="38734" h="38735">
                <a:moveTo>
                  <a:pt x="9290" y="35510"/>
                </a:moveTo>
                <a:lnTo>
                  <a:pt x="9930" y="36193"/>
                </a:lnTo>
                <a:lnTo>
                  <a:pt x="10301" y="36193"/>
                </a:lnTo>
                <a:lnTo>
                  <a:pt x="9290" y="35510"/>
                </a:lnTo>
                <a:close/>
              </a:path>
              <a:path w="38734" h="38735">
                <a:moveTo>
                  <a:pt x="29375" y="35490"/>
                </a:moveTo>
                <a:lnTo>
                  <a:pt x="28341" y="36193"/>
                </a:lnTo>
                <a:lnTo>
                  <a:pt x="28724" y="36193"/>
                </a:lnTo>
                <a:lnTo>
                  <a:pt x="29375" y="35490"/>
                </a:lnTo>
                <a:close/>
              </a:path>
              <a:path w="38734" h="38735">
                <a:moveTo>
                  <a:pt x="9336" y="3197"/>
                </a:moveTo>
                <a:lnTo>
                  <a:pt x="5659" y="5683"/>
                </a:lnTo>
                <a:lnTo>
                  <a:pt x="1517" y="11828"/>
                </a:lnTo>
                <a:lnTo>
                  <a:pt x="0" y="19323"/>
                </a:lnTo>
                <a:lnTo>
                  <a:pt x="1517" y="26887"/>
                </a:lnTo>
                <a:lnTo>
                  <a:pt x="5659" y="33057"/>
                </a:lnTo>
                <a:lnTo>
                  <a:pt x="9290" y="35510"/>
                </a:lnTo>
                <a:lnTo>
                  <a:pt x="3041" y="28839"/>
                </a:lnTo>
                <a:lnTo>
                  <a:pt x="3041" y="9918"/>
                </a:lnTo>
                <a:lnTo>
                  <a:pt x="9336" y="3197"/>
                </a:lnTo>
                <a:close/>
              </a:path>
              <a:path w="38734" h="38735">
                <a:moveTo>
                  <a:pt x="29330" y="3218"/>
                </a:moveTo>
                <a:lnTo>
                  <a:pt x="35541" y="9918"/>
                </a:lnTo>
                <a:lnTo>
                  <a:pt x="35541" y="28839"/>
                </a:lnTo>
                <a:lnTo>
                  <a:pt x="29375" y="35490"/>
                </a:lnTo>
                <a:lnTo>
                  <a:pt x="32957" y="33057"/>
                </a:lnTo>
                <a:lnTo>
                  <a:pt x="37076" y="26887"/>
                </a:lnTo>
                <a:lnTo>
                  <a:pt x="38586" y="19323"/>
                </a:lnTo>
                <a:lnTo>
                  <a:pt x="37076" y="11828"/>
                </a:lnTo>
                <a:lnTo>
                  <a:pt x="32957" y="5683"/>
                </a:lnTo>
                <a:lnTo>
                  <a:pt x="29330" y="3218"/>
                </a:lnTo>
                <a:close/>
              </a:path>
              <a:path w="38734" h="38735">
                <a:moveTo>
                  <a:pt x="27299" y="8559"/>
                </a:moveTo>
                <a:lnTo>
                  <a:pt x="12172" y="8559"/>
                </a:lnTo>
                <a:lnTo>
                  <a:pt x="12151" y="30154"/>
                </a:lnTo>
                <a:lnTo>
                  <a:pt x="14816" y="30154"/>
                </a:lnTo>
                <a:lnTo>
                  <a:pt x="14816" y="20192"/>
                </a:lnTo>
                <a:lnTo>
                  <a:pt x="22457" y="20192"/>
                </a:lnTo>
                <a:lnTo>
                  <a:pt x="26278" y="20103"/>
                </a:lnTo>
                <a:lnTo>
                  <a:pt x="29047" y="18609"/>
                </a:lnTo>
                <a:lnTo>
                  <a:pt x="26366" y="18609"/>
                </a:lnTo>
                <a:lnTo>
                  <a:pt x="21903" y="18119"/>
                </a:lnTo>
                <a:lnTo>
                  <a:pt x="14816" y="18119"/>
                </a:lnTo>
                <a:lnTo>
                  <a:pt x="14816" y="10430"/>
                </a:lnTo>
                <a:lnTo>
                  <a:pt x="28973" y="10430"/>
                </a:lnTo>
                <a:lnTo>
                  <a:pt x="27299" y="8559"/>
                </a:lnTo>
                <a:close/>
              </a:path>
              <a:path w="38734" h="38735">
                <a:moveTo>
                  <a:pt x="22457" y="20192"/>
                </a:moveTo>
                <a:lnTo>
                  <a:pt x="19658" y="20192"/>
                </a:lnTo>
                <a:lnTo>
                  <a:pt x="25813" y="30154"/>
                </a:lnTo>
                <a:lnTo>
                  <a:pt x="28990" y="30154"/>
                </a:lnTo>
                <a:lnTo>
                  <a:pt x="22457" y="20192"/>
                </a:lnTo>
                <a:close/>
              </a:path>
              <a:path w="38734" h="38735">
                <a:moveTo>
                  <a:pt x="28973" y="10430"/>
                </a:moveTo>
                <a:lnTo>
                  <a:pt x="23636" y="10430"/>
                </a:lnTo>
                <a:lnTo>
                  <a:pt x="26366" y="10831"/>
                </a:lnTo>
                <a:lnTo>
                  <a:pt x="26366" y="18609"/>
                </a:lnTo>
                <a:lnTo>
                  <a:pt x="29047" y="18609"/>
                </a:lnTo>
                <a:lnTo>
                  <a:pt x="29213" y="18520"/>
                </a:lnTo>
                <a:lnTo>
                  <a:pt x="29213" y="10698"/>
                </a:lnTo>
                <a:lnTo>
                  <a:pt x="28973" y="10430"/>
                </a:lnTo>
                <a:close/>
              </a:path>
              <a:path w="38734" h="38735">
                <a:moveTo>
                  <a:pt x="28724" y="2564"/>
                </a:moveTo>
                <a:lnTo>
                  <a:pt x="28368" y="2564"/>
                </a:lnTo>
                <a:lnTo>
                  <a:pt x="29330" y="3218"/>
                </a:lnTo>
                <a:lnTo>
                  <a:pt x="28724" y="2564"/>
                </a:lnTo>
                <a:close/>
              </a:path>
              <a:path w="38734" h="38735">
                <a:moveTo>
                  <a:pt x="10274" y="2564"/>
                </a:moveTo>
                <a:lnTo>
                  <a:pt x="9930" y="2564"/>
                </a:lnTo>
                <a:lnTo>
                  <a:pt x="9336" y="3197"/>
                </a:lnTo>
                <a:lnTo>
                  <a:pt x="10274" y="2564"/>
                </a:lnTo>
                <a:close/>
              </a:path>
              <a:path w="38734" h="38735">
                <a:moveTo>
                  <a:pt x="19348" y="0"/>
                </a:moveTo>
                <a:lnTo>
                  <a:pt x="11808" y="1527"/>
                </a:lnTo>
                <a:lnTo>
                  <a:pt x="10274" y="2564"/>
                </a:lnTo>
                <a:lnTo>
                  <a:pt x="28368" y="2564"/>
                </a:lnTo>
                <a:lnTo>
                  <a:pt x="26843" y="1527"/>
                </a:lnTo>
                <a:lnTo>
                  <a:pt x="19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4592" y="182879"/>
            <a:ext cx="2584704" cy="885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80219" y="2253995"/>
            <a:ext cx="2142744" cy="2144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365252" y="2952953"/>
            <a:ext cx="7270750" cy="915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850" spc="5" dirty="0">
                <a:solidFill>
                  <a:srgbClr val="313131"/>
                </a:solidFill>
              </a:rPr>
              <a:t>Watson </a:t>
            </a:r>
            <a:r>
              <a:rPr sz="5850" dirty="0">
                <a:solidFill>
                  <a:srgbClr val="313131"/>
                </a:solidFill>
              </a:rPr>
              <a:t>API</a:t>
            </a:r>
            <a:r>
              <a:rPr sz="5850" spc="-60" dirty="0">
                <a:solidFill>
                  <a:srgbClr val="313131"/>
                </a:solidFill>
              </a:rPr>
              <a:t> </a:t>
            </a:r>
            <a:r>
              <a:rPr sz="5850" spc="0" dirty="0" smtClean="0">
                <a:solidFill>
                  <a:srgbClr val="313131"/>
                </a:solidFill>
              </a:rPr>
              <a:t>Overview</a:t>
            </a:r>
            <a:endParaRPr sz="58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99" y="853820"/>
            <a:ext cx="10787735" cy="59163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F4B88"/>
                </a:solidFill>
                <a:latin typeface="Arial"/>
                <a:cs typeface="Arial"/>
              </a:rPr>
              <a:t>Watson Jeopardy</a:t>
            </a:r>
            <a:r>
              <a:rPr sz="2000" spc="-80" dirty="0">
                <a:solidFill>
                  <a:srgbClr val="2F4B8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F4B88"/>
                </a:solidFill>
                <a:latin typeface="Arial"/>
                <a:cs typeface="Arial"/>
              </a:rPr>
              <a:t>Legacy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 dirty="0" smtClean="0">
              <a:latin typeface="Times New Roman"/>
              <a:cs typeface="Times New Roman"/>
            </a:endParaRPr>
          </a:p>
          <a:p>
            <a:pPr marL="628650" indent="-342900">
              <a:lnSpc>
                <a:spcPct val="100000"/>
              </a:lnSpc>
              <a:buSzPct val="89583"/>
              <a:buFont typeface="Arial" charset="0"/>
              <a:buChar char="•"/>
              <a:tabLst>
                <a:tab pos="629920" algn="l"/>
                <a:tab pos="630555" algn="l"/>
              </a:tabLst>
            </a:pPr>
            <a:r>
              <a:rPr sz="2400" spc="-5" dirty="0" smtClean="0">
                <a:solidFill>
                  <a:srgbClr val="313131"/>
                </a:solidFill>
                <a:latin typeface="Arial"/>
                <a:cs typeface="Arial"/>
              </a:rPr>
              <a:t>Solved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a lot of </a:t>
            </a:r>
            <a:r>
              <a:rPr sz="2400" spc="-5" dirty="0" smtClean="0">
                <a:solidFill>
                  <a:srgbClr val="313131"/>
                </a:solidFill>
                <a:latin typeface="Arial"/>
                <a:cs typeface="Arial"/>
              </a:rPr>
              <a:t>issues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made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hard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develop cognitive</a:t>
            </a:r>
            <a:r>
              <a:rPr sz="2400" spc="9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apps</a:t>
            </a:r>
            <a:endParaRPr sz="2400" dirty="0">
              <a:latin typeface="Arial"/>
              <a:cs typeface="Arial"/>
            </a:endParaRPr>
          </a:p>
          <a:p>
            <a:pPr marL="862965" marR="457200" lvl="1" indent="-342900">
              <a:lnSpc>
                <a:spcPct val="101400"/>
              </a:lnSpc>
              <a:spcBef>
                <a:spcPts val="300"/>
              </a:spcBef>
              <a:buClr>
                <a:srgbClr val="000000"/>
              </a:buClr>
              <a:buSzPct val="80952"/>
              <a:buFont typeface="Wingdings" charset="2"/>
              <a:buChar char="Ø"/>
              <a:tabLst>
                <a:tab pos="690245" algn="l"/>
                <a:tab pos="5353050" algn="l"/>
                <a:tab pos="6918325" algn="l"/>
              </a:tabLst>
            </a:pP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Understanding of </a:t>
            </a:r>
            <a:r>
              <a:rPr sz="2100" spc="5" dirty="0">
                <a:solidFill>
                  <a:srgbClr val="313131"/>
                </a:solidFill>
                <a:latin typeface="Arial"/>
                <a:cs typeface="Arial"/>
              </a:rPr>
              <a:t>natural</a:t>
            </a:r>
            <a:r>
              <a:rPr sz="210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language</a:t>
            </a:r>
            <a:r>
              <a:rPr sz="2100" spc="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10" dirty="0" smtClean="0">
                <a:solidFill>
                  <a:srgbClr val="313131"/>
                </a:solidFill>
                <a:latin typeface="Arial"/>
                <a:cs typeface="Arial"/>
              </a:rPr>
              <a:t>as</a:t>
            </a:r>
            <a:r>
              <a:rPr lang="en-US" sz="2100" spc="10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5" dirty="0" smtClean="0">
                <a:solidFill>
                  <a:srgbClr val="313131"/>
                </a:solidFill>
                <a:latin typeface="Arial"/>
                <a:cs typeface="Arial"/>
              </a:rPr>
              <a:t>input</a:t>
            </a:r>
            <a:r>
              <a:rPr lang="en-US" sz="2100" spc="5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5" dirty="0" smtClean="0">
                <a:solidFill>
                  <a:srgbClr val="313131"/>
                </a:solidFill>
                <a:latin typeface="Arial"/>
                <a:cs typeface="Arial"/>
              </a:rPr>
              <a:t>/</a:t>
            </a:r>
            <a:r>
              <a:rPr lang="en-US" sz="2100" spc="5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5" dirty="0" smtClean="0">
                <a:solidFill>
                  <a:srgbClr val="313131"/>
                </a:solidFill>
                <a:latin typeface="Arial"/>
                <a:cs typeface="Arial"/>
              </a:rPr>
              <a:t>output</a:t>
            </a:r>
            <a:r>
              <a:rPr lang="en-US" sz="2100" spc="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15" dirty="0" smtClean="0">
                <a:solidFill>
                  <a:srgbClr val="313131"/>
                </a:solidFill>
                <a:latin typeface="Arial"/>
                <a:cs typeface="Arial"/>
              </a:rPr>
              <a:t>mechanism </a:t>
            </a: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and as a source</a:t>
            </a:r>
            <a:r>
              <a:rPr sz="2100" spc="-15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of  knowledge</a:t>
            </a:r>
            <a:endParaRPr sz="2100" dirty="0">
              <a:latin typeface="Arial"/>
              <a:cs typeface="Arial"/>
            </a:endParaRPr>
          </a:p>
          <a:p>
            <a:pPr marL="918210" lvl="2" indent="-169545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SzPct val="89189"/>
              <a:buChar char="-"/>
              <a:tabLst>
                <a:tab pos="918844" algn="l"/>
              </a:tabLst>
            </a:pP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Analyzing subtle meaning, irony, riddles </a:t>
            </a:r>
            <a:r>
              <a:rPr sz="1850" spc="5" dirty="0">
                <a:solidFill>
                  <a:srgbClr val="313131"/>
                </a:solidFill>
                <a:latin typeface="Arial"/>
                <a:cs typeface="Arial"/>
              </a:rPr>
              <a:t>and </a:t>
            </a: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other complexities of natural</a:t>
            </a:r>
            <a:r>
              <a:rPr sz="1850" spc="-26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language</a:t>
            </a:r>
            <a:endParaRPr sz="1850" dirty="0">
              <a:latin typeface="Arial"/>
              <a:cs typeface="Arial"/>
            </a:endParaRPr>
          </a:p>
          <a:p>
            <a:pPr marL="918210" lvl="2" indent="-169545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SzPct val="89189"/>
              <a:buChar char="-"/>
              <a:tabLst>
                <a:tab pos="918844" algn="l"/>
              </a:tabLst>
            </a:pP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Annotating </a:t>
            </a:r>
            <a:r>
              <a:rPr sz="1850" spc="5" dirty="0">
                <a:solidFill>
                  <a:srgbClr val="313131"/>
                </a:solidFill>
                <a:latin typeface="Arial"/>
                <a:cs typeface="Arial"/>
              </a:rPr>
              <a:t>unstructured data and then </a:t>
            </a: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issuing natural language </a:t>
            </a:r>
            <a:r>
              <a:rPr sz="1850" spc="5" dirty="0">
                <a:solidFill>
                  <a:srgbClr val="313131"/>
                </a:solidFill>
                <a:latin typeface="Arial"/>
                <a:cs typeface="Arial"/>
              </a:rPr>
              <a:t>queries </a:t>
            </a: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against</a:t>
            </a:r>
            <a:r>
              <a:rPr sz="1850" spc="-37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it</a:t>
            </a:r>
            <a:endParaRPr sz="1850" dirty="0">
              <a:latin typeface="Arial"/>
              <a:cs typeface="Arial"/>
            </a:endParaRPr>
          </a:p>
          <a:p>
            <a:pPr marL="1261745" lvl="3" indent="-285750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Wingdings" charset="2"/>
              <a:buChar char="v"/>
              <a:tabLst>
                <a:tab pos="1147445" algn="l"/>
              </a:tabLst>
            </a:pPr>
            <a:r>
              <a:rPr lang="en-US" sz="1600" spc="-5" dirty="0" smtClean="0">
                <a:solidFill>
                  <a:srgbClr val="313131"/>
                </a:solidFill>
                <a:latin typeface="Arial"/>
                <a:cs typeface="Arial"/>
              </a:rPr>
              <a:t>e</a:t>
            </a:r>
            <a:r>
              <a:rPr sz="1600" spc="-5" dirty="0" smtClean="0">
                <a:solidFill>
                  <a:srgbClr val="313131"/>
                </a:solidFill>
                <a:latin typeface="Arial"/>
                <a:cs typeface="Arial"/>
              </a:rPr>
              <a:t>.g</a:t>
            </a:r>
            <a:r>
              <a:rPr lang="en-US" sz="1600" spc="-5" dirty="0" smtClean="0">
                <a:solidFill>
                  <a:srgbClr val="313131"/>
                </a:solidFill>
                <a:latin typeface="Arial"/>
                <a:cs typeface="Arial"/>
              </a:rPr>
              <a:t>.,</a:t>
            </a:r>
            <a:r>
              <a:rPr sz="1600" spc="-5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13131"/>
                </a:solidFill>
                <a:latin typeface="Arial"/>
                <a:cs typeface="Arial"/>
              </a:rPr>
              <a:t>What </a:t>
            </a:r>
            <a:r>
              <a:rPr sz="1600" spc="-10" dirty="0">
                <a:solidFill>
                  <a:srgbClr val="313131"/>
                </a:solidFill>
                <a:latin typeface="Arial"/>
                <a:cs typeface="Arial"/>
              </a:rPr>
              <a:t>were </a:t>
            </a:r>
            <a:r>
              <a:rPr sz="1600" spc="-5" dirty="0">
                <a:solidFill>
                  <a:srgbClr val="313131"/>
                </a:solidFill>
                <a:latin typeface="Arial"/>
                <a:cs typeface="Arial"/>
              </a:rPr>
              <a:t>the highlights of </a:t>
            </a:r>
            <a:r>
              <a:rPr sz="1600" spc="-10" dirty="0">
                <a:solidFill>
                  <a:srgbClr val="313131"/>
                </a:solidFill>
                <a:latin typeface="Arial"/>
                <a:cs typeface="Arial"/>
              </a:rPr>
              <a:t>Ronald Reagan’s </a:t>
            </a:r>
            <a:r>
              <a:rPr sz="1600" spc="-5" dirty="0">
                <a:solidFill>
                  <a:srgbClr val="313131"/>
                </a:solidFill>
                <a:latin typeface="Arial"/>
                <a:cs typeface="Arial"/>
              </a:rPr>
              <a:t>tenure as </a:t>
            </a:r>
            <a:r>
              <a:rPr sz="1600" spc="-10" dirty="0">
                <a:solidFill>
                  <a:srgbClr val="313131"/>
                </a:solidFill>
                <a:latin typeface="Arial"/>
                <a:cs typeface="Arial"/>
              </a:rPr>
              <a:t>Gov </a:t>
            </a:r>
            <a:r>
              <a:rPr sz="1600" spc="-5" dirty="0">
                <a:solidFill>
                  <a:srgbClr val="313131"/>
                </a:solidFill>
                <a:latin typeface="Arial"/>
                <a:cs typeface="Arial"/>
              </a:rPr>
              <a:t>of California (based on Wikipedia</a:t>
            </a:r>
            <a:r>
              <a:rPr sz="1600" spc="229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13131"/>
                </a:solidFill>
                <a:latin typeface="Arial"/>
                <a:cs typeface="Arial"/>
              </a:rPr>
              <a:t>entries)</a:t>
            </a:r>
            <a:endParaRPr sz="1600" dirty="0">
              <a:latin typeface="Arial"/>
              <a:cs typeface="Arial"/>
            </a:endParaRPr>
          </a:p>
          <a:p>
            <a:pPr marL="918210" lvl="2" indent="-16954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89189"/>
              <a:buChar char="-"/>
              <a:tabLst>
                <a:tab pos="918844" algn="l"/>
              </a:tabLst>
            </a:pPr>
            <a:r>
              <a:rPr sz="1850" spc="5" dirty="0">
                <a:solidFill>
                  <a:srgbClr val="313131"/>
                </a:solidFill>
                <a:latin typeface="Arial"/>
                <a:cs typeface="Arial"/>
              </a:rPr>
              <a:t>Speed </a:t>
            </a: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of </a:t>
            </a:r>
            <a:r>
              <a:rPr sz="1850" spc="5" dirty="0">
                <a:solidFill>
                  <a:srgbClr val="313131"/>
                </a:solidFill>
                <a:latin typeface="Arial"/>
                <a:cs typeface="Arial"/>
              </a:rPr>
              <a:t>accurate responses and </a:t>
            </a: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confidence scoring of</a:t>
            </a:r>
            <a:r>
              <a:rPr sz="1850" spc="-24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answers</a:t>
            </a:r>
            <a:endParaRPr sz="1850" dirty="0">
              <a:latin typeface="Arial"/>
              <a:cs typeface="Arial"/>
            </a:endParaRPr>
          </a:p>
          <a:p>
            <a:pPr marL="918210" lvl="2" indent="-169545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89189"/>
              <a:buChar char="-"/>
              <a:tabLst>
                <a:tab pos="918844" algn="l"/>
                <a:tab pos="7298055" algn="l"/>
              </a:tabLst>
            </a:pP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Automatically improving answers </a:t>
            </a:r>
            <a:r>
              <a:rPr sz="1850" spc="5" dirty="0">
                <a:solidFill>
                  <a:srgbClr val="313131"/>
                </a:solidFill>
                <a:latin typeface="Arial"/>
                <a:cs typeface="Arial"/>
              </a:rPr>
              <a:t>over time by</a:t>
            </a:r>
            <a:r>
              <a:rPr sz="1850" spc="-2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learning</a:t>
            </a:r>
            <a:r>
              <a:rPr sz="1850" spc="-1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50" spc="5" dirty="0" smtClean="0">
                <a:solidFill>
                  <a:srgbClr val="313131"/>
                </a:solidFill>
                <a:latin typeface="Arial"/>
                <a:cs typeface="Arial"/>
              </a:rPr>
              <a:t>frommistakes</a:t>
            </a:r>
            <a:endParaRPr sz="185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Arial"/>
              <a:buChar char="-"/>
            </a:pPr>
            <a:endParaRPr sz="2200" dirty="0">
              <a:latin typeface="Times New Roman"/>
              <a:cs typeface="Times New Roman"/>
            </a:endParaRPr>
          </a:p>
          <a:p>
            <a:pPr marL="628649" indent="-342900">
              <a:lnSpc>
                <a:spcPct val="100000"/>
              </a:lnSpc>
              <a:buSzPct val="89583"/>
              <a:buFont typeface="Arial" charset="0"/>
              <a:buChar char="•"/>
              <a:tabLst>
                <a:tab pos="461645" algn="l"/>
                <a:tab pos="1903095" algn="l"/>
              </a:tabLst>
            </a:pP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Spawned	APIs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can be used as building blocks for building Cognitive</a:t>
            </a:r>
            <a:r>
              <a:rPr sz="2400" spc="17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apps</a:t>
            </a:r>
            <a:endParaRPr sz="2400" dirty="0">
              <a:latin typeface="Arial"/>
              <a:cs typeface="Arial"/>
            </a:endParaRPr>
          </a:p>
          <a:p>
            <a:pPr marL="862965" lvl="1" indent="-342900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SzPct val="80952"/>
              <a:buFont typeface="Wingdings" charset="2"/>
              <a:buChar char="Ø"/>
              <a:tabLst>
                <a:tab pos="690245" algn="l"/>
              </a:tabLst>
            </a:pP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Examples</a:t>
            </a:r>
            <a:endParaRPr sz="2100" dirty="0">
              <a:latin typeface="Arial"/>
              <a:cs typeface="Arial"/>
            </a:endParaRPr>
          </a:p>
          <a:p>
            <a:pPr marL="918210" lvl="2" indent="-169545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SzPct val="89189"/>
              <a:buChar char="-"/>
              <a:tabLst>
                <a:tab pos="918844" algn="l"/>
              </a:tabLst>
            </a:pPr>
            <a:r>
              <a:rPr sz="1850" spc="5" dirty="0">
                <a:solidFill>
                  <a:srgbClr val="313131"/>
                </a:solidFill>
                <a:latin typeface="Arial"/>
                <a:cs typeface="Arial"/>
              </a:rPr>
              <a:t>Understanding the </a:t>
            </a: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structure </a:t>
            </a:r>
            <a:r>
              <a:rPr sz="1850" spc="5" dirty="0">
                <a:solidFill>
                  <a:srgbClr val="313131"/>
                </a:solidFill>
                <a:latin typeface="Arial"/>
                <a:cs typeface="Arial"/>
              </a:rPr>
              <a:t>and the </a:t>
            </a: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intent of natural language</a:t>
            </a:r>
            <a:r>
              <a:rPr sz="1850" spc="-29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communication</a:t>
            </a:r>
            <a:endParaRPr sz="1850" dirty="0">
              <a:latin typeface="Arial"/>
              <a:cs typeface="Arial"/>
            </a:endParaRPr>
          </a:p>
          <a:p>
            <a:pPr marL="918210" lvl="2" indent="-169545">
              <a:lnSpc>
                <a:spcPct val="100000"/>
              </a:lnSpc>
              <a:spcBef>
                <a:spcPts val="310"/>
              </a:spcBef>
              <a:buClr>
                <a:srgbClr val="000000"/>
              </a:buClr>
              <a:buSzPct val="89189"/>
              <a:buChar char="-"/>
              <a:tabLst>
                <a:tab pos="918844" algn="l"/>
              </a:tabLst>
            </a:pP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Annotating </a:t>
            </a:r>
            <a:r>
              <a:rPr sz="1850" spc="5" dirty="0">
                <a:solidFill>
                  <a:srgbClr val="313131"/>
                </a:solidFill>
                <a:latin typeface="Arial"/>
                <a:cs typeface="Arial"/>
              </a:rPr>
              <a:t>data as a source </a:t>
            </a: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for </a:t>
            </a:r>
            <a:r>
              <a:rPr sz="1850" spc="5" dirty="0">
                <a:solidFill>
                  <a:srgbClr val="313131"/>
                </a:solidFill>
                <a:latin typeface="Arial"/>
                <a:cs typeface="Arial"/>
              </a:rPr>
              <a:t>evidence based </a:t>
            </a: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natural language</a:t>
            </a:r>
            <a:r>
              <a:rPr sz="1850" spc="-32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50" spc="5" dirty="0">
                <a:solidFill>
                  <a:srgbClr val="313131"/>
                </a:solidFill>
                <a:latin typeface="Arial"/>
                <a:cs typeface="Arial"/>
              </a:rPr>
              <a:t>queries</a:t>
            </a:r>
            <a:endParaRPr sz="1850" dirty="0">
              <a:latin typeface="Arial"/>
              <a:cs typeface="Arial"/>
            </a:endParaRPr>
          </a:p>
          <a:p>
            <a:pPr marL="1261745" lvl="3" indent="-285750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Wingdings" charset="2"/>
              <a:buChar char="v"/>
              <a:tabLst>
                <a:tab pos="1147445" algn="l"/>
              </a:tabLst>
            </a:pPr>
            <a:r>
              <a:rPr sz="1600" spc="-5" dirty="0">
                <a:solidFill>
                  <a:srgbClr val="313131"/>
                </a:solidFill>
                <a:latin typeface="Arial"/>
                <a:cs typeface="Arial"/>
              </a:rPr>
              <a:t>Customizing those annotations for specific</a:t>
            </a:r>
            <a:r>
              <a:rPr sz="160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13131"/>
                </a:solidFill>
                <a:latin typeface="Arial"/>
                <a:cs typeface="Arial"/>
              </a:rPr>
              <a:t>domains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515" y="780669"/>
            <a:ext cx="586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Roots of today’s </a:t>
            </a:r>
            <a:r>
              <a:rPr sz="2400" dirty="0"/>
              <a:t>Watson </a:t>
            </a:r>
            <a:r>
              <a:rPr sz="2400" spc="-10" dirty="0"/>
              <a:t>REST </a:t>
            </a:r>
            <a:r>
              <a:rPr sz="2400" spc="-5" dirty="0"/>
              <a:t>based</a:t>
            </a:r>
            <a:r>
              <a:rPr sz="2400" dirty="0"/>
              <a:t> </a:t>
            </a:r>
            <a:r>
              <a:rPr sz="2400" spc="-5" dirty="0"/>
              <a:t>APIs</a:t>
            </a:r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369634" y="1757125"/>
            <a:ext cx="849566" cy="17169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7140" y="3380311"/>
            <a:ext cx="3778356" cy="2838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9589" y="3122548"/>
            <a:ext cx="1083945" cy="1144905"/>
          </a:xfrm>
          <a:custGeom>
            <a:avLst/>
            <a:gdLst/>
            <a:ahLst/>
            <a:cxnLst/>
            <a:rect l="l" t="t" r="r" b="b"/>
            <a:pathLst>
              <a:path w="1083945" h="1144904">
                <a:moveTo>
                  <a:pt x="252603" y="1144777"/>
                </a:moveTo>
                <a:lnTo>
                  <a:pt x="445262" y="865758"/>
                </a:lnTo>
                <a:lnTo>
                  <a:pt x="0" y="558038"/>
                </a:lnTo>
                <a:lnTo>
                  <a:pt x="385444" y="0"/>
                </a:lnTo>
                <a:lnTo>
                  <a:pt x="830834" y="307593"/>
                </a:lnTo>
                <a:lnTo>
                  <a:pt x="1023493" y="28575"/>
                </a:lnTo>
                <a:lnTo>
                  <a:pt x="1083437" y="894333"/>
                </a:lnTo>
                <a:lnTo>
                  <a:pt x="252603" y="1144777"/>
                </a:lnTo>
              </a:path>
            </a:pathLst>
          </a:custGeom>
          <a:ln w="12700">
            <a:solidFill>
              <a:srgbClr val="2F4B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2811" y="2729483"/>
            <a:ext cx="1146175" cy="558165"/>
          </a:xfrm>
          <a:custGeom>
            <a:avLst/>
            <a:gdLst/>
            <a:ahLst/>
            <a:cxnLst/>
            <a:rect l="l" t="t" r="r" b="b"/>
            <a:pathLst>
              <a:path w="1146175" h="558164">
                <a:moveTo>
                  <a:pt x="0" y="278891"/>
                </a:moveTo>
                <a:lnTo>
                  <a:pt x="286512" y="278891"/>
                </a:lnTo>
                <a:lnTo>
                  <a:pt x="286512" y="0"/>
                </a:lnTo>
                <a:lnTo>
                  <a:pt x="859536" y="0"/>
                </a:lnTo>
                <a:lnTo>
                  <a:pt x="859536" y="278891"/>
                </a:lnTo>
                <a:lnTo>
                  <a:pt x="1146048" y="278891"/>
                </a:lnTo>
                <a:lnTo>
                  <a:pt x="573024" y="557783"/>
                </a:lnTo>
                <a:lnTo>
                  <a:pt x="0" y="278891"/>
                </a:lnTo>
                <a:close/>
              </a:path>
            </a:pathLst>
          </a:custGeom>
          <a:ln w="12192">
            <a:solidFill>
              <a:srgbClr val="2F4B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681" y="3158489"/>
            <a:ext cx="974725" cy="1042669"/>
          </a:xfrm>
          <a:custGeom>
            <a:avLst/>
            <a:gdLst/>
            <a:ahLst/>
            <a:cxnLst/>
            <a:rect l="l" t="t" r="r" b="b"/>
            <a:pathLst>
              <a:path w="974725" h="1042670">
                <a:moveTo>
                  <a:pt x="0" y="59182"/>
                </a:moveTo>
                <a:lnTo>
                  <a:pt x="199517" y="304926"/>
                </a:lnTo>
                <a:lnTo>
                  <a:pt x="575437" y="0"/>
                </a:lnTo>
                <a:lnTo>
                  <a:pt x="974217" y="491490"/>
                </a:lnTo>
                <a:lnTo>
                  <a:pt x="598297" y="796544"/>
                </a:lnTo>
                <a:lnTo>
                  <a:pt x="797814" y="1042289"/>
                </a:lnTo>
                <a:lnTo>
                  <a:pt x="22987" y="855726"/>
                </a:lnTo>
                <a:lnTo>
                  <a:pt x="0" y="59182"/>
                </a:lnTo>
                <a:close/>
              </a:path>
            </a:pathLst>
          </a:custGeom>
          <a:ln w="12700">
            <a:solidFill>
              <a:srgbClr val="2F4B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6344" y="1763267"/>
            <a:ext cx="2415540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03064" y="2037588"/>
            <a:ext cx="1498091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17567" y="1819783"/>
            <a:ext cx="2068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5080" indent="-42672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2F4B88"/>
                </a:solidFill>
                <a:latin typeface="Arial"/>
                <a:cs typeface="Arial"/>
              </a:rPr>
              <a:t>Other </a:t>
            </a:r>
            <a:r>
              <a:rPr sz="1800">
                <a:solidFill>
                  <a:srgbClr val="2F4B88"/>
                </a:solidFill>
                <a:latin typeface="Arial"/>
                <a:cs typeface="Arial"/>
              </a:rPr>
              <a:t>IBM</a:t>
            </a:r>
            <a:r>
              <a:rPr sz="1800" spc="-55">
                <a:solidFill>
                  <a:srgbClr val="2F4B88"/>
                </a:solidFill>
                <a:latin typeface="Arial"/>
                <a:cs typeface="Arial"/>
              </a:rPr>
              <a:t> </a:t>
            </a:r>
            <a:r>
              <a:rPr sz="1800" spc="-5" smtClean="0">
                <a:solidFill>
                  <a:srgbClr val="2F4B88"/>
                </a:solidFill>
                <a:latin typeface="Arial"/>
                <a:cs typeface="Arial"/>
              </a:rPr>
              <a:t>products/  </a:t>
            </a:r>
            <a:r>
              <a:rPr lang="en-US" sz="1800" spc="-5" smtClean="0">
                <a:solidFill>
                  <a:srgbClr val="2F4B88"/>
                </a:solidFill>
                <a:latin typeface="Arial"/>
                <a:cs typeface="Arial"/>
              </a:rPr>
              <a:t> </a:t>
            </a:r>
            <a:r>
              <a:rPr sz="1800" spc="-5" smtClean="0">
                <a:solidFill>
                  <a:srgbClr val="2F4B88"/>
                </a:solidFill>
                <a:latin typeface="Arial"/>
                <a:cs typeface="Arial"/>
              </a:rPr>
              <a:t>acquisitions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66988" y="1653539"/>
            <a:ext cx="2453640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08592" y="1927860"/>
            <a:ext cx="1106424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09101" y="1710944"/>
            <a:ext cx="2105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0" marR="5080" indent="-641985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2F4B88"/>
                </a:solidFill>
                <a:latin typeface="Arial"/>
                <a:cs typeface="Arial"/>
              </a:rPr>
              <a:t>Other </a:t>
            </a:r>
            <a:r>
              <a:rPr sz="1800">
                <a:solidFill>
                  <a:srgbClr val="2F4B88"/>
                </a:solidFill>
                <a:latin typeface="Arial"/>
                <a:cs typeface="Arial"/>
              </a:rPr>
              <a:t>IBM</a:t>
            </a:r>
            <a:r>
              <a:rPr sz="1800" spc="-65">
                <a:solidFill>
                  <a:srgbClr val="2F4B88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2F4B88"/>
                </a:solidFill>
                <a:latin typeface="Arial"/>
                <a:cs typeface="Arial"/>
              </a:rPr>
              <a:t>Research  projects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1475" y="1612391"/>
            <a:ext cx="2141220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02080" y="1886711"/>
            <a:ext cx="1615440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46275" y="2161032"/>
            <a:ext cx="1527048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4000" y="2435351"/>
            <a:ext cx="1307591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82953" y="1669796"/>
            <a:ext cx="17926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2F4B88"/>
                </a:solidFill>
                <a:latin typeface="Arial"/>
                <a:cs typeface="Arial"/>
              </a:rPr>
              <a:t>Watson</a:t>
            </a:r>
            <a:r>
              <a:rPr sz="1800" spc="-80" dirty="0">
                <a:solidFill>
                  <a:srgbClr val="2F4B8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F4B88"/>
                </a:solidFill>
                <a:latin typeface="Arial"/>
                <a:cs typeface="Arial"/>
              </a:rPr>
              <a:t>Jeopardy  components  extracted &amp;  enhanced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0"/>
            <a:ext cx="2102732" cy="719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236" y="677113"/>
            <a:ext cx="4321963" cy="42255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0" dirty="0"/>
              <a:t>Watson API</a:t>
            </a:r>
            <a:r>
              <a:rPr spc="-60" dirty="0"/>
              <a:t> </a:t>
            </a:r>
            <a:r>
              <a:rPr lang="en-US" dirty="0" smtClean="0"/>
              <a:t>categories</a:t>
            </a:r>
            <a:endParaRPr spc="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371601"/>
            <a:ext cx="9448800" cy="2514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886201"/>
            <a:ext cx="9448800" cy="26112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0"/>
            <a:ext cx="2102732" cy="719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236" y="677113"/>
            <a:ext cx="4169563" cy="42255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dirty="0"/>
              <a:t>Watson API</a:t>
            </a:r>
            <a:r>
              <a:rPr lang="en-US" spc="-60" dirty="0"/>
              <a:t> </a:t>
            </a:r>
            <a:r>
              <a:rPr lang="en-US" dirty="0"/>
              <a:t>categories</a:t>
            </a:r>
            <a:endParaRPr spc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96440"/>
            <a:ext cx="10363200" cy="48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0"/>
            <a:ext cx="2102732" cy="719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236" y="677113"/>
            <a:ext cx="4398163" cy="42255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dirty="0"/>
              <a:t>Watson API</a:t>
            </a:r>
            <a:r>
              <a:rPr lang="en-US" spc="-60" dirty="0"/>
              <a:t> </a:t>
            </a:r>
            <a:r>
              <a:rPr lang="en-US" dirty="0"/>
              <a:t>categories</a:t>
            </a:r>
            <a:endParaRPr spc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1396440"/>
            <a:ext cx="10820401" cy="48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8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252" y="912622"/>
            <a:ext cx="167703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/>
              <a:t>Positioning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252" y="1765218"/>
            <a:ext cx="10158730" cy="4119076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440"/>
              </a:spcBef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Watson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API design</a:t>
            </a:r>
            <a:r>
              <a:rPr sz="2400" spc="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goals</a:t>
            </a:r>
            <a:endParaRPr sz="2400" dirty="0">
              <a:latin typeface="Arial"/>
              <a:cs typeface="Arial"/>
            </a:endParaRPr>
          </a:p>
          <a:p>
            <a:pPr marL="416559" lvl="1" indent="-169545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80952"/>
              <a:buChar char="•"/>
              <a:tabLst>
                <a:tab pos="416559" algn="l"/>
              </a:tabLst>
            </a:pP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Provide the building blocks to </a:t>
            </a:r>
            <a:r>
              <a:rPr sz="2100" spc="5" dirty="0">
                <a:solidFill>
                  <a:srgbClr val="313131"/>
                </a:solidFill>
                <a:latin typeface="Arial"/>
                <a:cs typeface="Arial"/>
              </a:rPr>
              <a:t>build </a:t>
            </a: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a wide variety of cognitive apps with focus</a:t>
            </a:r>
            <a:r>
              <a:rPr sz="2100" spc="-29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on:</a:t>
            </a:r>
            <a:endParaRPr sz="2100" dirty="0">
              <a:latin typeface="Arial"/>
              <a:cs typeface="Arial"/>
            </a:endParaRPr>
          </a:p>
          <a:p>
            <a:pPr marL="645160" lvl="2" indent="-169545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SzPct val="89189"/>
              <a:buChar char="-"/>
              <a:tabLst>
                <a:tab pos="645160" algn="l"/>
              </a:tabLst>
            </a:pP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Flexibility</a:t>
            </a:r>
            <a:endParaRPr sz="1850" dirty="0">
              <a:latin typeface="Arial"/>
              <a:cs typeface="Arial"/>
            </a:endParaRPr>
          </a:p>
          <a:p>
            <a:pPr marL="645160" lvl="2" indent="-169545">
              <a:lnSpc>
                <a:spcPct val="100000"/>
              </a:lnSpc>
              <a:spcBef>
                <a:spcPts val="310"/>
              </a:spcBef>
              <a:buClr>
                <a:srgbClr val="000000"/>
              </a:buClr>
              <a:buSzPct val="89189"/>
              <a:buChar char="-"/>
              <a:tabLst>
                <a:tab pos="645160" algn="l"/>
              </a:tabLst>
            </a:pP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Customization</a:t>
            </a:r>
            <a:endParaRPr sz="1850" dirty="0">
              <a:latin typeface="Arial"/>
              <a:cs typeface="Arial"/>
            </a:endParaRPr>
          </a:p>
          <a:p>
            <a:pPr marL="645160" lvl="2" indent="-169545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SzPct val="89189"/>
              <a:buChar char="-"/>
              <a:tabLst>
                <a:tab pos="645160" algn="l"/>
              </a:tabLst>
            </a:pPr>
            <a:r>
              <a:rPr sz="1850" spc="5" dirty="0">
                <a:solidFill>
                  <a:srgbClr val="313131"/>
                </a:solidFill>
                <a:latin typeface="Arial"/>
                <a:cs typeface="Arial"/>
              </a:rPr>
              <a:t>Productivity</a:t>
            </a:r>
            <a:endParaRPr sz="1850" dirty="0">
              <a:latin typeface="Arial"/>
              <a:cs typeface="Arial"/>
            </a:endParaRPr>
          </a:p>
          <a:p>
            <a:pPr marL="645160" lvl="2" indent="-169545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SzPct val="89189"/>
              <a:buChar char="-"/>
              <a:tabLst>
                <a:tab pos="645160" algn="l"/>
              </a:tabLst>
            </a:pPr>
            <a:r>
              <a:rPr sz="1850" spc="5" dirty="0">
                <a:solidFill>
                  <a:srgbClr val="313131"/>
                </a:solidFill>
                <a:latin typeface="Arial"/>
                <a:cs typeface="Arial"/>
              </a:rPr>
              <a:t>Ease </a:t>
            </a: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of</a:t>
            </a:r>
            <a:r>
              <a:rPr sz="1850" spc="-11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50" spc="5" dirty="0" smtClean="0">
                <a:solidFill>
                  <a:srgbClr val="313131"/>
                </a:solidFill>
                <a:latin typeface="Arial"/>
                <a:cs typeface="Arial"/>
              </a:rPr>
              <a:t>use</a:t>
            </a:r>
            <a:endParaRPr lang="en-US" sz="1850" spc="5" dirty="0" smtClean="0">
              <a:solidFill>
                <a:srgbClr val="313131"/>
              </a:solidFill>
              <a:latin typeface="Arial"/>
              <a:cs typeface="Arial"/>
            </a:endParaRPr>
          </a:p>
          <a:p>
            <a:pPr marL="18415" lvl="1">
              <a:spcBef>
                <a:spcPts val="325"/>
              </a:spcBef>
              <a:buClr>
                <a:srgbClr val="000000"/>
              </a:buClr>
              <a:buSzPct val="89189"/>
              <a:tabLst>
                <a:tab pos="645160" algn="l"/>
              </a:tabLst>
            </a:pPr>
            <a:endParaRPr lang="en-US" sz="2000" smtClean="0">
              <a:latin typeface="Arial"/>
              <a:cs typeface="Arial"/>
            </a:endParaRPr>
          </a:p>
          <a:p>
            <a:pPr marL="361315" lvl="1" indent="-342900">
              <a:spcBef>
                <a:spcPts val="325"/>
              </a:spcBef>
              <a:buClr>
                <a:srgbClr val="000000"/>
              </a:buClr>
              <a:buSzPct val="89189"/>
              <a:buFont typeface="Wingdings" charset="2"/>
              <a:buChar char="§"/>
              <a:tabLst>
                <a:tab pos="645160" algn="l"/>
              </a:tabLst>
            </a:pPr>
            <a:r>
              <a:rPr lang="en-US" sz="2400" dirty="0" smtClean="0">
                <a:latin typeface="Arial"/>
                <a:cs typeface="Arial"/>
              </a:rPr>
              <a:t>Watson offers key three key differentiators:</a:t>
            </a:r>
          </a:p>
          <a:p>
            <a:pPr marL="818515" lvl="2" indent="-342900">
              <a:spcBef>
                <a:spcPts val="325"/>
              </a:spcBef>
              <a:buClr>
                <a:srgbClr val="000000"/>
              </a:buClr>
              <a:buSzPct val="89189"/>
              <a:buFont typeface="Arial" charset="0"/>
              <a:buChar char="•"/>
              <a:tabLst>
                <a:tab pos="645160" algn="l"/>
              </a:tabLst>
            </a:pPr>
            <a:r>
              <a:rPr lang="en-US" sz="2400" dirty="0" smtClean="0">
                <a:latin typeface="Arial"/>
                <a:cs typeface="Arial"/>
              </a:rPr>
              <a:t>provides unparalleled domain expertise</a:t>
            </a:r>
          </a:p>
          <a:p>
            <a:pPr marL="818515" lvl="2" indent="-342900">
              <a:spcBef>
                <a:spcPts val="325"/>
              </a:spcBef>
              <a:buClr>
                <a:srgbClr val="000000"/>
              </a:buClr>
              <a:buSzPct val="89189"/>
              <a:buFont typeface="Arial" charset="0"/>
              <a:buChar char="•"/>
              <a:tabLst>
                <a:tab pos="645160" algn="l"/>
              </a:tabLst>
            </a:pPr>
            <a:r>
              <a:rPr lang="en-US" sz="2400" dirty="0" smtClean="0">
                <a:latin typeface="Arial"/>
                <a:cs typeface="Arial"/>
              </a:rPr>
              <a:t>lives and works on a cloud optimized for data and AI workloads</a:t>
            </a:r>
          </a:p>
          <a:p>
            <a:pPr marL="818515" lvl="2" indent="-342900">
              <a:spcBef>
                <a:spcPts val="325"/>
              </a:spcBef>
              <a:buClr>
                <a:srgbClr val="000000"/>
              </a:buClr>
              <a:buSzPct val="89189"/>
              <a:buFont typeface="Arial" charset="0"/>
              <a:buChar char="•"/>
              <a:tabLst>
                <a:tab pos="645160" algn="l"/>
              </a:tabLst>
            </a:pPr>
            <a:r>
              <a:rPr lang="en-US" sz="2400" dirty="0" smtClean="0">
                <a:latin typeface="Arial"/>
                <a:cs typeface="Arial"/>
              </a:rPr>
              <a:t>clients maintain ownership of their data, insights and IP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789791" y="2421508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17347"/>
            <a:ext cx="2584704" cy="883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80465" y="2640914"/>
            <a:ext cx="97923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Watson </a:t>
            </a:r>
            <a:r>
              <a:rPr sz="4800" dirty="0" smtClean="0"/>
              <a:t>API</a:t>
            </a:r>
            <a:r>
              <a:rPr lang="en-US" sz="4800" dirty="0" smtClean="0"/>
              <a:t>s</a:t>
            </a:r>
            <a:endParaRPr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0"/>
            <a:ext cx="2102732" cy="719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237" y="677113"/>
            <a:ext cx="3352800" cy="4318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0" dirty="0"/>
              <a:t>Watson API</a:t>
            </a:r>
            <a:r>
              <a:rPr spc="-60" dirty="0"/>
              <a:t> </a:t>
            </a:r>
            <a:r>
              <a:rPr spc="0" dirty="0"/>
              <a:t>Summary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6440"/>
            <a:ext cx="10439400" cy="48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8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252" y="912622"/>
            <a:ext cx="166116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0"/>
              <a:t>The</a:t>
            </a:r>
            <a:r>
              <a:rPr spc="-50"/>
              <a:t> </a:t>
            </a:r>
            <a:r>
              <a:rPr/>
              <a:t>basics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38116" y="1102588"/>
            <a:ext cx="11198234" cy="44143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335020" indent="-175260">
              <a:lnSpc>
                <a:spcPct val="100000"/>
              </a:lnSpc>
              <a:spcBef>
                <a:spcPts val="400"/>
              </a:spcBef>
              <a:buSzPct val="90000"/>
              <a:buFont typeface="Wingdings"/>
              <a:buChar char=""/>
              <a:tabLst>
                <a:tab pos="3335020" algn="l"/>
              </a:tabLst>
            </a:pPr>
            <a:r>
              <a:rPr dirty="0"/>
              <a:t>All </a:t>
            </a:r>
            <a:r>
              <a:rPr spc="-5" dirty="0"/>
              <a:t>APIs </a:t>
            </a:r>
            <a:r>
              <a:rPr dirty="0"/>
              <a:t>are REST based </a:t>
            </a:r>
            <a:r>
              <a:rPr dirty="0" smtClean="0"/>
              <a:t>w</a:t>
            </a:r>
            <a:r>
              <a:rPr lang="en-US" dirty="0" smtClean="0"/>
              <a:t>ith </a:t>
            </a:r>
            <a:r>
              <a:rPr dirty="0" smtClean="0"/>
              <a:t>public</a:t>
            </a:r>
            <a:r>
              <a:rPr spc="-65" dirty="0" smtClean="0"/>
              <a:t> </a:t>
            </a:r>
            <a:r>
              <a:rPr dirty="0"/>
              <a:t>endpoints</a:t>
            </a:r>
          </a:p>
          <a:p>
            <a:pPr marL="3563620" lvl="1" indent="-169545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80000"/>
              <a:buChar char="•"/>
              <a:tabLst>
                <a:tab pos="3563620" algn="l"/>
                <a:tab pos="573532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For</a:t>
            </a:r>
            <a:r>
              <a:rPr sz="2000" spc="-1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authentication</a:t>
            </a:r>
            <a:r>
              <a:rPr lang="en-US" sz="2000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services</a:t>
            </a:r>
            <a:r>
              <a:rPr lang="en-US" sz="2000" dirty="0" smtClean="0">
                <a:solidFill>
                  <a:srgbClr val="313131"/>
                </a:solidFill>
                <a:latin typeface="Arial"/>
                <a:cs typeface="Arial"/>
              </a:rPr>
              <a:t>,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use</a:t>
            </a:r>
            <a:r>
              <a:rPr sz="2000" spc="-5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either</a:t>
            </a:r>
            <a:endParaRPr sz="2000" dirty="0">
              <a:latin typeface="Arial"/>
              <a:cs typeface="Arial"/>
            </a:endParaRPr>
          </a:p>
          <a:p>
            <a:pPr marL="3622675" marR="2601595" lvl="2">
              <a:lnSpc>
                <a:spcPct val="113999"/>
              </a:lnSpc>
              <a:spcBef>
                <a:spcPts val="5"/>
              </a:spcBef>
              <a:buClr>
                <a:srgbClr val="000000"/>
              </a:buClr>
              <a:buSzPct val="88888"/>
              <a:buChar char="-"/>
              <a:tabLst>
                <a:tab pos="3792220" algn="l"/>
              </a:tabLst>
            </a:pPr>
            <a:r>
              <a:rPr lang="en-US" sz="1800" spc="-5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313131"/>
                </a:solidFill>
                <a:latin typeface="Arial"/>
                <a:cs typeface="Arial"/>
              </a:rPr>
              <a:t>An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api </a:t>
            </a:r>
            <a:r>
              <a:rPr sz="1800" dirty="0">
                <a:solidFill>
                  <a:srgbClr val="313131"/>
                </a:solidFill>
                <a:latin typeface="Arial"/>
                <a:cs typeface="Arial"/>
              </a:rPr>
              <a:t>key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that </a:t>
            </a:r>
            <a:r>
              <a:rPr sz="1800" spc="-10" dirty="0">
                <a:solidFill>
                  <a:srgbClr val="313131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a </a:t>
            </a:r>
            <a:r>
              <a:rPr sz="1800" spc="-5" dirty="0" err="1">
                <a:solidFill>
                  <a:srgbClr val="313131"/>
                </a:solidFill>
                <a:latin typeface="Arial"/>
                <a:cs typeface="Arial"/>
              </a:rPr>
              <a:t>param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13131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each request  or</a:t>
            </a:r>
            <a:endParaRPr sz="1800" dirty="0">
              <a:latin typeface="Arial"/>
              <a:cs typeface="Arial"/>
            </a:endParaRPr>
          </a:p>
          <a:p>
            <a:pPr marL="3622675" lvl="2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88888"/>
              <a:buChar char="-"/>
              <a:tabLst>
                <a:tab pos="3792220" algn="l"/>
              </a:tabLst>
            </a:pPr>
            <a:r>
              <a:rPr lang="en-US" sz="1800" spc="-5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313131"/>
                </a:solidFill>
                <a:latin typeface="Arial"/>
                <a:cs typeface="Arial"/>
              </a:rPr>
              <a:t>Basic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authentication </a:t>
            </a:r>
            <a:r>
              <a:rPr sz="1800" spc="-15" dirty="0">
                <a:solidFill>
                  <a:srgbClr val="313131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an </a:t>
            </a:r>
            <a:r>
              <a:rPr sz="1800" dirty="0">
                <a:solidFill>
                  <a:srgbClr val="313131"/>
                </a:solidFill>
                <a:latin typeface="Arial"/>
                <a:cs typeface="Arial"/>
              </a:rPr>
              <a:t>HTTPS</a:t>
            </a:r>
            <a:r>
              <a:rPr sz="1800" spc="4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endpoint</a:t>
            </a:r>
            <a:endParaRPr sz="1800" dirty="0">
              <a:latin typeface="Arial"/>
              <a:cs typeface="Arial"/>
            </a:endParaRPr>
          </a:p>
          <a:p>
            <a:pPr marL="3850004">
              <a:lnSpc>
                <a:spcPct val="100000"/>
              </a:lnSpc>
              <a:spcBef>
                <a:spcPts val="640"/>
              </a:spcBef>
            </a:pPr>
            <a:r>
              <a:rPr sz="1400" dirty="0">
                <a:solidFill>
                  <a:srgbClr val="000000"/>
                </a:solidFill>
              </a:rPr>
              <a:t>- </a:t>
            </a:r>
            <a:r>
              <a:rPr sz="1400" spc="-5" dirty="0"/>
              <a:t>Username/password </a:t>
            </a:r>
            <a:r>
              <a:rPr sz="1400" dirty="0"/>
              <a:t>in request</a:t>
            </a:r>
            <a:r>
              <a:rPr sz="1400" spc="0" dirty="0"/>
              <a:t> </a:t>
            </a:r>
            <a:r>
              <a:rPr sz="1400" dirty="0"/>
              <a:t>header</a:t>
            </a:r>
          </a:p>
          <a:p>
            <a:pPr marL="3147060">
              <a:lnSpc>
                <a:spcPct val="100000"/>
              </a:lnSpc>
            </a:pPr>
            <a:endParaRPr sz="1450" dirty="0">
              <a:latin typeface="Times New Roman"/>
              <a:cs typeface="Times New Roman"/>
            </a:endParaRPr>
          </a:p>
          <a:p>
            <a:pPr marL="3335020" marR="492759" indent="-175260">
              <a:lnSpc>
                <a:spcPct val="100000"/>
              </a:lnSpc>
              <a:buSzPct val="90000"/>
              <a:buFont typeface="Wingdings"/>
              <a:buChar char=""/>
              <a:tabLst>
                <a:tab pos="3335020" algn="l"/>
                <a:tab pos="8852535" algn="l"/>
              </a:tabLst>
            </a:pPr>
            <a:r>
              <a:rPr dirty="0"/>
              <a:t>Each service instance is created in</a:t>
            </a:r>
            <a:r>
              <a:rPr spc="-55" dirty="0"/>
              <a:t> </a:t>
            </a:r>
            <a:r>
              <a:rPr lang="en-US" dirty="0" smtClean="0"/>
              <a:t>IBM Cloud </a:t>
            </a:r>
            <a:r>
              <a:rPr spc="-5" dirty="0" smtClean="0"/>
              <a:t>and</a:t>
            </a:r>
            <a:r>
              <a:rPr lang="en-US" spc="-5" dirty="0"/>
              <a:t> </a:t>
            </a:r>
            <a:r>
              <a:rPr spc="-5" dirty="0" smtClean="0"/>
              <a:t>has </a:t>
            </a:r>
            <a:r>
              <a:rPr spc="-5" dirty="0"/>
              <a:t>it’s</a:t>
            </a:r>
            <a:r>
              <a:rPr spc="-95" dirty="0"/>
              <a:t> </a:t>
            </a:r>
            <a:r>
              <a:rPr dirty="0" smtClean="0"/>
              <a:t>own</a:t>
            </a:r>
            <a:r>
              <a:rPr lang="en-US" dirty="0" smtClean="0"/>
              <a:t> </a:t>
            </a:r>
            <a:r>
              <a:rPr dirty="0" smtClean="0"/>
              <a:t>credentials</a:t>
            </a:r>
            <a:endParaRPr dirty="0"/>
          </a:p>
          <a:p>
            <a:pPr marL="3563620" lvl="1" indent="-169545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80000"/>
              <a:buChar char="•"/>
              <a:tabLst>
                <a:tab pos="356362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Credentials are available in the </a:t>
            </a:r>
            <a:r>
              <a:rPr lang="en-US" sz="2000" dirty="0"/>
              <a:t>IBM Cloud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console</a:t>
            </a:r>
            <a:endParaRPr sz="2000" dirty="0">
              <a:latin typeface="Arial"/>
              <a:cs typeface="Arial"/>
            </a:endParaRPr>
          </a:p>
          <a:p>
            <a:pPr marL="3563620" lvl="1" indent="-169545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80000"/>
              <a:buChar char="•"/>
              <a:tabLst>
                <a:tab pos="356362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For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apps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bound to a service</a:t>
            </a:r>
            <a:r>
              <a:rPr sz="2000" spc="-12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instance</a:t>
            </a:r>
            <a:endParaRPr sz="2000" dirty="0">
              <a:latin typeface="Arial"/>
              <a:cs typeface="Arial"/>
            </a:endParaRPr>
          </a:p>
          <a:p>
            <a:pPr marL="3792220" lvl="2" indent="-169545">
              <a:lnSpc>
                <a:spcPct val="100000"/>
              </a:lnSpc>
              <a:spcBef>
                <a:spcPts val="310"/>
              </a:spcBef>
              <a:buClr>
                <a:srgbClr val="000000"/>
              </a:buClr>
              <a:buSzPct val="88888"/>
              <a:buChar char="-"/>
              <a:tabLst>
                <a:tab pos="3792220" algn="l"/>
              </a:tabLst>
            </a:pP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Credentials available as </a:t>
            </a:r>
            <a:r>
              <a:rPr sz="1800" dirty="0">
                <a:solidFill>
                  <a:srgbClr val="313131"/>
                </a:solidFill>
                <a:latin typeface="Arial"/>
                <a:cs typeface="Arial"/>
              </a:rPr>
              <a:t>JSON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in </a:t>
            </a:r>
            <a:r>
              <a:rPr sz="1800" spc="-5" dirty="0" smtClean="0">
                <a:solidFill>
                  <a:srgbClr val="313131"/>
                </a:solidFill>
                <a:latin typeface="Arial"/>
                <a:cs typeface="Arial"/>
              </a:rPr>
              <a:t>VCAP_SERVICES env</a:t>
            </a:r>
            <a:r>
              <a:rPr lang="en-US" spc="100" dirty="0" smtClean="0">
                <a:solidFill>
                  <a:srgbClr val="313131"/>
                </a:solidFill>
                <a:latin typeface="Arial"/>
                <a:cs typeface="Arial"/>
              </a:rPr>
              <a:t>ironment</a:t>
            </a:r>
            <a:endParaRPr sz="1800" dirty="0">
              <a:latin typeface="Arial"/>
              <a:cs typeface="Arial"/>
            </a:endParaRPr>
          </a:p>
          <a:p>
            <a:pPr marL="3147060" lvl="2">
              <a:lnSpc>
                <a:spcPct val="100000"/>
              </a:lnSpc>
              <a:spcBef>
                <a:spcPts val="40"/>
              </a:spcBef>
              <a:buFont typeface="Arial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3335020" marR="5080" indent="-175260">
              <a:lnSpc>
                <a:spcPct val="100000"/>
              </a:lnSpc>
              <a:buSzPct val="90000"/>
              <a:buFont typeface="Wingdings"/>
              <a:buChar char=""/>
              <a:tabLst>
                <a:tab pos="3335020" algn="l"/>
                <a:tab pos="4800600" algn="l"/>
                <a:tab pos="10172700" algn="l"/>
              </a:tabLst>
            </a:pPr>
            <a:r>
              <a:rPr dirty="0"/>
              <a:t>Each</a:t>
            </a:r>
            <a:r>
              <a:rPr spc="-15" dirty="0"/>
              <a:t> </a:t>
            </a:r>
            <a:r>
              <a:rPr dirty="0"/>
              <a:t>s</a:t>
            </a:r>
            <a:r>
              <a:rPr spc="0" dirty="0"/>
              <a:t>e</a:t>
            </a:r>
            <a:r>
              <a:rPr dirty="0"/>
              <a:t>rvice</a:t>
            </a:r>
            <a:r>
              <a:rPr spc="-25" dirty="0"/>
              <a:t> </a:t>
            </a:r>
            <a:r>
              <a:rPr dirty="0"/>
              <a:t>has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deployed</a:t>
            </a:r>
            <a:r>
              <a:rPr spc="-20" dirty="0"/>
              <a:t> </a:t>
            </a:r>
            <a:r>
              <a:rPr dirty="0"/>
              <a:t>demo</a:t>
            </a:r>
            <a:r>
              <a:rPr spc="-15" dirty="0"/>
              <a:t> </a:t>
            </a:r>
            <a:r>
              <a:rPr dirty="0"/>
              <a:t>app</a:t>
            </a:r>
            <a:r>
              <a:rPr spc="-15" dirty="0"/>
              <a:t> </a:t>
            </a:r>
            <a:r>
              <a:rPr dirty="0"/>
              <a:t>that</a:t>
            </a:r>
            <a:r>
              <a:rPr spc="-35" dirty="0"/>
              <a:t> </a:t>
            </a:r>
            <a:r>
              <a:rPr dirty="0"/>
              <a:t>c</a:t>
            </a:r>
            <a:r>
              <a:rPr spc="0" dirty="0"/>
              <a:t>a</a:t>
            </a:r>
            <a:r>
              <a:rPr dirty="0"/>
              <a:t>n</a:t>
            </a:r>
            <a:r>
              <a:rPr spc="-15" dirty="0"/>
              <a:t> </a:t>
            </a:r>
            <a:r>
              <a:rPr dirty="0"/>
              <a:t>be</a:t>
            </a:r>
            <a:r>
              <a:rPr spc="-15" dirty="0"/>
              <a:t> </a:t>
            </a:r>
            <a:r>
              <a:rPr dirty="0"/>
              <a:t>run</a:t>
            </a:r>
            <a:r>
              <a:rPr spc="-15" dirty="0"/>
              <a:t> </a:t>
            </a:r>
            <a:r>
              <a:rPr dirty="0" smtClean="0"/>
              <a:t>and</a:t>
            </a:r>
            <a:r>
              <a:rPr lang="en-US" dirty="0" smtClean="0"/>
              <a:t> </a:t>
            </a:r>
            <a:r>
              <a:rPr spc="-15" dirty="0" smtClean="0"/>
              <a:t>t</a:t>
            </a:r>
            <a:r>
              <a:rPr dirty="0" smtClean="0"/>
              <a:t>hen  </a:t>
            </a:r>
            <a:r>
              <a:rPr dirty="0"/>
              <a:t>cloned</a:t>
            </a:r>
            <a:r>
              <a:rPr spc="-20" dirty="0"/>
              <a:t> </a:t>
            </a:r>
            <a:r>
              <a:rPr dirty="0" smtClean="0"/>
              <a:t>from</a:t>
            </a:r>
            <a:r>
              <a:rPr lang="en-US" dirty="0" smtClean="0"/>
              <a:t> </a:t>
            </a:r>
            <a:r>
              <a:rPr spc="-5" dirty="0" smtClean="0"/>
              <a:t>GitHub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238115" y="2856878"/>
            <a:ext cx="2809885" cy="864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252" y="912622"/>
            <a:ext cx="316293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0" dirty="0"/>
              <a:t>Watson API</a:t>
            </a:r>
            <a:r>
              <a:rPr spc="-55" dirty="0"/>
              <a:t> </a:t>
            </a:r>
            <a:r>
              <a:rPr dirty="0"/>
              <a:t>Explorer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34200" y="1324737"/>
            <a:ext cx="4648200" cy="15779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7960" marR="65405" indent="-175260">
              <a:lnSpc>
                <a:spcPct val="100000"/>
              </a:lnSpc>
              <a:spcBef>
                <a:spcPts val="105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A collection of Swagger  documentation for the Watson</a:t>
            </a:r>
            <a:r>
              <a:rPr sz="2000" spc="-15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-5" dirty="0" smtClean="0">
                <a:solidFill>
                  <a:srgbClr val="313131"/>
                </a:solidFill>
                <a:latin typeface="Arial"/>
                <a:cs typeface="Arial"/>
              </a:rPr>
              <a:t>APIs</a:t>
            </a:r>
            <a:endParaRPr lang="en-US" sz="2000" dirty="0">
              <a:latin typeface="Arial"/>
              <a:cs typeface="Arial"/>
            </a:endParaRPr>
          </a:p>
          <a:p>
            <a:pPr marL="187960" marR="65405" indent="-175260">
              <a:lnSpc>
                <a:spcPct val="100000"/>
              </a:lnSpc>
              <a:spcBef>
                <a:spcPts val="105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endParaRPr lang="en-US" sz="2000" dirty="0">
              <a:solidFill>
                <a:srgbClr val="313131"/>
              </a:solidFill>
              <a:latin typeface="Arial"/>
              <a:cs typeface="Arial"/>
            </a:endParaRPr>
          </a:p>
          <a:p>
            <a:pPr marL="187960" marR="65405" indent="-175260">
              <a:lnSpc>
                <a:spcPct val="100000"/>
              </a:lnSpc>
              <a:spcBef>
                <a:spcPts val="105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Test </a:t>
            </a:r>
            <a:r>
              <a:rPr sz="2000" spc="-5" dirty="0" smtClean="0">
                <a:solidFill>
                  <a:srgbClr val="313131"/>
                </a:solidFill>
                <a:latin typeface="Arial"/>
                <a:cs typeface="Arial"/>
              </a:rPr>
              <a:t>API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calls for various  services</a:t>
            </a:r>
            <a:r>
              <a:rPr sz="2000" spc="-3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as</a:t>
            </a:r>
            <a:r>
              <a:rPr lang="en-US" sz="2000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long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as you have</a:t>
            </a:r>
            <a:r>
              <a:rPr sz="2000" spc="-13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the  credentials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4783" y="1344168"/>
            <a:ext cx="6220138" cy="522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94042" y="5264911"/>
            <a:ext cx="38258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heavy" spc="-5" smtClean="0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  <a:hlinkClick r:id="rId4"/>
              </a:rPr>
              <a:t>https</a:t>
            </a:r>
            <a:r>
              <a:rPr sz="1600" u="heavy" spc="-5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  <a:hlinkClick r:id="rId4"/>
              </a:rPr>
              <a:t>://watson-api-explorer.mybluemix.net/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252" y="912622"/>
            <a:ext cx="118935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0"/>
              <a:t>Ag</a:t>
            </a:r>
            <a:r>
              <a:rPr spc="-10"/>
              <a:t>e</a:t>
            </a:r>
            <a:r>
              <a:rPr spc="0"/>
              <a:t>n</a:t>
            </a:r>
            <a:r>
              <a:rPr spc="-10"/>
              <a:t>d</a:t>
            </a:r>
            <a:r>
              <a:rPr spc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252" y="1769971"/>
            <a:ext cx="7483348" cy="206530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405"/>
              </a:spcBef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lang="en-US" sz="2400" spc="-5" dirty="0" smtClean="0">
                <a:solidFill>
                  <a:srgbClr val="313131"/>
                </a:solidFill>
                <a:latin typeface="Arial"/>
                <a:cs typeface="Arial"/>
              </a:rPr>
              <a:t>Cognitive Computing</a:t>
            </a:r>
          </a:p>
          <a:p>
            <a:pPr marL="187960" indent="-175260">
              <a:lnSpc>
                <a:spcPct val="100000"/>
              </a:lnSpc>
              <a:spcBef>
                <a:spcPts val="405"/>
              </a:spcBef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400" spc="-5" dirty="0" smtClean="0">
                <a:solidFill>
                  <a:srgbClr val="313131"/>
                </a:solidFill>
                <a:latin typeface="Arial"/>
                <a:cs typeface="Arial"/>
              </a:rPr>
              <a:t>Introduction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Watson</a:t>
            </a:r>
            <a:endParaRPr sz="2400" dirty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Watson </a:t>
            </a:r>
            <a:r>
              <a:rPr sz="2400" spc="-5" dirty="0" smtClean="0">
                <a:solidFill>
                  <a:srgbClr val="313131"/>
                </a:solidFill>
                <a:latin typeface="Arial"/>
                <a:cs typeface="Arial"/>
              </a:rPr>
              <a:t>APIs</a:t>
            </a:r>
            <a:endParaRPr sz="2400" dirty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400" spc="-5" dirty="0" smtClean="0">
                <a:solidFill>
                  <a:srgbClr val="313131"/>
                </a:solidFill>
                <a:latin typeface="Arial"/>
                <a:cs typeface="Arial"/>
              </a:rPr>
              <a:t>Demos</a:t>
            </a:r>
            <a:endParaRPr lang="en-US" sz="2400" dirty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400" spc="10" dirty="0" smtClean="0">
                <a:solidFill>
                  <a:srgbClr val="313131"/>
                </a:solidFill>
                <a:latin typeface="Arial"/>
                <a:cs typeface="Arial"/>
              </a:rPr>
              <a:t>Useful</a:t>
            </a:r>
            <a:r>
              <a:rPr sz="2400" spc="-25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313131"/>
                </a:solidFill>
                <a:latin typeface="Arial"/>
                <a:cs typeface="Arial"/>
              </a:rPr>
              <a:t>links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252" y="786511"/>
            <a:ext cx="320548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0"/>
              <a:t>SDKs </a:t>
            </a:r>
            <a:r>
              <a:rPr/>
              <a:t>and </a:t>
            </a:r>
            <a:r>
              <a:rPr spc="0"/>
              <a:t>starter</a:t>
            </a:r>
            <a:r>
              <a:rPr spc="-40"/>
              <a:t> </a:t>
            </a:r>
            <a:r>
              <a:rPr spc="0"/>
              <a:t>kits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318" y="1328165"/>
            <a:ext cx="8870315" cy="1627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0"/>
              </a:spcBef>
              <a:buSzPct val="88888"/>
              <a:buFont typeface="Wingdings"/>
              <a:buChar char=""/>
              <a:tabLst>
                <a:tab pos="187960" algn="l"/>
                <a:tab pos="5418455" algn="l"/>
              </a:tabLst>
            </a:pPr>
            <a:r>
              <a:rPr sz="1800" b="1" i="1" spc="-5" dirty="0">
                <a:solidFill>
                  <a:srgbClr val="313131"/>
                </a:solidFill>
                <a:latin typeface="Arial"/>
                <a:cs typeface="Arial"/>
              </a:rPr>
              <a:t>SDKs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are </a:t>
            </a:r>
            <a:r>
              <a:rPr sz="1800" spc="-10" dirty="0">
                <a:solidFill>
                  <a:srgbClr val="313131"/>
                </a:solidFill>
                <a:latin typeface="Arial"/>
                <a:cs typeface="Arial"/>
              </a:rPr>
              <a:t>wrappers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around </a:t>
            </a:r>
            <a:r>
              <a:rPr sz="1800" dirty="0">
                <a:solidFill>
                  <a:srgbClr val="313131"/>
                </a:solidFill>
                <a:latin typeface="Arial"/>
                <a:cs typeface="Arial"/>
              </a:rPr>
              <a:t>the REST API</a:t>
            </a:r>
            <a:r>
              <a:rPr sz="1800" spc="11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and</a:t>
            </a:r>
            <a:r>
              <a:rPr sz="1800" spc="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313131"/>
                </a:solidFill>
                <a:latin typeface="Arial"/>
                <a:cs typeface="Arial"/>
              </a:rPr>
              <a:t>are</a:t>
            </a:r>
            <a:r>
              <a:rPr lang="en-US" sz="1800" spc="-5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313131"/>
                </a:solidFill>
                <a:latin typeface="Arial"/>
                <a:cs typeface="Arial"/>
              </a:rPr>
              <a:t>available </a:t>
            </a:r>
            <a:r>
              <a:rPr sz="1800" dirty="0">
                <a:solidFill>
                  <a:srgbClr val="313131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various programming  </a:t>
            </a:r>
            <a:r>
              <a:rPr sz="1800" spc="-5" dirty="0" smtClean="0">
                <a:solidFill>
                  <a:srgbClr val="313131"/>
                </a:solidFill>
                <a:latin typeface="Arial"/>
                <a:cs typeface="Arial"/>
              </a:rPr>
              <a:t>languages</a:t>
            </a:r>
            <a:r>
              <a:rPr lang="en-US" sz="1800" spc="-5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313131"/>
                </a:solidFill>
                <a:latin typeface="Arial"/>
                <a:cs typeface="Arial"/>
              </a:rPr>
              <a:t>/</a:t>
            </a:r>
            <a:r>
              <a:rPr lang="en-US" sz="1800" spc="-5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313131"/>
                </a:solidFill>
                <a:latin typeface="Arial"/>
                <a:cs typeface="Arial"/>
              </a:rPr>
              <a:t>platforms</a:t>
            </a:r>
            <a:endParaRPr sz="1800" dirty="0">
              <a:latin typeface="Arial"/>
              <a:cs typeface="Arial"/>
            </a:endParaRPr>
          </a:p>
          <a:p>
            <a:pPr marL="416559" lvl="1" indent="-169545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80555"/>
              <a:buChar char="•"/>
              <a:tabLst>
                <a:tab pos="416559" algn="l"/>
              </a:tabLst>
            </a:pPr>
            <a:r>
              <a:rPr sz="1800" spc="-10" dirty="0">
                <a:solidFill>
                  <a:srgbClr val="313131"/>
                </a:solidFill>
                <a:latin typeface="Arial"/>
                <a:cs typeface="Arial"/>
              </a:rPr>
              <a:t>Node,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Java, </a:t>
            </a:r>
            <a:r>
              <a:rPr sz="1800" spc="-10" dirty="0">
                <a:solidFill>
                  <a:srgbClr val="313131"/>
                </a:solidFill>
                <a:latin typeface="Arial"/>
                <a:cs typeface="Arial"/>
              </a:rPr>
              <a:t>Python, </a:t>
            </a:r>
            <a:r>
              <a:rPr sz="1800" dirty="0" smtClean="0">
                <a:solidFill>
                  <a:srgbClr val="313131"/>
                </a:solidFill>
                <a:latin typeface="Arial"/>
                <a:cs typeface="Arial"/>
              </a:rPr>
              <a:t>iOS</a:t>
            </a:r>
            <a:r>
              <a:rPr lang="en-US" sz="1800" dirty="0" smtClean="0">
                <a:solidFill>
                  <a:srgbClr val="313131"/>
                </a:solidFill>
                <a:latin typeface="Arial"/>
                <a:cs typeface="Arial"/>
              </a:rPr>
              <a:t>, </a:t>
            </a:r>
            <a:r>
              <a:rPr sz="1800" spc="-5" dirty="0" smtClean="0">
                <a:solidFill>
                  <a:srgbClr val="313131"/>
                </a:solidFill>
                <a:latin typeface="Arial"/>
                <a:cs typeface="Arial"/>
              </a:rPr>
              <a:t>Unity</a:t>
            </a:r>
            <a:r>
              <a:rPr lang="en-US" sz="1800" spc="-5" dirty="0" smtClean="0">
                <a:solidFill>
                  <a:srgbClr val="313131"/>
                </a:solidFill>
                <a:latin typeface="Arial"/>
                <a:cs typeface="Arial"/>
              </a:rPr>
              <a:t> etc</a:t>
            </a:r>
            <a:endParaRPr sz="1800" dirty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515"/>
              </a:spcBef>
              <a:buSzPct val="88888"/>
              <a:buFont typeface="Wingdings"/>
              <a:buChar char=""/>
              <a:tabLst>
                <a:tab pos="187960" algn="l"/>
              </a:tabLst>
            </a:pPr>
            <a:r>
              <a:rPr sz="1800" b="1" i="1" spc="-5" dirty="0">
                <a:solidFill>
                  <a:srgbClr val="313131"/>
                </a:solidFill>
                <a:latin typeface="Arial"/>
                <a:cs typeface="Arial"/>
              </a:rPr>
              <a:t>Starter Kits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are complete code </a:t>
            </a:r>
            <a:r>
              <a:rPr sz="1800" spc="-10" dirty="0">
                <a:solidFill>
                  <a:srgbClr val="313131"/>
                </a:solidFill>
                <a:latin typeface="Arial"/>
                <a:cs typeface="Arial"/>
              </a:rPr>
              <a:t>examples</a:t>
            </a:r>
            <a:r>
              <a:rPr sz="1800" spc="5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that</a:t>
            </a:r>
            <a:endParaRPr sz="1800" dirty="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</a:pP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combine multiple services </a:t>
            </a:r>
            <a:r>
              <a:rPr sz="1800" dirty="0">
                <a:solidFill>
                  <a:srgbClr val="313131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common use</a:t>
            </a:r>
            <a:r>
              <a:rPr sz="1800" spc="2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cases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84852" y="2297107"/>
            <a:ext cx="2921148" cy="32654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5076" y="3276600"/>
            <a:ext cx="6885940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1850" u="heavy" dirty="0" smtClean="0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</a:rPr>
              <a:t>https://www.ibm.com/watson/developer-resources/</a:t>
            </a:r>
            <a:endParaRPr sz="18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789791" y="2421508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17347"/>
            <a:ext cx="2584704" cy="883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50745" y="2640914"/>
            <a:ext cx="76790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 smtClean="0"/>
              <a:t>D</a:t>
            </a:r>
            <a:r>
              <a:rPr sz="4800" spc="-5" dirty="0" smtClean="0"/>
              <a:t>emos</a:t>
            </a:r>
            <a:endParaRPr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252" y="1067816"/>
            <a:ext cx="402590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0">
                <a:latin typeface="Arial"/>
                <a:cs typeface="Arial"/>
              </a:rPr>
              <a:t>Vision</a:t>
            </a:r>
            <a:r>
              <a:rPr spc="0"/>
              <a:t>: </a:t>
            </a:r>
            <a:r>
              <a:rPr/>
              <a:t>Visual</a:t>
            </a:r>
            <a:r>
              <a:rPr spc="-40"/>
              <a:t> </a:t>
            </a:r>
            <a:r>
              <a:rPr/>
              <a:t>Recognition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252" y="1808429"/>
            <a:ext cx="11064748" cy="3813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solidFill>
                  <a:srgbClr val="313131"/>
                </a:solidFill>
                <a:latin typeface="Arial"/>
                <a:cs typeface="Arial"/>
              </a:rPr>
              <a:t>Tag and classify visual content using machine learning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87960" indent="-175260">
              <a:lnSpc>
                <a:spcPct val="100000"/>
              </a:lnSpc>
              <a:spcBef>
                <a:spcPts val="335"/>
              </a:spcBef>
              <a:buSzPct val="90476"/>
              <a:buFont typeface="Wingdings"/>
              <a:buChar char=""/>
              <a:tabLst>
                <a:tab pos="187960" algn="l"/>
              </a:tabLst>
            </a:pPr>
            <a:r>
              <a:rPr lang="en-US" sz="2000" spc="10" dirty="0" smtClean="0">
                <a:solidFill>
                  <a:srgbClr val="313131"/>
                </a:solidFill>
                <a:latin typeface="Arial"/>
                <a:cs typeface="Arial"/>
              </a:rPr>
              <a:t>U</a:t>
            </a:r>
            <a:r>
              <a:rPr sz="2000" spc="10" dirty="0" smtClean="0">
                <a:solidFill>
                  <a:srgbClr val="313131"/>
                </a:solidFill>
                <a:latin typeface="Arial"/>
                <a:cs typeface="Arial"/>
              </a:rPr>
              <a:t>nderstands </a:t>
            </a:r>
            <a:r>
              <a:rPr sz="2000" spc="10" dirty="0">
                <a:solidFill>
                  <a:srgbClr val="313131"/>
                </a:solidFill>
                <a:latin typeface="Arial"/>
                <a:cs typeface="Arial"/>
              </a:rPr>
              <a:t>the contents of</a:t>
            </a:r>
            <a:r>
              <a:rPr sz="2000" spc="-8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313131"/>
                </a:solidFill>
                <a:latin typeface="Arial"/>
                <a:cs typeface="Arial"/>
              </a:rPr>
              <a:t>images</a:t>
            </a:r>
            <a:endParaRPr sz="2000" dirty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40"/>
              </a:spcBef>
              <a:buSzPct val="90476"/>
              <a:buFont typeface="Wingdings"/>
              <a:buChar char=""/>
              <a:tabLst>
                <a:tab pos="187960" algn="l"/>
              </a:tabLst>
            </a:pPr>
            <a:r>
              <a:rPr lang="en-US" sz="2000" spc="5" dirty="0">
                <a:solidFill>
                  <a:srgbClr val="313131"/>
                </a:solidFill>
                <a:latin typeface="Arial"/>
                <a:cs typeface="Arial"/>
              </a:rPr>
              <a:t>F</a:t>
            </a:r>
            <a:r>
              <a:rPr sz="2000" spc="5" dirty="0" smtClean="0">
                <a:solidFill>
                  <a:srgbClr val="313131"/>
                </a:solidFill>
                <a:latin typeface="Arial"/>
                <a:cs typeface="Arial"/>
              </a:rPr>
              <a:t>ind </a:t>
            </a:r>
            <a:r>
              <a:rPr sz="2000" spc="15" dirty="0">
                <a:solidFill>
                  <a:srgbClr val="313131"/>
                </a:solidFill>
                <a:latin typeface="Arial"/>
                <a:cs typeface="Arial"/>
              </a:rPr>
              <a:t>human </a:t>
            </a:r>
            <a:r>
              <a:rPr sz="2000" spc="10" dirty="0">
                <a:solidFill>
                  <a:srgbClr val="313131"/>
                </a:solidFill>
                <a:latin typeface="Arial"/>
                <a:cs typeface="Arial"/>
              </a:rPr>
              <a:t>faces, approximate age and gender, and </a:t>
            </a:r>
            <a:r>
              <a:rPr sz="2000" spc="5" dirty="0">
                <a:solidFill>
                  <a:srgbClr val="313131"/>
                </a:solidFill>
                <a:latin typeface="Arial"/>
                <a:cs typeface="Arial"/>
              </a:rPr>
              <a:t>find similar </a:t>
            </a:r>
            <a:r>
              <a:rPr sz="2000" spc="10" dirty="0">
                <a:solidFill>
                  <a:srgbClr val="313131"/>
                </a:solidFill>
                <a:latin typeface="Arial"/>
                <a:cs typeface="Arial"/>
              </a:rPr>
              <a:t>images </a:t>
            </a:r>
            <a:r>
              <a:rPr sz="2000" spc="5" dirty="0">
                <a:solidFill>
                  <a:srgbClr val="313131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313131"/>
                </a:solidFill>
                <a:latin typeface="Arial"/>
                <a:cs typeface="Arial"/>
              </a:rPr>
              <a:t>a</a:t>
            </a:r>
            <a:r>
              <a:rPr sz="2000" spc="-6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5" dirty="0" smtClean="0">
                <a:solidFill>
                  <a:srgbClr val="313131"/>
                </a:solidFill>
                <a:latin typeface="Arial"/>
                <a:cs typeface="Arial"/>
              </a:rPr>
              <a:t>collection</a:t>
            </a:r>
            <a:endParaRPr sz="2000" dirty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35"/>
              </a:spcBef>
              <a:buSzPct val="90476"/>
              <a:buFont typeface="Wingdings"/>
              <a:buChar char=""/>
              <a:tabLst>
                <a:tab pos="187960" algn="l"/>
              </a:tabLst>
            </a:pPr>
            <a:r>
              <a:rPr lang="en-US" sz="2000" spc="10" dirty="0">
                <a:solidFill>
                  <a:srgbClr val="313131"/>
                </a:solidFill>
                <a:latin typeface="Arial"/>
                <a:cs typeface="Arial"/>
              </a:rPr>
              <a:t>D</a:t>
            </a:r>
            <a:r>
              <a:rPr sz="2000" spc="10" dirty="0" smtClean="0">
                <a:solidFill>
                  <a:srgbClr val="313131"/>
                </a:solidFill>
                <a:latin typeface="Arial"/>
                <a:cs typeface="Arial"/>
              </a:rPr>
              <a:t>etect </a:t>
            </a:r>
            <a:r>
              <a:rPr sz="2000" spc="10" dirty="0">
                <a:solidFill>
                  <a:srgbClr val="313131"/>
                </a:solidFill>
                <a:latin typeface="Arial"/>
                <a:cs typeface="Arial"/>
              </a:rPr>
              <a:t>a dress </a:t>
            </a:r>
            <a:r>
              <a:rPr sz="2000" spc="0" dirty="0">
                <a:solidFill>
                  <a:srgbClr val="313131"/>
                </a:solidFill>
                <a:latin typeface="Arial"/>
                <a:cs typeface="Arial"/>
              </a:rPr>
              <a:t>type </a:t>
            </a:r>
            <a:r>
              <a:rPr sz="2000" spc="5" dirty="0">
                <a:solidFill>
                  <a:srgbClr val="313131"/>
                </a:solidFill>
                <a:latin typeface="Arial"/>
                <a:cs typeface="Arial"/>
              </a:rPr>
              <a:t>in retail, identify </a:t>
            </a:r>
            <a:r>
              <a:rPr sz="2000" spc="10" dirty="0">
                <a:solidFill>
                  <a:srgbClr val="313131"/>
                </a:solidFill>
                <a:latin typeface="Arial"/>
                <a:cs typeface="Arial"/>
              </a:rPr>
              <a:t>spoiled </a:t>
            </a:r>
            <a:r>
              <a:rPr sz="2000" spc="5" dirty="0">
                <a:solidFill>
                  <a:srgbClr val="313131"/>
                </a:solidFill>
                <a:latin typeface="Arial"/>
                <a:cs typeface="Arial"/>
              </a:rPr>
              <a:t>fruit in </a:t>
            </a:r>
            <a:r>
              <a:rPr sz="2000" spc="5" dirty="0" smtClean="0">
                <a:solidFill>
                  <a:srgbClr val="313131"/>
                </a:solidFill>
                <a:latin typeface="Arial"/>
                <a:cs typeface="Arial"/>
              </a:rPr>
              <a:t>inventory </a:t>
            </a:r>
            <a:r>
              <a:rPr sz="2000" spc="10" dirty="0">
                <a:solidFill>
                  <a:srgbClr val="313131"/>
                </a:solidFill>
                <a:latin typeface="Arial"/>
                <a:cs typeface="Arial"/>
              </a:rPr>
              <a:t>and</a:t>
            </a:r>
            <a:r>
              <a:rPr sz="2000" spc="-14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10" dirty="0" smtClean="0">
                <a:solidFill>
                  <a:srgbClr val="313131"/>
                </a:solidFill>
                <a:latin typeface="Arial"/>
                <a:cs typeface="Arial"/>
              </a:rPr>
              <a:t>more</a:t>
            </a:r>
            <a:endParaRPr lang="en-US" sz="2000" spc="10" dirty="0" smtClean="0">
              <a:solidFill>
                <a:srgbClr val="31313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buSzPct val="90476"/>
              <a:tabLst>
                <a:tab pos="187960" algn="l"/>
              </a:tabLst>
            </a:pP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buSzPct val="89583"/>
              <a:buFont typeface="Wingdings"/>
              <a:buChar char=""/>
              <a:tabLst>
                <a:tab pos="187960" algn="l"/>
                <a:tab pos="3180715" algn="l"/>
              </a:tabLst>
            </a:pPr>
            <a:r>
              <a:rPr sz="2000" b="1" spc="-5" smtClean="0">
                <a:solidFill>
                  <a:srgbClr val="313131"/>
                </a:solidFill>
                <a:latin typeface="Arial"/>
                <a:cs typeface="Arial"/>
              </a:rPr>
              <a:t>Input</a:t>
            </a:r>
            <a:r>
              <a:rPr sz="2000" b="1" spc="-5">
                <a:solidFill>
                  <a:srgbClr val="313131"/>
                </a:solidFill>
                <a:latin typeface="Arial"/>
                <a:cs typeface="Arial"/>
              </a:rPr>
              <a:t>:</a:t>
            </a:r>
            <a:r>
              <a:rPr sz="2400" b="1" spc="-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JPEG</a:t>
            </a:r>
            <a:r>
              <a:rPr sz="2000" spc="-1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or</a:t>
            </a:r>
            <a:r>
              <a:rPr sz="2000" spc="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-5" smtClean="0">
                <a:solidFill>
                  <a:srgbClr val="313131"/>
                </a:solidFill>
                <a:latin typeface="Arial"/>
                <a:cs typeface="Arial"/>
              </a:rPr>
              <a:t>PNG</a:t>
            </a:r>
            <a:r>
              <a:rPr lang="en-US" sz="2000" spc="-5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-5" smtClean="0">
                <a:solidFill>
                  <a:srgbClr val="313131"/>
                </a:solidFill>
                <a:latin typeface="Arial"/>
                <a:cs typeface="Arial"/>
              </a:rPr>
              <a:t>images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to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train model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or to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 classify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Output:</a:t>
            </a:r>
            <a:r>
              <a:rPr sz="2400" b="1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lang="en-US" sz="2000" smtClean="0">
                <a:solidFill>
                  <a:srgbClr val="313131"/>
                </a:solidFill>
                <a:latin typeface="Arial"/>
                <a:cs typeface="Arial"/>
              </a:rPr>
              <a:t>Se</a:t>
            </a: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t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of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labels and likelihood</a:t>
            </a:r>
            <a:r>
              <a:rPr sz="2000" spc="3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scores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000" b="1" spc="-5">
                <a:solidFill>
                  <a:srgbClr val="313131"/>
                </a:solidFill>
                <a:latin typeface="Arial"/>
                <a:cs typeface="Arial"/>
              </a:rPr>
              <a:t>Dataset:</a:t>
            </a:r>
            <a:r>
              <a:rPr sz="2400" b="1" spc="-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lang="en-US" sz="2000" spc="-5">
                <a:solidFill>
                  <a:srgbClr val="313131"/>
                </a:solidFill>
                <a:latin typeface="Arial"/>
                <a:cs typeface="Arial"/>
              </a:rPr>
              <a:t>L</a:t>
            </a:r>
            <a:r>
              <a:rPr sz="2000" spc="-5" smtClean="0">
                <a:solidFill>
                  <a:srgbClr val="313131"/>
                </a:solidFill>
                <a:latin typeface="Arial"/>
                <a:cs typeface="Arial"/>
              </a:rPr>
              <a:t>arge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number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of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classified</a:t>
            </a:r>
            <a:r>
              <a:rPr sz="2000" spc="6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pictures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mtClean="0">
              <a:latin typeface="Arial" charset="0"/>
              <a:ea typeface="Arial" charset="0"/>
              <a:cs typeface="Arial" charset="0"/>
            </a:endParaRPr>
          </a:p>
          <a:p>
            <a:pPr marL="12700">
              <a:lnSpc>
                <a:spcPct val="100000"/>
              </a:lnSpc>
            </a:pPr>
            <a:r>
              <a:rPr lang="en-US" u="heavy" spc="-5" dirty="0" smtClean="0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</a:rPr>
              <a:t>https://www.ibm.com/watson/services/visual-recognition/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252" y="912622"/>
            <a:ext cx="7864348" cy="4219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b="1" spc="0" dirty="0" smtClean="0">
                <a:latin typeface="Arial"/>
                <a:cs typeface="Arial"/>
              </a:rPr>
              <a:t>Knowledge</a:t>
            </a:r>
            <a:r>
              <a:rPr spc="0" dirty="0" smtClean="0"/>
              <a:t>: </a:t>
            </a:r>
            <a:r>
              <a:rPr dirty="0"/>
              <a:t>Natural Language</a:t>
            </a:r>
            <a:r>
              <a:rPr spc="114" dirty="0"/>
              <a:t> </a:t>
            </a:r>
            <a:r>
              <a:rPr dirty="0"/>
              <a:t>Understanding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252" y="1808429"/>
            <a:ext cx="11406505" cy="4744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Natural language processing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advanced text</a:t>
            </a:r>
            <a:r>
              <a:rPr sz="2400" spc="10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313131"/>
                </a:solidFill>
                <a:latin typeface="Arial"/>
                <a:cs typeface="Arial"/>
              </a:rPr>
              <a:t>analysis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Arial" charset="0"/>
              <a:ea typeface="Arial" charset="0"/>
              <a:cs typeface="Arial" charset="0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spc="-5" dirty="0" smtClean="0">
                <a:solidFill>
                  <a:srgbClr val="313131"/>
                </a:solidFill>
                <a:latin typeface="Arial"/>
                <a:cs typeface="Arial"/>
              </a:rPr>
              <a:t>Extract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meta-data from content such as concepts, entities, keywords, categories,</a:t>
            </a:r>
            <a:r>
              <a:rPr sz="2000" spc="-32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sentiment,</a:t>
            </a:r>
            <a:endParaRPr sz="2000" dirty="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emotion, relations, semantic</a:t>
            </a:r>
            <a:r>
              <a:rPr sz="2000" spc="-10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roles</a:t>
            </a:r>
            <a:endParaRPr sz="2000" dirty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Develop custom annotation models using Watson Knowledge</a:t>
            </a:r>
            <a:r>
              <a:rPr sz="2000" spc="-17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Studio</a:t>
            </a:r>
            <a:endParaRPr sz="2000" dirty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Identify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industry</a:t>
            </a:r>
            <a:r>
              <a:rPr lang="en-US" sz="2000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/</a:t>
            </a:r>
            <a:r>
              <a:rPr lang="en-US" sz="2000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domain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specific entities and</a:t>
            </a:r>
            <a:r>
              <a:rPr sz="2000" spc="-12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relations</a:t>
            </a:r>
            <a:endParaRPr sz="2000" dirty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Languages: Arabic, English, French, German, Italian, Japanese, </a:t>
            </a:r>
            <a:r>
              <a:rPr lang="en-US" sz="2000" dirty="0" smtClean="0">
                <a:solidFill>
                  <a:srgbClr val="313131"/>
                </a:solidFill>
                <a:latin typeface="Arial"/>
                <a:cs typeface="Arial"/>
              </a:rPr>
              <a:t>Korean,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Portuguese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, Russian,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Spanish,</a:t>
            </a:r>
            <a:r>
              <a:rPr lang="en-US" sz="2000" spc="-34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Swedish</a:t>
            </a:r>
            <a:endParaRPr lang="en-US" sz="2000" dirty="0" smtClean="0">
              <a:solidFill>
                <a:srgbClr val="31313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buSzPct val="90000"/>
              <a:tabLst>
                <a:tab pos="187960" algn="l"/>
              </a:tabLst>
            </a:pPr>
            <a:endParaRPr sz="2000" dirty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5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b="1" dirty="0">
                <a:solidFill>
                  <a:srgbClr val="313131"/>
                </a:solidFill>
                <a:latin typeface="Arial"/>
                <a:cs typeface="Arial"/>
              </a:rPr>
              <a:t>Input: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Text or URL to be</a:t>
            </a:r>
            <a:r>
              <a:rPr sz="2000" spc="-8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analyzed</a:t>
            </a:r>
            <a:endParaRPr sz="2000" dirty="0">
              <a:latin typeface="Arial"/>
              <a:cs typeface="Arial"/>
            </a:endParaRPr>
          </a:p>
          <a:p>
            <a:pPr marL="187960" marR="508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b="1" dirty="0">
                <a:solidFill>
                  <a:srgbClr val="313131"/>
                </a:solidFill>
                <a:latin typeface="Arial"/>
                <a:cs typeface="Arial"/>
              </a:rPr>
              <a:t>Output: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Categories, concepts, emotion, entities, keywords, metadata, relations, semantic roles,</a:t>
            </a:r>
            <a:r>
              <a:rPr sz="2000" spc="-29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and  sentiment.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Arial" charset="0"/>
              <a:ea typeface="Arial" charset="0"/>
              <a:cs typeface="Arial" charset="0"/>
            </a:endParaRPr>
          </a:p>
          <a:p>
            <a:pPr marL="12700">
              <a:lnSpc>
                <a:spcPct val="100000"/>
              </a:lnSpc>
            </a:pPr>
            <a:r>
              <a:rPr lang="en-US" sz="1600" u="heavy" spc="-5" dirty="0" smtClean="0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</a:rPr>
              <a:t>https://www.ibm.com/watson/services/natural-language-understanding/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252" y="918717"/>
            <a:ext cx="3325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>
                <a:latin typeface="Arial"/>
                <a:cs typeface="Arial"/>
              </a:rPr>
              <a:t>Speech</a:t>
            </a:r>
            <a:r>
              <a:rPr sz="2400" spc="-5"/>
              <a:t>: Speech </a:t>
            </a:r>
            <a:r>
              <a:rPr sz="2400"/>
              <a:t>to</a:t>
            </a:r>
            <a:r>
              <a:rPr sz="2400" spc="-25"/>
              <a:t> </a:t>
            </a:r>
            <a:r>
              <a:rPr sz="2400" spc="-10"/>
              <a:t>Text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557" y="1728596"/>
            <a:ext cx="11417300" cy="42601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Convert </a:t>
            </a:r>
            <a:r>
              <a:rPr lang="en-US" sz="2400" spc="-5" smtClean="0">
                <a:solidFill>
                  <a:srgbClr val="313131"/>
                </a:solidFill>
                <a:latin typeface="Arial"/>
                <a:cs typeface="Arial"/>
              </a:rPr>
              <a:t>audio and </a:t>
            </a:r>
            <a:r>
              <a:rPr sz="2400" spc="-5" smtClean="0">
                <a:solidFill>
                  <a:srgbClr val="313131"/>
                </a:solidFill>
                <a:latin typeface="Arial"/>
                <a:cs typeface="Arial"/>
              </a:rPr>
              <a:t>voice </a:t>
            </a: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into written</a:t>
            </a:r>
            <a:r>
              <a:rPr sz="2400" spc="4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lang="en-US" sz="2400" spc="-5" smtClean="0">
                <a:solidFill>
                  <a:srgbClr val="313131"/>
                </a:solidFill>
                <a:latin typeface="Arial"/>
                <a:cs typeface="Arial"/>
              </a:rPr>
              <a:t>text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87960" marR="508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Use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to transcribe calls to identify what is being discussed, when to escalate calls, and to</a:t>
            </a:r>
            <a:r>
              <a:rPr sz="2000" spc="-24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understand  content from multiple</a:t>
            </a:r>
            <a:r>
              <a:rPr sz="2000" spc="-7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speakers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Create voice-controlled</a:t>
            </a:r>
            <a:r>
              <a:rPr sz="2000" spc="-7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applications</a:t>
            </a:r>
            <a:endParaRPr sz="2000">
              <a:latin typeface="Arial"/>
              <a:cs typeface="Arial"/>
            </a:endParaRPr>
          </a:p>
          <a:p>
            <a:pPr marL="187960" marR="281940" indent="-175260">
              <a:lnSpc>
                <a:spcPct val="100000"/>
              </a:lnSpc>
              <a:spcBef>
                <a:spcPts val="305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Customizable model to improve accuracy such as product names, sensitive subjects, or names</a:t>
            </a:r>
            <a:r>
              <a:rPr sz="2000" spc="-29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of  </a:t>
            </a: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individuals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13131"/>
              </a:buClr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87960" indent="-175260">
              <a:lnSpc>
                <a:spcPct val="100000"/>
              </a:lnSpc>
              <a:spcBef>
                <a:spcPts val="5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Input: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streamed or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recorded</a:t>
            </a:r>
            <a:r>
              <a:rPr sz="2000" spc="-12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audio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Output: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text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transcriptions of the recognized</a:t>
            </a:r>
            <a:r>
              <a:rPr sz="2000" spc="-19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words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  <a:tab pos="8949690" algn="l"/>
              </a:tabLst>
            </a:pP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Dataset: </a:t>
            </a: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English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, Spanish, French, Arabic, Chinese,</a:t>
            </a:r>
            <a:r>
              <a:rPr sz="2000" spc="-7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Japanese</a:t>
            </a:r>
            <a:r>
              <a:rPr lang="en-US" sz="2000" spc="-45" smtClean="0">
                <a:solidFill>
                  <a:srgbClr val="313131"/>
                </a:solidFill>
                <a:latin typeface="Arial"/>
                <a:cs typeface="Arial"/>
              </a:rPr>
              <a:t>, </a:t>
            </a: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Portuguese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600" u="heavy" spc="-5" dirty="0" smtClean="0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</a:rPr>
              <a:t>https://www.ibm.com/watson/services/speech-to-text/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279" y="868171"/>
            <a:ext cx="3324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>
                <a:latin typeface="Arial"/>
                <a:cs typeface="Arial"/>
              </a:rPr>
              <a:t>Speech</a:t>
            </a:r>
            <a:r>
              <a:rPr sz="2400" spc="-5"/>
              <a:t>: Text </a:t>
            </a:r>
            <a:r>
              <a:rPr sz="2400"/>
              <a:t>to</a:t>
            </a:r>
            <a:r>
              <a:rPr sz="2400" spc="-50"/>
              <a:t> </a:t>
            </a:r>
            <a:r>
              <a:rPr sz="2400" spc="-5"/>
              <a:t>Speech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279" y="1426845"/>
            <a:ext cx="10162540" cy="38985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solidFill>
                  <a:srgbClr val="313131"/>
                </a:solidFill>
                <a:latin typeface="Arial"/>
                <a:cs typeface="Arial"/>
              </a:rPr>
              <a:t>Convert written text into natural-sounding audio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lang="en-US" sz="2000" dirty="0" smtClean="0">
                <a:solidFill>
                  <a:srgbClr val="313131"/>
                </a:solidFill>
                <a:latin typeface="Arial"/>
                <a:cs typeface="Arial"/>
              </a:rPr>
              <a:t>C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onverts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written </a:t>
            </a: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text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into natural sounding audio in a variety of languages and</a:t>
            </a:r>
            <a:r>
              <a:rPr sz="2000" spc="-22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voices</a:t>
            </a:r>
            <a:endParaRPr sz="2000" dirty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Customize and control the pronunciation of specific</a:t>
            </a:r>
            <a:r>
              <a:rPr sz="2000" spc="-17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words</a:t>
            </a:r>
            <a:endParaRPr sz="2000">
              <a:latin typeface="Arial"/>
              <a:cs typeface="Arial"/>
            </a:endParaRPr>
          </a:p>
          <a:p>
            <a:pPr marL="187960" marR="508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Develop interactive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toys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for children, automate call center interactions, and</a:t>
            </a:r>
            <a:r>
              <a:rPr sz="2000" spc="-18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communicate  directions</a:t>
            </a:r>
            <a:r>
              <a:rPr sz="2000" spc="-4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hands-free.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13131"/>
              </a:buClr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87960" indent="-175260">
              <a:lnSpc>
                <a:spcPct val="100000"/>
              </a:lnSpc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Input: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Text to be converted to</a:t>
            </a:r>
            <a:r>
              <a:rPr sz="2000" spc="-13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audio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5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Output: </a:t>
            </a:r>
            <a:r>
              <a:rPr lang="en-US" sz="2000">
                <a:solidFill>
                  <a:srgbClr val="313131"/>
                </a:solidFill>
                <a:latin typeface="Arial"/>
                <a:cs typeface="Arial"/>
              </a:rPr>
              <a:t>S</a:t>
            </a: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ynthesized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audio based on the input</a:t>
            </a:r>
            <a:r>
              <a:rPr sz="2000" spc="-16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text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Dataset: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English,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Spanish,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French,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Italian,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Portuguese, </a:t>
            </a: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German</a:t>
            </a:r>
            <a:r>
              <a:rPr lang="en-US" sz="2000" smtClean="0">
                <a:solidFill>
                  <a:srgbClr val="313131"/>
                </a:solidFill>
                <a:latin typeface="Arial"/>
                <a:cs typeface="Arial"/>
              </a:rPr>
              <a:t>, </a:t>
            </a: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Japanese</a:t>
            </a:r>
            <a:r>
              <a:rPr lang="en-US" sz="2000" smtClean="0">
                <a:solidFill>
                  <a:srgbClr val="313131"/>
                </a:solidFill>
                <a:latin typeface="Arial"/>
                <a:cs typeface="Arial"/>
              </a:rPr>
              <a:t>, Portugese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2700">
              <a:lnSpc>
                <a:spcPct val="100000"/>
              </a:lnSpc>
            </a:pPr>
            <a:r>
              <a:rPr lang="en-US" sz="1600" u="heavy" spc="-5" dirty="0" smtClean="0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</a:rPr>
              <a:t>https://www.ibm.com/watson/services/text-to-speech/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252" y="912622"/>
            <a:ext cx="493776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0">
                <a:latin typeface="Arial"/>
                <a:cs typeface="Arial"/>
              </a:rPr>
              <a:t>Language</a:t>
            </a:r>
            <a:r>
              <a:rPr spc="0"/>
              <a:t>: </a:t>
            </a:r>
            <a:r>
              <a:rPr/>
              <a:t>Language</a:t>
            </a:r>
            <a:r>
              <a:rPr spc="5"/>
              <a:t> </a:t>
            </a:r>
            <a:r>
              <a:rPr spc="0"/>
              <a:t>Translator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252" y="1808429"/>
            <a:ext cx="9491345" cy="17286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Translate content into multiple</a:t>
            </a:r>
            <a:r>
              <a:rPr sz="2400" spc="4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languages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Translates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from one language to another or identifies the language of the input</a:t>
            </a:r>
            <a:r>
              <a:rPr sz="2000" spc="-26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text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Offers multiple customizable domain-specific</a:t>
            </a:r>
            <a:r>
              <a:rPr sz="2000" spc="-12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models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Languages: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4876800"/>
            <a:ext cx="6275070" cy="1336263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4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Input: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Text </a:t>
            </a:r>
            <a:r>
              <a:rPr sz="2000" spc="-10">
                <a:solidFill>
                  <a:srgbClr val="313131"/>
                </a:solidFill>
                <a:latin typeface="Arial"/>
                <a:cs typeface="Arial"/>
              </a:rPr>
              <a:t>to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be translated or</a:t>
            </a:r>
            <a:r>
              <a:rPr sz="2000" spc="-10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identified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Output: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Translated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text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or language</a:t>
            </a:r>
            <a:r>
              <a:rPr sz="2000" spc="-12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code</a:t>
            </a:r>
            <a:endParaRPr lang="en-US" sz="2000" smtClean="0">
              <a:solidFill>
                <a:srgbClr val="31313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buSzPct val="90000"/>
              <a:tabLst>
                <a:tab pos="187960" algn="l"/>
              </a:tabLst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lang="en-US" sz="1600" u="heavy" spc="-5" dirty="0" smtClean="0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</a:rPr>
              <a:t>https://www.ibm.com/watson/services/language-translator/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9408" y="3657600"/>
            <a:ext cx="7428298" cy="1075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252" y="912622"/>
            <a:ext cx="598995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0">
                <a:latin typeface="Arial"/>
                <a:cs typeface="Arial"/>
              </a:rPr>
              <a:t>Language</a:t>
            </a:r>
            <a:r>
              <a:rPr spc="0"/>
              <a:t>: </a:t>
            </a:r>
            <a:r>
              <a:rPr/>
              <a:t>Natural Language</a:t>
            </a:r>
            <a:r>
              <a:rPr spc="80"/>
              <a:t> </a:t>
            </a:r>
            <a:r>
              <a:rPr/>
              <a:t>Classifier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252" y="1808429"/>
            <a:ext cx="11448415" cy="39267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Interpret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and classify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natural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language with</a:t>
            </a:r>
            <a:r>
              <a:rPr sz="2400" spc="5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313131"/>
                </a:solidFill>
                <a:latin typeface="Arial"/>
                <a:cs typeface="Arial"/>
              </a:rPr>
              <a:t>confidence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Arial" charset="0"/>
              <a:ea typeface="Arial" charset="0"/>
              <a:cs typeface="Arial" charset="0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Understands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the intent behind </a:t>
            </a: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text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and returns a classification and confidence</a:t>
            </a:r>
            <a:r>
              <a:rPr sz="2000" spc="-26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score</a:t>
            </a:r>
            <a:endParaRPr sz="2000" dirty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Answer questions in contact centers, chatbots</a:t>
            </a:r>
            <a:r>
              <a:rPr sz="2000" spc="-19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etc</a:t>
            </a:r>
            <a:endParaRPr sz="2000" dirty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Categorize </a:t>
            </a: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written</a:t>
            </a:r>
            <a:r>
              <a:rPr sz="2000" spc="-6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content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13131"/>
              </a:buClr>
            </a:pPr>
            <a:endParaRPr sz="2000" dirty="0">
              <a:latin typeface="Arial" charset="0"/>
              <a:ea typeface="Arial" charset="0"/>
              <a:cs typeface="Arial" charset="0"/>
            </a:endParaRPr>
          </a:p>
          <a:p>
            <a:pPr marL="187960" indent="-175260">
              <a:lnSpc>
                <a:spcPct val="100000"/>
              </a:lnSpc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Languages: English, Arabic, </a:t>
            </a: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Brazilian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Portuguese, French, German, Japanese,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Italian,</a:t>
            </a:r>
            <a:r>
              <a:rPr lang="en-US" sz="2000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Spanish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313131"/>
              </a:buClr>
            </a:pPr>
            <a:endParaRPr sz="2000" dirty="0">
              <a:latin typeface="Arial" charset="0"/>
              <a:ea typeface="Arial" charset="0"/>
              <a:cs typeface="Arial" charset="0"/>
            </a:endParaRPr>
          </a:p>
          <a:p>
            <a:pPr marL="187960" indent="-175260">
              <a:lnSpc>
                <a:spcPct val="100000"/>
              </a:lnSpc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b="1" dirty="0">
                <a:solidFill>
                  <a:srgbClr val="313131"/>
                </a:solidFill>
                <a:latin typeface="Arial"/>
                <a:cs typeface="Arial"/>
              </a:rPr>
              <a:t>Input: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Trained with data mapping phrases to intents. </a:t>
            </a: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After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training</a:t>
            </a:r>
            <a:r>
              <a:rPr lang="en-US" sz="2000" dirty="0" smtClean="0">
                <a:solidFill>
                  <a:srgbClr val="313131"/>
                </a:solidFill>
                <a:latin typeface="Arial"/>
                <a:cs typeface="Arial"/>
              </a:rPr>
              <a:t>,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phrases are</a:t>
            </a:r>
            <a:r>
              <a:rPr sz="2000" spc="-25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input</a:t>
            </a:r>
            <a:r>
              <a:rPr lang="en-US" sz="2000" dirty="0" smtClean="0">
                <a:solidFill>
                  <a:srgbClr val="313131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b="1" dirty="0">
                <a:solidFill>
                  <a:srgbClr val="313131"/>
                </a:solidFill>
                <a:latin typeface="Arial"/>
                <a:cs typeface="Arial"/>
              </a:rPr>
              <a:t>Output: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Intent of input phrase and</a:t>
            </a:r>
            <a:r>
              <a:rPr sz="2000" spc="-15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confidence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Arial" charset="0"/>
              <a:ea typeface="Arial" charset="0"/>
              <a:cs typeface="Arial" charset="0"/>
            </a:endParaRPr>
          </a:p>
          <a:p>
            <a:pPr marL="12700">
              <a:lnSpc>
                <a:spcPct val="100000"/>
              </a:lnSpc>
            </a:pPr>
            <a:r>
              <a:rPr lang="en-US" sz="1600" u="heavy" spc="-5" dirty="0" smtClean="0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</a:rPr>
              <a:t>https://www.ibm.com/watson/services/natural-language-classifier/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252" y="912622"/>
            <a:ext cx="4745990" cy="4219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b="1" spc="0" dirty="0" smtClean="0">
                <a:latin typeface="Arial"/>
                <a:cs typeface="Arial"/>
              </a:rPr>
              <a:t>Empathy</a:t>
            </a:r>
            <a:r>
              <a:rPr spc="0" dirty="0" smtClean="0"/>
              <a:t>: </a:t>
            </a:r>
            <a:r>
              <a:rPr dirty="0"/>
              <a:t>Personality</a:t>
            </a:r>
            <a:r>
              <a:rPr spc="15" dirty="0"/>
              <a:t> </a:t>
            </a:r>
            <a:r>
              <a:rPr dirty="0"/>
              <a:t>Insights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252" y="1808429"/>
            <a:ext cx="11111230" cy="37189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Understand personality </a:t>
            </a:r>
            <a:r>
              <a:rPr sz="2400">
                <a:solidFill>
                  <a:srgbClr val="313131"/>
                </a:solidFill>
                <a:latin typeface="Arial"/>
                <a:cs typeface="Arial"/>
              </a:rPr>
              <a:t>characteristics, </a:t>
            </a: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needs, </a:t>
            </a:r>
            <a:r>
              <a:rPr sz="2400">
                <a:solidFill>
                  <a:srgbClr val="313131"/>
                </a:solidFill>
                <a:latin typeface="Arial"/>
                <a:cs typeface="Arial"/>
              </a:rPr>
              <a:t>and </a:t>
            </a: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values </a:t>
            </a:r>
            <a:r>
              <a:rPr sz="2400">
                <a:solidFill>
                  <a:srgbClr val="313131"/>
                </a:solidFill>
                <a:latin typeface="Arial"/>
                <a:cs typeface="Arial"/>
              </a:rPr>
              <a:t>in </a:t>
            </a: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written</a:t>
            </a:r>
            <a:r>
              <a:rPr sz="2400" spc="8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text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87960" indent="-175260">
              <a:lnSpc>
                <a:spcPct val="100000"/>
              </a:lnSpc>
              <a:spcBef>
                <a:spcPts val="335"/>
              </a:spcBef>
              <a:buSzPct val="90476"/>
              <a:buFont typeface="Wingdings"/>
              <a:buChar char=""/>
              <a:tabLst>
                <a:tab pos="187960" algn="l"/>
              </a:tabLst>
            </a:pPr>
            <a:r>
              <a:rPr lang="en-US" sz="2100" spc="5" dirty="0" smtClean="0">
                <a:solidFill>
                  <a:srgbClr val="313131"/>
                </a:solidFill>
                <a:latin typeface="Arial"/>
                <a:cs typeface="Arial"/>
              </a:rPr>
              <a:t>E</a:t>
            </a:r>
            <a:r>
              <a:rPr sz="2100" spc="5" dirty="0" smtClean="0">
                <a:solidFill>
                  <a:srgbClr val="313131"/>
                </a:solidFill>
                <a:latin typeface="Arial"/>
                <a:cs typeface="Arial"/>
              </a:rPr>
              <a:t>xtracts </a:t>
            </a: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personality </a:t>
            </a:r>
            <a:r>
              <a:rPr sz="2100" spc="5" dirty="0">
                <a:solidFill>
                  <a:srgbClr val="313131"/>
                </a:solidFill>
                <a:latin typeface="Arial"/>
                <a:cs typeface="Arial"/>
              </a:rPr>
              <a:t>characteristics </a:t>
            </a: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based on </a:t>
            </a:r>
            <a:r>
              <a:rPr sz="2100" spc="15" dirty="0">
                <a:solidFill>
                  <a:srgbClr val="313131"/>
                </a:solidFill>
                <a:latin typeface="Arial"/>
                <a:cs typeface="Arial"/>
              </a:rPr>
              <a:t>how </a:t>
            </a: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a person</a:t>
            </a:r>
            <a:r>
              <a:rPr sz="2100" spc="-9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writes</a:t>
            </a:r>
            <a:endParaRPr sz="2100" dirty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40"/>
              </a:spcBef>
              <a:buSzPct val="90476"/>
              <a:buFont typeface="Wingdings"/>
              <a:buChar char=""/>
              <a:tabLst>
                <a:tab pos="187960" algn="l"/>
              </a:tabLst>
            </a:pPr>
            <a:r>
              <a:rPr lang="en-US" sz="2100" spc="10" dirty="0">
                <a:solidFill>
                  <a:srgbClr val="313131"/>
                </a:solidFill>
                <a:latin typeface="Arial"/>
                <a:cs typeface="Arial"/>
              </a:rPr>
              <a:t>M</a:t>
            </a:r>
            <a:r>
              <a:rPr sz="2100" spc="10" dirty="0" smtClean="0">
                <a:solidFill>
                  <a:srgbClr val="313131"/>
                </a:solidFill>
                <a:latin typeface="Arial"/>
                <a:cs typeface="Arial"/>
              </a:rPr>
              <a:t>atch </a:t>
            </a: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individuals to other individuals, </a:t>
            </a:r>
            <a:r>
              <a:rPr sz="2100" spc="5" dirty="0">
                <a:solidFill>
                  <a:srgbClr val="313131"/>
                </a:solidFill>
                <a:latin typeface="Arial"/>
                <a:cs typeface="Arial"/>
              </a:rPr>
              <a:t>opportunities, </a:t>
            </a: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and</a:t>
            </a:r>
            <a:r>
              <a:rPr sz="2100" spc="-17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products</a:t>
            </a:r>
            <a:endParaRPr sz="2100" dirty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35"/>
              </a:spcBef>
              <a:buSzPct val="90476"/>
              <a:buFont typeface="Wingdings"/>
              <a:buChar char=""/>
              <a:tabLst>
                <a:tab pos="187960" algn="l"/>
              </a:tabLst>
            </a:pPr>
            <a:r>
              <a:rPr sz="2100" spc="10">
                <a:solidFill>
                  <a:srgbClr val="313131"/>
                </a:solidFill>
                <a:latin typeface="Arial"/>
                <a:cs typeface="Arial"/>
              </a:rPr>
              <a:t>Characteristics include the Big 5 Personality </a:t>
            </a:r>
            <a:r>
              <a:rPr sz="2100" spc="5">
                <a:solidFill>
                  <a:srgbClr val="313131"/>
                </a:solidFill>
                <a:latin typeface="Arial"/>
                <a:cs typeface="Arial"/>
              </a:rPr>
              <a:t>Traits, </a:t>
            </a:r>
            <a:r>
              <a:rPr sz="2100" spc="10">
                <a:solidFill>
                  <a:srgbClr val="313131"/>
                </a:solidFill>
                <a:latin typeface="Arial"/>
                <a:cs typeface="Arial"/>
              </a:rPr>
              <a:t>Values, and</a:t>
            </a:r>
            <a:r>
              <a:rPr sz="2100" spc="-21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10" smtClean="0">
                <a:solidFill>
                  <a:srgbClr val="313131"/>
                </a:solidFill>
                <a:latin typeface="Arial"/>
                <a:cs typeface="Arial"/>
              </a:rPr>
              <a:t>Needs</a:t>
            </a:r>
            <a:endParaRPr sz="21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45"/>
              </a:spcBef>
              <a:buSzPct val="90476"/>
              <a:buFont typeface="Wingdings"/>
              <a:buChar char=""/>
              <a:tabLst>
                <a:tab pos="187960" algn="l"/>
              </a:tabLst>
            </a:pPr>
            <a:r>
              <a:rPr sz="2100" spc="15">
                <a:solidFill>
                  <a:srgbClr val="313131"/>
                </a:solidFill>
                <a:latin typeface="Arial"/>
                <a:cs typeface="Arial"/>
              </a:rPr>
              <a:t>Needs </a:t>
            </a:r>
            <a:r>
              <a:rPr sz="2100" spc="10">
                <a:solidFill>
                  <a:srgbClr val="313131"/>
                </a:solidFill>
                <a:latin typeface="Arial"/>
                <a:cs typeface="Arial"/>
              </a:rPr>
              <a:t>at least 1200 words of input</a:t>
            </a:r>
            <a:r>
              <a:rPr sz="2100" spc="-16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5" smtClean="0">
                <a:solidFill>
                  <a:srgbClr val="313131"/>
                </a:solidFill>
                <a:latin typeface="Arial"/>
                <a:cs typeface="Arial"/>
              </a:rPr>
              <a:t>text</a:t>
            </a:r>
            <a:endParaRPr lang="en-US" sz="2100" spc="5" smtClean="0">
              <a:solidFill>
                <a:srgbClr val="31313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  <a:buSzPct val="90476"/>
              <a:tabLst>
                <a:tab pos="187960" algn="l"/>
              </a:tabLst>
            </a:pPr>
            <a:endParaRPr sz="2000" smtClean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000" b="1" smtClean="0">
                <a:solidFill>
                  <a:srgbClr val="313131"/>
                </a:solidFill>
                <a:latin typeface="Arial"/>
                <a:cs typeface="Arial"/>
              </a:rPr>
              <a:t>Input</a:t>
            </a: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: </a:t>
            </a:r>
            <a:r>
              <a:rPr lang="en-US" sz="2000" spc="-5">
                <a:solidFill>
                  <a:srgbClr val="313131"/>
                </a:solidFill>
                <a:latin typeface="Arial"/>
                <a:cs typeface="Arial"/>
              </a:rPr>
              <a:t>T</a:t>
            </a:r>
            <a:r>
              <a:rPr sz="2000" spc="-5" smtClean="0">
                <a:solidFill>
                  <a:srgbClr val="313131"/>
                </a:solidFill>
                <a:latin typeface="Arial"/>
                <a:cs typeface="Arial"/>
              </a:rPr>
              <a:t>ext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from </a:t>
            </a:r>
            <a:r>
              <a:rPr sz="2000" spc="-10">
                <a:solidFill>
                  <a:srgbClr val="313131"/>
                </a:solidFill>
                <a:latin typeface="Arial"/>
                <a:cs typeface="Arial"/>
              </a:rPr>
              <a:t>an</a:t>
            </a:r>
            <a:r>
              <a:rPr sz="2000" spc="-2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individual</a:t>
            </a:r>
            <a:endParaRPr sz="2000">
              <a:latin typeface="Arial"/>
              <a:cs typeface="Arial"/>
            </a:endParaRPr>
          </a:p>
          <a:p>
            <a:pPr marL="187960" marR="5080" indent="-175260">
              <a:lnSpc>
                <a:spcPct val="100000"/>
              </a:lnSpc>
              <a:spcBef>
                <a:spcPts val="300"/>
              </a:spcBef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Output: </a:t>
            </a:r>
            <a:r>
              <a:rPr lang="en-US" sz="2000" spc="-5">
                <a:solidFill>
                  <a:srgbClr val="313131"/>
                </a:solidFill>
                <a:latin typeface="Arial"/>
                <a:cs typeface="Arial"/>
              </a:rPr>
              <a:t>T</a:t>
            </a:r>
            <a:r>
              <a:rPr sz="2000" spc="-5" smtClean="0">
                <a:solidFill>
                  <a:srgbClr val="313131"/>
                </a:solidFill>
                <a:latin typeface="Arial"/>
                <a:cs typeface="Arial"/>
              </a:rPr>
              <a:t>ree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of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social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characteristcs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in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JSON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and visualizations using HTML and  SVG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600" u="heavy" spc="-5" dirty="0" smtClean="0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</a:rPr>
              <a:t>https://www.ibm.com/watson/services/personality-insights/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252" y="912622"/>
            <a:ext cx="3992879" cy="4219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b="1" spc="0" dirty="0" smtClean="0">
                <a:latin typeface="Arial"/>
                <a:cs typeface="Arial"/>
              </a:rPr>
              <a:t>Empathy</a:t>
            </a:r>
            <a:r>
              <a:rPr spc="0" dirty="0" smtClean="0"/>
              <a:t>: </a:t>
            </a:r>
            <a:r>
              <a:rPr dirty="0"/>
              <a:t>Tone</a:t>
            </a:r>
            <a:r>
              <a:rPr spc="-10" dirty="0"/>
              <a:t> </a:t>
            </a:r>
            <a:r>
              <a:rPr dirty="0"/>
              <a:t>Analyzer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252" y="1808429"/>
            <a:ext cx="10299065" cy="414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Understand </a:t>
            </a:r>
            <a:r>
              <a:rPr sz="2400">
                <a:solidFill>
                  <a:srgbClr val="313131"/>
                </a:solidFill>
                <a:latin typeface="Arial"/>
                <a:cs typeface="Arial"/>
              </a:rPr>
              <a:t>tone </a:t>
            </a: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and </a:t>
            </a:r>
            <a:r>
              <a:rPr sz="2400">
                <a:solidFill>
                  <a:srgbClr val="313131"/>
                </a:solidFill>
                <a:latin typeface="Arial"/>
                <a:cs typeface="Arial"/>
              </a:rPr>
              <a:t>style in </a:t>
            </a: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written</a:t>
            </a:r>
            <a:r>
              <a:rPr sz="2400" spc="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text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87960" marR="5080" indent="-175260">
              <a:lnSpc>
                <a:spcPct val="101499"/>
              </a:lnSpc>
              <a:spcBef>
                <a:spcPts val="295"/>
              </a:spcBef>
              <a:buSzPct val="90476"/>
              <a:buFont typeface="Wingdings"/>
              <a:buChar char=""/>
              <a:tabLst>
                <a:tab pos="187960" algn="l"/>
              </a:tabLst>
            </a:pPr>
            <a:r>
              <a:rPr sz="2000" spc="15" smtClean="0">
                <a:solidFill>
                  <a:srgbClr val="313131"/>
                </a:solidFill>
                <a:latin typeface="Arial"/>
                <a:cs typeface="Arial"/>
              </a:rPr>
              <a:t>Uses </a:t>
            </a:r>
            <a:r>
              <a:rPr sz="2000" spc="5">
                <a:solidFill>
                  <a:srgbClr val="313131"/>
                </a:solidFill>
                <a:latin typeface="Arial"/>
                <a:cs typeface="Arial"/>
              </a:rPr>
              <a:t>linguistic analysis </a:t>
            </a:r>
            <a:r>
              <a:rPr sz="2000" spc="10">
                <a:solidFill>
                  <a:srgbClr val="313131"/>
                </a:solidFill>
                <a:latin typeface="Arial"/>
                <a:cs typeface="Arial"/>
              </a:rPr>
              <a:t>to detect </a:t>
            </a:r>
            <a:r>
              <a:rPr sz="2000" spc="5">
                <a:solidFill>
                  <a:srgbClr val="313131"/>
                </a:solidFill>
                <a:latin typeface="Arial"/>
                <a:cs typeface="Arial"/>
              </a:rPr>
              <a:t>three types </a:t>
            </a:r>
            <a:r>
              <a:rPr sz="2000" spc="10">
                <a:solidFill>
                  <a:srgbClr val="313131"/>
                </a:solidFill>
                <a:latin typeface="Arial"/>
                <a:cs typeface="Arial"/>
              </a:rPr>
              <a:t>of </a:t>
            </a:r>
            <a:r>
              <a:rPr sz="2000" spc="5">
                <a:solidFill>
                  <a:srgbClr val="313131"/>
                </a:solidFill>
                <a:latin typeface="Arial"/>
                <a:cs typeface="Arial"/>
              </a:rPr>
              <a:t>tones in written text: </a:t>
            </a:r>
            <a:r>
              <a:rPr sz="2000" spc="10">
                <a:solidFill>
                  <a:srgbClr val="313131"/>
                </a:solidFill>
                <a:latin typeface="Arial"/>
                <a:cs typeface="Arial"/>
              </a:rPr>
              <a:t>emotions,</a:t>
            </a:r>
            <a:r>
              <a:rPr sz="2000" spc="-17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10">
                <a:solidFill>
                  <a:srgbClr val="313131"/>
                </a:solidFill>
                <a:latin typeface="Arial"/>
                <a:cs typeface="Arial"/>
              </a:rPr>
              <a:t>social  tendencies, and </a:t>
            </a:r>
            <a:r>
              <a:rPr sz="2000" spc="5">
                <a:solidFill>
                  <a:srgbClr val="313131"/>
                </a:solidFill>
                <a:latin typeface="Arial"/>
                <a:cs typeface="Arial"/>
              </a:rPr>
              <a:t>writing</a:t>
            </a:r>
            <a:r>
              <a:rPr sz="2000" spc="-5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5" smtClean="0">
                <a:solidFill>
                  <a:srgbClr val="313131"/>
                </a:solidFill>
                <a:latin typeface="Arial"/>
                <a:cs typeface="Arial"/>
              </a:rPr>
              <a:t>style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40"/>
              </a:spcBef>
              <a:buSzPct val="90476"/>
              <a:buFont typeface="Wingdings"/>
              <a:buChar char=""/>
              <a:tabLst>
                <a:tab pos="187960" algn="l"/>
              </a:tabLst>
            </a:pPr>
            <a:r>
              <a:rPr sz="2000" spc="15" smtClean="0">
                <a:solidFill>
                  <a:srgbClr val="313131"/>
                </a:solidFill>
                <a:latin typeface="Arial"/>
                <a:cs typeface="Arial"/>
              </a:rPr>
              <a:t>U</a:t>
            </a:r>
            <a:r>
              <a:rPr sz="2000" spc="10" smtClean="0">
                <a:solidFill>
                  <a:srgbClr val="313131"/>
                </a:solidFill>
                <a:latin typeface="Arial"/>
                <a:cs typeface="Arial"/>
              </a:rPr>
              <a:t>nderstand </a:t>
            </a:r>
            <a:r>
              <a:rPr sz="2000" spc="10">
                <a:solidFill>
                  <a:srgbClr val="313131"/>
                </a:solidFill>
                <a:latin typeface="Arial"/>
                <a:cs typeface="Arial"/>
              </a:rPr>
              <a:t>emotional context of conversations and</a:t>
            </a:r>
            <a:r>
              <a:rPr sz="2000" spc="-17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10" smtClean="0">
                <a:solidFill>
                  <a:srgbClr val="313131"/>
                </a:solidFill>
                <a:latin typeface="Arial"/>
                <a:cs typeface="Arial"/>
              </a:rPr>
              <a:t>communications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45"/>
              </a:spcBef>
              <a:buSzPct val="90476"/>
              <a:buFont typeface="Wingdings"/>
              <a:buChar char=""/>
              <a:tabLst>
                <a:tab pos="187960" algn="l"/>
              </a:tabLst>
            </a:pPr>
            <a:r>
              <a:rPr sz="2000" spc="15">
                <a:solidFill>
                  <a:srgbClr val="313131"/>
                </a:solidFill>
                <a:latin typeface="Arial"/>
                <a:cs typeface="Arial"/>
              </a:rPr>
              <a:t>Use </a:t>
            </a:r>
            <a:r>
              <a:rPr sz="2000" spc="5">
                <a:solidFill>
                  <a:srgbClr val="313131"/>
                </a:solidFill>
                <a:latin typeface="Arial"/>
                <a:cs typeface="Arial"/>
              </a:rPr>
              <a:t>this </a:t>
            </a:r>
            <a:r>
              <a:rPr sz="2000" spc="10">
                <a:solidFill>
                  <a:srgbClr val="313131"/>
                </a:solidFill>
                <a:latin typeface="Arial"/>
                <a:cs typeface="Arial"/>
              </a:rPr>
              <a:t>insight to respond </a:t>
            </a:r>
            <a:r>
              <a:rPr sz="2000" spc="5">
                <a:solidFill>
                  <a:srgbClr val="313131"/>
                </a:solidFill>
                <a:latin typeface="Arial"/>
                <a:cs typeface="Arial"/>
              </a:rPr>
              <a:t>in </a:t>
            </a:r>
            <a:r>
              <a:rPr sz="2000" spc="10">
                <a:solidFill>
                  <a:srgbClr val="313131"/>
                </a:solidFill>
                <a:latin typeface="Arial"/>
                <a:cs typeface="Arial"/>
              </a:rPr>
              <a:t>an appropriate</a:t>
            </a:r>
            <a:r>
              <a:rPr sz="2000" spc="-14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10" smtClean="0">
                <a:solidFill>
                  <a:srgbClr val="313131"/>
                </a:solidFill>
                <a:latin typeface="Arial"/>
                <a:cs typeface="Arial"/>
              </a:rPr>
              <a:t>manner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Languages: English,</a:t>
            </a:r>
            <a:r>
              <a:rPr sz="2000" spc="5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-5" smtClean="0">
                <a:solidFill>
                  <a:srgbClr val="313131"/>
                </a:solidFill>
                <a:latin typeface="Arial"/>
                <a:cs typeface="Arial"/>
              </a:rPr>
              <a:t>French</a:t>
            </a:r>
            <a:endParaRPr lang="en-US" sz="2000" spc="-5" smtClean="0">
              <a:solidFill>
                <a:srgbClr val="31313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buSzPct val="89583"/>
              <a:tabLst>
                <a:tab pos="187960" algn="l"/>
              </a:tabLst>
            </a:pP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5"/>
              </a:spcBef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Input: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Text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to </a:t>
            </a:r>
            <a:r>
              <a:rPr sz="2000" spc="-10">
                <a:solidFill>
                  <a:srgbClr val="313131"/>
                </a:solidFill>
                <a:latin typeface="Arial"/>
                <a:cs typeface="Arial"/>
              </a:rPr>
              <a:t>be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analyzed in</a:t>
            </a:r>
            <a:r>
              <a:rPr sz="2000" spc="1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JSON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Output: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Analysis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of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input text </a:t>
            </a:r>
            <a:r>
              <a:rPr sz="2000" spc="-10">
                <a:solidFill>
                  <a:srgbClr val="313131"/>
                </a:solidFill>
                <a:latin typeface="Arial"/>
                <a:cs typeface="Arial"/>
              </a:rPr>
              <a:t>in</a:t>
            </a:r>
            <a:r>
              <a:rPr sz="2000" spc="1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JSON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2700">
              <a:lnSpc>
                <a:spcPct val="100000"/>
              </a:lnSpc>
            </a:pPr>
            <a:r>
              <a:rPr sz="1600" u="heavy" spc="-5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  <a:hlinkClick r:id="rId3"/>
              </a:rPr>
              <a:t>https://www.ibm.com/watson/developercloud/tone-analyzer.html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789791" y="2421508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17347"/>
            <a:ext cx="2584704" cy="883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2640914"/>
            <a:ext cx="8754364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 smtClean="0"/>
              <a:t>What is Cognitive Computing?</a:t>
            </a:r>
            <a:br>
              <a:rPr lang="en-US" sz="4800" spc="-5" dirty="0" smtClean="0"/>
            </a:br>
            <a:endParaRPr sz="4800" dirty="0"/>
          </a:p>
        </p:txBody>
      </p:sp>
      <p:sp>
        <p:nvSpPr>
          <p:cNvPr id="6" name="Rectangle 5"/>
          <p:cNvSpPr/>
          <p:nvPr/>
        </p:nvSpPr>
        <p:spPr>
          <a:xfrm>
            <a:off x="3863114" y="4278868"/>
            <a:ext cx="3299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https://youtu.be/xRamODPdU1U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252" y="912622"/>
            <a:ext cx="3802379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0">
                <a:latin typeface="Arial"/>
                <a:cs typeface="Arial"/>
              </a:rPr>
              <a:t>Language</a:t>
            </a:r>
            <a:r>
              <a:rPr spc="0"/>
              <a:t>:</a:t>
            </a:r>
            <a:r>
              <a:rPr spc="-30"/>
              <a:t> </a:t>
            </a:r>
            <a:r>
              <a:rPr/>
              <a:t>Conversation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252" y="1808429"/>
            <a:ext cx="11184255" cy="4229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Build chatbots </a:t>
            </a:r>
            <a:r>
              <a:rPr sz="2400">
                <a:solidFill>
                  <a:srgbClr val="313131"/>
                </a:solidFill>
                <a:latin typeface="Arial"/>
                <a:cs typeface="Arial"/>
              </a:rPr>
              <a:t>that </a:t>
            </a: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understand natural language and deploy </a:t>
            </a:r>
            <a:r>
              <a:rPr sz="2400">
                <a:solidFill>
                  <a:srgbClr val="313131"/>
                </a:solidFill>
                <a:latin typeface="Arial"/>
                <a:cs typeface="Arial"/>
              </a:rPr>
              <a:t>them on</a:t>
            </a:r>
            <a:r>
              <a:rPr sz="2400" spc="17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messaging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platforms and websites, on any</a:t>
            </a:r>
            <a:r>
              <a:rPr sz="2400" spc="2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Quickly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build, test and deploy a bot or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virtual</a:t>
            </a:r>
            <a:r>
              <a:rPr sz="2000" spc="-14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agent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smtClean="0">
                <a:latin typeface="Arial"/>
                <a:cs typeface="Arial"/>
              </a:rPr>
              <a:t>on </a:t>
            </a: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Mobile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devices, messaging platforms like Slack or even on a physical</a:t>
            </a:r>
            <a:r>
              <a:rPr sz="2000" spc="-19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robot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A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visual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dialog builder to use without any coding experience</a:t>
            </a:r>
            <a:r>
              <a:rPr sz="2000" spc="-14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required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Languages: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Brazilian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Portuguese, English, French, Italian, Spanish, German, Traditional</a:t>
            </a:r>
            <a:r>
              <a:rPr sz="2000" spc="-229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Chinese,</a:t>
            </a:r>
            <a:endParaRPr sz="20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</a:pP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Simplified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Chinese, </a:t>
            </a: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Dutch</a:t>
            </a:r>
            <a:r>
              <a:rPr lang="en-US" sz="2000" smtClean="0">
                <a:solidFill>
                  <a:srgbClr val="313131"/>
                </a:solidFill>
                <a:latin typeface="Arial"/>
                <a:cs typeface="Arial"/>
              </a:rPr>
              <a:t>, </a:t>
            </a: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Arabic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87960" indent="-175260">
              <a:lnSpc>
                <a:spcPct val="100000"/>
              </a:lnSpc>
              <a:spcBef>
                <a:spcPts val="5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Input: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Input phrases for a specific</a:t>
            </a:r>
            <a:r>
              <a:rPr sz="2000" spc="-14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workspace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Output: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Workspace defined response based on current</a:t>
            </a:r>
            <a:r>
              <a:rPr sz="2000" spc="-229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state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2700">
              <a:lnSpc>
                <a:spcPct val="100000"/>
              </a:lnSpc>
            </a:pPr>
            <a:r>
              <a:rPr lang="en-US" sz="1600" u="heavy" spc="-5" dirty="0" smtClean="0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</a:rPr>
              <a:t>https://www.ibm.com/watson/services/conversation/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252" y="912622"/>
            <a:ext cx="3822700" cy="4219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b="1" dirty="0" smtClean="0">
                <a:latin typeface="Arial"/>
                <a:cs typeface="Arial"/>
              </a:rPr>
              <a:t>Knowledge</a:t>
            </a:r>
            <a:r>
              <a:rPr spc="0" dirty="0" smtClean="0"/>
              <a:t>:</a:t>
            </a:r>
            <a:r>
              <a:rPr spc="-5" dirty="0" smtClean="0"/>
              <a:t> </a:t>
            </a:r>
            <a:r>
              <a:rPr dirty="0"/>
              <a:t>Discovery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252" y="1808429"/>
            <a:ext cx="11271885" cy="36529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Rapidly build </a:t>
            </a:r>
            <a:r>
              <a:rPr sz="2400">
                <a:solidFill>
                  <a:srgbClr val="313131"/>
                </a:solidFill>
                <a:latin typeface="Arial"/>
                <a:cs typeface="Arial"/>
              </a:rPr>
              <a:t>a </a:t>
            </a: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cognitive search </a:t>
            </a:r>
            <a:r>
              <a:rPr sz="2400">
                <a:solidFill>
                  <a:srgbClr val="313131"/>
                </a:solidFill>
                <a:latin typeface="Arial"/>
                <a:cs typeface="Arial"/>
              </a:rPr>
              <a:t>and </a:t>
            </a: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content analytics</a:t>
            </a:r>
            <a:r>
              <a:rPr sz="2400" spc="11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smtClean="0">
                <a:solidFill>
                  <a:srgbClr val="313131"/>
                </a:solidFill>
                <a:latin typeface="Arial"/>
                <a:cs typeface="Arial"/>
              </a:rPr>
              <a:t>engine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87960" indent="-175260">
              <a:lnSpc>
                <a:spcPct val="100000"/>
              </a:lnSpc>
              <a:spcBef>
                <a:spcPts val="335"/>
              </a:spcBef>
              <a:buSzPct val="90476"/>
              <a:buFont typeface="Wingdings"/>
              <a:buChar char=""/>
              <a:tabLst>
                <a:tab pos="187960" algn="l"/>
              </a:tabLst>
            </a:pPr>
            <a:r>
              <a:rPr sz="2100" spc="10" smtClean="0">
                <a:solidFill>
                  <a:srgbClr val="313131"/>
                </a:solidFill>
                <a:latin typeface="Arial"/>
                <a:cs typeface="Arial"/>
              </a:rPr>
              <a:t>Convert</a:t>
            </a:r>
            <a:r>
              <a:rPr sz="2100" spc="10">
                <a:solidFill>
                  <a:srgbClr val="313131"/>
                </a:solidFill>
                <a:latin typeface="Arial"/>
                <a:cs typeface="Arial"/>
              </a:rPr>
              <a:t>, normalize and enrich </a:t>
            </a:r>
            <a:r>
              <a:rPr sz="2100" spc="5">
                <a:solidFill>
                  <a:srgbClr val="313131"/>
                </a:solidFill>
                <a:latin typeface="Arial"/>
                <a:cs typeface="Arial"/>
              </a:rPr>
              <a:t>unstructured</a:t>
            </a:r>
            <a:r>
              <a:rPr sz="2100" spc="-9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10">
                <a:solidFill>
                  <a:srgbClr val="313131"/>
                </a:solidFill>
                <a:latin typeface="Arial"/>
                <a:cs typeface="Arial"/>
              </a:rPr>
              <a:t>data</a:t>
            </a:r>
            <a:endParaRPr sz="21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40"/>
              </a:spcBef>
              <a:buSzPct val="90476"/>
              <a:buFont typeface="Wingdings"/>
              <a:buChar char=""/>
              <a:tabLst>
                <a:tab pos="187960" algn="l"/>
              </a:tabLst>
            </a:pPr>
            <a:r>
              <a:rPr sz="2100" spc="15">
                <a:solidFill>
                  <a:srgbClr val="313131"/>
                </a:solidFill>
                <a:latin typeface="Arial"/>
                <a:cs typeface="Arial"/>
              </a:rPr>
              <a:t>Use </a:t>
            </a:r>
            <a:r>
              <a:rPr sz="2100" spc="10">
                <a:solidFill>
                  <a:srgbClr val="313131"/>
                </a:solidFill>
                <a:latin typeface="Arial"/>
                <a:cs typeface="Arial"/>
              </a:rPr>
              <a:t>a </a:t>
            </a:r>
            <a:r>
              <a:rPr sz="2100" spc="5">
                <a:solidFill>
                  <a:srgbClr val="313131"/>
                </a:solidFill>
                <a:latin typeface="Arial"/>
                <a:cs typeface="Arial"/>
              </a:rPr>
              <a:t>simplified </a:t>
            </a:r>
            <a:r>
              <a:rPr sz="2100" spc="10">
                <a:solidFill>
                  <a:srgbClr val="313131"/>
                </a:solidFill>
                <a:latin typeface="Arial"/>
                <a:cs typeface="Arial"/>
              </a:rPr>
              <a:t>query language to explore that</a:t>
            </a:r>
            <a:r>
              <a:rPr sz="2100" spc="-17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5">
                <a:solidFill>
                  <a:srgbClr val="313131"/>
                </a:solidFill>
                <a:latin typeface="Arial"/>
                <a:cs typeface="Arial"/>
              </a:rPr>
              <a:t>data</a:t>
            </a:r>
            <a:endParaRPr sz="2100">
              <a:latin typeface="Arial"/>
              <a:cs typeface="Arial"/>
            </a:endParaRPr>
          </a:p>
          <a:p>
            <a:pPr marL="187960" marR="5080" indent="-175260">
              <a:lnSpc>
                <a:spcPct val="111900"/>
              </a:lnSpc>
              <a:spcBef>
                <a:spcPts val="35"/>
              </a:spcBef>
              <a:buSzPct val="90476"/>
              <a:buFont typeface="Wingdings"/>
              <a:buChar char=""/>
              <a:tabLst>
                <a:tab pos="187960" algn="l"/>
              </a:tabLst>
            </a:pPr>
            <a:r>
              <a:rPr sz="2100" spc="15">
                <a:solidFill>
                  <a:srgbClr val="313131"/>
                </a:solidFill>
                <a:latin typeface="Arial"/>
                <a:cs typeface="Arial"/>
              </a:rPr>
              <a:t>Tap </a:t>
            </a:r>
            <a:r>
              <a:rPr sz="2100" spc="5">
                <a:solidFill>
                  <a:srgbClr val="313131"/>
                </a:solidFill>
                <a:latin typeface="Arial"/>
                <a:cs typeface="Arial"/>
              </a:rPr>
              <a:t>into </a:t>
            </a:r>
            <a:r>
              <a:rPr sz="2100" spc="10">
                <a:solidFill>
                  <a:srgbClr val="313131"/>
                </a:solidFill>
                <a:latin typeface="Arial"/>
                <a:cs typeface="Arial"/>
              </a:rPr>
              <a:t>pre-enriched datasets </a:t>
            </a:r>
            <a:r>
              <a:rPr sz="2100" spc="5">
                <a:solidFill>
                  <a:srgbClr val="313131"/>
                </a:solidFill>
                <a:latin typeface="Arial"/>
                <a:cs typeface="Arial"/>
              </a:rPr>
              <a:t>like </a:t>
            </a:r>
            <a:r>
              <a:rPr sz="2100" spc="10">
                <a:solidFill>
                  <a:srgbClr val="313131"/>
                </a:solidFill>
                <a:latin typeface="Arial"/>
                <a:cs typeface="Arial"/>
              </a:rPr>
              <a:t>the Discovery </a:t>
            </a:r>
            <a:r>
              <a:rPr sz="2100" spc="15">
                <a:solidFill>
                  <a:srgbClr val="313131"/>
                </a:solidFill>
                <a:latin typeface="Arial"/>
                <a:cs typeface="Arial"/>
              </a:rPr>
              <a:t>News </a:t>
            </a:r>
            <a:r>
              <a:rPr sz="2100" spc="10">
                <a:solidFill>
                  <a:srgbClr val="313131"/>
                </a:solidFill>
                <a:latin typeface="Arial"/>
                <a:cs typeface="Arial"/>
              </a:rPr>
              <a:t>collection </a:t>
            </a:r>
            <a:r>
              <a:rPr sz="2100" spc="5">
                <a:solidFill>
                  <a:srgbClr val="313131"/>
                </a:solidFill>
                <a:latin typeface="Arial"/>
                <a:cs typeface="Arial"/>
              </a:rPr>
              <a:t>- </a:t>
            </a:r>
            <a:r>
              <a:rPr sz="2100" spc="10">
                <a:solidFill>
                  <a:srgbClr val="313131"/>
                </a:solidFill>
                <a:latin typeface="Arial"/>
                <a:cs typeface="Arial"/>
              </a:rPr>
              <a:t>300,000 </a:t>
            </a:r>
            <a:r>
              <a:rPr sz="2100" spc="15">
                <a:solidFill>
                  <a:srgbClr val="313131"/>
                </a:solidFill>
                <a:latin typeface="Arial"/>
                <a:cs typeface="Arial"/>
              </a:rPr>
              <a:t>new </a:t>
            </a:r>
            <a:r>
              <a:rPr sz="2100" spc="5">
                <a:solidFill>
                  <a:srgbClr val="313131"/>
                </a:solidFill>
                <a:latin typeface="Arial"/>
                <a:cs typeface="Arial"/>
              </a:rPr>
              <a:t>articles</a:t>
            </a:r>
            <a:r>
              <a:rPr sz="2100" spc="-22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10">
                <a:solidFill>
                  <a:srgbClr val="313131"/>
                </a:solidFill>
                <a:latin typeface="Arial"/>
                <a:cs typeface="Arial"/>
              </a:rPr>
              <a:t>and  blogs added </a:t>
            </a:r>
            <a:r>
              <a:rPr sz="2100" spc="5">
                <a:solidFill>
                  <a:srgbClr val="313131"/>
                </a:solidFill>
                <a:latin typeface="Arial"/>
                <a:cs typeface="Arial"/>
              </a:rPr>
              <a:t>daily, </a:t>
            </a:r>
            <a:r>
              <a:rPr sz="2100" spc="10">
                <a:solidFill>
                  <a:srgbClr val="313131"/>
                </a:solidFill>
                <a:latin typeface="Arial"/>
                <a:cs typeface="Arial"/>
              </a:rPr>
              <a:t>sourced from </a:t>
            </a:r>
            <a:r>
              <a:rPr sz="2100" spc="15">
                <a:solidFill>
                  <a:srgbClr val="313131"/>
                </a:solidFill>
                <a:latin typeface="Arial"/>
                <a:cs typeface="Arial"/>
              </a:rPr>
              <a:t>more </a:t>
            </a:r>
            <a:r>
              <a:rPr sz="2100" spc="10">
                <a:solidFill>
                  <a:srgbClr val="313131"/>
                </a:solidFill>
                <a:latin typeface="Arial"/>
                <a:cs typeface="Arial"/>
              </a:rPr>
              <a:t>than 100,000</a:t>
            </a:r>
            <a:r>
              <a:rPr sz="2100" spc="-14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10">
                <a:solidFill>
                  <a:srgbClr val="313131"/>
                </a:solidFill>
                <a:latin typeface="Arial"/>
                <a:cs typeface="Arial"/>
              </a:rPr>
              <a:t>sources.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87960" indent="-175260">
              <a:lnSpc>
                <a:spcPct val="100000"/>
              </a:lnSpc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Input: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Cognitive</a:t>
            </a:r>
            <a:r>
              <a:rPr sz="2000" spc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Query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Output: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Query</a:t>
            </a:r>
            <a:r>
              <a:rPr sz="2000" spc="-3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results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2700">
              <a:lnSpc>
                <a:spcPct val="100000"/>
              </a:lnSpc>
            </a:pPr>
            <a:r>
              <a:rPr lang="en-US" sz="1600" u="heavy" spc="-5" dirty="0" smtClean="0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</a:rPr>
              <a:t>https://www.ibm.com/watson/services/discovery/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789791" y="2421508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17347"/>
            <a:ext cx="2584704" cy="883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4200" y="2640914"/>
            <a:ext cx="59207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 smtClean="0"/>
              <a:t>Useful links</a:t>
            </a:r>
            <a:endParaRPr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7443" y="1281927"/>
            <a:ext cx="8572500" cy="524438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434"/>
              </a:spcBef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Watson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Services in </a:t>
            </a:r>
            <a:r>
              <a:rPr lang="en-US" sz="2400" spc="-5" dirty="0" smtClean="0">
                <a:solidFill>
                  <a:srgbClr val="313131"/>
                </a:solidFill>
                <a:latin typeface="Arial"/>
                <a:cs typeface="Arial"/>
              </a:rPr>
              <a:t>IBM Cloud</a:t>
            </a:r>
            <a:endParaRPr sz="2400" dirty="0">
              <a:latin typeface="Arial"/>
              <a:cs typeface="Arial"/>
            </a:endParaRPr>
          </a:p>
          <a:p>
            <a:pPr marL="416559" lvl="1" indent="-169545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SzPct val="80952"/>
              <a:buChar char="•"/>
              <a:tabLst>
                <a:tab pos="416559" algn="l"/>
              </a:tabLst>
            </a:pPr>
            <a:r>
              <a:rPr lang="en-US" sz="2100" u="heavy" spc="5" dirty="0" smtClean="0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</a:rPr>
              <a:t>https://console.bluemix.net/catalog/?category=watson</a:t>
            </a:r>
            <a:endParaRPr sz="21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spcBef>
                <a:spcPts val="5"/>
              </a:spcBef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Watson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API</a:t>
            </a:r>
            <a:r>
              <a:rPr sz="2400" spc="-1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Explorer</a:t>
            </a:r>
            <a:endParaRPr sz="2400" dirty="0">
              <a:latin typeface="Arial"/>
              <a:cs typeface="Arial"/>
            </a:endParaRPr>
          </a:p>
          <a:p>
            <a:pPr marL="416559" lvl="1" indent="-169545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SzPct val="80952"/>
              <a:buChar char="•"/>
              <a:tabLst>
                <a:tab pos="416559" algn="l"/>
              </a:tabLst>
            </a:pPr>
            <a:r>
              <a:rPr sz="2100" u="heavy" spc="5" dirty="0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  <a:hlinkClick r:id="rId3"/>
              </a:rPr>
              <a:t>https://watson-api-explorer.mybluemix.net/</a:t>
            </a:r>
            <a:endParaRPr sz="21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Watson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SDKs and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Starter</a:t>
            </a:r>
            <a:r>
              <a:rPr sz="2400" spc="-1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Kits</a:t>
            </a:r>
            <a:endParaRPr sz="2400" dirty="0">
              <a:latin typeface="Arial"/>
              <a:cs typeface="Arial"/>
            </a:endParaRPr>
          </a:p>
          <a:p>
            <a:pPr marL="416559" lvl="1" indent="-169545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80952"/>
              <a:buChar char="•"/>
              <a:tabLst>
                <a:tab pos="416559" algn="l"/>
              </a:tabLst>
            </a:pPr>
            <a:r>
              <a:rPr lang="en-US" sz="2100" u="heavy" spc="5" dirty="0" smtClean="0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</a:rPr>
              <a:t>https://www.ibm.com/watson/developer-resources/</a:t>
            </a:r>
            <a:endParaRPr sz="21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Watson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Developer Cloud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(API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Docs, demo apps and</a:t>
            </a:r>
            <a:r>
              <a:rPr sz="2400" spc="10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tutorials)</a:t>
            </a:r>
            <a:endParaRPr sz="2400" dirty="0">
              <a:latin typeface="Arial"/>
              <a:cs typeface="Arial"/>
            </a:endParaRPr>
          </a:p>
          <a:p>
            <a:pPr marL="416559" lvl="1" indent="-169545">
              <a:lnSpc>
                <a:spcPct val="100000"/>
              </a:lnSpc>
              <a:spcBef>
                <a:spcPts val="350"/>
              </a:spcBef>
              <a:buClr>
                <a:srgbClr val="000000"/>
              </a:buClr>
              <a:buSzPct val="80952"/>
              <a:buChar char="•"/>
              <a:tabLst>
                <a:tab pos="416559" algn="l"/>
              </a:tabLst>
            </a:pPr>
            <a:r>
              <a:rPr lang="en-US" sz="2100" u="heavy" spc="5" dirty="0" smtClean="0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</a:rPr>
              <a:t>https://www.ibm.com/watson/developer/</a:t>
            </a:r>
            <a:endParaRPr sz="21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SzPct val="89583"/>
              <a:buFont typeface="Wingdings"/>
              <a:buChar char=""/>
              <a:tabLst>
                <a:tab pos="187960" algn="l"/>
                <a:tab pos="1696720" algn="l"/>
              </a:tabLst>
            </a:pP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Additional	Watson API tutorials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(IBM</a:t>
            </a:r>
            <a:r>
              <a:rPr sz="2400" spc="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developerWorks)</a:t>
            </a:r>
            <a:endParaRPr sz="2400" dirty="0">
              <a:latin typeface="Arial"/>
              <a:cs typeface="Arial"/>
            </a:endParaRPr>
          </a:p>
          <a:p>
            <a:pPr marL="416559" lvl="1" indent="-169545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SzPct val="80952"/>
              <a:buChar char="•"/>
              <a:tabLst>
                <a:tab pos="416559" algn="l"/>
              </a:tabLst>
            </a:pPr>
            <a:r>
              <a:rPr sz="2100" u="heavy" spc="5" dirty="0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  <a:hlinkClick r:id="rId4"/>
              </a:rPr>
              <a:t>https://www.ibm.com/developerworks/learn/cognitive/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3940" y="6118774"/>
            <a:ext cx="116205" cy="20320"/>
          </a:xfrm>
          <a:custGeom>
            <a:avLst/>
            <a:gdLst/>
            <a:ahLst/>
            <a:cxnLst/>
            <a:rect l="l" t="t" r="r" b="b"/>
            <a:pathLst>
              <a:path w="116205" h="20320">
                <a:moveTo>
                  <a:pt x="115806" y="0"/>
                </a:moveTo>
                <a:lnTo>
                  <a:pt x="7131" y="0"/>
                </a:lnTo>
                <a:lnTo>
                  <a:pt x="0" y="20013"/>
                </a:lnTo>
                <a:lnTo>
                  <a:pt x="115806" y="20013"/>
                </a:lnTo>
                <a:lnTo>
                  <a:pt x="1158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049" y="6118750"/>
            <a:ext cx="114935" cy="20320"/>
          </a:xfrm>
          <a:custGeom>
            <a:avLst/>
            <a:gdLst/>
            <a:ahLst/>
            <a:cxnLst/>
            <a:rect l="l" t="t" r="r" b="b"/>
            <a:pathLst>
              <a:path w="114934" h="20320">
                <a:moveTo>
                  <a:pt x="107499" y="0"/>
                </a:moveTo>
                <a:lnTo>
                  <a:pt x="0" y="23"/>
                </a:lnTo>
                <a:lnTo>
                  <a:pt x="23" y="20057"/>
                </a:lnTo>
                <a:lnTo>
                  <a:pt x="114539" y="20057"/>
                </a:lnTo>
                <a:lnTo>
                  <a:pt x="1074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0678" y="6156414"/>
            <a:ext cx="129539" cy="20320"/>
          </a:xfrm>
          <a:custGeom>
            <a:avLst/>
            <a:gdLst/>
            <a:ahLst/>
            <a:cxnLst/>
            <a:rect l="l" t="t" r="r" b="b"/>
            <a:pathLst>
              <a:path w="129540" h="20320">
                <a:moveTo>
                  <a:pt x="129068" y="0"/>
                </a:moveTo>
                <a:lnTo>
                  <a:pt x="6977" y="0"/>
                </a:lnTo>
                <a:lnTo>
                  <a:pt x="0" y="19944"/>
                </a:lnTo>
                <a:lnTo>
                  <a:pt x="129068" y="19944"/>
                </a:lnTo>
                <a:lnTo>
                  <a:pt x="129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028" y="6156414"/>
            <a:ext cx="128270" cy="20320"/>
          </a:xfrm>
          <a:custGeom>
            <a:avLst/>
            <a:gdLst/>
            <a:ahLst/>
            <a:cxnLst/>
            <a:rect l="l" t="t" r="r" b="b"/>
            <a:pathLst>
              <a:path w="128269" h="20320">
                <a:moveTo>
                  <a:pt x="120871" y="0"/>
                </a:moveTo>
                <a:lnTo>
                  <a:pt x="0" y="0"/>
                </a:lnTo>
                <a:lnTo>
                  <a:pt x="0" y="19944"/>
                </a:lnTo>
                <a:lnTo>
                  <a:pt x="127866" y="19944"/>
                </a:lnTo>
                <a:lnTo>
                  <a:pt x="120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7484" y="6194010"/>
            <a:ext cx="104139" cy="20320"/>
          </a:xfrm>
          <a:custGeom>
            <a:avLst/>
            <a:gdLst/>
            <a:ahLst/>
            <a:cxnLst/>
            <a:rect l="l" t="t" r="r" b="b"/>
            <a:pathLst>
              <a:path w="104140" h="20320">
                <a:moveTo>
                  <a:pt x="7063" y="0"/>
                </a:moveTo>
                <a:lnTo>
                  <a:pt x="0" y="20013"/>
                </a:lnTo>
                <a:lnTo>
                  <a:pt x="104007" y="19968"/>
                </a:lnTo>
                <a:lnTo>
                  <a:pt x="104007" y="23"/>
                </a:lnTo>
                <a:lnTo>
                  <a:pt x="7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171" y="6194010"/>
            <a:ext cx="103505" cy="20320"/>
          </a:xfrm>
          <a:custGeom>
            <a:avLst/>
            <a:gdLst/>
            <a:ahLst/>
            <a:cxnLst/>
            <a:rect l="l" t="t" r="r" b="b"/>
            <a:pathLst>
              <a:path w="103505" h="20320">
                <a:moveTo>
                  <a:pt x="95946" y="0"/>
                </a:moveTo>
                <a:lnTo>
                  <a:pt x="0" y="0"/>
                </a:lnTo>
                <a:lnTo>
                  <a:pt x="0" y="20013"/>
                </a:lnTo>
                <a:lnTo>
                  <a:pt x="103009" y="20013"/>
                </a:lnTo>
                <a:lnTo>
                  <a:pt x="95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150" y="6230872"/>
            <a:ext cx="232410" cy="20320"/>
          </a:xfrm>
          <a:custGeom>
            <a:avLst/>
            <a:gdLst/>
            <a:ahLst/>
            <a:cxnLst/>
            <a:rect l="l" t="t" r="r" b="b"/>
            <a:pathLst>
              <a:path w="232409" h="20320">
                <a:moveTo>
                  <a:pt x="109051" y="44"/>
                </a:moveTo>
                <a:lnTo>
                  <a:pt x="0" y="44"/>
                </a:lnTo>
                <a:lnTo>
                  <a:pt x="0" y="19968"/>
                </a:lnTo>
                <a:lnTo>
                  <a:pt x="57223" y="19968"/>
                </a:lnTo>
                <a:lnTo>
                  <a:pt x="57223" y="4792"/>
                </a:lnTo>
                <a:lnTo>
                  <a:pt x="110782" y="4792"/>
                </a:lnTo>
                <a:lnTo>
                  <a:pt x="109051" y="44"/>
                </a:lnTo>
                <a:close/>
              </a:path>
              <a:path w="232409" h="20320">
                <a:moveTo>
                  <a:pt x="110782" y="4792"/>
                </a:moveTo>
                <a:lnTo>
                  <a:pt x="57223" y="4792"/>
                </a:lnTo>
                <a:lnTo>
                  <a:pt x="62489" y="19947"/>
                </a:lnTo>
                <a:lnTo>
                  <a:pt x="170030" y="19968"/>
                </a:lnTo>
                <a:lnTo>
                  <a:pt x="170488" y="18652"/>
                </a:lnTo>
                <a:lnTo>
                  <a:pt x="115871" y="18652"/>
                </a:lnTo>
                <a:lnTo>
                  <a:pt x="110782" y="4792"/>
                </a:lnTo>
                <a:close/>
              </a:path>
              <a:path w="232409" h="20320">
                <a:moveTo>
                  <a:pt x="232297" y="4792"/>
                </a:moveTo>
                <a:lnTo>
                  <a:pt x="175316" y="4792"/>
                </a:lnTo>
                <a:lnTo>
                  <a:pt x="175340" y="19968"/>
                </a:lnTo>
                <a:lnTo>
                  <a:pt x="232297" y="19968"/>
                </a:lnTo>
                <a:lnTo>
                  <a:pt x="232297" y="4792"/>
                </a:lnTo>
                <a:close/>
              </a:path>
              <a:path w="232409" h="20320">
                <a:moveTo>
                  <a:pt x="232297" y="44"/>
                </a:moveTo>
                <a:lnTo>
                  <a:pt x="122342" y="44"/>
                </a:lnTo>
                <a:lnTo>
                  <a:pt x="115871" y="18652"/>
                </a:lnTo>
                <a:lnTo>
                  <a:pt x="170488" y="18652"/>
                </a:lnTo>
                <a:lnTo>
                  <a:pt x="175316" y="4792"/>
                </a:lnTo>
                <a:lnTo>
                  <a:pt x="232297" y="4792"/>
                </a:lnTo>
                <a:lnTo>
                  <a:pt x="232297" y="44"/>
                </a:lnTo>
                <a:close/>
              </a:path>
              <a:path w="232409" h="20320">
                <a:moveTo>
                  <a:pt x="12235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4490" y="6268492"/>
            <a:ext cx="57150" cy="20320"/>
          </a:xfrm>
          <a:custGeom>
            <a:avLst/>
            <a:gdLst/>
            <a:ahLst/>
            <a:cxnLst/>
            <a:rect l="l" t="t" r="r" b="b"/>
            <a:pathLst>
              <a:path w="57150" h="20320">
                <a:moveTo>
                  <a:pt x="0" y="19944"/>
                </a:moveTo>
                <a:lnTo>
                  <a:pt x="56936" y="19944"/>
                </a:lnTo>
                <a:lnTo>
                  <a:pt x="56936" y="0"/>
                </a:lnTo>
                <a:lnTo>
                  <a:pt x="0" y="0"/>
                </a:lnTo>
                <a:lnTo>
                  <a:pt x="0" y="1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150" y="6268492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4" h="20320">
                <a:moveTo>
                  <a:pt x="57312" y="0"/>
                </a:moveTo>
                <a:lnTo>
                  <a:pt x="0" y="0"/>
                </a:lnTo>
                <a:lnTo>
                  <a:pt x="0" y="19944"/>
                </a:lnTo>
                <a:lnTo>
                  <a:pt x="57247" y="19944"/>
                </a:lnTo>
                <a:lnTo>
                  <a:pt x="57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802" y="6268468"/>
            <a:ext cx="95250" cy="20320"/>
          </a:xfrm>
          <a:custGeom>
            <a:avLst/>
            <a:gdLst/>
            <a:ahLst/>
            <a:cxnLst/>
            <a:rect l="l" t="t" r="r" b="b"/>
            <a:pathLst>
              <a:path w="95250" h="20320">
                <a:moveTo>
                  <a:pt x="94929" y="23"/>
                </a:moveTo>
                <a:lnTo>
                  <a:pt x="0" y="23"/>
                </a:lnTo>
                <a:lnTo>
                  <a:pt x="7054" y="19968"/>
                </a:lnTo>
                <a:lnTo>
                  <a:pt x="88516" y="19968"/>
                </a:lnTo>
                <a:lnTo>
                  <a:pt x="94929" y="23"/>
                </a:lnTo>
                <a:close/>
              </a:path>
              <a:path w="95250" h="20320">
                <a:moveTo>
                  <a:pt x="94936" y="0"/>
                </a:moveTo>
                <a:lnTo>
                  <a:pt x="95179" y="23"/>
                </a:lnTo>
                <a:lnTo>
                  <a:pt x="949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490" y="6306067"/>
            <a:ext cx="57150" cy="20320"/>
          </a:xfrm>
          <a:custGeom>
            <a:avLst/>
            <a:gdLst/>
            <a:ahLst/>
            <a:cxnLst/>
            <a:rect l="l" t="t" r="r" b="b"/>
            <a:pathLst>
              <a:path w="57150" h="20320">
                <a:moveTo>
                  <a:pt x="0" y="19944"/>
                </a:moveTo>
                <a:lnTo>
                  <a:pt x="56936" y="19944"/>
                </a:lnTo>
                <a:lnTo>
                  <a:pt x="56936" y="0"/>
                </a:lnTo>
                <a:lnTo>
                  <a:pt x="0" y="0"/>
                </a:lnTo>
                <a:lnTo>
                  <a:pt x="0" y="1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150" y="6306067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4" h="20320">
                <a:moveTo>
                  <a:pt x="0" y="19944"/>
                </a:moveTo>
                <a:lnTo>
                  <a:pt x="57223" y="19944"/>
                </a:lnTo>
                <a:lnTo>
                  <a:pt x="57223" y="0"/>
                </a:lnTo>
                <a:lnTo>
                  <a:pt x="0" y="0"/>
                </a:lnTo>
                <a:lnTo>
                  <a:pt x="0" y="1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0789" y="6306067"/>
            <a:ext cx="69215" cy="20320"/>
          </a:xfrm>
          <a:custGeom>
            <a:avLst/>
            <a:gdLst/>
            <a:ahLst/>
            <a:cxnLst/>
            <a:rect l="l" t="t" r="r" b="b"/>
            <a:pathLst>
              <a:path w="69215" h="20320">
                <a:moveTo>
                  <a:pt x="68954" y="0"/>
                </a:moveTo>
                <a:lnTo>
                  <a:pt x="0" y="0"/>
                </a:lnTo>
                <a:lnTo>
                  <a:pt x="7172" y="19944"/>
                </a:lnTo>
                <a:lnTo>
                  <a:pt x="55087" y="20110"/>
                </a:lnTo>
                <a:lnTo>
                  <a:pt x="61076" y="20106"/>
                </a:lnTo>
                <a:lnTo>
                  <a:pt x="61932" y="20057"/>
                </a:lnTo>
                <a:lnTo>
                  <a:pt x="68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4490" y="6352867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56" y="0"/>
                </a:lnTo>
              </a:path>
            </a:pathLst>
          </a:custGeom>
          <a:ln w="19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1028" y="6352867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345" y="0"/>
                </a:lnTo>
              </a:path>
            </a:pathLst>
          </a:custGeom>
          <a:ln w="19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3849" y="6342881"/>
            <a:ext cx="43180" cy="20320"/>
          </a:xfrm>
          <a:custGeom>
            <a:avLst/>
            <a:gdLst/>
            <a:ahLst/>
            <a:cxnLst/>
            <a:rect l="l" t="t" r="r" b="b"/>
            <a:pathLst>
              <a:path w="43180" h="20320">
                <a:moveTo>
                  <a:pt x="42785" y="0"/>
                </a:moveTo>
                <a:lnTo>
                  <a:pt x="0" y="0"/>
                </a:lnTo>
                <a:lnTo>
                  <a:pt x="6974" y="19947"/>
                </a:lnTo>
                <a:lnTo>
                  <a:pt x="36077" y="19947"/>
                </a:lnTo>
                <a:lnTo>
                  <a:pt x="42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7268" y="6380479"/>
            <a:ext cx="16510" cy="20320"/>
          </a:xfrm>
          <a:custGeom>
            <a:avLst/>
            <a:gdLst/>
            <a:ahLst/>
            <a:cxnLst/>
            <a:rect l="l" t="t" r="r" b="b"/>
            <a:pathLst>
              <a:path w="16509" h="20320">
                <a:moveTo>
                  <a:pt x="16436" y="0"/>
                </a:moveTo>
                <a:lnTo>
                  <a:pt x="0" y="0"/>
                </a:lnTo>
                <a:lnTo>
                  <a:pt x="6776" y="19990"/>
                </a:lnTo>
                <a:lnTo>
                  <a:pt x="9462" y="19990"/>
                </a:lnTo>
                <a:lnTo>
                  <a:pt x="16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4490" y="6390497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56" y="0"/>
                </a:lnTo>
              </a:path>
            </a:pathLst>
          </a:custGeom>
          <a:ln w="200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1028" y="6390497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345" y="0"/>
                </a:lnTo>
              </a:path>
            </a:pathLst>
          </a:custGeom>
          <a:ln w="200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6995" y="6118750"/>
            <a:ext cx="194945" cy="20320"/>
          </a:xfrm>
          <a:custGeom>
            <a:avLst/>
            <a:gdLst/>
            <a:ahLst/>
            <a:cxnLst/>
            <a:rect l="l" t="t" r="r" b="b"/>
            <a:pathLst>
              <a:path w="194945" h="20320">
                <a:moveTo>
                  <a:pt x="148662" y="0"/>
                </a:moveTo>
                <a:lnTo>
                  <a:pt x="0" y="0"/>
                </a:lnTo>
                <a:lnTo>
                  <a:pt x="0" y="20057"/>
                </a:lnTo>
                <a:lnTo>
                  <a:pt x="3045" y="20071"/>
                </a:lnTo>
                <a:lnTo>
                  <a:pt x="194889" y="20057"/>
                </a:lnTo>
                <a:lnTo>
                  <a:pt x="184627" y="12097"/>
                </a:lnTo>
                <a:lnTo>
                  <a:pt x="173500" y="6168"/>
                </a:lnTo>
                <a:lnTo>
                  <a:pt x="161511" y="2169"/>
                </a:lnTo>
                <a:lnTo>
                  <a:pt x="148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7040" y="6166387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638" y="0"/>
                </a:lnTo>
              </a:path>
            </a:pathLst>
          </a:custGeom>
          <a:ln w="199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2499" y="6193989"/>
            <a:ext cx="62230" cy="20320"/>
          </a:xfrm>
          <a:custGeom>
            <a:avLst/>
            <a:gdLst/>
            <a:ahLst/>
            <a:cxnLst/>
            <a:rect l="l" t="t" r="r" b="b"/>
            <a:pathLst>
              <a:path w="62229" h="20320">
                <a:moveTo>
                  <a:pt x="61891" y="0"/>
                </a:moveTo>
                <a:lnTo>
                  <a:pt x="0" y="0"/>
                </a:lnTo>
                <a:lnTo>
                  <a:pt x="0" y="20033"/>
                </a:lnTo>
                <a:lnTo>
                  <a:pt x="59024" y="20033"/>
                </a:lnTo>
                <a:lnTo>
                  <a:pt x="61047" y="14038"/>
                </a:lnTo>
                <a:lnTo>
                  <a:pt x="61891" y="6886"/>
                </a:lnTo>
                <a:lnTo>
                  <a:pt x="618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6204" y="6193989"/>
            <a:ext cx="58419" cy="20320"/>
          </a:xfrm>
          <a:custGeom>
            <a:avLst/>
            <a:gdLst/>
            <a:ahLst/>
            <a:cxnLst/>
            <a:rect l="l" t="t" r="r" b="b"/>
            <a:pathLst>
              <a:path w="58420" h="20320">
                <a:moveTo>
                  <a:pt x="0" y="20033"/>
                </a:moveTo>
                <a:lnTo>
                  <a:pt x="58091" y="20033"/>
                </a:lnTo>
                <a:lnTo>
                  <a:pt x="58091" y="0"/>
                </a:lnTo>
                <a:lnTo>
                  <a:pt x="0" y="0"/>
                </a:lnTo>
                <a:lnTo>
                  <a:pt x="0" y="20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6204" y="6230917"/>
            <a:ext cx="167005" cy="20320"/>
          </a:xfrm>
          <a:custGeom>
            <a:avLst/>
            <a:gdLst/>
            <a:ahLst/>
            <a:cxnLst/>
            <a:rect l="l" t="t" r="r" b="b"/>
            <a:pathLst>
              <a:path w="167004" h="20320">
                <a:moveTo>
                  <a:pt x="166790" y="0"/>
                </a:moveTo>
                <a:lnTo>
                  <a:pt x="0" y="0"/>
                </a:lnTo>
                <a:lnTo>
                  <a:pt x="0" y="19923"/>
                </a:lnTo>
                <a:lnTo>
                  <a:pt x="2347" y="19937"/>
                </a:lnTo>
                <a:lnTo>
                  <a:pt x="150238" y="19923"/>
                </a:lnTo>
                <a:lnTo>
                  <a:pt x="154952" y="15575"/>
                </a:lnTo>
                <a:lnTo>
                  <a:pt x="159489" y="10530"/>
                </a:lnTo>
                <a:lnTo>
                  <a:pt x="163538" y="5200"/>
                </a:lnTo>
                <a:lnTo>
                  <a:pt x="166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6183" y="6268492"/>
            <a:ext cx="168275" cy="20320"/>
          </a:xfrm>
          <a:custGeom>
            <a:avLst/>
            <a:gdLst/>
            <a:ahLst/>
            <a:cxnLst/>
            <a:rect l="l" t="t" r="r" b="b"/>
            <a:pathLst>
              <a:path w="168275" h="20320">
                <a:moveTo>
                  <a:pt x="149947" y="0"/>
                </a:moveTo>
                <a:lnTo>
                  <a:pt x="0" y="0"/>
                </a:lnTo>
                <a:lnTo>
                  <a:pt x="0" y="19944"/>
                </a:lnTo>
                <a:lnTo>
                  <a:pt x="167832" y="19944"/>
                </a:lnTo>
                <a:lnTo>
                  <a:pt x="163950" y="14615"/>
                </a:lnTo>
                <a:lnTo>
                  <a:pt x="159639" y="9437"/>
                </a:lnTo>
                <a:lnTo>
                  <a:pt x="154954" y="4526"/>
                </a:lnTo>
                <a:lnTo>
                  <a:pt x="149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6204" y="6306067"/>
            <a:ext cx="59055" cy="20320"/>
          </a:xfrm>
          <a:custGeom>
            <a:avLst/>
            <a:gdLst/>
            <a:ahLst/>
            <a:cxnLst/>
            <a:rect l="l" t="t" r="r" b="b"/>
            <a:pathLst>
              <a:path w="59054" h="20320">
                <a:moveTo>
                  <a:pt x="0" y="19944"/>
                </a:moveTo>
                <a:lnTo>
                  <a:pt x="0" y="20"/>
                </a:lnTo>
                <a:lnTo>
                  <a:pt x="58959" y="0"/>
                </a:lnTo>
                <a:lnTo>
                  <a:pt x="59003" y="19944"/>
                </a:lnTo>
                <a:lnTo>
                  <a:pt x="0" y="1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3521" y="6306067"/>
            <a:ext cx="62865" cy="20320"/>
          </a:xfrm>
          <a:custGeom>
            <a:avLst/>
            <a:gdLst/>
            <a:ahLst/>
            <a:cxnLst/>
            <a:rect l="l" t="t" r="r" b="b"/>
            <a:pathLst>
              <a:path w="62865" h="20320">
                <a:moveTo>
                  <a:pt x="58781" y="0"/>
                </a:moveTo>
                <a:lnTo>
                  <a:pt x="0" y="0"/>
                </a:lnTo>
                <a:lnTo>
                  <a:pt x="0" y="20057"/>
                </a:lnTo>
                <a:lnTo>
                  <a:pt x="62489" y="20057"/>
                </a:lnTo>
                <a:lnTo>
                  <a:pt x="61911" y="13170"/>
                </a:lnTo>
                <a:lnTo>
                  <a:pt x="61624" y="6016"/>
                </a:lnTo>
                <a:lnTo>
                  <a:pt x="58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19" y="6352856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6503" y="0"/>
                </a:lnTo>
              </a:path>
            </a:pathLst>
          </a:custGeom>
          <a:ln w="19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6995" y="6380524"/>
            <a:ext cx="196215" cy="20320"/>
          </a:xfrm>
          <a:custGeom>
            <a:avLst/>
            <a:gdLst/>
            <a:ahLst/>
            <a:cxnLst/>
            <a:rect l="l" t="t" r="r" b="b"/>
            <a:pathLst>
              <a:path w="196215" h="20320">
                <a:moveTo>
                  <a:pt x="0" y="0"/>
                </a:moveTo>
                <a:lnTo>
                  <a:pt x="0" y="19946"/>
                </a:lnTo>
                <a:lnTo>
                  <a:pt x="145529" y="19990"/>
                </a:lnTo>
                <a:lnTo>
                  <a:pt x="159748" y="18516"/>
                </a:lnTo>
                <a:lnTo>
                  <a:pt x="173128" y="14611"/>
                </a:lnTo>
                <a:lnTo>
                  <a:pt x="185337" y="8404"/>
                </a:lnTo>
                <a:lnTo>
                  <a:pt x="196044" y="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4047" y="6128757"/>
            <a:ext cx="135890" cy="0"/>
          </a:xfrm>
          <a:custGeom>
            <a:avLst/>
            <a:gdLst/>
            <a:ahLst/>
            <a:cxnLst/>
            <a:rect l="l" t="t" r="r" b="b"/>
            <a:pathLst>
              <a:path w="135890">
                <a:moveTo>
                  <a:pt x="0" y="0"/>
                </a:moveTo>
                <a:lnTo>
                  <a:pt x="135397" y="0"/>
                </a:lnTo>
              </a:path>
            </a:pathLst>
          </a:custGeom>
          <a:ln w="200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4047" y="6166387"/>
            <a:ext cx="135890" cy="0"/>
          </a:xfrm>
          <a:custGeom>
            <a:avLst/>
            <a:gdLst/>
            <a:ahLst/>
            <a:cxnLst/>
            <a:rect l="l" t="t" r="r" b="b"/>
            <a:pathLst>
              <a:path w="135890">
                <a:moveTo>
                  <a:pt x="0" y="0"/>
                </a:moveTo>
                <a:lnTo>
                  <a:pt x="135397" y="0"/>
                </a:lnTo>
              </a:path>
            </a:pathLst>
          </a:custGeom>
          <a:ln w="199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1790" y="6194078"/>
            <a:ext cx="58419" cy="20320"/>
          </a:xfrm>
          <a:custGeom>
            <a:avLst/>
            <a:gdLst/>
            <a:ahLst/>
            <a:cxnLst/>
            <a:rect l="l" t="t" r="r" b="b"/>
            <a:pathLst>
              <a:path w="58420" h="20320">
                <a:moveTo>
                  <a:pt x="0" y="19944"/>
                </a:moveTo>
                <a:lnTo>
                  <a:pt x="58180" y="19944"/>
                </a:lnTo>
                <a:lnTo>
                  <a:pt x="58180" y="0"/>
                </a:lnTo>
                <a:lnTo>
                  <a:pt x="0" y="0"/>
                </a:lnTo>
                <a:lnTo>
                  <a:pt x="0" y="1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1790" y="6230917"/>
            <a:ext cx="58419" cy="20320"/>
          </a:xfrm>
          <a:custGeom>
            <a:avLst/>
            <a:gdLst/>
            <a:ahLst/>
            <a:cxnLst/>
            <a:rect l="l" t="t" r="r" b="b"/>
            <a:pathLst>
              <a:path w="58420" h="20320">
                <a:moveTo>
                  <a:pt x="0" y="19923"/>
                </a:moveTo>
                <a:lnTo>
                  <a:pt x="58180" y="19923"/>
                </a:lnTo>
                <a:lnTo>
                  <a:pt x="58180" y="0"/>
                </a:lnTo>
                <a:lnTo>
                  <a:pt x="0" y="0"/>
                </a:lnTo>
                <a:lnTo>
                  <a:pt x="0" y="19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1902" y="6268492"/>
            <a:ext cx="58419" cy="20320"/>
          </a:xfrm>
          <a:custGeom>
            <a:avLst/>
            <a:gdLst/>
            <a:ahLst/>
            <a:cxnLst/>
            <a:rect l="l" t="t" r="r" b="b"/>
            <a:pathLst>
              <a:path w="58420" h="20320">
                <a:moveTo>
                  <a:pt x="58067" y="19944"/>
                </a:moveTo>
                <a:lnTo>
                  <a:pt x="58067" y="0"/>
                </a:lnTo>
                <a:lnTo>
                  <a:pt x="0" y="0"/>
                </a:lnTo>
                <a:lnTo>
                  <a:pt x="0" y="19944"/>
                </a:lnTo>
                <a:lnTo>
                  <a:pt x="58067" y="1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1879" y="6306067"/>
            <a:ext cx="58419" cy="20320"/>
          </a:xfrm>
          <a:custGeom>
            <a:avLst/>
            <a:gdLst/>
            <a:ahLst/>
            <a:cxnLst/>
            <a:rect l="l" t="t" r="r" b="b"/>
            <a:pathLst>
              <a:path w="58420" h="20320">
                <a:moveTo>
                  <a:pt x="0" y="19944"/>
                </a:moveTo>
                <a:lnTo>
                  <a:pt x="58091" y="19944"/>
                </a:lnTo>
                <a:lnTo>
                  <a:pt x="58091" y="0"/>
                </a:lnTo>
                <a:lnTo>
                  <a:pt x="0" y="0"/>
                </a:lnTo>
                <a:lnTo>
                  <a:pt x="0" y="1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4047" y="6342881"/>
            <a:ext cx="135890" cy="20320"/>
          </a:xfrm>
          <a:custGeom>
            <a:avLst/>
            <a:gdLst/>
            <a:ahLst/>
            <a:cxnLst/>
            <a:rect l="l" t="t" r="r" b="b"/>
            <a:pathLst>
              <a:path w="135890" h="20320">
                <a:moveTo>
                  <a:pt x="0" y="0"/>
                </a:moveTo>
                <a:lnTo>
                  <a:pt x="0" y="19947"/>
                </a:lnTo>
                <a:lnTo>
                  <a:pt x="135287" y="19947"/>
                </a:lnTo>
                <a:lnTo>
                  <a:pt x="135287" y="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4069" y="6390623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5243" y="0"/>
                </a:lnTo>
              </a:path>
            </a:pathLst>
          </a:custGeom>
          <a:ln w="20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8175" y="6380569"/>
            <a:ext cx="21590" cy="635"/>
          </a:xfrm>
          <a:custGeom>
            <a:avLst/>
            <a:gdLst/>
            <a:ahLst/>
            <a:cxnLst/>
            <a:rect l="l" t="t" r="r" b="b"/>
            <a:pathLst>
              <a:path w="21590" h="635">
                <a:moveTo>
                  <a:pt x="21160" y="0"/>
                </a:moveTo>
                <a:lnTo>
                  <a:pt x="0" y="21"/>
                </a:lnTo>
                <a:lnTo>
                  <a:pt x="21160" y="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01339" y="6362048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28341" y="36193"/>
                </a:moveTo>
                <a:lnTo>
                  <a:pt x="10301" y="36193"/>
                </a:lnTo>
                <a:lnTo>
                  <a:pt x="11808" y="37211"/>
                </a:lnTo>
                <a:lnTo>
                  <a:pt x="19348" y="38734"/>
                </a:lnTo>
                <a:lnTo>
                  <a:pt x="26843" y="37211"/>
                </a:lnTo>
                <a:lnTo>
                  <a:pt x="28341" y="36193"/>
                </a:lnTo>
                <a:close/>
              </a:path>
              <a:path w="38734" h="38735">
                <a:moveTo>
                  <a:pt x="9290" y="35510"/>
                </a:moveTo>
                <a:lnTo>
                  <a:pt x="9930" y="36193"/>
                </a:lnTo>
                <a:lnTo>
                  <a:pt x="10301" y="36193"/>
                </a:lnTo>
                <a:lnTo>
                  <a:pt x="9290" y="35510"/>
                </a:lnTo>
                <a:close/>
              </a:path>
              <a:path w="38734" h="38735">
                <a:moveTo>
                  <a:pt x="29375" y="35490"/>
                </a:moveTo>
                <a:lnTo>
                  <a:pt x="28341" y="36193"/>
                </a:lnTo>
                <a:lnTo>
                  <a:pt x="28724" y="36193"/>
                </a:lnTo>
                <a:lnTo>
                  <a:pt x="29375" y="35490"/>
                </a:lnTo>
                <a:close/>
              </a:path>
              <a:path w="38734" h="38735">
                <a:moveTo>
                  <a:pt x="9336" y="3197"/>
                </a:moveTo>
                <a:lnTo>
                  <a:pt x="5659" y="5683"/>
                </a:lnTo>
                <a:lnTo>
                  <a:pt x="1517" y="11828"/>
                </a:lnTo>
                <a:lnTo>
                  <a:pt x="0" y="19323"/>
                </a:lnTo>
                <a:lnTo>
                  <a:pt x="1517" y="26887"/>
                </a:lnTo>
                <a:lnTo>
                  <a:pt x="5659" y="33057"/>
                </a:lnTo>
                <a:lnTo>
                  <a:pt x="9290" y="35510"/>
                </a:lnTo>
                <a:lnTo>
                  <a:pt x="3041" y="28839"/>
                </a:lnTo>
                <a:lnTo>
                  <a:pt x="3041" y="9918"/>
                </a:lnTo>
                <a:lnTo>
                  <a:pt x="9336" y="3197"/>
                </a:lnTo>
                <a:close/>
              </a:path>
              <a:path w="38734" h="38735">
                <a:moveTo>
                  <a:pt x="29330" y="3218"/>
                </a:moveTo>
                <a:lnTo>
                  <a:pt x="35541" y="9918"/>
                </a:lnTo>
                <a:lnTo>
                  <a:pt x="35541" y="28839"/>
                </a:lnTo>
                <a:lnTo>
                  <a:pt x="29375" y="35490"/>
                </a:lnTo>
                <a:lnTo>
                  <a:pt x="32957" y="33057"/>
                </a:lnTo>
                <a:lnTo>
                  <a:pt x="37076" y="26887"/>
                </a:lnTo>
                <a:lnTo>
                  <a:pt x="38586" y="19323"/>
                </a:lnTo>
                <a:lnTo>
                  <a:pt x="37076" y="11828"/>
                </a:lnTo>
                <a:lnTo>
                  <a:pt x="32957" y="5683"/>
                </a:lnTo>
                <a:lnTo>
                  <a:pt x="29330" y="3218"/>
                </a:lnTo>
                <a:close/>
              </a:path>
              <a:path w="38734" h="38735">
                <a:moveTo>
                  <a:pt x="27299" y="8559"/>
                </a:moveTo>
                <a:lnTo>
                  <a:pt x="12172" y="8559"/>
                </a:lnTo>
                <a:lnTo>
                  <a:pt x="12151" y="30154"/>
                </a:lnTo>
                <a:lnTo>
                  <a:pt x="14816" y="30154"/>
                </a:lnTo>
                <a:lnTo>
                  <a:pt x="14816" y="20192"/>
                </a:lnTo>
                <a:lnTo>
                  <a:pt x="22457" y="20192"/>
                </a:lnTo>
                <a:lnTo>
                  <a:pt x="26278" y="20103"/>
                </a:lnTo>
                <a:lnTo>
                  <a:pt x="29047" y="18609"/>
                </a:lnTo>
                <a:lnTo>
                  <a:pt x="26366" y="18609"/>
                </a:lnTo>
                <a:lnTo>
                  <a:pt x="21903" y="18119"/>
                </a:lnTo>
                <a:lnTo>
                  <a:pt x="14816" y="18119"/>
                </a:lnTo>
                <a:lnTo>
                  <a:pt x="14816" y="10430"/>
                </a:lnTo>
                <a:lnTo>
                  <a:pt x="28973" y="10430"/>
                </a:lnTo>
                <a:lnTo>
                  <a:pt x="27299" y="8559"/>
                </a:lnTo>
                <a:close/>
              </a:path>
              <a:path w="38734" h="38735">
                <a:moveTo>
                  <a:pt x="22457" y="20192"/>
                </a:moveTo>
                <a:lnTo>
                  <a:pt x="19658" y="20192"/>
                </a:lnTo>
                <a:lnTo>
                  <a:pt x="25813" y="30154"/>
                </a:lnTo>
                <a:lnTo>
                  <a:pt x="28990" y="30154"/>
                </a:lnTo>
                <a:lnTo>
                  <a:pt x="22457" y="20192"/>
                </a:lnTo>
                <a:close/>
              </a:path>
              <a:path w="38734" h="38735">
                <a:moveTo>
                  <a:pt x="28973" y="10430"/>
                </a:moveTo>
                <a:lnTo>
                  <a:pt x="23636" y="10430"/>
                </a:lnTo>
                <a:lnTo>
                  <a:pt x="26366" y="10831"/>
                </a:lnTo>
                <a:lnTo>
                  <a:pt x="26366" y="18609"/>
                </a:lnTo>
                <a:lnTo>
                  <a:pt x="29047" y="18609"/>
                </a:lnTo>
                <a:lnTo>
                  <a:pt x="29213" y="18520"/>
                </a:lnTo>
                <a:lnTo>
                  <a:pt x="29213" y="10698"/>
                </a:lnTo>
                <a:lnTo>
                  <a:pt x="28973" y="10430"/>
                </a:lnTo>
                <a:close/>
              </a:path>
              <a:path w="38734" h="38735">
                <a:moveTo>
                  <a:pt x="28724" y="2564"/>
                </a:moveTo>
                <a:lnTo>
                  <a:pt x="28368" y="2564"/>
                </a:lnTo>
                <a:lnTo>
                  <a:pt x="29330" y="3218"/>
                </a:lnTo>
                <a:lnTo>
                  <a:pt x="28724" y="2564"/>
                </a:lnTo>
                <a:close/>
              </a:path>
              <a:path w="38734" h="38735">
                <a:moveTo>
                  <a:pt x="10274" y="2564"/>
                </a:moveTo>
                <a:lnTo>
                  <a:pt x="9930" y="2564"/>
                </a:lnTo>
                <a:lnTo>
                  <a:pt x="9336" y="3197"/>
                </a:lnTo>
                <a:lnTo>
                  <a:pt x="10274" y="2564"/>
                </a:lnTo>
                <a:close/>
              </a:path>
              <a:path w="38734" h="38735">
                <a:moveTo>
                  <a:pt x="19348" y="0"/>
                </a:moveTo>
                <a:lnTo>
                  <a:pt x="11808" y="1527"/>
                </a:lnTo>
                <a:lnTo>
                  <a:pt x="10274" y="2564"/>
                </a:lnTo>
                <a:lnTo>
                  <a:pt x="28368" y="2564"/>
                </a:lnTo>
                <a:lnTo>
                  <a:pt x="26843" y="1527"/>
                </a:lnTo>
                <a:lnTo>
                  <a:pt x="19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4592" y="182879"/>
            <a:ext cx="2584704" cy="885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80219" y="2253995"/>
            <a:ext cx="2142744" cy="2144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3886200" y="2952953"/>
            <a:ext cx="7270750" cy="915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5850" spc="5" dirty="0" smtClean="0">
                <a:solidFill>
                  <a:srgbClr val="313131"/>
                </a:solidFill>
              </a:rPr>
              <a:t>Thank You</a:t>
            </a:r>
            <a:endParaRPr sz="5850" dirty="0"/>
          </a:p>
        </p:txBody>
      </p:sp>
      <p:sp>
        <p:nvSpPr>
          <p:cNvPr id="44" name="Shape 129"/>
          <p:cNvSpPr txBox="1"/>
          <p:nvPr/>
        </p:nvSpPr>
        <p:spPr>
          <a:xfrm>
            <a:off x="8077200" y="4935311"/>
            <a:ext cx="3429000" cy="116067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lang="en-US" u="none" strike="noStrike" cap="none" dirty="0" smtClean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Sudharshan Govindan</a:t>
            </a:r>
            <a:endParaRPr lang="en" u="none" strike="noStrike" cap="none" dirty="0">
              <a:solidFill>
                <a:srgbClr val="595959"/>
              </a:solidFill>
              <a:latin typeface="Arial" charset="0"/>
              <a:ea typeface="Arial" charset="0"/>
              <a:cs typeface="Arial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lang="en-US" sz="1600" u="none" strike="noStrike" cap="none" dirty="0" smtClean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Developer Advocate, IBM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endParaRPr lang="en-US" sz="1100" u="none" strike="noStrike" cap="none" dirty="0" smtClean="0">
              <a:solidFill>
                <a:srgbClr val="595959"/>
              </a:solidFill>
              <a:latin typeface="Helvetica Light" charset="0"/>
              <a:ea typeface="Helvetica Light" charset="0"/>
              <a:cs typeface="Helvetica Light" charset="0"/>
              <a:sym typeface="Arial"/>
            </a:endParaRPr>
          </a:p>
          <a:p>
            <a:pPr>
              <a:buClr>
                <a:srgbClr val="595959"/>
              </a:buClr>
              <a:buSzPct val="25000"/>
            </a:pPr>
            <a:r>
              <a:rPr lang="en-US" sz="1600" dirty="0" smtClean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</a:rPr>
              <a:t>Twitter : @sudhargovindan</a:t>
            </a:r>
            <a:endParaRPr lang="en-US" sz="1600" u="none" strike="noStrike" cap="none" dirty="0" smtClean="0">
              <a:solidFill>
                <a:srgbClr val="595959"/>
              </a:solidFill>
              <a:latin typeface="Arial" charset="0"/>
              <a:ea typeface="Arial" charset="0"/>
              <a:cs typeface="Arial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endParaRPr lang="en" sz="1100" u="none" strike="noStrike" cap="none" dirty="0">
              <a:solidFill>
                <a:srgbClr val="595959"/>
              </a:solidFill>
              <a:latin typeface="Helvetica Light" charset="0"/>
              <a:ea typeface="Helvetica Light" charset="0"/>
              <a:cs typeface="Helvetica Light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88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96755"/>
            <a:ext cx="10668000" cy="50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399" y="1025038"/>
            <a:ext cx="11049001" cy="57597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marR="457200" indent="-342900">
              <a:lnSpc>
                <a:spcPct val="101400"/>
              </a:lnSpc>
              <a:spcBef>
                <a:spcPts val="300"/>
              </a:spcBef>
              <a:buClr>
                <a:srgbClr val="000000"/>
              </a:buClr>
              <a:buSzPct val="80952"/>
              <a:buFont typeface="Arial" charset="0"/>
              <a:buChar char="•"/>
              <a:tabLst>
                <a:tab pos="690245" algn="l"/>
                <a:tab pos="5353050" algn="l"/>
                <a:tab pos="6918325" algn="l"/>
              </a:tabLst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Technology platforms that are based on scientific disciplines of Artificial Intelligence and Signal Processing</a:t>
            </a:r>
          </a:p>
          <a:p>
            <a:pPr marL="862965" marR="457200" lvl="1" indent="-342900">
              <a:lnSpc>
                <a:spcPct val="101400"/>
              </a:lnSpc>
              <a:spcBef>
                <a:spcPts val="300"/>
              </a:spcBef>
              <a:buClr>
                <a:srgbClr val="000000"/>
              </a:buClr>
              <a:buSzPct val="80952"/>
              <a:buFont typeface="Wingdings" charset="2"/>
              <a:buChar char="Ø"/>
              <a:tabLst>
                <a:tab pos="690245" algn="l"/>
                <a:tab pos="5353050" algn="l"/>
                <a:tab pos="6918325" algn="l"/>
              </a:tabLst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Machine Learning, Reasoning, Natural Language Processing, Speech Recognition and Vision, Human–Computer interaction, Dialog and Narrative generation etc</a:t>
            </a:r>
          </a:p>
          <a:p>
            <a:pPr marL="62865" marR="457200">
              <a:lnSpc>
                <a:spcPct val="101400"/>
              </a:lnSpc>
              <a:spcBef>
                <a:spcPts val="300"/>
              </a:spcBef>
              <a:buClr>
                <a:srgbClr val="000000"/>
              </a:buClr>
              <a:buSzPct val="80952"/>
              <a:tabLst>
                <a:tab pos="690245" algn="l"/>
                <a:tab pos="5353050" algn="l"/>
                <a:tab pos="6918325" algn="l"/>
              </a:tabLst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405765" marR="457200" indent="-342900">
              <a:lnSpc>
                <a:spcPct val="101400"/>
              </a:lnSpc>
              <a:spcBef>
                <a:spcPts val="300"/>
              </a:spcBef>
              <a:buClr>
                <a:srgbClr val="000000"/>
              </a:buClr>
              <a:buSzPct val="80952"/>
              <a:buFont typeface="Arial" charset="0"/>
              <a:buChar char="•"/>
              <a:tabLst>
                <a:tab pos="690245" algn="l"/>
                <a:tab pos="5353050" algn="l"/>
                <a:tab pos="6918325" algn="l"/>
              </a:tabLst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New type of computing with the goal of more accurate models of how the human brain / mind senses, reasons and responds to stimulus</a:t>
            </a:r>
          </a:p>
          <a:p>
            <a:pPr marL="862965" marR="457200" lvl="1" indent="-342900">
              <a:lnSpc>
                <a:spcPct val="101400"/>
              </a:lnSpc>
              <a:spcBef>
                <a:spcPts val="300"/>
              </a:spcBef>
              <a:buClr>
                <a:srgbClr val="000000"/>
              </a:buClr>
              <a:buSzPct val="80952"/>
              <a:buFont typeface="Wingdings" charset="2"/>
              <a:buChar char="Ø"/>
              <a:tabLst>
                <a:tab pos="690245" algn="l"/>
                <a:tab pos="5353050" algn="l"/>
                <a:tab pos="6918325" algn="l"/>
              </a:tabLst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Refers to new hardware / software that mimics the functioning of the human brain</a:t>
            </a:r>
          </a:p>
          <a:p>
            <a:pPr marL="862965" marR="457200" lvl="1" indent="-342900">
              <a:lnSpc>
                <a:spcPct val="101400"/>
              </a:lnSpc>
              <a:spcBef>
                <a:spcPts val="300"/>
              </a:spcBef>
              <a:buClr>
                <a:srgbClr val="000000"/>
              </a:buClr>
              <a:buSzPct val="80952"/>
              <a:buFont typeface="Wingdings" charset="2"/>
              <a:buChar char="Ø"/>
              <a:tabLst>
                <a:tab pos="690245" algn="l"/>
                <a:tab pos="5353050" algn="l"/>
                <a:tab pos="6918325" algn="l"/>
              </a:tabLst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Helps to improve human decision-making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62865" marR="457200">
              <a:lnSpc>
                <a:spcPct val="101400"/>
              </a:lnSpc>
              <a:spcBef>
                <a:spcPts val="300"/>
              </a:spcBef>
              <a:buClr>
                <a:srgbClr val="000000"/>
              </a:buClr>
              <a:buSzPct val="80952"/>
              <a:tabLst>
                <a:tab pos="690245" algn="l"/>
                <a:tab pos="5353050" algn="l"/>
                <a:tab pos="6918325" algn="l"/>
              </a:tabLst>
            </a:pP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405765" marR="457200" indent="-342900">
              <a:lnSpc>
                <a:spcPct val="101400"/>
              </a:lnSpc>
              <a:spcBef>
                <a:spcPts val="300"/>
              </a:spcBef>
              <a:buClr>
                <a:srgbClr val="000000"/>
              </a:buClr>
              <a:buSzPct val="80952"/>
              <a:buFont typeface="Arial" charset="0"/>
              <a:buChar char="•"/>
              <a:tabLst>
                <a:tab pos="690245" algn="l"/>
                <a:tab pos="5353050" algn="l"/>
                <a:tab pos="6918325" algn="l"/>
              </a:tabLst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Cognitive systems’ features:</a:t>
            </a:r>
          </a:p>
          <a:p>
            <a:pPr marL="862965" marR="457200" lvl="1" indent="-342900">
              <a:lnSpc>
                <a:spcPct val="101400"/>
              </a:lnSpc>
              <a:spcBef>
                <a:spcPts val="300"/>
              </a:spcBef>
              <a:buClr>
                <a:srgbClr val="000000"/>
              </a:buClr>
              <a:buSzPct val="80952"/>
              <a:buFont typeface="Wingdings" charset="2"/>
              <a:buChar char="Ø"/>
              <a:tabLst>
                <a:tab pos="690245" algn="l"/>
                <a:tab pos="5353050" algn="l"/>
                <a:tab pos="6918325" algn="l"/>
              </a:tabLst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Adaptive</a:t>
            </a:r>
          </a:p>
          <a:p>
            <a:pPr marL="862965" marR="457200" lvl="1" indent="-342900">
              <a:lnSpc>
                <a:spcPct val="101400"/>
              </a:lnSpc>
              <a:spcBef>
                <a:spcPts val="300"/>
              </a:spcBef>
              <a:buClr>
                <a:srgbClr val="000000"/>
              </a:buClr>
              <a:buSzPct val="80952"/>
              <a:buFont typeface="Wingdings" charset="2"/>
              <a:buChar char="Ø"/>
              <a:tabLst>
                <a:tab pos="690245" algn="l"/>
                <a:tab pos="5353050" algn="l"/>
                <a:tab pos="6918325" algn="l"/>
              </a:tabLst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Interactive</a:t>
            </a:r>
          </a:p>
          <a:p>
            <a:pPr marL="862965" marR="457200" lvl="1" indent="-342900">
              <a:lnSpc>
                <a:spcPct val="101400"/>
              </a:lnSpc>
              <a:spcBef>
                <a:spcPts val="300"/>
              </a:spcBef>
              <a:buClr>
                <a:srgbClr val="000000"/>
              </a:buClr>
              <a:buSzPct val="80952"/>
              <a:buFont typeface="Wingdings" charset="2"/>
              <a:buChar char="Ø"/>
              <a:tabLst>
                <a:tab pos="690245" algn="l"/>
                <a:tab pos="5353050" algn="l"/>
                <a:tab pos="6918325" algn="l"/>
              </a:tabLst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Iterative &amp; Stateful</a:t>
            </a:r>
          </a:p>
          <a:p>
            <a:pPr marL="862965" marR="457200" lvl="1" indent="-342900">
              <a:lnSpc>
                <a:spcPct val="101400"/>
              </a:lnSpc>
              <a:spcBef>
                <a:spcPts val="300"/>
              </a:spcBef>
              <a:buClr>
                <a:srgbClr val="000000"/>
              </a:buClr>
              <a:buSzPct val="80952"/>
              <a:buFont typeface="Wingdings" charset="2"/>
              <a:buChar char="Ø"/>
              <a:tabLst>
                <a:tab pos="690245" algn="l"/>
                <a:tab pos="5353050" algn="l"/>
                <a:tab pos="6918325" algn="l"/>
              </a:tabLst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Contextual</a:t>
            </a:r>
          </a:p>
          <a:p>
            <a:pPr marL="62865" marR="457200">
              <a:lnSpc>
                <a:spcPct val="101400"/>
              </a:lnSpc>
              <a:spcBef>
                <a:spcPts val="300"/>
              </a:spcBef>
              <a:buClr>
                <a:srgbClr val="000000"/>
              </a:buClr>
              <a:buSzPct val="80952"/>
              <a:tabLst>
                <a:tab pos="690245" algn="l"/>
                <a:tab pos="5353050" algn="l"/>
                <a:tab pos="6918325" algn="l"/>
              </a:tabLst>
            </a:pPr>
            <a:endParaRPr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77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789791" y="2421508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17347"/>
            <a:ext cx="2584704" cy="883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0800" y="2640914"/>
            <a:ext cx="61309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Introduction </a:t>
            </a:r>
            <a:r>
              <a:rPr sz="4800" dirty="0"/>
              <a:t>to Watson</a:t>
            </a:r>
          </a:p>
        </p:txBody>
      </p:sp>
    </p:spTree>
    <p:extLst>
      <p:ext uri="{BB962C8B-B14F-4D97-AF65-F5344CB8AC3E}">
        <p14:creationId xmlns:p14="http://schemas.microsoft.com/office/powerpoint/2010/main" val="18067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6755"/>
            <a:ext cx="10515600" cy="50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9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0"/>
            <a:ext cx="2102732" cy="719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300" y="626744"/>
            <a:ext cx="595693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39720" algn="l"/>
              </a:tabLst>
            </a:pPr>
            <a:r>
              <a:rPr spc="0" dirty="0"/>
              <a:t>Watson</a:t>
            </a:r>
            <a:r>
              <a:rPr spc="30" dirty="0"/>
              <a:t> </a:t>
            </a:r>
            <a:r>
              <a:rPr dirty="0"/>
              <a:t>Jeopardy	</a:t>
            </a:r>
            <a:r>
              <a:rPr spc="0" dirty="0"/>
              <a:t>– Where </a:t>
            </a:r>
            <a:r>
              <a:rPr dirty="0"/>
              <a:t>it all</a:t>
            </a:r>
            <a:r>
              <a:rPr spc="-50" dirty="0"/>
              <a:t> </a:t>
            </a:r>
            <a:r>
              <a:rPr spc="0" dirty="0"/>
              <a:t>started</a:t>
            </a:r>
          </a:p>
        </p:txBody>
      </p:sp>
      <p:sp>
        <p:nvSpPr>
          <p:cNvPr id="4" name="object 4"/>
          <p:cNvSpPr/>
          <p:nvPr/>
        </p:nvSpPr>
        <p:spPr>
          <a:xfrm>
            <a:off x="990600" y="1344167"/>
            <a:ext cx="10287000" cy="3814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81968" y="5498068"/>
            <a:ext cx="3228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https://youtu.be/WFR3lOm_xhE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0805" y="339978"/>
            <a:ext cx="5163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How Watson Jeopardy came up with</a:t>
            </a:r>
            <a:r>
              <a:rPr sz="2000" spc="-145" dirty="0"/>
              <a:t> </a:t>
            </a:r>
            <a:r>
              <a:rPr sz="2000" dirty="0"/>
              <a:t>answers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252" y="3721049"/>
            <a:ext cx="2346325" cy="2506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14"/>
              </a:spcBef>
              <a:buSzPct val="89655"/>
              <a:buFont typeface="Wingdings"/>
              <a:buChar char=""/>
              <a:tabLst>
                <a:tab pos="187960" algn="l"/>
              </a:tabLst>
            </a:pPr>
            <a:r>
              <a:rPr sz="1450" spc="0">
                <a:solidFill>
                  <a:srgbClr val="313131"/>
                </a:solidFill>
                <a:latin typeface="Arial"/>
                <a:cs typeface="Arial"/>
              </a:rPr>
              <a:t>Decomposed </a:t>
            </a:r>
            <a:r>
              <a:rPr sz="1450">
                <a:solidFill>
                  <a:srgbClr val="313131"/>
                </a:solidFill>
                <a:latin typeface="Arial"/>
                <a:cs typeface="Arial"/>
              </a:rPr>
              <a:t>it </a:t>
            </a:r>
            <a:r>
              <a:rPr sz="1450" spc="0">
                <a:solidFill>
                  <a:srgbClr val="313131"/>
                </a:solidFill>
                <a:latin typeface="Arial"/>
                <a:cs typeface="Arial"/>
              </a:rPr>
              <a:t>to</a:t>
            </a:r>
            <a:r>
              <a:rPr sz="145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450" spc="0">
                <a:solidFill>
                  <a:srgbClr val="313131"/>
                </a:solidFill>
                <a:latin typeface="Arial"/>
                <a:cs typeface="Arial"/>
              </a:rPr>
              <a:t>identify</a:t>
            </a:r>
            <a:endParaRPr sz="145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  <a:spcBef>
                <a:spcPts val="25"/>
              </a:spcBef>
            </a:pPr>
            <a:r>
              <a:rPr sz="1450" spc="0">
                <a:solidFill>
                  <a:srgbClr val="313131"/>
                </a:solidFill>
                <a:latin typeface="Arial"/>
                <a:cs typeface="Arial"/>
              </a:rPr>
              <a:t>things</a:t>
            </a:r>
            <a:r>
              <a:rPr sz="1450" spc="-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450">
                <a:solidFill>
                  <a:srgbClr val="313131"/>
                </a:solidFill>
                <a:latin typeface="Arial"/>
                <a:cs typeface="Arial"/>
              </a:rPr>
              <a:t>like:</a:t>
            </a:r>
            <a:endParaRPr sz="1450">
              <a:latin typeface="Arial"/>
              <a:cs typeface="Arial"/>
            </a:endParaRPr>
          </a:p>
          <a:p>
            <a:pPr marL="416559" lvl="1" indent="-169545">
              <a:lnSpc>
                <a:spcPct val="100000"/>
              </a:lnSpc>
              <a:spcBef>
                <a:spcPts val="310"/>
              </a:spcBef>
              <a:buClr>
                <a:srgbClr val="000000"/>
              </a:buClr>
              <a:buSzPct val="79166"/>
              <a:buChar char="•"/>
              <a:tabLst>
                <a:tab pos="416559" algn="l"/>
              </a:tabLst>
            </a:pPr>
            <a:r>
              <a:rPr sz="1200" spc="-5">
                <a:solidFill>
                  <a:srgbClr val="313131"/>
                </a:solidFill>
                <a:latin typeface="Arial"/>
                <a:cs typeface="Arial"/>
              </a:rPr>
              <a:t>Entities</a:t>
            </a:r>
            <a:endParaRPr sz="1200">
              <a:latin typeface="Arial"/>
              <a:cs typeface="Arial"/>
            </a:endParaRPr>
          </a:p>
          <a:p>
            <a:pPr marL="645160" lvl="2" indent="-169545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94444"/>
              <a:buChar char="-"/>
              <a:tabLst>
                <a:tab pos="644525" algn="l"/>
                <a:tab pos="645160" algn="l"/>
              </a:tabLst>
            </a:pPr>
            <a:r>
              <a:rPr sz="900" spc="5">
                <a:solidFill>
                  <a:srgbClr val="313131"/>
                </a:solidFill>
                <a:latin typeface="Arial"/>
                <a:cs typeface="Arial"/>
              </a:rPr>
              <a:t>People, places,</a:t>
            </a:r>
            <a:r>
              <a:rPr sz="900" spc="6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900" spc="5">
                <a:solidFill>
                  <a:srgbClr val="313131"/>
                </a:solidFill>
                <a:latin typeface="Arial"/>
                <a:cs typeface="Arial"/>
              </a:rPr>
              <a:t>things</a:t>
            </a:r>
            <a:endParaRPr sz="900">
              <a:latin typeface="Arial"/>
              <a:cs typeface="Arial"/>
            </a:endParaRPr>
          </a:p>
          <a:p>
            <a:pPr marL="416559" lvl="1" indent="-169545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9166"/>
              <a:buChar char="•"/>
              <a:tabLst>
                <a:tab pos="416559" algn="l"/>
              </a:tabLst>
            </a:pPr>
            <a:r>
              <a:rPr sz="1200" spc="-5">
                <a:solidFill>
                  <a:srgbClr val="313131"/>
                </a:solidFill>
                <a:latin typeface="Arial"/>
                <a:cs typeface="Arial"/>
              </a:rPr>
              <a:t>Relationships</a:t>
            </a:r>
            <a:endParaRPr sz="1200">
              <a:latin typeface="Arial"/>
              <a:cs typeface="Arial"/>
            </a:endParaRPr>
          </a:p>
          <a:p>
            <a:pPr marL="645160" marR="266700" lvl="2" indent="-169545">
              <a:lnSpc>
                <a:spcPct val="104400"/>
              </a:lnSpc>
              <a:spcBef>
                <a:spcPts val="285"/>
              </a:spcBef>
              <a:buClr>
                <a:srgbClr val="000000"/>
              </a:buClr>
              <a:buSzPct val="94444"/>
              <a:buChar char="-"/>
              <a:tabLst>
                <a:tab pos="644525" algn="l"/>
                <a:tab pos="645160" algn="l"/>
              </a:tabLst>
            </a:pPr>
            <a:r>
              <a:rPr sz="900" spc="5">
                <a:solidFill>
                  <a:srgbClr val="313131"/>
                </a:solidFill>
                <a:latin typeface="Arial"/>
                <a:cs typeface="Arial"/>
              </a:rPr>
              <a:t>e.g. Melville (person) is the  author of </a:t>
            </a:r>
            <a:r>
              <a:rPr sz="900" spc="10">
                <a:solidFill>
                  <a:srgbClr val="313131"/>
                </a:solidFill>
                <a:latin typeface="Arial"/>
                <a:cs typeface="Arial"/>
              </a:rPr>
              <a:t>Moby</a:t>
            </a:r>
            <a:r>
              <a:rPr sz="900" spc="5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900" spc="5">
                <a:solidFill>
                  <a:srgbClr val="313131"/>
                </a:solidFill>
                <a:latin typeface="Arial"/>
                <a:cs typeface="Arial"/>
              </a:rPr>
              <a:t>Dick(novel)</a:t>
            </a:r>
            <a:endParaRPr sz="900">
              <a:latin typeface="Arial"/>
              <a:cs typeface="Arial"/>
            </a:endParaRPr>
          </a:p>
          <a:p>
            <a:pPr marL="416559" lvl="1" indent="-169545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9166"/>
              <a:buChar char="•"/>
              <a:tabLst>
                <a:tab pos="416559" algn="l"/>
              </a:tabLst>
            </a:pPr>
            <a:r>
              <a:rPr sz="1200" spc="-5">
                <a:solidFill>
                  <a:srgbClr val="313131"/>
                </a:solidFill>
                <a:latin typeface="Arial"/>
                <a:cs typeface="Arial"/>
              </a:rPr>
              <a:t>Concepts</a:t>
            </a:r>
            <a:endParaRPr sz="1200">
              <a:latin typeface="Arial"/>
              <a:cs typeface="Arial"/>
            </a:endParaRPr>
          </a:p>
          <a:p>
            <a:pPr marL="645160" marR="226695" lvl="2" indent="-169545">
              <a:lnSpc>
                <a:spcPct val="103400"/>
              </a:lnSpc>
              <a:spcBef>
                <a:spcPts val="305"/>
              </a:spcBef>
              <a:buClr>
                <a:srgbClr val="000000"/>
              </a:buClr>
              <a:buSzPct val="94444"/>
              <a:buChar char="-"/>
              <a:tabLst>
                <a:tab pos="644525" algn="l"/>
                <a:tab pos="645160" algn="l"/>
              </a:tabLst>
            </a:pPr>
            <a:r>
              <a:rPr sz="900" spc="5">
                <a:solidFill>
                  <a:srgbClr val="313131"/>
                </a:solidFill>
                <a:latin typeface="Arial"/>
                <a:cs typeface="Arial"/>
              </a:rPr>
              <a:t>e.g. “Late 50’s” refers </a:t>
            </a:r>
            <a:r>
              <a:rPr sz="900" spc="10">
                <a:solidFill>
                  <a:srgbClr val="313131"/>
                </a:solidFill>
                <a:latin typeface="Arial"/>
                <a:cs typeface="Arial"/>
              </a:rPr>
              <a:t>to the  </a:t>
            </a:r>
            <a:r>
              <a:rPr sz="900" spc="5">
                <a:solidFill>
                  <a:srgbClr val="313131"/>
                </a:solidFill>
                <a:latin typeface="Arial"/>
                <a:cs typeface="Arial"/>
              </a:rPr>
              <a:t>years 1957, 1958,</a:t>
            </a:r>
            <a:r>
              <a:rPr sz="900" spc="9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900" spc="10">
                <a:solidFill>
                  <a:srgbClr val="313131"/>
                </a:solidFill>
                <a:latin typeface="Arial"/>
                <a:cs typeface="Arial"/>
              </a:rPr>
              <a:t>1959</a:t>
            </a:r>
            <a:endParaRPr sz="900">
              <a:latin typeface="Arial"/>
              <a:cs typeface="Arial"/>
            </a:endParaRPr>
          </a:p>
          <a:p>
            <a:pPr marL="416559" lvl="1" indent="-169545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9166"/>
              <a:buChar char="•"/>
              <a:tabLst>
                <a:tab pos="416559" algn="l"/>
              </a:tabLst>
            </a:pPr>
            <a:r>
              <a:rPr sz="1200">
                <a:solidFill>
                  <a:srgbClr val="313131"/>
                </a:solidFill>
                <a:latin typeface="Arial"/>
                <a:cs typeface="Arial"/>
              </a:rPr>
              <a:t>Intent of </a:t>
            </a:r>
            <a:r>
              <a:rPr sz="1200" spc="-5">
                <a:solidFill>
                  <a:srgbClr val="313131"/>
                </a:solidFill>
                <a:latin typeface="Arial"/>
                <a:cs typeface="Arial"/>
              </a:rPr>
              <a:t>the</a:t>
            </a:r>
            <a:r>
              <a:rPr sz="1200" spc="-5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200" spc="-5">
                <a:solidFill>
                  <a:srgbClr val="313131"/>
                </a:solidFill>
                <a:latin typeface="Arial"/>
                <a:cs typeface="Arial"/>
              </a:rPr>
              <a:t>question</a:t>
            </a:r>
            <a:endParaRPr sz="1200">
              <a:latin typeface="Arial"/>
              <a:cs typeface="Arial"/>
            </a:endParaRPr>
          </a:p>
          <a:p>
            <a:pPr marL="645160" marR="38735" lvl="2" indent="-169545">
              <a:lnSpc>
                <a:spcPct val="103299"/>
              </a:lnSpc>
              <a:spcBef>
                <a:spcPts val="310"/>
              </a:spcBef>
              <a:buClr>
                <a:srgbClr val="000000"/>
              </a:buClr>
              <a:buSzPct val="94444"/>
              <a:buChar char="-"/>
              <a:tabLst>
                <a:tab pos="644525" algn="l"/>
                <a:tab pos="645160" algn="l"/>
              </a:tabLst>
            </a:pPr>
            <a:r>
              <a:rPr sz="900" spc="5">
                <a:solidFill>
                  <a:srgbClr val="313131"/>
                </a:solidFill>
                <a:latin typeface="Arial"/>
                <a:cs typeface="Arial"/>
              </a:rPr>
              <a:t>E.g. looking for </a:t>
            </a:r>
            <a:r>
              <a:rPr sz="900" spc="10">
                <a:solidFill>
                  <a:srgbClr val="313131"/>
                </a:solidFill>
                <a:latin typeface="Arial"/>
                <a:cs typeface="Arial"/>
              </a:rPr>
              <a:t>a </a:t>
            </a:r>
            <a:r>
              <a:rPr sz="900" spc="5">
                <a:solidFill>
                  <a:srgbClr val="313131"/>
                </a:solidFill>
                <a:latin typeface="Arial"/>
                <a:cs typeface="Arial"/>
              </a:rPr>
              <a:t>character in </a:t>
            </a:r>
            <a:r>
              <a:rPr sz="900" spc="10">
                <a:solidFill>
                  <a:srgbClr val="313131"/>
                </a:solidFill>
                <a:latin typeface="Arial"/>
                <a:cs typeface="Arial"/>
              </a:rPr>
              <a:t>a  </a:t>
            </a:r>
            <a:r>
              <a:rPr sz="900" spc="5">
                <a:solidFill>
                  <a:srgbClr val="313131"/>
                </a:solidFill>
                <a:latin typeface="Arial"/>
                <a:cs typeface="Arial"/>
              </a:rPr>
              <a:t>novel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5591" y="2627376"/>
            <a:ext cx="1537715" cy="894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3346" y="2858769"/>
            <a:ext cx="1300480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96520" marR="5080" indent="-83820" algn="ctr">
              <a:lnSpc>
                <a:spcPts val="1730"/>
              </a:lnSpc>
              <a:spcBef>
                <a:spcPts val="310"/>
              </a:spcBef>
            </a:pPr>
            <a:r>
              <a:rPr sz="1600" spc="-5">
                <a:solidFill>
                  <a:srgbClr val="313131"/>
                </a:solidFill>
                <a:latin typeface="Arial"/>
                <a:cs typeface="Arial"/>
              </a:rPr>
              <a:t>1.</a:t>
            </a:r>
            <a:r>
              <a:rPr sz="1600" spc="-5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600" spc="-5">
                <a:solidFill>
                  <a:srgbClr val="313131"/>
                </a:solidFill>
                <a:latin typeface="Arial"/>
                <a:cs typeface="Arial"/>
              </a:rPr>
              <a:t>Understood  the</a:t>
            </a:r>
            <a:r>
              <a:rPr sz="1600" spc="-1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600" spc="-5">
                <a:solidFill>
                  <a:srgbClr val="313131"/>
                </a:solidFill>
                <a:latin typeface="Arial"/>
                <a:cs typeface="Arial"/>
              </a:rPr>
              <a:t>question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40864" y="2948939"/>
            <a:ext cx="805180" cy="251460"/>
          </a:xfrm>
          <a:custGeom>
            <a:avLst/>
            <a:gdLst/>
            <a:ahLst/>
            <a:cxnLst/>
            <a:rect l="l" t="t" r="r" b="b"/>
            <a:pathLst>
              <a:path w="805180" h="251460">
                <a:moveTo>
                  <a:pt x="0" y="62864"/>
                </a:moveTo>
                <a:lnTo>
                  <a:pt x="678942" y="62864"/>
                </a:lnTo>
                <a:lnTo>
                  <a:pt x="678942" y="0"/>
                </a:lnTo>
                <a:lnTo>
                  <a:pt x="804672" y="125730"/>
                </a:lnTo>
                <a:lnTo>
                  <a:pt x="678942" y="251460"/>
                </a:lnTo>
                <a:lnTo>
                  <a:pt x="678942" y="188595"/>
                </a:lnTo>
                <a:lnTo>
                  <a:pt x="0" y="188595"/>
                </a:lnTo>
                <a:lnTo>
                  <a:pt x="0" y="62864"/>
                </a:lnTo>
                <a:close/>
              </a:path>
            </a:pathLst>
          </a:custGeom>
          <a:ln w="12191">
            <a:solidFill>
              <a:srgbClr val="2F4B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03091" y="2627376"/>
            <a:ext cx="1537715" cy="9646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98691" y="2627376"/>
            <a:ext cx="1537715" cy="9646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0532" y="2644267"/>
            <a:ext cx="1032510" cy="8159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43815" algn="ctr">
              <a:lnSpc>
                <a:spcPts val="1510"/>
              </a:lnSpc>
              <a:spcBef>
                <a:spcPts val="295"/>
              </a:spcBef>
            </a:pPr>
            <a:r>
              <a:rPr sz="1400">
                <a:solidFill>
                  <a:srgbClr val="313131"/>
                </a:solidFill>
                <a:latin typeface="Arial"/>
                <a:cs typeface="Arial"/>
              </a:rPr>
              <a:t>3. </a:t>
            </a:r>
            <a:r>
              <a:rPr sz="1400" spc="-5">
                <a:solidFill>
                  <a:srgbClr val="313131"/>
                </a:solidFill>
                <a:latin typeface="Arial"/>
                <a:cs typeface="Arial"/>
              </a:rPr>
              <a:t>Analyzed  answers</a:t>
            </a:r>
            <a:r>
              <a:rPr sz="1400" spc="-8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313131"/>
                </a:solidFill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  <a:p>
            <a:pPr marL="85725" marR="76200" indent="39370" algn="ctr">
              <a:lnSpc>
                <a:spcPts val="1510"/>
              </a:lnSpc>
              <a:spcBef>
                <a:spcPts val="5"/>
              </a:spcBef>
            </a:pPr>
            <a:r>
              <a:rPr sz="1400">
                <a:solidFill>
                  <a:srgbClr val="313131"/>
                </a:solidFill>
                <a:latin typeface="Arial"/>
                <a:cs typeface="Arial"/>
              </a:rPr>
              <a:t>computed  confiden</a:t>
            </a:r>
            <a:r>
              <a:rPr sz="1400" spc="-10">
                <a:solidFill>
                  <a:srgbClr val="313131"/>
                </a:solidFill>
                <a:latin typeface="Arial"/>
                <a:cs typeface="Arial"/>
              </a:rPr>
              <a:t>c</a:t>
            </a:r>
            <a:r>
              <a:rPr sz="1400">
                <a:solidFill>
                  <a:srgbClr val="313131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98364" y="2959607"/>
            <a:ext cx="803275" cy="251460"/>
          </a:xfrm>
          <a:custGeom>
            <a:avLst/>
            <a:gdLst/>
            <a:ahLst/>
            <a:cxnLst/>
            <a:rect l="l" t="t" r="r" b="b"/>
            <a:pathLst>
              <a:path w="803275" h="251460">
                <a:moveTo>
                  <a:pt x="0" y="62864"/>
                </a:moveTo>
                <a:lnTo>
                  <a:pt x="677418" y="62864"/>
                </a:lnTo>
                <a:lnTo>
                  <a:pt x="677418" y="0"/>
                </a:lnTo>
                <a:lnTo>
                  <a:pt x="803148" y="125729"/>
                </a:lnTo>
                <a:lnTo>
                  <a:pt x="677418" y="251459"/>
                </a:lnTo>
                <a:lnTo>
                  <a:pt x="677418" y="188594"/>
                </a:lnTo>
                <a:lnTo>
                  <a:pt x="0" y="188594"/>
                </a:lnTo>
                <a:lnTo>
                  <a:pt x="0" y="62864"/>
                </a:lnTo>
                <a:close/>
              </a:path>
            </a:pathLst>
          </a:custGeom>
          <a:ln w="12191">
            <a:solidFill>
              <a:srgbClr val="2F4B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94292" y="2627376"/>
            <a:ext cx="1537716" cy="9646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32064" y="2959607"/>
            <a:ext cx="805180" cy="251460"/>
          </a:xfrm>
          <a:custGeom>
            <a:avLst/>
            <a:gdLst/>
            <a:ahLst/>
            <a:cxnLst/>
            <a:rect l="l" t="t" r="r" b="b"/>
            <a:pathLst>
              <a:path w="805179" h="251460">
                <a:moveTo>
                  <a:pt x="0" y="62864"/>
                </a:moveTo>
                <a:lnTo>
                  <a:pt x="678941" y="62864"/>
                </a:lnTo>
                <a:lnTo>
                  <a:pt x="678941" y="0"/>
                </a:lnTo>
                <a:lnTo>
                  <a:pt x="804671" y="125729"/>
                </a:lnTo>
                <a:lnTo>
                  <a:pt x="678941" y="251459"/>
                </a:lnTo>
                <a:lnTo>
                  <a:pt x="678941" y="188594"/>
                </a:lnTo>
                <a:lnTo>
                  <a:pt x="0" y="188594"/>
                </a:lnTo>
                <a:lnTo>
                  <a:pt x="0" y="62864"/>
                </a:lnTo>
                <a:close/>
              </a:path>
            </a:pathLst>
          </a:custGeom>
          <a:ln w="12192">
            <a:solidFill>
              <a:srgbClr val="2F4B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78607" y="2642742"/>
            <a:ext cx="2286635" cy="217932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589915" marR="638810" indent="-45720" algn="ctr">
              <a:lnSpc>
                <a:spcPts val="1730"/>
              </a:lnSpc>
              <a:spcBef>
                <a:spcPts val="310"/>
              </a:spcBef>
            </a:pPr>
            <a:r>
              <a:rPr sz="1600" spc="-5">
                <a:solidFill>
                  <a:srgbClr val="313131"/>
                </a:solidFill>
                <a:latin typeface="Arial"/>
                <a:cs typeface="Arial"/>
              </a:rPr>
              <a:t>2.</a:t>
            </a:r>
            <a:r>
              <a:rPr sz="1600" spc="-5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600" spc="-5">
                <a:solidFill>
                  <a:srgbClr val="313131"/>
                </a:solidFill>
                <a:latin typeface="Arial"/>
                <a:cs typeface="Arial"/>
              </a:rPr>
              <a:t>Searched  </a:t>
            </a:r>
            <a:r>
              <a:rPr sz="1600" spc="-5" smtClean="0">
                <a:solidFill>
                  <a:srgbClr val="313131"/>
                </a:solidFill>
                <a:latin typeface="Arial"/>
                <a:cs typeface="Arial"/>
              </a:rPr>
              <a:t>sources</a:t>
            </a:r>
            <a:r>
              <a:rPr lang="en-US" sz="1600" spc="-5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600" spc="-5" smtClean="0">
                <a:solidFill>
                  <a:srgbClr val="313131"/>
                </a:solidFill>
                <a:latin typeface="Arial"/>
                <a:cs typeface="Arial"/>
              </a:rPr>
              <a:t>for  candidate</a:t>
            </a:r>
            <a:r>
              <a:rPr lang="en-US" sz="1600">
                <a:latin typeface="Arial"/>
                <a:cs typeface="Arial"/>
              </a:rPr>
              <a:t> </a:t>
            </a:r>
            <a:r>
              <a:rPr sz="1600" spc="-5" smtClean="0">
                <a:solidFill>
                  <a:srgbClr val="313131"/>
                </a:solidFill>
                <a:latin typeface="Arial"/>
                <a:cs typeface="Arial"/>
              </a:rPr>
              <a:t>answers</a:t>
            </a:r>
            <a:endParaRPr sz="1600">
              <a:latin typeface="Arial"/>
              <a:cs typeface="Arial"/>
            </a:endParaRPr>
          </a:p>
          <a:p>
            <a:pPr marL="187960" marR="100330" indent="-175260">
              <a:lnSpc>
                <a:spcPct val="101099"/>
              </a:lnSpc>
              <a:spcBef>
                <a:spcPts val="1385"/>
              </a:spcBef>
              <a:buSzPct val="89655"/>
              <a:buFont typeface="Wingdings"/>
              <a:buChar char=""/>
              <a:tabLst>
                <a:tab pos="187960" algn="l"/>
              </a:tabLst>
            </a:pPr>
            <a:r>
              <a:rPr sz="1450" spc="0">
                <a:solidFill>
                  <a:srgbClr val="313131"/>
                </a:solidFill>
                <a:latin typeface="Arial"/>
                <a:cs typeface="Arial"/>
              </a:rPr>
              <a:t>It’s sources </a:t>
            </a:r>
            <a:r>
              <a:rPr sz="1450">
                <a:solidFill>
                  <a:srgbClr val="313131"/>
                </a:solidFill>
                <a:latin typeface="Arial"/>
                <a:cs typeface="Arial"/>
              </a:rPr>
              <a:t>were mostly  </a:t>
            </a:r>
            <a:r>
              <a:rPr sz="1450" spc="0">
                <a:solidFill>
                  <a:srgbClr val="313131"/>
                </a:solidFill>
                <a:latin typeface="Arial"/>
                <a:cs typeface="Arial"/>
              </a:rPr>
              <a:t>unstructured data (e.g.  Wikipedia)</a:t>
            </a:r>
            <a:endParaRPr sz="1450">
              <a:latin typeface="Arial"/>
              <a:cs typeface="Arial"/>
            </a:endParaRPr>
          </a:p>
          <a:p>
            <a:pPr marL="416559" marR="5080" lvl="1" indent="-169545">
              <a:lnSpc>
                <a:spcPct val="100000"/>
              </a:lnSpc>
              <a:spcBef>
                <a:spcPts val="310"/>
              </a:spcBef>
              <a:buClr>
                <a:srgbClr val="000000"/>
              </a:buClr>
              <a:buSzPct val="79166"/>
              <a:buChar char="•"/>
              <a:tabLst>
                <a:tab pos="416559" algn="l"/>
              </a:tabLst>
            </a:pPr>
            <a:r>
              <a:rPr sz="1200" spc="-5">
                <a:solidFill>
                  <a:srgbClr val="313131"/>
                </a:solidFill>
                <a:latin typeface="Arial"/>
                <a:cs typeface="Arial"/>
              </a:rPr>
              <a:t>Sources were annotated </a:t>
            </a:r>
            <a:r>
              <a:rPr sz="1200">
                <a:solidFill>
                  <a:srgbClr val="313131"/>
                </a:solidFill>
                <a:latin typeface="Arial"/>
                <a:cs typeface="Arial"/>
              </a:rPr>
              <a:t>to  </a:t>
            </a:r>
            <a:r>
              <a:rPr sz="1200" spc="-5">
                <a:solidFill>
                  <a:srgbClr val="313131"/>
                </a:solidFill>
                <a:latin typeface="Arial"/>
                <a:cs typeface="Arial"/>
              </a:rPr>
              <a:t>enable intelligent</a:t>
            </a:r>
            <a:r>
              <a:rPr sz="1200" spc="-7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200" spc="-5">
                <a:solidFill>
                  <a:srgbClr val="313131"/>
                </a:solidFill>
                <a:latin typeface="Arial"/>
                <a:cs typeface="Arial"/>
              </a:rPr>
              <a:t>searching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75679" y="3721049"/>
            <a:ext cx="2311400" cy="47370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14"/>
              </a:spcBef>
              <a:buSzPct val="89655"/>
              <a:buFont typeface="Wingdings"/>
              <a:buChar char=""/>
              <a:tabLst>
                <a:tab pos="187960" algn="l"/>
              </a:tabLst>
            </a:pPr>
            <a:r>
              <a:rPr sz="1450" spc="0">
                <a:solidFill>
                  <a:srgbClr val="313131"/>
                </a:solidFill>
                <a:latin typeface="Arial"/>
                <a:cs typeface="Arial"/>
              </a:rPr>
              <a:t>Used machine learning</a:t>
            </a:r>
            <a:r>
              <a:rPr sz="1450" spc="-5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450" spc="0">
                <a:solidFill>
                  <a:srgbClr val="313131"/>
                </a:solidFill>
                <a:latin typeface="Arial"/>
                <a:cs typeface="Arial"/>
              </a:rPr>
              <a:t>to</a:t>
            </a:r>
            <a:endParaRPr sz="145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  <a:spcBef>
                <a:spcPts val="25"/>
              </a:spcBef>
            </a:pPr>
            <a:r>
              <a:rPr sz="1450" spc="0">
                <a:solidFill>
                  <a:srgbClr val="313131"/>
                </a:solidFill>
                <a:latin typeface="Arial"/>
                <a:cs typeface="Arial"/>
              </a:rPr>
              <a:t>learn by</a:t>
            </a:r>
            <a:r>
              <a:rPr sz="1450" spc="-1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450" spc="0">
                <a:solidFill>
                  <a:srgbClr val="313131"/>
                </a:solidFill>
                <a:latin typeface="Arial"/>
                <a:cs typeface="Arial"/>
              </a:rPr>
              <a:t>experience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75572" y="2642742"/>
            <a:ext cx="1951989" cy="15367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521970" marR="46355" indent="-45720" algn="ctr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solidFill>
                  <a:srgbClr val="313131"/>
                </a:solidFill>
                <a:latin typeface="Arial"/>
                <a:cs typeface="Arial"/>
              </a:rPr>
              <a:t>4. Delivered</a:t>
            </a:r>
            <a:r>
              <a:rPr sz="1600" spc="-6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13131"/>
                </a:solidFill>
                <a:latin typeface="Arial"/>
                <a:cs typeface="Arial"/>
              </a:rPr>
              <a:t>top  responses</a:t>
            </a:r>
            <a:r>
              <a:rPr sz="1600" spc="-4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13131"/>
                </a:solidFill>
                <a:latin typeface="Arial"/>
                <a:cs typeface="Arial"/>
              </a:rPr>
              <a:t>and</a:t>
            </a:r>
            <a:endParaRPr sz="1600" dirty="0">
              <a:latin typeface="Arial"/>
              <a:cs typeface="Arial"/>
            </a:endParaRPr>
          </a:p>
          <a:p>
            <a:pPr marL="989965" algn="ctr">
              <a:lnSpc>
                <a:spcPts val="1605"/>
              </a:lnSpc>
            </a:pPr>
            <a:r>
              <a:rPr sz="1600" spc="-5" dirty="0">
                <a:solidFill>
                  <a:srgbClr val="313131"/>
                </a:solidFill>
                <a:latin typeface="Arial"/>
                <a:cs typeface="Arial"/>
              </a:rPr>
              <a:t>their</a:t>
            </a:r>
            <a:endParaRPr sz="1600" dirty="0">
              <a:latin typeface="Arial"/>
              <a:cs typeface="Arial"/>
            </a:endParaRPr>
          </a:p>
          <a:p>
            <a:pPr marL="695325" algn="ctr">
              <a:lnSpc>
                <a:spcPts val="1825"/>
              </a:lnSpc>
            </a:pPr>
            <a:r>
              <a:rPr sz="1600" spc="-5" dirty="0">
                <a:solidFill>
                  <a:srgbClr val="313131"/>
                </a:solidFill>
                <a:latin typeface="Arial"/>
                <a:cs typeface="Arial"/>
              </a:rPr>
              <a:t>confidence</a:t>
            </a:r>
            <a:endParaRPr sz="1600" dirty="0">
              <a:latin typeface="Arial"/>
              <a:cs typeface="Arial"/>
            </a:endParaRPr>
          </a:p>
          <a:p>
            <a:pPr marL="187960" marR="5080" indent="-175260">
              <a:lnSpc>
                <a:spcPct val="101400"/>
              </a:lnSpc>
              <a:spcBef>
                <a:spcPts val="1265"/>
              </a:spcBef>
              <a:buSzPct val="89655"/>
              <a:buFont typeface="Wingdings"/>
              <a:buChar char=""/>
              <a:tabLst>
                <a:tab pos="187960" algn="l"/>
              </a:tabLst>
            </a:pPr>
            <a:r>
              <a:rPr sz="1450" spc="0" dirty="0">
                <a:solidFill>
                  <a:srgbClr val="313131"/>
                </a:solidFill>
                <a:latin typeface="Arial"/>
                <a:cs typeface="Arial"/>
              </a:rPr>
              <a:t>Results used to</a:t>
            </a:r>
            <a:r>
              <a:rPr sz="1450" spc="-5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450" spc="0" dirty="0">
                <a:solidFill>
                  <a:srgbClr val="313131"/>
                </a:solidFill>
                <a:latin typeface="Arial"/>
                <a:cs typeface="Arial"/>
              </a:rPr>
              <a:t>train  </a:t>
            </a:r>
            <a:r>
              <a:rPr sz="1450" spc="5" dirty="0">
                <a:solidFill>
                  <a:srgbClr val="313131"/>
                </a:solidFill>
                <a:latin typeface="Arial"/>
                <a:cs typeface="Arial"/>
              </a:rPr>
              <a:t>Watson</a:t>
            </a:r>
            <a:r>
              <a:rPr sz="1450" spc="-3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450" spc="0" dirty="0">
                <a:solidFill>
                  <a:srgbClr val="313131"/>
                </a:solidFill>
                <a:latin typeface="Arial"/>
                <a:cs typeface="Arial"/>
              </a:rPr>
              <a:t>further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6259" y="1219226"/>
            <a:ext cx="1464904" cy="1033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49040" y="1101823"/>
            <a:ext cx="1755533" cy="12934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58033" y="1340358"/>
            <a:ext cx="672465" cy="672465"/>
          </a:xfrm>
          <a:custGeom>
            <a:avLst/>
            <a:gdLst/>
            <a:ahLst/>
            <a:cxnLst/>
            <a:rect l="l" t="t" r="r" b="b"/>
            <a:pathLst>
              <a:path w="672464" h="672464">
                <a:moveTo>
                  <a:pt x="0" y="228472"/>
                </a:moveTo>
                <a:lnTo>
                  <a:pt x="228473" y="228472"/>
                </a:lnTo>
                <a:lnTo>
                  <a:pt x="228473" y="0"/>
                </a:lnTo>
                <a:lnTo>
                  <a:pt x="443611" y="0"/>
                </a:lnTo>
                <a:lnTo>
                  <a:pt x="443611" y="228472"/>
                </a:lnTo>
                <a:lnTo>
                  <a:pt x="672084" y="228472"/>
                </a:lnTo>
                <a:lnTo>
                  <a:pt x="672084" y="443611"/>
                </a:lnTo>
                <a:lnTo>
                  <a:pt x="443611" y="443611"/>
                </a:lnTo>
                <a:lnTo>
                  <a:pt x="443611" y="672083"/>
                </a:lnTo>
                <a:lnTo>
                  <a:pt x="228473" y="672083"/>
                </a:lnTo>
                <a:lnTo>
                  <a:pt x="228473" y="443611"/>
                </a:lnTo>
                <a:lnTo>
                  <a:pt x="0" y="443611"/>
                </a:lnTo>
                <a:lnTo>
                  <a:pt x="0" y="228472"/>
                </a:lnTo>
                <a:close/>
              </a:path>
            </a:pathLst>
          </a:custGeom>
          <a:ln w="12191">
            <a:solidFill>
              <a:srgbClr val="2F4B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61863" y="1545208"/>
            <a:ext cx="665480" cy="102870"/>
          </a:xfrm>
          <a:custGeom>
            <a:avLst/>
            <a:gdLst/>
            <a:ahLst/>
            <a:cxnLst/>
            <a:rect l="l" t="t" r="r" b="b"/>
            <a:pathLst>
              <a:path w="665479" h="102869">
                <a:moveTo>
                  <a:pt x="0" y="0"/>
                </a:moveTo>
                <a:lnTo>
                  <a:pt x="665226" y="0"/>
                </a:lnTo>
                <a:lnTo>
                  <a:pt x="665226" y="102488"/>
                </a:lnTo>
                <a:lnTo>
                  <a:pt x="0" y="10248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F4B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61863" y="1699005"/>
            <a:ext cx="665480" cy="102870"/>
          </a:xfrm>
          <a:custGeom>
            <a:avLst/>
            <a:gdLst/>
            <a:ahLst/>
            <a:cxnLst/>
            <a:rect l="l" t="t" r="r" b="b"/>
            <a:pathLst>
              <a:path w="665479" h="102869">
                <a:moveTo>
                  <a:pt x="0" y="0"/>
                </a:moveTo>
                <a:lnTo>
                  <a:pt x="665226" y="0"/>
                </a:lnTo>
                <a:lnTo>
                  <a:pt x="665226" y="102489"/>
                </a:lnTo>
                <a:lnTo>
                  <a:pt x="0" y="102489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F4B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82740" y="1290823"/>
            <a:ext cx="5401254" cy="7891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378B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</TotalTime>
  <Words>1482</Words>
  <Application>Microsoft Macintosh PowerPoint</Application>
  <PresentationFormat>Widescreen</PresentationFormat>
  <Paragraphs>249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Helvetica Light</vt:lpstr>
      <vt:lpstr>Times New Roman</vt:lpstr>
      <vt:lpstr>Wingdings</vt:lpstr>
      <vt:lpstr>Arial</vt:lpstr>
      <vt:lpstr>Office Theme</vt:lpstr>
      <vt:lpstr>Watson API Overview</vt:lpstr>
      <vt:lpstr>Agenda</vt:lpstr>
      <vt:lpstr>What is Cognitive Computing? </vt:lpstr>
      <vt:lpstr>PowerPoint Presentation</vt:lpstr>
      <vt:lpstr>PowerPoint Presentation</vt:lpstr>
      <vt:lpstr>Introduction to Watson</vt:lpstr>
      <vt:lpstr>PowerPoint Presentation</vt:lpstr>
      <vt:lpstr>Watson Jeopardy – Where it all started</vt:lpstr>
      <vt:lpstr>How Watson Jeopardy came up with answers</vt:lpstr>
      <vt:lpstr>PowerPoint Presentation</vt:lpstr>
      <vt:lpstr>Roots of today’s Watson REST based APIs</vt:lpstr>
      <vt:lpstr>Watson API categories</vt:lpstr>
      <vt:lpstr>Watson API categories</vt:lpstr>
      <vt:lpstr>Watson API categories</vt:lpstr>
      <vt:lpstr>Positioning</vt:lpstr>
      <vt:lpstr>Watson APIs</vt:lpstr>
      <vt:lpstr>Watson API Summary</vt:lpstr>
      <vt:lpstr>The basics</vt:lpstr>
      <vt:lpstr>Watson API Explorer</vt:lpstr>
      <vt:lpstr>SDKs and starter kits</vt:lpstr>
      <vt:lpstr>Demos</vt:lpstr>
      <vt:lpstr>Vision: Visual Recognition</vt:lpstr>
      <vt:lpstr>Knowledge: Natural Language Understanding</vt:lpstr>
      <vt:lpstr>Speech: Speech to Text</vt:lpstr>
      <vt:lpstr>Speech: Text to Speech</vt:lpstr>
      <vt:lpstr>Language: Language Translator</vt:lpstr>
      <vt:lpstr>Language: Natural Language Classifier</vt:lpstr>
      <vt:lpstr>Empathy: Personality Insights</vt:lpstr>
      <vt:lpstr>Empathy: Tone Analyzer</vt:lpstr>
      <vt:lpstr>Language: Conversation</vt:lpstr>
      <vt:lpstr>Knowledge: Discovery</vt:lpstr>
      <vt:lpstr>Useful links</vt:lpstr>
      <vt:lpstr>PowerPoint Presentation</vt:lpstr>
      <vt:lpstr>Thank You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ADMINIBM</dc:creator>
  <cp:lastModifiedBy>Sudharshan Govindan</cp:lastModifiedBy>
  <cp:revision>104</cp:revision>
  <dcterms:created xsi:type="dcterms:W3CDTF">2017-11-27T15:23:42Z</dcterms:created>
  <dcterms:modified xsi:type="dcterms:W3CDTF">2017-11-28T19:56:47Z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2017-11-27T00:00:00Z</vt:filetime>
  </property>
</Properties>
</file>