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 id="2147483991" r:id="rId2"/>
    <p:sldMasterId id="2147484024" r:id="rId3"/>
    <p:sldMasterId id="2147484058" r:id="rId4"/>
  </p:sldMasterIdLst>
  <p:notesMasterIdLst>
    <p:notesMasterId r:id="rId23"/>
  </p:notesMasterIdLst>
  <p:handoutMasterIdLst>
    <p:handoutMasterId r:id="rId24"/>
  </p:handoutMasterIdLst>
  <p:sldIdLst>
    <p:sldId id="337" r:id="rId5"/>
    <p:sldId id="328" r:id="rId6"/>
    <p:sldId id="338" r:id="rId7"/>
    <p:sldId id="409" r:id="rId8"/>
    <p:sldId id="410" r:id="rId9"/>
    <p:sldId id="411" r:id="rId10"/>
    <p:sldId id="412" r:id="rId11"/>
    <p:sldId id="418" r:id="rId12"/>
    <p:sldId id="439" r:id="rId13"/>
    <p:sldId id="293" r:id="rId14"/>
    <p:sldId id="408" r:id="rId15"/>
    <p:sldId id="445" r:id="rId16"/>
    <p:sldId id="440" r:id="rId17"/>
    <p:sldId id="446" r:id="rId18"/>
    <p:sldId id="447" r:id="rId19"/>
    <p:sldId id="448" r:id="rId20"/>
    <p:sldId id="297" r:id="rId21"/>
    <p:sldId id="298" r:id="rId22"/>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Sample slides" id="{F37E1847-B7EB-7546-9490-7462394074F2}">
          <p14:sldIdLst>
            <p14:sldId id="337"/>
            <p14:sldId id="328"/>
            <p14:sldId id="338"/>
            <p14:sldId id="409"/>
            <p14:sldId id="410"/>
            <p14:sldId id="411"/>
            <p14:sldId id="412"/>
            <p14:sldId id="418"/>
            <p14:sldId id="439"/>
            <p14:sldId id="293"/>
            <p14:sldId id="408"/>
            <p14:sldId id="445"/>
            <p14:sldId id="440"/>
            <p14:sldId id="446"/>
            <p14:sldId id="447"/>
            <p14:sldId id="448"/>
            <p14:sldId id="297"/>
            <p14:sldId id="2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2925"/>
  </p:normalViewPr>
  <p:slideViewPr>
    <p:cSldViewPr snapToGrid="0" snapToObjects="1">
      <p:cViewPr varScale="1">
        <p:scale>
          <a:sx n="198" d="100"/>
          <a:sy n="198" d="100"/>
        </p:scale>
        <p:origin x="1640" y="184"/>
      </p:cViewPr>
      <p:guideLst/>
    </p:cSldViewPr>
  </p:slideViewPr>
  <p:outlineViewPr>
    <p:cViewPr>
      <p:scale>
        <a:sx n="33" d="100"/>
        <a:sy n="33" d="100"/>
      </p:scale>
      <p:origin x="0" y="-8384"/>
    </p:cViewPr>
  </p:outlineViewPr>
  <p:notesTextViewPr>
    <p:cViewPr>
      <p:scale>
        <a:sx n="1" d="1"/>
        <a:sy n="1" d="1"/>
      </p:scale>
      <p:origin x="0" y="0"/>
    </p:cViewPr>
  </p:notesTextViewPr>
  <p:sorterViewPr>
    <p:cViewPr>
      <p:scale>
        <a:sx n="96" d="100"/>
        <a:sy n="96" d="100"/>
      </p:scale>
      <p:origin x="0" y="0"/>
    </p:cViewPr>
  </p:sorterViewPr>
  <p:notesViewPr>
    <p:cSldViewPr snapToGrid="0" snapToObjects="1">
      <p:cViewPr varScale="1">
        <p:scale>
          <a:sx n="87" d="100"/>
          <a:sy n="87" d="100"/>
        </p:scale>
        <p:origin x="3736"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solidFill>
                <a:schemeClr val="bg1"/>
              </a:solidFill>
              <a:latin typeface="IBM Plex Sans" charset="0"/>
              <a:ea typeface="IBM Plex Sans" charset="0"/>
              <a:cs typeface="IBM Plex Sans"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AD41EB-D3D3-6044-A7B2-6CD4A3F63263}" type="datetimeFigureOut">
              <a:rPr lang="en-US" smtClean="0">
                <a:solidFill>
                  <a:schemeClr val="bg1"/>
                </a:solidFill>
                <a:latin typeface="IBM Plex Sans" charset="0"/>
                <a:ea typeface="IBM Plex Sans" charset="0"/>
                <a:cs typeface="IBM Plex Sans" charset="0"/>
              </a:rPr>
              <a:t>3/13/19</a:t>
            </a:fld>
            <a:endParaRPr lang="en-US" dirty="0">
              <a:solidFill>
                <a:schemeClr val="bg1"/>
              </a:solidFill>
              <a:latin typeface="IBM Plex Sans" charset="0"/>
              <a:ea typeface="IBM Plex Sans" charset="0"/>
              <a:cs typeface="IBM Plex Sans"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solidFill>
                <a:schemeClr val="bg1"/>
              </a:solidFill>
              <a:latin typeface="IBM Plex Sans" charset="0"/>
              <a:ea typeface="IBM Plex Sans" charset="0"/>
              <a:cs typeface="IBM Plex Sans"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4B4878-71CB-8F40-B9DD-F26F1F6CA014}" type="slidenum">
              <a:rPr lang="en-US" smtClean="0">
                <a:solidFill>
                  <a:schemeClr val="bg1"/>
                </a:solidFill>
                <a:latin typeface="IBM Plex Sans" charset="0"/>
                <a:ea typeface="IBM Plex Sans" charset="0"/>
                <a:cs typeface="IBM Plex Sans" charset="0"/>
              </a:rPr>
              <a:t>‹#›</a:t>
            </a:fld>
            <a:endParaRPr lang="en-US"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solidFill>
                  <a:schemeClr val="bg1"/>
                </a:solidFill>
                <a:latin typeface="IBM Plex Sans" charset="0"/>
                <a:ea typeface="IBM Plex Sans" charset="0"/>
                <a:cs typeface="IBM Plex Sans"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solidFill>
                  <a:schemeClr val="bg1"/>
                </a:solidFill>
                <a:latin typeface="IBM Plex Sans" charset="0"/>
                <a:ea typeface="IBM Plex Sans" charset="0"/>
                <a:cs typeface="IBM Plex Sans" charset="0"/>
              </a:defRPr>
            </a:lvl1pPr>
          </a:lstStyle>
          <a:p>
            <a:fld id="{D96A0541-C2EF-9848-827E-46BECFB549F3}" type="datetimeFigureOut">
              <a:rPr lang="en-US" smtClean="0"/>
              <a:pPr/>
              <a:t>3/13/19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solidFill>
                  <a:schemeClr val="bg1"/>
                </a:solidFill>
                <a:latin typeface="IBM Plex Sans" charset="0"/>
                <a:ea typeface="IBM Plex Sans" charset="0"/>
                <a:cs typeface="IBM Plex Sans"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solidFill>
                  <a:schemeClr val="bg1"/>
                </a:solidFill>
                <a:latin typeface="IBM Plex Sans" charset="0"/>
                <a:ea typeface="IBM Plex Sans" charset="0"/>
                <a:cs typeface="IBM Plex Sans" charset="0"/>
              </a:defRPr>
            </a:lvl1pPr>
          </a:lstStyle>
          <a:p>
            <a:fld id="{6E2E38B8-B0B4-AD41-AC6E-B781F46A9FD3}" type="slidenum">
              <a:rPr lang="en-US" smtClean="0"/>
              <a:pPr/>
              <a:t>‹#›</a:t>
            </a:fld>
            <a:endParaRPr lang="en-US" dirty="0"/>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200" kern="1200">
        <a:solidFill>
          <a:schemeClr val="bg1"/>
        </a:solidFill>
        <a:latin typeface="+mn-lt"/>
        <a:ea typeface="+mn-ea"/>
        <a:cs typeface="+mn-cs"/>
      </a:defRPr>
    </a:lvl2pPr>
    <a:lvl3pPr marL="914400" algn="l" defTabSz="914400" rtl="0" eaLnBrk="1" latinLnBrk="0" hangingPunct="1">
      <a:defRPr sz="1200" kern="1200">
        <a:solidFill>
          <a:schemeClr val="bg1"/>
        </a:solidFill>
        <a:latin typeface="+mn-lt"/>
        <a:ea typeface="+mn-ea"/>
        <a:cs typeface="+mn-cs"/>
      </a:defRPr>
    </a:lvl3pPr>
    <a:lvl4pPr marL="1371600" algn="l" defTabSz="914400" rtl="0" eaLnBrk="1" latinLnBrk="0" hangingPunct="1">
      <a:defRPr sz="1200" kern="1200">
        <a:solidFill>
          <a:schemeClr val="bg1"/>
        </a:solidFill>
        <a:latin typeface="+mn-lt"/>
        <a:ea typeface="+mn-ea"/>
        <a:cs typeface="+mn-cs"/>
      </a:defRPr>
    </a:lvl4pPr>
    <a:lvl5pPr marL="1828800" algn="l" defTabSz="914400" rtl="0" eaLnBrk="1" latinLnBrk="0" hangingPunct="1">
      <a:defRPr sz="1200" kern="1200">
        <a:solidFill>
          <a:schemeClr val="bg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discussing what makes</a:t>
            </a:r>
            <a:r>
              <a:rPr lang="en-US" baseline="0" dirty="0"/>
              <a:t> a good use case with this slide build.  Some of these are obvious good blockchain use cases, others are obvious bad ones!  What’s really important is the discussion, which we will summarize on the following two slides.  </a:t>
            </a:r>
          </a:p>
          <a:p>
            <a:endParaRPr lang="en-US" baseline="0" dirty="0"/>
          </a:p>
          <a:p>
            <a:r>
              <a:rPr lang="en-US" baseline="0" dirty="0"/>
              <a:t>There are two separable questions (1) is it a good blockchain use case?  (2) is it a good first project opportunity (since blockchain technology is still emerging / changing quickly) and new to most customers.</a:t>
            </a:r>
          </a:p>
          <a:p>
            <a:endParaRPr lang="en-US" baseline="0" dirty="0"/>
          </a:p>
          <a:p>
            <a:r>
              <a:rPr lang="en-US" baseline="0" dirty="0"/>
              <a:t>Here are a few thoughts on each bubble:</a:t>
            </a:r>
          </a:p>
          <a:p>
            <a:pPr marL="228600" indent="-228600">
              <a:buFont typeface="+mj-lt"/>
              <a:buAutoNum type="arabicPeriod"/>
            </a:pPr>
            <a:r>
              <a:rPr lang="en-US" baseline="0" dirty="0"/>
              <a:t>SECURE DOCUMENT STORE: Blockchain is a store of proof, not a document store. It is not generally suitable for large files; typically hashes are stored on-chain rather than the data itself.</a:t>
            </a:r>
          </a:p>
          <a:p>
            <a:pPr marL="228600" indent="-228600">
              <a:buFont typeface="+mj-lt"/>
              <a:buAutoNum type="arabicPeriod"/>
            </a:pPr>
            <a:r>
              <a:rPr lang="en-US" baseline="0" dirty="0"/>
              <a:t>FOOD PROVENANCE : a public reference and a good blockchain use case BUT a challenging first project due to </a:t>
            </a:r>
            <a:r>
              <a:rPr lang="en-US" baseline="0" dirty="0" err="1"/>
              <a:t>organisational</a:t>
            </a:r>
            <a:r>
              <a:rPr lang="en-US" baseline="0" dirty="0"/>
              <a:t> complexity and cross industry network</a:t>
            </a:r>
          </a:p>
          <a:p>
            <a:pPr marL="228600" indent="-228600">
              <a:buFont typeface="+mj-lt"/>
              <a:buAutoNum type="arabicPeriod"/>
            </a:pPr>
            <a:r>
              <a:rPr lang="en-US" baseline="0" dirty="0"/>
              <a:t>HOLIDAY TRACKING TOOL : why would you need blockchain for this?  Better done with more mature technology.</a:t>
            </a:r>
          </a:p>
          <a:p>
            <a:pPr marL="228600" indent="-228600">
              <a:buFont typeface="+mj-lt"/>
              <a:buAutoNum type="arabicPeriod"/>
            </a:pPr>
            <a:r>
              <a:rPr lang="en-US" baseline="0" dirty="0"/>
              <a:t>TRACK YOUR CHILD : again, not an obvious blockchain use case </a:t>
            </a:r>
            <a:r>
              <a:rPr lang="mr-IN" baseline="0" dirty="0">
                <a:cs typeface="Arial" charset="0"/>
              </a:rPr>
              <a:t>–</a:t>
            </a:r>
            <a:r>
              <a:rPr lang="en-US" baseline="0" dirty="0"/>
              <a:t> perhaps more of an </a:t>
            </a:r>
            <a:r>
              <a:rPr lang="en-US" baseline="0" dirty="0" err="1"/>
              <a:t>IoT</a:t>
            </a:r>
            <a:r>
              <a:rPr lang="en-US" baseline="0" dirty="0"/>
              <a:t> project?  Also, who would we trust to run the network? Different views on this one.</a:t>
            </a:r>
          </a:p>
          <a:p>
            <a:pPr marL="228600" indent="-228600">
              <a:buFont typeface="+mj-lt"/>
              <a:buAutoNum type="arabicPeriod"/>
            </a:pPr>
            <a:r>
              <a:rPr lang="en-US" baseline="0" dirty="0"/>
              <a:t>KNOW YOUR CUSTOMER : excellent blockchain use case </a:t>
            </a:r>
            <a:r>
              <a:rPr lang="mr-IN" baseline="0" dirty="0">
                <a:cs typeface="Arial" charset="0"/>
              </a:rPr>
              <a:t>–</a:t>
            </a:r>
            <a:r>
              <a:rPr lang="en-US" baseline="0" dirty="0"/>
              <a:t> but HARD!  For a first project, we would need to find a “corner” of the problem (e.g. elimination of multiple registration at different bank branches) to make it </a:t>
            </a:r>
            <a:r>
              <a:rPr lang="en-US" baseline="0" dirty="0" err="1"/>
              <a:t>realisable</a:t>
            </a:r>
            <a:r>
              <a:rPr lang="en-US" baseline="0" dirty="0"/>
              <a:t>.</a:t>
            </a:r>
          </a:p>
          <a:p>
            <a:pPr marL="228600" indent="-228600">
              <a:buFont typeface="+mj-lt"/>
              <a:buAutoNum type="arabicPeriod"/>
            </a:pPr>
            <a:r>
              <a:rPr lang="en-US" baseline="0" dirty="0"/>
              <a:t>ELECTRONIC MEDICAL RECORDS </a:t>
            </a:r>
            <a:r>
              <a:rPr lang="mr-IN" baseline="0" dirty="0">
                <a:cs typeface="Arial" charset="0"/>
              </a:rPr>
              <a:t>–</a:t>
            </a:r>
            <a:r>
              <a:rPr lang="en-US" baseline="0" dirty="0"/>
              <a:t> again, a great blockchain use case </a:t>
            </a:r>
            <a:r>
              <a:rPr lang="mr-IN" baseline="0" dirty="0">
                <a:cs typeface="Arial" charset="0"/>
              </a:rPr>
              <a:t>–</a:t>
            </a:r>
            <a:r>
              <a:rPr lang="en-US" baseline="0" dirty="0"/>
              <a:t> but due to the complexities and sensitivities involved </a:t>
            </a:r>
            <a:r>
              <a:rPr lang="mr-IN" baseline="0" dirty="0">
                <a:cs typeface="Arial" charset="0"/>
              </a:rPr>
              <a:t>–</a:t>
            </a:r>
            <a:r>
              <a:rPr lang="en-US" baseline="0" dirty="0"/>
              <a:t> and in view of the complexities of the business network, not such a good place to start.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5C8F735-2258-884A-BAD8-BB4BE87DECB7}"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191129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Be aware that systems integration in blockchain is DIFFICULT to get right because of its distributed nature. Individual transactions are run multiple on multiple nodes and as we’ll see in the next section, the network needs to agree on the result in order for consensus to be achieved.</a:t>
            </a:r>
          </a:p>
          <a:p>
            <a:r>
              <a:rPr lang="en-US" baseline="0" dirty="0"/>
              <a:t>Therefore, you can’t do things like random numbers as each invocation will probably return a different result, and consensus will not be achieved. Even things like timestamps, exchange rates, temperature readings and mileage of a moving car will be susceptible to minor variances, so cannot be relied on.</a:t>
            </a:r>
          </a:p>
          <a:p>
            <a:endParaRPr lang="en-US" baseline="0" dirty="0"/>
          </a:p>
          <a:p>
            <a:r>
              <a:rPr lang="en-US" baseline="0" dirty="0"/>
              <a:t>The problem gets worse when calling out to external systems, because it is easy to get into a situation where the external system is called multiple times, with potentially different values. Think about a simple example of incrementing a value in an external system. The result will be dependent on how many nodes there are in the blockchain network, as each invocation of the smart contract will cause the value to be incremented.</a:t>
            </a:r>
          </a:p>
          <a:p>
            <a:r>
              <a:rPr lang="en-US" baseline="0" dirty="0"/>
              <a:t>To get round this problem, you need to detect duplicate invocations either in the blockchain, middleware or external system </a:t>
            </a:r>
            <a:r>
              <a:rPr lang="mr-IN" baseline="0" dirty="0"/>
              <a:t>–</a:t>
            </a:r>
            <a:r>
              <a:rPr lang="en-US" baseline="0" dirty="0"/>
              <a:t> or otherwise guarantee consistency for a given transaction</a:t>
            </a:r>
          </a:p>
          <a:p>
            <a:r>
              <a:rPr lang="en-US" baseline="0" dirty="0"/>
              <a:t>Read up on the concepts of ‘oracles’ or ’</a:t>
            </a:r>
            <a:r>
              <a:rPr lang="en-US" baseline="0" dirty="0" err="1"/>
              <a:t>cryptlets</a:t>
            </a:r>
            <a:r>
              <a:rPr lang="en-US" baseline="0" dirty="0"/>
              <a:t>’ for more details on these.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781532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161562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three, pragmatic tests that we can apply to assess the use case suitability for blockchain.  Let’s look at each in a little more detail.</a:t>
            </a:r>
          </a:p>
          <a:p>
            <a:endParaRPr lang="en-US" baseline="0" dirty="0"/>
          </a:p>
          <a:p>
            <a:pPr marL="228600" indent="-228600">
              <a:buFont typeface="+mj-lt"/>
              <a:buAutoNum type="arabicPeriod"/>
            </a:pPr>
            <a:r>
              <a:rPr lang="en-US" baseline="0" dirty="0"/>
              <a:t>Point 1 is in two parts.  The first may sound obvious, but the only way to really get to grip with blockchain for business is to focus on what challenges your users currently.  Our most successful projects are sponsored by the users in an organization who are unhappy with how things are working today.  Another way to put this is to avoid “technology experiments” . . . </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baseline="0" dirty="0"/>
              <a:t>The second part of point 1 is important because blockchain is new, and not yet a stable, mature technology </a:t>
            </a:r>
            <a:r>
              <a:rPr lang="mr-IN" baseline="0" dirty="0">
                <a:cs typeface="Arial" charset="0"/>
              </a:rPr>
              <a:t>–</a:t>
            </a:r>
            <a:r>
              <a:rPr lang="en-US" baseline="0" dirty="0"/>
              <a:t> so if the problem can be solved with (for example) a distributed database, let’s do that! Another way to put this is to avoid “blockchain religion” . . . </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baseline="0" dirty="0"/>
              <a:t>The second point in *direct* terms is </a:t>
            </a:r>
            <a:r>
              <a:rPr lang="en-US" b="1" baseline="0" dirty="0"/>
              <a:t>no business network = not a blockchain use case!  </a:t>
            </a:r>
            <a:r>
              <a:rPr lang="en-US" b="0" baseline="0" dirty="0"/>
              <a:t>As we covered at the start of Blockchain Explained, the business network will generate wealth by transference of assets between participants in the form of transactions. Trust is engendered through consensus, immutability, finality &amp; provenance.  The more important TRUST is to the use case, the more VALUE </a:t>
            </a:r>
            <a:r>
              <a:rPr lang="en-US" b="0" baseline="0" dirty="0" err="1"/>
              <a:t>blockchain</a:t>
            </a:r>
            <a:r>
              <a:rPr lang="en-US" b="0" baseline="0" dirty="0"/>
              <a:t> will add.</a:t>
            </a:r>
            <a:endParaRPr lang="en-US" b="1" baseline="0" dirty="0"/>
          </a:p>
          <a:p>
            <a:endParaRPr lang="en-US" dirty="0"/>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b="0" baseline="0" dirty="0"/>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b="0" baseline="0" dirty="0"/>
              <a:t>The third point is important.  </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5C8F735-2258-884A-BAD8-BB4BE87DECB7}"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017831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OK </a:t>
            </a:r>
            <a:r>
              <a:rPr lang="mr-IN" dirty="0">
                <a:cs typeface="Arial" charset="0"/>
              </a:rPr>
              <a:t>–</a:t>
            </a:r>
            <a:r>
              <a:rPr lang="en-US" dirty="0"/>
              <a:t> this is an important, separate point</a:t>
            </a:r>
            <a:r>
              <a:rPr lang="en-US" baseline="0" dirty="0"/>
              <a:t> arising from the relative immaturity of blockchain technologies, and the customer’s need increase their levels of awareness before embarking on anything too ambitious.  </a:t>
            </a:r>
          </a:p>
          <a:p>
            <a:pPr marL="228600" indent="-228600">
              <a:buFont typeface="+mj-lt"/>
              <a:buAutoNum type="arabicPeriod"/>
            </a:pPr>
            <a:r>
              <a:rPr lang="en-US" baseline="0" dirty="0"/>
              <a:t>We can talk for ever with a customer about (e.g.) smart contracts, but they will not really understand the true power they start to apply them to their business.</a:t>
            </a:r>
          </a:p>
          <a:p>
            <a:pPr marL="228600" indent="-228600">
              <a:buFont typeface="+mj-lt"/>
              <a:buAutoNum type="arabicPeriod"/>
            </a:pPr>
            <a:r>
              <a:rPr lang="en-US" baseline="0" dirty="0"/>
              <a:t>So the essence is BE AGILE </a:t>
            </a:r>
            <a:r>
              <a:rPr lang="mr-IN" baseline="0" dirty="0">
                <a:cs typeface="Arial" charset="0"/>
              </a:rPr>
              <a:t>–</a:t>
            </a:r>
            <a:r>
              <a:rPr lang="en-US" baseline="0" dirty="0"/>
              <a:t> start small (with a clear business focus) </a:t>
            </a:r>
            <a:r>
              <a:rPr lang="mr-IN" baseline="0" dirty="0">
                <a:cs typeface="Arial" charset="0"/>
              </a:rPr>
              <a:t>–</a:t>
            </a:r>
            <a:r>
              <a:rPr lang="en-US" baseline="0" dirty="0"/>
              <a:t> show success (by stakeholder demonstration) </a:t>
            </a:r>
            <a:r>
              <a:rPr lang="mr-IN" baseline="0" dirty="0">
                <a:cs typeface="Arial" charset="0"/>
              </a:rPr>
              <a:t>–</a:t>
            </a:r>
            <a:r>
              <a:rPr lang="en-US" baseline="0" dirty="0"/>
              <a:t> grow fast (through focused, agile development).</a:t>
            </a:r>
          </a:p>
          <a:p>
            <a:pPr marL="228600" indent="-228600">
              <a:buFont typeface="+mj-lt"/>
              <a:buAutoNum type="arabicPeriod"/>
            </a:pPr>
            <a:r>
              <a:rPr lang="en-US" baseline="0" dirty="0"/>
              <a:t>This is easier if we limit the business network to a few participants initially, then grow it over time by demonstrating the MVP to the other participants.</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5C8F735-2258-884A-BAD8-BB4BE87DECB7}"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685028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5C8F735-2258-884A-BAD8-BB4BE87DECB7}"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075594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example chart from a Business Value Assessment. Notice</a:t>
            </a:r>
            <a:r>
              <a:rPr lang="en-US" baseline="0" dirty="0"/>
              <a:t> that the problem contains definitions of the participants, assets and transactions that are pertinent to the use-case.</a:t>
            </a:r>
          </a:p>
          <a:p>
            <a:r>
              <a:rPr lang="en-US" baseline="0" dirty="0"/>
              <a:t>Notice as well the benefits benchmarks. Baseline is the as-is scenario, Phase 1 is the minimum viable ecosystem and Phase 2 is the mature blockchain network.</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1A3C41-DF91-4C5A-BC5C-0B8A432AEF4A}"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922007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2943" indent="-232943"/>
            <a:endParaRPr lang="en-US" dirty="0"/>
          </a:p>
          <a:p>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841979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Events are crucial</a:t>
            </a:r>
            <a:r>
              <a:rPr lang="en-US" baseline="0" dirty="0"/>
              <a:t> in integrating with existing systems as they allow you to trigger </a:t>
            </a:r>
            <a:r>
              <a:rPr lang="en-US" baseline="0" dirty="0" err="1"/>
              <a:t>behaviour</a:t>
            </a:r>
            <a:r>
              <a:rPr lang="en-US" baseline="0" dirty="0"/>
              <a:t>, either when something happens in the blockchain (e.g. update a UI when a transaction is confirmed), or when something happens in an external system (e.g. a system clock tells us ten minutes has passed).</a:t>
            </a:r>
          </a:p>
          <a:p>
            <a:r>
              <a:rPr lang="en-US" baseline="0" dirty="0"/>
              <a:t>Of course, instead of triggering this </a:t>
            </a:r>
            <a:r>
              <a:rPr lang="en-US" baseline="0" dirty="0" err="1"/>
              <a:t>behaviour</a:t>
            </a:r>
            <a:r>
              <a:rPr lang="en-US" baseline="0" dirty="0"/>
              <a:t> through events, you can also (3) instantiate blockchain transactions directly from existing systems, or (4) external actions directly from the blockchain.</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50581BF-D69D-4541-8E77-427F668A3326}"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555426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5C8F735-2258-884A-BAD8-BB4BE87DECB7}"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059129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0975365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4.xml"/><Relationship Id="rId4" Type="http://schemas.openxmlformats.org/officeDocument/2006/relationships/image" Target="../media/image10.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4.xml"/><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8.emf"/><Relationship Id="rId1" Type="http://schemas.openxmlformats.org/officeDocument/2006/relationships/slideMaster" Target="../slideMasters/slideMaster4.xml"/><Relationship Id="rId4" Type="http://schemas.openxmlformats.org/officeDocument/2006/relationships/image" Target="../media/image9.emf"/></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4.xml"/><Relationship Id="rId4" Type="http://schemas.openxmlformats.org/officeDocument/2006/relationships/image" Target="../media/image10.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2.png"/><Relationship Id="rId1" Type="http://schemas.openxmlformats.org/officeDocument/2006/relationships/slideMaster" Target="../slideMasters/slideMaster4.xml"/><Relationship Id="rId4" Type="http://schemas.openxmlformats.org/officeDocument/2006/relationships/image" Target="../media/image9.emf"/></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4.xml"/><Relationship Id="rId4" Type="http://schemas.openxmlformats.org/officeDocument/2006/relationships/image" Target="../media/image10.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4.xml"/><Relationship Id="rId4" Type="http://schemas.openxmlformats.org/officeDocument/2006/relationships/image" Target="../media/image10.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4.xml"/><Relationship Id="rId4" Type="http://schemas.openxmlformats.org/officeDocument/2006/relationships/image" Target="../media/image10.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4.xml"/><Relationship Id="rId4" Type="http://schemas.openxmlformats.org/officeDocument/2006/relationships/image" Target="../media/image10.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4.xml"/><Relationship Id="rId4" Type="http://schemas.openxmlformats.org/officeDocument/2006/relationships/image" Target="../media/image10.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4.xml"/><Relationship Id="rId4" Type="http://schemas.openxmlformats.org/officeDocument/2006/relationships/image" Target="../media/image10.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5.emf"/><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4.xml"/><Relationship Id="rId4" Type="http://schemas.openxmlformats.org/officeDocument/2006/relationships/image" Target="../media/image10.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4.xml"/><Relationship Id="rId4" Type="http://schemas.openxmlformats.org/officeDocument/2006/relationships/image" Target="../media/image10.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4.xml"/><Relationship Id="rId4" Type="http://schemas.openxmlformats.org/officeDocument/2006/relationships/image" Target="../media/image10.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4.xml"/><Relationship Id="rId4" Type="http://schemas.openxmlformats.org/officeDocument/2006/relationships/image" Target="../media/image10.png"/></Relationships>
</file>

<file path=ppt/slideLayouts/_rels/slideLayout75.xml.rels><?xml version="1.0" encoding="UTF-8" standalone="yes"?>
<Relationships xmlns="http://schemas.openxmlformats.org/package/2006/relationships"><Relationship Id="rId8" Type="http://schemas.openxmlformats.org/officeDocument/2006/relationships/image" Target="../media/image16.tiff"/><Relationship Id="rId3" Type="http://schemas.openxmlformats.org/officeDocument/2006/relationships/image" Target="../media/image5.emf"/><Relationship Id="rId7" Type="http://schemas.openxmlformats.org/officeDocument/2006/relationships/image" Target="../media/image15.tiff"/><Relationship Id="rId2" Type="http://schemas.openxmlformats.org/officeDocument/2006/relationships/image" Target="../media/image4.png"/><Relationship Id="rId1" Type="http://schemas.openxmlformats.org/officeDocument/2006/relationships/slideMaster" Target="../slideMasters/slideMaster4.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6.emf"/></Relationships>
</file>

<file path=ppt/slideLayouts/_rels/slideLayout76.xml.rels><?xml version="1.0" encoding="UTF-8" standalone="yes"?>
<Relationships xmlns="http://schemas.openxmlformats.org/package/2006/relationships"><Relationship Id="rId8" Type="http://schemas.openxmlformats.org/officeDocument/2006/relationships/image" Target="../media/image16.tiff"/><Relationship Id="rId3" Type="http://schemas.openxmlformats.org/officeDocument/2006/relationships/image" Target="../media/image6.emf"/><Relationship Id="rId7" Type="http://schemas.openxmlformats.org/officeDocument/2006/relationships/image" Target="../media/image15.tiff"/><Relationship Id="rId2" Type="http://schemas.openxmlformats.org/officeDocument/2006/relationships/image" Target="../media/image5.emf"/><Relationship Id="rId1" Type="http://schemas.openxmlformats.org/officeDocument/2006/relationships/slideMaster" Target="../slideMasters/slideMaster4.xml"/><Relationship Id="rId6" Type="http://schemas.microsoft.com/office/2007/relationships/hdphoto" Target="../media/hdphoto2.wdp"/><Relationship Id="rId5" Type="http://schemas.openxmlformats.org/officeDocument/2006/relationships/image" Target="../media/image14.png"/><Relationship Id="rId4" Type="http://schemas.openxmlformats.org/officeDocument/2006/relationships/image" Target="../media/image7.png"/></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4.xml"/><Relationship Id="rId4" Type="http://schemas.openxmlformats.org/officeDocument/2006/relationships/image" Target="../media/image20.png"/></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289050"/>
            <a:ext cx="9144000" cy="3854450"/>
          </a:xfrm>
          <a:prstGeom prst="rect">
            <a:avLst/>
          </a:prstGeom>
          <a:solidFill>
            <a:schemeClr val="accent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213630"/>
            <a:ext cx="4142232" cy="4282170"/>
          </a:xfrm>
        </p:spPr>
        <p:txBody>
          <a:bodyPr/>
          <a:lstStyle>
            <a:lvl1pPr>
              <a:lnSpc>
                <a:spcPct val="90000"/>
              </a:lnSpc>
              <a:spcAft>
                <a:spcPts val="0"/>
              </a:spcAft>
              <a:defRPr>
                <a:solidFill>
                  <a:schemeClr val="tx1"/>
                </a:solidFill>
              </a:defRPr>
            </a:lvl1pPr>
          </a:lstStyle>
          <a:p>
            <a:r>
              <a:rPr lang="en-US"/>
              <a:t>Click to edit Master title style</a:t>
            </a:r>
            <a:endParaRPr lang="en-US" dirty="0"/>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a:stretch>
            <a:fillRect/>
          </a:stretch>
        </p:blipFill>
        <p:spPr>
          <a:xfrm>
            <a:off x="8397707" y="4694756"/>
            <a:ext cx="513796" cy="203701"/>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28597" y="4690872"/>
            <a:ext cx="1920240" cy="266393"/>
          </a:xfrm>
          <a:prstGeom prst="rect">
            <a:avLst/>
          </a:prstGeom>
        </p:spPr>
      </p:pic>
    </p:spTree>
    <p:extLst>
      <p:ext uri="{BB962C8B-B14F-4D97-AF65-F5344CB8AC3E}">
        <p14:creationId xmlns:p14="http://schemas.microsoft.com/office/powerpoint/2010/main" val="21861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1100"/>
              </a:spcBef>
              <a:spcAft>
                <a:spcPts val="0"/>
              </a:spcAft>
              <a:defRPr/>
            </a:lvl1pPr>
            <a:lvl2pPr>
              <a:spcBef>
                <a:spcPts val="1100"/>
              </a:spcBef>
              <a:spcAft>
                <a:spcPts val="0"/>
              </a:spcAft>
              <a:defRPr/>
            </a:lvl2pPr>
            <a:lvl3pPr>
              <a:spcBef>
                <a:spcPts val="1100"/>
              </a:spcBef>
              <a:spcAft>
                <a:spcPts val="0"/>
              </a:spcAft>
              <a:defRPr/>
            </a:lvl3pPr>
            <a:lvl4pPr>
              <a:spcBef>
                <a:spcPts val="1100"/>
              </a:spcBef>
              <a:spcAft>
                <a:spcPts val="0"/>
              </a:spcAft>
              <a:defRPr/>
            </a:lvl4pPr>
            <a:lvl5pPr>
              <a:spcBef>
                <a:spcPts val="1100"/>
              </a:spcBef>
              <a:spcAft>
                <a:spcPts val="0"/>
              </a:spcAf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a:t>Edit Master text styles</a:t>
            </a:r>
          </a:p>
        </p:txBody>
      </p:sp>
    </p:spTree>
    <p:extLst>
      <p:ext uri="{BB962C8B-B14F-4D97-AF65-F5344CB8AC3E}">
        <p14:creationId xmlns:p14="http://schemas.microsoft.com/office/powerpoint/2010/main" val="2123357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91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77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1608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3651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p:nvPr>
        </p:nvSpPr>
        <p:spPr>
          <a:xfrm>
            <a:off x="7077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5888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9270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51883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53488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0942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1"/>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2" name="Content Placeholder 13"/>
          <p:cNvSpPr>
            <a:spLocks noGrp="1"/>
          </p:cNvSpPr>
          <p:nvPr>
            <p:ph sz="quarter" idx="19"/>
          </p:nvPr>
        </p:nvSpPr>
        <p:spPr>
          <a:xfrm>
            <a:off x="4572000" y="2570162"/>
            <a:ext cx="4572000" cy="2573337"/>
          </a:xfrm>
          <a:solidFill>
            <a:schemeClr val="accent1"/>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5008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bg1"/>
          </a:solidFill>
          <a:ln>
            <a:noFill/>
          </a:ln>
        </p:spPr>
        <p:txBody>
          <a:bodyPr lIns="219456" tIns="201168" rIns="228600" bIns="228600"/>
          <a:lstStyle>
            <a:lvl1pPr>
              <a:defRPr>
                <a:solidFill>
                  <a:schemeClr val="tx1"/>
                </a:solidFill>
              </a:defRPr>
            </a:lvl1pPr>
          </a:lstStyle>
          <a:p>
            <a:pPr lvl="0"/>
            <a:r>
              <a:rPr lang="en-US"/>
              <a:t>Edit Master text styles</a:t>
            </a:r>
          </a:p>
        </p:txBody>
      </p:sp>
      <p:sp>
        <p:nvSpPr>
          <p:cNvPr id="2" name="Title 1"/>
          <p:cNvSpPr>
            <a:spLocks noGrp="1"/>
          </p:cNvSpPr>
          <p:nvPr>
            <p:ph type="title"/>
          </p:nvPr>
        </p:nvSpPr>
        <p:spPr>
          <a:xfrm>
            <a:off x="0" y="-1"/>
            <a:ext cx="4572000" cy="2571751"/>
          </a:xfrm>
          <a:solidFill>
            <a:schemeClr val="bg1"/>
          </a:solidFill>
        </p:spPr>
        <p:txBody>
          <a:bodyPr lIns="210312" tIns="173736" rIns="228600" bIns="228600"/>
          <a:lstStyle>
            <a:lvl1pPr>
              <a:lnSpc>
                <a:spcPts val="2800"/>
              </a:lnSpc>
              <a:defRPr>
                <a:solidFill>
                  <a:schemeClr val="tx1"/>
                </a:solidFill>
              </a:defRPr>
            </a:lvl1pPr>
          </a:lstStyle>
          <a:p>
            <a:r>
              <a:rPr lang="en-US"/>
              <a:t>Click to edit Master title style</a:t>
            </a:r>
            <a:endParaRPr lang="en-US" dirty="0"/>
          </a:p>
        </p:txBody>
      </p:sp>
      <p:sp>
        <p:nvSpPr>
          <p:cNvPr id="11" name="Content Placeholder 10"/>
          <p:cNvSpPr>
            <a:spLocks noGrp="1"/>
          </p:cNvSpPr>
          <p:nvPr>
            <p:ph sz="quarter" idx="18"/>
          </p:nvPr>
        </p:nvSpPr>
        <p:spPr>
          <a:xfrm>
            <a:off x="6858000" y="0"/>
            <a:ext cx="2286000" cy="2571750"/>
          </a:xfrm>
          <a:solidFill>
            <a:schemeClr val="bg1"/>
          </a:solidFill>
          <a:ln>
            <a:noFill/>
          </a:ln>
        </p:spPr>
        <p:txBody>
          <a:bodyPr lIns="219456" tIns="201168" rIns="228600" bIns="228600"/>
          <a:lstStyle>
            <a:lvl1pPr>
              <a:defRPr>
                <a:solidFill>
                  <a:schemeClr val="tx1"/>
                </a:solidFill>
              </a:defRPr>
            </a:lvl1pPr>
          </a:lstStyle>
          <a:p>
            <a:pPr lvl="0"/>
            <a:r>
              <a:rPr lang="en-US"/>
              <a:t>Edit Master text styles</a:t>
            </a:r>
          </a:p>
        </p:txBody>
      </p:sp>
      <p:sp>
        <p:nvSpPr>
          <p:cNvPr id="14" name="Content Placeholder 13"/>
          <p:cNvSpPr>
            <a:spLocks noGrp="1"/>
          </p:cNvSpPr>
          <p:nvPr>
            <p:ph sz="quarter" idx="19"/>
          </p:nvPr>
        </p:nvSpPr>
        <p:spPr>
          <a:xfrm>
            <a:off x="4572000" y="2570162"/>
            <a:ext cx="4572000" cy="2573337"/>
          </a:xfrm>
          <a:solidFill>
            <a:schemeClr val="bg1"/>
          </a:solidFill>
          <a:ln>
            <a:noFill/>
          </a:ln>
        </p:spPr>
        <p:txBody>
          <a:bodyPr lIns="219456" tIns="201168" rIns="228600" bIns="228600"/>
          <a:lstStyle>
            <a:lvl1pPr>
              <a:defRPr>
                <a:solidFill>
                  <a:schemeClr val="tx1"/>
                </a:solidFill>
              </a:defRPr>
            </a:lvl1pPr>
          </a:lstStyle>
          <a:p>
            <a:pPr lvl="0"/>
            <a:r>
              <a:rPr lang="en-US"/>
              <a:t>Edit Master text styles</a:t>
            </a:r>
          </a:p>
        </p:txBody>
      </p:sp>
      <p:sp>
        <p:nvSpPr>
          <p:cNvPr id="7" name="Content Placeholder 6"/>
          <p:cNvSpPr>
            <a:spLocks noGrp="1"/>
          </p:cNvSpPr>
          <p:nvPr>
            <p:ph sz="quarter" idx="20"/>
          </p:nvPr>
        </p:nvSpPr>
        <p:spPr>
          <a:xfrm>
            <a:off x="0" y="2570162"/>
            <a:ext cx="4572000" cy="2573337"/>
          </a:xfrm>
          <a:solidFill>
            <a:schemeClr val="bg1"/>
          </a:solidFill>
        </p:spPr>
        <p:txBody>
          <a:bodyPr lIns="219456" tIns="201168" rIns="228600" bIns="228600"/>
          <a:lstStyle>
            <a:lvl1pPr>
              <a:defRPr>
                <a:solidFill>
                  <a:schemeClr val="tx1"/>
                </a:solidFill>
              </a:defRPr>
            </a:lvl1pPr>
          </a:lstStyle>
          <a:p>
            <a:pPr lvl="0"/>
            <a:r>
              <a:rPr lang="en-US"/>
              <a:t>Edit Master text styles</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9817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077714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a:t>Edit Master text styles</a:t>
            </a:r>
          </a:p>
        </p:txBody>
      </p:sp>
    </p:spTree>
    <p:extLst>
      <p:ext uri="{BB962C8B-B14F-4D97-AF65-F5344CB8AC3E}">
        <p14:creationId xmlns:p14="http://schemas.microsoft.com/office/powerpoint/2010/main" val="977582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a:stretch>
            <a:fillRect/>
          </a:stretch>
        </p:blipFill>
        <p:spPr>
          <a:xfrm>
            <a:off x="3932890" y="2316752"/>
            <a:ext cx="1278220" cy="509996"/>
          </a:xfrm>
          <a:prstGeom prst="rect">
            <a:avLst/>
          </a:prstGeom>
        </p:spPr>
      </p:pic>
    </p:spTree>
    <p:extLst>
      <p:ext uri="{BB962C8B-B14F-4D97-AF65-F5344CB8AC3E}">
        <p14:creationId xmlns:p14="http://schemas.microsoft.com/office/powerpoint/2010/main" val="8632162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p:cNvSpPr>
            <a:spLocks noGrp="1"/>
          </p:cNvSpPr>
          <p:nvPr>
            <p:ph type="title"/>
          </p:nvPr>
        </p:nvSpPr>
        <p:spPr>
          <a:xfrm>
            <a:off x="210312" y="213630"/>
            <a:ext cx="4142232" cy="4282170"/>
          </a:xfrm>
        </p:spPr>
        <p:txBody>
          <a:bodyPr/>
          <a:lstStyle>
            <a:lvl1pPr>
              <a:lnSpc>
                <a:spcPct val="90000"/>
              </a:lnSpc>
              <a:spcAft>
                <a:spcPts val="0"/>
              </a:spcAft>
              <a:defRPr>
                <a:solidFill>
                  <a:schemeClr val="bg1"/>
                </a:solidFill>
              </a:defRPr>
            </a:lvl1pPr>
          </a:lstStyle>
          <a:p>
            <a:r>
              <a:rPr lang="en-US" dirty="0"/>
              <a:t>Click to edit Master title style</a:t>
            </a:r>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a:stretch>
            <a:fillRect/>
          </a:stretch>
        </p:blipFill>
        <p:spPr>
          <a:xfrm>
            <a:off x="8397707" y="4694756"/>
            <a:ext cx="513796" cy="203701"/>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28597" y="4690872"/>
            <a:ext cx="1920240" cy="266393"/>
          </a:xfrm>
          <a:prstGeom prst="rect">
            <a:avLst/>
          </a:prstGeom>
        </p:spPr>
      </p:pic>
    </p:spTree>
    <p:extLst>
      <p:ext uri="{BB962C8B-B14F-4D97-AF65-F5344CB8AC3E}">
        <p14:creationId xmlns:p14="http://schemas.microsoft.com/office/powerpoint/2010/main" val="3125158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170711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0"/>
              </a:spcAft>
              <a:defRPr/>
            </a:lvl1pPr>
            <a:lvl2pPr marL="0" indent="0">
              <a:spcBef>
                <a:spcPts val="0"/>
              </a:spcBef>
              <a:spcAft>
                <a:spcPts val="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0"/>
              </a:spcAft>
              <a:defRPr/>
            </a:lvl1pPr>
            <a:lvl2pPr marL="0" indent="0">
              <a:spcBef>
                <a:spcPts val="0"/>
              </a:spcBef>
              <a:spcAft>
                <a:spcPts val="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19041049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205007"/>
            <a:ext cx="4133088" cy="804672"/>
          </a:xfrm>
        </p:spPr>
        <p:txBody>
          <a:bodyPr/>
          <a:lstStyle>
            <a:lvl1pPr>
              <a:lnSpc>
                <a:spcPts val="2000"/>
              </a:lnSpc>
              <a:spcAft>
                <a:spcPts val="1200"/>
              </a:spcAft>
              <a:defRPr sz="16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mn-lt"/>
              </a:defRPr>
            </a:lvl1pPr>
          </a:lstStyle>
          <a:p>
            <a:pPr lvl="0"/>
            <a:r>
              <a:rPr lang="en-US" dirty="0"/>
              <a:t>Click to edit Master text styles</a:t>
            </a:r>
          </a:p>
        </p:txBody>
      </p:sp>
    </p:spTree>
    <p:extLst>
      <p:ext uri="{BB962C8B-B14F-4D97-AF65-F5344CB8AC3E}">
        <p14:creationId xmlns:p14="http://schemas.microsoft.com/office/powerpoint/2010/main" val="14620167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2" name="Title 1"/>
          <p:cNvSpPr>
            <a:spLocks noGrp="1"/>
          </p:cNvSpPr>
          <p:nvPr>
            <p:ph type="title"/>
          </p:nvPr>
        </p:nvSpPr>
        <p:spPr>
          <a:xfrm>
            <a:off x="219456" y="205007"/>
            <a:ext cx="4133088" cy="804672"/>
          </a:xfrm>
        </p:spPr>
        <p:txBody>
          <a:bodyPr/>
          <a:lstStyle>
            <a:lvl1pPr>
              <a:lnSpc>
                <a:spcPts val="2000"/>
              </a:lnSpc>
              <a:spcAft>
                <a:spcPts val="1200"/>
              </a:spcAft>
              <a:defRPr sz="16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mn-lt"/>
              </a:defRPr>
            </a:lvl1pPr>
          </a:lstStyle>
          <a:p>
            <a:pPr lvl="0"/>
            <a:r>
              <a:rPr lang="en-US" dirty="0"/>
              <a:t>Click to edit Master text styles</a:t>
            </a:r>
          </a:p>
        </p:txBody>
      </p:sp>
    </p:spTree>
    <p:extLst>
      <p:ext uri="{BB962C8B-B14F-4D97-AF65-F5344CB8AC3E}">
        <p14:creationId xmlns:p14="http://schemas.microsoft.com/office/powerpoint/2010/main" val="36490424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mn-l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333817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808047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110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0"/>
              </a:spcAft>
              <a:defRPr/>
            </a:lvl1pPr>
            <a:lvl2pPr marL="0" indent="0">
              <a:spcBef>
                <a:spcPts val="0"/>
              </a:spcBef>
              <a:spcAft>
                <a:spcPts val="0"/>
              </a:spcAft>
              <a:buNone/>
              <a:defRPr/>
            </a:lvl2pPr>
            <a:lvl3pPr marL="201612" indent="0">
              <a:buNone/>
              <a:defRPr/>
            </a:lvl3pPr>
            <a:lvl4pPr marL="434975" indent="0">
              <a:buNone/>
              <a:defRPr/>
            </a:lvl4pPr>
            <a:lvl5pPr marL="63182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0"/>
              </a:spcAft>
              <a:defRPr/>
            </a:lvl1pPr>
            <a:lvl2pPr marL="0" indent="0">
              <a:spcBef>
                <a:spcPts val="0"/>
              </a:spcBef>
              <a:spcAft>
                <a:spcPts val="0"/>
              </a:spcAft>
              <a:buNone/>
              <a:defRPr/>
            </a:lvl2pPr>
            <a:lvl3pPr marL="201612" indent="0">
              <a:buNone/>
              <a:defRPr/>
            </a:lvl3pPr>
            <a:lvl4pPr marL="434975" indent="0">
              <a:buNone/>
              <a:defRPr/>
            </a:lvl4pPr>
            <a:lvl5pPr marL="63182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7651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17736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dirty="0"/>
              <a:t>Click to edit Master text styles</a:t>
            </a:r>
          </a:p>
        </p:txBody>
      </p:sp>
    </p:spTree>
    <p:extLst>
      <p:ext uri="{BB962C8B-B14F-4D97-AF65-F5344CB8AC3E}">
        <p14:creationId xmlns:p14="http://schemas.microsoft.com/office/powerpoint/2010/main" val="35707773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5584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23573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61522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15584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829673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50220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03895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2" name="Content Placeholder 13"/>
          <p:cNvSpPr>
            <a:spLocks noGrp="1"/>
          </p:cNvSpPr>
          <p:nvPr>
            <p:ph sz="quarter" idx="19"/>
          </p:nvPr>
        </p:nvSpPr>
        <p:spPr>
          <a:xfrm>
            <a:off x="4572000" y="2570162"/>
            <a:ext cx="4572000" cy="2573337"/>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0306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205007"/>
            <a:ext cx="4133088" cy="804672"/>
          </a:xfrm>
        </p:spPr>
        <p:txBody>
          <a:bodyPr/>
          <a:lstStyle>
            <a:lvl1pPr>
              <a:lnSpc>
                <a:spcPts val="2000"/>
              </a:lnSpc>
              <a:spcAft>
                <a:spcPts val="1200"/>
              </a:spcAft>
              <a:defRPr sz="1600"/>
            </a:lvl1p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mn-lt"/>
              </a:defRPr>
            </a:lvl1pPr>
          </a:lstStyle>
          <a:p>
            <a:pPr lvl="0"/>
            <a:r>
              <a:rPr lang="en-US"/>
              <a:t>Edit Master text styles</a:t>
            </a:r>
          </a:p>
        </p:txBody>
      </p:sp>
    </p:spTree>
    <p:extLst>
      <p:ext uri="{BB962C8B-B14F-4D97-AF65-F5344CB8AC3E}">
        <p14:creationId xmlns:p14="http://schemas.microsoft.com/office/powerpoint/2010/main" val="9024266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0" y="-1"/>
            <a:ext cx="4572000" cy="2571751"/>
          </a:xfrm>
          <a:solidFill>
            <a:schemeClr val="accent1"/>
          </a:solidFill>
        </p:spPr>
        <p:txBody>
          <a:bodyPr lIns="210312" tIns="173736" rIns="228600" bIns="228600"/>
          <a:lstStyle>
            <a:lvl1pPr>
              <a:lnSpc>
                <a:spcPts val="2800"/>
              </a:lnSpc>
              <a:defRPr>
                <a:solidFill>
                  <a:schemeClr val="bg1"/>
                </a:solidFill>
              </a:defRPr>
            </a:lvl1pPr>
          </a:lstStyle>
          <a:p>
            <a:r>
              <a:rPr lang="en-US" dirty="0"/>
              <a:t>Click to edit Master title style</a:t>
            </a:r>
          </a:p>
        </p:txBody>
      </p:sp>
      <p:sp>
        <p:nvSpPr>
          <p:cNvPr id="11" name="Content Placeholder 10"/>
          <p:cNvSpPr>
            <a:spLocks noGrp="1"/>
          </p:cNvSpPr>
          <p:nvPr>
            <p:ph sz="quarter" idx="18"/>
          </p:nvPr>
        </p:nvSpPr>
        <p:spPr>
          <a:xfrm>
            <a:off x="6858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13"/>
          <p:cNvSpPr>
            <a:spLocks noGrp="1"/>
          </p:cNvSpPr>
          <p:nvPr>
            <p:ph sz="quarter" idx="19"/>
          </p:nvPr>
        </p:nvSpPr>
        <p:spPr>
          <a:xfrm>
            <a:off x="4572000" y="2570162"/>
            <a:ext cx="4572000" cy="2573337"/>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6"/>
          <p:cNvSpPr>
            <a:spLocks noGrp="1"/>
          </p:cNvSpPr>
          <p:nvPr>
            <p:ph sz="quarter" idx="20"/>
          </p:nvPr>
        </p:nvSpPr>
        <p:spPr>
          <a:xfrm>
            <a:off x="0" y="2570162"/>
            <a:ext cx="4572000" cy="2573337"/>
          </a:xfrm>
          <a:solidFill>
            <a:schemeClr val="accent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908888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0" name="Content Placeholder 10"/>
          <p:cNvSpPr>
            <a:spLocks noGrp="1"/>
          </p:cNvSpPr>
          <p:nvPr>
            <p:ph sz="quarter" idx="18"/>
          </p:nvPr>
        </p:nvSpPr>
        <p:spPr>
          <a:xfrm>
            <a:off x="6858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3" name="Content Placeholder 6"/>
          <p:cNvSpPr>
            <a:spLocks noGrp="1"/>
          </p:cNvSpPr>
          <p:nvPr>
            <p:ph sz="quarter" idx="20"/>
          </p:nvPr>
        </p:nvSpPr>
        <p:spPr>
          <a:xfrm>
            <a:off x="0" y="2570162"/>
            <a:ext cx="2286000" cy="2573337"/>
          </a:xfrm>
          <a:solidFill>
            <a:schemeClr val="accent4"/>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0" y="-1"/>
            <a:ext cx="9144000" cy="2569463"/>
          </a:xfrm>
          <a:solidFill>
            <a:schemeClr val="accent1"/>
          </a:solidFill>
        </p:spPr>
        <p:txBody>
          <a:bodyPr lIns="182880" tIns="137160" rIns="228600" bIns="228600"/>
          <a:lstStyle>
            <a:lvl1pPr>
              <a:lnSpc>
                <a:spcPts val="5400"/>
              </a:lnSpc>
              <a:defRPr sz="4800">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946359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blue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89050"/>
            <a:ext cx="9144000" cy="385445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0" y="0"/>
            <a:ext cx="9144000" cy="1289050"/>
          </a:xfrm>
          <a:solidFill>
            <a:schemeClr val="accent1"/>
          </a:solidFill>
        </p:spPr>
        <p:txBody>
          <a:bodyPr lIns="210312" tIns="173736" rIns="228600" bIns="228600"/>
          <a:lstStyle>
            <a:lvl1pPr>
              <a:defRPr>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215980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blue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US" dirty="0"/>
              <a:t>Drag picture to placeholder or click icon to add</a:t>
            </a:r>
          </a:p>
        </p:txBody>
      </p:sp>
      <p:sp>
        <p:nvSpPr>
          <p:cNvPr id="6" name="Text Placeholder 5"/>
          <p:cNvSpPr>
            <a:spLocks noGrp="1"/>
          </p:cNvSpPr>
          <p:nvPr>
            <p:ph type="body" sz="quarter" idx="12"/>
          </p:nvPr>
        </p:nvSpPr>
        <p:spPr>
          <a:xfrm>
            <a:off x="-2" y="3848100"/>
            <a:ext cx="4343402" cy="647700"/>
          </a:xfrm>
          <a:solidFill>
            <a:schemeClr val="accent1"/>
          </a:solidFill>
        </p:spPr>
        <p:txBody>
          <a:bodyPr lIns="219456" tIns="201168" rIns="228600" bIns="228600"/>
          <a:lstStyle>
            <a:lvl1pPr>
              <a:lnSpc>
                <a:spcPts val="1600"/>
              </a:lnSpc>
              <a:buClr>
                <a:schemeClr val="bg1"/>
              </a:buClr>
              <a:defRPr>
                <a:solidFill>
                  <a:schemeClr val="bg1"/>
                </a:solidFill>
              </a:defRPr>
            </a:lvl1pPr>
            <a:lvl2pPr>
              <a:lnSpc>
                <a:spcPts val="1600"/>
              </a:lnSpc>
              <a:buClr>
                <a:schemeClr val="bg1"/>
              </a:buClr>
              <a:defRPr sz="900">
                <a:solidFill>
                  <a:schemeClr val="bg1"/>
                </a:solidFill>
              </a:defRPr>
            </a:lvl2pPr>
            <a:lvl3pPr>
              <a:lnSpc>
                <a:spcPts val="1600"/>
              </a:lnSpc>
              <a:buClr>
                <a:schemeClr val="bg1"/>
              </a:buClr>
              <a:defRPr sz="900">
                <a:solidFill>
                  <a:schemeClr val="bg1"/>
                </a:solidFill>
              </a:defRPr>
            </a:lvl3pPr>
            <a:lvl4pPr>
              <a:lnSpc>
                <a:spcPts val="1600"/>
              </a:lnSpc>
              <a:buClr>
                <a:schemeClr val="bg1"/>
              </a:buClr>
              <a:defRPr sz="900">
                <a:solidFill>
                  <a:schemeClr val="bg1"/>
                </a:solidFill>
              </a:defRPr>
            </a:lvl4pPr>
            <a:lvl5pPr>
              <a:lnSpc>
                <a:spcPts val="1600"/>
              </a:lnSpc>
              <a:buClr>
                <a:schemeClr val="bg1"/>
              </a:buClr>
              <a:defRPr sz="9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178581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accent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3"/>
          </p:nvPr>
        </p:nvSpPr>
        <p:spPr>
          <a:xfrm>
            <a:off x="2286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4"/>
          </p:nvPr>
        </p:nvSpPr>
        <p:spPr>
          <a:xfrm>
            <a:off x="4572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15"/>
          </p:nvPr>
        </p:nvSpPr>
        <p:spPr>
          <a:xfrm>
            <a:off x="6858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lvl1pPr>
              <a:buClr>
                <a:schemeClr val="bg1"/>
              </a:buClr>
              <a:defRPr>
                <a:solidFill>
                  <a:schemeClr val="bg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E489451-825F-1B42-AA7A-F656EE0F9649}"/>
              </a:ext>
            </a:extLst>
          </p:cNvPr>
          <p:cNvCxnSpPr>
            <a:cxnSpLocks/>
          </p:cNvCxnSpPr>
          <p:nvPr userDrawn="1"/>
        </p:nvCxnSpPr>
        <p:spPr bwMode="auto">
          <a:xfrm>
            <a:off x="2276168"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4753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158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0886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19274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mn-lt"/>
              </a:defRPr>
            </a:lvl1pPr>
            <a:lvl2pPr>
              <a:defRPr b="0" i="0">
                <a:latin typeface="+mn-lt"/>
              </a:defRPr>
            </a:lvl2pPr>
            <a:lvl3pPr>
              <a:defRPr b="0" i="0">
                <a:latin typeface="+mn-lt"/>
              </a:defRPr>
            </a:lvl3pPr>
            <a:lvl4pPr>
              <a:defRPr b="0" i="0">
                <a:latin typeface="+mn-lt"/>
              </a:defRPr>
            </a:lvl4pPr>
            <a:lvl5pPr>
              <a:defRPr b="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58625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201168"/>
            <a:ext cx="1837944" cy="429463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dirty="0"/>
              <a:t>Click icon to add table</a:t>
            </a:r>
          </a:p>
        </p:txBody>
      </p:sp>
    </p:spTree>
    <p:extLst>
      <p:ext uri="{BB962C8B-B14F-4D97-AF65-F5344CB8AC3E}">
        <p14:creationId xmlns:p14="http://schemas.microsoft.com/office/powerpoint/2010/main" val="477149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2" name="Title 1"/>
          <p:cNvSpPr>
            <a:spLocks noGrp="1"/>
          </p:cNvSpPr>
          <p:nvPr>
            <p:ph type="title"/>
          </p:nvPr>
        </p:nvSpPr>
        <p:spPr>
          <a:xfrm>
            <a:off x="219456" y="205007"/>
            <a:ext cx="4133088" cy="804672"/>
          </a:xfrm>
        </p:spPr>
        <p:txBody>
          <a:bodyPr/>
          <a:lstStyle>
            <a:lvl1pPr>
              <a:lnSpc>
                <a:spcPts val="2000"/>
              </a:lnSpc>
              <a:spcAft>
                <a:spcPts val="1200"/>
              </a:spcAft>
              <a:defRPr sz="1600"/>
            </a:lvl1p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mn-lt"/>
              </a:defRPr>
            </a:lvl1pPr>
          </a:lstStyle>
          <a:p>
            <a:pPr lvl="0"/>
            <a:r>
              <a:rPr lang="en-US" dirty="0"/>
              <a:t>Edit Master text styles</a:t>
            </a:r>
          </a:p>
        </p:txBody>
      </p:sp>
    </p:spTree>
    <p:extLst>
      <p:ext uri="{BB962C8B-B14F-4D97-AF65-F5344CB8AC3E}">
        <p14:creationId xmlns:p14="http://schemas.microsoft.com/office/powerpoint/2010/main" val="2860512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7923691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8064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dirty="0"/>
              <a:t>Click to edit Master text styles</a:t>
            </a:r>
          </a:p>
        </p:txBody>
      </p:sp>
    </p:spTree>
    <p:extLst>
      <p:ext uri="{BB962C8B-B14F-4D97-AF65-F5344CB8AC3E}">
        <p14:creationId xmlns:p14="http://schemas.microsoft.com/office/powerpoint/2010/main" val="20937382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a:stretch>
            <a:fillRect/>
          </a:stretch>
        </p:blipFill>
        <p:spPr>
          <a:xfrm>
            <a:off x="3932890" y="2318365"/>
            <a:ext cx="1278220" cy="506769"/>
          </a:xfrm>
          <a:prstGeom prst="rect">
            <a:avLst/>
          </a:prstGeom>
        </p:spPr>
      </p:pic>
    </p:spTree>
    <p:extLst>
      <p:ext uri="{BB962C8B-B14F-4D97-AF65-F5344CB8AC3E}">
        <p14:creationId xmlns:p14="http://schemas.microsoft.com/office/powerpoint/2010/main" val="30834758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a:stretch>
            <a:fillRect/>
          </a:stretch>
        </p:blipFill>
        <p:spPr>
          <a:xfrm>
            <a:off x="3932890" y="2318365"/>
            <a:ext cx="1278220" cy="506769"/>
          </a:xfrm>
          <a:prstGeom prst="rect">
            <a:avLst/>
          </a:prstGeom>
        </p:spPr>
      </p:pic>
    </p:spTree>
    <p:extLst>
      <p:ext uri="{BB962C8B-B14F-4D97-AF65-F5344CB8AC3E}">
        <p14:creationId xmlns:p14="http://schemas.microsoft.com/office/powerpoint/2010/main" val="41181015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n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122478" y="965200"/>
            <a:ext cx="3746505" cy="3746505"/>
          </a:xfrm>
          <a:prstGeom prst="rect">
            <a:avLst/>
          </a:prstGeom>
        </p:spPr>
      </p:pic>
      <p:sp>
        <p:nvSpPr>
          <p:cNvPr id="4" name="Text Placeholder 3"/>
          <p:cNvSpPr>
            <a:spLocks noGrp="1"/>
          </p:cNvSpPr>
          <p:nvPr>
            <p:ph type="body" sz="quarter" idx="10" hasCustomPrompt="1"/>
          </p:nvPr>
        </p:nvSpPr>
        <p:spPr>
          <a:xfrm>
            <a:off x="12573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8" name="Text Placeholder 7"/>
          <p:cNvSpPr>
            <a:spLocks noGrp="1"/>
          </p:cNvSpPr>
          <p:nvPr>
            <p:ph type="body" sz="quarter" idx="11" hasCustomPrompt="1"/>
          </p:nvPr>
        </p:nvSpPr>
        <p:spPr>
          <a:xfrm>
            <a:off x="125730" y="2530534"/>
            <a:ext cx="3048000" cy="755434"/>
          </a:xfrm>
        </p:spPr>
        <p:txBody>
          <a:bodyPr>
            <a:noAutofit/>
          </a:bodyPr>
          <a:lstStyle>
            <a:lvl1pPr marL="0" indent="0">
              <a:spcBef>
                <a:spcPts val="0"/>
              </a:spcBef>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information</a:t>
            </a:r>
          </a:p>
        </p:txBody>
      </p:sp>
      <p:sp>
        <p:nvSpPr>
          <p:cNvPr id="5" name="Text Placeholder 4"/>
          <p:cNvSpPr>
            <a:spLocks noGrp="1"/>
          </p:cNvSpPr>
          <p:nvPr>
            <p:ph type="body" sz="quarter" idx="13" hasCustomPrompt="1"/>
          </p:nvPr>
        </p:nvSpPr>
        <p:spPr>
          <a:xfrm>
            <a:off x="125730" y="750463"/>
            <a:ext cx="6097269" cy="801066"/>
          </a:xfrm>
        </p:spPr>
        <p:txBody>
          <a:bodyPr>
            <a:normAutofit/>
          </a:bodyPr>
          <a:lstStyle>
            <a:lvl1pPr marL="0" indent="0">
              <a:buNone/>
              <a:defRPr sz="1600">
                <a:solidFill>
                  <a:srgbClr val="FFFFFF"/>
                </a:solidFill>
              </a:defRPr>
            </a:lvl1pPr>
          </a:lstStyle>
          <a:p>
            <a:pPr lvl="0"/>
            <a:r>
              <a:rPr lang="en-US" dirty="0"/>
              <a:t>Subtitle</a:t>
            </a:r>
          </a:p>
        </p:txBody>
      </p:sp>
      <p:pic>
        <p:nvPicPr>
          <p:cNvPr id="15" name="Picture 14"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6" name="Picture 15"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Tree>
    <p:extLst>
      <p:ext uri="{BB962C8B-B14F-4D97-AF65-F5344CB8AC3E}">
        <p14:creationId xmlns:p14="http://schemas.microsoft.com/office/powerpoint/2010/main" val="265514942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ntro – Black">
    <p:bg>
      <p:bgPr>
        <a:solidFill>
          <a:schemeClr val="tx1"/>
        </a:solidFill>
        <a:effectLst/>
      </p:bgPr>
    </p:bg>
    <p:spTree>
      <p:nvGrpSpPr>
        <p:cNvPr id="1" name=""/>
        <p:cNvGrpSpPr/>
        <p:nvPr/>
      </p:nvGrpSpPr>
      <p:grpSpPr>
        <a:xfrm>
          <a:off x="0" y="0"/>
          <a:ext cx="0" cy="0"/>
          <a:chOff x="0" y="0"/>
          <a:chExt cx="0" cy="0"/>
        </a:xfrm>
      </p:grpSpPr>
      <p:sp>
        <p:nvSpPr>
          <p:cNvPr id="14" name="Text Placeholder 3"/>
          <p:cNvSpPr>
            <a:spLocks noGrp="1"/>
          </p:cNvSpPr>
          <p:nvPr>
            <p:ph type="body" sz="quarter" idx="10" hasCustomPrompt="1"/>
          </p:nvPr>
        </p:nvSpPr>
        <p:spPr>
          <a:xfrm>
            <a:off x="12573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16" name="Text Placeholder 7"/>
          <p:cNvSpPr>
            <a:spLocks noGrp="1"/>
          </p:cNvSpPr>
          <p:nvPr>
            <p:ph type="body" sz="quarter" idx="11" hasCustomPrompt="1"/>
          </p:nvPr>
        </p:nvSpPr>
        <p:spPr>
          <a:xfrm>
            <a:off x="125730" y="2530534"/>
            <a:ext cx="3048000" cy="755434"/>
          </a:xfrm>
        </p:spPr>
        <p:txBody>
          <a:bodyPr>
            <a:noAutofit/>
          </a:bodyPr>
          <a:lstStyle>
            <a:lvl1pPr marL="0" indent="0">
              <a:spcBef>
                <a:spcPts val="0"/>
              </a:spcBef>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information</a:t>
            </a:r>
          </a:p>
        </p:txBody>
      </p:sp>
      <p:sp>
        <p:nvSpPr>
          <p:cNvPr id="17" name="Text Placeholder 4"/>
          <p:cNvSpPr>
            <a:spLocks noGrp="1"/>
          </p:cNvSpPr>
          <p:nvPr>
            <p:ph type="body" sz="quarter" idx="13" hasCustomPrompt="1"/>
          </p:nvPr>
        </p:nvSpPr>
        <p:spPr>
          <a:xfrm>
            <a:off x="125730" y="750463"/>
            <a:ext cx="6097269" cy="801066"/>
          </a:xfrm>
        </p:spPr>
        <p:txBody>
          <a:bodyPr>
            <a:normAutofit/>
          </a:bodyPr>
          <a:lstStyle>
            <a:lvl1pPr marL="0" indent="0">
              <a:buNone/>
              <a:defRPr sz="1600">
                <a:solidFill>
                  <a:srgbClr val="FFFFFF"/>
                </a:solidFill>
              </a:defRPr>
            </a:lvl1pPr>
          </a:lstStyle>
          <a:p>
            <a:pPr lvl="0"/>
            <a:r>
              <a:rPr lang="en-US" dirty="0"/>
              <a:t>Subtitle</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pic>
        <p:nvPicPr>
          <p:cNvPr id="3" name="Picture 2"/>
          <p:cNvPicPr>
            <a:picLocks noChangeAspect="1"/>
          </p:cNvPicPr>
          <p:nvPr userDrawn="1"/>
        </p:nvPicPr>
        <p:blipFill>
          <a:blip r:embed="rId4"/>
          <a:stretch>
            <a:fillRect/>
          </a:stretch>
        </p:blipFill>
        <p:spPr>
          <a:xfrm>
            <a:off x="5105976" y="952432"/>
            <a:ext cx="3759201" cy="3759201"/>
          </a:xfrm>
          <a:prstGeom prst="rect">
            <a:avLst/>
          </a:prstGeom>
        </p:spPr>
      </p:pic>
    </p:spTree>
    <p:extLst>
      <p:ext uri="{BB962C8B-B14F-4D97-AF65-F5344CB8AC3E}">
        <p14:creationId xmlns:p14="http://schemas.microsoft.com/office/powerpoint/2010/main" val="321204318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vider">
    <p:bg>
      <p:bgPr>
        <a:solidFill>
          <a:srgbClr val="003BC9"/>
        </a:solidFill>
        <a:effectLst/>
      </p:bgPr>
    </p:bg>
    <p:spTree>
      <p:nvGrpSpPr>
        <p:cNvPr id="1" name=""/>
        <p:cNvGrpSpPr/>
        <p:nvPr/>
      </p:nvGrpSpPr>
      <p:grpSpPr>
        <a:xfrm>
          <a:off x="0" y="0"/>
          <a:ext cx="0" cy="0"/>
          <a:chOff x="0" y="0"/>
          <a:chExt cx="0" cy="0"/>
        </a:xfrm>
      </p:grpSpPr>
      <p:sp>
        <p:nvSpPr>
          <p:cNvPr id="20" name="Rectangle 19"/>
          <p:cNvSpPr/>
          <p:nvPr userDrawn="1"/>
        </p:nvSpPr>
        <p:spPr>
          <a:xfrm>
            <a:off x="8524240" y="4523739"/>
            <a:ext cx="619760" cy="619760"/>
          </a:xfrm>
          <a:prstGeom prst="rect">
            <a:avLst/>
          </a:prstGeom>
          <a:solidFill>
            <a:srgbClr val="003BC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 Placeholder 7"/>
          <p:cNvSpPr>
            <a:spLocks noGrp="1"/>
          </p:cNvSpPr>
          <p:nvPr>
            <p:ph type="body" sz="quarter" idx="13" hasCustomPrompt="1"/>
          </p:nvPr>
        </p:nvSpPr>
        <p:spPr>
          <a:xfrm>
            <a:off x="125731" y="997370"/>
            <a:ext cx="7138422" cy="1807745"/>
          </a:xfrm>
        </p:spPr>
        <p:txBody>
          <a:bodyPr>
            <a:normAutofit/>
          </a:bodyPr>
          <a:lstStyle>
            <a:lvl1pPr marL="0" indent="0">
              <a:buNone/>
              <a:defRPr sz="3200" b="0">
                <a:ln>
                  <a:noFill/>
                </a:ln>
                <a:solidFill>
                  <a:schemeClr val="bg1"/>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Divider title</a:t>
            </a:r>
          </a:p>
        </p:txBody>
      </p:sp>
      <p:pic>
        <p:nvPicPr>
          <p:cNvPr id="2" name="Picture 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3" name="Picture 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pic>
        <p:nvPicPr>
          <p:cNvPr id="8" name="Picture 7" descr="BLOCKCHAIN5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122478" y="965200"/>
            <a:ext cx="3746505" cy="3746505"/>
          </a:xfrm>
          <a:prstGeom prst="rect">
            <a:avLst/>
          </a:prstGeom>
        </p:spPr>
      </p:pic>
    </p:spTree>
    <p:extLst>
      <p:ext uri="{BB962C8B-B14F-4D97-AF65-F5344CB8AC3E}">
        <p14:creationId xmlns:p14="http://schemas.microsoft.com/office/powerpoint/2010/main" val="3688139436"/>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ull-Width Copy">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25730" y="1269882"/>
            <a:ext cx="8897424" cy="2966219"/>
          </a:xfrm>
        </p:spPr>
        <p:txBody>
          <a:bodyPr>
            <a:normAutofit/>
          </a:bodyPr>
          <a:lstStyle>
            <a:lvl1pPr marL="171450" indent="-171450">
              <a:buFont typeface="Arial"/>
              <a:buChar char="•"/>
              <a:defRPr sz="12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pic>
        <p:nvPicPr>
          <p:cNvPr id="7" name="Picture 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0" name="TextBox 9"/>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047422985"/>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Full-Width Copy">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5" name="Content Placeholder 4"/>
          <p:cNvSpPr>
            <a:spLocks noGrp="1"/>
          </p:cNvSpPr>
          <p:nvPr>
            <p:ph sz="quarter" idx="24" hasCustomPrompt="1"/>
          </p:nvPr>
        </p:nvSpPr>
        <p:spPr>
          <a:xfrm>
            <a:off x="125413" y="1270000"/>
            <a:ext cx="4376737" cy="2965450"/>
          </a:xfrm>
        </p:spPr>
        <p:txBody>
          <a:bodyPr>
            <a:normAutofit/>
          </a:bodyPr>
          <a:lstStyle>
            <a:lvl1pPr marL="0" indent="0">
              <a:buNone/>
              <a:defRPr sz="1200" baseline="0"/>
            </a:lvl1pPr>
          </a:lstStyle>
          <a:p>
            <a:pPr lvl="0"/>
            <a:r>
              <a:rPr lang="en-US" dirty="0"/>
              <a:t>Content</a:t>
            </a:r>
          </a:p>
        </p:txBody>
      </p:sp>
      <p:sp>
        <p:nvSpPr>
          <p:cNvPr id="10" name="Content Placeholder 4"/>
          <p:cNvSpPr>
            <a:spLocks noGrp="1"/>
          </p:cNvSpPr>
          <p:nvPr>
            <p:ph sz="quarter" idx="25" hasCustomPrompt="1"/>
          </p:nvPr>
        </p:nvSpPr>
        <p:spPr>
          <a:xfrm>
            <a:off x="4646417" y="1270000"/>
            <a:ext cx="4376737" cy="2965450"/>
          </a:xfrm>
        </p:spPr>
        <p:txBody>
          <a:bodyPr>
            <a:normAutofit/>
          </a:bodyPr>
          <a:lstStyle>
            <a:lvl1pPr marL="0" indent="0">
              <a:buNone/>
              <a:defRPr sz="1200" baseline="0"/>
            </a:lvl1pPr>
          </a:lstStyle>
          <a:p>
            <a:pPr lvl="0"/>
            <a:r>
              <a:rPr lang="en-US" dirty="0"/>
              <a:t>Content</a:t>
            </a:r>
          </a:p>
        </p:txBody>
      </p:sp>
      <p:sp>
        <p:nvSpPr>
          <p:cNvPr id="11"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3" name="TextBox 12"/>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364802749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mn-lt"/>
              </a:defRPr>
            </a:lvl1p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2986804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 w/ Supporting Object">
    <p:bg>
      <p:bgPr>
        <a:solidFill>
          <a:schemeClr val="bg1">
            <a:alpha val="30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3523340" cy="3068150"/>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6" name="Picture 5" descr="3Grid_Lig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496651" y="236918"/>
            <a:ext cx="6353438" cy="4669664"/>
          </a:xfrm>
          <a:prstGeom prst="rect">
            <a:avLst/>
          </a:prstGeom>
        </p:spPr>
      </p:pic>
      <p:sp>
        <p:nvSpPr>
          <p:cNvPr id="9" name="Content Placeholder 4"/>
          <p:cNvSpPr>
            <a:spLocks noGrp="1"/>
          </p:cNvSpPr>
          <p:nvPr>
            <p:ph sz="quarter" idx="24" hasCustomPrompt="1"/>
          </p:nvPr>
        </p:nvSpPr>
        <p:spPr>
          <a:xfrm>
            <a:off x="4085966" y="341163"/>
            <a:ext cx="1495648" cy="1318152"/>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5773819" y="1922893"/>
            <a:ext cx="1495648" cy="1318152"/>
          </a:xfrm>
        </p:spPr>
        <p:txBody>
          <a:bodyPr anchor="ctr">
            <a:normAutofit/>
          </a:bodyPr>
          <a:lstStyle>
            <a:lvl1pPr marL="0" indent="0" algn="ctr">
              <a:buNone/>
              <a:defRPr sz="1200" baseline="0"/>
            </a:lvl1pPr>
          </a:lstStyle>
          <a:p>
            <a:pPr lvl="0"/>
            <a:r>
              <a:rPr lang="en-US" dirty="0"/>
              <a:t>Content</a:t>
            </a:r>
          </a:p>
        </p:txBody>
      </p:sp>
      <p:sp>
        <p:nvSpPr>
          <p:cNvPr id="13" name="Content Placeholder 4"/>
          <p:cNvSpPr>
            <a:spLocks noGrp="1"/>
          </p:cNvSpPr>
          <p:nvPr>
            <p:ph sz="quarter" idx="27" hasCustomPrompt="1"/>
          </p:nvPr>
        </p:nvSpPr>
        <p:spPr>
          <a:xfrm>
            <a:off x="7461672" y="3523577"/>
            <a:ext cx="1495648" cy="1318152"/>
          </a:xfrm>
        </p:spPr>
        <p:txBody>
          <a:bodyPr anchor="ctr">
            <a:normAutofit/>
          </a:bodyPr>
          <a:lstStyle>
            <a:lvl1pPr marL="0" indent="0" algn="ctr">
              <a:buNone/>
              <a:defRPr sz="1200" baseline="0"/>
            </a:lvl1pPr>
          </a:lstStyle>
          <a:p>
            <a:pPr lvl="0"/>
            <a:r>
              <a:rPr lang="en-US" dirty="0"/>
              <a:t>Content</a:t>
            </a:r>
          </a:p>
        </p:txBody>
      </p:sp>
      <p:pic>
        <p:nvPicPr>
          <p:cNvPr id="11" name="Picture 10"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31635513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Column">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5" name="Content Placeholder 4"/>
          <p:cNvSpPr>
            <a:spLocks noGrp="1"/>
          </p:cNvSpPr>
          <p:nvPr>
            <p:ph sz="quarter" idx="24" hasCustomPrompt="1"/>
          </p:nvPr>
        </p:nvSpPr>
        <p:spPr>
          <a:xfrm>
            <a:off x="125730" y="1270000"/>
            <a:ext cx="2084695" cy="2965450"/>
          </a:xfrm>
        </p:spPr>
        <p:txBody>
          <a:bodyP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2396640" y="1270000"/>
            <a:ext cx="2084695" cy="2965450"/>
          </a:xfrm>
        </p:spPr>
        <p:txBody>
          <a:bodyP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6" hasCustomPrompt="1"/>
          </p:nvPr>
        </p:nvSpPr>
        <p:spPr>
          <a:xfrm>
            <a:off x="4667550" y="1270000"/>
            <a:ext cx="2084695" cy="2965450"/>
          </a:xfrm>
        </p:spPr>
        <p:txBody>
          <a:bodyPr>
            <a:normAutofit/>
          </a:bodyPr>
          <a:lstStyle>
            <a:lvl1pPr marL="0" indent="0" algn="ctr">
              <a:buNone/>
              <a:defRPr sz="1200" baseline="0"/>
            </a:lvl1pPr>
          </a:lstStyle>
          <a:p>
            <a:pPr lvl="0"/>
            <a:r>
              <a:rPr lang="en-US" dirty="0"/>
              <a:t>Content</a:t>
            </a:r>
          </a:p>
        </p:txBody>
      </p:sp>
      <p:sp>
        <p:nvSpPr>
          <p:cNvPr id="11" name="Content Placeholder 4"/>
          <p:cNvSpPr>
            <a:spLocks noGrp="1"/>
          </p:cNvSpPr>
          <p:nvPr>
            <p:ph sz="quarter" idx="27" hasCustomPrompt="1"/>
          </p:nvPr>
        </p:nvSpPr>
        <p:spPr>
          <a:xfrm>
            <a:off x="6938459" y="1270000"/>
            <a:ext cx="2084695" cy="2965450"/>
          </a:xfrm>
        </p:spPr>
        <p:txBody>
          <a:bodyPr>
            <a:normAutofit/>
          </a:bodyPr>
          <a:lstStyle>
            <a:lvl1pPr marL="0" indent="0" algn="ctr">
              <a:buNone/>
              <a:defRPr sz="1200" baseline="0"/>
            </a:lvl1pPr>
          </a:lstStyle>
          <a:p>
            <a:pPr lvl="0"/>
            <a:r>
              <a:rPr lang="en-US" dirty="0"/>
              <a:t>Content</a:t>
            </a:r>
          </a:p>
        </p:txBody>
      </p:sp>
      <p:sp>
        <p:nvSpPr>
          <p:cNvPr id="14"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33652575"/>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50800"/>
            <a:ext cx="9144000" cy="5021354"/>
          </a:xfrm>
          <a:prstGeom prst="rect">
            <a:avLst/>
          </a:prstGeom>
        </p:spPr>
      </p:pic>
      <p:sp>
        <p:nvSpPr>
          <p:cNvPr id="8" name="Text Placeholder 7"/>
          <p:cNvSpPr>
            <a:spLocks noGrp="1"/>
          </p:cNvSpPr>
          <p:nvPr>
            <p:ph type="body" sz="quarter" idx="13" hasCustomPrompt="1"/>
          </p:nvPr>
        </p:nvSpPr>
        <p:spPr>
          <a:xfrm>
            <a:off x="125729" y="144464"/>
            <a:ext cx="5286267" cy="1191756"/>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sp>
        <p:nvSpPr>
          <p:cNvPr id="13" name="Content Placeholder 4"/>
          <p:cNvSpPr>
            <a:spLocks noGrp="1"/>
          </p:cNvSpPr>
          <p:nvPr>
            <p:ph sz="quarter" idx="27" hasCustomPrompt="1"/>
          </p:nvPr>
        </p:nvSpPr>
        <p:spPr>
          <a:xfrm>
            <a:off x="5149014" y="3172941"/>
            <a:ext cx="916971" cy="892584"/>
          </a:xfrm>
        </p:spPr>
        <p:txBody>
          <a:bodyPr anchor="ctr">
            <a:normAutofit/>
          </a:bodyPr>
          <a:lstStyle>
            <a:lvl1pPr marL="0" indent="0" algn="ctr">
              <a:buNone/>
              <a:defRPr sz="1200" baseline="0"/>
            </a:lvl1pPr>
          </a:lstStyle>
          <a:p>
            <a:pPr lvl="0"/>
            <a:r>
              <a:rPr lang="en-US" dirty="0"/>
              <a:t>Content</a:t>
            </a:r>
          </a:p>
        </p:txBody>
      </p:sp>
      <p:sp>
        <p:nvSpPr>
          <p:cNvPr id="7" name="Content Placeholder 4"/>
          <p:cNvSpPr>
            <a:spLocks noGrp="1"/>
          </p:cNvSpPr>
          <p:nvPr>
            <p:ph sz="quarter" idx="28" hasCustomPrompt="1"/>
          </p:nvPr>
        </p:nvSpPr>
        <p:spPr>
          <a:xfrm>
            <a:off x="6170993" y="2140748"/>
            <a:ext cx="916971" cy="892584"/>
          </a:xfrm>
        </p:spPr>
        <p:txBody>
          <a:bodyPr anchor="ct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9" hasCustomPrompt="1"/>
          </p:nvPr>
        </p:nvSpPr>
        <p:spPr>
          <a:xfrm>
            <a:off x="3088269" y="3182418"/>
            <a:ext cx="916971" cy="892584"/>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30" hasCustomPrompt="1"/>
          </p:nvPr>
        </p:nvSpPr>
        <p:spPr>
          <a:xfrm>
            <a:off x="4110248" y="2150225"/>
            <a:ext cx="916971" cy="892584"/>
          </a:xfrm>
        </p:spPr>
        <p:txBody>
          <a:bodyPr anchor="ctr">
            <a:normAutofit/>
          </a:bodyPr>
          <a:lstStyle>
            <a:lvl1pPr marL="0" indent="0" algn="ctr">
              <a:buNone/>
              <a:defRPr sz="1200" baseline="0"/>
            </a:lvl1pPr>
          </a:lstStyle>
          <a:p>
            <a:pPr lvl="0"/>
            <a:r>
              <a:rPr lang="en-US" dirty="0"/>
              <a:t>Content</a:t>
            </a:r>
          </a:p>
        </p:txBody>
      </p:sp>
      <p:sp>
        <p:nvSpPr>
          <p:cNvPr id="12" name="Content Placeholder 4"/>
          <p:cNvSpPr>
            <a:spLocks noGrp="1"/>
          </p:cNvSpPr>
          <p:nvPr>
            <p:ph sz="quarter" idx="31" hasCustomPrompt="1"/>
          </p:nvPr>
        </p:nvSpPr>
        <p:spPr>
          <a:xfrm>
            <a:off x="2059578" y="4206680"/>
            <a:ext cx="916971" cy="892584"/>
          </a:xfrm>
        </p:spPr>
        <p:txBody>
          <a:bodyPr anchor="ctr">
            <a:normAutofit/>
          </a:bodyPr>
          <a:lstStyle>
            <a:lvl1pPr marL="0" indent="0" algn="ctr">
              <a:buNone/>
              <a:defRPr sz="1200" baseline="0"/>
            </a:lvl1pPr>
          </a:lstStyle>
          <a:p>
            <a:pPr lvl="0"/>
            <a:r>
              <a:rPr lang="en-US" dirty="0"/>
              <a:t>Content</a:t>
            </a:r>
          </a:p>
        </p:txBody>
      </p:sp>
      <p:sp>
        <p:nvSpPr>
          <p:cNvPr id="14" name="Content Placeholder 4"/>
          <p:cNvSpPr>
            <a:spLocks noGrp="1"/>
          </p:cNvSpPr>
          <p:nvPr>
            <p:ph sz="quarter" idx="32" hasCustomPrompt="1"/>
          </p:nvPr>
        </p:nvSpPr>
        <p:spPr>
          <a:xfrm>
            <a:off x="1024809" y="3174487"/>
            <a:ext cx="916971" cy="892584"/>
          </a:xfrm>
        </p:spPr>
        <p:txBody>
          <a:bodyPr anchor="ctr">
            <a:normAutofit/>
          </a:bodyPr>
          <a:lstStyle>
            <a:lvl1pPr marL="0" indent="0" algn="ctr">
              <a:buNone/>
              <a:defRPr sz="1200" baseline="0"/>
            </a:lvl1pPr>
          </a:lstStyle>
          <a:p>
            <a:pPr lvl="0"/>
            <a:r>
              <a:rPr lang="en-US" dirty="0"/>
              <a:t>Content</a:t>
            </a:r>
          </a:p>
        </p:txBody>
      </p:sp>
      <p:pic>
        <p:nvPicPr>
          <p:cNvPr id="15" name="Picture 14"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6" name="TextBox 15"/>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0458610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9" name="Content Placeholder 4"/>
          <p:cNvSpPr>
            <a:spLocks noGrp="1"/>
          </p:cNvSpPr>
          <p:nvPr>
            <p:ph sz="quarter" idx="24" hasCustomPrompt="1"/>
          </p:nvPr>
        </p:nvSpPr>
        <p:spPr>
          <a:xfrm>
            <a:off x="125413" y="1270000"/>
            <a:ext cx="4376737" cy="2965450"/>
          </a:xfrm>
        </p:spPr>
        <p:txBody>
          <a:bodyPr>
            <a:normAutofit/>
          </a:bodyPr>
          <a:lstStyle>
            <a:lvl1pPr marL="0" indent="0">
              <a:buNone/>
              <a:defRPr sz="1200" baseline="0"/>
            </a:lvl1pPr>
          </a:lstStyle>
          <a:p>
            <a:pPr lvl="0"/>
            <a:r>
              <a:rPr lang="en-US" dirty="0"/>
              <a:t>Content</a:t>
            </a:r>
          </a:p>
        </p:txBody>
      </p:sp>
      <p:sp>
        <p:nvSpPr>
          <p:cNvPr id="20" name="Content Placeholder 4"/>
          <p:cNvSpPr>
            <a:spLocks noGrp="1"/>
          </p:cNvSpPr>
          <p:nvPr>
            <p:ph sz="quarter" idx="25" hasCustomPrompt="1"/>
          </p:nvPr>
        </p:nvSpPr>
        <p:spPr>
          <a:xfrm>
            <a:off x="4646417" y="1270000"/>
            <a:ext cx="4376737" cy="2965450"/>
          </a:xfrm>
        </p:spPr>
        <p:txBody>
          <a:bodyPr>
            <a:normAutofit/>
          </a:bodyPr>
          <a:lstStyle>
            <a:lvl1pPr marL="0" indent="0">
              <a:buNone/>
              <a:defRPr sz="1200" baseline="0"/>
            </a:lvl1pPr>
          </a:lstStyle>
          <a:p>
            <a:pPr lvl="0"/>
            <a:r>
              <a:rPr lang="en-US" dirty="0"/>
              <a:t>Content</a:t>
            </a:r>
          </a:p>
        </p:txBody>
      </p:sp>
      <p:sp>
        <p:nvSpPr>
          <p:cNvPr id="21" name="Text Placeholder 7"/>
          <p:cNvSpPr>
            <a:spLocks noGrp="1"/>
          </p:cNvSpPr>
          <p:nvPr>
            <p:ph type="body" sz="quarter" idx="26"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2" name="Picture 2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9" name="TextBox 8"/>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06630797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1961968" y="1269882"/>
            <a:ext cx="7070664" cy="3307383"/>
          </a:xfrm>
        </p:spPr>
        <p:txBody>
          <a:bodyPr>
            <a:normAutofit/>
          </a:bodyPr>
          <a:lstStyle>
            <a:lvl1pPr marL="0" indent="0">
              <a:buNone/>
              <a:defRPr sz="1200" baseline="0"/>
            </a:lvl1pPr>
          </a:lstStyle>
          <a:p>
            <a:pPr lvl="0"/>
            <a:r>
              <a:rPr lang="en-US" dirty="0"/>
              <a:t>Content</a:t>
            </a:r>
          </a:p>
        </p:txBody>
      </p:sp>
      <p:sp>
        <p:nvSpPr>
          <p:cNvPr id="11" name="Text Placeholder 5"/>
          <p:cNvSpPr>
            <a:spLocks noGrp="1"/>
          </p:cNvSpPr>
          <p:nvPr>
            <p:ph type="body" sz="quarter" idx="22" hasCustomPrompt="1"/>
          </p:nvPr>
        </p:nvSpPr>
        <p:spPr>
          <a:xfrm>
            <a:off x="125730" y="1269882"/>
            <a:ext cx="1722500" cy="3307383"/>
          </a:xfrm>
        </p:spPr>
        <p:txBody>
          <a:bodyPr>
            <a:normAutofit/>
          </a:bodyPr>
          <a:lstStyle>
            <a:lvl1pPr marL="0" indent="0">
              <a:buNone/>
              <a:defRPr sz="12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0"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9" name="TextBox 8"/>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978153183"/>
      </p:ext>
    </p:extLst>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icture">
    <p:bg>
      <p:bgPr>
        <a:solidFill>
          <a:schemeClr val="bg1">
            <a:alpha val="3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a:xfrm>
            <a:off x="125730" y="1270000"/>
            <a:ext cx="8897424" cy="3203260"/>
          </a:xfrm>
        </p:spPr>
        <p:txBody>
          <a:bodyPr>
            <a:normAutofit/>
          </a:bodyPr>
          <a:lstStyle>
            <a:lvl1pPr marL="0" indent="0" algn="ctr">
              <a:buNone/>
              <a:defRPr sz="1400" baseline="0"/>
            </a:lvl1pPr>
          </a:lstStyle>
          <a:p>
            <a:r>
              <a:rPr lang="en-US"/>
              <a:t>Drag picture to placeholder or click icon to add</a:t>
            </a:r>
            <a:endParaRPr lang="en-US" dirty="0"/>
          </a:p>
        </p:txBody>
      </p:sp>
      <p:pic>
        <p:nvPicPr>
          <p:cNvPr id="10" name="Picture 9"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1"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9" name="TextBox 8"/>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82591658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ase Study 2">
    <p:bg>
      <p:bgRef idx="1001">
        <a:schemeClr val="bg1"/>
      </p:bgRef>
    </p:bg>
    <p:spTree>
      <p:nvGrpSpPr>
        <p:cNvPr id="1" name=""/>
        <p:cNvGrpSpPr/>
        <p:nvPr/>
      </p:nvGrpSpPr>
      <p:grpSpPr>
        <a:xfrm>
          <a:off x="0" y="0"/>
          <a:ext cx="0" cy="0"/>
          <a:chOff x="0" y="0"/>
          <a:chExt cx="0" cy="0"/>
        </a:xfrm>
      </p:grpSpPr>
      <p:pic>
        <p:nvPicPr>
          <p:cNvPr id="11" name="Picture 10"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6" name="Text Placeholder 5"/>
          <p:cNvSpPr>
            <a:spLocks noGrp="1"/>
          </p:cNvSpPr>
          <p:nvPr>
            <p:ph type="body" sz="quarter" idx="22" hasCustomPrompt="1"/>
          </p:nvPr>
        </p:nvSpPr>
        <p:spPr>
          <a:xfrm>
            <a:off x="125413" y="1241871"/>
            <a:ext cx="1985951" cy="3340289"/>
          </a:xfrm>
        </p:spPr>
        <p:txBody>
          <a:bodyPr>
            <a:normAutofit/>
          </a:bodyPr>
          <a:lstStyle>
            <a:lvl1pPr marL="0" indent="0">
              <a:buNone/>
              <a:defRPr sz="1800" baseline="0"/>
            </a:lvl1pPr>
          </a:lstStyle>
          <a:p>
            <a:pPr lvl="0"/>
            <a:r>
              <a:rPr lang="en-US" dirty="0"/>
              <a:t>Body copy</a:t>
            </a:r>
          </a:p>
        </p:txBody>
      </p:sp>
      <p:sp>
        <p:nvSpPr>
          <p:cNvPr id="17" name="Text Placeholder 5"/>
          <p:cNvSpPr>
            <a:spLocks noGrp="1"/>
          </p:cNvSpPr>
          <p:nvPr>
            <p:ph type="body" sz="quarter" idx="24" hasCustomPrompt="1"/>
          </p:nvPr>
        </p:nvSpPr>
        <p:spPr>
          <a:xfrm>
            <a:off x="2277730" y="1339759"/>
            <a:ext cx="1719111" cy="3246111"/>
          </a:xfrm>
        </p:spPr>
        <p:txBody>
          <a:bodyPr>
            <a:normAutofit/>
          </a:bodyPr>
          <a:lstStyle>
            <a:lvl1pPr marL="0" indent="0">
              <a:buNone/>
              <a:defRPr sz="1400" baseline="0"/>
            </a:lvl1pPr>
          </a:lstStyle>
          <a:p>
            <a:pPr lvl="0"/>
            <a:r>
              <a:rPr lang="en-US" dirty="0"/>
              <a:t>Detail copy</a:t>
            </a:r>
          </a:p>
        </p:txBody>
      </p:sp>
      <p:sp>
        <p:nvSpPr>
          <p:cNvPr id="18" name="Text Placeholder 2"/>
          <p:cNvSpPr>
            <a:spLocks noGrp="1"/>
          </p:cNvSpPr>
          <p:nvPr>
            <p:ph type="body" sz="quarter" idx="25" hasCustomPrompt="1"/>
          </p:nvPr>
        </p:nvSpPr>
        <p:spPr>
          <a:xfrm>
            <a:off x="4168775" y="1241871"/>
            <a:ext cx="4787999" cy="2560611"/>
          </a:xfrm>
        </p:spPr>
        <p:txBody>
          <a:bodyPr>
            <a:normAutofit/>
          </a:bodyPr>
          <a:lstStyle>
            <a:lvl1pPr marL="0" indent="0">
              <a:buNone/>
              <a:defRPr sz="2400" baseline="0"/>
            </a:lvl1pPr>
          </a:lstStyle>
          <a:p>
            <a:pPr lvl="0"/>
            <a:r>
              <a:rPr lang="en-US" dirty="0"/>
              <a:t>Quote, stat, etc.</a:t>
            </a:r>
          </a:p>
        </p:txBody>
      </p:sp>
      <p:sp>
        <p:nvSpPr>
          <p:cNvPr id="19"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0" name="Picture 19"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0" name="TextBox 9"/>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80861566"/>
      </p:ext>
    </p:extLst>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Full-Width Copy">
    <p:bg>
      <p:bgRef idx="1001">
        <a:schemeClr val="bg1"/>
      </p:bgRef>
    </p:bg>
    <p:spTree>
      <p:nvGrpSpPr>
        <p:cNvPr id="1" name=""/>
        <p:cNvGrpSpPr/>
        <p:nvPr/>
      </p:nvGrpSpPr>
      <p:grpSpPr>
        <a:xfrm>
          <a:off x="0" y="0"/>
          <a:ext cx="0" cy="0"/>
          <a:chOff x="0" y="0"/>
          <a:chExt cx="0" cy="0"/>
        </a:xfrm>
      </p:grpSpPr>
      <p:sp>
        <p:nvSpPr>
          <p:cNvPr id="11" name="Text Placeholder 5"/>
          <p:cNvSpPr>
            <a:spLocks noGrp="1"/>
          </p:cNvSpPr>
          <p:nvPr>
            <p:ph type="body" sz="quarter" idx="22" hasCustomPrompt="1"/>
          </p:nvPr>
        </p:nvSpPr>
        <p:spPr>
          <a:xfrm>
            <a:off x="125730" y="1269882"/>
            <a:ext cx="8897424" cy="2966219"/>
          </a:xfrm>
        </p:spPr>
        <p:txBody>
          <a:bodyPr>
            <a:normAutofit/>
          </a:bodyPr>
          <a:lstStyle>
            <a:lvl1pPr marL="171450" indent="-171450">
              <a:buFont typeface="Arial"/>
              <a:buChar char="•"/>
              <a:defRPr sz="12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3"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8" name="Picture 7"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152323329"/>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Full-Width Copy">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25413" y="1270000"/>
            <a:ext cx="4376737" cy="2965450"/>
          </a:xfrm>
        </p:spPr>
        <p:txBody>
          <a:bodyPr>
            <a:normAutofit/>
          </a:bodyPr>
          <a:lstStyle>
            <a:lvl1pPr marL="0" indent="0">
              <a:buNone/>
              <a:defRPr sz="1200" baseline="0"/>
            </a:lvl1pPr>
          </a:lstStyle>
          <a:p>
            <a:pPr lvl="0"/>
            <a:r>
              <a:rPr lang="en-US" dirty="0"/>
              <a:t>Content</a:t>
            </a:r>
          </a:p>
        </p:txBody>
      </p:sp>
      <p:sp>
        <p:nvSpPr>
          <p:cNvPr id="10" name="Content Placeholder 4"/>
          <p:cNvSpPr>
            <a:spLocks noGrp="1"/>
          </p:cNvSpPr>
          <p:nvPr>
            <p:ph sz="quarter" idx="25" hasCustomPrompt="1"/>
          </p:nvPr>
        </p:nvSpPr>
        <p:spPr>
          <a:xfrm>
            <a:off x="4646417" y="1270000"/>
            <a:ext cx="4376737" cy="2965450"/>
          </a:xfrm>
        </p:spPr>
        <p:txBody>
          <a:bodyPr>
            <a:normAutofit/>
          </a:bodyPr>
          <a:lstStyle>
            <a:lvl1pPr marL="0" indent="0">
              <a:buNone/>
              <a:defRPr sz="12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1" name="Picture 10"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3" name="Text Placeholder 7"/>
          <p:cNvSpPr>
            <a:spLocks noGrp="1"/>
          </p:cNvSpPr>
          <p:nvPr>
            <p:ph type="body" sz="quarter" idx="26"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896432691"/>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3523340" cy="3068150"/>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9" name="Content Placeholder 4"/>
          <p:cNvSpPr>
            <a:spLocks noGrp="1"/>
          </p:cNvSpPr>
          <p:nvPr>
            <p:ph sz="quarter" idx="24" hasCustomPrompt="1"/>
          </p:nvPr>
        </p:nvSpPr>
        <p:spPr>
          <a:xfrm>
            <a:off x="4085966" y="341163"/>
            <a:ext cx="1495648" cy="1318152"/>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5773819" y="1922893"/>
            <a:ext cx="1495648" cy="1318152"/>
          </a:xfrm>
        </p:spPr>
        <p:txBody>
          <a:bodyPr anchor="ctr">
            <a:normAutofit/>
          </a:bodyPr>
          <a:lstStyle>
            <a:lvl1pPr marL="0" indent="0" algn="ctr">
              <a:buNone/>
              <a:defRPr sz="1200" baseline="0"/>
            </a:lvl1pPr>
          </a:lstStyle>
          <a:p>
            <a:pPr lvl="0"/>
            <a:r>
              <a:rPr lang="en-US" dirty="0"/>
              <a:t>Content</a:t>
            </a:r>
          </a:p>
        </p:txBody>
      </p:sp>
      <p:sp>
        <p:nvSpPr>
          <p:cNvPr id="13" name="Content Placeholder 4"/>
          <p:cNvSpPr>
            <a:spLocks noGrp="1"/>
          </p:cNvSpPr>
          <p:nvPr>
            <p:ph sz="quarter" idx="27" hasCustomPrompt="1"/>
          </p:nvPr>
        </p:nvSpPr>
        <p:spPr>
          <a:xfrm>
            <a:off x="7461672" y="3523577"/>
            <a:ext cx="1495648" cy="1318152"/>
          </a:xfrm>
        </p:spPr>
        <p:txBody>
          <a:bodyPr anchor="ctr">
            <a:normAutofit/>
          </a:bodyPr>
          <a:lstStyle>
            <a:lvl1pPr marL="0" indent="0" algn="ctr">
              <a:buNone/>
              <a:defRPr sz="1200" baseline="0"/>
            </a:lvl1pPr>
          </a:lstStyle>
          <a:p>
            <a:pPr lvl="0"/>
            <a:r>
              <a:rPr lang="en-US" dirty="0"/>
              <a:t>Content</a:t>
            </a:r>
          </a:p>
        </p:txBody>
      </p:sp>
      <p:pic>
        <p:nvPicPr>
          <p:cNvPr id="11" name="Picture 10"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3" name="Picture 2" descr="3Grid_Dark.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496651" y="241173"/>
            <a:ext cx="6353438" cy="4669665"/>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57467797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2456521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4-Column">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25730" y="1270000"/>
            <a:ext cx="2084695" cy="2965450"/>
          </a:xfrm>
        </p:spPr>
        <p:txBody>
          <a:bodyP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2396640" y="1270000"/>
            <a:ext cx="2084695" cy="2965450"/>
          </a:xfrm>
        </p:spPr>
        <p:txBody>
          <a:bodyP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6" hasCustomPrompt="1"/>
          </p:nvPr>
        </p:nvSpPr>
        <p:spPr>
          <a:xfrm>
            <a:off x="4667550" y="1270000"/>
            <a:ext cx="2084695" cy="2965450"/>
          </a:xfrm>
        </p:spPr>
        <p:txBody>
          <a:bodyPr>
            <a:normAutofit/>
          </a:bodyPr>
          <a:lstStyle>
            <a:lvl1pPr marL="0" indent="0" algn="ctr">
              <a:buNone/>
              <a:defRPr sz="1200" baseline="0"/>
            </a:lvl1pPr>
          </a:lstStyle>
          <a:p>
            <a:pPr lvl="0"/>
            <a:r>
              <a:rPr lang="en-US" dirty="0"/>
              <a:t>Content</a:t>
            </a:r>
          </a:p>
        </p:txBody>
      </p:sp>
      <p:sp>
        <p:nvSpPr>
          <p:cNvPr id="11" name="Content Placeholder 4"/>
          <p:cNvSpPr>
            <a:spLocks noGrp="1"/>
          </p:cNvSpPr>
          <p:nvPr>
            <p:ph sz="quarter" idx="27" hasCustomPrompt="1"/>
          </p:nvPr>
        </p:nvSpPr>
        <p:spPr>
          <a:xfrm>
            <a:off x="6938459" y="1270000"/>
            <a:ext cx="2084695" cy="2965450"/>
          </a:xfrm>
        </p:spPr>
        <p:txBody>
          <a:bodyPr>
            <a:normAutofit/>
          </a:bodyPr>
          <a:lstStyle>
            <a:lvl1pPr marL="0" indent="0" algn="ctr">
              <a:buNone/>
              <a:defRPr sz="1200" baseline="0"/>
            </a:lvl1pPr>
          </a:lstStyle>
          <a:p>
            <a:pPr lvl="0"/>
            <a:r>
              <a:rPr lang="en-US" dirty="0"/>
              <a:t>Content</a:t>
            </a:r>
          </a:p>
        </p:txBody>
      </p:sp>
      <p:pic>
        <p:nvPicPr>
          <p:cNvPr id="12" name="Picture 1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3" name="Picture 1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5"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958348103"/>
      </p:ext>
    </p:extLst>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_Copy w/ Supporting Object">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50800"/>
            <a:ext cx="9144000" cy="5021354"/>
          </a:xfrm>
          <a:prstGeom prst="rect">
            <a:avLst/>
          </a:prstGeom>
        </p:spPr>
      </p:pic>
      <p:sp>
        <p:nvSpPr>
          <p:cNvPr id="8" name="Text Placeholder 7"/>
          <p:cNvSpPr>
            <a:spLocks noGrp="1"/>
          </p:cNvSpPr>
          <p:nvPr>
            <p:ph type="body" sz="quarter" idx="13" hasCustomPrompt="1"/>
          </p:nvPr>
        </p:nvSpPr>
        <p:spPr>
          <a:xfrm>
            <a:off x="125729" y="144464"/>
            <a:ext cx="5286267" cy="1191756"/>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3" name="Content Placeholder 4"/>
          <p:cNvSpPr>
            <a:spLocks noGrp="1"/>
          </p:cNvSpPr>
          <p:nvPr>
            <p:ph sz="quarter" idx="27" hasCustomPrompt="1"/>
          </p:nvPr>
        </p:nvSpPr>
        <p:spPr>
          <a:xfrm>
            <a:off x="5149014" y="3160913"/>
            <a:ext cx="916971" cy="892584"/>
          </a:xfrm>
        </p:spPr>
        <p:txBody>
          <a:bodyPr anchor="ctr">
            <a:normAutofit/>
          </a:bodyPr>
          <a:lstStyle>
            <a:lvl1pPr marL="0" indent="0" algn="ctr">
              <a:buNone/>
              <a:defRPr sz="1200" baseline="0"/>
            </a:lvl1pPr>
          </a:lstStyle>
          <a:p>
            <a:pPr lvl="0"/>
            <a:r>
              <a:rPr lang="en-US" dirty="0"/>
              <a:t>Content</a:t>
            </a:r>
          </a:p>
        </p:txBody>
      </p:sp>
      <p:sp>
        <p:nvSpPr>
          <p:cNvPr id="7" name="Content Placeholder 4"/>
          <p:cNvSpPr>
            <a:spLocks noGrp="1"/>
          </p:cNvSpPr>
          <p:nvPr>
            <p:ph sz="quarter" idx="28" hasCustomPrompt="1"/>
          </p:nvPr>
        </p:nvSpPr>
        <p:spPr>
          <a:xfrm>
            <a:off x="6170993" y="2128720"/>
            <a:ext cx="916971" cy="892584"/>
          </a:xfrm>
        </p:spPr>
        <p:txBody>
          <a:bodyPr anchor="ct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9" hasCustomPrompt="1"/>
          </p:nvPr>
        </p:nvSpPr>
        <p:spPr>
          <a:xfrm>
            <a:off x="3088269" y="3170390"/>
            <a:ext cx="916971" cy="892584"/>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30" hasCustomPrompt="1"/>
          </p:nvPr>
        </p:nvSpPr>
        <p:spPr>
          <a:xfrm>
            <a:off x="4110248" y="2138197"/>
            <a:ext cx="916971" cy="892584"/>
          </a:xfrm>
        </p:spPr>
        <p:txBody>
          <a:bodyPr anchor="ctr">
            <a:normAutofit/>
          </a:bodyPr>
          <a:lstStyle>
            <a:lvl1pPr marL="0" indent="0" algn="ctr">
              <a:buNone/>
              <a:defRPr sz="1200" baseline="0"/>
            </a:lvl1pPr>
          </a:lstStyle>
          <a:p>
            <a:pPr lvl="0"/>
            <a:r>
              <a:rPr lang="en-US" dirty="0"/>
              <a:t>Content</a:t>
            </a:r>
          </a:p>
        </p:txBody>
      </p:sp>
      <p:sp>
        <p:nvSpPr>
          <p:cNvPr id="12" name="Content Placeholder 4"/>
          <p:cNvSpPr>
            <a:spLocks noGrp="1"/>
          </p:cNvSpPr>
          <p:nvPr>
            <p:ph sz="quarter" idx="31" hasCustomPrompt="1"/>
          </p:nvPr>
        </p:nvSpPr>
        <p:spPr>
          <a:xfrm>
            <a:off x="2059578" y="4194652"/>
            <a:ext cx="916971" cy="892584"/>
          </a:xfrm>
        </p:spPr>
        <p:txBody>
          <a:bodyPr anchor="ctr">
            <a:normAutofit/>
          </a:bodyPr>
          <a:lstStyle>
            <a:lvl1pPr marL="0" indent="0" algn="ctr">
              <a:buNone/>
              <a:defRPr sz="1200" baseline="0"/>
            </a:lvl1pPr>
          </a:lstStyle>
          <a:p>
            <a:pPr lvl="0"/>
            <a:r>
              <a:rPr lang="en-US" dirty="0"/>
              <a:t>Content</a:t>
            </a:r>
          </a:p>
        </p:txBody>
      </p:sp>
      <p:sp>
        <p:nvSpPr>
          <p:cNvPr id="14" name="Content Placeholder 4"/>
          <p:cNvSpPr>
            <a:spLocks noGrp="1"/>
          </p:cNvSpPr>
          <p:nvPr>
            <p:ph sz="quarter" idx="32" hasCustomPrompt="1"/>
          </p:nvPr>
        </p:nvSpPr>
        <p:spPr>
          <a:xfrm>
            <a:off x="1024809" y="3162459"/>
            <a:ext cx="916971" cy="892584"/>
          </a:xfrm>
        </p:spPr>
        <p:txBody>
          <a:bodyPr anchor="ctr">
            <a:normAutofit/>
          </a:bodyPr>
          <a:lstStyle>
            <a:lvl1pPr marL="0" indent="0" algn="ctr">
              <a:buNone/>
              <a:defRPr sz="1200" baseline="0"/>
            </a:lvl1pPr>
          </a:lstStyle>
          <a:p>
            <a:pPr lvl="0"/>
            <a:r>
              <a:rPr lang="en-US" dirty="0"/>
              <a:t>Content</a:t>
            </a:r>
          </a:p>
        </p:txBody>
      </p:sp>
      <p:pic>
        <p:nvPicPr>
          <p:cNvPr id="17" name="Picture 16"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5" name="Picture 14"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6" name="TextBox 15"/>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3580426848"/>
      </p:ext>
    </p:extLst>
  </p:cSld>
  <p:clrMapOvr>
    <a:overrideClrMapping bg1="dk1" tx1="lt1" bg2="dk2" tx2="lt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5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431950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25730" y="1269882"/>
            <a:ext cx="4319500" cy="3307383"/>
          </a:xfrm>
        </p:spPr>
        <p:txBody>
          <a:bodyPr>
            <a:normAutofit/>
          </a:bodyPr>
          <a:lstStyle>
            <a:lvl1pPr marL="0" indent="0">
              <a:buNone/>
              <a:defRPr sz="1200" baseline="0"/>
            </a:lvl1pPr>
          </a:lstStyle>
          <a:p>
            <a:pPr lvl="0"/>
            <a:r>
              <a:rPr lang="en-US" dirty="0"/>
              <a:t>Content</a:t>
            </a:r>
          </a:p>
        </p:txBody>
      </p:sp>
      <p:pic>
        <p:nvPicPr>
          <p:cNvPr id="7" name="Picture 6"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9" name="Content Placeholder 2"/>
          <p:cNvSpPr>
            <a:spLocks noGrp="1"/>
          </p:cNvSpPr>
          <p:nvPr>
            <p:ph sz="quarter" idx="16" hasCustomPrompt="1"/>
          </p:nvPr>
        </p:nvSpPr>
        <p:spPr>
          <a:xfrm>
            <a:off x="4577924" y="1269881"/>
            <a:ext cx="4566075" cy="3307384"/>
          </a:xfrm>
        </p:spPr>
        <p:txBody>
          <a:bodyPr>
            <a:normAutofit/>
          </a:bodyPr>
          <a:lstStyle>
            <a:lvl1pPr marL="0" indent="0">
              <a:buNone/>
              <a:defRPr sz="1200" baseline="0"/>
            </a:lvl1pPr>
          </a:lstStyle>
          <a:p>
            <a:pPr lvl="0"/>
            <a:r>
              <a:rPr lang="en-US" dirty="0"/>
              <a:t>Content</a:t>
            </a:r>
          </a:p>
        </p:txBody>
      </p:sp>
      <p:sp>
        <p:nvSpPr>
          <p:cNvPr id="14" name="Text Placeholder 7"/>
          <p:cNvSpPr>
            <a:spLocks noGrp="1"/>
          </p:cNvSpPr>
          <p:nvPr>
            <p:ph type="body" sz="quarter" idx="2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794592716"/>
      </p:ext>
    </p:extLst>
  </p:cSld>
  <p:clrMapOvr>
    <a:overrideClrMapping bg1="dk1" tx1="lt1" bg2="dk2" tx2="lt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1961968" y="1269882"/>
            <a:ext cx="7070664" cy="3307383"/>
          </a:xfrm>
        </p:spPr>
        <p:txBody>
          <a:bodyPr>
            <a:normAutofit/>
          </a:bodyPr>
          <a:lstStyle>
            <a:lvl1pPr marL="0" indent="0">
              <a:buNone/>
              <a:defRPr sz="1200" baseline="0"/>
            </a:lvl1pPr>
          </a:lstStyle>
          <a:p>
            <a:pPr lvl="0"/>
            <a:r>
              <a:rPr lang="en-US" dirty="0"/>
              <a:t>Content</a:t>
            </a:r>
          </a:p>
        </p:txBody>
      </p:sp>
      <p:sp>
        <p:nvSpPr>
          <p:cNvPr id="11" name="Text Placeholder 5"/>
          <p:cNvSpPr>
            <a:spLocks noGrp="1"/>
          </p:cNvSpPr>
          <p:nvPr>
            <p:ph type="body" sz="quarter" idx="22" hasCustomPrompt="1"/>
          </p:nvPr>
        </p:nvSpPr>
        <p:spPr>
          <a:xfrm>
            <a:off x="125730" y="1269882"/>
            <a:ext cx="1722500" cy="3307383"/>
          </a:xfrm>
        </p:spPr>
        <p:txBody>
          <a:bodyPr>
            <a:normAutofit/>
          </a:bodyPr>
          <a:lstStyle>
            <a:lvl1pPr marL="0" indent="0">
              <a:buNone/>
              <a:defRPr sz="1200" baseline="0"/>
            </a:lvl1pPr>
          </a:lstStyle>
          <a:p>
            <a:pPr lvl="0"/>
            <a:r>
              <a:rPr lang="en-US" dirty="0"/>
              <a:t>Content</a:t>
            </a:r>
          </a:p>
        </p:txBody>
      </p:sp>
      <p:pic>
        <p:nvPicPr>
          <p:cNvPr id="10" name="Picture 9"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6"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7" name="Picture 1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3" name="TextBox 12"/>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305361144"/>
      </p:ext>
    </p:extLst>
  </p:cSld>
  <p:clrMapOvr>
    <a:overrideClrMapping bg1="dk1" tx1="lt1" bg2="dk2" tx2="lt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Case Study 2">
    <p:bg>
      <p:bgRef idx="1001">
        <a:schemeClr val="bg1"/>
      </p:bgRef>
    </p:bg>
    <p:spTree>
      <p:nvGrpSpPr>
        <p:cNvPr id="1" name=""/>
        <p:cNvGrpSpPr/>
        <p:nvPr/>
      </p:nvGrpSpPr>
      <p:grpSpPr>
        <a:xfrm>
          <a:off x="0" y="0"/>
          <a:ext cx="0" cy="0"/>
          <a:chOff x="0" y="0"/>
          <a:chExt cx="0" cy="0"/>
        </a:xfrm>
      </p:grpSpPr>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5" name="Text Placeholder 5"/>
          <p:cNvSpPr>
            <a:spLocks noGrp="1"/>
          </p:cNvSpPr>
          <p:nvPr>
            <p:ph type="body" sz="quarter" idx="22" hasCustomPrompt="1"/>
          </p:nvPr>
        </p:nvSpPr>
        <p:spPr>
          <a:xfrm>
            <a:off x="125413" y="1241871"/>
            <a:ext cx="1985951" cy="3340289"/>
          </a:xfrm>
        </p:spPr>
        <p:txBody>
          <a:bodyPr>
            <a:normAutofit/>
          </a:bodyPr>
          <a:lstStyle>
            <a:lvl1pPr marL="0" indent="0">
              <a:buNone/>
              <a:defRPr sz="1800" baseline="0"/>
            </a:lvl1pPr>
          </a:lstStyle>
          <a:p>
            <a:pPr lvl="0"/>
            <a:r>
              <a:rPr lang="en-US" dirty="0"/>
              <a:t>Body copy</a:t>
            </a:r>
          </a:p>
        </p:txBody>
      </p:sp>
      <p:sp>
        <p:nvSpPr>
          <p:cNvPr id="16" name="Text Placeholder 5"/>
          <p:cNvSpPr>
            <a:spLocks noGrp="1"/>
          </p:cNvSpPr>
          <p:nvPr>
            <p:ph type="body" sz="quarter" idx="24" hasCustomPrompt="1"/>
          </p:nvPr>
        </p:nvSpPr>
        <p:spPr>
          <a:xfrm>
            <a:off x="2277730" y="1339759"/>
            <a:ext cx="1719111" cy="3246111"/>
          </a:xfrm>
        </p:spPr>
        <p:txBody>
          <a:bodyPr>
            <a:normAutofit/>
          </a:bodyPr>
          <a:lstStyle>
            <a:lvl1pPr marL="0" indent="0">
              <a:buNone/>
              <a:defRPr sz="1400" baseline="0"/>
            </a:lvl1pPr>
          </a:lstStyle>
          <a:p>
            <a:pPr lvl="0"/>
            <a:r>
              <a:rPr lang="en-US" dirty="0"/>
              <a:t>Detail copy</a:t>
            </a:r>
          </a:p>
        </p:txBody>
      </p:sp>
      <p:sp>
        <p:nvSpPr>
          <p:cNvPr id="17" name="Text Placeholder 2"/>
          <p:cNvSpPr>
            <a:spLocks noGrp="1"/>
          </p:cNvSpPr>
          <p:nvPr>
            <p:ph type="body" sz="quarter" idx="25" hasCustomPrompt="1"/>
          </p:nvPr>
        </p:nvSpPr>
        <p:spPr>
          <a:xfrm>
            <a:off x="4168775" y="1241871"/>
            <a:ext cx="4787999" cy="2560611"/>
          </a:xfrm>
        </p:spPr>
        <p:txBody>
          <a:bodyPr>
            <a:normAutofit/>
          </a:bodyPr>
          <a:lstStyle>
            <a:lvl1pPr marL="0" indent="0">
              <a:buNone/>
              <a:defRPr sz="2400" baseline="0"/>
            </a:lvl1pPr>
          </a:lstStyle>
          <a:p>
            <a:pPr lvl="0"/>
            <a:r>
              <a:rPr lang="en-US" dirty="0"/>
              <a:t>Quote, stat, etc.</a:t>
            </a:r>
          </a:p>
        </p:txBody>
      </p:sp>
      <p:sp>
        <p:nvSpPr>
          <p:cNvPr id="18"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9" name="Picture 18"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820184441"/>
      </p:ext>
    </p:extLst>
  </p:cSld>
  <p:clrMapOvr>
    <a:overrideClrMapping bg1="dk1" tx1="lt1" bg2="dk2" tx2="lt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Ou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122478" y="965200"/>
            <a:ext cx="3746505" cy="3746505"/>
          </a:xfrm>
          <a:prstGeom prst="rect">
            <a:avLst/>
          </a:prstGeom>
        </p:spPr>
      </p:pic>
      <p:sp>
        <p:nvSpPr>
          <p:cNvPr id="4" name="Text Placeholder 3"/>
          <p:cNvSpPr>
            <a:spLocks noGrp="1"/>
          </p:cNvSpPr>
          <p:nvPr>
            <p:ph type="body" sz="quarter" idx="10" hasCustomPrompt="1"/>
          </p:nvPr>
        </p:nvSpPr>
        <p:spPr>
          <a:xfrm>
            <a:off x="13970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8" name="Text Placeholder 7"/>
          <p:cNvSpPr>
            <a:spLocks noGrp="1"/>
          </p:cNvSpPr>
          <p:nvPr>
            <p:ph type="body" sz="quarter" idx="11" hasCustomPrompt="1"/>
          </p:nvPr>
        </p:nvSpPr>
        <p:spPr>
          <a:xfrm>
            <a:off x="133350" y="1871736"/>
            <a:ext cx="3048000" cy="755434"/>
          </a:xfrm>
        </p:spPr>
        <p:txBody>
          <a:bodyPr>
            <a:noAutofit/>
          </a:bodyPr>
          <a:lstStyle>
            <a:lvl1pPr marL="0" indent="0">
              <a:spcBef>
                <a:spcPts val="0"/>
              </a:spcBef>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10" name="Picture 9"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grpSp>
        <p:nvGrpSpPr>
          <p:cNvPr id="7" name="Group 6"/>
          <p:cNvGrpSpPr/>
          <p:nvPr userDrawn="1"/>
        </p:nvGrpSpPr>
        <p:grpSpPr>
          <a:xfrm>
            <a:off x="90681" y="3377890"/>
            <a:ext cx="2259953" cy="1059107"/>
            <a:chOff x="90681" y="2914901"/>
            <a:chExt cx="2259953" cy="1059107"/>
          </a:xfrm>
        </p:grpSpPr>
        <p:sp>
          <p:nvSpPr>
            <p:cNvPr id="9" name="Rectangle 8"/>
            <p:cNvSpPr/>
            <p:nvPr/>
          </p:nvSpPr>
          <p:spPr>
            <a:xfrm>
              <a:off x="90681" y="2914901"/>
              <a:ext cx="1772498" cy="400110"/>
            </a:xfrm>
            <a:prstGeom prst="rect">
              <a:avLst/>
            </a:prstGeom>
          </p:spPr>
          <p:txBody>
            <a:bodyPr wrap="square">
              <a:spAutoFit/>
            </a:bodyPr>
            <a:lstStyle/>
            <a:p>
              <a:r>
                <a:rPr lang="en-US" sz="1000" b="1" i="1" dirty="0">
                  <a:solidFill>
                    <a:schemeClr val="bg1">
                      <a:lumMod val="75000"/>
                    </a:schemeClr>
                  </a:solidFill>
                  <a:latin typeface="+mj-lt"/>
                </a:rPr>
                <a:t>Questions? Tweet us or go to ibm.com/blockchain</a:t>
              </a:r>
            </a:p>
          </p:txBody>
        </p:sp>
        <p:grpSp>
          <p:nvGrpSpPr>
            <p:cNvPr id="11" name="Group 10"/>
            <p:cNvGrpSpPr/>
            <p:nvPr/>
          </p:nvGrpSpPr>
          <p:grpSpPr>
            <a:xfrm>
              <a:off x="128914" y="3305231"/>
              <a:ext cx="2221720" cy="264627"/>
              <a:chOff x="128914" y="3235781"/>
              <a:chExt cx="2221720" cy="264627"/>
            </a:xfrm>
          </p:grpSpPr>
          <p:pic>
            <p:nvPicPr>
              <p:cNvPr id="20"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Rectangle 20"/>
              <p:cNvSpPr/>
              <p:nvPr/>
            </p:nvSpPr>
            <p:spPr>
              <a:xfrm>
                <a:off x="330852" y="3237461"/>
                <a:ext cx="2019782" cy="246221"/>
              </a:xfrm>
              <a:prstGeom prst="rect">
                <a:avLst/>
              </a:prstGeom>
            </p:spPr>
            <p:txBody>
              <a:bodyPr wrap="square">
                <a:spAutoFit/>
              </a:bodyPr>
              <a:lstStyle/>
              <a:p>
                <a:r>
                  <a:rPr lang="en-US" sz="1000">
                    <a:solidFill>
                      <a:schemeClr val="bg1">
                        <a:lumMod val="75000"/>
                      </a:schemeClr>
                    </a:solidFill>
                  </a:rPr>
                  <a:t>@IBMBlockchain</a:t>
                </a:r>
                <a:endParaRPr lang="en-US" sz="1000" dirty="0">
                  <a:solidFill>
                    <a:schemeClr val="bg1">
                      <a:lumMod val="75000"/>
                    </a:schemeClr>
                  </a:solidFill>
                </a:endParaRPr>
              </a:p>
            </p:txBody>
          </p:sp>
        </p:grpSp>
        <p:grpSp>
          <p:nvGrpSpPr>
            <p:cNvPr id="14" name="Group 13"/>
            <p:cNvGrpSpPr/>
            <p:nvPr/>
          </p:nvGrpSpPr>
          <p:grpSpPr>
            <a:xfrm>
              <a:off x="128913" y="3523757"/>
              <a:ext cx="1281821" cy="246221"/>
              <a:chOff x="128913" y="3570057"/>
              <a:chExt cx="1281821" cy="246221"/>
            </a:xfrm>
          </p:grpSpPr>
          <p:pic>
            <p:nvPicPr>
              <p:cNvPr id="18" name="Picture 17"/>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19" name="Rectangle 18"/>
              <p:cNvSpPr/>
              <p:nvPr/>
            </p:nvSpPr>
            <p:spPr>
              <a:xfrm>
                <a:off x="346019" y="3570057"/>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nvGrpSpPr>
            <p:cNvPr id="15" name="Group 14"/>
            <p:cNvGrpSpPr/>
            <p:nvPr/>
          </p:nvGrpSpPr>
          <p:grpSpPr>
            <a:xfrm>
              <a:off x="152867" y="3727787"/>
              <a:ext cx="1257866" cy="246221"/>
              <a:chOff x="152867" y="3947712"/>
              <a:chExt cx="1257866" cy="246221"/>
            </a:xfrm>
          </p:grpSpPr>
          <p:pic>
            <p:nvPicPr>
              <p:cNvPr id="16" name="Picture 15"/>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7" name="Rectangle 16"/>
              <p:cNvSpPr/>
              <p:nvPr/>
            </p:nvSpPr>
            <p:spPr>
              <a:xfrm>
                <a:off x="346018" y="3947712"/>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spTree>
    <p:extLst>
      <p:ext uri="{BB962C8B-B14F-4D97-AF65-F5344CB8AC3E}">
        <p14:creationId xmlns:p14="http://schemas.microsoft.com/office/powerpoint/2010/main" val="422942687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Outro – Black">
    <p:bg>
      <p:bgPr>
        <a:solidFill>
          <a:schemeClr val="tx1"/>
        </a:solidFill>
        <a:effectLst/>
      </p:bgPr>
    </p:bg>
    <p:spTree>
      <p:nvGrpSpPr>
        <p:cNvPr id="1" name=""/>
        <p:cNvGrpSpPr/>
        <p:nvPr/>
      </p:nvGrpSpPr>
      <p:grpSpPr>
        <a:xfrm>
          <a:off x="0" y="0"/>
          <a:ext cx="0" cy="0"/>
          <a:chOff x="0" y="0"/>
          <a:chExt cx="0" cy="0"/>
        </a:xfrm>
      </p:grpSpPr>
      <p:sp>
        <p:nvSpPr>
          <p:cNvPr id="12" name="Text Placeholder 3"/>
          <p:cNvSpPr>
            <a:spLocks noGrp="1"/>
          </p:cNvSpPr>
          <p:nvPr>
            <p:ph type="body" sz="quarter" idx="10" hasCustomPrompt="1"/>
          </p:nvPr>
        </p:nvSpPr>
        <p:spPr>
          <a:xfrm>
            <a:off x="13970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13" name="Text Placeholder 7"/>
          <p:cNvSpPr>
            <a:spLocks noGrp="1"/>
          </p:cNvSpPr>
          <p:nvPr>
            <p:ph type="body" sz="quarter" idx="11" hasCustomPrompt="1"/>
          </p:nvPr>
        </p:nvSpPr>
        <p:spPr>
          <a:xfrm>
            <a:off x="133350" y="1871736"/>
            <a:ext cx="3048000" cy="755434"/>
          </a:xfrm>
        </p:spPr>
        <p:txBody>
          <a:bodyPr>
            <a:noAutofit/>
          </a:bodyPr>
          <a:lstStyle>
            <a:lvl1pPr marL="0" indent="0">
              <a:spcBef>
                <a:spcPts val="0"/>
              </a:spcBef>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8" name="Picture 7"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9" name="Picture 8"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pic>
        <p:nvPicPr>
          <p:cNvPr id="7" name="Picture 6"/>
          <p:cNvPicPr>
            <a:picLocks noChangeAspect="1"/>
          </p:cNvPicPr>
          <p:nvPr userDrawn="1"/>
        </p:nvPicPr>
        <p:blipFill>
          <a:blip r:embed="rId4"/>
          <a:stretch>
            <a:fillRect/>
          </a:stretch>
        </p:blipFill>
        <p:spPr>
          <a:xfrm>
            <a:off x="5105976" y="952432"/>
            <a:ext cx="3759201" cy="3759201"/>
          </a:xfrm>
          <a:prstGeom prst="rect">
            <a:avLst/>
          </a:prstGeom>
        </p:spPr>
      </p:pic>
      <p:grpSp>
        <p:nvGrpSpPr>
          <p:cNvPr id="10" name="Group 9"/>
          <p:cNvGrpSpPr/>
          <p:nvPr userDrawn="1"/>
        </p:nvGrpSpPr>
        <p:grpSpPr>
          <a:xfrm>
            <a:off x="90681" y="3377890"/>
            <a:ext cx="2259953" cy="1059107"/>
            <a:chOff x="90681" y="2914901"/>
            <a:chExt cx="2259953" cy="1059107"/>
          </a:xfrm>
        </p:grpSpPr>
        <p:sp>
          <p:nvSpPr>
            <p:cNvPr id="11" name="Rectangle 10"/>
            <p:cNvSpPr/>
            <p:nvPr/>
          </p:nvSpPr>
          <p:spPr>
            <a:xfrm>
              <a:off x="90681" y="2914901"/>
              <a:ext cx="1772498" cy="400110"/>
            </a:xfrm>
            <a:prstGeom prst="rect">
              <a:avLst/>
            </a:prstGeom>
          </p:spPr>
          <p:txBody>
            <a:bodyPr wrap="square">
              <a:spAutoFit/>
            </a:bodyPr>
            <a:lstStyle/>
            <a:p>
              <a:r>
                <a:rPr lang="en-US" sz="1000" b="1" i="1" dirty="0">
                  <a:solidFill>
                    <a:schemeClr val="bg1">
                      <a:lumMod val="75000"/>
                    </a:schemeClr>
                  </a:solidFill>
                  <a:latin typeface="+mj-lt"/>
                </a:rPr>
                <a:t>Questions? Tweet us or go to ibm.com/blockchain</a:t>
              </a:r>
            </a:p>
          </p:txBody>
        </p:sp>
        <p:grpSp>
          <p:nvGrpSpPr>
            <p:cNvPr id="14" name="Group 13"/>
            <p:cNvGrpSpPr/>
            <p:nvPr/>
          </p:nvGrpSpPr>
          <p:grpSpPr>
            <a:xfrm>
              <a:off x="128914" y="3305231"/>
              <a:ext cx="2221720" cy="264627"/>
              <a:chOff x="128914" y="3235781"/>
              <a:chExt cx="2221720" cy="264627"/>
            </a:xfrm>
          </p:grpSpPr>
          <p:pic>
            <p:nvPicPr>
              <p:cNvPr id="21"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a14="http://schemas.microsoft.com/office/drawing/2010/main" xmlns="">
                    <a:solidFill>
                      <a:srgbClr val="FFFFFF"/>
                    </a:solidFill>
                  </a14:hiddenFill>
                </a:ext>
              </a:extLst>
            </p:spPr>
          </p:pic>
          <p:sp>
            <p:nvSpPr>
              <p:cNvPr id="22" name="Rectangle 21"/>
              <p:cNvSpPr/>
              <p:nvPr/>
            </p:nvSpPr>
            <p:spPr>
              <a:xfrm>
                <a:off x="330852" y="3237461"/>
                <a:ext cx="2019782" cy="246221"/>
              </a:xfrm>
              <a:prstGeom prst="rect">
                <a:avLst/>
              </a:prstGeom>
            </p:spPr>
            <p:txBody>
              <a:bodyPr wrap="square">
                <a:spAutoFit/>
              </a:bodyPr>
              <a:lstStyle/>
              <a:p>
                <a:r>
                  <a:rPr lang="en-US" sz="1000">
                    <a:solidFill>
                      <a:schemeClr val="bg1">
                        <a:lumMod val="75000"/>
                      </a:schemeClr>
                    </a:solidFill>
                  </a:rPr>
                  <a:t>@IBMBlockchain</a:t>
                </a:r>
                <a:endParaRPr lang="en-US" sz="1000" dirty="0">
                  <a:solidFill>
                    <a:schemeClr val="bg1">
                      <a:lumMod val="75000"/>
                    </a:schemeClr>
                  </a:solidFill>
                </a:endParaRPr>
              </a:p>
            </p:txBody>
          </p:sp>
        </p:grpSp>
        <p:grpSp>
          <p:nvGrpSpPr>
            <p:cNvPr id="15" name="Group 14"/>
            <p:cNvGrpSpPr/>
            <p:nvPr/>
          </p:nvGrpSpPr>
          <p:grpSpPr>
            <a:xfrm>
              <a:off x="128913" y="3523757"/>
              <a:ext cx="1281821" cy="246221"/>
              <a:chOff x="128913" y="3570057"/>
              <a:chExt cx="1281821" cy="246221"/>
            </a:xfrm>
          </p:grpSpPr>
          <p:pic>
            <p:nvPicPr>
              <p:cNvPr id="19" name="Picture 18"/>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20" name="Rectangle 19"/>
              <p:cNvSpPr/>
              <p:nvPr/>
            </p:nvSpPr>
            <p:spPr>
              <a:xfrm>
                <a:off x="346019" y="3570057"/>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nvGrpSpPr>
            <p:cNvPr id="16" name="Group 15"/>
            <p:cNvGrpSpPr/>
            <p:nvPr/>
          </p:nvGrpSpPr>
          <p:grpSpPr>
            <a:xfrm>
              <a:off x="152867" y="3727787"/>
              <a:ext cx="1257866" cy="246221"/>
              <a:chOff x="152867" y="3947712"/>
              <a:chExt cx="1257866" cy="246221"/>
            </a:xfrm>
          </p:grpSpPr>
          <p:pic>
            <p:nvPicPr>
              <p:cNvPr id="17" name="Picture 16"/>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8" name="Rectangle 17"/>
              <p:cNvSpPr/>
              <p:nvPr/>
            </p:nvSpPr>
            <p:spPr>
              <a:xfrm>
                <a:off x="346018" y="3947712"/>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spTree>
    <p:extLst>
      <p:ext uri="{BB962C8B-B14F-4D97-AF65-F5344CB8AC3E}">
        <p14:creationId xmlns:p14="http://schemas.microsoft.com/office/powerpoint/2010/main" val="365690905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losing">
    <p:bg>
      <p:bgPr>
        <a:solidFill>
          <a:srgbClr val="053BC8"/>
        </a:solidFill>
        <a:effectLst/>
      </p:bgPr>
    </p:bg>
    <p:spTree>
      <p:nvGrpSpPr>
        <p:cNvPr id="1" name=""/>
        <p:cNvGrpSpPr/>
        <p:nvPr/>
      </p:nvGrpSpPr>
      <p:grpSpPr>
        <a:xfrm>
          <a:off x="0" y="0"/>
          <a:ext cx="0" cy="0"/>
          <a:chOff x="0" y="0"/>
          <a:chExt cx="0" cy="0"/>
        </a:xfrm>
      </p:grpSpPr>
      <p:pic>
        <p:nvPicPr>
          <p:cNvPr id="2" name="Picture 1" descr="8bar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25954" y="1712126"/>
            <a:ext cx="1289732" cy="526097"/>
          </a:xfrm>
          <a:prstGeom prst="rect">
            <a:avLst/>
          </a:prstGeom>
        </p:spPr>
      </p:pic>
      <p:sp>
        <p:nvSpPr>
          <p:cNvPr id="4" name="TextBox 3"/>
          <p:cNvSpPr txBox="1"/>
          <p:nvPr userDrawn="1"/>
        </p:nvSpPr>
        <p:spPr>
          <a:xfrm>
            <a:off x="1878666" y="2420623"/>
            <a:ext cx="5394826" cy="116955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i="0" dirty="0">
                <a:solidFill>
                  <a:schemeClr val="bg1"/>
                </a:solidFill>
                <a:latin typeface="Arial"/>
                <a:ea typeface="Arial" charset="0"/>
                <a:cs typeface="Arial"/>
              </a:rPr>
              <a:t>© Copyright IBM Corporation 2017.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represents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p:txBody>
      </p:sp>
    </p:spTree>
    <p:extLst>
      <p:ext uri="{BB962C8B-B14F-4D97-AF65-F5344CB8AC3E}">
        <p14:creationId xmlns:p14="http://schemas.microsoft.com/office/powerpoint/2010/main" val="411086574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400" b="0" i="0" kern="1200" dirty="0">
                <a:solidFill>
                  <a:srgbClr val="0064FF"/>
                </a:solidFill>
                <a:latin typeface="Arial" charset="0"/>
                <a:ea typeface="Arial" charset="0"/>
                <a:cs typeface="Arial"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8537408" y="4831164"/>
            <a:ext cx="400384" cy="273844"/>
          </a:xfrm>
          <a:prstGeom prst="rect">
            <a:avLst/>
          </a:prstGeom>
        </p:spPr>
        <p:txBody>
          <a:bodyPr/>
          <a:lstStyle>
            <a:lvl1pPr>
              <a:defRPr b="0" i="0">
                <a:cs typeface="Arial" charset="0"/>
              </a:defRPr>
            </a:lvl1pPr>
          </a:lstStyle>
          <a:p>
            <a:fld id="{E9549862-13E2-C34D-815E-8545BD36FC59}" type="slidenum">
              <a:rPr lang="en-US" smtClean="0">
                <a:solidFill>
                  <a:srgbClr val="5AAAFA"/>
                </a:solidFill>
              </a:rPr>
              <a:pPr/>
              <a:t>‹#›</a:t>
            </a:fld>
            <a:endParaRPr lang="en-US" dirty="0">
              <a:solidFill>
                <a:srgbClr val="5AAAFA"/>
              </a:solidFill>
            </a:endParaRPr>
          </a:p>
        </p:txBody>
      </p:sp>
    </p:spTree>
    <p:extLst>
      <p:ext uri="{BB962C8B-B14F-4D97-AF65-F5344CB8AC3E}">
        <p14:creationId xmlns:p14="http://schemas.microsoft.com/office/powerpoint/2010/main" val="12237678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537408" y="4831164"/>
            <a:ext cx="400384" cy="273844"/>
          </a:xfrm>
          <a:prstGeom prst="rect">
            <a:avLst/>
          </a:prstGeom>
        </p:spPr>
        <p:txBody>
          <a:bodyPr/>
          <a:lstStyle>
            <a:lvl1pPr>
              <a:defRPr b="0" i="0">
                <a:cs typeface="Arial" charset="0"/>
              </a:defRPr>
            </a:lvl1pPr>
          </a:lstStyle>
          <a:p>
            <a:fld id="{E9549862-13E2-C34D-815E-8545BD36FC59}" type="slidenum">
              <a:rPr lang="en-US" smtClean="0">
                <a:solidFill>
                  <a:srgbClr val="5AAAFA"/>
                </a:solidFill>
              </a:rPr>
              <a:pPr/>
              <a:t>‹#›</a:t>
            </a:fld>
            <a:endParaRPr lang="en-US" dirty="0">
              <a:solidFill>
                <a:srgbClr val="5AAAFA"/>
              </a:solidFill>
            </a:endParaRPr>
          </a:p>
        </p:txBody>
      </p:sp>
    </p:spTree>
    <p:extLst>
      <p:ext uri="{BB962C8B-B14F-4D97-AF65-F5344CB8AC3E}">
        <p14:creationId xmlns:p14="http://schemas.microsoft.com/office/powerpoint/2010/main" val="3560607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94618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4_Title Slide">
    <p:bg>
      <p:bgPr>
        <a:solidFill>
          <a:schemeClr val="tx1"/>
        </a:solidFill>
        <a:effectLst/>
      </p:bgPr>
    </p:bg>
    <p:spTree>
      <p:nvGrpSpPr>
        <p:cNvPr id="1" name=""/>
        <p:cNvGrpSpPr/>
        <p:nvPr/>
      </p:nvGrpSpPr>
      <p:grpSpPr>
        <a:xfrm>
          <a:off x="0" y="0"/>
          <a:ext cx="0" cy="0"/>
          <a:chOff x="0" y="0"/>
          <a:chExt cx="0" cy="0"/>
        </a:xfrm>
      </p:grpSpPr>
      <p:pic>
        <p:nvPicPr>
          <p:cNvPr id="15" name="Picture 14" descr="8bar_whi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9562" y="4790922"/>
            <a:ext cx="432460" cy="176405"/>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9156" y="1685036"/>
            <a:ext cx="2014444" cy="280270"/>
          </a:xfrm>
          <a:prstGeom prst="rect">
            <a:avLst/>
          </a:prstGeom>
        </p:spPr>
      </p:pic>
      <p:sp>
        <p:nvSpPr>
          <p:cNvPr id="4" name="Text Placeholder 3"/>
          <p:cNvSpPr>
            <a:spLocks noGrp="1"/>
          </p:cNvSpPr>
          <p:nvPr>
            <p:ph type="body" sz="quarter" idx="10"/>
          </p:nvPr>
        </p:nvSpPr>
        <p:spPr>
          <a:xfrm>
            <a:off x="13970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a:t>
            </a:r>
            <a:r>
              <a:rPr lang="en-US"/>
              <a:t>text styles</a:t>
            </a:r>
            <a:endParaRPr lang="en-US" dirty="0"/>
          </a:p>
        </p:txBody>
      </p:sp>
      <p:sp>
        <p:nvSpPr>
          <p:cNvPr id="8" name="Text Placeholder 7"/>
          <p:cNvSpPr>
            <a:spLocks noGrp="1"/>
          </p:cNvSpPr>
          <p:nvPr>
            <p:ph type="body" sz="quarter" idx="11" hasCustomPrompt="1"/>
          </p:nvPr>
        </p:nvSpPr>
        <p:spPr>
          <a:xfrm>
            <a:off x="139700" y="654266"/>
            <a:ext cx="3048000" cy="755434"/>
          </a:xfrm>
        </p:spPr>
        <p:txBody>
          <a:bodyPr>
            <a:noAutofit/>
          </a:bodyPr>
          <a:lstStyle>
            <a:lvl1pPr marL="0" indent="0">
              <a:spcBef>
                <a:spcPts val="0"/>
              </a:spcBef>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Name</a:t>
            </a:r>
          </a:p>
          <a:p>
            <a:pPr lvl="0"/>
            <a:r>
              <a:rPr lang="en-US" dirty="0"/>
              <a:t>Presenter Title</a:t>
            </a:r>
          </a:p>
          <a:p>
            <a:pPr lvl="0"/>
            <a:r>
              <a:rPr lang="en-US" dirty="0"/>
              <a:t>Date</a:t>
            </a:r>
          </a:p>
        </p:txBody>
      </p:sp>
      <p:pic>
        <p:nvPicPr>
          <p:cNvPr id="2" name="Picture 1" descr="BLOCKCHAIN_PP_MARK_BLACK.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05976" y="-89450"/>
            <a:ext cx="8226906" cy="4790922"/>
          </a:xfrm>
          <a:prstGeom prst="rect">
            <a:avLst/>
          </a:prstGeom>
        </p:spPr>
      </p:pic>
    </p:spTree>
    <p:extLst>
      <p:ext uri="{BB962C8B-B14F-4D97-AF65-F5344CB8AC3E}">
        <p14:creationId xmlns:p14="http://schemas.microsoft.com/office/powerpoint/2010/main" val="153574249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ibm sign-off">
    <p:bg>
      <p:bgPr>
        <a:solidFill>
          <a:srgbClr val="0000FF"/>
        </a:solidFill>
        <a:effectLst/>
      </p:bgPr>
    </p:bg>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a:xfrm>
            <a:off x="6997700" y="4767263"/>
            <a:ext cx="2133600" cy="273844"/>
          </a:xfrm>
          <a:prstGeom prst="rect">
            <a:avLst/>
          </a:prstGeom>
        </p:spPr>
        <p:txBody>
          <a:bodyPr/>
          <a:lstStyle>
            <a:lvl1pPr>
              <a:defRPr sz="800" b="0" i="0">
                <a:solidFill>
                  <a:srgbClr val="FFFFFF"/>
                </a:solidFill>
                <a:cs typeface="Arial" charset="0"/>
              </a:defRPr>
            </a:lvl1pPr>
          </a:lstStyle>
          <a:p>
            <a:fld id="{08BF69C1-739F-1B47-B5E3-FA651BCAB105}" type="slidenum">
              <a:rPr lang="en-US" smtClean="0"/>
              <a:pPr/>
              <a:t>‹#›</a:t>
            </a:fld>
            <a:endParaRPr lang="en-US" dirty="0"/>
          </a:p>
        </p:txBody>
      </p:sp>
      <p:pic>
        <p:nvPicPr>
          <p:cNvPr id="2" name="Picture 1" descr="8bar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25954" y="2195627"/>
            <a:ext cx="1289732" cy="526097"/>
          </a:xfrm>
          <a:prstGeom prst="rect">
            <a:avLst/>
          </a:prstGeom>
        </p:spPr>
      </p:pic>
    </p:spTree>
    <p:extLst>
      <p:ext uri="{BB962C8B-B14F-4D97-AF65-F5344CB8AC3E}">
        <p14:creationId xmlns:p14="http://schemas.microsoft.com/office/powerpoint/2010/main" val="289567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515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33" Type="http://schemas.openxmlformats.org/officeDocument/2006/relationships/theme" Target="../theme/theme2.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29" Type="http://schemas.openxmlformats.org/officeDocument/2006/relationships/slideLayout" Target="../slideLayouts/slideLayout50.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32" Type="http://schemas.openxmlformats.org/officeDocument/2006/relationships/slideLayout" Target="../slideLayouts/slideLayout53.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28" Type="http://schemas.openxmlformats.org/officeDocument/2006/relationships/slideLayout" Target="../slideLayouts/slideLayout49.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31" Type="http://schemas.openxmlformats.org/officeDocument/2006/relationships/slideLayout" Target="../slideLayouts/slideLayout5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slideLayout" Target="../slideLayouts/slideLayout48.xml"/><Relationship Id="rId30" Type="http://schemas.openxmlformats.org/officeDocument/2006/relationships/slideLayout" Target="../slideLayouts/slideLayout51.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theme" Target="../theme/theme4.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b="0" i="0">
                <a:solidFill>
                  <a:schemeClr val="tx1"/>
                </a:solidFill>
                <a:latin typeface="+mn-lt"/>
              </a:defRPr>
            </a:lvl1pPr>
          </a:lstStyle>
          <a:p>
            <a:r>
              <a:rPr lang="en-US"/>
              <a:t>Group Name / DOC ID / Month XX, 2018 / © 2018 IBM Corporation</a:t>
            </a:r>
            <a:endParaRPr lang="en-US" dirty="0"/>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b="0" i="0">
                <a:solidFill>
                  <a:schemeClr val="tx1"/>
                </a:solidFill>
                <a:latin typeface="+mn-lt"/>
              </a:defRPr>
            </a:lvl1pPr>
          </a:lstStyle>
          <a:p>
            <a:fld id="{59395FB3-9C97-154F-86B2-7E381B951268}" type="slidenum">
              <a:rPr lang="en-US" smtClean="0"/>
              <a:pPr/>
              <a:t>‹#›</a:t>
            </a:fld>
            <a:endParaRPr lang="en-US" dirty="0"/>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871975732"/>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 id="2147483942" r:id="rId18"/>
    <p:sldLayoutId id="2147483957" r:id="rId19"/>
    <p:sldLayoutId id="2147483955" r:id="rId20"/>
    <p:sldLayoutId id="2147483956" r:id="rId21"/>
  </p:sldLayoutIdLst>
  <p:hf hdr="0" dt="0"/>
  <p:txStyles>
    <p:titleStyle>
      <a:lvl1pPr algn="l" rtl="0" eaLnBrk="1" fontAlgn="base" hangingPunct="1">
        <a:lnSpc>
          <a:spcPts val="2800"/>
        </a:lnSpc>
        <a:spcBef>
          <a:spcPct val="0"/>
        </a:spcBef>
        <a:spcAft>
          <a:spcPts val="1800"/>
        </a:spcAft>
        <a:defRPr sz="2400" b="0" i="0">
          <a:solidFill>
            <a:schemeClr val="tx1"/>
          </a:solidFill>
          <a:latin typeface="+mj-lt"/>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1200"/>
        </a:spcAft>
        <a:buClr>
          <a:schemeClr val="tx1"/>
        </a:buClr>
        <a:buSzPct val="90000"/>
        <a:buFont typeface="Wingdings" pitchFamily="2" charset="2"/>
        <a:buNone/>
        <a:defRPr sz="1400">
          <a:solidFill>
            <a:schemeClr val="tx1"/>
          </a:solidFill>
          <a:latin typeface="+mn-lt"/>
          <a:ea typeface="IBM Plex Sans" charset="0"/>
          <a:cs typeface="IBM Plex Sans" charset="0"/>
        </a:defRPr>
      </a:lvl1pPr>
      <a:lvl2pPr marL="171450" indent="-171450" algn="l" rtl="0" eaLnBrk="1" fontAlgn="base" hangingPunct="1">
        <a:lnSpc>
          <a:spcPts val="1600"/>
        </a:lnSpc>
        <a:spcBef>
          <a:spcPts val="0"/>
        </a:spcBef>
        <a:spcAft>
          <a:spcPts val="1200"/>
        </a:spcAft>
        <a:buClr>
          <a:schemeClr val="tx1"/>
        </a:buClr>
        <a:buSzPct val="100000"/>
        <a:buFont typeface=".AppleSystemUIFont" charset="-120"/>
        <a:buChar char="–"/>
        <a:tabLst/>
        <a:defRPr sz="1400">
          <a:solidFill>
            <a:schemeClr val="tx1"/>
          </a:solidFill>
          <a:latin typeface="+mn-lt"/>
          <a:ea typeface="IBM Plex Sans" charset="0"/>
          <a:cs typeface="IBM Plex Sans" charset="0"/>
        </a:defRPr>
      </a:lvl2pPr>
      <a:lvl3pPr marL="342900" indent="-141288" algn="l" rtl="0" eaLnBrk="1" fontAlgn="base" hangingPunct="1">
        <a:lnSpc>
          <a:spcPts val="1600"/>
        </a:lnSpc>
        <a:spcBef>
          <a:spcPts val="0"/>
        </a:spcBef>
        <a:spcAft>
          <a:spcPts val="1200"/>
        </a:spcAft>
        <a:buClr>
          <a:schemeClr val="tx1"/>
        </a:buClr>
        <a:buSzPct val="100000"/>
        <a:buFont typeface="Arial" panose="020B0604020202020204" pitchFamily="34" charset="0"/>
        <a:buChar char="•"/>
        <a:tabLst/>
        <a:defRPr sz="1400">
          <a:solidFill>
            <a:schemeClr val="tx1"/>
          </a:solidFill>
          <a:latin typeface="+mn-lt"/>
          <a:ea typeface="IBM Plex Sans" charset="0"/>
          <a:cs typeface="IBM Plex Sans" charset="0"/>
        </a:defRPr>
      </a:lvl3pPr>
      <a:lvl4pPr marL="628650" indent="-193675" algn="l" rtl="0" eaLnBrk="1" fontAlgn="base" hangingPunct="1">
        <a:lnSpc>
          <a:spcPts val="1600"/>
        </a:lnSpc>
        <a:spcBef>
          <a:spcPts val="0"/>
        </a:spcBef>
        <a:spcAft>
          <a:spcPts val="1200"/>
        </a:spcAft>
        <a:buClr>
          <a:schemeClr val="tx1"/>
        </a:buClr>
        <a:buSzPct val="100000"/>
        <a:buFont typeface=".AppleSystemUIFont" charset="-120"/>
        <a:buChar char="–"/>
        <a:tabLst/>
        <a:defRPr sz="1400" baseline="0">
          <a:solidFill>
            <a:schemeClr val="tx1"/>
          </a:solidFill>
          <a:latin typeface="+mn-lt"/>
          <a:ea typeface="IBM Plex Sans" charset="0"/>
          <a:cs typeface="IBM Plex Sans" charset="0"/>
        </a:defRPr>
      </a:lvl4pPr>
      <a:lvl5pPr marL="803275" indent="-171450" algn="l" rtl="0" eaLnBrk="1" fontAlgn="base" hangingPunct="1">
        <a:lnSpc>
          <a:spcPts val="1600"/>
        </a:lnSpc>
        <a:spcBef>
          <a:spcPts val="0"/>
        </a:spcBef>
        <a:spcAft>
          <a:spcPts val="1200"/>
        </a:spcAft>
        <a:buClr>
          <a:schemeClr val="tx1"/>
        </a:buClr>
        <a:buFont typeface=".AppleSystemUIFont" charset="-120"/>
        <a:buChar char="»"/>
        <a:tabLst/>
        <a:defRPr sz="1400">
          <a:solidFill>
            <a:schemeClr val="tx1"/>
          </a:solidFill>
          <a:latin typeface="+mn-lt"/>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chemeClr val="bg1"/>
                </a:solidFill>
                <a:latin typeface="+mn-lt"/>
              </a:defRPr>
            </a:lvl1pPr>
          </a:lstStyle>
          <a:p>
            <a:r>
              <a:rPr lang="en-US"/>
              <a:t>Group Name / DOC ID / Month XX, 2018 / © 2018 IBM Corporation</a:t>
            </a:r>
            <a:endParaRPr lang="en-US" dirty="0"/>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a:solidFill>
                  <a:schemeClr val="bg1"/>
                </a:solidFill>
                <a:latin typeface="+mn-lt"/>
              </a:defRPr>
            </a:lvl1pPr>
          </a:lstStyle>
          <a:p>
            <a:fld id="{59395FB3-9C97-154F-86B2-7E381B951268}" type="slidenum">
              <a:rPr lang="en-US" smtClean="0"/>
              <a:pPr/>
              <a:t>‹#›</a:t>
            </a:fld>
            <a:endParaRPr lang="en-US" dirty="0"/>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72062339"/>
      </p:ext>
    </p:extLst>
  </p:cSld>
  <p:clrMap bg1="dk1" tx1="lt1" bg2="dk2" tx2="lt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 id="2147484008" r:id="rId17"/>
    <p:sldLayoutId id="2147484009" r:id="rId18"/>
    <p:sldLayoutId id="2147484010" r:id="rId19"/>
    <p:sldLayoutId id="2147484011" r:id="rId20"/>
    <p:sldLayoutId id="2147484012" r:id="rId21"/>
    <p:sldLayoutId id="2147484013" r:id="rId22"/>
    <p:sldLayoutId id="2147484014" r:id="rId23"/>
    <p:sldLayoutId id="2147484015" r:id="rId24"/>
    <p:sldLayoutId id="2147484016" r:id="rId25"/>
    <p:sldLayoutId id="2147484017" r:id="rId26"/>
    <p:sldLayoutId id="2147484018" r:id="rId27"/>
    <p:sldLayoutId id="2147484019" r:id="rId28"/>
    <p:sldLayoutId id="2147484020" r:id="rId29"/>
    <p:sldLayoutId id="2147484021" r:id="rId30"/>
    <p:sldLayoutId id="2147484022" r:id="rId31"/>
    <p:sldLayoutId id="2147484023" r:id="rId32"/>
  </p:sldLayoutIdLst>
  <p:hf hdr="0" dt="0"/>
  <p:txStyles>
    <p:titleStyle>
      <a:lvl1pPr algn="l" rtl="0" eaLnBrk="1" fontAlgn="base" hangingPunct="1">
        <a:lnSpc>
          <a:spcPts val="2800"/>
        </a:lnSpc>
        <a:spcBef>
          <a:spcPct val="0"/>
        </a:spcBef>
        <a:spcAft>
          <a:spcPts val="1800"/>
        </a:spcAft>
        <a:defRPr sz="2400" b="0" i="0">
          <a:solidFill>
            <a:schemeClr val="bg1"/>
          </a:solidFill>
          <a:latin typeface="+mj-lt"/>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1200"/>
        </a:spcAft>
        <a:buClr>
          <a:schemeClr val="tx1"/>
        </a:buClr>
        <a:buSzPct val="90000"/>
        <a:buFont typeface="Wingdings" pitchFamily="2" charset="2"/>
        <a:buNone/>
        <a:defRPr sz="1400">
          <a:solidFill>
            <a:schemeClr val="bg1"/>
          </a:solidFill>
          <a:latin typeface="+mn-lt"/>
          <a:ea typeface="IBM Plex Sans" charset="0"/>
          <a:cs typeface="IBM Plex Sans" charset="0"/>
        </a:defRPr>
      </a:lvl1pPr>
      <a:lvl2pPr marL="171450" indent="-171450" algn="l" rtl="0" eaLnBrk="1" fontAlgn="base" hangingPunct="1">
        <a:lnSpc>
          <a:spcPts val="1600"/>
        </a:lnSpc>
        <a:spcBef>
          <a:spcPts val="0"/>
        </a:spcBef>
        <a:spcAft>
          <a:spcPts val="1200"/>
        </a:spcAft>
        <a:buClr>
          <a:schemeClr val="bg1"/>
        </a:buClr>
        <a:buSzPct val="100000"/>
        <a:buFont typeface=".AppleSystemUIFont" charset="-120"/>
        <a:buChar char="–"/>
        <a:tabLst/>
        <a:defRPr sz="1400">
          <a:solidFill>
            <a:schemeClr val="bg1"/>
          </a:solidFill>
          <a:latin typeface="+mn-lt"/>
          <a:ea typeface="IBM Plex Sans" charset="0"/>
          <a:cs typeface="IBM Plex Sans" charset="0"/>
        </a:defRPr>
      </a:lvl2pPr>
      <a:lvl3pPr marL="342900" indent="-141288" algn="l" rtl="0" eaLnBrk="1" fontAlgn="base" hangingPunct="1">
        <a:lnSpc>
          <a:spcPts val="1600"/>
        </a:lnSpc>
        <a:spcBef>
          <a:spcPts val="0"/>
        </a:spcBef>
        <a:spcAft>
          <a:spcPts val="1200"/>
        </a:spcAft>
        <a:buClr>
          <a:schemeClr val="bg1"/>
        </a:buClr>
        <a:buSzPct val="100000"/>
        <a:buFont typeface="Arial" panose="020B0604020202020204" pitchFamily="34" charset="0"/>
        <a:buChar char="•"/>
        <a:tabLst/>
        <a:defRPr sz="1400">
          <a:solidFill>
            <a:schemeClr val="bg1"/>
          </a:solidFill>
          <a:latin typeface="+mn-lt"/>
          <a:ea typeface="IBM Plex Sans" charset="0"/>
          <a:cs typeface="IBM Plex Sans" charset="0"/>
        </a:defRPr>
      </a:lvl3pPr>
      <a:lvl4pPr marL="628650" indent="-193675" algn="l" rtl="0" eaLnBrk="1" fontAlgn="base" hangingPunct="1">
        <a:lnSpc>
          <a:spcPts val="1600"/>
        </a:lnSpc>
        <a:spcBef>
          <a:spcPts val="0"/>
        </a:spcBef>
        <a:spcAft>
          <a:spcPts val="1200"/>
        </a:spcAft>
        <a:buClr>
          <a:schemeClr val="bg1"/>
        </a:buClr>
        <a:buSzPct val="100000"/>
        <a:buFont typeface=".AppleSystemUIFont" charset="-120"/>
        <a:buChar char="–"/>
        <a:tabLst/>
        <a:defRPr sz="1400" baseline="0">
          <a:solidFill>
            <a:schemeClr val="bg1"/>
          </a:solidFill>
          <a:latin typeface="+mn-lt"/>
          <a:ea typeface="IBM Plex Sans" charset="0"/>
          <a:cs typeface="IBM Plex Sans" charset="0"/>
        </a:defRPr>
      </a:lvl4pPr>
      <a:lvl5pPr marL="803275" indent="-171450" algn="l" rtl="0" eaLnBrk="1" fontAlgn="base" hangingPunct="1">
        <a:lnSpc>
          <a:spcPts val="1600"/>
        </a:lnSpc>
        <a:spcBef>
          <a:spcPts val="0"/>
        </a:spcBef>
        <a:spcAft>
          <a:spcPts val="1200"/>
        </a:spcAft>
        <a:buClr>
          <a:schemeClr val="bg1"/>
        </a:buClr>
        <a:buFont typeface=".AppleSystemUIFont" charset="-120"/>
        <a:buChar char="»"/>
        <a:tabLst/>
        <a:defRPr sz="1400">
          <a:solidFill>
            <a:schemeClr val="bg1"/>
          </a:solidFill>
          <a:latin typeface="+mn-lt"/>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chemeClr val="bg1"/>
                </a:solidFill>
                <a:latin typeface="+mn-lt"/>
              </a:defRPr>
            </a:lvl1pPr>
          </a:lstStyle>
          <a:p>
            <a:r>
              <a:rPr lang="en-US"/>
              <a:t>Group Name / DOC ID / Month XX, 2018 / © 2018 IBM Corporation</a:t>
            </a:r>
            <a:endParaRPr lang="en-US" dirty="0"/>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a:solidFill>
                  <a:schemeClr val="bg1"/>
                </a:solidFill>
                <a:latin typeface="+mn-lt"/>
              </a:defRPr>
            </a:lvl1pPr>
          </a:lstStyle>
          <a:p>
            <a:fld id="{59395FB3-9C97-154F-86B2-7E381B951268}" type="slidenum">
              <a:rPr lang="en-US" smtClean="0"/>
              <a:pPr/>
              <a:t>‹#›</a:t>
            </a:fld>
            <a:endParaRPr lang="en-US" dirty="0"/>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939719678"/>
      </p:ext>
    </p:extLst>
  </p:cSld>
  <p:clrMap bg1="dk1" tx1="lt1" bg2="dk2" tx2="lt2" accent1="accent1" accent2="accent2" accent3="accent3" accent4="accent4" accent5="accent5" accent6="accent6" hlink="hlink" folHlink="folHlink"/>
  <p:sldLayoutIdLst>
    <p:sldLayoutId id="2147484056" r:id="rId1"/>
  </p:sldLayoutIdLst>
  <p:hf hdr="0" dt="0"/>
  <p:txStyles>
    <p:titleStyle>
      <a:lvl1pPr algn="l" rtl="0" eaLnBrk="1" fontAlgn="base" hangingPunct="1">
        <a:lnSpc>
          <a:spcPts val="2800"/>
        </a:lnSpc>
        <a:spcBef>
          <a:spcPct val="0"/>
        </a:spcBef>
        <a:spcAft>
          <a:spcPts val="1800"/>
        </a:spcAft>
        <a:defRPr sz="2400" b="0" i="0">
          <a:solidFill>
            <a:schemeClr val="bg1"/>
          </a:solidFill>
          <a:latin typeface="+mj-lt"/>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1200"/>
        </a:spcAft>
        <a:buClr>
          <a:schemeClr val="tx1"/>
        </a:buClr>
        <a:buSzPct val="90000"/>
        <a:buFont typeface="Wingdings" pitchFamily="2" charset="2"/>
        <a:buNone/>
        <a:defRPr sz="1400">
          <a:solidFill>
            <a:schemeClr val="bg1"/>
          </a:solidFill>
          <a:latin typeface="+mn-lt"/>
          <a:ea typeface="IBM Plex Sans" charset="0"/>
          <a:cs typeface="IBM Plex Sans" charset="0"/>
        </a:defRPr>
      </a:lvl1pPr>
      <a:lvl2pPr marL="171450" indent="-171450" algn="l" rtl="0" eaLnBrk="1" fontAlgn="base" hangingPunct="1">
        <a:lnSpc>
          <a:spcPts val="1600"/>
        </a:lnSpc>
        <a:spcBef>
          <a:spcPts val="0"/>
        </a:spcBef>
        <a:spcAft>
          <a:spcPts val="1200"/>
        </a:spcAft>
        <a:buClr>
          <a:schemeClr val="bg1"/>
        </a:buClr>
        <a:buSzPct val="100000"/>
        <a:buFont typeface=".AppleSystemUIFont" charset="-120"/>
        <a:buChar char="–"/>
        <a:tabLst/>
        <a:defRPr sz="1400">
          <a:solidFill>
            <a:schemeClr val="bg1"/>
          </a:solidFill>
          <a:latin typeface="+mn-lt"/>
          <a:ea typeface="IBM Plex Sans" charset="0"/>
          <a:cs typeface="IBM Plex Sans" charset="0"/>
        </a:defRPr>
      </a:lvl2pPr>
      <a:lvl3pPr marL="342900" indent="-141288" algn="l" rtl="0" eaLnBrk="1" fontAlgn="base" hangingPunct="1">
        <a:lnSpc>
          <a:spcPts val="1600"/>
        </a:lnSpc>
        <a:spcBef>
          <a:spcPts val="0"/>
        </a:spcBef>
        <a:spcAft>
          <a:spcPts val="1200"/>
        </a:spcAft>
        <a:buClr>
          <a:schemeClr val="bg1"/>
        </a:buClr>
        <a:buSzPct val="100000"/>
        <a:buFont typeface="Arial" panose="020B0604020202020204" pitchFamily="34" charset="0"/>
        <a:buChar char="•"/>
        <a:tabLst/>
        <a:defRPr sz="1400">
          <a:solidFill>
            <a:schemeClr val="bg1"/>
          </a:solidFill>
          <a:latin typeface="+mn-lt"/>
          <a:ea typeface="IBM Plex Sans" charset="0"/>
          <a:cs typeface="IBM Plex Sans" charset="0"/>
        </a:defRPr>
      </a:lvl3pPr>
      <a:lvl4pPr marL="628650" indent="-193675" algn="l" rtl="0" eaLnBrk="1" fontAlgn="base" hangingPunct="1">
        <a:lnSpc>
          <a:spcPts val="1600"/>
        </a:lnSpc>
        <a:spcBef>
          <a:spcPts val="0"/>
        </a:spcBef>
        <a:spcAft>
          <a:spcPts val="1200"/>
        </a:spcAft>
        <a:buClr>
          <a:schemeClr val="bg1"/>
        </a:buClr>
        <a:buSzPct val="100000"/>
        <a:buFont typeface=".AppleSystemUIFont" charset="-120"/>
        <a:buChar char="–"/>
        <a:tabLst/>
        <a:defRPr sz="1400" baseline="0">
          <a:solidFill>
            <a:schemeClr val="bg1"/>
          </a:solidFill>
          <a:latin typeface="+mn-lt"/>
          <a:ea typeface="IBM Plex Sans" charset="0"/>
          <a:cs typeface="IBM Plex Sans" charset="0"/>
        </a:defRPr>
      </a:lvl4pPr>
      <a:lvl5pPr marL="803275" indent="-171450" algn="l" rtl="0" eaLnBrk="1" fontAlgn="base" hangingPunct="1">
        <a:lnSpc>
          <a:spcPts val="1600"/>
        </a:lnSpc>
        <a:spcBef>
          <a:spcPts val="0"/>
        </a:spcBef>
        <a:spcAft>
          <a:spcPts val="1200"/>
        </a:spcAft>
        <a:buClr>
          <a:schemeClr val="bg1"/>
        </a:buClr>
        <a:buFont typeface=".AppleSystemUIFont" charset="-120"/>
        <a:buChar char="»"/>
        <a:tabLst/>
        <a:defRPr sz="1400">
          <a:solidFill>
            <a:schemeClr val="bg1"/>
          </a:solidFill>
          <a:latin typeface="+mn-lt"/>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8907445"/>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2" r:id="rId14"/>
    <p:sldLayoutId id="2147484073" r:id="rId15"/>
    <p:sldLayoutId id="2147484074" r:id="rId16"/>
    <p:sldLayoutId id="2147484075" r:id="rId17"/>
    <p:sldLayoutId id="2147484076" r:id="rId18"/>
    <p:sldLayoutId id="2147484077" r:id="rId19"/>
    <p:sldLayoutId id="2147484078" r:id="rId20"/>
    <p:sldLayoutId id="2147484079" r:id="rId21"/>
    <p:sldLayoutId id="2147484080" r:id="rId22"/>
    <p:sldLayoutId id="2147484081" r:id="rId23"/>
    <p:sldLayoutId id="2147484082" r:id="rId24"/>
    <p:sldLayoutId id="2147484083" r:id="rId25"/>
    <p:sldLayoutId id="2147484084" r:id="rId26"/>
    <p:sldLayoutId id="2147484085" r:id="rId27"/>
  </p:sldLayoutIdLst>
  <p:hf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notesSlide" Target="../notesSlides/notesSlide6.xml"/><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E6F15-713C-3D4A-A3E6-B4DDE9D2515E}"/>
              </a:ext>
            </a:extLst>
          </p:cNvPr>
          <p:cNvSpPr>
            <a:spLocks noGrp="1"/>
          </p:cNvSpPr>
          <p:nvPr>
            <p:ph type="title"/>
          </p:nvPr>
        </p:nvSpPr>
        <p:spPr/>
        <p:txBody>
          <a:bodyPr/>
          <a:lstStyle/>
          <a:p>
            <a:r>
              <a:rPr lang="en-US" dirty="0"/>
              <a:t>Blockchain: From use case evaluation to Architectural and Development best practices</a:t>
            </a:r>
            <a:br>
              <a:rPr lang="en-US" dirty="0"/>
            </a:br>
            <a:r>
              <a:rPr lang="en-US" dirty="0"/>
              <a:t>—</a:t>
            </a:r>
            <a:br>
              <a:rPr lang="en-US" dirty="0"/>
            </a:br>
            <a:r>
              <a:rPr lang="en-US" sz="1800" dirty="0"/>
              <a:t>Varun Ojha</a:t>
            </a:r>
            <a:br>
              <a:rPr lang="en-US" sz="1800" dirty="0"/>
            </a:br>
            <a:r>
              <a:rPr lang="en-US" sz="1800" dirty="0"/>
              <a:t>IBM Software Lab - India</a:t>
            </a:r>
          </a:p>
        </p:txBody>
      </p:sp>
    </p:spTree>
    <p:extLst>
      <p:ext uri="{BB962C8B-B14F-4D97-AF65-F5344CB8AC3E}">
        <p14:creationId xmlns:p14="http://schemas.microsoft.com/office/powerpoint/2010/main" val="20580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586" y="344787"/>
            <a:ext cx="8169378" cy="333129"/>
          </a:xfrm>
        </p:spPr>
        <p:txBody>
          <a:bodyPr vert="horz" lIns="91436" tIns="45718" rIns="91436" bIns="45718" rtlCol="0" anchor="t">
            <a:noAutofit/>
          </a:bodyPr>
          <a:lstStyle/>
          <a:p>
            <a:r>
              <a:rPr lang="en-US" sz="1800" b="1" dirty="0">
                <a:solidFill>
                  <a:schemeClr val="accent4"/>
                </a:solidFill>
                <a:latin typeface="+mn-lt"/>
              </a:rPr>
              <a:t>High Level Architecture</a:t>
            </a:r>
          </a:p>
        </p:txBody>
      </p:sp>
      <p:sp>
        <p:nvSpPr>
          <p:cNvPr id="4" name="Content Placeholder 3"/>
          <p:cNvSpPr>
            <a:spLocks noGrp="1"/>
          </p:cNvSpPr>
          <p:nvPr>
            <p:ph sz="half" idx="4294967295"/>
          </p:nvPr>
        </p:nvSpPr>
        <p:spPr>
          <a:xfrm>
            <a:off x="406585" y="838201"/>
            <a:ext cx="8258443" cy="4136571"/>
          </a:xfrm>
        </p:spPr>
        <p:txBody>
          <a:bodyPr>
            <a:normAutofit/>
          </a:bodyPr>
          <a:lstStyle/>
          <a:p>
            <a:pPr marL="0" indent="0">
              <a:spcBef>
                <a:spcPts val="0"/>
              </a:spcBef>
              <a:buNone/>
            </a:pPr>
            <a:endParaRPr lang="en-US" sz="1500" b="1" dirty="0">
              <a:solidFill>
                <a:schemeClr val="accent1"/>
              </a:solidFill>
            </a:endParaRPr>
          </a:p>
          <a:p>
            <a:pPr marL="0" indent="0">
              <a:spcBef>
                <a:spcPts val="0"/>
              </a:spcBef>
              <a:buNone/>
            </a:pPr>
            <a:endParaRPr lang="en-US" sz="1500" b="1" dirty="0">
              <a:solidFill>
                <a:schemeClr val="accent1"/>
              </a:solidFill>
            </a:endParaRPr>
          </a:p>
          <a:p>
            <a:pPr marL="0" indent="0">
              <a:spcBef>
                <a:spcPts val="0"/>
              </a:spcBef>
              <a:buNone/>
            </a:pPr>
            <a:endParaRPr lang="en-US" sz="1800" dirty="0">
              <a:solidFill>
                <a:schemeClr val="accent5"/>
              </a:solidFill>
            </a:endParaRPr>
          </a:p>
          <a:p>
            <a:pPr>
              <a:spcBef>
                <a:spcPts val="0"/>
              </a:spcBef>
            </a:pPr>
            <a:endParaRPr lang="en-US" dirty="0"/>
          </a:p>
        </p:txBody>
      </p:sp>
      <p:pic>
        <p:nvPicPr>
          <p:cNvPr id="3" name="Picture 2">
            <a:extLst>
              <a:ext uri="{FF2B5EF4-FFF2-40B4-BE49-F238E27FC236}">
                <a16:creationId xmlns:a16="http://schemas.microsoft.com/office/drawing/2014/main" id="{5B617443-7B55-0441-AA0E-CD2850074F5B}"/>
              </a:ext>
            </a:extLst>
          </p:cNvPr>
          <p:cNvPicPr>
            <a:picLocks noChangeAspect="1"/>
          </p:cNvPicPr>
          <p:nvPr/>
        </p:nvPicPr>
        <p:blipFill>
          <a:blip r:embed="rId3"/>
          <a:stretch>
            <a:fillRect/>
          </a:stretch>
        </p:blipFill>
        <p:spPr>
          <a:xfrm>
            <a:off x="406586" y="677916"/>
            <a:ext cx="8169378" cy="4465585"/>
          </a:xfrm>
          <a:prstGeom prst="rect">
            <a:avLst/>
          </a:prstGeom>
        </p:spPr>
      </p:pic>
    </p:spTree>
    <p:extLst>
      <p:ext uri="{BB962C8B-B14F-4D97-AF65-F5344CB8AC3E}">
        <p14:creationId xmlns:p14="http://schemas.microsoft.com/office/powerpoint/2010/main" val="454530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 name="Picture 245"/>
          <p:cNvPicPr>
            <a:picLocks noChangeAspect="1"/>
          </p:cNvPicPr>
          <p:nvPr/>
        </p:nvPicPr>
        <p:blipFill>
          <a:blip r:embed="rId3"/>
          <a:stretch>
            <a:fillRect/>
          </a:stretch>
        </p:blipFill>
        <p:spPr>
          <a:xfrm>
            <a:off x="7094771" y="1820690"/>
            <a:ext cx="927100" cy="800100"/>
          </a:xfrm>
          <a:prstGeom prst="rect">
            <a:avLst/>
          </a:prstGeom>
        </p:spPr>
      </p:pic>
      <p:sp>
        <p:nvSpPr>
          <p:cNvPr id="6" name="Text Placeholder 5"/>
          <p:cNvSpPr>
            <a:spLocks noGrp="1"/>
          </p:cNvSpPr>
          <p:nvPr>
            <p:ph type="body" sz="quarter" idx="13"/>
          </p:nvPr>
        </p:nvSpPr>
        <p:spPr/>
        <p:txBody>
          <a:bodyPr/>
          <a:lstStyle/>
          <a:p>
            <a:r>
              <a:rPr lang="en-US" dirty="0">
                <a:latin typeface="Arial" charset="0"/>
                <a:ea typeface="Arial" charset="0"/>
                <a:cs typeface="Arial" charset="0"/>
              </a:rPr>
              <a:t>Integrating with Existing Systems </a:t>
            </a:r>
            <a:r>
              <a:rPr lang="mr-IN" dirty="0">
                <a:latin typeface="Arial" charset="0"/>
                <a:ea typeface="Arial" charset="0"/>
                <a:cs typeface="Arial" charset="0"/>
              </a:rPr>
              <a:t>–</a:t>
            </a:r>
            <a:r>
              <a:rPr lang="en-US" dirty="0">
                <a:latin typeface="Arial" charset="0"/>
                <a:ea typeface="Arial" charset="0"/>
                <a:cs typeface="Arial" charset="0"/>
              </a:rPr>
              <a:t> Possibilities</a:t>
            </a:r>
          </a:p>
        </p:txBody>
      </p:sp>
      <p:sp>
        <p:nvSpPr>
          <p:cNvPr id="12" name="Rectangle 11"/>
          <p:cNvSpPr/>
          <p:nvPr/>
        </p:nvSpPr>
        <p:spPr>
          <a:xfrm>
            <a:off x="5566592" y="2907466"/>
            <a:ext cx="923925" cy="470100"/>
          </a:xfrm>
          <a:prstGeom prst="rect">
            <a:avLst/>
          </a:prstGeom>
          <a:solidFill>
            <a:schemeClr val="tx2">
              <a:lumMod val="20000"/>
              <a:lumOff val="80000"/>
            </a:schemeClr>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charset="0"/>
                <a:ea typeface="Arial" charset="0"/>
                <a:cs typeface="Arial" charset="0"/>
              </a:rPr>
              <a:t>Transform</a:t>
            </a:r>
          </a:p>
        </p:txBody>
      </p:sp>
      <p:cxnSp>
        <p:nvCxnSpPr>
          <p:cNvPr id="14" name="Elbow Connector 13"/>
          <p:cNvCxnSpPr>
            <a:stCxn id="12" idx="3"/>
            <a:endCxn id="114" idx="2"/>
          </p:cNvCxnSpPr>
          <p:nvPr/>
        </p:nvCxnSpPr>
        <p:spPr>
          <a:xfrm flipV="1">
            <a:off x="6490517" y="2608285"/>
            <a:ext cx="1056966" cy="534231"/>
          </a:xfrm>
          <a:prstGeom prst="bentConnector2">
            <a:avLst/>
          </a:prstGeom>
          <a:ln w="25400" cmpd="sng">
            <a:solidFill>
              <a:schemeClr val="tx2">
                <a:lumMod val="40000"/>
                <a:lumOff val="60000"/>
              </a:schemeClr>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12" idx="3"/>
            <a:endCxn id="103" idx="0"/>
          </p:cNvCxnSpPr>
          <p:nvPr/>
        </p:nvCxnSpPr>
        <p:spPr>
          <a:xfrm>
            <a:off x="6490517" y="3142516"/>
            <a:ext cx="1056966" cy="315375"/>
          </a:xfrm>
          <a:prstGeom prst="bentConnector2">
            <a:avLst/>
          </a:prstGeom>
          <a:ln w="25400" cmpd="sng">
            <a:solidFill>
              <a:schemeClr val="tx2">
                <a:lumMod val="40000"/>
                <a:lumOff val="60000"/>
              </a:schemeClr>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2" idx="1"/>
          </p:cNvCxnSpPr>
          <p:nvPr/>
        </p:nvCxnSpPr>
        <p:spPr>
          <a:xfrm flipV="1">
            <a:off x="4247436" y="3142516"/>
            <a:ext cx="1319156" cy="3656"/>
          </a:xfrm>
          <a:prstGeom prst="straightConnector1">
            <a:avLst/>
          </a:prstGeom>
          <a:ln w="25400" cmpd="sng">
            <a:solidFill>
              <a:schemeClr val="tx2">
                <a:lumMod val="40000"/>
                <a:lumOff val="60000"/>
              </a:schemeClr>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8002621" y="1908200"/>
            <a:ext cx="692033" cy="369332"/>
          </a:xfrm>
          <a:prstGeom prst="rect">
            <a:avLst/>
          </a:prstGeom>
          <a:noFill/>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26262"/>
                </a:solidFill>
                <a:effectLst/>
                <a:uLnTx/>
                <a:uFillTx/>
                <a:latin typeface="Arial" charset="0"/>
                <a:ea typeface="Arial" charset="0"/>
                <a:cs typeface="Arial" charset="0"/>
              </a:rPr>
              <a:t>Existing systems</a:t>
            </a:r>
          </a:p>
        </p:txBody>
      </p:sp>
      <p:cxnSp>
        <p:nvCxnSpPr>
          <p:cNvPr id="28" name="Straight Arrow Connector 27"/>
          <p:cNvCxnSpPr/>
          <p:nvPr/>
        </p:nvCxnSpPr>
        <p:spPr>
          <a:xfrm flipH="1">
            <a:off x="6267025" y="1952114"/>
            <a:ext cx="632057" cy="0"/>
          </a:xfrm>
          <a:prstGeom prst="straightConnector1">
            <a:avLst/>
          </a:prstGeom>
          <a:ln w="25400" cmpd="sng">
            <a:solidFill>
              <a:schemeClr val="tx2">
                <a:lumMod val="40000"/>
                <a:lumOff val="60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134" name="TextBox 133"/>
          <p:cNvSpPr txBox="1"/>
          <p:nvPr/>
        </p:nvSpPr>
        <p:spPr>
          <a:xfrm>
            <a:off x="6316268" y="1523398"/>
            <a:ext cx="752325"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64FF">
                    <a:lumMod val="75000"/>
                  </a:srgbClr>
                </a:solidFill>
                <a:effectLst/>
                <a:uLnTx/>
                <a:uFillTx/>
                <a:latin typeface="Arial" charset="0"/>
                <a:ea typeface="Arial" charset="0"/>
                <a:cs typeface="Arial" charset="0"/>
              </a:rPr>
              <a:t>1. System events</a:t>
            </a:r>
          </a:p>
        </p:txBody>
      </p:sp>
      <p:sp>
        <p:nvSpPr>
          <p:cNvPr id="137" name="TextBox 136"/>
          <p:cNvSpPr txBox="1"/>
          <p:nvPr/>
        </p:nvSpPr>
        <p:spPr>
          <a:xfrm>
            <a:off x="4356517" y="1432108"/>
            <a:ext cx="1066814" cy="369332"/>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64FF">
                    <a:lumMod val="75000"/>
                  </a:srgbClr>
                </a:solidFill>
                <a:effectLst/>
                <a:uLnTx/>
                <a:uFillTx/>
                <a:latin typeface="Arial" charset="0"/>
                <a:ea typeface="Arial" charset="0"/>
                <a:cs typeface="Arial" charset="0"/>
              </a:rPr>
              <a:t>2. Blockchain events</a:t>
            </a:r>
          </a:p>
        </p:txBody>
      </p:sp>
      <p:sp>
        <p:nvSpPr>
          <p:cNvPr id="149" name="TextBox 148"/>
          <p:cNvSpPr txBox="1"/>
          <p:nvPr/>
        </p:nvSpPr>
        <p:spPr>
          <a:xfrm rot="960000">
            <a:off x="4342230" y="3663762"/>
            <a:ext cx="2379524" cy="246221"/>
          </a:xfrm>
          <a:prstGeom prst="rect">
            <a:avLst/>
          </a:prstGeom>
          <a:noFill/>
          <a:effectLst/>
        </p:spPr>
        <p:txBody>
          <a:bodyPr wrap="square" rtlCol="0">
            <a:spAutoFit/>
          </a:bodyPr>
          <a:lstStyle/>
          <a:p>
            <a:pPr marL="171450" marR="0" lvl="0" indent="-171450" algn="ctr" defTabSz="457200" rtl="0" eaLnBrk="1" fontAlgn="auto" latinLnBrk="0" hangingPunct="1">
              <a:lnSpc>
                <a:spcPct val="100000"/>
              </a:lnSpc>
              <a:spcBef>
                <a:spcPts val="0"/>
              </a:spcBef>
              <a:spcAft>
                <a:spcPts val="0"/>
              </a:spcAft>
              <a:buClrTx/>
              <a:buSzTx/>
              <a:buFont typeface="+mj-lt"/>
              <a:buAutoNum type="arabicPeriod" startAt="4"/>
              <a:tabLst/>
              <a:defRPr/>
            </a:pPr>
            <a:r>
              <a:rPr kumimoji="0" lang="en-US" sz="1000" b="0" i="0" u="none" strike="noStrike" kern="1200" cap="none" spc="0" normalizeH="0" baseline="0" noProof="0" dirty="0">
                <a:ln>
                  <a:noFill/>
                </a:ln>
                <a:solidFill>
                  <a:srgbClr val="0064FF">
                    <a:lumMod val="75000"/>
                  </a:srgbClr>
                </a:solidFill>
                <a:effectLst/>
                <a:uLnTx/>
                <a:uFillTx/>
                <a:latin typeface="Arial" charset="0"/>
                <a:ea typeface="Arial" charset="0"/>
                <a:cs typeface="Arial" charset="0"/>
              </a:rPr>
              <a:t>Call out to existing systems</a:t>
            </a:r>
            <a:endParaRPr kumimoji="0" lang="en-US" sz="700" b="0" i="0" u="none" strike="noStrike" kern="1200" cap="none" spc="0" normalizeH="0" baseline="0" noProof="0" dirty="0">
              <a:ln>
                <a:noFill/>
              </a:ln>
              <a:solidFill>
                <a:srgbClr val="0064FF">
                  <a:lumMod val="75000"/>
                </a:srgbClr>
              </a:solidFill>
              <a:effectLst/>
              <a:uLnTx/>
              <a:uFillTx/>
              <a:latin typeface="Arial" charset="0"/>
              <a:ea typeface="Arial" charset="0"/>
              <a:cs typeface="Arial" charset="0"/>
            </a:endParaRPr>
          </a:p>
        </p:txBody>
      </p:sp>
      <p:sp>
        <p:nvSpPr>
          <p:cNvPr id="104" name="TextBox 103"/>
          <p:cNvSpPr txBox="1"/>
          <p:nvPr/>
        </p:nvSpPr>
        <p:spPr>
          <a:xfrm>
            <a:off x="5244640" y="2510793"/>
            <a:ext cx="1843284" cy="369332"/>
          </a:xfrm>
          <a:prstGeom prst="rect">
            <a:avLst/>
          </a:prstGeom>
          <a:noFill/>
          <a:effectLst/>
        </p:spPr>
        <p:txBody>
          <a:bodyPr wrap="square" rtlCol="0">
            <a:spAutoFit/>
          </a:bodyPr>
          <a:lstStyle/>
          <a:p>
            <a:pPr marL="171450" marR="0" lvl="0" indent="-171450" algn="r" defTabSz="457200" rtl="0" eaLnBrk="1" fontAlgn="auto" latinLnBrk="0" hangingPunct="1">
              <a:lnSpc>
                <a:spcPct val="100000"/>
              </a:lnSpc>
              <a:spcBef>
                <a:spcPts val="0"/>
              </a:spcBef>
              <a:spcAft>
                <a:spcPts val="0"/>
              </a:spcAft>
              <a:buClrTx/>
              <a:buSzTx/>
              <a:buFont typeface="+mj-lt"/>
              <a:buAutoNum type="arabicPeriod" startAt="3"/>
              <a:tabLst/>
              <a:defRPr/>
            </a:pPr>
            <a:r>
              <a:rPr kumimoji="0" lang="en-US" sz="900" b="0" i="0" u="none" strike="noStrike" kern="1200" cap="none" spc="0" normalizeH="0" baseline="0" noProof="0" dirty="0">
                <a:ln>
                  <a:noFill/>
                </a:ln>
                <a:solidFill>
                  <a:srgbClr val="0064FF">
                    <a:lumMod val="75000"/>
                  </a:srgbClr>
                </a:solidFill>
                <a:effectLst/>
                <a:uLnTx/>
                <a:uFillTx/>
                <a:latin typeface="Arial" charset="0"/>
                <a:ea typeface="Arial" charset="0"/>
                <a:cs typeface="Arial" charset="0"/>
              </a:rPr>
              <a:t>Call into blockchain network from existing systems</a:t>
            </a:r>
          </a:p>
        </p:txBody>
      </p:sp>
      <p:sp>
        <p:nvSpPr>
          <p:cNvPr id="92" name="TextBox 91"/>
          <p:cNvSpPr txBox="1"/>
          <p:nvPr/>
        </p:nvSpPr>
        <p:spPr>
          <a:xfrm>
            <a:off x="1509298" y="3604368"/>
            <a:ext cx="1693272" cy="276999"/>
          </a:xfrm>
          <a:prstGeom prst="rect">
            <a:avLst/>
          </a:prstGeom>
          <a:noFill/>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26262"/>
                </a:solidFill>
                <a:effectLst/>
                <a:uLnTx/>
                <a:uFillTx/>
                <a:latin typeface="Arial" charset="0"/>
                <a:ea typeface="Arial" charset="0"/>
                <a:cs typeface="Arial" charset="0"/>
              </a:rPr>
              <a:t>Blockchain network</a:t>
            </a:r>
            <a:endParaRPr kumimoji="0" lang="en-US" sz="825" b="0" i="0" u="none" strike="noStrike" kern="1200" cap="none" spc="0" normalizeH="0" baseline="0" noProof="0" dirty="0">
              <a:ln>
                <a:noFill/>
              </a:ln>
              <a:solidFill>
                <a:srgbClr val="626262"/>
              </a:solidFill>
              <a:effectLst/>
              <a:uLnTx/>
              <a:uFillTx/>
              <a:latin typeface="Arial" charset="0"/>
              <a:ea typeface="Arial" charset="0"/>
              <a:cs typeface="Arial" charset="0"/>
            </a:endParaRPr>
          </a:p>
        </p:txBody>
      </p:sp>
      <p:cxnSp>
        <p:nvCxnSpPr>
          <p:cNvPr id="135" name="Straight Arrow Connector 134"/>
          <p:cNvCxnSpPr/>
          <p:nvPr/>
        </p:nvCxnSpPr>
        <p:spPr>
          <a:xfrm>
            <a:off x="4156111" y="1841169"/>
            <a:ext cx="632057" cy="0"/>
          </a:xfrm>
          <a:prstGeom prst="straightConnector1">
            <a:avLst/>
          </a:prstGeom>
          <a:ln w="25400" cmpd="sng">
            <a:solidFill>
              <a:schemeClr val="tx2">
                <a:lumMod val="40000"/>
                <a:lumOff val="60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5" name="Elbow Connector 4"/>
          <p:cNvCxnSpPr>
            <a:stCxn id="114" idx="1"/>
            <a:endCxn id="148" idx="1"/>
          </p:cNvCxnSpPr>
          <p:nvPr/>
        </p:nvCxnSpPr>
        <p:spPr>
          <a:xfrm flipH="1">
            <a:off x="3806642" y="2494370"/>
            <a:ext cx="3285703" cy="90"/>
          </a:xfrm>
          <a:prstGeom prst="straightConnector1">
            <a:avLst/>
          </a:prstGeom>
          <a:ln w="25400" cmpd="sng">
            <a:solidFill>
              <a:schemeClr val="tx2">
                <a:lumMod val="40000"/>
                <a:lumOff val="60000"/>
              </a:schemeClr>
            </a:solidFill>
            <a:prstDash val="solid"/>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238" name="Straight Arrow Connector 237"/>
          <p:cNvCxnSpPr>
            <a:stCxn id="193" idx="3"/>
            <a:endCxn id="78" idx="1"/>
          </p:cNvCxnSpPr>
          <p:nvPr/>
        </p:nvCxnSpPr>
        <p:spPr>
          <a:xfrm>
            <a:off x="3948335" y="3213279"/>
            <a:ext cx="3144010" cy="923950"/>
          </a:xfrm>
          <a:prstGeom prst="straightConnector1">
            <a:avLst/>
          </a:prstGeom>
          <a:ln w="25400" cmpd="sng">
            <a:solidFill>
              <a:schemeClr val="tx2">
                <a:lumMod val="40000"/>
                <a:lumOff val="60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193" name="Rounded Rectangle 192"/>
          <p:cNvSpPr/>
          <p:nvPr/>
        </p:nvSpPr>
        <p:spPr>
          <a:xfrm>
            <a:off x="3696035" y="3085196"/>
            <a:ext cx="252300" cy="256166"/>
          </a:xfrm>
          <a:prstGeom prst="roundRect">
            <a:avLst/>
          </a:prstGeom>
          <a:solidFill>
            <a:srgbClr val="FFC000"/>
          </a:solidFill>
          <a:ln w="28575" cmpd="sng"/>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25" b="0" i="0" u="none" strike="noStrike" kern="1200" cap="none" spc="0" normalizeH="0" baseline="0" noProof="0" dirty="0">
              <a:ln>
                <a:noFill/>
              </a:ln>
              <a:solidFill>
                <a:srgbClr val="000000"/>
              </a:solidFill>
              <a:effectLst/>
              <a:uLnTx/>
              <a:uFillTx/>
              <a:latin typeface="Arial" charset="0"/>
              <a:ea typeface="Arial" charset="0"/>
              <a:cs typeface="Arial" charset="0"/>
            </a:endParaRPr>
          </a:p>
        </p:txBody>
      </p:sp>
      <p:sp>
        <p:nvSpPr>
          <p:cNvPr id="194" name="Rounded Rectangle 193"/>
          <p:cNvSpPr/>
          <p:nvPr/>
        </p:nvSpPr>
        <p:spPr>
          <a:xfrm>
            <a:off x="3697817" y="1742929"/>
            <a:ext cx="252300" cy="256166"/>
          </a:xfrm>
          <a:prstGeom prst="roundRect">
            <a:avLst/>
          </a:prstGeom>
          <a:solidFill>
            <a:srgbClr val="FFC000"/>
          </a:solidFill>
          <a:ln w="28575" cmpd="sng"/>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25" b="0" i="0" u="none" strike="noStrike" kern="1200" cap="none" spc="0" normalizeH="0" baseline="0" noProof="0" dirty="0">
              <a:ln>
                <a:noFill/>
              </a:ln>
              <a:solidFill>
                <a:srgbClr val="000000"/>
              </a:solidFill>
              <a:effectLst/>
              <a:uLnTx/>
              <a:uFillTx/>
              <a:latin typeface="Arial" charset="0"/>
              <a:ea typeface="Arial" charset="0"/>
              <a:cs typeface="Arial" charset="0"/>
            </a:endParaRPr>
          </a:p>
        </p:txBody>
      </p:sp>
      <p:sp>
        <p:nvSpPr>
          <p:cNvPr id="129" name="TextBox 128"/>
          <p:cNvSpPr txBox="1"/>
          <p:nvPr/>
        </p:nvSpPr>
        <p:spPr>
          <a:xfrm>
            <a:off x="7994774" y="3700251"/>
            <a:ext cx="692033" cy="369332"/>
          </a:xfrm>
          <a:prstGeom prst="rect">
            <a:avLst/>
          </a:prstGeom>
          <a:noFill/>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26262"/>
                </a:solidFill>
                <a:effectLst/>
                <a:uLnTx/>
                <a:uFillTx/>
                <a:latin typeface="Arial" charset="0"/>
                <a:ea typeface="Arial" charset="0"/>
                <a:cs typeface="Arial" charset="0"/>
              </a:rPr>
              <a:t>Existing systems</a:t>
            </a:r>
          </a:p>
        </p:txBody>
      </p:sp>
      <p:grpSp>
        <p:nvGrpSpPr>
          <p:cNvPr id="131" name="Group 130"/>
          <p:cNvGrpSpPr/>
          <p:nvPr/>
        </p:nvGrpSpPr>
        <p:grpSpPr>
          <a:xfrm>
            <a:off x="3942456" y="1712109"/>
            <a:ext cx="221316" cy="276999"/>
            <a:chOff x="2374256" y="3025035"/>
            <a:chExt cx="221316" cy="276999"/>
          </a:xfrm>
        </p:grpSpPr>
        <p:sp>
          <p:nvSpPr>
            <p:cNvPr id="133" name="Oval 132"/>
            <p:cNvSpPr/>
            <p:nvPr/>
          </p:nvSpPr>
          <p:spPr>
            <a:xfrm>
              <a:off x="2374256" y="3036633"/>
              <a:ext cx="221316" cy="226813"/>
            </a:xfrm>
            <a:prstGeom prst="ellipse">
              <a:avLst/>
            </a:prstGeom>
            <a:solidFill>
              <a:srgbClr val="FFFFFF"/>
            </a:solidFill>
            <a:ln w="12700" cmpd="sng">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charset="0"/>
                <a:ea typeface="Arial" charset="0"/>
                <a:cs typeface="Arial" charset="0"/>
              </a:endParaRPr>
            </a:p>
          </p:txBody>
        </p:sp>
        <p:sp>
          <p:nvSpPr>
            <p:cNvPr id="140" name="TextBox 139"/>
            <p:cNvSpPr txBox="1"/>
            <p:nvPr/>
          </p:nvSpPr>
          <p:spPr>
            <a:xfrm>
              <a:off x="2389944" y="3025035"/>
              <a:ext cx="195186" cy="276999"/>
            </a:xfrm>
            <a:prstGeom prst="rect">
              <a:avLst/>
            </a:prstGeom>
            <a:noFill/>
            <a:ln w="12700">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C75BC"/>
                  </a:solidFill>
                  <a:effectLst/>
                  <a:uLnTx/>
                  <a:uFillTx/>
                  <a:latin typeface="Arial" charset="0"/>
                  <a:ea typeface="Arial" charset="0"/>
                  <a:cs typeface="Arial" charset="0"/>
                </a:rPr>
                <a:t>!</a:t>
              </a:r>
            </a:p>
          </p:txBody>
        </p:sp>
      </p:grpSp>
      <p:grpSp>
        <p:nvGrpSpPr>
          <p:cNvPr id="143" name="Group 142"/>
          <p:cNvGrpSpPr/>
          <p:nvPr/>
        </p:nvGrpSpPr>
        <p:grpSpPr>
          <a:xfrm>
            <a:off x="6893461" y="1820744"/>
            <a:ext cx="221316" cy="276999"/>
            <a:chOff x="2374256" y="3025035"/>
            <a:chExt cx="221316" cy="276999"/>
          </a:xfrm>
        </p:grpSpPr>
        <p:sp>
          <p:nvSpPr>
            <p:cNvPr id="150" name="Oval 149"/>
            <p:cNvSpPr/>
            <p:nvPr/>
          </p:nvSpPr>
          <p:spPr>
            <a:xfrm>
              <a:off x="2374256" y="3036633"/>
              <a:ext cx="221316" cy="226813"/>
            </a:xfrm>
            <a:prstGeom prst="ellipse">
              <a:avLst/>
            </a:prstGeom>
            <a:solidFill>
              <a:srgbClr val="FFFFFF"/>
            </a:solidFill>
            <a:ln w="12700" cmpd="sng">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charset="0"/>
                <a:ea typeface="Arial" charset="0"/>
                <a:cs typeface="Arial" charset="0"/>
              </a:endParaRPr>
            </a:p>
          </p:txBody>
        </p:sp>
        <p:sp>
          <p:nvSpPr>
            <p:cNvPr id="171" name="TextBox 170"/>
            <p:cNvSpPr txBox="1"/>
            <p:nvPr/>
          </p:nvSpPr>
          <p:spPr>
            <a:xfrm>
              <a:off x="2389944" y="3025035"/>
              <a:ext cx="195186" cy="276999"/>
            </a:xfrm>
            <a:prstGeom prst="rect">
              <a:avLst/>
            </a:prstGeom>
            <a:noFill/>
            <a:ln w="12700">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C75BC"/>
                  </a:solidFill>
                  <a:effectLst/>
                  <a:uLnTx/>
                  <a:uFillTx/>
                  <a:latin typeface="Arial" charset="0"/>
                  <a:ea typeface="Arial" charset="0"/>
                  <a:cs typeface="Arial" charset="0"/>
                </a:rPr>
                <a:t>!</a:t>
              </a:r>
            </a:p>
          </p:txBody>
        </p:sp>
      </p:grpSp>
      <p:pic>
        <p:nvPicPr>
          <p:cNvPr id="247" name="Picture 246"/>
          <p:cNvPicPr>
            <a:picLocks noChangeAspect="1"/>
          </p:cNvPicPr>
          <p:nvPr/>
        </p:nvPicPr>
        <p:blipFill>
          <a:blip r:embed="rId3"/>
          <a:stretch>
            <a:fillRect/>
          </a:stretch>
        </p:blipFill>
        <p:spPr>
          <a:xfrm>
            <a:off x="7083418" y="3457891"/>
            <a:ext cx="927100" cy="800100"/>
          </a:xfrm>
          <a:prstGeom prst="rect">
            <a:avLst/>
          </a:prstGeom>
        </p:spPr>
      </p:pic>
      <p:grpSp>
        <p:nvGrpSpPr>
          <p:cNvPr id="9" name="Group 8"/>
          <p:cNvGrpSpPr/>
          <p:nvPr/>
        </p:nvGrpSpPr>
        <p:grpSpPr>
          <a:xfrm>
            <a:off x="688240" y="1482988"/>
            <a:ext cx="3559196" cy="2167346"/>
            <a:chOff x="688240" y="1482988"/>
            <a:chExt cx="3559196" cy="2167346"/>
          </a:xfrm>
        </p:grpSpPr>
        <p:grpSp>
          <p:nvGrpSpPr>
            <p:cNvPr id="4" name="Group 3"/>
            <p:cNvGrpSpPr/>
            <p:nvPr/>
          </p:nvGrpSpPr>
          <p:grpSpPr>
            <a:xfrm flipH="1">
              <a:off x="688240" y="1482988"/>
              <a:ext cx="3559196" cy="2167346"/>
              <a:chOff x="957692" y="1930060"/>
              <a:chExt cx="1971366" cy="1281531"/>
            </a:xfrm>
          </p:grpSpPr>
          <p:sp>
            <p:nvSpPr>
              <p:cNvPr id="128" name="Rounded Rectangle 127"/>
              <p:cNvSpPr/>
              <p:nvPr/>
            </p:nvSpPr>
            <p:spPr>
              <a:xfrm>
                <a:off x="957692" y="1930060"/>
                <a:ext cx="1971366" cy="1281531"/>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Arial" charset="0"/>
                  <a:ea typeface="Arial" charset="0"/>
                  <a:cs typeface="Arial" charset="0"/>
                </a:endParaRPr>
              </a:p>
            </p:txBody>
          </p:sp>
          <p:sp>
            <p:nvSpPr>
              <p:cNvPr id="138" name="Rounded Rectangle 137"/>
              <p:cNvSpPr/>
              <p:nvPr/>
            </p:nvSpPr>
            <p:spPr>
              <a:xfrm>
                <a:off x="1201841" y="2018668"/>
                <a:ext cx="292357"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charset="0"/>
                  <a:ea typeface="Arial" charset="0"/>
                  <a:cs typeface="Arial" charset="0"/>
                </a:endParaRPr>
              </a:p>
            </p:txBody>
          </p:sp>
          <p:sp>
            <p:nvSpPr>
              <p:cNvPr id="148" name="Rounded Rectangle 147"/>
              <p:cNvSpPr/>
              <p:nvPr/>
            </p:nvSpPr>
            <p:spPr>
              <a:xfrm>
                <a:off x="1201841" y="2412921"/>
                <a:ext cx="292357"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charset="0"/>
                  <a:ea typeface="Arial" charset="0"/>
                  <a:cs typeface="Arial" charset="0"/>
                </a:endParaRPr>
              </a:p>
            </p:txBody>
          </p:sp>
          <p:sp>
            <p:nvSpPr>
              <p:cNvPr id="157" name="Rounded Rectangle 156"/>
              <p:cNvSpPr/>
              <p:nvPr/>
            </p:nvSpPr>
            <p:spPr>
              <a:xfrm>
                <a:off x="1201837" y="2807174"/>
                <a:ext cx="292356"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charset="0"/>
                  <a:ea typeface="Arial" charset="0"/>
                  <a:cs typeface="Arial" charset="0"/>
                </a:endParaRPr>
              </a:p>
            </p:txBody>
          </p:sp>
          <p:sp>
            <p:nvSpPr>
              <p:cNvPr id="163" name="Rounded Rectangle 162"/>
              <p:cNvSpPr/>
              <p:nvPr/>
            </p:nvSpPr>
            <p:spPr>
              <a:xfrm>
                <a:off x="1771314" y="2018266"/>
                <a:ext cx="292356"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charset="0"/>
                  <a:ea typeface="Arial" charset="0"/>
                  <a:cs typeface="Arial" charset="0"/>
                </a:endParaRPr>
              </a:p>
            </p:txBody>
          </p:sp>
          <p:grpSp>
            <p:nvGrpSpPr>
              <p:cNvPr id="164" name="Group 163"/>
              <p:cNvGrpSpPr/>
              <p:nvPr/>
            </p:nvGrpSpPr>
            <p:grpSpPr>
              <a:xfrm>
                <a:off x="1761000" y="2269479"/>
                <a:ext cx="211138" cy="44029"/>
                <a:chOff x="2259061" y="4546976"/>
                <a:chExt cx="576021" cy="152400"/>
              </a:xfrm>
            </p:grpSpPr>
            <p:sp>
              <p:nvSpPr>
                <p:cNvPr id="165" name="Rectangle 164"/>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Arial" charset="0"/>
                    <a:ea typeface="Arial" charset="0"/>
                    <a:cs typeface="Arial" charset="0"/>
                  </a:endParaRPr>
                </a:p>
              </p:txBody>
            </p:sp>
            <p:sp>
              <p:nvSpPr>
                <p:cNvPr id="166" name="Rectangle 165"/>
                <p:cNvSpPr/>
                <p:nvPr/>
              </p:nvSpPr>
              <p:spPr>
                <a:xfrm>
                  <a:off x="2475990"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Arial" charset="0"/>
                    <a:ea typeface="Arial" charset="0"/>
                    <a:cs typeface="Arial" charset="0"/>
                  </a:endParaRPr>
                </a:p>
              </p:txBody>
            </p:sp>
            <p:sp>
              <p:nvSpPr>
                <p:cNvPr id="167" name="Rectangle 166"/>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Arial" charset="0"/>
                    <a:ea typeface="Arial" charset="0"/>
                    <a:cs typeface="Arial" charset="0"/>
                  </a:endParaRPr>
                </a:p>
              </p:txBody>
            </p:sp>
            <p:cxnSp>
              <p:nvCxnSpPr>
                <p:cNvPr id="168" name="Straight Connector 167"/>
                <p:cNvCxnSpPr/>
                <p:nvPr/>
              </p:nvCxnSpPr>
              <p:spPr>
                <a:xfrm>
                  <a:off x="2404534" y="4623176"/>
                  <a:ext cx="285075" cy="0"/>
                </a:xfrm>
                <a:prstGeom prst="line">
                  <a:avLst/>
                </a:prstGeom>
                <a:solidFill>
                  <a:schemeClr val="tx2"/>
                </a:solidFill>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169" name="Rounded Rectangle 168"/>
              <p:cNvSpPr/>
              <p:nvPr/>
            </p:nvSpPr>
            <p:spPr>
              <a:xfrm>
                <a:off x="2409107" y="2020384"/>
                <a:ext cx="292356"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charset="0"/>
                  <a:ea typeface="Arial" charset="0"/>
                  <a:cs typeface="Arial" charset="0"/>
                </a:endParaRPr>
              </a:p>
            </p:txBody>
          </p:sp>
          <p:sp>
            <p:nvSpPr>
              <p:cNvPr id="177" name="Rounded Rectangle 176"/>
              <p:cNvSpPr/>
              <p:nvPr/>
            </p:nvSpPr>
            <p:spPr>
              <a:xfrm>
                <a:off x="1981098" y="2457218"/>
                <a:ext cx="835390" cy="619799"/>
              </a:xfrm>
              <a:prstGeom prst="roundRect">
                <a:avLst/>
              </a:prstGeom>
              <a:solidFill>
                <a:schemeClr val="tx2">
                  <a:lumMod val="40000"/>
                  <a:lumOff val="6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Arial" charset="0"/>
                  <a:ea typeface="Arial" charset="0"/>
                  <a:cs typeface="Arial" charset="0"/>
                </a:endParaRPr>
              </a:p>
            </p:txBody>
          </p:sp>
          <p:sp>
            <p:nvSpPr>
              <p:cNvPr id="178" name="Rounded Rectangle 177"/>
              <p:cNvSpPr/>
              <p:nvPr/>
            </p:nvSpPr>
            <p:spPr>
              <a:xfrm>
                <a:off x="2052978" y="2789834"/>
                <a:ext cx="292356"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charset="0"/>
                  <a:ea typeface="Arial" charset="0"/>
                  <a:cs typeface="Arial" charset="0"/>
                </a:endParaRPr>
              </a:p>
            </p:txBody>
          </p:sp>
          <p:sp>
            <p:nvSpPr>
              <p:cNvPr id="179" name="Rounded Rectangle 178"/>
              <p:cNvSpPr/>
              <p:nvPr/>
            </p:nvSpPr>
            <p:spPr>
              <a:xfrm>
                <a:off x="2052978" y="2502345"/>
                <a:ext cx="292356"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charset="0"/>
                  <a:ea typeface="Arial" charset="0"/>
                  <a:cs typeface="Arial" charset="0"/>
                </a:endParaRPr>
              </a:p>
            </p:txBody>
          </p:sp>
          <p:sp>
            <p:nvSpPr>
              <p:cNvPr id="180" name="Rounded Rectangle 179"/>
              <p:cNvSpPr/>
              <p:nvPr/>
            </p:nvSpPr>
            <p:spPr>
              <a:xfrm>
                <a:off x="2450297" y="2503410"/>
                <a:ext cx="292356"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charset="0"/>
                  <a:ea typeface="Arial" charset="0"/>
                  <a:cs typeface="Arial" charset="0"/>
                </a:endParaRPr>
              </a:p>
            </p:txBody>
          </p:sp>
          <p:cxnSp>
            <p:nvCxnSpPr>
              <p:cNvPr id="181" name="Straight Connector 180"/>
              <p:cNvCxnSpPr/>
              <p:nvPr/>
            </p:nvCxnSpPr>
            <p:spPr>
              <a:xfrm>
                <a:off x="2345335" y="2617560"/>
                <a:ext cx="104962" cy="1065"/>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2345335" y="2905049"/>
                <a:ext cx="102332" cy="1468"/>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2199157" y="2732775"/>
                <a:ext cx="0" cy="5705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flipH="1">
                <a:off x="2593845" y="2733840"/>
                <a:ext cx="2630" cy="5746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2333490" y="2722625"/>
                <a:ext cx="111487" cy="87354"/>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flipV="1">
                <a:off x="2333491" y="2720340"/>
                <a:ext cx="137473" cy="8503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87" name="Rounded Rectangle 186"/>
              <p:cNvSpPr/>
              <p:nvPr/>
            </p:nvSpPr>
            <p:spPr>
              <a:xfrm>
                <a:off x="2447666" y="2791303"/>
                <a:ext cx="292356" cy="230430"/>
              </a:xfrm>
              <a:prstGeom prst="roundRect">
                <a:avLst/>
              </a:prstGeom>
              <a:noFill/>
              <a:ln w="1905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charset="0"/>
                  <a:ea typeface="Arial" charset="0"/>
                  <a:cs typeface="Arial" charset="0"/>
                </a:endParaRPr>
              </a:p>
            </p:txBody>
          </p:sp>
          <p:cxnSp>
            <p:nvCxnSpPr>
              <p:cNvPr id="188" name="Straight Connector 110"/>
              <p:cNvCxnSpPr/>
              <p:nvPr/>
            </p:nvCxnSpPr>
            <p:spPr>
              <a:xfrm rot="10800000">
                <a:off x="1494196" y="2133882"/>
                <a:ext cx="486903" cy="633237"/>
              </a:xfrm>
              <a:prstGeom prst="bentConnector3">
                <a:avLst>
                  <a:gd name="adj1" fmla="val 50000"/>
                </a:avLst>
              </a:prstGeom>
              <a:solidFill>
                <a:schemeClr val="tx2"/>
              </a:solidFill>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9" name="Straight Connector 113"/>
              <p:cNvCxnSpPr/>
              <p:nvPr/>
            </p:nvCxnSpPr>
            <p:spPr>
              <a:xfrm>
                <a:off x="1494195" y="2528134"/>
                <a:ext cx="486903" cy="238984"/>
              </a:xfrm>
              <a:prstGeom prst="bentConnector3">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0" name="Straight Connector 116"/>
              <p:cNvCxnSpPr/>
              <p:nvPr/>
            </p:nvCxnSpPr>
            <p:spPr>
              <a:xfrm flipV="1">
                <a:off x="1494195" y="2767118"/>
                <a:ext cx="486903" cy="155269"/>
              </a:xfrm>
              <a:prstGeom prst="bentConnector3">
                <a:avLst>
                  <a:gd name="adj1" fmla="val 50000"/>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1" name="Straight Connector 126"/>
              <p:cNvCxnSpPr/>
              <p:nvPr/>
            </p:nvCxnSpPr>
            <p:spPr>
              <a:xfrm>
                <a:off x="2063670" y="2133481"/>
                <a:ext cx="178158" cy="323737"/>
              </a:xfrm>
              <a:prstGeom prst="bentConnector2">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2" name="Straight Connector 126"/>
              <p:cNvCxnSpPr/>
              <p:nvPr/>
            </p:nvCxnSpPr>
            <p:spPr>
              <a:xfrm rot="10800000" flipV="1">
                <a:off x="2241829" y="2135599"/>
                <a:ext cx="167278" cy="321620"/>
              </a:xfrm>
              <a:prstGeom prst="bentConnector2">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248" name="Rectangle 247"/>
            <p:cNvSpPr/>
            <p:nvPr/>
          </p:nvSpPr>
          <p:spPr>
            <a:xfrm flipH="1">
              <a:off x="1556053" y="2057019"/>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Arial" charset="0"/>
                <a:ea typeface="Arial" charset="0"/>
                <a:cs typeface="Arial" charset="0"/>
              </a:endParaRPr>
            </a:p>
          </p:txBody>
        </p:sp>
        <p:sp>
          <p:nvSpPr>
            <p:cNvPr id="249" name="Rectangle 248"/>
            <p:cNvSpPr/>
            <p:nvPr/>
          </p:nvSpPr>
          <p:spPr>
            <a:xfrm flipH="1">
              <a:off x="1412494" y="2057019"/>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Arial" charset="0"/>
                <a:ea typeface="Arial" charset="0"/>
                <a:cs typeface="Arial" charset="0"/>
              </a:endParaRPr>
            </a:p>
          </p:txBody>
        </p:sp>
        <p:sp>
          <p:nvSpPr>
            <p:cNvPr id="250" name="Rectangle 249"/>
            <p:cNvSpPr/>
            <p:nvPr/>
          </p:nvSpPr>
          <p:spPr>
            <a:xfrm flipH="1">
              <a:off x="1271126" y="2057019"/>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Arial" charset="0"/>
                <a:ea typeface="Arial" charset="0"/>
                <a:cs typeface="Arial" charset="0"/>
              </a:endParaRPr>
            </a:p>
          </p:txBody>
        </p:sp>
        <p:cxnSp>
          <p:nvCxnSpPr>
            <p:cNvPr id="251" name="Straight Connector 250"/>
            <p:cNvCxnSpPr/>
            <p:nvPr/>
          </p:nvCxnSpPr>
          <p:spPr>
            <a:xfrm flipH="1">
              <a:off x="1367397" y="2094251"/>
              <a:ext cx="188656" cy="0"/>
            </a:xfrm>
            <a:prstGeom prst="line">
              <a:avLst/>
            </a:prstGeom>
            <a:solidFill>
              <a:schemeClr val="tx2"/>
            </a:solidFill>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252" name="Rectangle 251"/>
          <p:cNvSpPr/>
          <p:nvPr/>
        </p:nvSpPr>
        <p:spPr>
          <a:xfrm flipH="1">
            <a:off x="3746764" y="2057804"/>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Arial" charset="0"/>
              <a:ea typeface="Arial" charset="0"/>
              <a:cs typeface="Arial" charset="0"/>
            </a:endParaRPr>
          </a:p>
        </p:txBody>
      </p:sp>
      <p:sp>
        <p:nvSpPr>
          <p:cNvPr id="253" name="Rectangle 252"/>
          <p:cNvSpPr/>
          <p:nvPr/>
        </p:nvSpPr>
        <p:spPr>
          <a:xfrm flipH="1">
            <a:off x="3603205" y="2057804"/>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Arial" charset="0"/>
              <a:ea typeface="Arial" charset="0"/>
              <a:cs typeface="Arial" charset="0"/>
            </a:endParaRPr>
          </a:p>
        </p:txBody>
      </p:sp>
      <p:sp>
        <p:nvSpPr>
          <p:cNvPr id="254" name="Rectangle 253"/>
          <p:cNvSpPr/>
          <p:nvPr/>
        </p:nvSpPr>
        <p:spPr>
          <a:xfrm flipH="1">
            <a:off x="3461837" y="2057804"/>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Arial" charset="0"/>
              <a:ea typeface="Arial" charset="0"/>
              <a:cs typeface="Arial" charset="0"/>
            </a:endParaRPr>
          </a:p>
        </p:txBody>
      </p:sp>
      <p:cxnSp>
        <p:nvCxnSpPr>
          <p:cNvPr id="255" name="Straight Connector 254"/>
          <p:cNvCxnSpPr/>
          <p:nvPr/>
        </p:nvCxnSpPr>
        <p:spPr>
          <a:xfrm flipH="1">
            <a:off x="3558108" y="2095036"/>
            <a:ext cx="188656" cy="0"/>
          </a:xfrm>
          <a:prstGeom prst="line">
            <a:avLst/>
          </a:prstGeom>
          <a:solidFill>
            <a:schemeClr val="tx2"/>
          </a:solidFill>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260" name="Rectangle 259"/>
          <p:cNvSpPr/>
          <p:nvPr/>
        </p:nvSpPr>
        <p:spPr>
          <a:xfrm flipH="1">
            <a:off x="3746764" y="2727022"/>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Arial" charset="0"/>
              <a:ea typeface="Arial" charset="0"/>
              <a:cs typeface="Arial" charset="0"/>
            </a:endParaRPr>
          </a:p>
        </p:txBody>
      </p:sp>
      <p:sp>
        <p:nvSpPr>
          <p:cNvPr id="261" name="Rectangle 260"/>
          <p:cNvSpPr/>
          <p:nvPr/>
        </p:nvSpPr>
        <p:spPr>
          <a:xfrm flipH="1">
            <a:off x="3603205" y="2727022"/>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Arial" charset="0"/>
              <a:ea typeface="Arial" charset="0"/>
              <a:cs typeface="Arial" charset="0"/>
            </a:endParaRPr>
          </a:p>
        </p:txBody>
      </p:sp>
      <p:sp>
        <p:nvSpPr>
          <p:cNvPr id="262" name="Rectangle 261"/>
          <p:cNvSpPr/>
          <p:nvPr/>
        </p:nvSpPr>
        <p:spPr>
          <a:xfrm flipH="1">
            <a:off x="3461837" y="2727022"/>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Arial" charset="0"/>
              <a:ea typeface="Arial" charset="0"/>
              <a:cs typeface="Arial" charset="0"/>
            </a:endParaRPr>
          </a:p>
        </p:txBody>
      </p:sp>
      <p:cxnSp>
        <p:nvCxnSpPr>
          <p:cNvPr id="263" name="Straight Connector 262"/>
          <p:cNvCxnSpPr/>
          <p:nvPr/>
        </p:nvCxnSpPr>
        <p:spPr>
          <a:xfrm flipH="1">
            <a:off x="3558108" y="2764254"/>
            <a:ext cx="188656" cy="0"/>
          </a:xfrm>
          <a:prstGeom prst="line">
            <a:avLst/>
          </a:prstGeom>
          <a:solidFill>
            <a:schemeClr val="tx2"/>
          </a:solidFill>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264" name="Rectangle 263"/>
          <p:cNvSpPr/>
          <p:nvPr/>
        </p:nvSpPr>
        <p:spPr>
          <a:xfrm flipH="1">
            <a:off x="3754245" y="3395790"/>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Arial" charset="0"/>
              <a:ea typeface="Arial" charset="0"/>
              <a:cs typeface="Arial" charset="0"/>
            </a:endParaRPr>
          </a:p>
        </p:txBody>
      </p:sp>
      <p:sp>
        <p:nvSpPr>
          <p:cNvPr id="265" name="Rectangle 264"/>
          <p:cNvSpPr/>
          <p:nvPr/>
        </p:nvSpPr>
        <p:spPr>
          <a:xfrm flipH="1">
            <a:off x="3610686" y="3395790"/>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Arial" charset="0"/>
              <a:ea typeface="Arial" charset="0"/>
              <a:cs typeface="Arial" charset="0"/>
            </a:endParaRPr>
          </a:p>
        </p:txBody>
      </p:sp>
      <p:sp>
        <p:nvSpPr>
          <p:cNvPr id="266" name="Rectangle 265"/>
          <p:cNvSpPr/>
          <p:nvPr/>
        </p:nvSpPr>
        <p:spPr>
          <a:xfrm flipH="1">
            <a:off x="3469318" y="3395790"/>
            <a:ext cx="96271" cy="74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Arial" charset="0"/>
              <a:ea typeface="Arial" charset="0"/>
              <a:cs typeface="Arial" charset="0"/>
            </a:endParaRPr>
          </a:p>
        </p:txBody>
      </p:sp>
      <p:cxnSp>
        <p:nvCxnSpPr>
          <p:cNvPr id="267" name="Straight Connector 266"/>
          <p:cNvCxnSpPr/>
          <p:nvPr/>
        </p:nvCxnSpPr>
        <p:spPr>
          <a:xfrm flipH="1">
            <a:off x="3565589" y="3433022"/>
            <a:ext cx="188656" cy="0"/>
          </a:xfrm>
          <a:prstGeom prst="line">
            <a:avLst/>
          </a:prstGeom>
          <a:solidFill>
            <a:schemeClr val="tx2"/>
          </a:solidFill>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122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984763" y="1159099"/>
            <a:ext cx="7238398" cy="3259355"/>
          </a:xfrm>
          <a:prstGeom prst="roundRect">
            <a:avLst/>
          </a:prstGeom>
          <a:solidFill>
            <a:schemeClr val="accent5">
              <a:lumMod val="20000"/>
              <a:lumOff val="80000"/>
            </a:schemeClr>
          </a:solidFill>
          <a:ln/>
          <a:effectLst>
            <a:outerShdw blurRad="50800" dist="38100" dir="8100000" algn="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charset="0"/>
              <a:ea typeface="+mn-ea"/>
              <a:cs typeface="+mn-cs"/>
            </a:endParaRPr>
          </a:p>
        </p:txBody>
      </p:sp>
      <p:sp>
        <p:nvSpPr>
          <p:cNvPr id="14" name="Content Placeholder 2"/>
          <p:cNvSpPr>
            <a:spLocks/>
          </p:cNvSpPr>
          <p:nvPr/>
        </p:nvSpPr>
        <p:spPr bwMode="auto">
          <a:xfrm>
            <a:off x="362174" y="805808"/>
            <a:ext cx="6782323" cy="467974"/>
          </a:xfrm>
          <a:prstGeom prst="rect">
            <a:avLst/>
          </a:prstGeom>
          <a:noFill/>
          <a:ln w="9525">
            <a:noFill/>
            <a:miter lim="800000"/>
            <a:headEnd/>
            <a:tailEnd/>
          </a:ln>
        </p:spPr>
        <p:txBody>
          <a:bodyPr/>
          <a:lstStyle/>
          <a:p>
            <a:pPr marL="171450" marR="0" lvl="0" indent="-171450" algn="l" defTabSz="457200" rtl="0" eaLnBrk="1" fontAlgn="auto" latinLnBrk="0" hangingPunct="1">
              <a:lnSpc>
                <a:spcPct val="95000"/>
              </a:lnSpc>
              <a:spcBef>
                <a:spcPct val="5000"/>
              </a:spcBef>
              <a:spcAft>
                <a:spcPct val="25000"/>
              </a:spcAft>
              <a:buClr>
                <a:srgbClr val="5A5A5A"/>
              </a:buClr>
              <a:buSzTx/>
              <a:buFont typeface="Arial" pitchFamily="34" charset="0"/>
              <a:buChar char="–"/>
              <a:tabLst/>
              <a:defRPr/>
            </a:pPr>
            <a:r>
              <a:rPr lang="en-US" sz="1600" dirty="0">
                <a:solidFill>
                  <a:srgbClr val="5E5F64"/>
                </a:solidFill>
                <a:latin typeface="Arial" charset="0"/>
                <a:ea typeface="Arial" charset="0"/>
                <a:cs typeface="Arial" charset="0"/>
              </a:rPr>
              <a:t>Ensuring privacy of transactions and data exchanged in a Blockchain</a:t>
            </a:r>
            <a:endParaRPr kumimoji="0" lang="en-US" sz="1600" b="0" i="0" u="none" strike="noStrike" kern="1200" cap="none" spc="0" normalizeH="0" baseline="0" noProof="0" dirty="0">
              <a:ln>
                <a:noFill/>
              </a:ln>
              <a:solidFill>
                <a:srgbClr val="5E5F64"/>
              </a:solidFill>
              <a:effectLst/>
              <a:uLnTx/>
              <a:uFillTx/>
              <a:latin typeface="Arial" charset="0"/>
              <a:ea typeface="Arial" charset="0"/>
              <a:cs typeface="Arial" charset="0"/>
            </a:endParaRPr>
          </a:p>
        </p:txBody>
      </p:sp>
      <p:sp>
        <p:nvSpPr>
          <p:cNvPr id="3" name="Rectangle 2"/>
          <p:cNvSpPr/>
          <p:nvPr/>
        </p:nvSpPr>
        <p:spPr>
          <a:xfrm>
            <a:off x="1468418" y="1422065"/>
            <a:ext cx="6976335" cy="3528658"/>
          </a:xfrm>
          <a:prstGeom prst="rect">
            <a:avLst/>
          </a:prstGeom>
        </p:spPr>
        <p:txBody>
          <a:bodyPr wrap="square">
            <a:spAutoFit/>
          </a:bodyPr>
          <a:lstStyle/>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lang="en-US" sz="1400" dirty="0">
                <a:solidFill>
                  <a:schemeClr val="accent4"/>
                </a:solidFill>
                <a:latin typeface="Arial" charset="0"/>
                <a:ea typeface="Arial" charset="0"/>
                <a:cs typeface="Arial" charset="0"/>
              </a:rPr>
              <a:t>Ledgers</a:t>
            </a:r>
            <a:r>
              <a:rPr lang="en-US" sz="1400" dirty="0">
                <a:solidFill>
                  <a:srgbClr val="5E5F64"/>
                </a:solidFill>
                <a:latin typeface="Arial" charset="0"/>
                <a:ea typeface="Arial" charset="0"/>
                <a:cs typeface="Arial" charset="0"/>
              </a:rPr>
              <a:t> exist within the scope of a channel</a:t>
            </a:r>
            <a:endParaRPr kumimoji="0" lang="en-US" sz="1400" b="0" i="0" u="none" strike="noStrike" kern="1200" cap="none" spc="0" normalizeH="0" baseline="0" noProof="0" dirty="0">
              <a:ln>
                <a:noFill/>
              </a:ln>
              <a:solidFill>
                <a:srgbClr val="5E5F64"/>
              </a:solidFill>
              <a:effectLst/>
              <a:uLnTx/>
              <a:uFillTx/>
              <a:latin typeface="Arial" charset="0"/>
              <a:ea typeface="Arial" charset="0"/>
              <a:cs typeface="Arial" charset="0"/>
            </a:endParaRPr>
          </a:p>
          <a:p>
            <a:pPr marL="800100" marR="0" lvl="1" indent="-342900" algn="l" defTabSz="457200" rtl="0" eaLnBrk="1" fontAlgn="auto" latinLnBrk="0" hangingPunct="1">
              <a:lnSpc>
                <a:spcPct val="95000"/>
              </a:lnSpc>
              <a:spcBef>
                <a:spcPct val="5000"/>
              </a:spcBef>
              <a:spcAft>
                <a:spcPct val="25000"/>
              </a:spcAft>
              <a:buClr>
                <a:srgbClr val="5A5A5A"/>
              </a:buClr>
              <a:buSzTx/>
              <a:buFont typeface="Arial" charset="0"/>
              <a:buChar char="•"/>
              <a:tabLst/>
              <a:defRPr/>
            </a:pPr>
            <a:r>
              <a:rPr kumimoji="0" lang="en-US" sz="1400" b="0" i="0" u="none" strike="noStrike" kern="1200" cap="none" spc="0" normalizeH="0" baseline="0" noProof="0" dirty="0">
                <a:ln>
                  <a:noFill/>
                </a:ln>
                <a:solidFill>
                  <a:srgbClr val="5E5F64"/>
                </a:solidFill>
                <a:effectLst/>
                <a:uLnTx/>
                <a:uFillTx/>
                <a:latin typeface="Arial" charset="0"/>
                <a:ea typeface="Arial" charset="0"/>
                <a:cs typeface="Arial" charset="0"/>
              </a:rPr>
              <a:t>Transaction data and smart contract isolation</a:t>
            </a:r>
            <a:endPar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endParaRP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kumimoji="0" lang="en-US" sz="1400" b="0" i="0" u="none" strike="noStrike" kern="1200" cap="none" spc="0" normalizeH="0" baseline="0" noProof="0" dirty="0">
                <a:ln>
                  <a:noFill/>
                </a:ln>
                <a:solidFill>
                  <a:srgbClr val="5E5F64"/>
                </a:solidFill>
                <a:effectLst/>
                <a:uLnTx/>
                <a:uFillTx/>
                <a:latin typeface="Arial" charset="0"/>
                <a:ea typeface="Arial" charset="0"/>
                <a:cs typeface="Arial" charset="0"/>
              </a:rPr>
              <a:t>A single </a:t>
            </a:r>
            <a:r>
              <a:rPr lang="en-US" sz="1400" dirty="0">
                <a:solidFill>
                  <a:srgbClr val="0064FF"/>
                </a:solidFill>
                <a:latin typeface="Arial" charset="0"/>
                <a:ea typeface="Arial" charset="0"/>
                <a:cs typeface="Arial" charset="0"/>
              </a:rPr>
              <a:t>global channel</a:t>
            </a:r>
            <a:endParaRPr kumimoji="0" lang="en-US" sz="1400" b="0" i="0" u="none" strike="noStrike" kern="1200" cap="none" spc="0" normalizeH="0" baseline="0" noProof="0" dirty="0">
              <a:ln>
                <a:noFill/>
              </a:ln>
              <a:solidFill>
                <a:srgbClr val="0064FF"/>
              </a:solidFill>
              <a:effectLst/>
              <a:uLnTx/>
              <a:uFillTx/>
              <a:latin typeface="Arial" charset="0"/>
              <a:ea typeface="Arial" charset="0"/>
              <a:cs typeface="Arial" charset="0"/>
            </a:endParaRPr>
          </a:p>
          <a:p>
            <a:pPr marL="800100" marR="0" lvl="1" indent="-342900" algn="l" defTabSz="457200" rtl="0" eaLnBrk="1" fontAlgn="auto" latinLnBrk="0" hangingPunct="1">
              <a:lnSpc>
                <a:spcPct val="95000"/>
              </a:lnSpc>
              <a:spcBef>
                <a:spcPct val="5000"/>
              </a:spcBef>
              <a:spcAft>
                <a:spcPct val="25000"/>
              </a:spcAft>
              <a:buClr>
                <a:srgbClr val="5A5A5A"/>
              </a:buClr>
              <a:buSzTx/>
              <a:buFont typeface="Arial" charset="0"/>
              <a:buChar char="•"/>
              <a:tabLst/>
              <a:defRPr/>
            </a:pPr>
            <a:r>
              <a:rPr kumimoji="0" lang="en-US" sz="1400" b="0" i="0" u="none" strike="noStrike" kern="1200" cap="none" spc="0" normalizeH="0" baseline="0" noProof="0" dirty="0">
                <a:ln>
                  <a:noFill/>
                </a:ln>
                <a:solidFill>
                  <a:srgbClr val="5E5F64"/>
                </a:solidFill>
                <a:effectLst/>
                <a:uLnTx/>
                <a:uFillTx/>
                <a:latin typeface="Arial" charset="0"/>
                <a:ea typeface="Arial" charset="0"/>
                <a:cs typeface="Arial" charset="0"/>
              </a:rPr>
              <a:t>Share common data such as reference data among all participants</a:t>
            </a:r>
          </a:p>
          <a:p>
            <a:pPr marL="800100" marR="0" lvl="1" indent="-342900" algn="l" defTabSz="457200" rtl="0" eaLnBrk="1" fontAlgn="auto" latinLnBrk="0" hangingPunct="1">
              <a:lnSpc>
                <a:spcPct val="95000"/>
              </a:lnSpc>
              <a:spcBef>
                <a:spcPct val="5000"/>
              </a:spcBef>
              <a:spcAft>
                <a:spcPct val="25000"/>
              </a:spcAft>
              <a:buClr>
                <a:srgbClr val="5A5A5A"/>
              </a:buClr>
              <a:buSzTx/>
              <a:buFont typeface="Arial" charset="0"/>
              <a:buChar char="•"/>
              <a:tabLst/>
              <a:defRPr/>
            </a:pPr>
            <a:r>
              <a:rPr lang="en-US" sz="1400" dirty="0">
                <a:solidFill>
                  <a:srgbClr val="5E5F64"/>
                </a:solidFill>
                <a:latin typeface="Arial" charset="0"/>
                <a:ea typeface="Arial" charset="0"/>
                <a:cs typeface="Arial" charset="0"/>
              </a:rPr>
              <a:t>Data privacy compromised</a:t>
            </a:r>
            <a:endPar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endParaRP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kumimoji="0" lang="en-US" sz="1400" b="0" i="0" u="none" strike="noStrike" kern="1200" cap="none" spc="0" normalizeH="0" baseline="0" noProof="0" dirty="0">
                <a:ln>
                  <a:noFill/>
                </a:ln>
                <a:solidFill>
                  <a:schemeClr val="accent4"/>
                </a:solidFill>
                <a:effectLst/>
                <a:uLnTx/>
                <a:uFillTx/>
                <a:latin typeface="Arial" charset="0"/>
                <a:ea typeface="Arial" charset="0"/>
                <a:cs typeface="Arial" charset="0"/>
              </a:rPr>
              <a:t>Bilateral</a:t>
            </a:r>
            <a:r>
              <a:rPr kumimoji="0" lang="en-US" sz="1400" b="0" i="0" u="none" strike="noStrike" kern="1200" cap="none" spc="0" normalizeH="0" baseline="0" noProof="0" dirty="0">
                <a:ln>
                  <a:noFill/>
                </a:ln>
                <a:solidFill>
                  <a:srgbClr val="5E5F64"/>
                </a:solidFill>
                <a:effectLst/>
                <a:uLnTx/>
                <a:uFillTx/>
                <a:latin typeface="Arial" charset="0"/>
                <a:ea typeface="Arial" charset="0"/>
                <a:cs typeface="Arial" charset="0"/>
              </a:rPr>
              <a:t> and </a:t>
            </a:r>
            <a:r>
              <a:rPr kumimoji="0" lang="en-US" sz="1400" b="0" i="0" u="none" strike="noStrike" kern="1200" cap="none" spc="0" normalizeH="0" baseline="0" noProof="0" dirty="0">
                <a:ln>
                  <a:noFill/>
                </a:ln>
                <a:solidFill>
                  <a:schemeClr val="accent4"/>
                </a:solidFill>
                <a:effectLst/>
                <a:uLnTx/>
                <a:uFillTx/>
                <a:latin typeface="Arial" charset="0"/>
                <a:ea typeface="Arial" charset="0"/>
                <a:cs typeface="Arial" charset="0"/>
              </a:rPr>
              <a:t>Multi lateral </a:t>
            </a:r>
            <a:r>
              <a:rPr kumimoji="0" lang="en-US" sz="1400" b="0" i="0" u="none" strike="noStrike" kern="1200" cap="none" spc="0" normalizeH="0" baseline="0" noProof="0" dirty="0">
                <a:ln>
                  <a:noFill/>
                </a:ln>
                <a:solidFill>
                  <a:srgbClr val="5E5F64"/>
                </a:solidFill>
                <a:effectLst/>
                <a:uLnTx/>
                <a:uFillTx/>
                <a:latin typeface="Arial" charset="0"/>
                <a:ea typeface="Arial" charset="0"/>
                <a:cs typeface="Arial" charset="0"/>
              </a:rPr>
              <a:t>channels</a:t>
            </a:r>
            <a:endParaRPr kumimoji="0" lang="en-US" sz="1400" b="0" i="0" u="none" strike="noStrike" kern="1200" cap="none" spc="0" normalizeH="0" baseline="0" noProof="0" dirty="0">
              <a:ln>
                <a:noFill/>
              </a:ln>
              <a:solidFill>
                <a:srgbClr val="0064FF"/>
              </a:solidFill>
              <a:effectLst/>
              <a:uLnTx/>
              <a:uFillTx/>
              <a:latin typeface="Arial" charset="0"/>
              <a:ea typeface="Arial" charset="0"/>
              <a:cs typeface="Arial" charset="0"/>
            </a:endParaRPr>
          </a:p>
          <a:p>
            <a:pPr marL="800100" marR="0" lvl="1" indent="-342900" algn="l" defTabSz="457200" rtl="0" eaLnBrk="1" fontAlgn="auto" latinLnBrk="0" hangingPunct="1">
              <a:lnSpc>
                <a:spcPct val="95000"/>
              </a:lnSpc>
              <a:spcBef>
                <a:spcPct val="5000"/>
              </a:spcBef>
              <a:spcAft>
                <a:spcPct val="25000"/>
              </a:spcAft>
              <a:buClr>
                <a:srgbClr val="5A5A5A"/>
              </a:buClr>
              <a:buSzTx/>
              <a:buFont typeface="Arial" charset="0"/>
              <a:buChar char="•"/>
              <a:tabLst/>
              <a:defRPr/>
            </a:pPr>
            <a:r>
              <a:rPr lang="en-US" sz="1400" dirty="0">
                <a:solidFill>
                  <a:srgbClr val="5E5F64"/>
                </a:solidFill>
                <a:latin typeface="Arial" charset="0"/>
                <a:ea typeface="Arial" charset="0"/>
                <a:cs typeface="Arial" charset="0"/>
              </a:rPr>
              <a:t>Data privacy rules can be satisfied</a:t>
            </a:r>
          </a:p>
          <a:p>
            <a:pPr marL="800100" lvl="1" indent="-342900" defTabSz="457200">
              <a:lnSpc>
                <a:spcPct val="95000"/>
              </a:lnSpc>
              <a:spcBef>
                <a:spcPct val="5000"/>
              </a:spcBef>
              <a:spcAft>
                <a:spcPct val="25000"/>
              </a:spcAft>
              <a:buClr>
                <a:srgbClr val="5A5A5A"/>
              </a:buClr>
              <a:buFont typeface="Arial" charset="0"/>
              <a:buChar char="•"/>
              <a:defRPr/>
            </a:pPr>
            <a:r>
              <a:rPr lang="en-US" sz="1400" dirty="0">
                <a:solidFill>
                  <a:srgbClr val="5E5F64"/>
                </a:solidFill>
                <a:latin typeface="Arial" charset="0"/>
                <a:ea typeface="Arial" charset="0"/>
                <a:cs typeface="Arial" charset="0"/>
              </a:rPr>
              <a:t>Too many channels can lead to operational and management complexity</a:t>
            </a:r>
            <a:endParaRPr lang="en-US" sz="1800" dirty="0">
              <a:solidFill>
                <a:srgbClr val="5E5F64"/>
              </a:solidFill>
              <a:latin typeface="Arial" charset="0"/>
              <a:ea typeface="Arial" charset="0"/>
              <a:cs typeface="Arial" charset="0"/>
            </a:endParaRPr>
          </a:p>
          <a:p>
            <a:pPr marL="342900" lvl="0" indent="-342900" defTabSz="457200">
              <a:lnSpc>
                <a:spcPct val="95000"/>
              </a:lnSpc>
              <a:spcBef>
                <a:spcPct val="5000"/>
              </a:spcBef>
              <a:spcAft>
                <a:spcPct val="25000"/>
              </a:spcAft>
              <a:buClr>
                <a:srgbClr val="5A5A5A"/>
              </a:buClr>
              <a:buFont typeface="+mj-lt"/>
              <a:buAutoNum type="arabicPeriod"/>
              <a:defRPr/>
            </a:pPr>
            <a:r>
              <a:rPr lang="en-US" sz="1400" dirty="0">
                <a:solidFill>
                  <a:schemeClr val="accent4"/>
                </a:solidFill>
                <a:latin typeface="Arial" charset="0"/>
                <a:ea typeface="Arial" charset="0"/>
                <a:cs typeface="Arial" charset="0"/>
              </a:rPr>
              <a:t>Private Data Collections</a:t>
            </a:r>
            <a:endParaRPr lang="en-US" sz="1400" dirty="0">
              <a:solidFill>
                <a:srgbClr val="0064FF"/>
              </a:solidFill>
              <a:latin typeface="Arial" charset="0"/>
              <a:ea typeface="Arial" charset="0"/>
              <a:cs typeface="Arial" charset="0"/>
            </a:endParaRPr>
          </a:p>
          <a:p>
            <a:pPr marL="800100" lvl="1" indent="-342900" defTabSz="457200">
              <a:lnSpc>
                <a:spcPct val="95000"/>
              </a:lnSpc>
              <a:spcBef>
                <a:spcPct val="5000"/>
              </a:spcBef>
              <a:spcAft>
                <a:spcPct val="25000"/>
              </a:spcAft>
              <a:buClr>
                <a:srgbClr val="5A5A5A"/>
              </a:buClr>
              <a:buFont typeface="Arial" charset="0"/>
              <a:buChar char="•"/>
              <a:defRPr/>
            </a:pPr>
            <a:r>
              <a:rPr lang="en-US" sz="1400" dirty="0">
                <a:solidFill>
                  <a:srgbClr val="5E5F64"/>
                </a:solidFill>
                <a:latin typeface="Arial" charset="0"/>
                <a:ea typeface="Arial" charset="0"/>
                <a:cs typeface="Arial" charset="0"/>
              </a:rPr>
              <a:t>Transaction and Data privacy within participants of a channel</a:t>
            </a:r>
          </a:p>
          <a:p>
            <a:pPr marL="800100" lvl="1" indent="-342900" defTabSz="457200">
              <a:lnSpc>
                <a:spcPct val="95000"/>
              </a:lnSpc>
              <a:spcBef>
                <a:spcPct val="5000"/>
              </a:spcBef>
              <a:spcAft>
                <a:spcPct val="25000"/>
              </a:spcAft>
              <a:buClr>
                <a:srgbClr val="5A5A5A"/>
              </a:buClr>
              <a:buFont typeface="Arial" charset="0"/>
              <a:buChar char="•"/>
              <a:defRPr/>
            </a:pPr>
            <a:r>
              <a:rPr lang="en-US" sz="1400" dirty="0">
                <a:solidFill>
                  <a:srgbClr val="5E5F64"/>
                </a:solidFill>
                <a:latin typeface="Arial" charset="0"/>
                <a:ea typeface="Arial" charset="0"/>
                <a:cs typeface="Arial" charset="0"/>
              </a:rPr>
              <a:t>Ordering service has only evidence of transactions</a:t>
            </a:r>
          </a:p>
          <a:p>
            <a:pPr marL="457109" indent="-342900" defTabSz="457200">
              <a:lnSpc>
                <a:spcPct val="95000"/>
              </a:lnSpc>
              <a:spcBef>
                <a:spcPct val="5000"/>
              </a:spcBef>
              <a:spcAft>
                <a:spcPct val="25000"/>
              </a:spcAft>
              <a:buClr>
                <a:srgbClr val="5A5A5A"/>
              </a:buClr>
              <a:buFont typeface="Arial" charset="0"/>
              <a:buChar char="•"/>
              <a:defRPr/>
            </a:pPr>
            <a:endParaRPr lang="en-US" sz="1400" dirty="0">
              <a:solidFill>
                <a:srgbClr val="5E5F64"/>
              </a:solidFill>
              <a:latin typeface="Arial" charset="0"/>
              <a:ea typeface="Arial" charset="0"/>
              <a:cs typeface="Arial" charset="0"/>
            </a:endParaRPr>
          </a:p>
          <a:p>
            <a:pPr marL="457109" indent="-342900" defTabSz="457200">
              <a:lnSpc>
                <a:spcPct val="95000"/>
              </a:lnSpc>
              <a:spcBef>
                <a:spcPct val="5000"/>
              </a:spcBef>
              <a:spcAft>
                <a:spcPct val="25000"/>
              </a:spcAft>
              <a:buClr>
                <a:srgbClr val="5A5A5A"/>
              </a:buClr>
              <a:buFont typeface="Arial" charset="0"/>
              <a:buChar char="•"/>
              <a:defRPr/>
            </a:pPr>
            <a:endParaRPr lang="en-US" sz="1400" dirty="0">
              <a:solidFill>
                <a:srgbClr val="5E5F64"/>
              </a:solidFill>
              <a:latin typeface="Arial" charset="0"/>
              <a:ea typeface="Arial" charset="0"/>
              <a:cs typeface="Arial" charset="0"/>
            </a:endParaRPr>
          </a:p>
        </p:txBody>
      </p:sp>
      <p:sp>
        <p:nvSpPr>
          <p:cNvPr id="2" name="Text Placeholder 1"/>
          <p:cNvSpPr>
            <a:spLocks noGrp="1"/>
          </p:cNvSpPr>
          <p:nvPr>
            <p:ph type="body" sz="quarter" idx="13"/>
          </p:nvPr>
        </p:nvSpPr>
        <p:spPr>
          <a:xfrm>
            <a:off x="125730" y="144464"/>
            <a:ext cx="7768590" cy="555643"/>
          </a:xfrm>
        </p:spPr>
        <p:txBody>
          <a:bodyPr/>
          <a:lstStyle/>
          <a:p>
            <a:r>
              <a:rPr lang="en-US" dirty="0">
                <a:latin typeface="Arial" charset="0"/>
                <a:ea typeface="Arial" charset="0"/>
                <a:cs typeface="Arial" charset="0"/>
              </a:rPr>
              <a:t>Key Architectural Decisions – Security</a:t>
            </a:r>
          </a:p>
        </p:txBody>
      </p:sp>
    </p:spTree>
    <p:extLst>
      <p:ext uri="{BB962C8B-B14F-4D97-AF65-F5344CB8AC3E}">
        <p14:creationId xmlns:p14="http://schemas.microsoft.com/office/powerpoint/2010/main" val="278611753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6C3A80-05AB-A247-A7B2-9271E4826D51}"/>
              </a:ext>
            </a:extLst>
          </p:cNvPr>
          <p:cNvSpPr>
            <a:spLocks noGrp="1"/>
          </p:cNvSpPr>
          <p:nvPr>
            <p:ph type="sldNum" sz="quarter" idx="11"/>
          </p:nvPr>
        </p:nvSpPr>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FFFFFF"/>
                </a:solidFill>
                <a:effectLst/>
                <a:uLnTx/>
                <a:uFillTx/>
                <a:latin typeface="Arial" panose="020B0604020202020204"/>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13</a:t>
            </a:fld>
            <a:endParaRPr kumimoji="0" lang="en-US"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3" name="Title 1">
            <a:extLst>
              <a:ext uri="{FF2B5EF4-FFF2-40B4-BE49-F238E27FC236}">
                <a16:creationId xmlns:a16="http://schemas.microsoft.com/office/drawing/2014/main" id="{CAA1390E-7DBF-9549-B565-83D09D60A023}"/>
              </a:ext>
            </a:extLst>
          </p:cNvPr>
          <p:cNvSpPr txBox="1">
            <a:spLocks/>
          </p:cNvSpPr>
          <p:nvPr/>
        </p:nvSpPr>
        <p:spPr>
          <a:xfrm>
            <a:off x="2260467" y="1327383"/>
            <a:ext cx="2717933" cy="77759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a:ea typeface="Arial" charset="0"/>
                <a:cs typeface="Arial" charset="0"/>
              </a:rPr>
              <a:t>Blockchain Development</a:t>
            </a:r>
          </a:p>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sz="1400" b="0" i="1" u="none" strike="noStrike" kern="1200" cap="none" spc="0" normalizeH="0" baseline="0" noProof="0" dirty="0">
                <a:ln>
                  <a:noFill/>
                </a:ln>
                <a:solidFill>
                  <a:srgbClr val="5FC8F1"/>
                </a:solidFill>
                <a:effectLst/>
                <a:uLnTx/>
                <a:uFillTx/>
                <a:latin typeface="Arial"/>
                <a:ea typeface="Arial" charset="0"/>
                <a:cs typeface="Arial" charset="0"/>
              </a:rPr>
              <a:t>Best practices for application development</a:t>
            </a:r>
            <a:endParaRPr kumimoji="0" lang="en-US" sz="1400" b="0" i="0" u="none" strike="noStrike" kern="1200" cap="none" spc="0" normalizeH="0" baseline="0" noProof="0" dirty="0">
              <a:ln>
                <a:noFill/>
              </a:ln>
              <a:solidFill>
                <a:prstClr val="white"/>
              </a:solidFill>
              <a:effectLst/>
              <a:uLnTx/>
              <a:uFillTx/>
              <a:latin typeface="Arial"/>
              <a:ea typeface="Arial" charset="0"/>
              <a:cs typeface="Arial" charset="0"/>
            </a:endParaRPr>
          </a:p>
        </p:txBody>
      </p:sp>
      <p:grpSp>
        <p:nvGrpSpPr>
          <p:cNvPr id="34" name="Group 33">
            <a:extLst>
              <a:ext uri="{FF2B5EF4-FFF2-40B4-BE49-F238E27FC236}">
                <a16:creationId xmlns:a16="http://schemas.microsoft.com/office/drawing/2014/main" id="{6665AB18-FE10-734A-B987-8BB3CA370849}"/>
              </a:ext>
            </a:extLst>
          </p:cNvPr>
          <p:cNvGrpSpPr/>
          <p:nvPr/>
        </p:nvGrpSpPr>
        <p:grpSpPr>
          <a:xfrm>
            <a:off x="1201703" y="1245605"/>
            <a:ext cx="941152" cy="941152"/>
            <a:chOff x="1497917" y="2786846"/>
            <a:chExt cx="941152" cy="941152"/>
          </a:xfrm>
        </p:grpSpPr>
        <p:sp>
          <p:nvSpPr>
            <p:cNvPr id="35" name="Oval 34">
              <a:extLst>
                <a:ext uri="{FF2B5EF4-FFF2-40B4-BE49-F238E27FC236}">
                  <a16:creationId xmlns:a16="http://schemas.microsoft.com/office/drawing/2014/main" id="{8FA06D81-7AE9-D54E-910A-B6F2B2A119AF}"/>
                </a:ext>
              </a:extLst>
            </p:cNvPr>
            <p:cNvSpPr/>
            <p:nvPr/>
          </p:nvSpPr>
          <p:spPr>
            <a:xfrm>
              <a:off x="1497917" y="2816672"/>
              <a:ext cx="911325" cy="911326"/>
            </a:xfrm>
            <a:prstGeom prst="ellipse">
              <a:avLst/>
            </a:prstGeom>
            <a:solidFill>
              <a:schemeClr val="bg1"/>
            </a:solidFill>
            <a:ln>
              <a:solidFill>
                <a:schemeClr val="tx2"/>
              </a:solidFill>
            </a:ln>
          </p:spPr>
          <p:txBody>
            <a:bodyPr wrap="square" lIns="0" tIns="0" rIns="0" bIns="0" rtlCol="0" anchor="ctr">
              <a:noAutofit/>
            </a:bodyPr>
            <a:lstStyle/>
            <a:p>
              <a:pPr algn="ctr"/>
              <a:endParaRPr lang="en-US" sz="1200" dirty="0">
                <a:solidFill>
                  <a:srgbClr val="000000"/>
                </a:solidFill>
                <a:cs typeface="Arial" charset="0"/>
              </a:endParaRPr>
            </a:p>
          </p:txBody>
        </p:sp>
        <p:pic>
          <p:nvPicPr>
            <p:cNvPr id="36" name="Picture 35">
              <a:extLst>
                <a:ext uri="{FF2B5EF4-FFF2-40B4-BE49-F238E27FC236}">
                  <a16:creationId xmlns:a16="http://schemas.microsoft.com/office/drawing/2014/main" id="{B3DE1968-DFFB-2447-9FE8-E7A630FD5CA6}"/>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1497917" y="2786846"/>
              <a:ext cx="941152" cy="941152"/>
            </a:xfrm>
            <a:prstGeom prst="rect">
              <a:avLst/>
            </a:prstGeom>
          </p:spPr>
        </p:pic>
      </p:grpSp>
      <p:sp>
        <p:nvSpPr>
          <p:cNvPr id="37" name="Freeform 27">
            <a:extLst>
              <a:ext uri="{FF2B5EF4-FFF2-40B4-BE49-F238E27FC236}">
                <a16:creationId xmlns:a16="http://schemas.microsoft.com/office/drawing/2014/main" id="{02177F29-B9F9-134A-A801-1CE113D6B5C5}"/>
              </a:ext>
            </a:extLst>
          </p:cNvPr>
          <p:cNvSpPr>
            <a:spLocks/>
          </p:cNvSpPr>
          <p:nvPr/>
        </p:nvSpPr>
        <p:spPr bwMode="auto">
          <a:xfrm>
            <a:off x="939546" y="1422635"/>
            <a:ext cx="199706" cy="764122"/>
          </a:xfrm>
          <a:custGeom>
            <a:avLst/>
            <a:gdLst>
              <a:gd name="T0" fmla="*/ 0 w 291"/>
              <a:gd name="T1" fmla="*/ 0 h 1037"/>
              <a:gd name="T2" fmla="*/ 0 w 291"/>
              <a:gd name="T3" fmla="*/ 130 h 1037"/>
              <a:gd name="T4" fmla="*/ 34 w 291"/>
              <a:gd name="T5" fmla="*/ 130 h 1037"/>
              <a:gd name="T6" fmla="*/ 35 w 291"/>
              <a:gd name="T7" fmla="*/ 130 h 1037"/>
              <a:gd name="T8" fmla="*/ 35 w 291"/>
              <a:gd name="T9" fmla="*/ 130 h 1037"/>
              <a:gd name="T10" fmla="*/ 36 w 291"/>
              <a:gd name="T11" fmla="*/ 130 h 1037"/>
              <a:gd name="T12" fmla="*/ 36 w 291"/>
              <a:gd name="T13" fmla="*/ 129 h 1037"/>
              <a:gd name="T14" fmla="*/ 36 w 291"/>
              <a:gd name="T15" fmla="*/ 129 h 1037"/>
              <a:gd name="T16" fmla="*/ 37 w 291"/>
              <a:gd name="T17" fmla="*/ 129 h 1037"/>
              <a:gd name="T18" fmla="*/ 37 w 291"/>
              <a:gd name="T19" fmla="*/ 128 h 1037"/>
              <a:gd name="T20" fmla="*/ 37 w 291"/>
              <a:gd name="T21" fmla="*/ 127 h 1037"/>
              <a:gd name="T22" fmla="*/ 37 w 291"/>
              <a:gd name="T23" fmla="*/ 127 h 1037"/>
              <a:gd name="T24" fmla="*/ 37 w 291"/>
              <a:gd name="T25" fmla="*/ 127 h 1037"/>
              <a:gd name="T26" fmla="*/ 36 w 291"/>
              <a:gd name="T27" fmla="*/ 126 h 1037"/>
              <a:gd name="T28" fmla="*/ 36 w 291"/>
              <a:gd name="T29" fmla="*/ 126 h 1037"/>
              <a:gd name="T30" fmla="*/ 36 w 291"/>
              <a:gd name="T31" fmla="*/ 125 h 1037"/>
              <a:gd name="T32" fmla="*/ 35 w 291"/>
              <a:gd name="T33" fmla="*/ 125 h 1037"/>
              <a:gd name="T34" fmla="*/ 35 w 291"/>
              <a:gd name="T35" fmla="*/ 125 h 1037"/>
              <a:gd name="T36" fmla="*/ 34 w 291"/>
              <a:gd name="T37" fmla="*/ 125 h 1037"/>
              <a:gd name="T38" fmla="*/ 5 w 291"/>
              <a:gd name="T39" fmla="*/ 125 h 1037"/>
              <a:gd name="T40" fmla="*/ 5 w 291"/>
              <a:gd name="T41" fmla="*/ 6 h 1037"/>
              <a:gd name="T42" fmla="*/ 34 w 291"/>
              <a:gd name="T43" fmla="*/ 6 h 1037"/>
              <a:gd name="T44" fmla="*/ 34 w 291"/>
              <a:gd name="T45" fmla="*/ 6 h 1037"/>
              <a:gd name="T46" fmla="*/ 35 w 291"/>
              <a:gd name="T47" fmla="*/ 5 h 1037"/>
              <a:gd name="T48" fmla="*/ 35 w 291"/>
              <a:gd name="T49" fmla="*/ 5 h 1037"/>
              <a:gd name="T50" fmla="*/ 36 w 291"/>
              <a:gd name="T51" fmla="*/ 5 h 1037"/>
              <a:gd name="T52" fmla="*/ 36 w 291"/>
              <a:gd name="T53" fmla="*/ 5 h 1037"/>
              <a:gd name="T54" fmla="*/ 36 w 291"/>
              <a:gd name="T55" fmla="*/ 4 h 1037"/>
              <a:gd name="T56" fmla="*/ 36 w 291"/>
              <a:gd name="T57" fmla="*/ 4 h 1037"/>
              <a:gd name="T58" fmla="*/ 36 w 291"/>
              <a:gd name="T59" fmla="*/ 3 h 1037"/>
              <a:gd name="T60" fmla="*/ 36 w 291"/>
              <a:gd name="T61" fmla="*/ 3 h 1037"/>
              <a:gd name="T62" fmla="*/ 36 w 291"/>
              <a:gd name="T63" fmla="*/ 3 h 1037"/>
              <a:gd name="T64" fmla="*/ 36 w 291"/>
              <a:gd name="T65" fmla="*/ 2 h 1037"/>
              <a:gd name="T66" fmla="*/ 36 w 291"/>
              <a:gd name="T67" fmla="*/ 2 h 1037"/>
              <a:gd name="T68" fmla="*/ 36 w 291"/>
              <a:gd name="T69" fmla="*/ 1 h 1037"/>
              <a:gd name="T70" fmla="*/ 35 w 291"/>
              <a:gd name="T71" fmla="*/ 1 h 1037"/>
              <a:gd name="T72" fmla="*/ 35 w 291"/>
              <a:gd name="T73" fmla="*/ 1 h 1037"/>
              <a:gd name="T74" fmla="*/ 34 w 291"/>
              <a:gd name="T75" fmla="*/ 1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6"/>
                </a:lnTo>
                <a:lnTo>
                  <a:pt x="278" y="1035"/>
                </a:lnTo>
                <a:lnTo>
                  <a:pt x="281" y="1033"/>
                </a:lnTo>
                <a:lnTo>
                  <a:pt x="285" y="1031"/>
                </a:lnTo>
                <a:lnTo>
                  <a:pt x="287" y="1028"/>
                </a:lnTo>
                <a:lnTo>
                  <a:pt x="289" y="1025"/>
                </a:lnTo>
                <a:lnTo>
                  <a:pt x="290" y="1021"/>
                </a:lnTo>
                <a:lnTo>
                  <a:pt x="291" y="1016"/>
                </a:lnTo>
                <a:lnTo>
                  <a:pt x="290" y="1012"/>
                </a:lnTo>
                <a:lnTo>
                  <a:pt x="289" y="1009"/>
                </a:lnTo>
                <a:lnTo>
                  <a:pt x="287" y="1005"/>
                </a:lnTo>
                <a:lnTo>
                  <a:pt x="285" y="1002"/>
                </a:lnTo>
                <a:lnTo>
                  <a:pt x="281" y="1000"/>
                </a:lnTo>
                <a:lnTo>
                  <a:pt x="278" y="998"/>
                </a:lnTo>
                <a:lnTo>
                  <a:pt x="274" y="997"/>
                </a:lnTo>
                <a:lnTo>
                  <a:pt x="270" y="997"/>
                </a:lnTo>
                <a:lnTo>
                  <a:pt x="40" y="997"/>
                </a:lnTo>
                <a:lnTo>
                  <a:pt x="40" y="41"/>
                </a:lnTo>
                <a:lnTo>
                  <a:pt x="268" y="41"/>
                </a:lnTo>
                <a:lnTo>
                  <a:pt x="272" y="41"/>
                </a:lnTo>
                <a:lnTo>
                  <a:pt x="275" y="40"/>
                </a:lnTo>
                <a:lnTo>
                  <a:pt x="279" y="38"/>
                </a:lnTo>
                <a:lnTo>
                  <a:pt x="282" y="36"/>
                </a:lnTo>
                <a:lnTo>
                  <a:pt x="285" y="33"/>
                </a:lnTo>
                <a:lnTo>
                  <a:pt x="287" y="29"/>
                </a:lnTo>
                <a:lnTo>
                  <a:pt x="288" y="25"/>
                </a:lnTo>
                <a:lnTo>
                  <a:pt x="288" y="21"/>
                </a:lnTo>
                <a:lnTo>
                  <a:pt x="288" y="17"/>
                </a:lnTo>
                <a:lnTo>
                  <a:pt x="287" y="13"/>
                </a:lnTo>
                <a:lnTo>
                  <a:pt x="285" y="10"/>
                </a:lnTo>
                <a:lnTo>
                  <a:pt x="282" y="7"/>
                </a:lnTo>
                <a:lnTo>
                  <a:pt x="279" y="5"/>
                </a:lnTo>
                <a:lnTo>
                  <a:pt x="275" y="2"/>
                </a:lnTo>
                <a:lnTo>
                  <a:pt x="272" y="1"/>
                </a:lnTo>
                <a:lnTo>
                  <a:pt x="268" y="0"/>
                </a:lnTo>
                <a:lnTo>
                  <a:pt x="0" y="0"/>
                </a:lnTo>
                <a:close/>
              </a:path>
            </a:pathLst>
          </a:custGeom>
          <a:solidFill>
            <a:srgbClr val="FFFFFF"/>
          </a:solidFill>
          <a:ln w="9525">
            <a:no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8" name="Freeform 26">
            <a:extLst>
              <a:ext uri="{FF2B5EF4-FFF2-40B4-BE49-F238E27FC236}">
                <a16:creationId xmlns:a16="http://schemas.microsoft.com/office/drawing/2014/main" id="{461566EC-A1B3-0043-9467-93F4EF096A27}"/>
              </a:ext>
            </a:extLst>
          </p:cNvPr>
          <p:cNvSpPr>
            <a:spLocks/>
          </p:cNvSpPr>
          <p:nvPr/>
        </p:nvSpPr>
        <p:spPr bwMode="auto">
          <a:xfrm>
            <a:off x="4650631" y="1422635"/>
            <a:ext cx="198338" cy="764122"/>
          </a:xfrm>
          <a:custGeom>
            <a:avLst/>
            <a:gdLst>
              <a:gd name="T0" fmla="*/ 36 w 292"/>
              <a:gd name="T1" fmla="*/ 0 h 1037"/>
              <a:gd name="T2" fmla="*/ 36 w 292"/>
              <a:gd name="T3" fmla="*/ 130 h 1037"/>
              <a:gd name="T4" fmla="*/ 2 w 292"/>
              <a:gd name="T5" fmla="*/ 130 h 1037"/>
              <a:gd name="T6" fmla="*/ 2 w 292"/>
              <a:gd name="T7" fmla="*/ 130 h 1037"/>
              <a:gd name="T8" fmla="*/ 1 w 292"/>
              <a:gd name="T9" fmla="*/ 130 h 1037"/>
              <a:gd name="T10" fmla="*/ 1 w 292"/>
              <a:gd name="T11" fmla="*/ 130 h 1037"/>
              <a:gd name="T12" fmla="*/ 0 w 292"/>
              <a:gd name="T13" fmla="*/ 129 h 1037"/>
              <a:gd name="T14" fmla="*/ 0 w 292"/>
              <a:gd name="T15" fmla="*/ 129 h 1037"/>
              <a:gd name="T16" fmla="*/ 0 w 292"/>
              <a:gd name="T17" fmla="*/ 129 h 1037"/>
              <a:gd name="T18" fmla="*/ 0 w 292"/>
              <a:gd name="T19" fmla="*/ 128 h 1037"/>
              <a:gd name="T20" fmla="*/ 0 w 292"/>
              <a:gd name="T21" fmla="*/ 127 h 1037"/>
              <a:gd name="T22" fmla="*/ 0 w 292"/>
              <a:gd name="T23" fmla="*/ 127 h 1037"/>
              <a:gd name="T24" fmla="*/ 0 w 292"/>
              <a:gd name="T25" fmla="*/ 127 h 1037"/>
              <a:gd name="T26" fmla="*/ 0 w 292"/>
              <a:gd name="T27" fmla="*/ 126 h 1037"/>
              <a:gd name="T28" fmla="*/ 0 w 292"/>
              <a:gd name="T29" fmla="*/ 126 h 1037"/>
              <a:gd name="T30" fmla="*/ 1 w 292"/>
              <a:gd name="T31" fmla="*/ 125 h 1037"/>
              <a:gd name="T32" fmla="*/ 1 w 292"/>
              <a:gd name="T33" fmla="*/ 125 h 1037"/>
              <a:gd name="T34" fmla="*/ 2 w 292"/>
              <a:gd name="T35" fmla="*/ 125 h 1037"/>
              <a:gd name="T36" fmla="*/ 2 w 292"/>
              <a:gd name="T37" fmla="*/ 125 h 1037"/>
              <a:gd name="T38" fmla="*/ 31 w 292"/>
              <a:gd name="T39" fmla="*/ 125 h 1037"/>
              <a:gd name="T40" fmla="*/ 31 w 292"/>
              <a:gd name="T41" fmla="*/ 6 h 1037"/>
              <a:gd name="T42" fmla="*/ 2 w 292"/>
              <a:gd name="T43" fmla="*/ 6 h 1037"/>
              <a:gd name="T44" fmla="*/ 2 w 292"/>
              <a:gd name="T45" fmla="*/ 6 h 1037"/>
              <a:gd name="T46" fmla="*/ 1 w 292"/>
              <a:gd name="T47" fmla="*/ 5 h 1037"/>
              <a:gd name="T48" fmla="*/ 1 w 292"/>
              <a:gd name="T49" fmla="*/ 5 h 1037"/>
              <a:gd name="T50" fmla="*/ 1 w 292"/>
              <a:gd name="T51" fmla="*/ 5 h 1037"/>
              <a:gd name="T52" fmla="*/ 0 w 292"/>
              <a:gd name="T53" fmla="*/ 5 h 1037"/>
              <a:gd name="T54" fmla="*/ 0 w 292"/>
              <a:gd name="T55" fmla="*/ 4 h 1037"/>
              <a:gd name="T56" fmla="*/ 0 w 292"/>
              <a:gd name="T57" fmla="*/ 4 h 1037"/>
              <a:gd name="T58" fmla="*/ 0 w 292"/>
              <a:gd name="T59" fmla="*/ 3 h 1037"/>
              <a:gd name="T60" fmla="*/ 0 w 292"/>
              <a:gd name="T61" fmla="*/ 3 h 1037"/>
              <a:gd name="T62" fmla="*/ 0 w 292"/>
              <a:gd name="T63" fmla="*/ 3 h 1037"/>
              <a:gd name="T64" fmla="*/ 0 w 292"/>
              <a:gd name="T65" fmla="*/ 2 h 1037"/>
              <a:gd name="T66" fmla="*/ 0 w 292"/>
              <a:gd name="T67" fmla="*/ 2 h 1037"/>
              <a:gd name="T68" fmla="*/ 1 w 292"/>
              <a:gd name="T69" fmla="*/ 1 h 1037"/>
              <a:gd name="T70" fmla="*/ 1 w 292"/>
              <a:gd name="T71" fmla="*/ 1 h 1037"/>
              <a:gd name="T72" fmla="*/ 1 w 292"/>
              <a:gd name="T73" fmla="*/ 1 h 1037"/>
              <a:gd name="T74" fmla="*/ 2 w 292"/>
              <a:gd name="T75" fmla="*/ 1 h 1037"/>
              <a:gd name="T76" fmla="*/ 2 w 292"/>
              <a:gd name="T77" fmla="*/ 0 h 1037"/>
              <a:gd name="T78" fmla="*/ 36 w 292"/>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2"/>
              <a:gd name="T121" fmla="*/ 0 h 1037"/>
              <a:gd name="T122" fmla="*/ 292 w 292"/>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2" h="1037">
                <a:moveTo>
                  <a:pt x="292" y="0"/>
                </a:moveTo>
                <a:lnTo>
                  <a:pt x="292" y="1037"/>
                </a:lnTo>
                <a:lnTo>
                  <a:pt x="20" y="1037"/>
                </a:lnTo>
                <a:lnTo>
                  <a:pt x="17" y="1036"/>
                </a:lnTo>
                <a:lnTo>
                  <a:pt x="13" y="1035"/>
                </a:lnTo>
                <a:lnTo>
                  <a:pt x="10" y="1033"/>
                </a:lnTo>
                <a:lnTo>
                  <a:pt x="7" y="1031"/>
                </a:lnTo>
                <a:lnTo>
                  <a:pt x="4" y="1028"/>
                </a:lnTo>
                <a:lnTo>
                  <a:pt x="2" y="1025"/>
                </a:lnTo>
                <a:lnTo>
                  <a:pt x="0" y="1021"/>
                </a:lnTo>
                <a:lnTo>
                  <a:pt x="0" y="1016"/>
                </a:lnTo>
                <a:lnTo>
                  <a:pt x="0" y="1012"/>
                </a:lnTo>
                <a:lnTo>
                  <a:pt x="2" y="1009"/>
                </a:lnTo>
                <a:lnTo>
                  <a:pt x="4" y="1005"/>
                </a:lnTo>
                <a:lnTo>
                  <a:pt x="7" y="1002"/>
                </a:lnTo>
                <a:lnTo>
                  <a:pt x="10" y="1000"/>
                </a:lnTo>
                <a:lnTo>
                  <a:pt x="13" y="998"/>
                </a:lnTo>
                <a:lnTo>
                  <a:pt x="17" y="997"/>
                </a:lnTo>
                <a:lnTo>
                  <a:pt x="20" y="997"/>
                </a:lnTo>
                <a:lnTo>
                  <a:pt x="251" y="997"/>
                </a:lnTo>
                <a:lnTo>
                  <a:pt x="251" y="41"/>
                </a:lnTo>
                <a:lnTo>
                  <a:pt x="23" y="41"/>
                </a:lnTo>
                <a:lnTo>
                  <a:pt x="19" y="41"/>
                </a:lnTo>
                <a:lnTo>
                  <a:pt x="15" y="40"/>
                </a:lnTo>
                <a:lnTo>
                  <a:pt x="12" y="38"/>
                </a:lnTo>
                <a:lnTo>
                  <a:pt x="9" y="36"/>
                </a:lnTo>
                <a:lnTo>
                  <a:pt x="7" y="33"/>
                </a:lnTo>
                <a:lnTo>
                  <a:pt x="5" y="29"/>
                </a:lnTo>
                <a:lnTo>
                  <a:pt x="4" y="25"/>
                </a:lnTo>
                <a:lnTo>
                  <a:pt x="2" y="21"/>
                </a:lnTo>
                <a:lnTo>
                  <a:pt x="4" y="17"/>
                </a:lnTo>
                <a:lnTo>
                  <a:pt x="5" y="13"/>
                </a:lnTo>
                <a:lnTo>
                  <a:pt x="7" y="10"/>
                </a:lnTo>
                <a:lnTo>
                  <a:pt x="9" y="7"/>
                </a:lnTo>
                <a:lnTo>
                  <a:pt x="12" y="5"/>
                </a:lnTo>
                <a:lnTo>
                  <a:pt x="15" y="2"/>
                </a:lnTo>
                <a:lnTo>
                  <a:pt x="19" y="1"/>
                </a:lnTo>
                <a:lnTo>
                  <a:pt x="23" y="0"/>
                </a:lnTo>
                <a:lnTo>
                  <a:pt x="292" y="0"/>
                </a:lnTo>
                <a:close/>
              </a:path>
            </a:pathLst>
          </a:custGeom>
          <a:solidFill>
            <a:srgbClr val="FFFFFF"/>
          </a:solidFill>
          <a:ln w="9525">
            <a:no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58602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latin typeface="Arial" charset="0"/>
                <a:ea typeface="Arial" charset="0"/>
                <a:cs typeface="Arial" charset="0"/>
              </a:rPr>
              <a:t>Blockchain Application Design</a:t>
            </a:r>
          </a:p>
        </p:txBody>
      </p:sp>
      <p:pic>
        <p:nvPicPr>
          <p:cNvPr id="4" name="Picture 3">
            <a:extLst>
              <a:ext uri="{FF2B5EF4-FFF2-40B4-BE49-F238E27FC236}">
                <a16:creationId xmlns:a16="http://schemas.microsoft.com/office/drawing/2014/main" id="{C3D0D8C5-A6B1-4D40-8942-600ED1481DF2}"/>
              </a:ext>
            </a:extLst>
          </p:cNvPr>
          <p:cNvPicPr>
            <a:picLocks noChangeAspect="1"/>
          </p:cNvPicPr>
          <p:nvPr/>
        </p:nvPicPr>
        <p:blipFill>
          <a:blip r:embed="rId3"/>
          <a:stretch>
            <a:fillRect/>
          </a:stretch>
        </p:blipFill>
        <p:spPr>
          <a:xfrm>
            <a:off x="1249680" y="768548"/>
            <a:ext cx="6464585" cy="3606403"/>
          </a:xfrm>
          <a:prstGeom prst="rect">
            <a:avLst/>
          </a:prstGeom>
        </p:spPr>
      </p:pic>
    </p:spTree>
    <p:extLst>
      <p:ext uri="{BB962C8B-B14F-4D97-AF65-F5344CB8AC3E}">
        <p14:creationId xmlns:p14="http://schemas.microsoft.com/office/powerpoint/2010/main" val="378276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latin typeface="Arial" charset="0"/>
                <a:ea typeface="Arial" charset="0"/>
                <a:cs typeface="Arial" charset="0"/>
              </a:rPr>
              <a:t>Programming Best Practices - </a:t>
            </a:r>
            <a:r>
              <a:rPr lang="en-US" dirty="0" err="1">
                <a:latin typeface="Arial" charset="0"/>
                <a:ea typeface="Arial" charset="0"/>
                <a:cs typeface="Arial" charset="0"/>
              </a:rPr>
              <a:t>Chaincode</a:t>
            </a:r>
            <a:endParaRPr lang="en-US" dirty="0">
              <a:latin typeface="Arial" charset="0"/>
              <a:ea typeface="Arial" charset="0"/>
              <a:cs typeface="Arial" charset="0"/>
            </a:endParaRPr>
          </a:p>
        </p:txBody>
      </p:sp>
      <p:sp>
        <p:nvSpPr>
          <p:cNvPr id="4" name="Rounded Rectangle 3">
            <a:extLst>
              <a:ext uri="{FF2B5EF4-FFF2-40B4-BE49-F238E27FC236}">
                <a16:creationId xmlns:a16="http://schemas.microsoft.com/office/drawing/2014/main" id="{0521B1BC-AEBF-A840-966F-8E0F9B525EF5}"/>
              </a:ext>
            </a:extLst>
          </p:cNvPr>
          <p:cNvSpPr/>
          <p:nvPr/>
        </p:nvSpPr>
        <p:spPr>
          <a:xfrm>
            <a:off x="527562" y="592428"/>
            <a:ext cx="8024009" cy="4134118"/>
          </a:xfrm>
          <a:prstGeom prst="roundRect">
            <a:avLst/>
          </a:prstGeom>
          <a:solidFill>
            <a:schemeClr val="accent5">
              <a:lumMod val="20000"/>
              <a:lumOff val="80000"/>
            </a:schemeClr>
          </a:solidFill>
          <a:ln/>
          <a:effectLst>
            <a:outerShdw blurRad="50800" dist="38100" dir="8100000" algn="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marR="0" lvl="0" algn="ctr" defTabSz="4572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white"/>
              </a:solidFill>
              <a:effectLst/>
              <a:uLnTx/>
              <a:uFillTx/>
              <a:latin typeface="Arial" charset="0"/>
              <a:ea typeface="+mn-ea"/>
              <a:cs typeface="+mn-cs"/>
            </a:endParaRPr>
          </a:p>
        </p:txBody>
      </p:sp>
      <p:sp>
        <p:nvSpPr>
          <p:cNvPr id="5" name="Rectangle 4">
            <a:extLst>
              <a:ext uri="{FF2B5EF4-FFF2-40B4-BE49-F238E27FC236}">
                <a16:creationId xmlns:a16="http://schemas.microsoft.com/office/drawing/2014/main" id="{1D5F8711-F9BB-3D42-8089-314143A74CDA}"/>
              </a:ext>
            </a:extLst>
          </p:cNvPr>
          <p:cNvSpPr/>
          <p:nvPr/>
        </p:nvSpPr>
        <p:spPr>
          <a:xfrm>
            <a:off x="753641" y="807421"/>
            <a:ext cx="6976335" cy="4722831"/>
          </a:xfrm>
          <a:prstGeom prst="rect">
            <a:avLst/>
          </a:prstGeom>
        </p:spPr>
        <p:txBody>
          <a:bodyPr wrap="square">
            <a:spAutoFit/>
          </a:bodyPr>
          <a:lstStyle/>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lang="en-US" sz="1600" dirty="0">
                <a:solidFill>
                  <a:schemeClr val="accent4"/>
                </a:solidFill>
                <a:latin typeface="Arial" charset="0"/>
                <a:ea typeface="Arial" charset="0"/>
                <a:cs typeface="Arial" charset="0"/>
              </a:rPr>
              <a:t>Non Deterministic </a:t>
            </a:r>
            <a:r>
              <a:rPr lang="en-US" sz="1600" dirty="0" err="1">
                <a:solidFill>
                  <a:schemeClr val="accent4"/>
                </a:solidFill>
                <a:latin typeface="Arial" charset="0"/>
                <a:ea typeface="Arial" charset="0"/>
                <a:cs typeface="Arial" charset="0"/>
              </a:rPr>
              <a:t>chaincode</a:t>
            </a:r>
            <a:endParaRPr lang="en-US" sz="1600" dirty="0">
              <a:solidFill>
                <a:schemeClr val="accent4"/>
              </a:solidFill>
              <a:latin typeface="Arial" charset="0"/>
              <a:ea typeface="Arial" charset="0"/>
              <a:cs typeface="Arial" charset="0"/>
            </a:endParaRPr>
          </a:p>
          <a:p>
            <a:pPr marL="685891" lvl="1" indent="-342900" defTabSz="457200">
              <a:lnSpc>
                <a:spcPct val="95000"/>
              </a:lnSpc>
              <a:spcBef>
                <a:spcPct val="5000"/>
              </a:spcBef>
              <a:spcAft>
                <a:spcPct val="25000"/>
              </a:spcAft>
              <a:buClr>
                <a:srgbClr val="5A5A5A"/>
              </a:buClr>
              <a:buFont typeface="Arial" panose="020B0604020202020204" pitchFamily="34" charset="0"/>
              <a:buChar char="•"/>
              <a:defRPr/>
            </a:pPr>
            <a:r>
              <a:rPr kumimoji="0" lang="en-US" sz="1600" b="0" i="0" u="none" strike="noStrike" kern="1200" cap="none" spc="0" normalizeH="0" baseline="0" noProof="0" dirty="0">
                <a:ln>
                  <a:noFill/>
                </a:ln>
                <a:solidFill>
                  <a:schemeClr val="accent5"/>
                </a:solidFill>
                <a:effectLst/>
                <a:uLnTx/>
                <a:uFillTx/>
                <a:latin typeface="Arial" charset="0"/>
                <a:ea typeface="Arial" charset="0"/>
                <a:cs typeface="Arial" charset="0"/>
              </a:rPr>
              <a:t>random</a:t>
            </a:r>
            <a:r>
              <a:rPr lang="en-US" sz="1600" dirty="0">
                <a:solidFill>
                  <a:schemeClr val="accent5"/>
                </a:solidFill>
                <a:latin typeface="Arial" charset="0"/>
                <a:ea typeface="Arial" charset="0"/>
                <a:cs typeface="Arial" charset="0"/>
              </a:rPr>
              <a:t>(), </a:t>
            </a:r>
            <a:r>
              <a:rPr lang="en-US" sz="1600" dirty="0" err="1">
                <a:solidFill>
                  <a:schemeClr val="accent5"/>
                </a:solidFill>
                <a:latin typeface="Arial" charset="0"/>
                <a:ea typeface="Arial" charset="0"/>
                <a:cs typeface="Arial" charset="0"/>
              </a:rPr>
              <a:t>getDateTime</a:t>
            </a:r>
            <a:r>
              <a:rPr lang="en-US" sz="1600" dirty="0">
                <a:solidFill>
                  <a:schemeClr val="accent5"/>
                </a:solidFill>
                <a:latin typeface="Arial" charset="0"/>
                <a:ea typeface="Arial" charset="0"/>
                <a:cs typeface="Arial" charset="0"/>
              </a:rPr>
              <a:t>()</a:t>
            </a:r>
            <a:endParaRPr kumimoji="0" lang="en-US" sz="1600" b="0" i="0" u="none" strike="noStrike" kern="1200" cap="none" spc="0" normalizeH="0" baseline="0" noProof="0" dirty="0">
              <a:ln>
                <a:noFill/>
              </a:ln>
              <a:solidFill>
                <a:srgbClr val="5E5F64"/>
              </a:solidFill>
              <a:effectLst/>
              <a:uLnTx/>
              <a:uFillTx/>
              <a:latin typeface="Arial" charset="0"/>
              <a:ea typeface="Arial" charset="0"/>
              <a:cs typeface="Arial" charset="0"/>
            </a:endParaRP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lang="en-US" sz="1600" dirty="0">
                <a:solidFill>
                  <a:srgbClr val="5E5F64"/>
                </a:solidFill>
                <a:latin typeface="Arial" charset="0"/>
                <a:ea typeface="Arial" charset="0"/>
                <a:cs typeface="Arial" charset="0"/>
              </a:rPr>
              <a:t>Avoid </a:t>
            </a:r>
            <a:r>
              <a:rPr lang="en-US" sz="1600" dirty="0">
                <a:solidFill>
                  <a:schemeClr val="accent4"/>
                </a:solidFill>
                <a:latin typeface="Arial" charset="0"/>
                <a:ea typeface="Arial" charset="0"/>
                <a:cs typeface="Arial" charset="0"/>
              </a:rPr>
              <a:t>collection updates</a:t>
            </a:r>
            <a:r>
              <a:rPr lang="en-US" sz="1600" dirty="0">
                <a:solidFill>
                  <a:srgbClr val="5E5F64"/>
                </a:solidFill>
                <a:latin typeface="Arial" charset="0"/>
                <a:ea typeface="Arial" charset="0"/>
                <a:cs typeface="Arial" charset="0"/>
              </a:rPr>
              <a:t> to prevent </a:t>
            </a:r>
            <a:r>
              <a:rPr lang="en-US" sz="1600" dirty="0">
                <a:solidFill>
                  <a:schemeClr val="accent4"/>
                </a:solidFill>
                <a:latin typeface="Arial" charset="0"/>
                <a:ea typeface="Arial" charset="0"/>
                <a:cs typeface="Arial" charset="0"/>
              </a:rPr>
              <a:t>MVCC</a:t>
            </a:r>
            <a:r>
              <a:rPr lang="en-US" sz="1600" dirty="0">
                <a:solidFill>
                  <a:srgbClr val="5E5F64"/>
                </a:solidFill>
                <a:latin typeface="Arial" charset="0"/>
                <a:ea typeface="Arial" charset="0"/>
                <a:cs typeface="Arial" charset="0"/>
              </a:rPr>
              <a:t> errors</a:t>
            </a:r>
          </a:p>
          <a:p>
            <a:pPr marL="685891" lvl="1" indent="-342900" defTabSz="457200">
              <a:lnSpc>
                <a:spcPct val="95000"/>
              </a:lnSpc>
              <a:spcBef>
                <a:spcPct val="5000"/>
              </a:spcBef>
              <a:spcAft>
                <a:spcPct val="25000"/>
              </a:spcAft>
              <a:buClr>
                <a:srgbClr val="5A5A5A"/>
              </a:buClr>
              <a:buFont typeface="Arial" panose="020B0604020202020204" pitchFamily="34" charset="0"/>
              <a:buChar char="•"/>
              <a:defRPr/>
            </a:pPr>
            <a:r>
              <a:rPr lang="en-US" sz="1600" dirty="0">
                <a:solidFill>
                  <a:srgbClr val="5E5F64"/>
                </a:solidFill>
                <a:latin typeface="Arial" charset="0"/>
                <a:ea typeface="Arial" charset="0"/>
                <a:cs typeface="Arial" charset="0"/>
              </a:rPr>
              <a:t>Inserts vs updates</a:t>
            </a:r>
          </a:p>
          <a:p>
            <a:pPr marL="685891" lvl="1" indent="-342900" defTabSz="457200">
              <a:lnSpc>
                <a:spcPct val="95000"/>
              </a:lnSpc>
              <a:spcBef>
                <a:spcPct val="5000"/>
              </a:spcBef>
              <a:spcAft>
                <a:spcPct val="25000"/>
              </a:spcAft>
              <a:buClr>
                <a:srgbClr val="5A5A5A"/>
              </a:buClr>
              <a:buFont typeface="Arial" panose="020B0604020202020204" pitchFamily="34" charset="0"/>
              <a:buChar char="•"/>
              <a:defRPr/>
            </a:pPr>
            <a:r>
              <a:rPr lang="en-US" sz="1600" dirty="0">
                <a:solidFill>
                  <a:srgbClr val="5E5F64"/>
                </a:solidFill>
                <a:latin typeface="Arial" charset="0"/>
                <a:ea typeface="Arial" charset="0"/>
                <a:cs typeface="Arial" charset="0"/>
              </a:rPr>
              <a:t>Consider data immutability</a:t>
            </a:r>
            <a:endParaRPr kumimoji="0" lang="en-US" sz="1600" b="0" i="0" u="none" strike="noStrike" kern="1200" cap="none" spc="0" normalizeH="0" baseline="0" noProof="0" dirty="0">
              <a:ln>
                <a:noFill/>
              </a:ln>
              <a:solidFill>
                <a:srgbClr val="0064FF"/>
              </a:solidFill>
              <a:effectLst/>
              <a:uLnTx/>
              <a:uFillTx/>
              <a:latin typeface="Arial" charset="0"/>
              <a:ea typeface="Arial" charset="0"/>
              <a:cs typeface="Arial" charset="0"/>
            </a:endParaRP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kumimoji="0" lang="en-US" sz="1600" b="0" i="0" u="none" strike="noStrike" kern="1200" cap="none" spc="0" normalizeH="0" baseline="0" noProof="0" dirty="0" err="1">
                <a:ln>
                  <a:noFill/>
                </a:ln>
                <a:solidFill>
                  <a:schemeClr val="accent4"/>
                </a:solidFill>
                <a:effectLst/>
                <a:uLnTx/>
                <a:uFillTx/>
                <a:latin typeface="Arial" charset="0"/>
                <a:ea typeface="Arial" charset="0"/>
                <a:cs typeface="Arial" charset="0"/>
              </a:rPr>
              <a:t>Chaincode</a:t>
            </a:r>
            <a:r>
              <a:rPr kumimoji="0" lang="en-US" sz="1600" b="0" i="0" u="none" strike="noStrike" kern="1200" cap="none" spc="0" normalizeH="0" baseline="0" noProof="0" dirty="0">
                <a:ln>
                  <a:noFill/>
                </a:ln>
                <a:solidFill>
                  <a:schemeClr val="accent4"/>
                </a:solidFill>
                <a:effectLst/>
                <a:uLnTx/>
                <a:uFillTx/>
                <a:latin typeface="Arial" charset="0"/>
                <a:ea typeface="Arial" charset="0"/>
                <a:cs typeface="Arial" charset="0"/>
              </a:rPr>
              <a:t> to </a:t>
            </a:r>
            <a:r>
              <a:rPr kumimoji="0" lang="en-US" sz="1600" b="0" i="0" u="none" strike="noStrike" kern="1200" cap="none" spc="0" normalizeH="0" baseline="0" noProof="0" dirty="0" err="1">
                <a:ln>
                  <a:noFill/>
                </a:ln>
                <a:solidFill>
                  <a:schemeClr val="accent4"/>
                </a:solidFill>
                <a:effectLst/>
                <a:uLnTx/>
                <a:uFillTx/>
                <a:latin typeface="Arial" charset="0"/>
                <a:ea typeface="Arial" charset="0"/>
                <a:cs typeface="Arial" charset="0"/>
              </a:rPr>
              <a:t>Chaincode</a:t>
            </a:r>
            <a:r>
              <a:rPr kumimoji="0" lang="en-US" sz="1600" b="0" i="0" u="none" strike="noStrike" kern="1200" cap="none" spc="0" normalizeH="0" baseline="0" noProof="0" dirty="0">
                <a:ln>
                  <a:noFill/>
                </a:ln>
                <a:solidFill>
                  <a:schemeClr val="accent4"/>
                </a:solidFill>
                <a:effectLst/>
                <a:uLnTx/>
                <a:uFillTx/>
                <a:latin typeface="Arial" charset="0"/>
                <a:ea typeface="Arial" charset="0"/>
                <a:cs typeface="Arial" charset="0"/>
              </a:rPr>
              <a:t> </a:t>
            </a:r>
            <a:r>
              <a:rPr kumimoji="0" lang="en-US" sz="1600" b="0" i="0" u="none" strike="noStrike" kern="1200" cap="none" spc="0" normalizeH="0" baseline="0" noProof="0" dirty="0">
                <a:ln>
                  <a:noFill/>
                </a:ln>
                <a:solidFill>
                  <a:schemeClr val="accent5"/>
                </a:solidFill>
                <a:effectLst/>
                <a:uLnTx/>
                <a:uFillTx/>
                <a:latin typeface="Arial" charset="0"/>
                <a:ea typeface="Arial" charset="0"/>
                <a:cs typeface="Arial" charset="0"/>
              </a:rPr>
              <a:t>calls</a:t>
            </a:r>
            <a:br>
              <a:rPr kumimoji="0" lang="en-US" sz="1600" b="0" i="0" u="none" strike="noStrike" kern="1200" cap="none" spc="0" normalizeH="0" baseline="0" noProof="0" dirty="0">
                <a:ln>
                  <a:noFill/>
                </a:ln>
                <a:solidFill>
                  <a:schemeClr val="accent5"/>
                </a:solidFill>
                <a:effectLst/>
                <a:uLnTx/>
                <a:uFillTx/>
                <a:latin typeface="Arial" charset="0"/>
                <a:ea typeface="Arial" charset="0"/>
                <a:cs typeface="Arial" charset="0"/>
              </a:rPr>
            </a:br>
            <a:endParaRPr kumimoji="0" lang="en-US" sz="1600" b="0" i="0" u="none" strike="noStrike" kern="1200" cap="none" spc="0" normalizeH="0" baseline="0" noProof="0" dirty="0">
              <a:ln>
                <a:noFill/>
              </a:ln>
              <a:solidFill>
                <a:schemeClr val="accent5"/>
              </a:solidFill>
              <a:effectLst/>
              <a:uLnTx/>
              <a:uFillTx/>
              <a:latin typeface="Arial" charset="0"/>
              <a:ea typeface="Arial" charset="0"/>
              <a:cs typeface="Arial" charset="0"/>
            </a:endParaRP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lang="en-US" sz="1600" dirty="0">
                <a:solidFill>
                  <a:schemeClr val="accent4"/>
                </a:solidFill>
                <a:latin typeface="Arial" charset="0"/>
                <a:ea typeface="Arial" charset="0"/>
                <a:cs typeface="Arial" charset="0"/>
              </a:rPr>
              <a:t>Attribute</a:t>
            </a:r>
            <a:r>
              <a:rPr lang="en-US" sz="1600" dirty="0">
                <a:solidFill>
                  <a:schemeClr val="accent5"/>
                </a:solidFill>
                <a:latin typeface="Arial" charset="0"/>
                <a:ea typeface="Arial" charset="0"/>
                <a:cs typeface="Arial" charset="0"/>
              </a:rPr>
              <a:t> based access control</a:t>
            </a:r>
          </a:p>
          <a:p>
            <a:pPr marL="685891" lvl="1" indent="-342900" defTabSz="457200">
              <a:lnSpc>
                <a:spcPct val="95000"/>
              </a:lnSpc>
              <a:spcBef>
                <a:spcPct val="5000"/>
              </a:spcBef>
              <a:spcAft>
                <a:spcPct val="25000"/>
              </a:spcAft>
              <a:buClr>
                <a:srgbClr val="5A5A5A"/>
              </a:buClr>
              <a:buFont typeface="Arial" panose="020B0604020202020204" pitchFamily="34" charset="0"/>
              <a:buChar char="•"/>
              <a:defRPr/>
            </a:pPr>
            <a:r>
              <a:rPr kumimoji="0" lang="en-US" sz="1600" b="0" i="0" u="none" strike="noStrike" kern="1200" cap="none" spc="0" normalizeH="0" baseline="0" noProof="0" dirty="0">
                <a:ln>
                  <a:noFill/>
                </a:ln>
                <a:solidFill>
                  <a:schemeClr val="accent5"/>
                </a:solidFill>
                <a:effectLst/>
                <a:uLnTx/>
                <a:uFillTx/>
                <a:latin typeface="Arial" charset="0"/>
                <a:ea typeface="Arial" charset="0"/>
                <a:cs typeface="Arial" charset="0"/>
              </a:rPr>
              <a:t>Extract caller information f</a:t>
            </a:r>
            <a:r>
              <a:rPr lang="en-US" sz="1600" dirty="0">
                <a:solidFill>
                  <a:schemeClr val="accent5"/>
                </a:solidFill>
                <a:latin typeface="Arial" charset="0"/>
                <a:ea typeface="Arial" charset="0"/>
                <a:cs typeface="Arial" charset="0"/>
              </a:rPr>
              <a:t>rom certificate</a:t>
            </a:r>
          </a:p>
          <a:p>
            <a:pPr marL="685891" lvl="1" indent="-342900" defTabSz="457200">
              <a:lnSpc>
                <a:spcPct val="95000"/>
              </a:lnSpc>
              <a:spcBef>
                <a:spcPct val="5000"/>
              </a:spcBef>
              <a:spcAft>
                <a:spcPct val="25000"/>
              </a:spcAft>
              <a:buClr>
                <a:srgbClr val="5A5A5A"/>
              </a:buClr>
              <a:buFont typeface="Arial" panose="020B0604020202020204" pitchFamily="34" charset="0"/>
              <a:buChar char="•"/>
              <a:defRPr/>
            </a:pPr>
            <a:r>
              <a:rPr lang="en-US" sz="1600" dirty="0">
                <a:solidFill>
                  <a:schemeClr val="accent5"/>
                </a:solidFill>
                <a:latin typeface="Arial" charset="0"/>
                <a:ea typeface="Arial" charset="0"/>
                <a:cs typeface="Arial" charset="0"/>
              </a:rPr>
              <a:t>Roles and attributes from certificate</a:t>
            </a:r>
          </a:p>
          <a:p>
            <a:pPr lvl="1" defTabSz="457200">
              <a:lnSpc>
                <a:spcPct val="95000"/>
              </a:lnSpc>
              <a:spcBef>
                <a:spcPct val="5000"/>
              </a:spcBef>
              <a:spcAft>
                <a:spcPct val="25000"/>
              </a:spcAft>
              <a:buClr>
                <a:srgbClr val="5A5A5A"/>
              </a:buClr>
              <a:defRPr/>
            </a:pPr>
            <a:endParaRPr lang="en-US" sz="1600" dirty="0">
              <a:solidFill>
                <a:schemeClr val="accent5"/>
              </a:solidFill>
              <a:latin typeface="Arial" charset="0"/>
              <a:ea typeface="Arial" charset="0"/>
              <a:cs typeface="Arial" charset="0"/>
            </a:endParaRPr>
          </a:p>
          <a:p>
            <a:pPr marL="342900" indent="-342900" defTabSz="457200">
              <a:lnSpc>
                <a:spcPct val="95000"/>
              </a:lnSpc>
              <a:spcBef>
                <a:spcPct val="5000"/>
              </a:spcBef>
              <a:spcAft>
                <a:spcPct val="25000"/>
              </a:spcAft>
              <a:buClr>
                <a:srgbClr val="5A5A5A"/>
              </a:buClr>
              <a:buFont typeface="+mj-lt"/>
              <a:buAutoNum type="arabicPeriod"/>
              <a:defRPr/>
            </a:pPr>
            <a:r>
              <a:rPr kumimoji="0" lang="en-US" sz="1600" b="0" i="0" u="none" strike="noStrike" kern="1200" cap="none" spc="0" normalizeH="0" baseline="0" noProof="0" dirty="0">
                <a:ln>
                  <a:noFill/>
                </a:ln>
                <a:solidFill>
                  <a:schemeClr val="accent4"/>
                </a:solidFill>
                <a:effectLst/>
                <a:uLnTx/>
                <a:uFillTx/>
                <a:latin typeface="Arial" charset="0"/>
                <a:ea typeface="Arial" charset="0"/>
                <a:cs typeface="Arial" charset="0"/>
              </a:rPr>
              <a:t>On</a:t>
            </a:r>
            <a:r>
              <a:rPr kumimoji="0" lang="en-US" sz="1600" b="0" i="0" u="none" strike="noStrike" kern="1200" cap="none" spc="0" normalizeH="0" baseline="0" noProof="0" dirty="0">
                <a:ln>
                  <a:noFill/>
                </a:ln>
                <a:solidFill>
                  <a:schemeClr val="accent5"/>
                </a:solidFill>
                <a:effectLst/>
                <a:uLnTx/>
                <a:uFillTx/>
                <a:latin typeface="Arial" charset="0"/>
                <a:ea typeface="Arial" charset="0"/>
                <a:cs typeface="Arial" charset="0"/>
              </a:rPr>
              <a:t> chain</a:t>
            </a:r>
            <a:r>
              <a:rPr lang="en-US" sz="1600" dirty="0">
                <a:solidFill>
                  <a:schemeClr val="accent5"/>
                </a:solidFill>
                <a:latin typeface="Arial" charset="0"/>
                <a:ea typeface="Arial" charset="0"/>
                <a:cs typeface="Arial" charset="0"/>
              </a:rPr>
              <a:t> vs </a:t>
            </a:r>
            <a:r>
              <a:rPr lang="en-US" sz="1600" dirty="0">
                <a:solidFill>
                  <a:schemeClr val="accent4"/>
                </a:solidFill>
                <a:latin typeface="Arial" charset="0"/>
                <a:ea typeface="Arial" charset="0"/>
                <a:cs typeface="Arial" charset="0"/>
              </a:rPr>
              <a:t>Off</a:t>
            </a:r>
            <a:r>
              <a:rPr lang="en-US" sz="1600" dirty="0">
                <a:solidFill>
                  <a:schemeClr val="accent5"/>
                </a:solidFill>
                <a:latin typeface="Arial" charset="0"/>
                <a:ea typeface="Arial" charset="0"/>
                <a:cs typeface="Arial" charset="0"/>
              </a:rPr>
              <a:t> chain storage</a:t>
            </a:r>
          </a:p>
          <a:p>
            <a:pPr marL="685891" lvl="1" indent="-342900" defTabSz="457200">
              <a:lnSpc>
                <a:spcPct val="95000"/>
              </a:lnSpc>
              <a:spcBef>
                <a:spcPct val="5000"/>
              </a:spcBef>
              <a:spcAft>
                <a:spcPct val="25000"/>
              </a:spcAft>
              <a:buClr>
                <a:srgbClr val="5A5A5A"/>
              </a:buClr>
              <a:buFont typeface="Arial" panose="020B0604020202020204" pitchFamily="34" charset="0"/>
              <a:buChar char="•"/>
              <a:defRPr/>
            </a:pPr>
            <a:r>
              <a:rPr lang="en-US" sz="1600" dirty="0">
                <a:solidFill>
                  <a:schemeClr val="accent5"/>
                </a:solidFill>
                <a:latin typeface="Arial" charset="0"/>
                <a:ea typeface="Arial" charset="0"/>
                <a:cs typeface="Arial" charset="0"/>
              </a:rPr>
              <a:t>PDF, images </a:t>
            </a:r>
            <a:r>
              <a:rPr lang="en-US" sz="1600" dirty="0" err="1">
                <a:solidFill>
                  <a:schemeClr val="accent5"/>
                </a:solidFill>
                <a:latin typeface="Arial" charset="0"/>
                <a:ea typeface="Arial" charset="0"/>
                <a:cs typeface="Arial" charset="0"/>
              </a:rPr>
              <a:t>etc</a:t>
            </a:r>
            <a:r>
              <a:rPr lang="en-US" sz="1600" dirty="0">
                <a:solidFill>
                  <a:schemeClr val="accent5"/>
                </a:solidFill>
                <a:latin typeface="Arial" charset="0"/>
                <a:ea typeface="Arial" charset="0"/>
                <a:cs typeface="Arial" charset="0"/>
              </a:rPr>
              <a:t> off chain and hash on chain</a:t>
            </a:r>
            <a:endParaRPr kumimoji="0" lang="en-US" sz="1600" b="0" i="0" u="none" strike="noStrike" kern="1200" cap="none" spc="0" normalizeH="0" baseline="0" noProof="0" dirty="0">
              <a:ln>
                <a:noFill/>
              </a:ln>
              <a:solidFill>
                <a:schemeClr val="accent5"/>
              </a:solidFill>
              <a:effectLst/>
              <a:uLnTx/>
              <a:uFillTx/>
              <a:latin typeface="Arial" charset="0"/>
              <a:ea typeface="Arial" charset="0"/>
              <a:cs typeface="Arial" charset="0"/>
            </a:endParaRPr>
          </a:p>
          <a:p>
            <a:pPr marL="342900" lvl="0" indent="-342900" defTabSz="457200">
              <a:lnSpc>
                <a:spcPct val="95000"/>
              </a:lnSpc>
              <a:spcBef>
                <a:spcPct val="5000"/>
              </a:spcBef>
              <a:spcAft>
                <a:spcPct val="25000"/>
              </a:spcAft>
              <a:buClr>
                <a:srgbClr val="5A5A5A"/>
              </a:buClr>
              <a:buFont typeface="+mj-lt"/>
              <a:buAutoNum type="arabicPeriod"/>
              <a:defRPr/>
            </a:pPr>
            <a:endParaRPr lang="en-US" sz="1200" dirty="0">
              <a:solidFill>
                <a:srgbClr val="0064FF"/>
              </a:solidFill>
              <a:latin typeface="Arial" charset="0"/>
              <a:ea typeface="Arial" charset="0"/>
              <a:cs typeface="Arial" charset="0"/>
            </a:endParaRPr>
          </a:p>
          <a:p>
            <a:pPr marL="457109" indent="-342900" defTabSz="457200">
              <a:lnSpc>
                <a:spcPct val="95000"/>
              </a:lnSpc>
              <a:spcBef>
                <a:spcPct val="5000"/>
              </a:spcBef>
              <a:spcAft>
                <a:spcPct val="25000"/>
              </a:spcAft>
              <a:buClr>
                <a:srgbClr val="5A5A5A"/>
              </a:buClr>
              <a:buFont typeface="Arial" charset="0"/>
              <a:buChar char="•"/>
              <a:defRPr/>
            </a:pPr>
            <a:endParaRPr lang="en-US" sz="1400" dirty="0">
              <a:solidFill>
                <a:srgbClr val="5E5F64"/>
              </a:solidFill>
              <a:latin typeface="Arial" charset="0"/>
              <a:ea typeface="Arial" charset="0"/>
              <a:cs typeface="Arial" charset="0"/>
            </a:endParaRPr>
          </a:p>
          <a:p>
            <a:pPr marL="457109" indent="-342900" defTabSz="457200">
              <a:lnSpc>
                <a:spcPct val="95000"/>
              </a:lnSpc>
              <a:spcBef>
                <a:spcPct val="5000"/>
              </a:spcBef>
              <a:spcAft>
                <a:spcPct val="25000"/>
              </a:spcAft>
              <a:buClr>
                <a:srgbClr val="5A5A5A"/>
              </a:buClr>
              <a:buFont typeface="Arial" charset="0"/>
              <a:buChar char="•"/>
              <a:defRPr/>
            </a:pPr>
            <a:endParaRPr lang="en-US" sz="1400" dirty="0">
              <a:solidFill>
                <a:srgbClr val="5E5F64"/>
              </a:solidFill>
              <a:latin typeface="Arial" charset="0"/>
              <a:ea typeface="Arial" charset="0"/>
              <a:cs typeface="Arial" charset="0"/>
            </a:endParaRPr>
          </a:p>
        </p:txBody>
      </p:sp>
    </p:spTree>
    <p:extLst>
      <p:ext uri="{BB962C8B-B14F-4D97-AF65-F5344CB8AC3E}">
        <p14:creationId xmlns:p14="http://schemas.microsoft.com/office/powerpoint/2010/main" val="390693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latin typeface="Arial" charset="0"/>
                <a:ea typeface="Arial" charset="0"/>
                <a:cs typeface="Arial" charset="0"/>
              </a:rPr>
              <a:t>Programming Best Practices – Client App</a:t>
            </a:r>
          </a:p>
        </p:txBody>
      </p:sp>
      <p:sp>
        <p:nvSpPr>
          <p:cNvPr id="4" name="Rounded Rectangle 3">
            <a:extLst>
              <a:ext uri="{FF2B5EF4-FFF2-40B4-BE49-F238E27FC236}">
                <a16:creationId xmlns:a16="http://schemas.microsoft.com/office/drawing/2014/main" id="{0521B1BC-AEBF-A840-966F-8E0F9B525EF5}"/>
              </a:ext>
            </a:extLst>
          </p:cNvPr>
          <p:cNvSpPr/>
          <p:nvPr/>
        </p:nvSpPr>
        <p:spPr>
          <a:xfrm>
            <a:off x="527562" y="585989"/>
            <a:ext cx="8024009" cy="4069724"/>
          </a:xfrm>
          <a:prstGeom prst="roundRect">
            <a:avLst/>
          </a:prstGeom>
          <a:solidFill>
            <a:schemeClr val="accent5">
              <a:lumMod val="20000"/>
              <a:lumOff val="80000"/>
            </a:schemeClr>
          </a:solidFill>
          <a:ln/>
          <a:effectLst>
            <a:outerShdw blurRad="50800" dist="38100" dir="8100000" algn="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marR="0" lvl="0" algn="ctr" defTabSz="4572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white"/>
              </a:solidFill>
              <a:effectLst/>
              <a:uLnTx/>
              <a:uFillTx/>
              <a:latin typeface="Arial" charset="0"/>
              <a:ea typeface="+mn-ea"/>
              <a:cs typeface="+mn-cs"/>
            </a:endParaRPr>
          </a:p>
        </p:txBody>
      </p:sp>
      <p:sp>
        <p:nvSpPr>
          <p:cNvPr id="5" name="Rectangle 4">
            <a:extLst>
              <a:ext uri="{FF2B5EF4-FFF2-40B4-BE49-F238E27FC236}">
                <a16:creationId xmlns:a16="http://schemas.microsoft.com/office/drawing/2014/main" id="{1D5F8711-F9BB-3D42-8089-314143A74CDA}"/>
              </a:ext>
            </a:extLst>
          </p:cNvPr>
          <p:cNvSpPr/>
          <p:nvPr/>
        </p:nvSpPr>
        <p:spPr>
          <a:xfrm>
            <a:off x="753641" y="807421"/>
            <a:ext cx="6976335" cy="4809009"/>
          </a:xfrm>
          <a:prstGeom prst="rect">
            <a:avLst/>
          </a:prstGeom>
        </p:spPr>
        <p:txBody>
          <a:bodyPr wrap="square">
            <a:spAutoFit/>
          </a:bodyPr>
          <a:lstStyle/>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lang="en-US" sz="1600" dirty="0" err="1">
                <a:solidFill>
                  <a:schemeClr val="accent4"/>
                </a:solidFill>
                <a:latin typeface="Arial" charset="0"/>
                <a:ea typeface="Arial" charset="0"/>
                <a:cs typeface="Arial" charset="0"/>
              </a:rPr>
              <a:t>Asychronous</a:t>
            </a:r>
            <a:r>
              <a:rPr lang="en-US" sz="1600" dirty="0">
                <a:solidFill>
                  <a:schemeClr val="accent4"/>
                </a:solidFill>
                <a:latin typeface="Arial" charset="0"/>
                <a:ea typeface="Arial" charset="0"/>
                <a:cs typeface="Arial" charset="0"/>
              </a:rPr>
              <a:t> API</a:t>
            </a:r>
          </a:p>
          <a:p>
            <a:pPr marL="685891" lvl="1" indent="-342900" defTabSz="457200">
              <a:lnSpc>
                <a:spcPct val="95000"/>
              </a:lnSpc>
              <a:spcBef>
                <a:spcPct val="5000"/>
              </a:spcBef>
              <a:spcAft>
                <a:spcPct val="25000"/>
              </a:spcAft>
              <a:buClr>
                <a:srgbClr val="5A5A5A"/>
              </a:buClr>
              <a:buFont typeface="Arial" panose="020B0604020202020204" pitchFamily="34" charset="0"/>
              <a:buChar char="•"/>
              <a:defRPr/>
            </a:pPr>
            <a:r>
              <a:rPr lang="en-US" sz="1600" dirty="0">
                <a:solidFill>
                  <a:schemeClr val="accent5"/>
                </a:solidFill>
                <a:latin typeface="Arial" charset="0"/>
                <a:ea typeface="Arial" charset="0"/>
                <a:cs typeface="Arial" charset="0"/>
              </a:rPr>
              <a:t>Transactions API, webhooks or push events</a:t>
            </a:r>
            <a:br>
              <a:rPr lang="en-US" sz="1600" dirty="0">
                <a:solidFill>
                  <a:schemeClr val="accent5"/>
                </a:solidFill>
                <a:latin typeface="Arial" charset="0"/>
                <a:ea typeface="Arial" charset="0"/>
                <a:cs typeface="Arial" charset="0"/>
              </a:rPr>
            </a:br>
            <a:endParaRPr kumimoji="0" lang="en-US" sz="1600" b="0" i="0" u="none" strike="noStrike" kern="1200" cap="none" spc="0" normalizeH="0" baseline="0" noProof="0" dirty="0">
              <a:ln>
                <a:noFill/>
              </a:ln>
              <a:solidFill>
                <a:srgbClr val="5E5F64"/>
              </a:solidFill>
              <a:effectLst/>
              <a:uLnTx/>
              <a:uFillTx/>
              <a:latin typeface="Arial" charset="0"/>
              <a:ea typeface="Arial" charset="0"/>
              <a:cs typeface="Arial" charset="0"/>
            </a:endParaRP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lang="en-US" sz="1600" dirty="0">
                <a:solidFill>
                  <a:schemeClr val="accent4"/>
                </a:solidFill>
                <a:latin typeface="Arial" charset="0"/>
                <a:ea typeface="Arial" charset="0"/>
                <a:cs typeface="Arial" charset="0"/>
              </a:rPr>
              <a:t>Event</a:t>
            </a:r>
            <a:r>
              <a:rPr lang="en-US" sz="1600" dirty="0">
                <a:solidFill>
                  <a:srgbClr val="5E5F64"/>
                </a:solidFill>
                <a:latin typeface="Arial" charset="0"/>
                <a:ea typeface="Arial" charset="0"/>
                <a:cs typeface="Arial" charset="0"/>
              </a:rPr>
              <a:t> microservice</a:t>
            </a:r>
          </a:p>
          <a:p>
            <a:pPr marL="685891" lvl="1" indent="-342900" defTabSz="457200">
              <a:lnSpc>
                <a:spcPct val="95000"/>
              </a:lnSpc>
              <a:spcBef>
                <a:spcPct val="5000"/>
              </a:spcBef>
              <a:spcAft>
                <a:spcPct val="25000"/>
              </a:spcAft>
              <a:buClr>
                <a:srgbClr val="5A5A5A"/>
              </a:buClr>
              <a:buFont typeface="Arial" panose="020B0604020202020204" pitchFamily="34" charset="0"/>
              <a:buChar char="•"/>
              <a:defRPr/>
            </a:pPr>
            <a:r>
              <a:rPr lang="en-US" sz="1600" dirty="0">
                <a:solidFill>
                  <a:srgbClr val="5E5F64"/>
                </a:solidFill>
                <a:latin typeface="Arial" charset="0"/>
                <a:ea typeface="Arial" charset="0"/>
                <a:cs typeface="Arial" charset="0"/>
              </a:rPr>
              <a:t>Transaction vs Block listeners</a:t>
            </a:r>
            <a:br>
              <a:rPr lang="en-US" sz="1600" dirty="0">
                <a:solidFill>
                  <a:srgbClr val="5E5F64"/>
                </a:solidFill>
                <a:latin typeface="Arial" charset="0"/>
                <a:ea typeface="Arial" charset="0"/>
                <a:cs typeface="Arial" charset="0"/>
              </a:rPr>
            </a:br>
            <a:endParaRPr kumimoji="0" lang="en-US" sz="1600" b="0" i="0" u="none" strike="noStrike" kern="1200" cap="none" spc="0" normalizeH="0" baseline="0" noProof="0" dirty="0">
              <a:ln>
                <a:noFill/>
              </a:ln>
              <a:solidFill>
                <a:srgbClr val="0064FF"/>
              </a:solidFill>
              <a:effectLst/>
              <a:uLnTx/>
              <a:uFillTx/>
              <a:latin typeface="Arial" charset="0"/>
              <a:ea typeface="Arial" charset="0"/>
              <a:cs typeface="Arial" charset="0"/>
            </a:endParaRP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kumimoji="0" lang="en-US" sz="1600" b="0" i="0" u="none" strike="noStrike" kern="1200" cap="none" spc="0" normalizeH="0" baseline="0" noProof="0" dirty="0">
                <a:ln>
                  <a:noFill/>
                </a:ln>
                <a:solidFill>
                  <a:schemeClr val="accent4"/>
                </a:solidFill>
                <a:effectLst/>
                <a:uLnTx/>
                <a:uFillTx/>
                <a:latin typeface="Arial" charset="0"/>
                <a:ea typeface="Arial" charset="0"/>
                <a:cs typeface="Arial" charset="0"/>
              </a:rPr>
              <a:t>Client side data caching</a:t>
            </a:r>
          </a:p>
          <a:p>
            <a:pPr marL="685891" lvl="1" indent="-342900" defTabSz="457200">
              <a:lnSpc>
                <a:spcPct val="95000"/>
              </a:lnSpc>
              <a:spcBef>
                <a:spcPct val="5000"/>
              </a:spcBef>
              <a:spcAft>
                <a:spcPct val="25000"/>
              </a:spcAft>
              <a:buClr>
                <a:srgbClr val="5A5A5A"/>
              </a:buClr>
              <a:buFont typeface="Arial" panose="020B0604020202020204" pitchFamily="34" charset="0"/>
              <a:buChar char="•"/>
              <a:defRPr/>
            </a:pPr>
            <a:r>
              <a:rPr lang="en-US" sz="1600" dirty="0">
                <a:solidFill>
                  <a:schemeClr val="accent5"/>
                </a:solidFill>
                <a:latin typeface="Arial" charset="0"/>
                <a:ea typeface="Arial" charset="0"/>
                <a:cs typeface="Arial" charset="0"/>
              </a:rPr>
              <a:t>Faster reads</a:t>
            </a:r>
          </a:p>
          <a:p>
            <a:pPr marL="685891" lvl="1" indent="-342900" defTabSz="457200">
              <a:lnSpc>
                <a:spcPct val="95000"/>
              </a:lnSpc>
              <a:spcBef>
                <a:spcPct val="5000"/>
              </a:spcBef>
              <a:spcAft>
                <a:spcPct val="25000"/>
              </a:spcAft>
              <a:buClr>
                <a:srgbClr val="5A5A5A"/>
              </a:buClr>
              <a:buFont typeface="Arial" panose="020B0604020202020204" pitchFamily="34" charset="0"/>
              <a:buChar char="•"/>
              <a:defRPr/>
            </a:pPr>
            <a:r>
              <a:rPr kumimoji="0" lang="en-US" sz="1600" b="0" i="0" u="none" strike="noStrike" kern="1200" cap="none" spc="0" normalizeH="0" baseline="0" noProof="0" dirty="0">
                <a:ln>
                  <a:noFill/>
                </a:ln>
                <a:solidFill>
                  <a:schemeClr val="accent5"/>
                </a:solidFill>
                <a:effectLst/>
                <a:uLnTx/>
                <a:uFillTx/>
                <a:latin typeface="Arial" charset="0"/>
                <a:ea typeface="Arial" charset="0"/>
                <a:cs typeface="Arial" charset="0"/>
              </a:rPr>
              <a:t>Better querying capabilities</a:t>
            </a:r>
            <a:br>
              <a:rPr kumimoji="0" lang="en-US" sz="1600" b="0" i="0" u="none" strike="noStrike" kern="1200" cap="none" spc="0" normalizeH="0" baseline="0" noProof="0" dirty="0">
                <a:ln>
                  <a:noFill/>
                </a:ln>
                <a:solidFill>
                  <a:schemeClr val="accent5"/>
                </a:solidFill>
                <a:effectLst/>
                <a:uLnTx/>
                <a:uFillTx/>
                <a:latin typeface="Arial" charset="0"/>
                <a:ea typeface="Arial" charset="0"/>
                <a:cs typeface="Arial" charset="0"/>
              </a:rPr>
            </a:br>
            <a:endParaRPr kumimoji="0" lang="en-US" sz="1600" b="0" i="0" u="none" strike="noStrike" kern="1200" cap="none" spc="0" normalizeH="0" baseline="0" noProof="0" dirty="0">
              <a:ln>
                <a:noFill/>
              </a:ln>
              <a:solidFill>
                <a:schemeClr val="accent5"/>
              </a:solidFill>
              <a:effectLst/>
              <a:uLnTx/>
              <a:uFillTx/>
              <a:latin typeface="Arial" charset="0"/>
              <a:ea typeface="Arial" charset="0"/>
              <a:cs typeface="Arial" charset="0"/>
            </a:endParaRP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lang="en-US" sz="1600" dirty="0">
                <a:solidFill>
                  <a:schemeClr val="accent4"/>
                </a:solidFill>
                <a:latin typeface="Arial" charset="0"/>
                <a:ea typeface="Arial" charset="0"/>
                <a:cs typeface="Arial" charset="0"/>
              </a:rPr>
              <a:t>Client side load balancing and HA</a:t>
            </a:r>
            <a:endParaRPr lang="en-US" sz="1600" dirty="0">
              <a:solidFill>
                <a:schemeClr val="accent5"/>
              </a:solidFill>
              <a:latin typeface="Arial" charset="0"/>
              <a:ea typeface="Arial" charset="0"/>
              <a:cs typeface="Arial" charset="0"/>
            </a:endParaRPr>
          </a:p>
          <a:p>
            <a:pPr marL="685891" lvl="1" indent="-342900" defTabSz="457200">
              <a:lnSpc>
                <a:spcPct val="95000"/>
              </a:lnSpc>
              <a:spcBef>
                <a:spcPct val="5000"/>
              </a:spcBef>
              <a:spcAft>
                <a:spcPct val="25000"/>
              </a:spcAft>
              <a:buClr>
                <a:srgbClr val="5A5A5A"/>
              </a:buClr>
              <a:buFont typeface="Arial" panose="020B0604020202020204" pitchFamily="34" charset="0"/>
              <a:buChar char="•"/>
              <a:defRPr/>
            </a:pPr>
            <a:r>
              <a:rPr kumimoji="0" lang="en-US" sz="1600" b="0" i="0" u="none" strike="noStrike" kern="1200" cap="none" spc="0" normalizeH="0" baseline="0" noProof="0" dirty="0">
                <a:ln>
                  <a:noFill/>
                </a:ln>
                <a:solidFill>
                  <a:schemeClr val="accent5"/>
                </a:solidFill>
                <a:effectLst/>
                <a:uLnTx/>
                <a:uFillTx/>
                <a:latin typeface="Arial" charset="0"/>
                <a:ea typeface="Arial" charset="0"/>
                <a:cs typeface="Arial" charset="0"/>
              </a:rPr>
              <a:t>Load balance between different peers of an org</a:t>
            </a:r>
          </a:p>
          <a:p>
            <a:pPr marL="685891" lvl="1" indent="-342900" defTabSz="457200">
              <a:lnSpc>
                <a:spcPct val="95000"/>
              </a:lnSpc>
              <a:spcBef>
                <a:spcPct val="5000"/>
              </a:spcBef>
              <a:spcAft>
                <a:spcPct val="25000"/>
              </a:spcAft>
              <a:buClr>
                <a:srgbClr val="5A5A5A"/>
              </a:buClr>
              <a:buFont typeface="Arial" panose="020B0604020202020204" pitchFamily="34" charset="0"/>
              <a:buChar char="•"/>
              <a:defRPr/>
            </a:pPr>
            <a:r>
              <a:rPr lang="en-US" sz="1600" dirty="0">
                <a:solidFill>
                  <a:schemeClr val="accent5"/>
                </a:solidFill>
                <a:latin typeface="Arial" charset="0"/>
                <a:ea typeface="Arial" charset="0"/>
                <a:cs typeface="Arial" charset="0"/>
              </a:rPr>
              <a:t>Detect peer downtime and switch to HA peer</a:t>
            </a:r>
            <a:br>
              <a:rPr lang="en-US" sz="1600" dirty="0">
                <a:solidFill>
                  <a:schemeClr val="accent5"/>
                </a:solidFill>
                <a:latin typeface="Arial" charset="0"/>
                <a:ea typeface="Arial" charset="0"/>
                <a:cs typeface="Arial" charset="0"/>
              </a:rPr>
            </a:br>
            <a:endParaRPr lang="en-US" sz="1600" dirty="0">
              <a:solidFill>
                <a:schemeClr val="accent5"/>
              </a:solidFill>
              <a:latin typeface="Arial" charset="0"/>
              <a:ea typeface="Arial" charset="0"/>
              <a:cs typeface="Arial" charset="0"/>
            </a:endParaRPr>
          </a:p>
          <a:p>
            <a:pPr marL="342900" lvl="0" indent="-342900" defTabSz="457200">
              <a:lnSpc>
                <a:spcPct val="95000"/>
              </a:lnSpc>
              <a:spcBef>
                <a:spcPct val="5000"/>
              </a:spcBef>
              <a:spcAft>
                <a:spcPct val="25000"/>
              </a:spcAft>
              <a:buClr>
                <a:srgbClr val="5A5A5A"/>
              </a:buClr>
              <a:buFont typeface="+mj-lt"/>
              <a:buAutoNum type="arabicPeriod"/>
              <a:defRPr/>
            </a:pPr>
            <a:endParaRPr lang="en-US" sz="1200" dirty="0">
              <a:solidFill>
                <a:srgbClr val="0064FF"/>
              </a:solidFill>
              <a:latin typeface="Arial" charset="0"/>
              <a:ea typeface="Arial" charset="0"/>
              <a:cs typeface="Arial" charset="0"/>
            </a:endParaRPr>
          </a:p>
          <a:p>
            <a:pPr marL="457109" indent="-342900" defTabSz="457200">
              <a:lnSpc>
                <a:spcPct val="95000"/>
              </a:lnSpc>
              <a:spcBef>
                <a:spcPct val="5000"/>
              </a:spcBef>
              <a:spcAft>
                <a:spcPct val="25000"/>
              </a:spcAft>
              <a:buClr>
                <a:srgbClr val="5A5A5A"/>
              </a:buClr>
              <a:buFont typeface="Arial" charset="0"/>
              <a:buChar char="•"/>
              <a:defRPr/>
            </a:pPr>
            <a:endParaRPr lang="en-US" sz="1400" dirty="0">
              <a:solidFill>
                <a:srgbClr val="5E5F64"/>
              </a:solidFill>
              <a:latin typeface="Arial" charset="0"/>
              <a:ea typeface="Arial" charset="0"/>
              <a:cs typeface="Arial" charset="0"/>
            </a:endParaRPr>
          </a:p>
          <a:p>
            <a:pPr marL="457109" indent="-342900" defTabSz="457200">
              <a:lnSpc>
                <a:spcPct val="95000"/>
              </a:lnSpc>
              <a:spcBef>
                <a:spcPct val="5000"/>
              </a:spcBef>
              <a:spcAft>
                <a:spcPct val="25000"/>
              </a:spcAft>
              <a:buClr>
                <a:srgbClr val="5A5A5A"/>
              </a:buClr>
              <a:buFont typeface="Arial" charset="0"/>
              <a:buChar char="•"/>
              <a:defRPr/>
            </a:pPr>
            <a:endParaRPr lang="en-US" sz="1400" dirty="0">
              <a:solidFill>
                <a:srgbClr val="5E5F64"/>
              </a:solidFill>
              <a:latin typeface="Arial" charset="0"/>
              <a:ea typeface="Arial" charset="0"/>
              <a:cs typeface="Arial" charset="0"/>
            </a:endParaRPr>
          </a:p>
        </p:txBody>
      </p:sp>
    </p:spTree>
    <p:extLst>
      <p:ext uri="{BB962C8B-B14F-4D97-AF65-F5344CB8AC3E}">
        <p14:creationId xmlns:p14="http://schemas.microsoft.com/office/powerpoint/2010/main" val="3379340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55FE-C227-7B4B-9B33-92F98A478E94}"/>
              </a:ext>
            </a:extLst>
          </p:cNvPr>
          <p:cNvSpPr>
            <a:spLocks noGrp="1"/>
          </p:cNvSpPr>
          <p:nvPr>
            <p:ph type="title"/>
          </p:nvPr>
        </p:nvSpPr>
        <p:spPr/>
        <p:txBody>
          <a:bodyPr/>
          <a:lstStyle/>
          <a:p>
            <a:r>
              <a:rPr lang="en-US" dirty="0"/>
              <a:t>Thank you.</a:t>
            </a:r>
          </a:p>
        </p:txBody>
      </p:sp>
      <p:sp>
        <p:nvSpPr>
          <p:cNvPr id="4" name="Slide Number Placeholder 3">
            <a:extLst>
              <a:ext uri="{FF2B5EF4-FFF2-40B4-BE49-F238E27FC236}">
                <a16:creationId xmlns:a16="http://schemas.microsoft.com/office/drawing/2014/main" id="{F798C841-0056-9349-8344-3C7D30874E0A}"/>
              </a:ext>
            </a:extLst>
          </p:cNvPr>
          <p:cNvSpPr>
            <a:spLocks noGrp="1"/>
          </p:cNvSpPr>
          <p:nvPr>
            <p:ph type="sldNum" sz="quarter" idx="11"/>
          </p:nvPr>
        </p:nvSpPr>
        <p:spPr/>
        <p:txBody>
          <a:bodyPr/>
          <a:lstStyle/>
          <a:p>
            <a:fld id="{59395FB3-9C97-154F-86B2-7E381B951268}" type="slidenum">
              <a:rPr lang="en-US" smtClean="0"/>
              <a:pPr/>
              <a:t>17</a:t>
            </a:fld>
            <a:endParaRPr lang="en-US" dirty="0"/>
          </a:p>
        </p:txBody>
      </p:sp>
      <p:sp>
        <p:nvSpPr>
          <p:cNvPr id="5" name="Text Placeholder 4">
            <a:extLst>
              <a:ext uri="{FF2B5EF4-FFF2-40B4-BE49-F238E27FC236}">
                <a16:creationId xmlns:a16="http://schemas.microsoft.com/office/drawing/2014/main" id="{465FC291-99B6-DD48-8BC2-EAC42D1CEA3D}"/>
              </a:ext>
            </a:extLst>
          </p:cNvPr>
          <p:cNvSpPr>
            <a:spLocks noGrp="1"/>
          </p:cNvSpPr>
          <p:nvPr>
            <p:ph type="body" sz="quarter" idx="13"/>
          </p:nvPr>
        </p:nvSpPr>
        <p:spPr>
          <a:xfrm>
            <a:off x="219456" y="1272866"/>
            <a:ext cx="4123944" cy="3222934"/>
          </a:xfrm>
        </p:spPr>
        <p:txBody>
          <a:bodyPr/>
          <a:lstStyle/>
          <a:p>
            <a:pPr>
              <a:lnSpc>
                <a:spcPts val="1200"/>
              </a:lnSpc>
            </a:pPr>
            <a:r>
              <a:rPr lang="en-US" dirty="0"/>
              <a:t>Varun Ojha</a:t>
            </a:r>
          </a:p>
          <a:p>
            <a:pPr>
              <a:lnSpc>
                <a:spcPts val="1200"/>
              </a:lnSpc>
            </a:pPr>
            <a:r>
              <a:rPr lang="en-US" dirty="0"/>
              <a:t>Lead Architect, </a:t>
            </a:r>
            <a:r>
              <a:rPr lang="en-US" dirty="0" err="1"/>
              <a:t>Tradelens</a:t>
            </a:r>
            <a:endParaRPr lang="en-US" dirty="0"/>
          </a:p>
          <a:p>
            <a:pPr>
              <a:lnSpc>
                <a:spcPts val="1200"/>
              </a:lnSpc>
            </a:pPr>
            <a:r>
              <a:rPr lang="en-US" dirty="0"/>
              <a:t>IBM India Software Lab</a:t>
            </a:r>
          </a:p>
          <a:p>
            <a:pPr>
              <a:lnSpc>
                <a:spcPts val="1200"/>
              </a:lnSpc>
            </a:pPr>
            <a:r>
              <a:rPr lang="en-US" dirty="0"/>
              <a:t>—</a:t>
            </a:r>
          </a:p>
          <a:p>
            <a:pPr>
              <a:lnSpc>
                <a:spcPts val="1200"/>
              </a:lnSpc>
            </a:pPr>
            <a:r>
              <a:rPr lang="en-US" dirty="0" err="1"/>
              <a:t>Varun.ojha@in.ibm.com</a:t>
            </a:r>
            <a:endParaRPr lang="en-US" dirty="0"/>
          </a:p>
          <a:p>
            <a:pPr>
              <a:lnSpc>
                <a:spcPts val="1200"/>
              </a:lnSpc>
            </a:pPr>
            <a:r>
              <a:rPr lang="en-US" dirty="0" err="1"/>
              <a:t>ibm.com</a:t>
            </a:r>
            <a:endParaRPr lang="en-US" dirty="0"/>
          </a:p>
        </p:txBody>
      </p:sp>
    </p:spTree>
    <p:extLst>
      <p:ext uri="{BB962C8B-B14F-4D97-AF65-F5344CB8AC3E}">
        <p14:creationId xmlns:p14="http://schemas.microsoft.com/office/powerpoint/2010/main" val="3246361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6082B6-38F4-6F4A-A441-AE664FEEC205}"/>
              </a:ext>
            </a:extLst>
          </p:cNvPr>
          <p:cNvSpPr>
            <a:spLocks noGrp="1"/>
          </p:cNvSpPr>
          <p:nvPr>
            <p:ph type="sldNum" sz="quarter" idx="11"/>
          </p:nvPr>
        </p:nvSpPr>
        <p:spPr/>
        <p:txBody>
          <a:bodyPr/>
          <a:lstStyle/>
          <a:p>
            <a:fld id="{59395FB3-9C97-154F-86B2-7E381B951268}" type="slidenum">
              <a:rPr lang="en-US" smtClean="0"/>
              <a:pPr/>
              <a:t>18</a:t>
            </a:fld>
            <a:endParaRPr lang="en-US" dirty="0"/>
          </a:p>
        </p:txBody>
      </p:sp>
    </p:spTree>
    <p:extLst>
      <p:ext uri="{BB962C8B-B14F-4D97-AF65-F5344CB8AC3E}">
        <p14:creationId xmlns:p14="http://schemas.microsoft.com/office/powerpoint/2010/main" val="3101079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4A84-EB76-5E43-8FB8-8761E6FD24F3}"/>
              </a:ext>
            </a:extLst>
          </p:cNvPr>
          <p:cNvSpPr>
            <a:spLocks noGrp="1"/>
          </p:cNvSpPr>
          <p:nvPr>
            <p:ph type="title"/>
          </p:nvPr>
        </p:nvSpPr>
        <p:spPr/>
        <p:txBody>
          <a:bodyPr/>
          <a:lstStyle/>
          <a:p>
            <a:r>
              <a:rPr lang="en-US" dirty="0">
                <a:solidFill>
                  <a:schemeClr val="accent1"/>
                </a:solidFill>
              </a:rPr>
              <a:t>Agenda</a:t>
            </a:r>
          </a:p>
        </p:txBody>
      </p:sp>
      <p:sp>
        <p:nvSpPr>
          <p:cNvPr id="4" name="Slide Number Placeholder 3">
            <a:extLst>
              <a:ext uri="{FF2B5EF4-FFF2-40B4-BE49-F238E27FC236}">
                <a16:creationId xmlns:a16="http://schemas.microsoft.com/office/drawing/2014/main" id="{C3E72E08-E5CA-BE41-8004-7BCC43C77DE5}"/>
              </a:ext>
            </a:extLst>
          </p:cNvPr>
          <p:cNvSpPr>
            <a:spLocks noGrp="1"/>
          </p:cNvSpPr>
          <p:nvPr>
            <p:ph type="sldNum" sz="quarter" idx="11"/>
          </p:nvPr>
        </p:nvSpPr>
        <p:spPr/>
        <p:txBody>
          <a:bodyPr/>
          <a:lstStyle/>
          <a:p>
            <a:fld id="{59395FB3-9C97-154F-86B2-7E381B951268}" type="slidenum">
              <a:rPr lang="en-US" smtClean="0"/>
              <a:pPr/>
              <a:t>2</a:t>
            </a:fld>
            <a:endParaRPr lang="en-US" dirty="0"/>
          </a:p>
        </p:txBody>
      </p:sp>
      <p:sp>
        <p:nvSpPr>
          <p:cNvPr id="6" name="Text Placeholder 5">
            <a:extLst>
              <a:ext uri="{FF2B5EF4-FFF2-40B4-BE49-F238E27FC236}">
                <a16:creationId xmlns:a16="http://schemas.microsoft.com/office/drawing/2014/main" id="{ABAEE6B8-8F6C-4B4E-A135-A1136A6B7B78}"/>
              </a:ext>
            </a:extLst>
          </p:cNvPr>
          <p:cNvSpPr>
            <a:spLocks noGrp="1"/>
          </p:cNvSpPr>
          <p:nvPr>
            <p:ph type="body" sz="quarter" idx="13"/>
          </p:nvPr>
        </p:nvSpPr>
        <p:spPr>
          <a:xfrm>
            <a:off x="448056" y="840771"/>
            <a:ext cx="4123944" cy="3894875"/>
          </a:xfrm>
        </p:spPr>
        <p:txBody>
          <a:bodyPr/>
          <a:lstStyle/>
          <a:p>
            <a:pPr lvl="0" defTabSz="457200" fontAlgn="auto">
              <a:spcAft>
                <a:spcPts val="0"/>
              </a:spcAft>
              <a:buClrTx/>
              <a:buSzTx/>
              <a:tabLst>
                <a:tab pos="3940175" algn="dec"/>
              </a:tabLst>
            </a:pPr>
            <a:r>
              <a:rPr lang="en-US" b="1" kern="1200" dirty="0">
                <a:solidFill>
                  <a:schemeClr val="accent1"/>
                </a:solidFill>
                <a:ea typeface="Arial" charset="0"/>
                <a:cs typeface="Arial" charset="0"/>
              </a:rPr>
              <a:t>Blockchain use case evaluation</a:t>
            </a:r>
          </a:p>
          <a:p>
            <a:pPr lvl="0" defTabSz="457200" fontAlgn="auto">
              <a:spcAft>
                <a:spcPts val="0"/>
              </a:spcAft>
              <a:buClrTx/>
              <a:buSzTx/>
              <a:tabLst>
                <a:tab pos="3940175" algn="dec"/>
              </a:tabLst>
            </a:pPr>
            <a:r>
              <a:rPr lang="en-US" b="1" kern="1200" dirty="0">
                <a:solidFill>
                  <a:srgbClr val="000000"/>
                </a:solidFill>
                <a:ea typeface="Arial" charset="0"/>
                <a:cs typeface="Arial" charset="0"/>
              </a:rPr>
              <a:t>	</a:t>
            </a:r>
          </a:p>
          <a:p>
            <a:pPr lvl="0" defTabSz="457200" fontAlgn="auto">
              <a:spcAft>
                <a:spcPts val="0"/>
              </a:spcAft>
              <a:buClrTx/>
              <a:buSzTx/>
              <a:tabLst>
                <a:tab pos="3940175" algn="dec"/>
              </a:tabLst>
            </a:pPr>
            <a:r>
              <a:rPr lang="en-US" kern="1200" dirty="0">
                <a:solidFill>
                  <a:schemeClr val="bg2"/>
                </a:solidFill>
                <a:ea typeface="Arial" charset="0"/>
                <a:cs typeface="Arial" charset="0"/>
              </a:rPr>
              <a:t>Good Blockchain use case or bad?</a:t>
            </a:r>
          </a:p>
          <a:p>
            <a:pPr lvl="0" defTabSz="457200" fontAlgn="auto">
              <a:spcAft>
                <a:spcPts val="0"/>
              </a:spcAft>
              <a:buClrTx/>
              <a:buSzTx/>
              <a:tabLst>
                <a:tab pos="3940175" algn="dec"/>
              </a:tabLst>
            </a:pPr>
            <a:r>
              <a:rPr lang="en-US" kern="1200" dirty="0">
                <a:solidFill>
                  <a:schemeClr val="bg2"/>
                </a:solidFill>
                <a:ea typeface="Arial" charset="0"/>
                <a:cs typeface="Arial" charset="0"/>
              </a:rPr>
              <a:t>What makes a good Blockchain use case	</a:t>
            </a:r>
          </a:p>
          <a:p>
            <a:pPr lvl="0" defTabSz="457200" fontAlgn="auto">
              <a:spcAft>
                <a:spcPts val="0"/>
              </a:spcAft>
              <a:buClrTx/>
              <a:buSzTx/>
              <a:tabLst>
                <a:tab pos="3940175" algn="dec"/>
              </a:tabLst>
            </a:pPr>
            <a:r>
              <a:rPr lang="en-US" kern="1200" dirty="0">
                <a:solidFill>
                  <a:schemeClr val="bg2"/>
                </a:solidFill>
                <a:ea typeface="Arial" charset="0"/>
                <a:cs typeface="Arial" charset="0"/>
              </a:rPr>
              <a:t>What makes a good first use case	</a:t>
            </a:r>
          </a:p>
          <a:p>
            <a:pPr lvl="0" defTabSz="457200" fontAlgn="auto">
              <a:spcAft>
                <a:spcPts val="0"/>
              </a:spcAft>
              <a:buClrTx/>
              <a:buSzTx/>
              <a:tabLst>
                <a:tab pos="3940175" algn="dec"/>
              </a:tabLst>
            </a:pPr>
            <a:r>
              <a:rPr lang="en-US" kern="1200" dirty="0">
                <a:solidFill>
                  <a:schemeClr val="bg2"/>
                </a:solidFill>
                <a:ea typeface="Arial" charset="0"/>
                <a:cs typeface="Arial" charset="0"/>
              </a:rPr>
              <a:t>Use case evaluation questions</a:t>
            </a:r>
            <a:r>
              <a:rPr lang="en-US" kern="1200" dirty="0">
                <a:solidFill>
                  <a:srgbClr val="000000"/>
                </a:solidFill>
                <a:ea typeface="Arial" charset="0"/>
                <a:cs typeface="Arial" charset="0"/>
              </a:rPr>
              <a:t>	</a:t>
            </a:r>
          </a:p>
          <a:p>
            <a:pPr lvl="0" defTabSz="457200" fontAlgn="auto">
              <a:spcAft>
                <a:spcPts val="0"/>
              </a:spcAft>
              <a:buClrTx/>
              <a:buSzTx/>
              <a:tabLst>
                <a:tab pos="3940175" algn="dec"/>
              </a:tabLst>
            </a:pPr>
            <a:r>
              <a:rPr lang="en-US" kern="1200" dirty="0">
                <a:solidFill>
                  <a:srgbClr val="000000"/>
                </a:solidFill>
                <a:ea typeface="Arial" charset="0"/>
                <a:cs typeface="Arial" charset="0"/>
              </a:rPr>
              <a:t>	</a:t>
            </a:r>
          </a:p>
          <a:p>
            <a:pPr lvl="0" defTabSz="457200" fontAlgn="auto">
              <a:spcAft>
                <a:spcPts val="0"/>
              </a:spcAft>
              <a:buClrTx/>
              <a:buSzTx/>
              <a:tabLst>
                <a:tab pos="3940175" algn="dec"/>
              </a:tabLst>
            </a:pPr>
            <a:r>
              <a:rPr lang="en-US" b="1" kern="1200" dirty="0">
                <a:solidFill>
                  <a:schemeClr val="accent1"/>
                </a:solidFill>
                <a:ea typeface="Arial" charset="0"/>
                <a:cs typeface="Arial" charset="0"/>
              </a:rPr>
              <a:t>Blockchain Architecture Best Practices</a:t>
            </a:r>
          </a:p>
          <a:p>
            <a:pPr lvl="0" defTabSz="457200" fontAlgn="auto">
              <a:spcAft>
                <a:spcPts val="0"/>
              </a:spcAft>
              <a:buClrTx/>
              <a:buSzTx/>
              <a:tabLst>
                <a:tab pos="3940175" algn="dec"/>
              </a:tabLst>
            </a:pPr>
            <a:r>
              <a:rPr lang="en-US" b="1" kern="1200" dirty="0">
                <a:solidFill>
                  <a:srgbClr val="000000"/>
                </a:solidFill>
                <a:ea typeface="Arial" charset="0"/>
                <a:cs typeface="Arial" charset="0"/>
              </a:rPr>
              <a:t>	</a:t>
            </a:r>
          </a:p>
          <a:p>
            <a:pPr lvl="0" defTabSz="457200" fontAlgn="auto">
              <a:spcAft>
                <a:spcPts val="0"/>
              </a:spcAft>
              <a:buClrTx/>
              <a:buSzTx/>
              <a:tabLst>
                <a:tab pos="3940175" algn="dec"/>
              </a:tabLst>
            </a:pPr>
            <a:r>
              <a:rPr lang="en-US" kern="1200" dirty="0">
                <a:solidFill>
                  <a:schemeClr val="bg2"/>
                </a:solidFill>
                <a:ea typeface="Arial" charset="0"/>
                <a:cs typeface="Arial" charset="0"/>
              </a:rPr>
              <a:t>Sample Architecture 	</a:t>
            </a:r>
          </a:p>
          <a:p>
            <a:pPr lvl="0" defTabSz="457200" fontAlgn="auto">
              <a:spcAft>
                <a:spcPts val="0"/>
              </a:spcAft>
              <a:buClrTx/>
              <a:buSzTx/>
              <a:tabLst>
                <a:tab pos="3940175" algn="dec"/>
              </a:tabLst>
            </a:pPr>
            <a:r>
              <a:rPr lang="en-US" kern="1200" dirty="0">
                <a:solidFill>
                  <a:schemeClr val="bg2"/>
                </a:solidFill>
                <a:ea typeface="Arial" charset="0"/>
                <a:cs typeface="Arial" charset="0"/>
              </a:rPr>
              <a:t>Integrating with existing systems	</a:t>
            </a:r>
          </a:p>
          <a:p>
            <a:pPr lvl="0" defTabSz="457200" fontAlgn="auto">
              <a:spcAft>
                <a:spcPts val="0"/>
              </a:spcAft>
              <a:buClrTx/>
              <a:buSzTx/>
              <a:tabLst>
                <a:tab pos="3940175" algn="dec"/>
              </a:tabLst>
            </a:pPr>
            <a:r>
              <a:rPr lang="en-US" kern="1200" dirty="0">
                <a:solidFill>
                  <a:schemeClr val="bg2"/>
                </a:solidFill>
                <a:ea typeface="Arial" charset="0"/>
                <a:cs typeface="Arial" charset="0"/>
              </a:rPr>
              <a:t>Key Architectural Decisions - Security</a:t>
            </a:r>
          </a:p>
          <a:p>
            <a:pPr lvl="0" defTabSz="457200" fontAlgn="auto">
              <a:spcAft>
                <a:spcPts val="0"/>
              </a:spcAft>
              <a:buClrTx/>
              <a:buSzTx/>
              <a:tabLst>
                <a:tab pos="3940175" algn="dec"/>
              </a:tabLst>
            </a:pPr>
            <a:endParaRPr lang="en-US" kern="1200" dirty="0">
              <a:solidFill>
                <a:srgbClr val="000000"/>
              </a:solidFill>
              <a:ea typeface="Arial" charset="0"/>
              <a:cs typeface="Arial" charset="0"/>
            </a:endParaRPr>
          </a:p>
          <a:p>
            <a:pPr lvl="0" defTabSz="457200" fontAlgn="auto">
              <a:spcAft>
                <a:spcPts val="0"/>
              </a:spcAft>
              <a:buClrTx/>
              <a:buSzTx/>
              <a:tabLst>
                <a:tab pos="3940175" algn="dec"/>
              </a:tabLst>
            </a:pPr>
            <a:r>
              <a:rPr lang="en-US" b="1" kern="1200" dirty="0">
                <a:solidFill>
                  <a:schemeClr val="accent1"/>
                </a:solidFill>
                <a:ea typeface="Arial" charset="0"/>
                <a:cs typeface="Arial" charset="0"/>
              </a:rPr>
              <a:t>Blockchain Development Best Practices</a:t>
            </a:r>
          </a:p>
          <a:p>
            <a:pPr lvl="0" defTabSz="457200" fontAlgn="auto">
              <a:spcAft>
                <a:spcPts val="0"/>
              </a:spcAft>
              <a:buClrTx/>
              <a:buSzTx/>
              <a:tabLst>
                <a:tab pos="3940175" algn="dec"/>
              </a:tabLst>
            </a:pPr>
            <a:endParaRPr lang="en-US" b="1" kern="1200" dirty="0">
              <a:solidFill>
                <a:schemeClr val="accent1"/>
              </a:solidFill>
              <a:ea typeface="Arial" charset="0"/>
              <a:cs typeface="Arial" charset="0"/>
            </a:endParaRPr>
          </a:p>
          <a:p>
            <a:pPr lvl="0" defTabSz="457200" fontAlgn="auto">
              <a:spcAft>
                <a:spcPts val="0"/>
              </a:spcAft>
              <a:buClrTx/>
              <a:buSzTx/>
              <a:tabLst>
                <a:tab pos="3940175" algn="dec"/>
              </a:tabLst>
            </a:pPr>
            <a:r>
              <a:rPr lang="en-US" kern="1200" dirty="0">
                <a:solidFill>
                  <a:schemeClr val="bg2"/>
                </a:solidFill>
                <a:ea typeface="Arial" charset="0"/>
                <a:cs typeface="Arial" charset="0"/>
              </a:rPr>
              <a:t>Blockchain App Design</a:t>
            </a:r>
            <a:r>
              <a:rPr lang="en-US" b="1" kern="1200" dirty="0">
                <a:solidFill>
                  <a:srgbClr val="000000"/>
                </a:solidFill>
                <a:ea typeface="Arial" charset="0"/>
                <a:cs typeface="Arial" charset="0"/>
              </a:rPr>
              <a:t>	</a:t>
            </a:r>
          </a:p>
          <a:p>
            <a:pPr lvl="0" defTabSz="457200" fontAlgn="auto">
              <a:spcAft>
                <a:spcPts val="0"/>
              </a:spcAft>
              <a:buClrTx/>
              <a:buSzTx/>
              <a:tabLst>
                <a:tab pos="3940175" algn="dec"/>
              </a:tabLst>
            </a:pPr>
            <a:r>
              <a:rPr lang="en-US" kern="1200" dirty="0" err="1">
                <a:solidFill>
                  <a:schemeClr val="bg2"/>
                </a:solidFill>
                <a:ea typeface="Arial" charset="0"/>
                <a:cs typeface="Arial" charset="0"/>
              </a:rPr>
              <a:t>Chaincode</a:t>
            </a:r>
            <a:r>
              <a:rPr lang="en-US" kern="1200" dirty="0">
                <a:solidFill>
                  <a:schemeClr val="bg2"/>
                </a:solidFill>
                <a:ea typeface="Arial" charset="0"/>
                <a:cs typeface="Arial" charset="0"/>
              </a:rPr>
              <a:t> best practices	</a:t>
            </a:r>
          </a:p>
          <a:p>
            <a:pPr lvl="0" defTabSz="457200" fontAlgn="auto">
              <a:spcAft>
                <a:spcPts val="0"/>
              </a:spcAft>
              <a:buClrTx/>
              <a:buSzTx/>
              <a:tabLst>
                <a:tab pos="3940175" algn="dec"/>
              </a:tabLst>
            </a:pPr>
            <a:r>
              <a:rPr lang="en-US" kern="1200" dirty="0">
                <a:solidFill>
                  <a:schemeClr val="bg2"/>
                </a:solidFill>
                <a:ea typeface="Arial" charset="0"/>
                <a:cs typeface="Arial" charset="0"/>
              </a:rPr>
              <a:t>Client side app best practices</a:t>
            </a:r>
            <a:r>
              <a:rPr lang="en-US" kern="1200" dirty="0">
                <a:solidFill>
                  <a:srgbClr val="000000"/>
                </a:solidFill>
                <a:ea typeface="Arial" charset="0"/>
                <a:cs typeface="Arial" charset="0"/>
              </a:rPr>
              <a:t>	</a:t>
            </a:r>
          </a:p>
          <a:p>
            <a:pPr lvl="0" defTabSz="457200" fontAlgn="auto">
              <a:spcAft>
                <a:spcPts val="0"/>
              </a:spcAft>
              <a:buClrTx/>
              <a:buSzTx/>
              <a:tabLst>
                <a:tab pos="3940175" algn="dec"/>
              </a:tabLst>
            </a:pPr>
            <a:r>
              <a:rPr lang="en-US" kern="1200" dirty="0">
                <a:solidFill>
                  <a:srgbClr val="000000"/>
                </a:solidFill>
                <a:ea typeface="Arial" charset="0"/>
                <a:cs typeface="Arial" charset="0"/>
              </a:rPr>
              <a:t>	</a:t>
            </a:r>
          </a:p>
        </p:txBody>
      </p:sp>
    </p:spTree>
    <p:extLst>
      <p:ext uri="{BB962C8B-B14F-4D97-AF65-F5344CB8AC3E}">
        <p14:creationId xmlns:p14="http://schemas.microsoft.com/office/powerpoint/2010/main" val="4081846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6C3A80-05AB-A247-A7B2-9271E4826D51}"/>
              </a:ext>
            </a:extLst>
          </p:cNvPr>
          <p:cNvSpPr>
            <a:spLocks noGrp="1"/>
          </p:cNvSpPr>
          <p:nvPr>
            <p:ph type="sldNum" sz="quarter" idx="11"/>
          </p:nvPr>
        </p:nvSpPr>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FFFFFF"/>
                </a:solidFill>
                <a:effectLst/>
                <a:uLnTx/>
                <a:uFillTx/>
                <a:latin typeface="Arial" panose="020B0604020202020204"/>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3</a:t>
            </a:fld>
            <a:endParaRPr kumimoji="0" lang="en-US"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3" name="Title 1">
            <a:extLst>
              <a:ext uri="{FF2B5EF4-FFF2-40B4-BE49-F238E27FC236}">
                <a16:creationId xmlns:a16="http://schemas.microsoft.com/office/drawing/2014/main" id="{CAA1390E-7DBF-9549-B565-83D09D60A023}"/>
              </a:ext>
            </a:extLst>
          </p:cNvPr>
          <p:cNvSpPr txBox="1">
            <a:spLocks/>
          </p:cNvSpPr>
          <p:nvPr/>
        </p:nvSpPr>
        <p:spPr>
          <a:xfrm>
            <a:off x="2260467" y="1327383"/>
            <a:ext cx="2717933" cy="77759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a:ea typeface="Arial" charset="0"/>
                <a:cs typeface="Arial" charset="0"/>
              </a:rPr>
              <a:t>Blockchain use cases</a:t>
            </a:r>
          </a:p>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sz="1400" b="0" i="1" u="none" strike="noStrike" kern="1200" cap="none" spc="0" normalizeH="0" baseline="0" noProof="0" dirty="0">
                <a:ln>
                  <a:noFill/>
                </a:ln>
                <a:solidFill>
                  <a:srgbClr val="5FC8F1"/>
                </a:solidFill>
                <a:effectLst/>
                <a:uLnTx/>
                <a:uFillTx/>
                <a:latin typeface="Arial"/>
                <a:ea typeface="Arial" charset="0"/>
                <a:cs typeface="Arial" charset="0"/>
              </a:rPr>
              <a:t>How to choose the right use case</a:t>
            </a:r>
            <a:endParaRPr kumimoji="0" lang="en-US" sz="1400" b="0" i="0" u="none" strike="noStrike" kern="1200" cap="none" spc="0" normalizeH="0" baseline="0" noProof="0" dirty="0">
              <a:ln>
                <a:noFill/>
              </a:ln>
              <a:solidFill>
                <a:prstClr val="white"/>
              </a:solidFill>
              <a:effectLst/>
              <a:uLnTx/>
              <a:uFillTx/>
              <a:latin typeface="Arial"/>
              <a:ea typeface="Arial" charset="0"/>
              <a:cs typeface="Arial" charset="0"/>
            </a:endParaRPr>
          </a:p>
        </p:txBody>
      </p:sp>
      <p:grpSp>
        <p:nvGrpSpPr>
          <p:cNvPr id="34" name="Group 33">
            <a:extLst>
              <a:ext uri="{FF2B5EF4-FFF2-40B4-BE49-F238E27FC236}">
                <a16:creationId xmlns:a16="http://schemas.microsoft.com/office/drawing/2014/main" id="{6665AB18-FE10-734A-B987-8BB3CA370849}"/>
              </a:ext>
            </a:extLst>
          </p:cNvPr>
          <p:cNvGrpSpPr/>
          <p:nvPr/>
        </p:nvGrpSpPr>
        <p:grpSpPr>
          <a:xfrm>
            <a:off x="1201703" y="1245605"/>
            <a:ext cx="941152" cy="941152"/>
            <a:chOff x="1497917" y="2786846"/>
            <a:chExt cx="941152" cy="941152"/>
          </a:xfrm>
        </p:grpSpPr>
        <p:sp>
          <p:nvSpPr>
            <p:cNvPr id="35" name="Oval 34">
              <a:extLst>
                <a:ext uri="{FF2B5EF4-FFF2-40B4-BE49-F238E27FC236}">
                  <a16:creationId xmlns:a16="http://schemas.microsoft.com/office/drawing/2014/main" id="{8FA06D81-7AE9-D54E-910A-B6F2B2A119AF}"/>
                </a:ext>
              </a:extLst>
            </p:cNvPr>
            <p:cNvSpPr/>
            <p:nvPr/>
          </p:nvSpPr>
          <p:spPr>
            <a:xfrm>
              <a:off x="1497917" y="2816672"/>
              <a:ext cx="911325" cy="911326"/>
            </a:xfrm>
            <a:prstGeom prst="ellipse">
              <a:avLst/>
            </a:prstGeom>
            <a:solidFill>
              <a:schemeClr val="bg1"/>
            </a:solidFill>
            <a:ln>
              <a:solidFill>
                <a:schemeClr val="tx2"/>
              </a:solidFill>
            </a:ln>
          </p:spPr>
          <p:txBody>
            <a:bodyPr wrap="square" lIns="0" tIns="0" rIns="0" bIns="0" rtlCol="0" anchor="ctr">
              <a:noAutofit/>
            </a:bodyPr>
            <a:lstStyle/>
            <a:p>
              <a:pPr algn="ctr"/>
              <a:endParaRPr lang="en-US" sz="1200" dirty="0">
                <a:solidFill>
                  <a:srgbClr val="000000"/>
                </a:solidFill>
                <a:cs typeface="Arial" charset="0"/>
              </a:endParaRPr>
            </a:p>
          </p:txBody>
        </p:sp>
        <p:pic>
          <p:nvPicPr>
            <p:cNvPr id="36" name="Picture 35">
              <a:extLst>
                <a:ext uri="{FF2B5EF4-FFF2-40B4-BE49-F238E27FC236}">
                  <a16:creationId xmlns:a16="http://schemas.microsoft.com/office/drawing/2014/main" id="{B3DE1968-DFFB-2447-9FE8-E7A630FD5CA6}"/>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1497917" y="2786846"/>
              <a:ext cx="941152" cy="941152"/>
            </a:xfrm>
            <a:prstGeom prst="rect">
              <a:avLst/>
            </a:prstGeom>
          </p:spPr>
        </p:pic>
      </p:grpSp>
      <p:sp>
        <p:nvSpPr>
          <p:cNvPr id="37" name="Freeform 27">
            <a:extLst>
              <a:ext uri="{FF2B5EF4-FFF2-40B4-BE49-F238E27FC236}">
                <a16:creationId xmlns:a16="http://schemas.microsoft.com/office/drawing/2014/main" id="{02177F29-B9F9-134A-A801-1CE113D6B5C5}"/>
              </a:ext>
            </a:extLst>
          </p:cNvPr>
          <p:cNvSpPr>
            <a:spLocks/>
          </p:cNvSpPr>
          <p:nvPr/>
        </p:nvSpPr>
        <p:spPr bwMode="auto">
          <a:xfrm>
            <a:off x="939546" y="1422635"/>
            <a:ext cx="199706" cy="764122"/>
          </a:xfrm>
          <a:custGeom>
            <a:avLst/>
            <a:gdLst>
              <a:gd name="T0" fmla="*/ 0 w 291"/>
              <a:gd name="T1" fmla="*/ 0 h 1037"/>
              <a:gd name="T2" fmla="*/ 0 w 291"/>
              <a:gd name="T3" fmla="*/ 130 h 1037"/>
              <a:gd name="T4" fmla="*/ 34 w 291"/>
              <a:gd name="T5" fmla="*/ 130 h 1037"/>
              <a:gd name="T6" fmla="*/ 35 w 291"/>
              <a:gd name="T7" fmla="*/ 130 h 1037"/>
              <a:gd name="T8" fmla="*/ 35 w 291"/>
              <a:gd name="T9" fmla="*/ 130 h 1037"/>
              <a:gd name="T10" fmla="*/ 36 w 291"/>
              <a:gd name="T11" fmla="*/ 130 h 1037"/>
              <a:gd name="T12" fmla="*/ 36 w 291"/>
              <a:gd name="T13" fmla="*/ 129 h 1037"/>
              <a:gd name="T14" fmla="*/ 36 w 291"/>
              <a:gd name="T15" fmla="*/ 129 h 1037"/>
              <a:gd name="T16" fmla="*/ 37 w 291"/>
              <a:gd name="T17" fmla="*/ 129 h 1037"/>
              <a:gd name="T18" fmla="*/ 37 w 291"/>
              <a:gd name="T19" fmla="*/ 128 h 1037"/>
              <a:gd name="T20" fmla="*/ 37 w 291"/>
              <a:gd name="T21" fmla="*/ 127 h 1037"/>
              <a:gd name="T22" fmla="*/ 37 w 291"/>
              <a:gd name="T23" fmla="*/ 127 h 1037"/>
              <a:gd name="T24" fmla="*/ 37 w 291"/>
              <a:gd name="T25" fmla="*/ 127 h 1037"/>
              <a:gd name="T26" fmla="*/ 36 w 291"/>
              <a:gd name="T27" fmla="*/ 126 h 1037"/>
              <a:gd name="T28" fmla="*/ 36 w 291"/>
              <a:gd name="T29" fmla="*/ 126 h 1037"/>
              <a:gd name="T30" fmla="*/ 36 w 291"/>
              <a:gd name="T31" fmla="*/ 125 h 1037"/>
              <a:gd name="T32" fmla="*/ 35 w 291"/>
              <a:gd name="T33" fmla="*/ 125 h 1037"/>
              <a:gd name="T34" fmla="*/ 35 w 291"/>
              <a:gd name="T35" fmla="*/ 125 h 1037"/>
              <a:gd name="T36" fmla="*/ 34 w 291"/>
              <a:gd name="T37" fmla="*/ 125 h 1037"/>
              <a:gd name="T38" fmla="*/ 5 w 291"/>
              <a:gd name="T39" fmla="*/ 125 h 1037"/>
              <a:gd name="T40" fmla="*/ 5 w 291"/>
              <a:gd name="T41" fmla="*/ 6 h 1037"/>
              <a:gd name="T42" fmla="*/ 34 w 291"/>
              <a:gd name="T43" fmla="*/ 6 h 1037"/>
              <a:gd name="T44" fmla="*/ 34 w 291"/>
              <a:gd name="T45" fmla="*/ 6 h 1037"/>
              <a:gd name="T46" fmla="*/ 35 w 291"/>
              <a:gd name="T47" fmla="*/ 5 h 1037"/>
              <a:gd name="T48" fmla="*/ 35 w 291"/>
              <a:gd name="T49" fmla="*/ 5 h 1037"/>
              <a:gd name="T50" fmla="*/ 36 w 291"/>
              <a:gd name="T51" fmla="*/ 5 h 1037"/>
              <a:gd name="T52" fmla="*/ 36 w 291"/>
              <a:gd name="T53" fmla="*/ 5 h 1037"/>
              <a:gd name="T54" fmla="*/ 36 w 291"/>
              <a:gd name="T55" fmla="*/ 4 h 1037"/>
              <a:gd name="T56" fmla="*/ 36 w 291"/>
              <a:gd name="T57" fmla="*/ 4 h 1037"/>
              <a:gd name="T58" fmla="*/ 36 w 291"/>
              <a:gd name="T59" fmla="*/ 3 h 1037"/>
              <a:gd name="T60" fmla="*/ 36 w 291"/>
              <a:gd name="T61" fmla="*/ 3 h 1037"/>
              <a:gd name="T62" fmla="*/ 36 w 291"/>
              <a:gd name="T63" fmla="*/ 3 h 1037"/>
              <a:gd name="T64" fmla="*/ 36 w 291"/>
              <a:gd name="T65" fmla="*/ 2 h 1037"/>
              <a:gd name="T66" fmla="*/ 36 w 291"/>
              <a:gd name="T67" fmla="*/ 2 h 1037"/>
              <a:gd name="T68" fmla="*/ 36 w 291"/>
              <a:gd name="T69" fmla="*/ 1 h 1037"/>
              <a:gd name="T70" fmla="*/ 35 w 291"/>
              <a:gd name="T71" fmla="*/ 1 h 1037"/>
              <a:gd name="T72" fmla="*/ 35 w 291"/>
              <a:gd name="T73" fmla="*/ 1 h 1037"/>
              <a:gd name="T74" fmla="*/ 34 w 291"/>
              <a:gd name="T75" fmla="*/ 1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6"/>
                </a:lnTo>
                <a:lnTo>
                  <a:pt x="278" y="1035"/>
                </a:lnTo>
                <a:lnTo>
                  <a:pt x="281" y="1033"/>
                </a:lnTo>
                <a:lnTo>
                  <a:pt x="285" y="1031"/>
                </a:lnTo>
                <a:lnTo>
                  <a:pt x="287" y="1028"/>
                </a:lnTo>
                <a:lnTo>
                  <a:pt x="289" y="1025"/>
                </a:lnTo>
                <a:lnTo>
                  <a:pt x="290" y="1021"/>
                </a:lnTo>
                <a:lnTo>
                  <a:pt x="291" y="1016"/>
                </a:lnTo>
                <a:lnTo>
                  <a:pt x="290" y="1012"/>
                </a:lnTo>
                <a:lnTo>
                  <a:pt x="289" y="1009"/>
                </a:lnTo>
                <a:lnTo>
                  <a:pt x="287" y="1005"/>
                </a:lnTo>
                <a:lnTo>
                  <a:pt x="285" y="1002"/>
                </a:lnTo>
                <a:lnTo>
                  <a:pt x="281" y="1000"/>
                </a:lnTo>
                <a:lnTo>
                  <a:pt x="278" y="998"/>
                </a:lnTo>
                <a:lnTo>
                  <a:pt x="274" y="997"/>
                </a:lnTo>
                <a:lnTo>
                  <a:pt x="270" y="997"/>
                </a:lnTo>
                <a:lnTo>
                  <a:pt x="40" y="997"/>
                </a:lnTo>
                <a:lnTo>
                  <a:pt x="40" y="41"/>
                </a:lnTo>
                <a:lnTo>
                  <a:pt x="268" y="41"/>
                </a:lnTo>
                <a:lnTo>
                  <a:pt x="272" y="41"/>
                </a:lnTo>
                <a:lnTo>
                  <a:pt x="275" y="40"/>
                </a:lnTo>
                <a:lnTo>
                  <a:pt x="279" y="38"/>
                </a:lnTo>
                <a:lnTo>
                  <a:pt x="282" y="36"/>
                </a:lnTo>
                <a:lnTo>
                  <a:pt x="285" y="33"/>
                </a:lnTo>
                <a:lnTo>
                  <a:pt x="287" y="29"/>
                </a:lnTo>
                <a:lnTo>
                  <a:pt x="288" y="25"/>
                </a:lnTo>
                <a:lnTo>
                  <a:pt x="288" y="21"/>
                </a:lnTo>
                <a:lnTo>
                  <a:pt x="288" y="17"/>
                </a:lnTo>
                <a:lnTo>
                  <a:pt x="287" y="13"/>
                </a:lnTo>
                <a:lnTo>
                  <a:pt x="285" y="10"/>
                </a:lnTo>
                <a:lnTo>
                  <a:pt x="282" y="7"/>
                </a:lnTo>
                <a:lnTo>
                  <a:pt x="279" y="5"/>
                </a:lnTo>
                <a:lnTo>
                  <a:pt x="275" y="2"/>
                </a:lnTo>
                <a:lnTo>
                  <a:pt x="272" y="1"/>
                </a:lnTo>
                <a:lnTo>
                  <a:pt x="268" y="0"/>
                </a:lnTo>
                <a:lnTo>
                  <a:pt x="0" y="0"/>
                </a:lnTo>
                <a:close/>
              </a:path>
            </a:pathLst>
          </a:custGeom>
          <a:solidFill>
            <a:srgbClr val="FFFFFF"/>
          </a:solidFill>
          <a:ln w="9525">
            <a:no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8" name="Freeform 26">
            <a:extLst>
              <a:ext uri="{FF2B5EF4-FFF2-40B4-BE49-F238E27FC236}">
                <a16:creationId xmlns:a16="http://schemas.microsoft.com/office/drawing/2014/main" id="{461566EC-A1B3-0043-9467-93F4EF096A27}"/>
              </a:ext>
            </a:extLst>
          </p:cNvPr>
          <p:cNvSpPr>
            <a:spLocks/>
          </p:cNvSpPr>
          <p:nvPr/>
        </p:nvSpPr>
        <p:spPr bwMode="auto">
          <a:xfrm>
            <a:off x="4521842" y="1422635"/>
            <a:ext cx="198338" cy="764122"/>
          </a:xfrm>
          <a:custGeom>
            <a:avLst/>
            <a:gdLst>
              <a:gd name="T0" fmla="*/ 36 w 292"/>
              <a:gd name="T1" fmla="*/ 0 h 1037"/>
              <a:gd name="T2" fmla="*/ 36 w 292"/>
              <a:gd name="T3" fmla="*/ 130 h 1037"/>
              <a:gd name="T4" fmla="*/ 2 w 292"/>
              <a:gd name="T5" fmla="*/ 130 h 1037"/>
              <a:gd name="T6" fmla="*/ 2 w 292"/>
              <a:gd name="T7" fmla="*/ 130 h 1037"/>
              <a:gd name="T8" fmla="*/ 1 w 292"/>
              <a:gd name="T9" fmla="*/ 130 h 1037"/>
              <a:gd name="T10" fmla="*/ 1 w 292"/>
              <a:gd name="T11" fmla="*/ 130 h 1037"/>
              <a:gd name="T12" fmla="*/ 0 w 292"/>
              <a:gd name="T13" fmla="*/ 129 h 1037"/>
              <a:gd name="T14" fmla="*/ 0 w 292"/>
              <a:gd name="T15" fmla="*/ 129 h 1037"/>
              <a:gd name="T16" fmla="*/ 0 w 292"/>
              <a:gd name="T17" fmla="*/ 129 h 1037"/>
              <a:gd name="T18" fmla="*/ 0 w 292"/>
              <a:gd name="T19" fmla="*/ 128 h 1037"/>
              <a:gd name="T20" fmla="*/ 0 w 292"/>
              <a:gd name="T21" fmla="*/ 127 h 1037"/>
              <a:gd name="T22" fmla="*/ 0 w 292"/>
              <a:gd name="T23" fmla="*/ 127 h 1037"/>
              <a:gd name="T24" fmla="*/ 0 w 292"/>
              <a:gd name="T25" fmla="*/ 127 h 1037"/>
              <a:gd name="T26" fmla="*/ 0 w 292"/>
              <a:gd name="T27" fmla="*/ 126 h 1037"/>
              <a:gd name="T28" fmla="*/ 0 w 292"/>
              <a:gd name="T29" fmla="*/ 126 h 1037"/>
              <a:gd name="T30" fmla="*/ 1 w 292"/>
              <a:gd name="T31" fmla="*/ 125 h 1037"/>
              <a:gd name="T32" fmla="*/ 1 w 292"/>
              <a:gd name="T33" fmla="*/ 125 h 1037"/>
              <a:gd name="T34" fmla="*/ 2 w 292"/>
              <a:gd name="T35" fmla="*/ 125 h 1037"/>
              <a:gd name="T36" fmla="*/ 2 w 292"/>
              <a:gd name="T37" fmla="*/ 125 h 1037"/>
              <a:gd name="T38" fmla="*/ 31 w 292"/>
              <a:gd name="T39" fmla="*/ 125 h 1037"/>
              <a:gd name="T40" fmla="*/ 31 w 292"/>
              <a:gd name="T41" fmla="*/ 6 h 1037"/>
              <a:gd name="T42" fmla="*/ 2 w 292"/>
              <a:gd name="T43" fmla="*/ 6 h 1037"/>
              <a:gd name="T44" fmla="*/ 2 w 292"/>
              <a:gd name="T45" fmla="*/ 6 h 1037"/>
              <a:gd name="T46" fmla="*/ 1 w 292"/>
              <a:gd name="T47" fmla="*/ 5 h 1037"/>
              <a:gd name="T48" fmla="*/ 1 w 292"/>
              <a:gd name="T49" fmla="*/ 5 h 1037"/>
              <a:gd name="T50" fmla="*/ 1 w 292"/>
              <a:gd name="T51" fmla="*/ 5 h 1037"/>
              <a:gd name="T52" fmla="*/ 0 w 292"/>
              <a:gd name="T53" fmla="*/ 5 h 1037"/>
              <a:gd name="T54" fmla="*/ 0 w 292"/>
              <a:gd name="T55" fmla="*/ 4 h 1037"/>
              <a:gd name="T56" fmla="*/ 0 w 292"/>
              <a:gd name="T57" fmla="*/ 4 h 1037"/>
              <a:gd name="T58" fmla="*/ 0 w 292"/>
              <a:gd name="T59" fmla="*/ 3 h 1037"/>
              <a:gd name="T60" fmla="*/ 0 w 292"/>
              <a:gd name="T61" fmla="*/ 3 h 1037"/>
              <a:gd name="T62" fmla="*/ 0 w 292"/>
              <a:gd name="T63" fmla="*/ 3 h 1037"/>
              <a:gd name="T64" fmla="*/ 0 w 292"/>
              <a:gd name="T65" fmla="*/ 2 h 1037"/>
              <a:gd name="T66" fmla="*/ 0 w 292"/>
              <a:gd name="T67" fmla="*/ 2 h 1037"/>
              <a:gd name="T68" fmla="*/ 1 w 292"/>
              <a:gd name="T69" fmla="*/ 1 h 1037"/>
              <a:gd name="T70" fmla="*/ 1 w 292"/>
              <a:gd name="T71" fmla="*/ 1 h 1037"/>
              <a:gd name="T72" fmla="*/ 1 w 292"/>
              <a:gd name="T73" fmla="*/ 1 h 1037"/>
              <a:gd name="T74" fmla="*/ 2 w 292"/>
              <a:gd name="T75" fmla="*/ 1 h 1037"/>
              <a:gd name="T76" fmla="*/ 2 w 292"/>
              <a:gd name="T77" fmla="*/ 0 h 1037"/>
              <a:gd name="T78" fmla="*/ 36 w 292"/>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2"/>
              <a:gd name="T121" fmla="*/ 0 h 1037"/>
              <a:gd name="T122" fmla="*/ 292 w 292"/>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2" h="1037">
                <a:moveTo>
                  <a:pt x="292" y="0"/>
                </a:moveTo>
                <a:lnTo>
                  <a:pt x="292" y="1037"/>
                </a:lnTo>
                <a:lnTo>
                  <a:pt x="20" y="1037"/>
                </a:lnTo>
                <a:lnTo>
                  <a:pt x="17" y="1036"/>
                </a:lnTo>
                <a:lnTo>
                  <a:pt x="13" y="1035"/>
                </a:lnTo>
                <a:lnTo>
                  <a:pt x="10" y="1033"/>
                </a:lnTo>
                <a:lnTo>
                  <a:pt x="7" y="1031"/>
                </a:lnTo>
                <a:lnTo>
                  <a:pt x="4" y="1028"/>
                </a:lnTo>
                <a:lnTo>
                  <a:pt x="2" y="1025"/>
                </a:lnTo>
                <a:lnTo>
                  <a:pt x="0" y="1021"/>
                </a:lnTo>
                <a:lnTo>
                  <a:pt x="0" y="1016"/>
                </a:lnTo>
                <a:lnTo>
                  <a:pt x="0" y="1012"/>
                </a:lnTo>
                <a:lnTo>
                  <a:pt x="2" y="1009"/>
                </a:lnTo>
                <a:lnTo>
                  <a:pt x="4" y="1005"/>
                </a:lnTo>
                <a:lnTo>
                  <a:pt x="7" y="1002"/>
                </a:lnTo>
                <a:lnTo>
                  <a:pt x="10" y="1000"/>
                </a:lnTo>
                <a:lnTo>
                  <a:pt x="13" y="998"/>
                </a:lnTo>
                <a:lnTo>
                  <a:pt x="17" y="997"/>
                </a:lnTo>
                <a:lnTo>
                  <a:pt x="20" y="997"/>
                </a:lnTo>
                <a:lnTo>
                  <a:pt x="251" y="997"/>
                </a:lnTo>
                <a:lnTo>
                  <a:pt x="251" y="41"/>
                </a:lnTo>
                <a:lnTo>
                  <a:pt x="23" y="41"/>
                </a:lnTo>
                <a:lnTo>
                  <a:pt x="19" y="41"/>
                </a:lnTo>
                <a:lnTo>
                  <a:pt x="15" y="40"/>
                </a:lnTo>
                <a:lnTo>
                  <a:pt x="12" y="38"/>
                </a:lnTo>
                <a:lnTo>
                  <a:pt x="9" y="36"/>
                </a:lnTo>
                <a:lnTo>
                  <a:pt x="7" y="33"/>
                </a:lnTo>
                <a:lnTo>
                  <a:pt x="5" y="29"/>
                </a:lnTo>
                <a:lnTo>
                  <a:pt x="4" y="25"/>
                </a:lnTo>
                <a:lnTo>
                  <a:pt x="2" y="21"/>
                </a:lnTo>
                <a:lnTo>
                  <a:pt x="4" y="17"/>
                </a:lnTo>
                <a:lnTo>
                  <a:pt x="5" y="13"/>
                </a:lnTo>
                <a:lnTo>
                  <a:pt x="7" y="10"/>
                </a:lnTo>
                <a:lnTo>
                  <a:pt x="9" y="7"/>
                </a:lnTo>
                <a:lnTo>
                  <a:pt x="12" y="5"/>
                </a:lnTo>
                <a:lnTo>
                  <a:pt x="15" y="2"/>
                </a:lnTo>
                <a:lnTo>
                  <a:pt x="19" y="1"/>
                </a:lnTo>
                <a:lnTo>
                  <a:pt x="23" y="0"/>
                </a:lnTo>
                <a:lnTo>
                  <a:pt x="292" y="0"/>
                </a:lnTo>
                <a:close/>
              </a:path>
            </a:pathLst>
          </a:custGeom>
          <a:solidFill>
            <a:srgbClr val="FFFFFF"/>
          </a:solidFill>
          <a:ln w="9525">
            <a:no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40392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2" descr="22b copy"/>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095117" y="1059467"/>
            <a:ext cx="4048883" cy="3633975"/>
          </a:xfrm>
          <a:prstGeom prst="rect">
            <a:avLst/>
          </a:prstGeom>
          <a:noFill/>
          <a:ln w="9525">
            <a:noFill/>
            <a:miter lim="800000"/>
            <a:headEnd/>
            <a:tailEnd/>
          </a:ln>
        </p:spPr>
      </p:pic>
      <p:sp>
        <p:nvSpPr>
          <p:cNvPr id="35" name="Rectangle 25"/>
          <p:cNvSpPr>
            <a:spLocks noChangeArrowheads="1"/>
          </p:cNvSpPr>
          <p:nvPr/>
        </p:nvSpPr>
        <p:spPr bwMode="auto">
          <a:xfrm>
            <a:off x="4921807" y="1030182"/>
            <a:ext cx="4269010" cy="3692545"/>
          </a:xfrm>
          <a:prstGeom prst="rect">
            <a:avLst/>
          </a:prstGeom>
          <a:gradFill rotWithShape="1">
            <a:gsLst>
              <a:gs pos="0">
                <a:srgbClr val="FFFFFF"/>
              </a:gs>
              <a:gs pos="100000">
                <a:srgbClr val="FFFFFF">
                  <a:alpha val="39998"/>
                </a:srgbClr>
              </a:gs>
            </a:gsLst>
            <a:lin ang="0" scaled="1"/>
          </a:gradFill>
          <a:ln w="9525">
            <a:noFill/>
            <a:miter lim="800000"/>
            <a:headEnd/>
            <a:tailEnd/>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
              <a:cs typeface=""/>
            </a:endParaRPr>
          </a:p>
        </p:txBody>
      </p:sp>
      <p:sp>
        <p:nvSpPr>
          <p:cNvPr id="26" name="Title 1"/>
          <p:cNvSpPr txBox="1">
            <a:spLocks noGrp="1"/>
          </p:cNvSpPr>
          <p:nvPr>
            <p:ph type="body" sz="quarter" idx="13"/>
          </p:nvPr>
        </p:nvSpPr>
        <p:spPr bwMode="auto">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4200" kern="1200">
                <a:solidFill>
                  <a:srgbClr val="FFFFFF"/>
                </a:solidFill>
                <a:latin typeface="+mj-lt"/>
                <a:ea typeface="ＭＳ Ｐゴシック" pitchFamily="34" charset="-128"/>
                <a:cs typeface="+mj-cs"/>
              </a:defRPr>
            </a:lvl1pPr>
            <a:lvl2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2pPr>
            <a:lvl3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3pPr>
            <a:lvl4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4pPr>
            <a:lvl5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5pPr>
            <a:lvl6pPr marL="457200" algn="l" rtl="0" fontAlgn="base">
              <a:spcBef>
                <a:spcPct val="0"/>
              </a:spcBef>
              <a:spcAft>
                <a:spcPct val="0"/>
              </a:spcAft>
              <a:defRPr sz="4200">
                <a:solidFill>
                  <a:srgbClr val="FFFFFF"/>
                </a:solidFill>
                <a:latin typeface="Arial" pitchFamily="34" charset="0"/>
                <a:ea typeface="MS PGothic" pitchFamily="34" charset="-128"/>
              </a:defRPr>
            </a:lvl6pPr>
            <a:lvl7pPr marL="914400" algn="l" rtl="0" fontAlgn="base">
              <a:spcBef>
                <a:spcPct val="0"/>
              </a:spcBef>
              <a:spcAft>
                <a:spcPct val="0"/>
              </a:spcAft>
              <a:defRPr sz="4200">
                <a:solidFill>
                  <a:srgbClr val="FFFFFF"/>
                </a:solidFill>
                <a:latin typeface="Arial" pitchFamily="34" charset="0"/>
                <a:ea typeface="MS PGothic" pitchFamily="34" charset="-128"/>
              </a:defRPr>
            </a:lvl7pPr>
            <a:lvl8pPr marL="1371600" algn="l" rtl="0" fontAlgn="base">
              <a:spcBef>
                <a:spcPct val="0"/>
              </a:spcBef>
              <a:spcAft>
                <a:spcPct val="0"/>
              </a:spcAft>
              <a:defRPr sz="4200">
                <a:solidFill>
                  <a:srgbClr val="FFFFFF"/>
                </a:solidFill>
                <a:latin typeface="Arial" pitchFamily="34" charset="0"/>
                <a:ea typeface="MS PGothic" pitchFamily="34" charset="-128"/>
              </a:defRPr>
            </a:lvl8pPr>
            <a:lvl9pPr marL="1828800" algn="l" rtl="0" fontAlgn="base">
              <a:spcBef>
                <a:spcPct val="0"/>
              </a:spcBef>
              <a:spcAft>
                <a:spcPct val="0"/>
              </a:spcAft>
              <a:defRPr sz="4200">
                <a:solidFill>
                  <a:srgbClr val="FFFFFF"/>
                </a:solidFill>
                <a:latin typeface="Arial" pitchFamily="34" charset="0"/>
                <a:ea typeface="MS PGothic" pitchFamily="34" charset="-128"/>
              </a:defRPr>
            </a:lvl9pPr>
          </a:lstStyle>
          <a:p>
            <a:pPr eaLnBrk="1" hangingPunct="1">
              <a:lnSpc>
                <a:spcPts val="3000"/>
              </a:lnSpc>
            </a:pPr>
            <a:r>
              <a:rPr lang="en-US" sz="2400" b="0" dirty="0">
                <a:solidFill>
                  <a:srgbClr val="00B050"/>
                </a:solidFill>
                <a:latin typeface="Arial" charset="0"/>
                <a:ea typeface="Arial" charset="0"/>
                <a:cs typeface="Arial" charset="0"/>
              </a:rPr>
              <a:t>Good</a:t>
            </a:r>
            <a:r>
              <a:rPr lang="en-US" sz="2400" b="0" dirty="0">
                <a:solidFill>
                  <a:srgbClr val="0064FF"/>
                </a:solidFill>
                <a:latin typeface="Arial" charset="0"/>
                <a:ea typeface="Arial" charset="0"/>
                <a:cs typeface="Arial" charset="0"/>
              </a:rPr>
              <a:t> blockchain use-case or </a:t>
            </a:r>
            <a:r>
              <a:rPr lang="en-US" sz="2400" b="0" dirty="0">
                <a:solidFill>
                  <a:srgbClr val="FF0000"/>
                </a:solidFill>
                <a:latin typeface="Arial" charset="0"/>
                <a:ea typeface="Arial" charset="0"/>
                <a:cs typeface="Arial" charset="0"/>
              </a:rPr>
              <a:t>bad</a:t>
            </a:r>
            <a:r>
              <a:rPr lang="en-US" sz="2400" b="0" dirty="0">
                <a:solidFill>
                  <a:srgbClr val="0064FF"/>
                </a:solidFill>
                <a:latin typeface="Arial" charset="0"/>
                <a:ea typeface="Arial" charset="0"/>
                <a:cs typeface="Arial" charset="0"/>
              </a:rPr>
              <a:t>?</a:t>
            </a:r>
          </a:p>
        </p:txBody>
      </p:sp>
      <p:grpSp>
        <p:nvGrpSpPr>
          <p:cNvPr id="9" name="Group 8"/>
          <p:cNvGrpSpPr/>
          <p:nvPr/>
        </p:nvGrpSpPr>
        <p:grpSpPr>
          <a:xfrm>
            <a:off x="1201925" y="1136341"/>
            <a:ext cx="1592789" cy="1423327"/>
            <a:chOff x="101157" y="971160"/>
            <a:chExt cx="1592789" cy="1423327"/>
          </a:xfrm>
          <a:effectLst>
            <a:outerShdw blurRad="50800" dist="38100" dir="8100000" algn="tr" rotWithShape="0">
              <a:prstClr val="black">
                <a:alpha val="40000"/>
              </a:prstClr>
            </a:outerShdw>
          </a:effectLst>
        </p:grpSpPr>
        <p:sp>
          <p:nvSpPr>
            <p:cNvPr id="4" name="Oval 3"/>
            <p:cNvSpPr/>
            <p:nvPr/>
          </p:nvSpPr>
          <p:spPr>
            <a:xfrm>
              <a:off x="186411" y="971160"/>
              <a:ext cx="1422283" cy="1423327"/>
            </a:xfrm>
            <a:prstGeom prst="ellipse">
              <a:avLst/>
            </a:prstGeom>
            <a:solidFill>
              <a:schemeClr val="tx2"/>
            </a:solidFill>
            <a:effectLst>
              <a:innerShdw blurRad="63500" dist="50800" dir="189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3BC9"/>
                </a:solidFill>
                <a:effectLst/>
                <a:uLnTx/>
                <a:uFillTx/>
                <a:latin typeface="Arial"/>
                <a:ea typeface="+mn-ea"/>
                <a:cs typeface="+mn-cs"/>
              </a:endParaRPr>
            </a:p>
          </p:txBody>
        </p:sp>
        <p:sp>
          <p:nvSpPr>
            <p:cNvPr id="5" name="Rectangle 4"/>
            <p:cNvSpPr/>
            <p:nvPr/>
          </p:nvSpPr>
          <p:spPr>
            <a:xfrm>
              <a:off x="101157" y="1351921"/>
              <a:ext cx="1592789" cy="64633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0" normalizeH="0" baseline="0" noProof="0" dirty="0">
                  <a:ln w="0"/>
                  <a:solidFill>
                    <a:prstClr val="white"/>
                  </a:solidFill>
                  <a:effectLst>
                    <a:innerShdw blurRad="63500" dist="50800" dir="13500000">
                      <a:srgbClr val="000000">
                        <a:alpha val="50000"/>
                      </a:srgbClr>
                    </a:innerShdw>
                  </a:effectLst>
                  <a:uLnTx/>
                  <a:uFillTx/>
                  <a:latin typeface="Arial" charset="0"/>
                  <a:ea typeface=""/>
                  <a:cs typeface=""/>
                </a:rPr>
                <a:t>Dispute Resolution</a:t>
              </a:r>
              <a:endParaRPr kumimoji="0" lang="en-US" sz="1600" b="0" i="0" u="none" strike="noStrike" kern="1200" cap="none" spc="50" normalizeH="0" baseline="0" noProof="0" dirty="0">
                <a:ln w="0"/>
                <a:solidFill>
                  <a:prstClr val="white"/>
                </a:solidFill>
                <a:effectLst>
                  <a:innerShdw blurRad="63500" dist="50800" dir="13500000">
                    <a:srgbClr val="000000">
                      <a:alpha val="50000"/>
                    </a:srgbClr>
                  </a:innerShdw>
                </a:effectLst>
                <a:uLnTx/>
                <a:uFillTx/>
                <a:latin typeface="Arial" charset="0"/>
                <a:ea typeface=""/>
                <a:cs typeface=""/>
              </a:endParaRPr>
            </a:p>
          </p:txBody>
        </p:sp>
      </p:grpSp>
      <p:grpSp>
        <p:nvGrpSpPr>
          <p:cNvPr id="36" name="Group 35"/>
          <p:cNvGrpSpPr/>
          <p:nvPr/>
        </p:nvGrpSpPr>
        <p:grpSpPr>
          <a:xfrm>
            <a:off x="5638643" y="1149562"/>
            <a:ext cx="1592789" cy="1423327"/>
            <a:chOff x="101157" y="971160"/>
            <a:chExt cx="1592789" cy="1423327"/>
          </a:xfrm>
          <a:effectLst>
            <a:outerShdw blurRad="50800" dist="38100" dir="8100000" algn="tr" rotWithShape="0">
              <a:prstClr val="black">
                <a:alpha val="40000"/>
              </a:prstClr>
            </a:outerShdw>
          </a:effectLst>
        </p:grpSpPr>
        <p:sp>
          <p:nvSpPr>
            <p:cNvPr id="37" name="Oval 36"/>
            <p:cNvSpPr/>
            <p:nvPr/>
          </p:nvSpPr>
          <p:spPr>
            <a:xfrm>
              <a:off x="186411" y="971160"/>
              <a:ext cx="1422283" cy="1423327"/>
            </a:xfrm>
            <a:prstGeom prst="ellipse">
              <a:avLst/>
            </a:prstGeom>
            <a:solidFill>
              <a:schemeClr val="tx2"/>
            </a:solidFill>
            <a:effectLst>
              <a:innerShdw blurRad="63500" dist="50800" dir="189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3BC9"/>
                </a:solidFill>
                <a:effectLst/>
                <a:uLnTx/>
                <a:uFillTx/>
                <a:latin typeface="Arial"/>
                <a:ea typeface="+mn-ea"/>
                <a:cs typeface="+mn-cs"/>
              </a:endParaRPr>
            </a:p>
          </p:txBody>
        </p:sp>
        <p:sp>
          <p:nvSpPr>
            <p:cNvPr id="38" name="Rectangle 37"/>
            <p:cNvSpPr/>
            <p:nvPr/>
          </p:nvSpPr>
          <p:spPr>
            <a:xfrm>
              <a:off x="101157" y="1351921"/>
              <a:ext cx="1592789" cy="64633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0" normalizeH="0" baseline="0" noProof="0" dirty="0">
                  <a:ln w="0"/>
                  <a:solidFill>
                    <a:prstClr val="white"/>
                  </a:solidFill>
                  <a:effectLst>
                    <a:innerShdw blurRad="63500" dist="50800" dir="13500000">
                      <a:srgbClr val="000000">
                        <a:alpha val="50000"/>
                      </a:srgbClr>
                    </a:innerShdw>
                  </a:effectLst>
                  <a:uLnTx/>
                  <a:uFillTx/>
                  <a:latin typeface="Arial" charset="0"/>
                  <a:ea typeface=""/>
                  <a:cs typeface=""/>
                </a:rPr>
                <a:t>Know Your Customer</a:t>
              </a:r>
              <a:endParaRPr kumimoji="0" lang="en-US" sz="1600" b="0" i="0" u="none" strike="noStrike" kern="1200" cap="none" spc="50" normalizeH="0" baseline="0" noProof="0" dirty="0">
                <a:ln w="0"/>
                <a:solidFill>
                  <a:prstClr val="white"/>
                </a:solidFill>
                <a:effectLst>
                  <a:innerShdw blurRad="63500" dist="50800" dir="13500000">
                    <a:srgbClr val="000000">
                      <a:alpha val="50000"/>
                    </a:srgbClr>
                  </a:innerShdw>
                </a:effectLst>
                <a:uLnTx/>
                <a:uFillTx/>
                <a:latin typeface="Arial" charset="0"/>
                <a:ea typeface=""/>
                <a:cs typeface=""/>
              </a:endParaRPr>
            </a:p>
          </p:txBody>
        </p:sp>
      </p:grpSp>
      <p:grpSp>
        <p:nvGrpSpPr>
          <p:cNvPr id="42" name="Group 41"/>
          <p:cNvGrpSpPr/>
          <p:nvPr/>
        </p:nvGrpSpPr>
        <p:grpSpPr>
          <a:xfrm>
            <a:off x="4512470" y="2785513"/>
            <a:ext cx="1592789" cy="1423327"/>
            <a:chOff x="125108" y="971160"/>
            <a:chExt cx="1592789" cy="1423327"/>
          </a:xfrm>
          <a:effectLst>
            <a:outerShdw blurRad="50800" dist="38100" dir="8100000" algn="tr" rotWithShape="0">
              <a:prstClr val="black">
                <a:alpha val="40000"/>
              </a:prstClr>
            </a:outerShdw>
          </a:effectLst>
        </p:grpSpPr>
        <p:sp>
          <p:nvSpPr>
            <p:cNvPr id="43" name="Oval 42"/>
            <p:cNvSpPr/>
            <p:nvPr/>
          </p:nvSpPr>
          <p:spPr>
            <a:xfrm>
              <a:off x="186411" y="971160"/>
              <a:ext cx="1422283" cy="1423327"/>
            </a:xfrm>
            <a:prstGeom prst="ellipse">
              <a:avLst/>
            </a:prstGeom>
            <a:solidFill>
              <a:schemeClr val="tx2"/>
            </a:solidFill>
            <a:effectLst>
              <a:innerShdw blurRad="63500" dist="50800" dir="189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3BC9"/>
                </a:solidFill>
                <a:effectLst/>
                <a:uLnTx/>
                <a:uFillTx/>
                <a:latin typeface="Arial"/>
                <a:ea typeface="+mn-ea"/>
                <a:cs typeface="+mn-cs"/>
              </a:endParaRPr>
            </a:p>
          </p:txBody>
        </p:sp>
        <p:sp>
          <p:nvSpPr>
            <p:cNvPr id="44" name="Rectangle 43"/>
            <p:cNvSpPr/>
            <p:nvPr/>
          </p:nvSpPr>
          <p:spPr>
            <a:xfrm>
              <a:off x="125108" y="1410471"/>
              <a:ext cx="1592789" cy="64633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0" normalizeH="0" baseline="0" noProof="0" dirty="0">
                  <a:ln w="0"/>
                  <a:solidFill>
                    <a:prstClr val="white"/>
                  </a:solidFill>
                  <a:effectLst>
                    <a:innerShdw blurRad="63500" dist="50800" dir="13500000">
                      <a:srgbClr val="000000">
                        <a:alpha val="50000"/>
                      </a:srgbClr>
                    </a:innerShdw>
                  </a:effectLst>
                  <a:uLnTx/>
                  <a:uFillTx/>
                  <a:latin typeface="Arial" charset="0"/>
                  <a:ea typeface=""/>
                  <a:cs typeface=""/>
                </a:rPr>
                <a:t>Track Your Child</a:t>
              </a:r>
              <a:endParaRPr kumimoji="0" lang="en-US" sz="1600" b="0" i="0" u="none" strike="noStrike" kern="1200" cap="none" spc="50" normalizeH="0" baseline="0" noProof="0" dirty="0">
                <a:ln w="0"/>
                <a:solidFill>
                  <a:prstClr val="white"/>
                </a:solidFill>
                <a:effectLst>
                  <a:innerShdw blurRad="63500" dist="50800" dir="13500000">
                    <a:srgbClr val="000000">
                      <a:alpha val="50000"/>
                    </a:srgbClr>
                  </a:innerShdw>
                </a:effectLst>
                <a:uLnTx/>
                <a:uFillTx/>
                <a:latin typeface="Arial" charset="0"/>
                <a:ea typeface=""/>
                <a:cs typeface=""/>
              </a:endParaRPr>
            </a:p>
          </p:txBody>
        </p:sp>
      </p:grpSp>
      <p:grpSp>
        <p:nvGrpSpPr>
          <p:cNvPr id="45" name="Group 44"/>
          <p:cNvGrpSpPr/>
          <p:nvPr/>
        </p:nvGrpSpPr>
        <p:grpSpPr>
          <a:xfrm>
            <a:off x="6600042" y="2784831"/>
            <a:ext cx="1592789" cy="1423327"/>
            <a:chOff x="108484" y="971160"/>
            <a:chExt cx="1592789" cy="1423327"/>
          </a:xfrm>
          <a:effectLst>
            <a:outerShdw blurRad="50800" dist="38100" dir="8100000" algn="tr" rotWithShape="0">
              <a:prstClr val="black">
                <a:alpha val="40000"/>
              </a:prstClr>
            </a:outerShdw>
          </a:effectLst>
        </p:grpSpPr>
        <p:sp>
          <p:nvSpPr>
            <p:cNvPr id="46" name="Oval 45"/>
            <p:cNvSpPr/>
            <p:nvPr/>
          </p:nvSpPr>
          <p:spPr>
            <a:xfrm>
              <a:off x="186411" y="971160"/>
              <a:ext cx="1422283" cy="1423327"/>
            </a:xfrm>
            <a:prstGeom prst="ellipse">
              <a:avLst/>
            </a:prstGeom>
            <a:solidFill>
              <a:schemeClr val="tx2"/>
            </a:solidFill>
            <a:effectLst>
              <a:innerShdw blurRad="63500" dist="50800" dir="189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3BC9"/>
                </a:solidFill>
                <a:effectLst/>
                <a:uLnTx/>
                <a:uFillTx/>
                <a:latin typeface="Arial"/>
                <a:ea typeface="+mn-ea"/>
                <a:cs typeface="+mn-cs"/>
              </a:endParaRPr>
            </a:p>
          </p:txBody>
        </p:sp>
        <p:sp>
          <p:nvSpPr>
            <p:cNvPr id="47" name="Rectangle 46"/>
            <p:cNvSpPr/>
            <p:nvPr/>
          </p:nvSpPr>
          <p:spPr>
            <a:xfrm>
              <a:off x="108484" y="1235920"/>
              <a:ext cx="1592789" cy="646331"/>
            </a:xfrm>
            <a:prstGeom prst="rect">
              <a:avLst/>
            </a:prstGeom>
            <a:effectLst>
              <a:outerShdw blurRad="50800" dist="38100" dir="8100000" algn="tr" rotWithShape="0">
                <a:prstClr val="black">
                  <a:alpha val="40000"/>
                </a:prstClr>
              </a:outerShdw>
            </a:effectLst>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0" normalizeH="0" baseline="0" noProof="0" dirty="0">
                  <a:ln w="0"/>
                  <a:solidFill>
                    <a:prstClr val="white"/>
                  </a:solidFill>
                  <a:effectLst>
                    <a:innerShdw blurRad="63500" dist="50800" dir="13500000">
                      <a:srgbClr val="000000">
                        <a:alpha val="50000"/>
                      </a:srgbClr>
                    </a:innerShdw>
                  </a:effectLst>
                  <a:uLnTx/>
                  <a:uFillTx/>
                  <a:latin typeface="Arial" charset="0"/>
                  <a:ea typeface=""/>
                  <a:cs typeface=""/>
                </a:rPr>
                <a:t>Supply Chain</a:t>
              </a:r>
              <a:endParaRPr kumimoji="0" lang="en-US" sz="1600" b="0" i="0" u="none" strike="noStrike" kern="1200" cap="none" spc="50" normalizeH="0" baseline="0" noProof="0" dirty="0">
                <a:ln w="0"/>
                <a:solidFill>
                  <a:prstClr val="white"/>
                </a:solidFill>
                <a:effectLst>
                  <a:innerShdw blurRad="63500" dist="50800" dir="13500000">
                    <a:srgbClr val="000000">
                      <a:alpha val="50000"/>
                    </a:srgbClr>
                  </a:innerShdw>
                </a:effectLst>
                <a:uLnTx/>
                <a:uFillTx/>
                <a:latin typeface="Arial" charset="0"/>
                <a:ea typeface=""/>
                <a:cs typeface=""/>
              </a:endParaRPr>
            </a:p>
          </p:txBody>
        </p:sp>
      </p:grpSp>
      <p:grpSp>
        <p:nvGrpSpPr>
          <p:cNvPr id="48" name="Group 47"/>
          <p:cNvGrpSpPr/>
          <p:nvPr/>
        </p:nvGrpSpPr>
        <p:grpSpPr>
          <a:xfrm>
            <a:off x="3401668" y="1128603"/>
            <a:ext cx="1592789" cy="1423327"/>
            <a:chOff x="101157" y="971160"/>
            <a:chExt cx="1592789" cy="1423327"/>
          </a:xfrm>
          <a:effectLst>
            <a:outerShdw blurRad="50800" dist="38100" dir="8100000" algn="tr" rotWithShape="0">
              <a:prstClr val="black">
                <a:alpha val="40000"/>
              </a:prstClr>
            </a:outerShdw>
          </a:effectLst>
        </p:grpSpPr>
        <p:sp>
          <p:nvSpPr>
            <p:cNvPr id="49" name="Oval 48"/>
            <p:cNvSpPr/>
            <p:nvPr/>
          </p:nvSpPr>
          <p:spPr>
            <a:xfrm>
              <a:off x="186411" y="971160"/>
              <a:ext cx="1422283" cy="1423327"/>
            </a:xfrm>
            <a:prstGeom prst="ellipse">
              <a:avLst/>
            </a:prstGeom>
            <a:solidFill>
              <a:schemeClr val="tx2"/>
            </a:solidFill>
            <a:effectLst>
              <a:innerShdw blurRad="63500" dist="50800" dir="189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3BC9"/>
                </a:solidFill>
                <a:effectLst/>
                <a:uLnTx/>
                <a:uFillTx/>
                <a:latin typeface="Arial"/>
                <a:ea typeface="+mn-ea"/>
                <a:cs typeface="+mn-cs"/>
              </a:endParaRPr>
            </a:p>
          </p:txBody>
        </p:sp>
        <p:sp>
          <p:nvSpPr>
            <p:cNvPr id="50" name="Rectangle 49"/>
            <p:cNvSpPr/>
            <p:nvPr/>
          </p:nvSpPr>
          <p:spPr>
            <a:xfrm>
              <a:off x="101157" y="1267709"/>
              <a:ext cx="1592789" cy="923330"/>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0" normalizeH="0" baseline="0" noProof="0">
                  <a:ln w="0"/>
                  <a:solidFill>
                    <a:prstClr val="white"/>
                  </a:solidFill>
                  <a:effectLst>
                    <a:innerShdw blurRad="63500" dist="50800" dir="13500000">
                      <a:srgbClr val="000000">
                        <a:alpha val="50000"/>
                      </a:srgbClr>
                    </a:innerShdw>
                  </a:effectLst>
                  <a:uLnTx/>
                  <a:uFillTx/>
                  <a:latin typeface="Arial" charset="0"/>
                  <a:ea typeface=""/>
                  <a:cs typeface=""/>
                </a:rPr>
                <a:t>Holiday Tracking Tool</a:t>
              </a:r>
              <a:endParaRPr kumimoji="0" lang="en-US" sz="1600" b="0" i="0" u="none" strike="noStrike" kern="1200" cap="none" spc="50" normalizeH="0" baseline="0" noProof="0" dirty="0">
                <a:ln w="0"/>
                <a:solidFill>
                  <a:prstClr val="white"/>
                </a:solidFill>
                <a:effectLst>
                  <a:innerShdw blurRad="63500" dist="50800" dir="13500000">
                    <a:srgbClr val="000000">
                      <a:alpha val="50000"/>
                    </a:srgbClr>
                  </a:innerShdw>
                </a:effectLst>
                <a:uLnTx/>
                <a:uFillTx/>
                <a:latin typeface="Arial" charset="0"/>
                <a:ea typeface=""/>
                <a:cs typeface=""/>
              </a:endParaRPr>
            </a:p>
          </p:txBody>
        </p:sp>
      </p:grpSp>
      <p:grpSp>
        <p:nvGrpSpPr>
          <p:cNvPr id="23" name="Group 22"/>
          <p:cNvGrpSpPr/>
          <p:nvPr/>
        </p:nvGrpSpPr>
        <p:grpSpPr>
          <a:xfrm>
            <a:off x="2382360" y="2784830"/>
            <a:ext cx="1592789" cy="1423327"/>
            <a:chOff x="106519" y="971160"/>
            <a:chExt cx="1592789" cy="1423327"/>
          </a:xfrm>
          <a:effectLst>
            <a:outerShdw blurRad="50800" dist="38100" dir="8100000" algn="tr" rotWithShape="0">
              <a:prstClr val="black">
                <a:alpha val="40000"/>
              </a:prstClr>
            </a:outerShdw>
          </a:effectLst>
        </p:grpSpPr>
        <p:sp>
          <p:nvSpPr>
            <p:cNvPr id="24" name="Oval 23"/>
            <p:cNvSpPr/>
            <p:nvPr/>
          </p:nvSpPr>
          <p:spPr>
            <a:xfrm>
              <a:off x="186411" y="971160"/>
              <a:ext cx="1422283" cy="1423327"/>
            </a:xfrm>
            <a:prstGeom prst="ellipse">
              <a:avLst/>
            </a:prstGeom>
            <a:solidFill>
              <a:schemeClr val="tx2"/>
            </a:solidFill>
            <a:effectLst>
              <a:innerShdw blurRad="63500" dist="50800" dir="189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3BC9"/>
                </a:solidFill>
                <a:effectLst/>
                <a:uLnTx/>
                <a:uFillTx/>
                <a:latin typeface="Arial"/>
                <a:ea typeface="+mn-ea"/>
                <a:cs typeface="+mn-cs"/>
              </a:endParaRPr>
            </a:p>
          </p:txBody>
        </p:sp>
        <p:sp>
          <p:nvSpPr>
            <p:cNvPr id="25" name="Rectangle 24"/>
            <p:cNvSpPr/>
            <p:nvPr/>
          </p:nvSpPr>
          <p:spPr>
            <a:xfrm>
              <a:off x="106519" y="1235921"/>
              <a:ext cx="1592789" cy="64633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0" normalizeH="0" baseline="0" noProof="0" dirty="0">
                  <a:ln w="0"/>
                  <a:solidFill>
                    <a:prstClr val="white"/>
                  </a:solidFill>
                  <a:effectLst>
                    <a:innerShdw blurRad="63500" dist="50800" dir="13500000">
                      <a:srgbClr val="000000">
                        <a:alpha val="50000"/>
                      </a:srgbClr>
                    </a:innerShdw>
                  </a:effectLst>
                  <a:uLnTx/>
                  <a:uFillTx/>
                  <a:latin typeface="Arial" charset="0"/>
                  <a:ea typeface=""/>
                  <a:cs typeface=""/>
                </a:rPr>
                <a:t>Land Records</a:t>
              </a:r>
              <a:endParaRPr kumimoji="0" lang="en-US" sz="1600" b="0" i="0" u="none" strike="noStrike" kern="1200" cap="none" spc="50" normalizeH="0" baseline="0" noProof="0" dirty="0">
                <a:ln w="0"/>
                <a:solidFill>
                  <a:prstClr val="white"/>
                </a:solidFill>
                <a:effectLst>
                  <a:innerShdw blurRad="63500" dist="50800" dir="13500000">
                    <a:srgbClr val="000000">
                      <a:alpha val="50000"/>
                    </a:srgbClr>
                  </a:innerShdw>
                </a:effectLst>
                <a:uLnTx/>
                <a:uFillTx/>
                <a:latin typeface="Arial" charset="0"/>
                <a:ea typeface=""/>
                <a:cs typeface=""/>
              </a:endParaRPr>
            </a:p>
          </p:txBody>
        </p:sp>
      </p:grpSp>
    </p:spTree>
    <p:extLst>
      <p:ext uri="{BB962C8B-B14F-4D97-AF65-F5344CB8AC3E}">
        <p14:creationId xmlns:p14="http://schemas.microsoft.com/office/powerpoint/2010/main" val="239408666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42970" y="1704302"/>
            <a:ext cx="6593093" cy="2990625"/>
          </a:xfrm>
          <a:prstGeom prst="roundRect">
            <a:avLst/>
          </a:prstGeom>
          <a:solidFill>
            <a:schemeClr val="accent5">
              <a:lumMod val="20000"/>
              <a:lumOff val="80000"/>
            </a:schemeClr>
          </a:solidFill>
          <a:ln/>
          <a:effectLst>
            <a:outerShdw blurRad="50800" dist="38100" dir="8100000" algn="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charset="0"/>
              <a:ea typeface="+mn-ea"/>
              <a:cs typeface="+mn-cs"/>
            </a:endParaRPr>
          </a:p>
        </p:txBody>
      </p:sp>
      <p:sp>
        <p:nvSpPr>
          <p:cNvPr id="14" name="Content Placeholder 2"/>
          <p:cNvSpPr>
            <a:spLocks/>
          </p:cNvSpPr>
          <p:nvPr/>
        </p:nvSpPr>
        <p:spPr bwMode="auto">
          <a:xfrm>
            <a:off x="362174" y="948677"/>
            <a:ext cx="6782323" cy="815228"/>
          </a:xfrm>
          <a:prstGeom prst="rect">
            <a:avLst/>
          </a:prstGeom>
          <a:noFill/>
          <a:ln w="9525">
            <a:noFill/>
            <a:miter lim="800000"/>
            <a:headEnd/>
            <a:tailEnd/>
          </a:ln>
        </p:spPr>
        <p:txBody>
          <a:bodyPr/>
          <a:lstStyle/>
          <a:p>
            <a:pPr marL="171450" marR="0" lvl="0" indent="-171450" algn="l" defTabSz="457200" rtl="0" eaLnBrk="1" fontAlgn="auto" latinLnBrk="0" hangingPunct="1">
              <a:lnSpc>
                <a:spcPct val="95000"/>
              </a:lnSpc>
              <a:spcBef>
                <a:spcPct val="5000"/>
              </a:spcBef>
              <a:spcAft>
                <a:spcPct val="25000"/>
              </a:spcAft>
              <a:buClr>
                <a:srgbClr val="5A5A5A"/>
              </a:buClr>
              <a:buSzTx/>
              <a:buFont typeface="Arial" pitchFamily="34" charset="0"/>
              <a:buChar char="–"/>
              <a:tabLst/>
              <a:defRPr/>
            </a:pPr>
            <a:r>
              <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rPr>
              <a:t>Identifying a good blockchain use-case is </a:t>
            </a:r>
            <a:r>
              <a:rPr kumimoji="0" lang="en-US" sz="1800" b="0" i="0" u="none" strike="noStrike" kern="1200" cap="none" spc="0" normalizeH="0" baseline="0" noProof="0" dirty="0">
                <a:ln>
                  <a:noFill/>
                </a:ln>
                <a:solidFill>
                  <a:srgbClr val="325C80"/>
                </a:solidFill>
                <a:effectLst/>
                <a:uLnTx/>
                <a:uFillTx/>
                <a:latin typeface="Arial" charset="0"/>
                <a:ea typeface="Arial" charset="0"/>
                <a:cs typeface="Arial" charset="0"/>
              </a:rPr>
              <a:t>not always easy</a:t>
            </a:r>
            <a:r>
              <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rPr>
              <a:t>!</a:t>
            </a:r>
          </a:p>
          <a:p>
            <a:pPr marL="628650" marR="0" lvl="1" indent="-171450" algn="l" defTabSz="457200" rtl="0" eaLnBrk="1" fontAlgn="auto" latinLnBrk="0" hangingPunct="1">
              <a:lnSpc>
                <a:spcPct val="95000"/>
              </a:lnSpc>
              <a:spcBef>
                <a:spcPct val="5000"/>
              </a:spcBef>
              <a:spcAft>
                <a:spcPct val="25000"/>
              </a:spcAft>
              <a:buClr>
                <a:srgbClr val="5A5A5A"/>
              </a:buClr>
              <a:buSzTx/>
              <a:buFont typeface="Arial" pitchFamily="34" charset="0"/>
              <a:buChar char="–"/>
              <a:tabLst/>
              <a:defRPr/>
            </a:pPr>
            <a:r>
              <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rPr>
              <a:t>However there should always be:</a:t>
            </a:r>
          </a:p>
        </p:txBody>
      </p:sp>
      <p:sp>
        <p:nvSpPr>
          <p:cNvPr id="3" name="Rectangle 2"/>
          <p:cNvSpPr/>
          <p:nvPr/>
        </p:nvSpPr>
        <p:spPr>
          <a:xfrm>
            <a:off x="1468418" y="1704302"/>
            <a:ext cx="6976335" cy="3042371"/>
          </a:xfrm>
          <a:prstGeom prst="rect">
            <a:avLst/>
          </a:prstGeom>
        </p:spPr>
        <p:txBody>
          <a:bodyPr wrap="square">
            <a:spAutoFit/>
          </a:bodyPr>
          <a:lstStyle/>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rPr>
              <a:t>A </a:t>
            </a:r>
            <a:r>
              <a:rPr kumimoji="0" lang="en-US" sz="1800" b="0" i="0" u="none" strike="noStrike" kern="1200" cap="none" spc="0" normalizeH="0" baseline="0" noProof="0" dirty="0">
                <a:ln>
                  <a:noFill/>
                </a:ln>
                <a:solidFill>
                  <a:srgbClr val="0064FF"/>
                </a:solidFill>
                <a:effectLst/>
                <a:uLnTx/>
                <a:uFillTx/>
                <a:latin typeface="Arial" charset="0"/>
                <a:ea typeface="Arial" charset="0"/>
                <a:cs typeface="Arial" charset="0"/>
              </a:rPr>
              <a:t>business problem </a:t>
            </a:r>
            <a:r>
              <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rPr>
              <a:t>to be solved</a:t>
            </a:r>
          </a:p>
          <a:p>
            <a:pPr marL="800100" marR="0" lvl="1" indent="-342900" algn="l" defTabSz="457200" rtl="0" eaLnBrk="1" fontAlgn="auto" latinLnBrk="0" hangingPunct="1">
              <a:lnSpc>
                <a:spcPct val="95000"/>
              </a:lnSpc>
              <a:spcBef>
                <a:spcPct val="5000"/>
              </a:spcBef>
              <a:spcAft>
                <a:spcPct val="25000"/>
              </a:spcAft>
              <a:buClr>
                <a:srgbClr val="5A5A5A"/>
              </a:buClr>
              <a:buSzTx/>
              <a:buFont typeface="Arial" charset="0"/>
              <a:buChar char="•"/>
              <a:tabLst/>
              <a:defRPr/>
            </a:pPr>
            <a:r>
              <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rPr>
              <a:t>That cannot be more efficiently solved with other technologies</a:t>
            </a:r>
            <a:endParaRPr kumimoji="0" lang="en-US" sz="1600" b="0" i="0" u="none" strike="noStrike" kern="1200" cap="none" spc="0" normalizeH="0" baseline="0" noProof="0" dirty="0">
              <a:ln>
                <a:noFill/>
              </a:ln>
              <a:solidFill>
                <a:srgbClr val="5E5F64"/>
              </a:solidFill>
              <a:effectLst/>
              <a:uLnTx/>
              <a:uFillTx/>
              <a:latin typeface="Arial" charset="0"/>
              <a:ea typeface="Arial" charset="0"/>
              <a:cs typeface="Arial" charset="0"/>
            </a:endParaRP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endPar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endParaRP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rPr>
              <a:t>An identifiable </a:t>
            </a:r>
            <a:r>
              <a:rPr kumimoji="0" lang="en-US" sz="1800" b="0" i="0" u="none" strike="noStrike" kern="1200" cap="none" spc="0" normalizeH="0" baseline="0" noProof="0" dirty="0">
                <a:ln>
                  <a:noFill/>
                </a:ln>
                <a:solidFill>
                  <a:srgbClr val="0064FF"/>
                </a:solidFill>
                <a:effectLst/>
                <a:uLnTx/>
                <a:uFillTx/>
                <a:latin typeface="Arial" charset="0"/>
                <a:ea typeface="Arial" charset="0"/>
                <a:cs typeface="Arial" charset="0"/>
              </a:rPr>
              <a:t>business network</a:t>
            </a:r>
          </a:p>
          <a:p>
            <a:pPr marL="800100" marR="0" lvl="1" indent="-342900" algn="l" defTabSz="457200" rtl="0" eaLnBrk="1" fontAlgn="auto" latinLnBrk="0" hangingPunct="1">
              <a:lnSpc>
                <a:spcPct val="95000"/>
              </a:lnSpc>
              <a:spcBef>
                <a:spcPct val="5000"/>
              </a:spcBef>
              <a:spcAft>
                <a:spcPct val="25000"/>
              </a:spcAft>
              <a:buClr>
                <a:srgbClr val="5A5A5A"/>
              </a:buClr>
              <a:buSzTx/>
              <a:buFont typeface="Arial" charset="0"/>
              <a:buChar char="•"/>
              <a:tabLst/>
              <a:defRPr/>
            </a:pPr>
            <a:r>
              <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rPr>
              <a:t>With Participants, Assets and Transactions</a:t>
            </a:r>
          </a:p>
          <a:p>
            <a:pPr marL="800100" marR="0" lvl="1"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endPar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endParaRP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rPr>
              <a:t>A need for </a:t>
            </a:r>
            <a:r>
              <a:rPr kumimoji="0" lang="en-US" sz="1800" b="0" i="0" u="none" strike="noStrike" kern="1200" cap="none" spc="0" normalizeH="0" baseline="0" noProof="0" dirty="0">
                <a:ln>
                  <a:noFill/>
                </a:ln>
                <a:solidFill>
                  <a:srgbClr val="0064FF"/>
                </a:solidFill>
                <a:effectLst/>
                <a:uLnTx/>
                <a:uFillTx/>
                <a:latin typeface="Arial" charset="0"/>
                <a:ea typeface="Arial" charset="0"/>
                <a:cs typeface="Arial" charset="0"/>
              </a:rPr>
              <a:t>trust</a:t>
            </a:r>
          </a:p>
          <a:p>
            <a:pPr marL="800100" marR="0" lvl="1" indent="-342900" algn="l" defTabSz="457200" rtl="0" eaLnBrk="1" fontAlgn="auto" latinLnBrk="0" hangingPunct="1">
              <a:lnSpc>
                <a:spcPct val="95000"/>
              </a:lnSpc>
              <a:spcBef>
                <a:spcPct val="5000"/>
              </a:spcBef>
              <a:spcAft>
                <a:spcPct val="25000"/>
              </a:spcAft>
              <a:buClr>
                <a:srgbClr val="5A5A5A"/>
              </a:buClr>
              <a:buSzTx/>
              <a:buFont typeface="Arial" charset="0"/>
              <a:buChar char="•"/>
              <a:tabLst/>
              <a:defRPr/>
            </a:pPr>
            <a:r>
              <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rPr>
              <a:t>Consensus, Immutability, Finality or Provenance</a:t>
            </a:r>
          </a:p>
        </p:txBody>
      </p:sp>
      <p:sp>
        <p:nvSpPr>
          <p:cNvPr id="2" name="Text Placeholder 1"/>
          <p:cNvSpPr>
            <a:spLocks noGrp="1"/>
          </p:cNvSpPr>
          <p:nvPr>
            <p:ph type="body" sz="quarter" idx="13"/>
          </p:nvPr>
        </p:nvSpPr>
        <p:spPr/>
        <p:txBody>
          <a:bodyPr/>
          <a:lstStyle/>
          <a:p>
            <a:r>
              <a:rPr lang="en-US" dirty="0">
                <a:latin typeface="Arial" charset="0"/>
                <a:ea typeface="Arial" charset="0"/>
                <a:cs typeface="Arial" charset="0"/>
              </a:rPr>
              <a:t>What makes a good </a:t>
            </a:r>
            <a:r>
              <a:rPr lang="en-US" dirty="0" err="1">
                <a:latin typeface="Arial" charset="0"/>
                <a:ea typeface="Arial" charset="0"/>
                <a:cs typeface="Arial" charset="0"/>
              </a:rPr>
              <a:t>blockchain</a:t>
            </a:r>
            <a:r>
              <a:rPr lang="en-US" dirty="0">
                <a:latin typeface="Arial" charset="0"/>
                <a:ea typeface="Arial" charset="0"/>
                <a:cs typeface="Arial" charset="0"/>
              </a:rPr>
              <a:t> use case?</a:t>
            </a:r>
          </a:p>
          <a:p>
            <a:endParaRPr lang="en-US" dirty="0"/>
          </a:p>
        </p:txBody>
      </p:sp>
    </p:spTree>
    <p:extLst>
      <p:ext uri="{BB962C8B-B14F-4D97-AF65-F5344CB8AC3E}">
        <p14:creationId xmlns:p14="http://schemas.microsoft.com/office/powerpoint/2010/main" val="333712729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368003" y="1316363"/>
            <a:ext cx="6593093" cy="2990625"/>
          </a:xfrm>
          <a:prstGeom prst="roundRect">
            <a:avLst/>
          </a:prstGeom>
          <a:solidFill>
            <a:schemeClr val="accent5">
              <a:lumMod val="20000"/>
              <a:lumOff val="80000"/>
            </a:schemeClr>
          </a:solidFill>
          <a:ln/>
          <a:effectLst>
            <a:outerShdw blurRad="50800" dist="38100" dir="8100000" algn="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charset="0"/>
              <a:ea typeface="+mn-ea"/>
              <a:cs typeface="+mn-cs"/>
            </a:endParaRPr>
          </a:p>
        </p:txBody>
      </p:sp>
      <p:sp>
        <p:nvSpPr>
          <p:cNvPr id="14" name="Content Placeholder 2"/>
          <p:cNvSpPr>
            <a:spLocks/>
          </p:cNvSpPr>
          <p:nvPr/>
        </p:nvSpPr>
        <p:spPr bwMode="auto">
          <a:xfrm>
            <a:off x="362174" y="805808"/>
            <a:ext cx="6782323" cy="815228"/>
          </a:xfrm>
          <a:prstGeom prst="rect">
            <a:avLst/>
          </a:prstGeom>
          <a:noFill/>
          <a:ln w="9525">
            <a:noFill/>
            <a:miter lim="800000"/>
            <a:headEnd/>
            <a:tailEnd/>
          </a:ln>
        </p:spPr>
        <p:txBody>
          <a:bodyPr/>
          <a:lstStyle/>
          <a:p>
            <a:pPr marL="171450" marR="0" lvl="0" indent="-171450" algn="l" defTabSz="457200" rtl="0" eaLnBrk="1" fontAlgn="auto" latinLnBrk="0" hangingPunct="1">
              <a:lnSpc>
                <a:spcPct val="95000"/>
              </a:lnSpc>
              <a:spcBef>
                <a:spcPct val="5000"/>
              </a:spcBef>
              <a:spcAft>
                <a:spcPct val="25000"/>
              </a:spcAft>
              <a:buClr>
                <a:srgbClr val="5A5A5A"/>
              </a:buClr>
              <a:buSzTx/>
              <a:buFont typeface="Arial" pitchFamily="34" charset="0"/>
              <a:buChar char="–"/>
              <a:tabLst/>
              <a:defRPr/>
            </a:pPr>
            <a:r>
              <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rPr>
              <a:t>First use-cases are </a:t>
            </a:r>
            <a:r>
              <a:rPr kumimoji="0" lang="en-US" sz="1800" b="0" i="0" u="none" strike="noStrike" kern="1200" cap="none" spc="0" normalizeH="0" baseline="0" noProof="0" dirty="0">
                <a:ln>
                  <a:noFill/>
                </a:ln>
                <a:solidFill>
                  <a:srgbClr val="325C80"/>
                </a:solidFill>
                <a:effectLst/>
                <a:uLnTx/>
                <a:uFillTx/>
                <a:latin typeface="Arial" charset="0"/>
                <a:ea typeface="Arial" charset="0"/>
                <a:cs typeface="Arial" charset="0"/>
              </a:rPr>
              <a:t>even more difficult </a:t>
            </a:r>
            <a:r>
              <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rPr>
              <a:t>to identify!</a:t>
            </a:r>
          </a:p>
        </p:txBody>
      </p:sp>
      <p:sp>
        <p:nvSpPr>
          <p:cNvPr id="3" name="Rectangle 2"/>
          <p:cNvSpPr/>
          <p:nvPr/>
        </p:nvSpPr>
        <p:spPr>
          <a:xfrm>
            <a:off x="1468418" y="1422065"/>
            <a:ext cx="6976335" cy="2779222"/>
          </a:xfrm>
          <a:prstGeom prst="rect">
            <a:avLst/>
          </a:prstGeom>
        </p:spPr>
        <p:txBody>
          <a:bodyPr wrap="square">
            <a:spAutoFit/>
          </a:bodyPr>
          <a:lstStyle/>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kumimoji="0" lang="en-US" sz="1800" b="0" i="0" u="none" strike="noStrike" kern="1200" cap="none" spc="0" normalizeH="0" baseline="0" noProof="0" dirty="0">
                <a:ln>
                  <a:noFill/>
                </a:ln>
                <a:solidFill>
                  <a:srgbClr val="325C80"/>
                </a:solidFill>
                <a:effectLst/>
                <a:uLnTx/>
                <a:uFillTx/>
                <a:latin typeface="Arial" charset="0"/>
                <a:ea typeface="Arial" charset="0"/>
                <a:cs typeface="Arial" charset="0"/>
              </a:rPr>
              <a:t>A </a:t>
            </a:r>
            <a:r>
              <a:rPr kumimoji="0" lang="en-US" sz="1800" b="0" i="0" u="none" strike="noStrike" kern="1200" cap="none" spc="0" normalizeH="0" baseline="0" noProof="0" dirty="0">
                <a:ln>
                  <a:noFill/>
                </a:ln>
                <a:solidFill>
                  <a:srgbClr val="0064FF"/>
                </a:solidFill>
                <a:effectLst/>
                <a:uLnTx/>
                <a:uFillTx/>
                <a:latin typeface="Arial" charset="0"/>
                <a:ea typeface="Arial" charset="0"/>
                <a:cs typeface="Arial" charset="0"/>
              </a:rPr>
              <a:t>limited scope</a:t>
            </a:r>
            <a:r>
              <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rPr>
              <a:t>, but still solves a real business problem</a:t>
            </a:r>
          </a:p>
          <a:p>
            <a:pPr marL="800100" marR="0" lvl="1" indent="-342900" algn="l" defTabSz="457200" rtl="0" eaLnBrk="1" fontAlgn="auto" latinLnBrk="0" hangingPunct="1">
              <a:lnSpc>
                <a:spcPct val="95000"/>
              </a:lnSpc>
              <a:spcBef>
                <a:spcPct val="5000"/>
              </a:spcBef>
              <a:spcAft>
                <a:spcPct val="25000"/>
              </a:spcAft>
              <a:buClr>
                <a:srgbClr val="5A5A5A"/>
              </a:buClr>
              <a:buSzTx/>
              <a:buFont typeface="Arial" charset="0"/>
              <a:buChar char="•"/>
              <a:tabLst/>
              <a:defRPr/>
            </a:pPr>
            <a:r>
              <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rPr>
              <a:t>Minimum Viable Product in a few weeks of effort</a:t>
            </a:r>
            <a:endParaRPr kumimoji="0" lang="en-US" sz="1600" b="0" i="0" u="none" strike="noStrike" kern="1200" cap="none" spc="0" normalizeH="0" baseline="0" noProof="0" dirty="0">
              <a:ln>
                <a:noFill/>
              </a:ln>
              <a:solidFill>
                <a:srgbClr val="5E5F64"/>
              </a:solidFill>
              <a:effectLst/>
              <a:uLnTx/>
              <a:uFillTx/>
              <a:latin typeface="Arial" charset="0"/>
              <a:ea typeface="Arial" charset="0"/>
              <a:cs typeface="Arial" charset="0"/>
            </a:endParaRP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endPar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endParaRP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rPr>
              <a:t>A smaller </a:t>
            </a:r>
            <a:r>
              <a:rPr kumimoji="0" lang="en-US" sz="1800" b="0" i="0" u="none" strike="noStrike" kern="1200" cap="none" spc="0" normalizeH="0" baseline="0" noProof="0" dirty="0">
                <a:ln>
                  <a:noFill/>
                </a:ln>
                <a:solidFill>
                  <a:srgbClr val="0064FF"/>
                </a:solidFill>
                <a:effectLst/>
                <a:uLnTx/>
                <a:uFillTx/>
                <a:latin typeface="Arial" charset="0"/>
                <a:ea typeface="Arial" charset="0"/>
                <a:cs typeface="Arial" charset="0"/>
              </a:rPr>
              <a:t>business network</a:t>
            </a:r>
          </a:p>
          <a:p>
            <a:pPr marL="800100" marR="0" lvl="1" indent="-342900" algn="l" defTabSz="457200" rtl="0" eaLnBrk="1" fontAlgn="auto" latinLnBrk="0" hangingPunct="1">
              <a:lnSpc>
                <a:spcPct val="95000"/>
              </a:lnSpc>
              <a:spcBef>
                <a:spcPct val="5000"/>
              </a:spcBef>
              <a:spcAft>
                <a:spcPct val="25000"/>
              </a:spcAft>
              <a:buClr>
                <a:srgbClr val="5A5A5A"/>
              </a:buClr>
              <a:buSzTx/>
              <a:buFont typeface="Arial" charset="0"/>
              <a:buChar char="•"/>
              <a:tabLst/>
              <a:defRPr/>
            </a:pPr>
            <a:r>
              <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rPr>
              <a:t>Usually without requiring regulators and consortia</a:t>
            </a:r>
          </a:p>
          <a:p>
            <a:pPr marL="800100" marR="0" lvl="1" indent="-342900" algn="l" defTabSz="457200" rtl="0" eaLnBrk="1" fontAlgn="auto" latinLnBrk="0" hangingPunct="1">
              <a:lnSpc>
                <a:spcPct val="95000"/>
              </a:lnSpc>
              <a:spcBef>
                <a:spcPct val="5000"/>
              </a:spcBef>
              <a:spcAft>
                <a:spcPct val="25000"/>
              </a:spcAft>
              <a:buClr>
                <a:srgbClr val="5A5A5A"/>
              </a:buClr>
              <a:buSzTx/>
              <a:buFont typeface="Arial" charset="0"/>
              <a:buChar char="•"/>
              <a:tabLst/>
              <a:defRPr/>
            </a:pPr>
            <a:endPar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endParaRP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rPr>
              <a:t>Allows for </a:t>
            </a:r>
            <a:r>
              <a:rPr kumimoji="0" lang="en-US" sz="1800" b="0" i="0" u="none" strike="noStrike" kern="1200" cap="none" spc="0" normalizeH="0" baseline="0" noProof="0" dirty="0">
                <a:ln>
                  <a:noFill/>
                </a:ln>
                <a:solidFill>
                  <a:srgbClr val="0064FF"/>
                </a:solidFill>
                <a:effectLst/>
                <a:uLnTx/>
                <a:uFillTx/>
                <a:latin typeface="Arial" charset="0"/>
                <a:ea typeface="Arial" charset="0"/>
                <a:cs typeface="Arial" charset="0"/>
              </a:rPr>
              <a:t>scaling with more participants and scenarios</a:t>
            </a:r>
          </a:p>
          <a:p>
            <a:pPr marL="800100" marR="0" lvl="1" indent="-342900" algn="l" defTabSz="457200" rtl="0" eaLnBrk="1" fontAlgn="auto" latinLnBrk="0" hangingPunct="1">
              <a:lnSpc>
                <a:spcPct val="95000"/>
              </a:lnSpc>
              <a:spcBef>
                <a:spcPct val="5000"/>
              </a:spcBef>
              <a:spcAft>
                <a:spcPct val="25000"/>
              </a:spcAft>
              <a:buClr>
                <a:srgbClr val="5A5A5A"/>
              </a:buClr>
              <a:buSzTx/>
              <a:buFont typeface="Arial" charset="0"/>
              <a:buChar char="•"/>
              <a:tabLst/>
              <a:defRPr/>
            </a:pPr>
            <a:r>
              <a:rPr kumimoji="0" lang="en-US" sz="1800" b="0" i="0" u="none" strike="noStrike" kern="1200" cap="none" spc="0" normalizeH="0" baseline="0" noProof="0" dirty="0">
                <a:ln>
                  <a:noFill/>
                </a:ln>
                <a:solidFill>
                  <a:srgbClr val="5E5F64"/>
                </a:solidFill>
                <a:effectLst/>
                <a:uLnTx/>
                <a:uFillTx/>
                <a:latin typeface="Arial" charset="0"/>
                <a:ea typeface="Arial" charset="0"/>
                <a:cs typeface="Arial" charset="0"/>
              </a:rPr>
              <a:t>Consider shadow chains to mitigate risks</a:t>
            </a:r>
          </a:p>
        </p:txBody>
      </p:sp>
      <p:sp>
        <p:nvSpPr>
          <p:cNvPr id="7" name="Title 1"/>
          <p:cNvSpPr txBox="1">
            <a:spLocks/>
          </p:cNvSpPr>
          <p:nvPr/>
        </p:nvSpPr>
        <p:spPr bwMode="auto">
          <a:xfrm>
            <a:off x="3269786" y="4349569"/>
            <a:ext cx="5417882" cy="35856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4200" kern="1200">
                <a:solidFill>
                  <a:srgbClr val="FFFFFF"/>
                </a:solidFill>
                <a:latin typeface="+mj-lt"/>
                <a:ea typeface="ＭＳ Ｐゴシック" pitchFamily="34" charset="-128"/>
                <a:cs typeface="+mj-cs"/>
              </a:defRPr>
            </a:lvl1pPr>
            <a:lvl2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2pPr>
            <a:lvl3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3pPr>
            <a:lvl4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4pPr>
            <a:lvl5pPr algn="l" rtl="0" eaLnBrk="0" fontAlgn="base" hangingPunct="0">
              <a:spcBef>
                <a:spcPct val="0"/>
              </a:spcBef>
              <a:spcAft>
                <a:spcPct val="0"/>
              </a:spcAft>
              <a:defRPr sz="4200">
                <a:solidFill>
                  <a:srgbClr val="FFFFFF"/>
                </a:solidFill>
                <a:latin typeface="Arial" pitchFamily="34" charset="0"/>
                <a:ea typeface="ＭＳ Ｐゴシック" pitchFamily="34" charset="-128"/>
              </a:defRPr>
            </a:lvl5pPr>
            <a:lvl6pPr marL="457200" algn="l" rtl="0" fontAlgn="base">
              <a:spcBef>
                <a:spcPct val="0"/>
              </a:spcBef>
              <a:spcAft>
                <a:spcPct val="0"/>
              </a:spcAft>
              <a:defRPr sz="4200">
                <a:solidFill>
                  <a:srgbClr val="FFFFFF"/>
                </a:solidFill>
                <a:latin typeface="Arial" pitchFamily="34" charset="0"/>
                <a:ea typeface="MS PGothic" pitchFamily="34" charset="-128"/>
              </a:defRPr>
            </a:lvl6pPr>
            <a:lvl7pPr marL="914400" algn="l" rtl="0" fontAlgn="base">
              <a:spcBef>
                <a:spcPct val="0"/>
              </a:spcBef>
              <a:spcAft>
                <a:spcPct val="0"/>
              </a:spcAft>
              <a:defRPr sz="4200">
                <a:solidFill>
                  <a:srgbClr val="FFFFFF"/>
                </a:solidFill>
                <a:latin typeface="Arial" pitchFamily="34" charset="0"/>
                <a:ea typeface="MS PGothic" pitchFamily="34" charset="-128"/>
              </a:defRPr>
            </a:lvl7pPr>
            <a:lvl8pPr marL="1371600" algn="l" rtl="0" fontAlgn="base">
              <a:spcBef>
                <a:spcPct val="0"/>
              </a:spcBef>
              <a:spcAft>
                <a:spcPct val="0"/>
              </a:spcAft>
              <a:defRPr sz="4200">
                <a:solidFill>
                  <a:srgbClr val="FFFFFF"/>
                </a:solidFill>
                <a:latin typeface="Arial" pitchFamily="34" charset="0"/>
                <a:ea typeface="MS PGothic" pitchFamily="34" charset="-128"/>
              </a:defRPr>
            </a:lvl8pPr>
            <a:lvl9pPr marL="1828800" algn="l" rtl="0" fontAlgn="base">
              <a:spcBef>
                <a:spcPct val="0"/>
              </a:spcBef>
              <a:spcAft>
                <a:spcPct val="0"/>
              </a:spcAft>
              <a:defRPr sz="4200">
                <a:solidFill>
                  <a:srgbClr val="FFFFFF"/>
                </a:solidFill>
                <a:latin typeface="Arial" pitchFamily="34" charset="0"/>
                <a:ea typeface="MS PGothic" pitchFamily="34" charset="-128"/>
              </a:defRPr>
            </a:lvl9pPr>
          </a:lstStyle>
          <a:p>
            <a:pPr marL="0" marR="0" lvl="0" indent="0" algn="r" defTabSz="457200" rtl="0" eaLnBrk="1" fontAlgn="base" latinLnBrk="0" hangingPunct="1">
              <a:lnSpc>
                <a:spcPts val="3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64FF"/>
                </a:solidFill>
                <a:effectLst/>
                <a:uLnTx/>
                <a:uFillTx/>
                <a:latin typeface="Arial" charset="0"/>
                <a:ea typeface="Arial" charset="0"/>
                <a:cs typeface="Arial" charset="0"/>
              </a:rPr>
              <a:t>Start small, succeed and grow fast!</a:t>
            </a:r>
          </a:p>
        </p:txBody>
      </p:sp>
      <p:sp>
        <p:nvSpPr>
          <p:cNvPr id="2" name="Text Placeholder 1"/>
          <p:cNvSpPr>
            <a:spLocks noGrp="1"/>
          </p:cNvSpPr>
          <p:nvPr>
            <p:ph type="body" sz="quarter" idx="13"/>
          </p:nvPr>
        </p:nvSpPr>
        <p:spPr/>
        <p:txBody>
          <a:bodyPr/>
          <a:lstStyle/>
          <a:p>
            <a:r>
              <a:rPr lang="en-US" dirty="0">
                <a:latin typeface="Arial" charset="0"/>
                <a:ea typeface="Arial" charset="0"/>
                <a:cs typeface="Arial" charset="0"/>
              </a:rPr>
              <a:t>What makes a good first </a:t>
            </a:r>
            <a:r>
              <a:rPr lang="en-US" dirty="0" err="1">
                <a:latin typeface="Arial" charset="0"/>
                <a:ea typeface="Arial" charset="0"/>
                <a:cs typeface="Arial" charset="0"/>
              </a:rPr>
              <a:t>blockchain</a:t>
            </a:r>
            <a:r>
              <a:rPr lang="en-US" dirty="0">
                <a:latin typeface="Arial" charset="0"/>
                <a:ea typeface="Arial" charset="0"/>
                <a:cs typeface="Arial" charset="0"/>
              </a:rPr>
              <a:t> use case?</a:t>
            </a:r>
          </a:p>
          <a:p>
            <a:endParaRPr lang="en-US" dirty="0"/>
          </a:p>
        </p:txBody>
      </p:sp>
    </p:spTree>
    <p:extLst>
      <p:ext uri="{BB962C8B-B14F-4D97-AF65-F5344CB8AC3E}">
        <p14:creationId xmlns:p14="http://schemas.microsoft.com/office/powerpoint/2010/main" val="219469252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27551" y="1126329"/>
            <a:ext cx="8555192" cy="2730652"/>
          </a:xfrm>
          <a:prstGeom prst="roundRect">
            <a:avLst/>
          </a:prstGeom>
          <a:solidFill>
            <a:schemeClr val="accent5">
              <a:lumMod val="20000"/>
              <a:lumOff val="80000"/>
            </a:schemeClr>
          </a:solidFill>
          <a:ln/>
          <a:effectLst>
            <a:outerShdw blurRad="50800" dist="38100" dir="8100000" algn="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charset="0"/>
              <a:ea typeface="+mn-ea"/>
              <a:cs typeface="+mn-cs"/>
            </a:endParaRPr>
          </a:p>
        </p:txBody>
      </p:sp>
      <p:sp>
        <p:nvSpPr>
          <p:cNvPr id="3" name="Rectangle 2"/>
          <p:cNvSpPr/>
          <p:nvPr/>
        </p:nvSpPr>
        <p:spPr>
          <a:xfrm>
            <a:off x="591823" y="1258502"/>
            <a:ext cx="8366547" cy="2520690"/>
          </a:xfrm>
          <a:prstGeom prst="rect">
            <a:avLst/>
          </a:prstGeom>
        </p:spPr>
        <p:txBody>
          <a:bodyPr wrap="square">
            <a:spAutoFit/>
          </a:bodyPr>
          <a:lstStyle/>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kumimoji="0" lang="en-US" sz="1200" b="0" i="0" u="none" strike="noStrike" kern="1200" cap="none" spc="0" normalizeH="0" baseline="0" noProof="0" dirty="0">
                <a:ln>
                  <a:noFill/>
                </a:ln>
                <a:solidFill>
                  <a:srgbClr val="5E5F64"/>
                </a:solidFill>
                <a:effectLst/>
                <a:uLnTx/>
                <a:uFillTx/>
                <a:latin typeface="Arial" charset="0"/>
                <a:ea typeface="Arial" charset="0"/>
                <a:cs typeface="Arial" charset="0"/>
              </a:rPr>
              <a:t>What is the specific business problem / challenge that the first project will address?</a:t>
            </a: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kumimoji="0" lang="en-US" sz="1200" b="0" i="0" u="none" strike="noStrike" kern="1200" cap="none" spc="0" normalizeH="0" baseline="0" noProof="0" dirty="0">
                <a:ln>
                  <a:noFill/>
                </a:ln>
                <a:solidFill>
                  <a:srgbClr val="5E5F64"/>
                </a:solidFill>
                <a:effectLst/>
                <a:uLnTx/>
                <a:uFillTx/>
                <a:latin typeface="Arial" charset="0"/>
                <a:ea typeface="Arial" charset="0"/>
                <a:cs typeface="Arial" charset="0"/>
              </a:rPr>
              <a:t>What is the current way of solving this business problem?</a:t>
            </a: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a:tabLst/>
              <a:defRPr/>
            </a:pPr>
            <a:r>
              <a:rPr kumimoji="0" lang="en-US" sz="1200" b="0" i="0" u="none" strike="noStrike" kern="1200" cap="none" spc="0" normalizeH="0" baseline="0" noProof="0" dirty="0">
                <a:ln>
                  <a:noFill/>
                </a:ln>
                <a:solidFill>
                  <a:srgbClr val="5E5F64"/>
                </a:solidFill>
                <a:effectLst/>
                <a:uLnTx/>
                <a:uFillTx/>
                <a:latin typeface="Arial" charset="0"/>
                <a:ea typeface="Arial" charset="0"/>
                <a:cs typeface="Arial" charset="0"/>
              </a:rPr>
              <a:t>Assuming the business problem is large, what specific aspects of this business problem will be addressed?</a:t>
            </a: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startAt="4"/>
              <a:tabLst/>
              <a:defRPr/>
            </a:pPr>
            <a:r>
              <a:rPr kumimoji="0" lang="en-US" sz="1200" b="0" i="0" u="none" strike="noStrike" kern="1200" cap="none" spc="0" normalizeH="0" baseline="0" noProof="0" dirty="0">
                <a:ln>
                  <a:noFill/>
                </a:ln>
                <a:solidFill>
                  <a:srgbClr val="5E5F64"/>
                </a:solidFill>
                <a:effectLst/>
                <a:uLnTx/>
                <a:uFillTx/>
                <a:latin typeface="Arial" charset="0"/>
                <a:ea typeface="Arial" charset="0"/>
                <a:cs typeface="Arial" charset="0"/>
              </a:rPr>
              <a:t>Who are the business network participants (organizations) involved and what are their roles?</a:t>
            </a: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startAt="4"/>
              <a:tabLst/>
              <a:defRPr/>
            </a:pPr>
            <a:r>
              <a:rPr kumimoji="0" lang="en-US" sz="1200" b="0" i="0" u="none" strike="noStrike" kern="1200" cap="none" spc="0" normalizeH="0" baseline="0" noProof="0" dirty="0">
                <a:ln>
                  <a:noFill/>
                </a:ln>
                <a:solidFill>
                  <a:srgbClr val="5E5F64"/>
                </a:solidFill>
                <a:effectLst/>
                <a:uLnTx/>
                <a:uFillTx/>
                <a:latin typeface="Arial" charset="0"/>
                <a:ea typeface="Arial" charset="0"/>
                <a:cs typeface="Arial" charset="0"/>
              </a:rPr>
              <a:t>Who are the specific people within the organization and what are their job roles?</a:t>
            </a: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startAt="6"/>
              <a:tabLst/>
              <a:defRPr/>
            </a:pPr>
            <a:r>
              <a:rPr kumimoji="0" lang="en-US" sz="1200" b="0" i="0" u="none" strike="noStrike" kern="1200" cap="none" spc="0" normalizeH="0" baseline="0" noProof="0" dirty="0">
                <a:ln>
                  <a:noFill/>
                </a:ln>
                <a:solidFill>
                  <a:srgbClr val="5E5F64"/>
                </a:solidFill>
                <a:effectLst/>
                <a:uLnTx/>
                <a:uFillTx/>
                <a:latin typeface="Arial" charset="0"/>
                <a:ea typeface="Arial" charset="0"/>
                <a:cs typeface="Arial" charset="0"/>
              </a:rPr>
              <a:t>What assets are involved and what is the key information associated with the assets?</a:t>
            </a: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startAt="6"/>
              <a:tabLst/>
              <a:defRPr/>
            </a:pPr>
            <a:r>
              <a:rPr kumimoji="0" lang="en-US" sz="1200" b="0" i="0" u="none" strike="noStrike" kern="1200" cap="none" spc="0" normalizeH="0" baseline="0" noProof="0" dirty="0">
                <a:ln>
                  <a:noFill/>
                </a:ln>
                <a:solidFill>
                  <a:srgbClr val="5E5F64"/>
                </a:solidFill>
                <a:effectLst/>
                <a:uLnTx/>
                <a:uFillTx/>
                <a:latin typeface="Arial" charset="0"/>
                <a:ea typeface="Arial" charset="0"/>
                <a:cs typeface="Arial" charset="0"/>
              </a:rPr>
              <a:t>What are the transactions involved, between whom, and what assets are associated with transactions?</a:t>
            </a: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startAt="8"/>
              <a:tabLst/>
              <a:defRPr/>
            </a:pPr>
            <a:r>
              <a:rPr kumimoji="0" lang="en-US" sz="1200" b="0" i="0" u="none" strike="noStrike" kern="1200" cap="none" spc="0" normalizeH="0" baseline="0" noProof="0" dirty="0">
                <a:ln>
                  <a:noFill/>
                </a:ln>
                <a:solidFill>
                  <a:srgbClr val="5E5F64"/>
                </a:solidFill>
                <a:effectLst/>
                <a:uLnTx/>
                <a:uFillTx/>
                <a:latin typeface="Arial" charset="0"/>
                <a:ea typeface="Arial" charset="0"/>
                <a:cs typeface="Arial" charset="0"/>
              </a:rPr>
              <a:t>What are the main steps in the current workflow and how are these executed by the business network participants?</a:t>
            </a: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startAt="8"/>
              <a:tabLst/>
              <a:defRPr/>
            </a:pPr>
            <a:r>
              <a:rPr kumimoji="0" lang="en-US" sz="1200" b="0" i="0" u="none" strike="noStrike" kern="1200" cap="none" spc="0" normalizeH="0" baseline="0" noProof="0" dirty="0">
                <a:ln>
                  <a:noFill/>
                </a:ln>
                <a:solidFill>
                  <a:srgbClr val="5E5F64"/>
                </a:solidFill>
                <a:effectLst/>
                <a:uLnTx/>
                <a:uFillTx/>
                <a:latin typeface="Arial" charset="0"/>
                <a:ea typeface="Arial" charset="0"/>
                <a:cs typeface="Arial" charset="0"/>
              </a:rPr>
              <a:t>What is the expected benefit of applying blockchain technology to the business problem for each of the network participants?</a:t>
            </a:r>
          </a:p>
          <a:p>
            <a:pPr marL="342900" marR="0" lvl="0" indent="-342900" algn="l" defTabSz="457200" rtl="0" eaLnBrk="1" fontAlgn="auto" latinLnBrk="0" hangingPunct="1">
              <a:lnSpc>
                <a:spcPct val="95000"/>
              </a:lnSpc>
              <a:spcBef>
                <a:spcPct val="5000"/>
              </a:spcBef>
              <a:spcAft>
                <a:spcPct val="25000"/>
              </a:spcAft>
              <a:buClr>
                <a:srgbClr val="5A5A5A"/>
              </a:buClr>
              <a:buSzTx/>
              <a:buFont typeface="+mj-lt"/>
              <a:buAutoNum type="arabicPeriod" startAt="8"/>
              <a:tabLst/>
              <a:defRPr/>
            </a:pPr>
            <a:r>
              <a:rPr kumimoji="0" lang="en-US" sz="1200" b="0" i="0" u="none" strike="noStrike" kern="1200" cap="none" spc="0" normalizeH="0" baseline="0" noProof="0" dirty="0">
                <a:ln>
                  <a:noFill/>
                </a:ln>
                <a:solidFill>
                  <a:srgbClr val="5E5F64"/>
                </a:solidFill>
                <a:effectLst/>
                <a:uLnTx/>
                <a:uFillTx/>
                <a:latin typeface="Arial" charset="0"/>
                <a:ea typeface="Arial" charset="0"/>
                <a:cs typeface="Arial" charset="0"/>
              </a:rPr>
              <a:t>What legacy systems are involved? What degree of integration with the legacy systems is needed?</a:t>
            </a:r>
            <a:endParaRPr kumimoji="0" lang="en-US" sz="1200" b="0" i="0" u="none" strike="noStrike" kern="1200" cap="none" spc="0" normalizeH="0" baseline="0" noProof="0" dirty="0">
              <a:ln>
                <a:noFill/>
              </a:ln>
              <a:solidFill>
                <a:srgbClr val="325C80"/>
              </a:solidFill>
              <a:effectLst/>
              <a:uLnTx/>
              <a:uFillTx/>
              <a:latin typeface="Arial" charset="0"/>
              <a:ea typeface="Arial" charset="0"/>
              <a:cs typeface="Arial" charset="0"/>
            </a:endParaRPr>
          </a:p>
        </p:txBody>
      </p:sp>
      <p:sp>
        <p:nvSpPr>
          <p:cNvPr id="2" name="Text Placeholder 1"/>
          <p:cNvSpPr>
            <a:spLocks noGrp="1"/>
          </p:cNvSpPr>
          <p:nvPr>
            <p:ph type="body" sz="quarter" idx="13"/>
          </p:nvPr>
        </p:nvSpPr>
        <p:spPr>
          <a:xfrm>
            <a:off x="125730" y="144464"/>
            <a:ext cx="7768590" cy="501804"/>
          </a:xfrm>
        </p:spPr>
        <p:txBody>
          <a:bodyPr/>
          <a:lstStyle/>
          <a:p>
            <a:r>
              <a:rPr lang="en-US" dirty="0">
                <a:latin typeface="Arial" charset="0"/>
                <a:ea typeface="Arial" charset="0"/>
                <a:cs typeface="Arial" charset="0"/>
              </a:rPr>
              <a:t>Sample questions to ask for the selected use case:</a:t>
            </a:r>
          </a:p>
        </p:txBody>
      </p:sp>
    </p:spTree>
    <p:extLst>
      <p:ext uri="{BB962C8B-B14F-4D97-AF65-F5344CB8AC3E}">
        <p14:creationId xmlns:p14="http://schemas.microsoft.com/office/powerpoint/2010/main" val="236956563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55886" y="562536"/>
            <a:ext cx="4292864" cy="1826043"/>
          </a:xfrm>
          <a:prstGeom prst="rect">
            <a:avLst/>
          </a:prstGeom>
          <a:noFill/>
          <a:ln w="12700" cap="flat">
            <a:solidFill>
              <a:srgbClr val="0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90" tIns="17145" rIns="34290" bIns="17145" numCol="1" spcCol="38100" rtlCol="0" anchor="t">
            <a:noAutofit/>
          </a:bodyPr>
          <a:lstStyle/>
          <a:p>
            <a:pPr marL="0" marR="0" lvl="0" indent="0" algn="l" defTabSz="457200" rtl="0" eaLnBrk="1" fontAlgn="auto" latinLnBrk="1" hangingPunct="0">
              <a:lnSpc>
                <a:spcPct val="100000"/>
              </a:lnSpc>
              <a:spcBef>
                <a:spcPts val="0"/>
              </a:spcBef>
              <a:spcAft>
                <a:spcPts val="0"/>
              </a:spcAft>
              <a:buClrTx/>
              <a:buSzTx/>
              <a:buFontTx/>
              <a:buNone/>
              <a:tabLst/>
              <a:defRPr/>
            </a:pP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4" name="Rectangle 3"/>
          <p:cNvSpPr/>
          <p:nvPr/>
        </p:nvSpPr>
        <p:spPr>
          <a:xfrm>
            <a:off x="180975" y="562536"/>
            <a:ext cx="4453639" cy="1826043"/>
          </a:xfrm>
          <a:prstGeom prst="rect">
            <a:avLst/>
          </a:prstGeom>
          <a:noFill/>
          <a:ln w="12700" cap="flat">
            <a:solidFill>
              <a:srgbClr val="0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90" tIns="17145" rIns="34290" bIns="17145" numCol="1" spcCol="38100" rtlCol="0" anchor="t">
            <a:noAutofit/>
          </a:bodyPr>
          <a:lstStyle/>
          <a:p>
            <a:pPr marL="0" marR="0" lvl="0" indent="0" algn="l" defTabSz="457200" rtl="0" eaLnBrk="1" fontAlgn="auto" latinLnBrk="1" hangingPunct="0">
              <a:lnSpc>
                <a:spcPct val="100000"/>
              </a:lnSpc>
              <a:spcBef>
                <a:spcPts val="0"/>
              </a:spcBef>
              <a:spcAft>
                <a:spcPts val="0"/>
              </a:spcAft>
              <a:buClrTx/>
              <a:buSzTx/>
              <a:buFontTx/>
              <a:buNone/>
              <a:tabLst/>
              <a:defRPr/>
            </a:pP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5" name="Rectangle 4"/>
          <p:cNvSpPr/>
          <p:nvPr/>
        </p:nvSpPr>
        <p:spPr>
          <a:xfrm>
            <a:off x="180975" y="2475020"/>
            <a:ext cx="8867775" cy="2554180"/>
          </a:xfrm>
          <a:prstGeom prst="rect">
            <a:avLst/>
          </a:prstGeom>
          <a:solidFill>
            <a:srgbClr val="DFE9E9"/>
          </a:solidFill>
          <a:ln w="12700" cap="flat">
            <a:solidFill>
              <a:srgbClr val="0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90" tIns="17145" rIns="34290" bIns="17145" numCol="1" spcCol="38100" rtlCol="0" anchor="t">
            <a:noAutofit/>
          </a:bodyPr>
          <a:lstStyle/>
          <a:p>
            <a:pPr marL="0" marR="0" lvl="0" indent="0" algn="l" defTabSz="457200" rtl="0" eaLnBrk="1" fontAlgn="auto" latinLnBrk="1" hangingPunct="0">
              <a:lnSpc>
                <a:spcPct val="100000"/>
              </a:lnSpc>
              <a:spcBef>
                <a:spcPts val="0"/>
              </a:spcBef>
              <a:spcAft>
                <a:spcPts val="0"/>
              </a:spcAft>
              <a:buClrTx/>
              <a:buSzTx/>
              <a:buFontTx/>
              <a:buNone/>
              <a:tabLst/>
              <a:defRPr/>
            </a:pP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80" name="TextBox 79"/>
          <p:cNvSpPr txBox="1"/>
          <p:nvPr/>
        </p:nvSpPr>
        <p:spPr>
          <a:xfrm>
            <a:off x="257231" y="2501113"/>
            <a:ext cx="1110882" cy="2923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Benefits benchmarks</a:t>
            </a:r>
          </a:p>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Gill Sans"/>
              </a:rPr>
              <a:t> - Value Tree</a:t>
            </a:r>
          </a:p>
        </p:txBody>
      </p:sp>
      <p:grpSp>
        <p:nvGrpSpPr>
          <p:cNvPr id="6" name="Group 5"/>
          <p:cNvGrpSpPr/>
          <p:nvPr/>
        </p:nvGrpSpPr>
        <p:grpSpPr>
          <a:xfrm>
            <a:off x="905219" y="2648890"/>
            <a:ext cx="3658240" cy="452492"/>
            <a:chOff x="2413917" y="7063705"/>
            <a:chExt cx="9755308" cy="1206646"/>
          </a:xfrm>
        </p:grpSpPr>
        <p:sp>
          <p:nvSpPr>
            <p:cNvPr id="7" name="Oval 6"/>
            <p:cNvSpPr/>
            <p:nvPr/>
          </p:nvSpPr>
          <p:spPr>
            <a:xfrm>
              <a:off x="10555696" y="7063705"/>
              <a:ext cx="1171533" cy="1121804"/>
            </a:xfrm>
            <a:prstGeom prst="ellipse">
              <a:avLst/>
            </a:prstGeom>
            <a:no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08074" rtl="0" eaLnBrk="1" fontAlgn="auto" latinLnBrk="0" hangingPunct="0">
                <a:lnSpc>
                  <a:spcPct val="100000"/>
                </a:lnSpc>
                <a:spcBef>
                  <a:spcPts val="0"/>
                </a:spcBef>
                <a:spcAft>
                  <a:spcPts val="0"/>
                </a:spcAft>
                <a:buClrTx/>
                <a:buSzTx/>
                <a:buFontTx/>
                <a:buNone/>
                <a:tabLst/>
                <a:defRPr/>
              </a:pPr>
              <a:endParaRPr kumimoji="0" lang="en-GB" sz="825" b="0" i="0" u="none" strike="noStrike" kern="0" cap="none" spc="0" normalizeH="0" baseline="0" noProof="0" dirty="0">
                <a:ln>
                  <a:noFill/>
                </a:ln>
                <a:solidFill>
                  <a:srgbClr val="FEFFFF"/>
                </a:solidFill>
                <a:effectLst/>
                <a:uLnTx/>
                <a:uFillTx/>
                <a:latin typeface="Arial" charset="0"/>
                <a:ea typeface="Arial" charset="0"/>
                <a:cs typeface="Arial" charset="0"/>
                <a:sym typeface="Helvetica Light"/>
              </a:endParaRPr>
            </a:p>
          </p:txBody>
        </p:sp>
        <p:grpSp>
          <p:nvGrpSpPr>
            <p:cNvPr id="8" name="Group 7"/>
            <p:cNvGrpSpPr/>
            <p:nvPr/>
          </p:nvGrpSpPr>
          <p:grpSpPr>
            <a:xfrm>
              <a:off x="10787837" y="7109233"/>
              <a:ext cx="1381388" cy="1078173"/>
              <a:chOff x="7676149" y="4861316"/>
              <a:chExt cx="1689128" cy="1409280"/>
            </a:xfrm>
          </p:grpSpPr>
          <p:cxnSp>
            <p:nvCxnSpPr>
              <p:cNvPr id="9" name="Straight Connector 8"/>
              <p:cNvCxnSpPr/>
              <p:nvPr/>
            </p:nvCxnSpPr>
            <p:spPr bwMode="auto">
              <a:xfrm flipV="1">
                <a:off x="7846264" y="6088703"/>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0" name="Straight Connector 9"/>
              <p:cNvCxnSpPr/>
              <p:nvPr/>
            </p:nvCxnSpPr>
            <p:spPr bwMode="auto">
              <a:xfrm flipV="1">
                <a:off x="8055482" y="6088703"/>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1" name="Straight Connector 10"/>
              <p:cNvCxnSpPr/>
              <p:nvPr/>
            </p:nvCxnSpPr>
            <p:spPr bwMode="auto">
              <a:xfrm flipV="1">
                <a:off x="8264700" y="6088703"/>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2" name="Straight Connector 11"/>
              <p:cNvCxnSpPr/>
              <p:nvPr/>
            </p:nvCxnSpPr>
            <p:spPr bwMode="auto">
              <a:xfrm flipV="1">
                <a:off x="8741614" y="6088703"/>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3" name="Straight Connector 12"/>
              <p:cNvCxnSpPr/>
              <p:nvPr/>
            </p:nvCxnSpPr>
            <p:spPr bwMode="auto">
              <a:xfrm flipV="1">
                <a:off x="8950832" y="6088703"/>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4" name="Straight Connector 13"/>
              <p:cNvCxnSpPr/>
              <p:nvPr/>
            </p:nvCxnSpPr>
            <p:spPr bwMode="auto">
              <a:xfrm flipV="1">
                <a:off x="9160050" y="6088703"/>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5" name="Straight Connector 14"/>
              <p:cNvCxnSpPr/>
              <p:nvPr/>
            </p:nvCxnSpPr>
            <p:spPr bwMode="auto">
              <a:xfrm>
                <a:off x="7844589" y="4861316"/>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6" name="Straight Connector 15"/>
              <p:cNvCxnSpPr/>
              <p:nvPr/>
            </p:nvCxnSpPr>
            <p:spPr bwMode="auto">
              <a:xfrm>
                <a:off x="8053807" y="4861316"/>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7" name="Straight Connector 16"/>
              <p:cNvCxnSpPr/>
              <p:nvPr/>
            </p:nvCxnSpPr>
            <p:spPr bwMode="auto">
              <a:xfrm>
                <a:off x="8263025" y="4861316"/>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8" name="Straight Connector 17"/>
              <p:cNvCxnSpPr/>
              <p:nvPr/>
            </p:nvCxnSpPr>
            <p:spPr bwMode="auto">
              <a:xfrm>
                <a:off x="8739939" y="4861316"/>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9" name="Straight Connector 18"/>
              <p:cNvCxnSpPr/>
              <p:nvPr/>
            </p:nvCxnSpPr>
            <p:spPr bwMode="auto">
              <a:xfrm>
                <a:off x="8949157" y="4861316"/>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0" name="Straight Connector 19"/>
              <p:cNvCxnSpPr/>
              <p:nvPr/>
            </p:nvCxnSpPr>
            <p:spPr bwMode="auto">
              <a:xfrm>
                <a:off x="9158375" y="4861316"/>
                <a:ext cx="0" cy="181893"/>
              </a:xfrm>
              <a:prstGeom prst="line">
                <a:avLst/>
              </a:prstGeom>
              <a:noFill/>
              <a:ln w="12700">
                <a:solidFill>
                  <a:srgbClr val="E7E6E6">
                    <a:lumMod val="50000"/>
                  </a:srgbClr>
                </a:solidFill>
                <a:headEnd type="oval"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1" name="Straight Connector 20"/>
              <p:cNvCxnSpPr/>
              <p:nvPr/>
            </p:nvCxnSpPr>
            <p:spPr bwMode="auto">
              <a:xfrm>
                <a:off x="8045118" y="5135951"/>
                <a:ext cx="415423" cy="451062"/>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2" name="Straight Connector 21"/>
              <p:cNvCxnSpPr/>
              <p:nvPr/>
            </p:nvCxnSpPr>
            <p:spPr bwMode="auto">
              <a:xfrm>
                <a:off x="8479927" y="5585046"/>
                <a:ext cx="415423" cy="451062"/>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3" name="Straight Connector 22"/>
              <p:cNvCxnSpPr/>
              <p:nvPr/>
            </p:nvCxnSpPr>
            <p:spPr bwMode="auto">
              <a:xfrm flipH="1">
                <a:off x="8034758" y="5585046"/>
                <a:ext cx="415423" cy="451062"/>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24" name="Straight Connector 23"/>
              <p:cNvCxnSpPr/>
              <p:nvPr/>
            </p:nvCxnSpPr>
            <p:spPr bwMode="auto">
              <a:xfrm flipH="1">
                <a:off x="8476586" y="5135951"/>
                <a:ext cx="415423" cy="451062"/>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25" name="Rectangle 24"/>
              <p:cNvSpPr/>
              <p:nvPr/>
            </p:nvSpPr>
            <p:spPr bwMode="auto">
              <a:xfrm>
                <a:off x="7676149" y="5030509"/>
                <a:ext cx="737938" cy="227092"/>
              </a:xfrm>
              <a:prstGeom prst="rect">
                <a:avLst/>
              </a:prstGeom>
              <a:solidFill>
                <a:sysClr val="window" lastClr="FFFFFF">
                  <a:lumMod val="75000"/>
                </a:sysClr>
              </a:solidFill>
              <a:ln w="12700">
                <a:solidFill>
                  <a:sysClr val="window" lastClr="FFFFFF">
                    <a:lumMod val="75000"/>
                  </a:sys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lumMod val="10000"/>
                      </a:prstClr>
                    </a:solidFill>
                    <a:effectLst/>
                    <a:uLnTx/>
                    <a:uFillTx/>
                    <a:latin typeface="Arial" charset="0"/>
                    <a:ea typeface="Arial" charset="0"/>
                    <a:cs typeface="Arial" charset="0"/>
                    <a:sym typeface="Helvetica Light"/>
                  </a:rPr>
                  <a:t>M</a:t>
                </a:r>
              </a:p>
            </p:txBody>
          </p:sp>
          <p:sp>
            <p:nvSpPr>
              <p:cNvPr id="26" name="Oval 25"/>
              <p:cNvSpPr/>
              <p:nvPr/>
            </p:nvSpPr>
            <p:spPr bwMode="auto">
              <a:xfrm>
                <a:off x="8045118" y="5408583"/>
                <a:ext cx="850232" cy="352927"/>
              </a:xfrm>
              <a:prstGeom prst="ellipse">
                <a:avLst/>
              </a:prstGeom>
              <a:solidFill>
                <a:sysClr val="window" lastClr="FFFFFF">
                  <a:lumMod val="75000"/>
                </a:sysClr>
              </a:solidFill>
              <a:ln w="12700">
                <a:solidFill>
                  <a:sysClr val="window" lastClr="FFFFFF">
                    <a:lumMod val="75000"/>
                  </a:sys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212121"/>
                    </a:solidFill>
                    <a:effectLst/>
                    <a:uLnTx/>
                    <a:uFillTx/>
                    <a:latin typeface="Arial" charset="0"/>
                    <a:ea typeface="Arial" charset="0"/>
                    <a:cs typeface="Arial" charset="0"/>
                    <a:sym typeface="Helvetica Light"/>
                  </a:rPr>
                  <a:t>F</a:t>
                </a:r>
              </a:p>
            </p:txBody>
          </p:sp>
          <p:sp>
            <p:nvSpPr>
              <p:cNvPr id="27" name="Rectangle 26"/>
              <p:cNvSpPr/>
              <p:nvPr/>
            </p:nvSpPr>
            <p:spPr bwMode="auto">
              <a:xfrm>
                <a:off x="8581860" y="5887011"/>
                <a:ext cx="737938" cy="227092"/>
              </a:xfrm>
              <a:prstGeom prst="rect">
                <a:avLst/>
              </a:prstGeom>
              <a:solidFill>
                <a:sysClr val="window" lastClr="FFFFFF">
                  <a:lumMod val="75000"/>
                </a:sysClr>
              </a:solidFill>
              <a:ln w="12700">
                <a:solidFill>
                  <a:sysClr val="window" lastClr="FFFFFF">
                    <a:lumMod val="75000"/>
                  </a:sys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lumMod val="10000"/>
                      </a:prstClr>
                    </a:solidFill>
                    <a:effectLst/>
                    <a:uLnTx/>
                    <a:uFillTx/>
                    <a:latin typeface="Arial" charset="0"/>
                    <a:ea typeface="Arial" charset="0"/>
                    <a:cs typeface="Arial" charset="0"/>
                    <a:sym typeface="Helvetica Light"/>
                  </a:rPr>
                  <a:t>M</a:t>
                </a:r>
              </a:p>
            </p:txBody>
          </p:sp>
          <p:sp>
            <p:nvSpPr>
              <p:cNvPr id="28" name="Rectangle 27"/>
              <p:cNvSpPr/>
              <p:nvPr/>
            </p:nvSpPr>
            <p:spPr bwMode="auto">
              <a:xfrm>
                <a:off x="8627338" y="5030509"/>
                <a:ext cx="737939" cy="227092"/>
              </a:xfrm>
              <a:prstGeom prst="rect">
                <a:avLst/>
              </a:prstGeom>
              <a:solidFill>
                <a:sysClr val="window" lastClr="FFFFFF">
                  <a:lumMod val="75000"/>
                </a:sysClr>
              </a:solidFill>
              <a:ln w="12700">
                <a:solidFill>
                  <a:sysClr val="window" lastClr="FFFFFF">
                    <a:lumMod val="75000"/>
                  </a:sys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lumMod val="10000"/>
                      </a:prstClr>
                    </a:solidFill>
                    <a:effectLst/>
                    <a:uLnTx/>
                    <a:uFillTx/>
                    <a:latin typeface="Arial" charset="0"/>
                    <a:ea typeface="Arial" charset="0"/>
                    <a:cs typeface="Arial" charset="0"/>
                    <a:sym typeface="Helvetica Light"/>
                  </a:rPr>
                  <a:t>M</a:t>
                </a:r>
              </a:p>
            </p:txBody>
          </p:sp>
          <p:sp>
            <p:nvSpPr>
              <p:cNvPr id="29" name="Rectangle 28"/>
              <p:cNvSpPr/>
              <p:nvPr/>
            </p:nvSpPr>
            <p:spPr bwMode="auto">
              <a:xfrm>
                <a:off x="7676149" y="5887011"/>
                <a:ext cx="737938" cy="227092"/>
              </a:xfrm>
              <a:prstGeom prst="rect">
                <a:avLst/>
              </a:prstGeom>
              <a:solidFill>
                <a:sysClr val="window" lastClr="FFFFFF">
                  <a:lumMod val="75000"/>
                </a:sysClr>
              </a:solidFill>
              <a:ln w="12700">
                <a:solidFill>
                  <a:sysClr val="window" lastClr="FFFFFF">
                    <a:lumMod val="75000"/>
                  </a:sys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lumMod val="10000"/>
                      </a:prstClr>
                    </a:solidFill>
                    <a:effectLst/>
                    <a:uLnTx/>
                    <a:uFillTx/>
                    <a:latin typeface="Arial" charset="0"/>
                    <a:ea typeface="Arial" charset="0"/>
                    <a:cs typeface="Arial" charset="0"/>
                    <a:sym typeface="Helvetica Light"/>
                  </a:rPr>
                  <a:t>M</a:t>
                </a:r>
              </a:p>
            </p:txBody>
          </p:sp>
        </p:grpSp>
        <p:grpSp>
          <p:nvGrpSpPr>
            <p:cNvPr id="151" name="Group 150"/>
            <p:cNvGrpSpPr/>
            <p:nvPr/>
          </p:nvGrpSpPr>
          <p:grpSpPr>
            <a:xfrm>
              <a:off x="8793749" y="7173576"/>
              <a:ext cx="1488017" cy="1096775"/>
              <a:chOff x="10175509" y="7046948"/>
              <a:chExt cx="1468937" cy="1121804"/>
            </a:xfrm>
          </p:grpSpPr>
          <p:sp>
            <p:nvSpPr>
              <p:cNvPr id="32" name="Oval 31"/>
              <p:cNvSpPr/>
              <p:nvPr/>
            </p:nvSpPr>
            <p:spPr>
              <a:xfrm>
                <a:off x="10329440" y="7046948"/>
                <a:ext cx="1171533" cy="1121804"/>
              </a:xfrm>
              <a:prstGeom prst="ellipse">
                <a:avLst/>
              </a:prstGeom>
              <a:no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08074" rtl="0" eaLnBrk="1" fontAlgn="auto" latinLnBrk="0" hangingPunct="0">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rgbClr val="FEFFFF"/>
                  </a:solidFill>
                  <a:effectLst/>
                  <a:uLnTx/>
                  <a:uFillTx/>
                  <a:latin typeface="Arial" charset="0"/>
                  <a:ea typeface="Arial" charset="0"/>
                  <a:cs typeface="Arial" charset="0"/>
                  <a:sym typeface="Helvetica Light"/>
                </a:endParaRPr>
              </a:p>
            </p:txBody>
          </p:sp>
          <p:cxnSp>
            <p:nvCxnSpPr>
              <p:cNvPr id="46" name="Straight Connector 45"/>
              <p:cNvCxnSpPr/>
              <p:nvPr/>
            </p:nvCxnSpPr>
            <p:spPr bwMode="auto">
              <a:xfrm>
                <a:off x="10505258" y="7194629"/>
                <a:ext cx="371265" cy="396081"/>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47" name="Straight Connector 46"/>
              <p:cNvCxnSpPr/>
              <p:nvPr/>
            </p:nvCxnSpPr>
            <p:spPr bwMode="auto">
              <a:xfrm>
                <a:off x="10893849" y="7588984"/>
                <a:ext cx="371265" cy="396081"/>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48" name="Straight Connector 47"/>
              <p:cNvCxnSpPr/>
              <p:nvPr/>
            </p:nvCxnSpPr>
            <p:spPr bwMode="auto">
              <a:xfrm flipH="1">
                <a:off x="10495999" y="7588984"/>
                <a:ext cx="371265" cy="396081"/>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49" name="Straight Connector 48"/>
              <p:cNvCxnSpPr/>
              <p:nvPr/>
            </p:nvCxnSpPr>
            <p:spPr bwMode="auto">
              <a:xfrm flipH="1">
                <a:off x="10890863" y="7194629"/>
                <a:ext cx="371265" cy="396081"/>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50" name="Rectangle 49"/>
              <p:cNvSpPr/>
              <p:nvPr/>
            </p:nvSpPr>
            <p:spPr bwMode="auto">
              <a:xfrm>
                <a:off x="10175509" y="7102040"/>
                <a:ext cx="659499" cy="199411"/>
              </a:xfrm>
              <a:prstGeom prst="rect">
                <a:avLst/>
              </a:prstGeom>
              <a:solidFill>
                <a:srgbClr val="E0EAEA"/>
              </a:solidFill>
              <a:ln w="12700">
                <a:solidFill>
                  <a:schemeClr val="tx1"/>
                </a:solidFill>
                <a:prstDash val="lgDash"/>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lvl="0" indent="0" algn="ctr" defTabSz="457200" rtl="0" eaLnBrk="1" fontAlgn="auto" latinLnBrk="0" hangingPunct="1">
                  <a:lnSpc>
                    <a:spcPct val="9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white">
                      <a:lumMod val="10000"/>
                    </a:prstClr>
                  </a:solidFill>
                  <a:effectLst/>
                  <a:uLnTx/>
                  <a:uFillTx/>
                  <a:latin typeface="Arial" charset="0"/>
                  <a:ea typeface="Arial" charset="0"/>
                  <a:cs typeface="Arial" charset="0"/>
                  <a:sym typeface="Helvetica Light"/>
                </a:endParaRPr>
              </a:p>
            </p:txBody>
          </p:sp>
          <p:sp>
            <p:nvSpPr>
              <p:cNvPr id="51" name="Oval 50"/>
              <p:cNvSpPr/>
              <p:nvPr/>
            </p:nvSpPr>
            <p:spPr bwMode="auto">
              <a:xfrm>
                <a:off x="10466080" y="7454461"/>
                <a:ext cx="759857" cy="309908"/>
              </a:xfrm>
              <a:prstGeom prst="ellipse">
                <a:avLst/>
              </a:prstGeom>
              <a:solidFill>
                <a:sysClr val="window" lastClr="FFFFFF">
                  <a:lumMod val="75000"/>
                </a:sysClr>
              </a:solidFill>
              <a:ln w="12700">
                <a:solidFill>
                  <a:sysClr val="window" lastClr="FFFFFF">
                    <a:lumMod val="75000"/>
                  </a:sys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212121"/>
                    </a:solidFill>
                    <a:effectLst/>
                    <a:uLnTx/>
                    <a:uFillTx/>
                    <a:latin typeface="Arial" charset="0"/>
                    <a:ea typeface="Arial" charset="0"/>
                    <a:cs typeface="Arial" charset="0"/>
                    <a:sym typeface="Helvetica Light"/>
                  </a:rPr>
                  <a:t>F</a:t>
                </a:r>
              </a:p>
            </p:txBody>
          </p:sp>
          <p:sp>
            <p:nvSpPr>
              <p:cNvPr id="52" name="Rectangle 51"/>
              <p:cNvSpPr/>
              <p:nvPr/>
            </p:nvSpPr>
            <p:spPr bwMode="auto">
              <a:xfrm>
                <a:off x="10984947" y="7854142"/>
                <a:ext cx="659499" cy="199411"/>
              </a:xfrm>
              <a:prstGeom prst="rect">
                <a:avLst/>
              </a:prstGeom>
              <a:solidFill>
                <a:srgbClr val="E0EAEA"/>
              </a:solidFill>
              <a:ln w="12700">
                <a:solidFill>
                  <a:schemeClr val="tx1"/>
                </a:solidFill>
                <a:prstDash val="lgDash"/>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lvl="0" indent="0" algn="ctr" defTabSz="457200" rtl="0" eaLnBrk="1" fontAlgn="auto" latinLnBrk="0" hangingPunct="1">
                  <a:lnSpc>
                    <a:spcPct val="9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white">
                      <a:lumMod val="10000"/>
                    </a:prstClr>
                  </a:solidFill>
                  <a:effectLst/>
                  <a:uLnTx/>
                  <a:uFillTx/>
                  <a:latin typeface="Arial" charset="0"/>
                  <a:ea typeface="Arial" charset="0"/>
                  <a:cs typeface="Arial" charset="0"/>
                  <a:sym typeface="Helvetica Light"/>
                </a:endParaRPr>
              </a:p>
            </p:txBody>
          </p:sp>
          <p:sp>
            <p:nvSpPr>
              <p:cNvPr id="53" name="Rectangle 52"/>
              <p:cNvSpPr/>
              <p:nvPr/>
            </p:nvSpPr>
            <p:spPr bwMode="auto">
              <a:xfrm>
                <a:off x="10984947" y="7102040"/>
                <a:ext cx="659499" cy="199411"/>
              </a:xfrm>
              <a:prstGeom prst="rect">
                <a:avLst/>
              </a:prstGeom>
              <a:solidFill>
                <a:sysClr val="window" lastClr="FFFFFF">
                  <a:lumMod val="75000"/>
                </a:sysClr>
              </a:solidFill>
              <a:ln w="12700">
                <a:solidFill>
                  <a:sysClr val="window" lastClr="FFFFFF">
                    <a:lumMod val="75000"/>
                  </a:sys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lumMod val="10000"/>
                      </a:prstClr>
                    </a:solidFill>
                    <a:effectLst/>
                    <a:uLnTx/>
                    <a:uFillTx/>
                    <a:latin typeface="Arial" charset="0"/>
                    <a:ea typeface="Arial" charset="0"/>
                    <a:cs typeface="Arial" charset="0"/>
                    <a:sym typeface="Helvetica Light"/>
                  </a:rPr>
                  <a:t>M</a:t>
                </a:r>
              </a:p>
            </p:txBody>
          </p:sp>
          <p:sp>
            <p:nvSpPr>
              <p:cNvPr id="54" name="Rectangle 53"/>
              <p:cNvSpPr/>
              <p:nvPr/>
            </p:nvSpPr>
            <p:spPr bwMode="auto">
              <a:xfrm>
                <a:off x="10175510" y="7854139"/>
                <a:ext cx="659499" cy="199411"/>
              </a:xfrm>
              <a:prstGeom prst="rect">
                <a:avLst/>
              </a:prstGeom>
              <a:solidFill>
                <a:sysClr val="window" lastClr="FFFFFF">
                  <a:lumMod val="75000"/>
                </a:sysClr>
              </a:solidFill>
              <a:ln w="12700">
                <a:solidFill>
                  <a:sysClr val="window" lastClr="FFFFFF">
                    <a:lumMod val="75000"/>
                  </a:sys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lumMod val="10000"/>
                      </a:prstClr>
                    </a:solidFill>
                    <a:effectLst/>
                    <a:uLnTx/>
                    <a:uFillTx/>
                    <a:latin typeface="Arial" charset="0"/>
                    <a:ea typeface="Arial" charset="0"/>
                    <a:cs typeface="Arial" charset="0"/>
                    <a:sym typeface="Helvetica Light"/>
                  </a:rPr>
                  <a:t>M</a:t>
                </a:r>
              </a:p>
            </p:txBody>
          </p:sp>
        </p:grpSp>
        <p:grpSp>
          <p:nvGrpSpPr>
            <p:cNvPr id="119" name="Group 118"/>
            <p:cNvGrpSpPr/>
            <p:nvPr/>
          </p:nvGrpSpPr>
          <p:grpSpPr>
            <a:xfrm>
              <a:off x="7155572" y="7194624"/>
              <a:ext cx="769118" cy="790435"/>
              <a:chOff x="8171572" y="7194624"/>
              <a:chExt cx="769118" cy="790435"/>
            </a:xfrm>
          </p:grpSpPr>
          <p:cxnSp>
            <p:nvCxnSpPr>
              <p:cNvPr id="70" name="Straight Connector 69"/>
              <p:cNvCxnSpPr/>
              <p:nvPr/>
            </p:nvCxnSpPr>
            <p:spPr bwMode="auto">
              <a:xfrm>
                <a:off x="8180833" y="7194627"/>
                <a:ext cx="371265" cy="396081"/>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71" name="Straight Connector 70"/>
              <p:cNvCxnSpPr/>
              <p:nvPr/>
            </p:nvCxnSpPr>
            <p:spPr bwMode="auto">
              <a:xfrm>
                <a:off x="8569424" y="7588978"/>
                <a:ext cx="371265" cy="396081"/>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72" name="Straight Connector 71"/>
              <p:cNvCxnSpPr/>
              <p:nvPr/>
            </p:nvCxnSpPr>
            <p:spPr bwMode="auto">
              <a:xfrm flipH="1">
                <a:off x="8171572" y="7588977"/>
                <a:ext cx="371265" cy="396081"/>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73" name="Straight Connector 72"/>
              <p:cNvCxnSpPr/>
              <p:nvPr/>
            </p:nvCxnSpPr>
            <p:spPr bwMode="auto">
              <a:xfrm flipH="1">
                <a:off x="8566436" y="7194624"/>
                <a:ext cx="371265" cy="396081"/>
              </a:xfrm>
              <a:prstGeom prst="line">
                <a:avLst/>
              </a:prstGeom>
              <a:noFill/>
              <a:ln w="12700">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75" name="Oval 74"/>
              <p:cNvSpPr/>
              <p:nvPr/>
            </p:nvSpPr>
            <p:spPr bwMode="auto">
              <a:xfrm>
                <a:off x="8180833" y="7434025"/>
                <a:ext cx="759857" cy="309908"/>
              </a:xfrm>
              <a:prstGeom prst="ellipse">
                <a:avLst/>
              </a:prstGeom>
              <a:solidFill>
                <a:sysClr val="window" lastClr="FFFFFF">
                  <a:lumMod val="75000"/>
                </a:sysClr>
              </a:solidFill>
              <a:ln w="12700">
                <a:solidFill>
                  <a:sysClr val="window" lastClr="FFFFFF">
                    <a:lumMod val="75000"/>
                  </a:sysClr>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212121"/>
                    </a:solidFill>
                    <a:effectLst/>
                    <a:uLnTx/>
                    <a:uFillTx/>
                    <a:latin typeface="Arial" charset="0"/>
                    <a:ea typeface="Arial" charset="0"/>
                    <a:cs typeface="Arial" charset="0"/>
                    <a:sym typeface="Helvetica Light"/>
                  </a:rPr>
                  <a:t>F</a:t>
                </a:r>
              </a:p>
            </p:txBody>
          </p:sp>
        </p:grpSp>
        <p:sp>
          <p:nvSpPr>
            <p:cNvPr id="94" name="TextBox 93"/>
            <p:cNvSpPr txBox="1"/>
            <p:nvPr/>
          </p:nvSpPr>
          <p:spPr>
            <a:xfrm>
              <a:off x="2413917" y="7680788"/>
              <a:ext cx="1491864" cy="4411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KPI’s (e.g.)</a:t>
              </a:r>
            </a:p>
          </p:txBody>
        </p:sp>
      </p:grpSp>
      <p:sp>
        <p:nvSpPr>
          <p:cNvPr id="95" name="TextBox 94"/>
          <p:cNvSpPr txBox="1"/>
          <p:nvPr/>
        </p:nvSpPr>
        <p:spPr>
          <a:xfrm>
            <a:off x="8354228" y="2690844"/>
            <a:ext cx="581891"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References</a:t>
            </a:r>
          </a:p>
        </p:txBody>
      </p:sp>
      <p:sp>
        <p:nvSpPr>
          <p:cNvPr id="101" name="TextBox 100"/>
          <p:cNvSpPr txBox="1"/>
          <p:nvPr/>
        </p:nvSpPr>
        <p:spPr>
          <a:xfrm>
            <a:off x="274580" y="632919"/>
            <a:ext cx="437620"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Problem</a:t>
            </a:r>
          </a:p>
        </p:txBody>
      </p:sp>
      <p:sp>
        <p:nvSpPr>
          <p:cNvPr id="102" name="TextBox 101"/>
          <p:cNvSpPr txBox="1"/>
          <p:nvPr/>
        </p:nvSpPr>
        <p:spPr>
          <a:xfrm>
            <a:off x="286101" y="1574762"/>
            <a:ext cx="597921"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Participants</a:t>
            </a:r>
          </a:p>
        </p:txBody>
      </p:sp>
      <p:sp>
        <p:nvSpPr>
          <p:cNvPr id="103" name="TextBox 102"/>
          <p:cNvSpPr txBox="1"/>
          <p:nvPr/>
        </p:nvSpPr>
        <p:spPr>
          <a:xfrm>
            <a:off x="290409" y="1844820"/>
            <a:ext cx="671659"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Asset &amp; Trust</a:t>
            </a:r>
          </a:p>
        </p:txBody>
      </p:sp>
      <p:sp>
        <p:nvSpPr>
          <p:cNvPr id="104" name="TextBox 103"/>
          <p:cNvSpPr txBox="1"/>
          <p:nvPr/>
        </p:nvSpPr>
        <p:spPr>
          <a:xfrm>
            <a:off x="288806" y="2131534"/>
            <a:ext cx="646011"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Transactions</a:t>
            </a:r>
          </a:p>
        </p:txBody>
      </p:sp>
      <p:sp>
        <p:nvSpPr>
          <p:cNvPr id="105" name="TextBox 104"/>
          <p:cNvSpPr txBox="1"/>
          <p:nvPr/>
        </p:nvSpPr>
        <p:spPr>
          <a:xfrm>
            <a:off x="4901412" y="606674"/>
            <a:ext cx="575479"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Pain Points</a:t>
            </a:r>
          </a:p>
        </p:txBody>
      </p:sp>
      <p:sp>
        <p:nvSpPr>
          <p:cNvPr id="106" name="TextBox 105"/>
          <p:cNvSpPr txBox="1"/>
          <p:nvPr/>
        </p:nvSpPr>
        <p:spPr>
          <a:xfrm>
            <a:off x="4903221" y="2719868"/>
            <a:ext cx="2175465"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Blockchain :  Design Points</a:t>
            </a:r>
          </a:p>
        </p:txBody>
      </p:sp>
      <p:sp>
        <p:nvSpPr>
          <p:cNvPr id="81" name="TextBox 80"/>
          <p:cNvSpPr txBox="1"/>
          <p:nvPr/>
        </p:nvSpPr>
        <p:spPr>
          <a:xfrm>
            <a:off x="222344" y="3169990"/>
            <a:ext cx="423193" cy="2923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New </a:t>
            </a:r>
          </a:p>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revenue</a:t>
            </a:r>
          </a:p>
        </p:txBody>
      </p:sp>
      <p:sp>
        <p:nvSpPr>
          <p:cNvPr id="83" name="TextBox 82"/>
          <p:cNvSpPr txBox="1"/>
          <p:nvPr/>
        </p:nvSpPr>
        <p:spPr>
          <a:xfrm>
            <a:off x="222344" y="3717051"/>
            <a:ext cx="570669" cy="4193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Improve </a:t>
            </a:r>
          </a:p>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client</a:t>
            </a:r>
          </a:p>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experience</a:t>
            </a:r>
          </a:p>
        </p:txBody>
      </p:sp>
      <p:sp>
        <p:nvSpPr>
          <p:cNvPr id="84" name="TextBox 83"/>
          <p:cNvSpPr txBox="1"/>
          <p:nvPr/>
        </p:nvSpPr>
        <p:spPr>
          <a:xfrm>
            <a:off x="222344" y="4360203"/>
            <a:ext cx="469680" cy="4193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Reduce</a:t>
            </a:r>
          </a:p>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transport</a:t>
            </a:r>
          </a:p>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costs</a:t>
            </a:r>
          </a:p>
        </p:txBody>
      </p:sp>
      <p:sp>
        <p:nvSpPr>
          <p:cNvPr id="110" name="TextBox 109"/>
          <p:cNvSpPr txBox="1"/>
          <p:nvPr/>
        </p:nvSpPr>
        <p:spPr>
          <a:xfrm>
            <a:off x="849986" y="3224344"/>
            <a:ext cx="1218283"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 new value propositions</a:t>
            </a:r>
          </a:p>
        </p:txBody>
      </p:sp>
      <p:sp>
        <p:nvSpPr>
          <p:cNvPr id="111" name="TextBox 110"/>
          <p:cNvSpPr txBox="1"/>
          <p:nvPr/>
        </p:nvSpPr>
        <p:spPr>
          <a:xfrm>
            <a:off x="851089" y="3567342"/>
            <a:ext cx="1601400"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Increase in customer satisfaction</a:t>
            </a:r>
          </a:p>
        </p:txBody>
      </p:sp>
      <p:sp>
        <p:nvSpPr>
          <p:cNvPr id="112" name="TextBox 111"/>
          <p:cNvSpPr txBox="1"/>
          <p:nvPr/>
        </p:nvSpPr>
        <p:spPr>
          <a:xfrm>
            <a:off x="851089" y="3810479"/>
            <a:ext cx="1264747"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Increase in trade volumes</a:t>
            </a:r>
          </a:p>
        </p:txBody>
      </p:sp>
      <p:sp>
        <p:nvSpPr>
          <p:cNvPr id="113" name="TextBox 112"/>
          <p:cNvSpPr txBox="1"/>
          <p:nvPr/>
        </p:nvSpPr>
        <p:spPr>
          <a:xfrm>
            <a:off x="851490" y="4049700"/>
            <a:ext cx="1521250"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Cycle times (transit &amp; shipping)</a:t>
            </a:r>
          </a:p>
        </p:txBody>
      </p:sp>
      <p:sp>
        <p:nvSpPr>
          <p:cNvPr id="122" name="TextBox 121"/>
          <p:cNvSpPr txBox="1"/>
          <p:nvPr/>
        </p:nvSpPr>
        <p:spPr>
          <a:xfrm>
            <a:off x="851991" y="4284616"/>
            <a:ext cx="1360950"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Waste as % of total shipped</a:t>
            </a:r>
          </a:p>
        </p:txBody>
      </p:sp>
      <p:sp>
        <p:nvSpPr>
          <p:cNvPr id="123" name="TextBox 122"/>
          <p:cNvSpPr txBox="1"/>
          <p:nvPr/>
        </p:nvSpPr>
        <p:spPr>
          <a:xfrm>
            <a:off x="851089" y="4456517"/>
            <a:ext cx="1333941" cy="2923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Fraud and errors as % of total costs</a:t>
            </a:r>
          </a:p>
        </p:txBody>
      </p:sp>
      <p:sp>
        <p:nvSpPr>
          <p:cNvPr id="124" name="TextBox 123"/>
          <p:cNvSpPr txBox="1"/>
          <p:nvPr/>
        </p:nvSpPr>
        <p:spPr>
          <a:xfrm>
            <a:off x="851089" y="4740141"/>
            <a:ext cx="1345651" cy="2923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Documentation admin.  as % of total costs</a:t>
            </a:r>
          </a:p>
        </p:txBody>
      </p:sp>
      <p:cxnSp>
        <p:nvCxnSpPr>
          <p:cNvPr id="127" name="Straight Connector 126"/>
          <p:cNvCxnSpPr/>
          <p:nvPr/>
        </p:nvCxnSpPr>
        <p:spPr>
          <a:xfrm>
            <a:off x="8217777" y="2485647"/>
            <a:ext cx="0" cy="25380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28" name="Straight Connector 127"/>
          <p:cNvCxnSpPr/>
          <p:nvPr/>
        </p:nvCxnSpPr>
        <p:spPr>
          <a:xfrm>
            <a:off x="4659630" y="2480809"/>
            <a:ext cx="0" cy="25452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29" name="Straight Connector 128"/>
          <p:cNvCxnSpPr/>
          <p:nvPr/>
        </p:nvCxnSpPr>
        <p:spPr>
          <a:xfrm>
            <a:off x="3920060" y="2481116"/>
            <a:ext cx="0" cy="25452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0" name="Straight Connector 129"/>
          <p:cNvCxnSpPr/>
          <p:nvPr/>
        </p:nvCxnSpPr>
        <p:spPr>
          <a:xfrm>
            <a:off x="3180491" y="2480809"/>
            <a:ext cx="0" cy="25452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1" name="Straight Connector 130"/>
          <p:cNvCxnSpPr/>
          <p:nvPr/>
        </p:nvCxnSpPr>
        <p:spPr>
          <a:xfrm>
            <a:off x="2440922" y="2480809"/>
            <a:ext cx="0" cy="25452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3" name="Straight Connector 132"/>
          <p:cNvCxnSpPr/>
          <p:nvPr/>
        </p:nvCxnSpPr>
        <p:spPr>
          <a:xfrm>
            <a:off x="180975" y="3138813"/>
            <a:ext cx="886777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4" name="Straight Connector 133"/>
          <p:cNvCxnSpPr/>
          <p:nvPr/>
        </p:nvCxnSpPr>
        <p:spPr>
          <a:xfrm>
            <a:off x="182549" y="3516003"/>
            <a:ext cx="80280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5" name="Straight Connector 134"/>
          <p:cNvCxnSpPr/>
          <p:nvPr/>
        </p:nvCxnSpPr>
        <p:spPr>
          <a:xfrm>
            <a:off x="178542" y="4249145"/>
            <a:ext cx="44712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6" name="Straight Connector 135"/>
          <p:cNvCxnSpPr/>
          <p:nvPr/>
        </p:nvCxnSpPr>
        <p:spPr>
          <a:xfrm>
            <a:off x="831974" y="3138814"/>
            <a:ext cx="0" cy="18900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40" name="TextBox 139"/>
          <p:cNvSpPr txBox="1"/>
          <p:nvPr/>
        </p:nvSpPr>
        <p:spPr>
          <a:xfrm>
            <a:off x="4775986" y="941879"/>
            <a:ext cx="4186799" cy="12080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128588" marR="0" lvl="0" indent="-128588" algn="l" defTabSz="309563" rtl="0" eaLnBrk="1" fontAlgn="auto" latinLnBrk="0" hangingPunct="0">
              <a:lnSpc>
                <a:spcPct val="100000"/>
              </a:lnSpc>
              <a:spcBef>
                <a:spcPts val="0"/>
              </a:spcBef>
              <a:spcAft>
                <a:spcPts val="225"/>
              </a:spcAft>
              <a:buClrTx/>
              <a:buSzTx/>
              <a:buFont typeface="Arial" charset="0"/>
              <a:buChar char="•"/>
              <a:tabLst/>
              <a:defRPr/>
            </a:pPr>
            <a:r>
              <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Gill Sans"/>
              </a:rPr>
              <a:t>Transport remains highly dependant on a flood of paper that is never digitised</a:t>
            </a:r>
          </a:p>
          <a:p>
            <a:pPr marL="128588" marR="0" lvl="0" indent="-128588" algn="l" defTabSz="309563" rtl="0" eaLnBrk="1" fontAlgn="auto" latinLnBrk="0" hangingPunct="0">
              <a:lnSpc>
                <a:spcPct val="100000"/>
              </a:lnSpc>
              <a:spcBef>
                <a:spcPts val="0"/>
              </a:spcBef>
              <a:spcAft>
                <a:spcPts val="225"/>
              </a:spcAft>
              <a:buClrTx/>
              <a:buSzTx/>
              <a:buFont typeface="Arial" charset="0"/>
              <a:buChar char="•"/>
              <a:tabLst/>
              <a:defRPr/>
            </a:pPr>
            <a:r>
              <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Shipping information must pass through many hands, increasing potential for delays in transport. </a:t>
            </a:r>
          </a:p>
          <a:p>
            <a:pPr marL="128588" marR="0" lvl="0" indent="-128588" algn="l" defTabSz="309563" rtl="0" eaLnBrk="1" fontAlgn="auto" latinLnBrk="0" hangingPunct="0">
              <a:lnSpc>
                <a:spcPct val="100000"/>
              </a:lnSpc>
              <a:spcBef>
                <a:spcPts val="0"/>
              </a:spcBef>
              <a:spcAft>
                <a:spcPts val="225"/>
              </a:spcAft>
              <a:buClrTx/>
              <a:buSzTx/>
              <a:buFont typeface="Arial" charset="0"/>
              <a:buChar char="•"/>
              <a:tabLst/>
              <a:defRPr/>
            </a:pPr>
            <a:r>
              <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One shipment can require sign-off from 30 unique organizations and up to 200 communications. </a:t>
            </a:r>
          </a:p>
          <a:p>
            <a:pPr marL="128588" marR="0" lvl="0" indent="-128588" algn="l" defTabSz="309563" rtl="0" eaLnBrk="1" fontAlgn="auto" latinLnBrk="0" hangingPunct="0">
              <a:lnSpc>
                <a:spcPct val="100000"/>
              </a:lnSpc>
              <a:spcBef>
                <a:spcPts val="0"/>
              </a:spcBef>
              <a:spcAft>
                <a:spcPts val="225"/>
              </a:spcAft>
              <a:buClrTx/>
              <a:buSzTx/>
              <a:buFont typeface="Arial" charset="0"/>
              <a:buChar char="•"/>
              <a:tabLst/>
              <a:defRPr/>
            </a:pPr>
            <a:r>
              <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One lost form or late approval could leave the container stuck in port</a:t>
            </a:r>
          </a:p>
          <a:p>
            <a:pPr marL="128588" marR="0" lvl="0" indent="-128588" algn="l" defTabSz="309563" rtl="0" eaLnBrk="1" fontAlgn="auto" latinLnBrk="0" hangingPunct="0">
              <a:lnSpc>
                <a:spcPct val="100000"/>
              </a:lnSpc>
              <a:spcBef>
                <a:spcPts val="0"/>
              </a:spcBef>
              <a:spcAft>
                <a:spcPts val="225"/>
              </a:spcAft>
              <a:buClrTx/>
              <a:buSzTx/>
              <a:buFont typeface="Arial" charset="0"/>
              <a:buChar char="•"/>
              <a:tabLst/>
              <a:defRPr/>
            </a:pPr>
            <a:r>
              <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The entire process can take more than one month.. </a:t>
            </a:r>
          </a:p>
          <a:p>
            <a:pPr marL="128588" marR="0" lvl="0" indent="-128588" algn="l" defTabSz="309563" rtl="0" eaLnBrk="1" fontAlgn="auto" latinLnBrk="0" hangingPunct="0">
              <a:lnSpc>
                <a:spcPct val="100000"/>
              </a:lnSpc>
              <a:spcBef>
                <a:spcPts val="0"/>
              </a:spcBef>
              <a:spcAft>
                <a:spcPts val="225"/>
              </a:spcAft>
              <a:buClrTx/>
              <a:buSzTx/>
              <a:buFont typeface="Arial" charset="0"/>
              <a:buChar char="•"/>
              <a:tabLst/>
              <a:defRPr/>
            </a:pPr>
            <a:r>
              <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Fraudulent changes may be made to the Bill of Lading</a:t>
            </a:r>
          </a:p>
        </p:txBody>
      </p:sp>
      <p:sp>
        <p:nvSpPr>
          <p:cNvPr id="141" name="TextBox 140"/>
          <p:cNvSpPr txBox="1"/>
          <p:nvPr/>
        </p:nvSpPr>
        <p:spPr>
          <a:xfrm>
            <a:off x="1150856" y="577609"/>
            <a:ext cx="3447854" cy="5463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130952" marR="0" lvl="0" indent="-171452" algn="l" defTabSz="308074" rtl="0" eaLnBrk="1" fontAlgn="auto" latinLnBrk="0" hangingPunct="0">
              <a:lnSpc>
                <a:spcPct val="100000"/>
              </a:lnSpc>
              <a:spcBef>
                <a:spcPts val="0"/>
              </a:spcBef>
              <a:spcAft>
                <a:spcPts val="0"/>
              </a:spcAft>
              <a:buClr>
                <a:srgbClr val="D19049"/>
              </a:buClr>
              <a:buSzTx/>
              <a:buFontTx/>
              <a:buNone/>
              <a:tabLst/>
              <a:defRPr/>
            </a:pPr>
            <a:r>
              <a:rPr kumimoji="0" lang="en-US"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90% of goods in global trade are carried by the ocean shipping</a:t>
            </a:r>
          </a:p>
          <a:p>
            <a:pPr marL="130952" marR="0" lvl="0" indent="-171452" algn="l" defTabSz="308074" rtl="0" eaLnBrk="1" fontAlgn="auto" latinLnBrk="0" hangingPunct="0">
              <a:lnSpc>
                <a:spcPct val="100000"/>
              </a:lnSpc>
              <a:spcBef>
                <a:spcPts val="0"/>
              </a:spcBef>
              <a:spcAft>
                <a:spcPts val="0"/>
              </a:spcAft>
              <a:buClr>
                <a:srgbClr val="D19049"/>
              </a:buClr>
              <a:buSzTx/>
              <a:buFontTx/>
              <a:buNone/>
              <a:tabLst/>
              <a:defRPr/>
            </a:pPr>
            <a:r>
              <a:rPr kumimoji="0" lang="en-US"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industry each year. Costs associated with trade documentation</a:t>
            </a:r>
          </a:p>
          <a:p>
            <a:pPr marL="130952" marR="0" lvl="0" indent="-171452" algn="l" defTabSz="308074" rtl="0" eaLnBrk="1" fontAlgn="auto" latinLnBrk="0" hangingPunct="0">
              <a:lnSpc>
                <a:spcPct val="100000"/>
              </a:lnSpc>
              <a:spcBef>
                <a:spcPts val="0"/>
              </a:spcBef>
              <a:spcAft>
                <a:spcPts val="0"/>
              </a:spcAft>
              <a:buClr>
                <a:srgbClr val="D19049"/>
              </a:buClr>
              <a:buSzTx/>
              <a:buFontTx/>
              <a:buNone/>
              <a:tabLst/>
              <a:defRPr/>
            </a:pPr>
            <a:r>
              <a:rPr kumimoji="0" lang="en-US"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processing and administration are estimated to be up to 20%</a:t>
            </a:r>
          </a:p>
          <a:p>
            <a:pPr marL="130952" marR="0" lvl="0" indent="-171452" algn="l" defTabSz="308074" rtl="0" eaLnBrk="1" fontAlgn="auto" latinLnBrk="0" hangingPunct="0">
              <a:lnSpc>
                <a:spcPct val="100000"/>
              </a:lnSpc>
              <a:spcBef>
                <a:spcPts val="0"/>
              </a:spcBef>
              <a:spcAft>
                <a:spcPts val="0"/>
              </a:spcAft>
              <a:buClr>
                <a:srgbClr val="D19049"/>
              </a:buClr>
              <a:buSzTx/>
              <a:buFontTx/>
              <a:buNone/>
              <a:tabLst/>
              <a:defRPr/>
            </a:pPr>
            <a:r>
              <a:rPr kumimoji="0" lang="en-US"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the actual physical transportation costs.</a:t>
            </a:r>
            <a:endParaRPr kumimoji="0" lang="en-US" sz="825" b="0" i="0" u="none" strike="noStrike" kern="0" cap="none" spc="0" normalizeH="0" baseline="0" noProof="0" dirty="0">
              <a:ln>
                <a:noFill/>
              </a:ln>
              <a:solidFill>
                <a:srgbClr val="268ABF"/>
              </a:solidFill>
              <a:effectLst/>
              <a:uLnTx/>
              <a:uFillTx/>
              <a:latin typeface="Arial" charset="0"/>
              <a:ea typeface="Arial" charset="0"/>
              <a:cs typeface="Arial" charset="0"/>
              <a:sym typeface="Helvetica Light"/>
            </a:endParaRPr>
          </a:p>
        </p:txBody>
      </p:sp>
      <p:sp>
        <p:nvSpPr>
          <p:cNvPr id="143" name="TextBox 142"/>
          <p:cNvSpPr txBox="1"/>
          <p:nvPr/>
        </p:nvSpPr>
        <p:spPr>
          <a:xfrm>
            <a:off x="1150857" y="1841540"/>
            <a:ext cx="3302395"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US"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Need for trust around paperwork associated with a container</a:t>
            </a: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 </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45" name="TextBox 144"/>
          <p:cNvSpPr txBox="1"/>
          <p:nvPr/>
        </p:nvSpPr>
        <p:spPr>
          <a:xfrm>
            <a:off x="4679327" y="3592948"/>
            <a:ext cx="3460172" cy="15016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128588" marR="0" lvl="0" indent="-128588" algn="l" defTabSz="309563" rtl="0" eaLnBrk="1" fontAlgn="auto" latinLnBrk="0" hangingPunct="0">
              <a:lnSpc>
                <a:spcPct val="100000"/>
              </a:lnSpc>
              <a:spcBef>
                <a:spcPts val="0"/>
              </a:spcBef>
              <a:spcAft>
                <a:spcPts val="450"/>
              </a:spcAft>
              <a:buClrTx/>
              <a:buSzTx/>
              <a:buFont typeface="Arial" charset="0"/>
              <a:buChar char="•"/>
              <a:tabLst/>
              <a:defRPr/>
            </a:pPr>
            <a:r>
              <a:rPr kumimoji="0" lang="en-US"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Securely and transparently trace the container’s path through the supply chain on the blockchain</a:t>
            </a:r>
            <a:endPar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Gill Sans"/>
            </a:endParaRPr>
          </a:p>
          <a:p>
            <a:pPr marL="128588" marR="0" lvl="0" indent="-128588" algn="l" defTabSz="309563" rtl="0" eaLnBrk="1" fontAlgn="auto" latinLnBrk="0" hangingPunct="0">
              <a:lnSpc>
                <a:spcPct val="100000"/>
              </a:lnSpc>
              <a:spcBef>
                <a:spcPts val="0"/>
              </a:spcBef>
              <a:spcAft>
                <a:spcPts val="450"/>
              </a:spcAft>
              <a:buClrTx/>
              <a:buSzTx/>
              <a:buFont typeface="Arial" charset="0"/>
              <a:buChar char="•"/>
              <a:tabLst/>
              <a:defRPr/>
            </a:pPr>
            <a:r>
              <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Gill Sans"/>
              </a:rPr>
              <a:t>Add trust (Immutability and Provenance)</a:t>
            </a:r>
            <a:r>
              <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 </a:t>
            </a:r>
            <a:r>
              <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Gill Sans"/>
              </a:rPr>
              <a:t>around the Bill of Lading and other container paperwork</a:t>
            </a:r>
          </a:p>
          <a:p>
            <a:pPr marL="128588" marR="0" lvl="0" indent="-128588" algn="l" defTabSz="309563" rtl="0" eaLnBrk="1" fontAlgn="auto" latinLnBrk="0" hangingPunct="0">
              <a:lnSpc>
                <a:spcPct val="100000"/>
              </a:lnSpc>
              <a:spcBef>
                <a:spcPts val="0"/>
              </a:spcBef>
              <a:spcAft>
                <a:spcPts val="450"/>
              </a:spcAft>
              <a:buClrTx/>
              <a:buSzTx/>
              <a:buFont typeface="Arial" charset="0"/>
              <a:buChar char="•"/>
              <a:tabLst/>
              <a:defRPr/>
            </a:pPr>
            <a:r>
              <a:rPr kumimoji="0" lang="en-US"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Automate the transit and shipping process with Smart Contracts reducing cycle times and delays</a:t>
            </a:r>
          </a:p>
          <a:p>
            <a:pPr marL="128588" marR="0" lvl="0" indent="-128588" algn="l" defTabSz="309563" rtl="0" eaLnBrk="1" fontAlgn="auto" latinLnBrk="0" hangingPunct="0">
              <a:lnSpc>
                <a:spcPct val="100000"/>
              </a:lnSpc>
              <a:spcBef>
                <a:spcPts val="0"/>
              </a:spcBef>
              <a:spcAft>
                <a:spcPts val="450"/>
              </a:spcAft>
              <a:buClrTx/>
              <a:buSzTx/>
              <a:buFont typeface="Arial" charset="0"/>
              <a:buChar char="•"/>
              <a:tabLst/>
              <a:defRPr/>
            </a:pPr>
            <a:r>
              <a:rPr kumimoji="0" lang="en-US"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No reconciliation or matching of documentation with near instant updates - eliminates the need for audit and verification </a:t>
            </a:r>
          </a:p>
          <a:p>
            <a:pPr marL="128588" marR="0" lvl="0" indent="-128588" algn="l" defTabSz="309563" rtl="0" eaLnBrk="1" fontAlgn="auto" latinLnBrk="0" hangingPunct="0">
              <a:lnSpc>
                <a:spcPct val="100000"/>
              </a:lnSpc>
              <a:spcBef>
                <a:spcPts val="0"/>
              </a:spcBef>
              <a:spcAft>
                <a:spcPts val="450"/>
              </a:spcAft>
              <a:buClrTx/>
              <a:buSzTx/>
              <a:buFont typeface="Arial" charset="0"/>
              <a:buChar char="•"/>
              <a:tabLst/>
              <a:defRPr/>
            </a:pPr>
            <a:r>
              <a:rPr kumimoji="0" lang="en-US"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Removes paper and intermediaries </a:t>
            </a:r>
          </a:p>
        </p:txBody>
      </p:sp>
      <p:sp>
        <p:nvSpPr>
          <p:cNvPr id="147" name="TextBox 146"/>
          <p:cNvSpPr txBox="1"/>
          <p:nvPr/>
        </p:nvSpPr>
        <p:spPr>
          <a:xfrm>
            <a:off x="2607538" y="2459985"/>
            <a:ext cx="546924"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Baseline</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48" name="TextBox 147"/>
          <p:cNvSpPr txBox="1"/>
          <p:nvPr/>
        </p:nvSpPr>
        <p:spPr>
          <a:xfrm>
            <a:off x="2546736" y="4049700"/>
            <a:ext cx="454791"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defTabSz="825500">
              <a:defRPr sz="2400">
                <a:solidFill>
                  <a:srgbClr val="5E5F64"/>
                </a:solidFill>
                <a:latin typeface="Arial" charset="0"/>
                <a:ea typeface="Arial" charset="0"/>
                <a:cs typeface="Arial" charset="0"/>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5E5F64"/>
                </a:solidFill>
                <a:effectLst/>
                <a:uLnTx/>
                <a:uFillTx/>
                <a:latin typeface="Arial" charset="0"/>
                <a:cs typeface="Arial" charset="0"/>
                <a:sym typeface="Gill Sans"/>
              </a:rPr>
              <a:t>30 days</a:t>
            </a:r>
            <a:endParaRPr kumimoji="0" lang="en-GB" sz="825" b="0" i="0" u="none" strike="noStrike" kern="0" cap="none" spc="0" normalizeH="0" baseline="0" noProof="0" dirty="0">
              <a:ln>
                <a:noFill/>
              </a:ln>
              <a:solidFill>
                <a:srgbClr val="5E5F64"/>
              </a:solidFill>
              <a:effectLst/>
              <a:uLnTx/>
              <a:uFillTx/>
              <a:latin typeface="Arial" charset="0"/>
              <a:cs typeface="Arial" charset="0"/>
              <a:sym typeface="Helvetica Light"/>
            </a:endParaRPr>
          </a:p>
        </p:txBody>
      </p:sp>
      <p:sp>
        <p:nvSpPr>
          <p:cNvPr id="149" name="TextBox 148"/>
          <p:cNvSpPr txBox="1"/>
          <p:nvPr/>
        </p:nvSpPr>
        <p:spPr>
          <a:xfrm>
            <a:off x="3335082" y="2459985"/>
            <a:ext cx="476297"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Phase 1</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50" name="TextBox 149"/>
          <p:cNvSpPr txBox="1"/>
          <p:nvPr/>
        </p:nvSpPr>
        <p:spPr>
          <a:xfrm>
            <a:off x="4046833" y="2459985"/>
            <a:ext cx="650430"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Phase 2-3</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55" name="TextBox 154"/>
          <p:cNvSpPr txBox="1"/>
          <p:nvPr/>
        </p:nvSpPr>
        <p:spPr>
          <a:xfrm>
            <a:off x="4153335" y="3808379"/>
            <a:ext cx="346672"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Gill Sans"/>
              </a:rPr>
              <a:t>+15%</a:t>
            </a:r>
            <a:endPar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endParaRPr>
          </a:p>
        </p:txBody>
      </p:sp>
      <p:sp>
        <p:nvSpPr>
          <p:cNvPr id="159" name="TextBox 158"/>
          <p:cNvSpPr txBox="1"/>
          <p:nvPr/>
        </p:nvSpPr>
        <p:spPr>
          <a:xfrm>
            <a:off x="2579616" y="3789241"/>
            <a:ext cx="346672"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60" name="TextBox 159"/>
          <p:cNvSpPr txBox="1"/>
          <p:nvPr/>
        </p:nvSpPr>
        <p:spPr>
          <a:xfrm>
            <a:off x="3306489" y="3815600"/>
            <a:ext cx="346672"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+5%</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46" name="TextBox 145"/>
          <p:cNvSpPr txBox="1"/>
          <p:nvPr/>
        </p:nvSpPr>
        <p:spPr>
          <a:xfrm>
            <a:off x="2699271" y="4520694"/>
            <a:ext cx="225285"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5%</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61" name="TextBox 160"/>
          <p:cNvSpPr txBox="1"/>
          <p:nvPr/>
        </p:nvSpPr>
        <p:spPr>
          <a:xfrm>
            <a:off x="2663796" y="4803620"/>
            <a:ext cx="296233"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20%</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64" name="TextBox 163"/>
          <p:cNvSpPr txBox="1"/>
          <p:nvPr/>
        </p:nvSpPr>
        <p:spPr>
          <a:xfrm>
            <a:off x="2699271" y="4284616"/>
            <a:ext cx="225285"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6%</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52" name="TextBox 151"/>
          <p:cNvSpPr txBox="1"/>
          <p:nvPr/>
        </p:nvSpPr>
        <p:spPr>
          <a:xfrm>
            <a:off x="3442239" y="4520694"/>
            <a:ext cx="225285"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4%</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62" name="TextBox 161"/>
          <p:cNvSpPr txBox="1"/>
          <p:nvPr/>
        </p:nvSpPr>
        <p:spPr>
          <a:xfrm>
            <a:off x="3406765" y="4803620"/>
            <a:ext cx="296233"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15%</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65" name="TextBox 164"/>
          <p:cNvSpPr txBox="1"/>
          <p:nvPr/>
        </p:nvSpPr>
        <p:spPr>
          <a:xfrm>
            <a:off x="3442239" y="4284616"/>
            <a:ext cx="225285"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5%</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53" name="TextBox 152"/>
          <p:cNvSpPr txBox="1"/>
          <p:nvPr/>
        </p:nvSpPr>
        <p:spPr>
          <a:xfrm>
            <a:off x="4151323" y="4519996"/>
            <a:ext cx="294785"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0.5%</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63" name="TextBox 162"/>
          <p:cNvSpPr txBox="1"/>
          <p:nvPr/>
        </p:nvSpPr>
        <p:spPr>
          <a:xfrm>
            <a:off x="4196146" y="4803620"/>
            <a:ext cx="204288"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5%</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66" name="TextBox 165"/>
          <p:cNvSpPr txBox="1"/>
          <p:nvPr/>
        </p:nvSpPr>
        <p:spPr>
          <a:xfrm>
            <a:off x="4185648" y="4284616"/>
            <a:ext cx="225285"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1%</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67" name="TextBox 166"/>
          <p:cNvSpPr txBox="1"/>
          <p:nvPr/>
        </p:nvSpPr>
        <p:spPr>
          <a:xfrm>
            <a:off x="4128365" y="4049700"/>
            <a:ext cx="454791"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10 days</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68" name="TextBox 167"/>
          <p:cNvSpPr txBox="1"/>
          <p:nvPr/>
        </p:nvSpPr>
        <p:spPr>
          <a:xfrm>
            <a:off x="3324963" y="4049700"/>
            <a:ext cx="454791"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25 days</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69" name="TextBox 168"/>
          <p:cNvSpPr txBox="1"/>
          <p:nvPr/>
        </p:nvSpPr>
        <p:spPr>
          <a:xfrm>
            <a:off x="2583704" y="3229501"/>
            <a:ext cx="346672"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70" name="TextBox 169"/>
          <p:cNvSpPr txBox="1"/>
          <p:nvPr/>
        </p:nvSpPr>
        <p:spPr>
          <a:xfrm>
            <a:off x="3349767" y="3225880"/>
            <a:ext cx="346672"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71" name="TextBox 170"/>
          <p:cNvSpPr txBox="1"/>
          <p:nvPr/>
        </p:nvSpPr>
        <p:spPr>
          <a:xfrm>
            <a:off x="4109482" y="3237635"/>
            <a:ext cx="346672"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1 to 3</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76" name="TextBox 175"/>
          <p:cNvSpPr txBox="1"/>
          <p:nvPr/>
        </p:nvSpPr>
        <p:spPr>
          <a:xfrm>
            <a:off x="1150857" y="1176223"/>
            <a:ext cx="3470903" cy="2923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US"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Manage and track the paper trail of tens of millions of shipping containers across the world by digitizing the supply chain process</a:t>
            </a:r>
            <a:endPar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Gill Sans"/>
            </a:endParaRPr>
          </a:p>
        </p:txBody>
      </p:sp>
      <p:sp>
        <p:nvSpPr>
          <p:cNvPr id="177" name="TextBox 176"/>
          <p:cNvSpPr txBox="1"/>
          <p:nvPr/>
        </p:nvSpPr>
        <p:spPr>
          <a:xfrm>
            <a:off x="283998" y="1207832"/>
            <a:ext cx="419987"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Solution</a:t>
            </a:r>
          </a:p>
        </p:txBody>
      </p:sp>
      <p:sp>
        <p:nvSpPr>
          <p:cNvPr id="178" name="TextBox 177"/>
          <p:cNvSpPr txBox="1"/>
          <p:nvPr/>
        </p:nvSpPr>
        <p:spPr>
          <a:xfrm>
            <a:off x="1150856" y="1578816"/>
            <a:ext cx="3447854"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Supplier, couriers (*2), customs (*2) , ports (*2), shipper and retailer </a:t>
            </a:r>
            <a:r>
              <a:rPr kumimoji="0" lang="mr-IN"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a:t>
            </a:r>
            <a:r>
              <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 </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79" name="TextBox 178"/>
          <p:cNvSpPr txBox="1"/>
          <p:nvPr/>
        </p:nvSpPr>
        <p:spPr>
          <a:xfrm>
            <a:off x="1150857" y="2056077"/>
            <a:ext cx="3302395" cy="2923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rPr>
              <a:t>Supplier prepares to ship, release container to courier, load to ship,  clear customs, retailer receipt</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80" name="TextBox 179"/>
          <p:cNvSpPr txBox="1"/>
          <p:nvPr/>
        </p:nvSpPr>
        <p:spPr>
          <a:xfrm>
            <a:off x="2579894" y="3576211"/>
            <a:ext cx="346672"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81" name="TextBox 180"/>
          <p:cNvSpPr txBox="1"/>
          <p:nvPr/>
        </p:nvSpPr>
        <p:spPr>
          <a:xfrm>
            <a:off x="3345957" y="3572590"/>
            <a:ext cx="346672"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5%</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82" name="TextBox 181"/>
          <p:cNvSpPr txBox="1"/>
          <p:nvPr/>
        </p:nvSpPr>
        <p:spPr>
          <a:xfrm>
            <a:off x="4105672" y="3584345"/>
            <a:ext cx="346672" cy="165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lvl="0" indent="0" algn="ctr" defTabSz="309563" rtl="0" eaLnBrk="1" fontAlgn="auto" latinLnBrk="0" hangingPunct="0">
              <a:lnSpc>
                <a:spcPct val="100000"/>
              </a:lnSpc>
              <a:spcBef>
                <a:spcPts val="0"/>
              </a:spcBef>
              <a:spcAft>
                <a:spcPts val="0"/>
              </a:spcAft>
              <a:buClrTx/>
              <a:buSzTx/>
              <a:buFontTx/>
              <a:buNone/>
              <a:tabLst/>
              <a:defRPr/>
            </a:pPr>
            <a:r>
              <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Gill Sans"/>
              </a:rPr>
              <a:t>10%</a:t>
            </a:r>
            <a:endParaRPr kumimoji="0" lang="en-GB" sz="825" b="0" i="0" u="none" strike="noStrike" kern="0" cap="none" spc="0" normalizeH="0" baseline="0" noProof="0" dirty="0">
              <a:ln>
                <a:noFill/>
              </a:ln>
              <a:solidFill>
                <a:srgbClr val="000000"/>
              </a:solidFill>
              <a:effectLst/>
              <a:uLnTx/>
              <a:uFillTx/>
              <a:latin typeface="Arial" charset="0"/>
              <a:ea typeface="Arial" charset="0"/>
              <a:cs typeface="Arial" charset="0"/>
              <a:sym typeface="Helvetica Light"/>
            </a:endParaRPr>
          </a:p>
        </p:txBody>
      </p:sp>
      <p:sp>
        <p:nvSpPr>
          <p:cNvPr id="183" name="TextBox 182"/>
          <p:cNvSpPr txBox="1"/>
          <p:nvPr/>
        </p:nvSpPr>
        <p:spPr>
          <a:xfrm>
            <a:off x="8391168" y="3964987"/>
            <a:ext cx="397545" cy="229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450"/>
              </a:spcAft>
              <a:buClrTx/>
              <a:buSzTx/>
              <a:buFontTx/>
              <a:buNone/>
              <a:tabLst/>
              <a:defRPr/>
            </a:pPr>
            <a:r>
              <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Gill Sans"/>
              </a:rPr>
              <a:t>ANO -1</a:t>
            </a:r>
          </a:p>
        </p:txBody>
      </p:sp>
      <p:sp>
        <p:nvSpPr>
          <p:cNvPr id="185" name="TextBox 184"/>
          <p:cNvSpPr txBox="1"/>
          <p:nvPr/>
        </p:nvSpPr>
        <p:spPr>
          <a:xfrm>
            <a:off x="8395074" y="4343794"/>
            <a:ext cx="397545" cy="229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9050" tIns="19050" rIns="19050" bIns="19050" numCol="1" spcCol="38100" rtlCol="0" anchor="ctr">
            <a:spAutoFit/>
          </a:bodyPr>
          <a:lstStyle/>
          <a:p>
            <a:pPr marL="0" marR="0" lvl="0" indent="0" algn="l" defTabSz="309563" rtl="0" eaLnBrk="1" fontAlgn="auto" latinLnBrk="0" hangingPunct="0">
              <a:lnSpc>
                <a:spcPct val="100000"/>
              </a:lnSpc>
              <a:spcBef>
                <a:spcPts val="0"/>
              </a:spcBef>
              <a:spcAft>
                <a:spcPts val="450"/>
              </a:spcAft>
              <a:buClrTx/>
              <a:buSzTx/>
              <a:buFontTx/>
              <a:buNone/>
              <a:tabLst/>
              <a:defRPr/>
            </a:pPr>
            <a:r>
              <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Gill Sans"/>
              </a:rPr>
              <a:t>ANO -2</a:t>
            </a:r>
          </a:p>
        </p:txBody>
      </p:sp>
      <p:sp>
        <p:nvSpPr>
          <p:cNvPr id="114" name="TextBox 113"/>
          <p:cNvSpPr txBox="1"/>
          <p:nvPr/>
        </p:nvSpPr>
        <p:spPr>
          <a:xfrm>
            <a:off x="4757605" y="3155517"/>
            <a:ext cx="3460172" cy="3565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128588" marR="0" lvl="0" indent="-128588" algn="l" defTabSz="309563" rtl="0" eaLnBrk="1" fontAlgn="auto" latinLnBrk="0" hangingPunct="0">
              <a:lnSpc>
                <a:spcPct val="100000"/>
              </a:lnSpc>
              <a:spcBef>
                <a:spcPts val="0"/>
              </a:spcBef>
              <a:spcAft>
                <a:spcPts val="450"/>
              </a:spcAft>
              <a:buClrTx/>
              <a:buSzTx/>
              <a:buFont typeface="Arial" charset="0"/>
              <a:buChar char="•"/>
              <a:tabLst/>
              <a:defRPr/>
            </a:pPr>
            <a:r>
              <a:rPr kumimoji="0" lang="en-GB" sz="825" b="0" i="0" u="none" strike="noStrike" kern="0" cap="none" spc="0" normalizeH="0" baseline="0" noProof="0" dirty="0">
                <a:ln>
                  <a:noFill/>
                </a:ln>
                <a:solidFill>
                  <a:srgbClr val="5E5F64"/>
                </a:solidFill>
                <a:effectLst/>
                <a:uLnTx/>
                <a:uFillTx/>
                <a:latin typeface="Arial" charset="0"/>
                <a:ea typeface="Arial" charset="0"/>
                <a:cs typeface="Arial" charset="0"/>
                <a:sym typeface="Gill Sans"/>
              </a:rPr>
              <a:t>Find new value propositions to exploit the network effect between members</a:t>
            </a:r>
            <a:endParaRPr kumimoji="0" lang="en-US" sz="825" b="0" i="0" u="none" strike="noStrike" kern="0" cap="none" spc="0" normalizeH="0" baseline="0" noProof="0" dirty="0">
              <a:ln>
                <a:noFill/>
              </a:ln>
              <a:solidFill>
                <a:srgbClr val="5E5F64"/>
              </a:solidFill>
              <a:effectLst/>
              <a:uLnTx/>
              <a:uFillTx/>
              <a:latin typeface="Arial" charset="0"/>
              <a:ea typeface="Arial" charset="0"/>
              <a:cs typeface="Arial" charset="0"/>
              <a:sym typeface="Helvetica Light"/>
            </a:endParaRPr>
          </a:p>
        </p:txBody>
      </p:sp>
      <p:sp>
        <p:nvSpPr>
          <p:cNvPr id="30" name="Title 29"/>
          <p:cNvSpPr>
            <a:spLocks noGrp="1"/>
          </p:cNvSpPr>
          <p:nvPr>
            <p:ph type="title"/>
          </p:nvPr>
        </p:nvSpPr>
        <p:spPr>
          <a:xfrm>
            <a:off x="178542" y="119951"/>
            <a:ext cx="8152115" cy="553998"/>
          </a:xfrm>
        </p:spPr>
        <p:txBody>
          <a:bodyPr>
            <a:normAutofit fontScale="90000"/>
          </a:bodyPr>
          <a:lstStyle/>
          <a:p>
            <a:r>
              <a:rPr lang="en-GB" sz="2000" kern="1200" dirty="0">
                <a:solidFill>
                  <a:srgbClr val="0064FF"/>
                </a:solidFill>
                <a:latin typeface="Arial" charset="0"/>
                <a:ea typeface="Arial" charset="0"/>
                <a:cs typeface="Arial" charset="0"/>
                <a:sym typeface="Gill Sans"/>
              </a:rPr>
              <a:t>Template </a:t>
            </a:r>
            <a:r>
              <a:rPr lang="mr-IN" sz="2000" kern="1200" dirty="0">
                <a:solidFill>
                  <a:srgbClr val="0064FF"/>
                </a:solidFill>
                <a:latin typeface="Arial" charset="0"/>
                <a:ea typeface="Arial" charset="0"/>
                <a:cs typeface="Arial" charset="0"/>
                <a:sym typeface="Gill Sans"/>
              </a:rPr>
              <a:t>–</a:t>
            </a:r>
            <a:r>
              <a:rPr lang="en-GB" sz="2000" kern="1200" dirty="0">
                <a:solidFill>
                  <a:srgbClr val="0064FF"/>
                </a:solidFill>
                <a:latin typeface="Arial" charset="0"/>
                <a:ea typeface="Arial" charset="0"/>
                <a:cs typeface="Arial" charset="0"/>
                <a:sym typeface="Gill Sans"/>
              </a:rPr>
              <a:t> example only (Cross Border Supply Chain)</a:t>
            </a:r>
            <a:br>
              <a:rPr lang="en-GB" sz="2000" kern="1200" dirty="0">
                <a:solidFill>
                  <a:srgbClr val="0064FF"/>
                </a:solidFill>
                <a:latin typeface="Arial" charset="0"/>
                <a:ea typeface="Arial" charset="0"/>
                <a:cs typeface="Arial" charset="0"/>
              </a:rPr>
            </a:br>
            <a:endParaRPr lang="en-GB" sz="2000" kern="1200" dirty="0">
              <a:solidFill>
                <a:srgbClr val="0064FF"/>
              </a:solidFill>
              <a:latin typeface="Arial" charset="0"/>
              <a:ea typeface="Arial" charset="0"/>
              <a:cs typeface="Arial" charset="0"/>
            </a:endParaRPr>
          </a:p>
        </p:txBody>
      </p:sp>
    </p:spTree>
    <p:extLst>
      <p:ext uri="{BB962C8B-B14F-4D97-AF65-F5344CB8AC3E}">
        <p14:creationId xmlns:p14="http://schemas.microsoft.com/office/powerpoint/2010/main" val="117831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6C3A80-05AB-A247-A7B2-9271E4826D51}"/>
              </a:ext>
            </a:extLst>
          </p:cNvPr>
          <p:cNvSpPr>
            <a:spLocks noGrp="1"/>
          </p:cNvSpPr>
          <p:nvPr>
            <p:ph type="sldNum" sz="quarter" idx="11"/>
          </p:nvPr>
        </p:nvSpPr>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59395FB3-9C97-154F-86B2-7E381B951268}" type="slidenum">
              <a:rPr kumimoji="0" lang="en-US" sz="600" b="0" i="0" u="none" strike="noStrike" kern="1200" cap="none" spc="0" normalizeH="0" baseline="0" noProof="0" smtClean="0">
                <a:ln>
                  <a:noFill/>
                </a:ln>
                <a:solidFill>
                  <a:srgbClr val="FFFFFF"/>
                </a:solidFill>
                <a:effectLst/>
                <a:uLnTx/>
                <a:uFillTx/>
                <a:latin typeface="Arial" panose="020B0604020202020204"/>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9</a:t>
            </a:fld>
            <a:endParaRPr kumimoji="0" lang="en-US"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3" name="Title 1">
            <a:extLst>
              <a:ext uri="{FF2B5EF4-FFF2-40B4-BE49-F238E27FC236}">
                <a16:creationId xmlns:a16="http://schemas.microsoft.com/office/drawing/2014/main" id="{CAA1390E-7DBF-9549-B565-83D09D60A023}"/>
              </a:ext>
            </a:extLst>
          </p:cNvPr>
          <p:cNvSpPr txBox="1">
            <a:spLocks/>
          </p:cNvSpPr>
          <p:nvPr/>
        </p:nvSpPr>
        <p:spPr>
          <a:xfrm>
            <a:off x="2260467" y="1327383"/>
            <a:ext cx="2717933" cy="77759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a:ea typeface="Arial" charset="0"/>
                <a:cs typeface="Arial" charset="0"/>
              </a:rPr>
              <a:t>Blockchain Architecture</a:t>
            </a:r>
          </a:p>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sz="1400" b="0" i="1" u="none" strike="noStrike" kern="1200" cap="none" spc="0" normalizeH="0" baseline="0" noProof="0" dirty="0">
                <a:ln>
                  <a:noFill/>
                </a:ln>
                <a:solidFill>
                  <a:srgbClr val="5FC8F1"/>
                </a:solidFill>
                <a:effectLst/>
                <a:uLnTx/>
                <a:uFillTx/>
                <a:latin typeface="Arial"/>
                <a:ea typeface="Arial" charset="0"/>
                <a:cs typeface="Arial" charset="0"/>
              </a:rPr>
              <a:t>End to end application architecture with Blockchain</a:t>
            </a:r>
            <a:endParaRPr kumimoji="0" lang="en-US" sz="1400" b="0" i="0" u="none" strike="noStrike" kern="1200" cap="none" spc="0" normalizeH="0" baseline="0" noProof="0" dirty="0">
              <a:ln>
                <a:noFill/>
              </a:ln>
              <a:solidFill>
                <a:prstClr val="white"/>
              </a:solidFill>
              <a:effectLst/>
              <a:uLnTx/>
              <a:uFillTx/>
              <a:latin typeface="Arial"/>
              <a:ea typeface="Arial" charset="0"/>
              <a:cs typeface="Arial" charset="0"/>
            </a:endParaRPr>
          </a:p>
        </p:txBody>
      </p:sp>
      <p:sp>
        <p:nvSpPr>
          <p:cNvPr id="37" name="Freeform 27">
            <a:extLst>
              <a:ext uri="{FF2B5EF4-FFF2-40B4-BE49-F238E27FC236}">
                <a16:creationId xmlns:a16="http://schemas.microsoft.com/office/drawing/2014/main" id="{02177F29-B9F9-134A-A801-1CE113D6B5C5}"/>
              </a:ext>
            </a:extLst>
          </p:cNvPr>
          <p:cNvSpPr>
            <a:spLocks/>
          </p:cNvSpPr>
          <p:nvPr/>
        </p:nvSpPr>
        <p:spPr bwMode="auto">
          <a:xfrm>
            <a:off x="939546" y="1422635"/>
            <a:ext cx="199706" cy="764122"/>
          </a:xfrm>
          <a:custGeom>
            <a:avLst/>
            <a:gdLst>
              <a:gd name="T0" fmla="*/ 0 w 291"/>
              <a:gd name="T1" fmla="*/ 0 h 1037"/>
              <a:gd name="T2" fmla="*/ 0 w 291"/>
              <a:gd name="T3" fmla="*/ 130 h 1037"/>
              <a:gd name="T4" fmla="*/ 34 w 291"/>
              <a:gd name="T5" fmla="*/ 130 h 1037"/>
              <a:gd name="T6" fmla="*/ 35 w 291"/>
              <a:gd name="T7" fmla="*/ 130 h 1037"/>
              <a:gd name="T8" fmla="*/ 35 w 291"/>
              <a:gd name="T9" fmla="*/ 130 h 1037"/>
              <a:gd name="T10" fmla="*/ 36 w 291"/>
              <a:gd name="T11" fmla="*/ 130 h 1037"/>
              <a:gd name="T12" fmla="*/ 36 w 291"/>
              <a:gd name="T13" fmla="*/ 129 h 1037"/>
              <a:gd name="T14" fmla="*/ 36 w 291"/>
              <a:gd name="T15" fmla="*/ 129 h 1037"/>
              <a:gd name="T16" fmla="*/ 37 w 291"/>
              <a:gd name="T17" fmla="*/ 129 h 1037"/>
              <a:gd name="T18" fmla="*/ 37 w 291"/>
              <a:gd name="T19" fmla="*/ 128 h 1037"/>
              <a:gd name="T20" fmla="*/ 37 w 291"/>
              <a:gd name="T21" fmla="*/ 127 h 1037"/>
              <a:gd name="T22" fmla="*/ 37 w 291"/>
              <a:gd name="T23" fmla="*/ 127 h 1037"/>
              <a:gd name="T24" fmla="*/ 37 w 291"/>
              <a:gd name="T25" fmla="*/ 127 h 1037"/>
              <a:gd name="T26" fmla="*/ 36 w 291"/>
              <a:gd name="T27" fmla="*/ 126 h 1037"/>
              <a:gd name="T28" fmla="*/ 36 w 291"/>
              <a:gd name="T29" fmla="*/ 126 h 1037"/>
              <a:gd name="T30" fmla="*/ 36 w 291"/>
              <a:gd name="T31" fmla="*/ 125 h 1037"/>
              <a:gd name="T32" fmla="*/ 35 w 291"/>
              <a:gd name="T33" fmla="*/ 125 h 1037"/>
              <a:gd name="T34" fmla="*/ 35 w 291"/>
              <a:gd name="T35" fmla="*/ 125 h 1037"/>
              <a:gd name="T36" fmla="*/ 34 w 291"/>
              <a:gd name="T37" fmla="*/ 125 h 1037"/>
              <a:gd name="T38" fmla="*/ 5 w 291"/>
              <a:gd name="T39" fmla="*/ 125 h 1037"/>
              <a:gd name="T40" fmla="*/ 5 w 291"/>
              <a:gd name="T41" fmla="*/ 6 h 1037"/>
              <a:gd name="T42" fmla="*/ 34 w 291"/>
              <a:gd name="T43" fmla="*/ 6 h 1037"/>
              <a:gd name="T44" fmla="*/ 34 w 291"/>
              <a:gd name="T45" fmla="*/ 6 h 1037"/>
              <a:gd name="T46" fmla="*/ 35 w 291"/>
              <a:gd name="T47" fmla="*/ 5 h 1037"/>
              <a:gd name="T48" fmla="*/ 35 w 291"/>
              <a:gd name="T49" fmla="*/ 5 h 1037"/>
              <a:gd name="T50" fmla="*/ 36 w 291"/>
              <a:gd name="T51" fmla="*/ 5 h 1037"/>
              <a:gd name="T52" fmla="*/ 36 w 291"/>
              <a:gd name="T53" fmla="*/ 5 h 1037"/>
              <a:gd name="T54" fmla="*/ 36 w 291"/>
              <a:gd name="T55" fmla="*/ 4 h 1037"/>
              <a:gd name="T56" fmla="*/ 36 w 291"/>
              <a:gd name="T57" fmla="*/ 4 h 1037"/>
              <a:gd name="T58" fmla="*/ 36 w 291"/>
              <a:gd name="T59" fmla="*/ 3 h 1037"/>
              <a:gd name="T60" fmla="*/ 36 w 291"/>
              <a:gd name="T61" fmla="*/ 3 h 1037"/>
              <a:gd name="T62" fmla="*/ 36 w 291"/>
              <a:gd name="T63" fmla="*/ 3 h 1037"/>
              <a:gd name="T64" fmla="*/ 36 w 291"/>
              <a:gd name="T65" fmla="*/ 2 h 1037"/>
              <a:gd name="T66" fmla="*/ 36 w 291"/>
              <a:gd name="T67" fmla="*/ 2 h 1037"/>
              <a:gd name="T68" fmla="*/ 36 w 291"/>
              <a:gd name="T69" fmla="*/ 1 h 1037"/>
              <a:gd name="T70" fmla="*/ 35 w 291"/>
              <a:gd name="T71" fmla="*/ 1 h 1037"/>
              <a:gd name="T72" fmla="*/ 35 w 291"/>
              <a:gd name="T73" fmla="*/ 1 h 1037"/>
              <a:gd name="T74" fmla="*/ 34 w 291"/>
              <a:gd name="T75" fmla="*/ 1 h 1037"/>
              <a:gd name="T76" fmla="*/ 34 w 291"/>
              <a:gd name="T77" fmla="*/ 0 h 1037"/>
              <a:gd name="T78" fmla="*/ 0 w 291"/>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1"/>
              <a:gd name="T121" fmla="*/ 0 h 1037"/>
              <a:gd name="T122" fmla="*/ 291 w 291"/>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1" h="1037">
                <a:moveTo>
                  <a:pt x="0" y="0"/>
                </a:moveTo>
                <a:lnTo>
                  <a:pt x="0" y="1037"/>
                </a:lnTo>
                <a:lnTo>
                  <a:pt x="270" y="1037"/>
                </a:lnTo>
                <a:lnTo>
                  <a:pt x="274" y="1036"/>
                </a:lnTo>
                <a:lnTo>
                  <a:pt x="278" y="1035"/>
                </a:lnTo>
                <a:lnTo>
                  <a:pt x="281" y="1033"/>
                </a:lnTo>
                <a:lnTo>
                  <a:pt x="285" y="1031"/>
                </a:lnTo>
                <a:lnTo>
                  <a:pt x="287" y="1028"/>
                </a:lnTo>
                <a:lnTo>
                  <a:pt x="289" y="1025"/>
                </a:lnTo>
                <a:lnTo>
                  <a:pt x="290" y="1021"/>
                </a:lnTo>
                <a:lnTo>
                  <a:pt x="291" y="1016"/>
                </a:lnTo>
                <a:lnTo>
                  <a:pt x="290" y="1012"/>
                </a:lnTo>
                <a:lnTo>
                  <a:pt x="289" y="1009"/>
                </a:lnTo>
                <a:lnTo>
                  <a:pt x="287" y="1005"/>
                </a:lnTo>
                <a:lnTo>
                  <a:pt x="285" y="1002"/>
                </a:lnTo>
                <a:lnTo>
                  <a:pt x="281" y="1000"/>
                </a:lnTo>
                <a:lnTo>
                  <a:pt x="278" y="998"/>
                </a:lnTo>
                <a:lnTo>
                  <a:pt x="274" y="997"/>
                </a:lnTo>
                <a:lnTo>
                  <a:pt x="270" y="997"/>
                </a:lnTo>
                <a:lnTo>
                  <a:pt x="40" y="997"/>
                </a:lnTo>
                <a:lnTo>
                  <a:pt x="40" y="41"/>
                </a:lnTo>
                <a:lnTo>
                  <a:pt x="268" y="41"/>
                </a:lnTo>
                <a:lnTo>
                  <a:pt x="272" y="41"/>
                </a:lnTo>
                <a:lnTo>
                  <a:pt x="275" y="40"/>
                </a:lnTo>
                <a:lnTo>
                  <a:pt x="279" y="38"/>
                </a:lnTo>
                <a:lnTo>
                  <a:pt x="282" y="36"/>
                </a:lnTo>
                <a:lnTo>
                  <a:pt x="285" y="33"/>
                </a:lnTo>
                <a:lnTo>
                  <a:pt x="287" y="29"/>
                </a:lnTo>
                <a:lnTo>
                  <a:pt x="288" y="25"/>
                </a:lnTo>
                <a:lnTo>
                  <a:pt x="288" y="21"/>
                </a:lnTo>
                <a:lnTo>
                  <a:pt x="288" y="17"/>
                </a:lnTo>
                <a:lnTo>
                  <a:pt x="287" y="13"/>
                </a:lnTo>
                <a:lnTo>
                  <a:pt x="285" y="10"/>
                </a:lnTo>
                <a:lnTo>
                  <a:pt x="282" y="7"/>
                </a:lnTo>
                <a:lnTo>
                  <a:pt x="279" y="5"/>
                </a:lnTo>
                <a:lnTo>
                  <a:pt x="275" y="2"/>
                </a:lnTo>
                <a:lnTo>
                  <a:pt x="272" y="1"/>
                </a:lnTo>
                <a:lnTo>
                  <a:pt x="268" y="0"/>
                </a:lnTo>
                <a:lnTo>
                  <a:pt x="0" y="0"/>
                </a:lnTo>
                <a:close/>
              </a:path>
            </a:pathLst>
          </a:custGeom>
          <a:solidFill>
            <a:srgbClr val="FFFFFF"/>
          </a:solidFill>
          <a:ln w="9525">
            <a:no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8" name="Freeform 26">
            <a:extLst>
              <a:ext uri="{FF2B5EF4-FFF2-40B4-BE49-F238E27FC236}">
                <a16:creationId xmlns:a16="http://schemas.microsoft.com/office/drawing/2014/main" id="{461566EC-A1B3-0043-9467-93F4EF096A27}"/>
              </a:ext>
            </a:extLst>
          </p:cNvPr>
          <p:cNvSpPr>
            <a:spLocks/>
          </p:cNvSpPr>
          <p:nvPr/>
        </p:nvSpPr>
        <p:spPr bwMode="auto">
          <a:xfrm>
            <a:off x="4521842" y="1422635"/>
            <a:ext cx="198338" cy="764122"/>
          </a:xfrm>
          <a:custGeom>
            <a:avLst/>
            <a:gdLst>
              <a:gd name="T0" fmla="*/ 36 w 292"/>
              <a:gd name="T1" fmla="*/ 0 h 1037"/>
              <a:gd name="T2" fmla="*/ 36 w 292"/>
              <a:gd name="T3" fmla="*/ 130 h 1037"/>
              <a:gd name="T4" fmla="*/ 2 w 292"/>
              <a:gd name="T5" fmla="*/ 130 h 1037"/>
              <a:gd name="T6" fmla="*/ 2 w 292"/>
              <a:gd name="T7" fmla="*/ 130 h 1037"/>
              <a:gd name="T8" fmla="*/ 1 w 292"/>
              <a:gd name="T9" fmla="*/ 130 h 1037"/>
              <a:gd name="T10" fmla="*/ 1 w 292"/>
              <a:gd name="T11" fmla="*/ 130 h 1037"/>
              <a:gd name="T12" fmla="*/ 0 w 292"/>
              <a:gd name="T13" fmla="*/ 129 h 1037"/>
              <a:gd name="T14" fmla="*/ 0 w 292"/>
              <a:gd name="T15" fmla="*/ 129 h 1037"/>
              <a:gd name="T16" fmla="*/ 0 w 292"/>
              <a:gd name="T17" fmla="*/ 129 h 1037"/>
              <a:gd name="T18" fmla="*/ 0 w 292"/>
              <a:gd name="T19" fmla="*/ 128 h 1037"/>
              <a:gd name="T20" fmla="*/ 0 w 292"/>
              <a:gd name="T21" fmla="*/ 127 h 1037"/>
              <a:gd name="T22" fmla="*/ 0 w 292"/>
              <a:gd name="T23" fmla="*/ 127 h 1037"/>
              <a:gd name="T24" fmla="*/ 0 w 292"/>
              <a:gd name="T25" fmla="*/ 127 h 1037"/>
              <a:gd name="T26" fmla="*/ 0 w 292"/>
              <a:gd name="T27" fmla="*/ 126 h 1037"/>
              <a:gd name="T28" fmla="*/ 0 w 292"/>
              <a:gd name="T29" fmla="*/ 126 h 1037"/>
              <a:gd name="T30" fmla="*/ 1 w 292"/>
              <a:gd name="T31" fmla="*/ 125 h 1037"/>
              <a:gd name="T32" fmla="*/ 1 w 292"/>
              <a:gd name="T33" fmla="*/ 125 h 1037"/>
              <a:gd name="T34" fmla="*/ 2 w 292"/>
              <a:gd name="T35" fmla="*/ 125 h 1037"/>
              <a:gd name="T36" fmla="*/ 2 w 292"/>
              <a:gd name="T37" fmla="*/ 125 h 1037"/>
              <a:gd name="T38" fmla="*/ 31 w 292"/>
              <a:gd name="T39" fmla="*/ 125 h 1037"/>
              <a:gd name="T40" fmla="*/ 31 w 292"/>
              <a:gd name="T41" fmla="*/ 6 h 1037"/>
              <a:gd name="T42" fmla="*/ 2 w 292"/>
              <a:gd name="T43" fmla="*/ 6 h 1037"/>
              <a:gd name="T44" fmla="*/ 2 w 292"/>
              <a:gd name="T45" fmla="*/ 6 h 1037"/>
              <a:gd name="T46" fmla="*/ 1 w 292"/>
              <a:gd name="T47" fmla="*/ 5 h 1037"/>
              <a:gd name="T48" fmla="*/ 1 w 292"/>
              <a:gd name="T49" fmla="*/ 5 h 1037"/>
              <a:gd name="T50" fmla="*/ 1 w 292"/>
              <a:gd name="T51" fmla="*/ 5 h 1037"/>
              <a:gd name="T52" fmla="*/ 0 w 292"/>
              <a:gd name="T53" fmla="*/ 5 h 1037"/>
              <a:gd name="T54" fmla="*/ 0 w 292"/>
              <a:gd name="T55" fmla="*/ 4 h 1037"/>
              <a:gd name="T56" fmla="*/ 0 w 292"/>
              <a:gd name="T57" fmla="*/ 4 h 1037"/>
              <a:gd name="T58" fmla="*/ 0 w 292"/>
              <a:gd name="T59" fmla="*/ 3 h 1037"/>
              <a:gd name="T60" fmla="*/ 0 w 292"/>
              <a:gd name="T61" fmla="*/ 3 h 1037"/>
              <a:gd name="T62" fmla="*/ 0 w 292"/>
              <a:gd name="T63" fmla="*/ 3 h 1037"/>
              <a:gd name="T64" fmla="*/ 0 w 292"/>
              <a:gd name="T65" fmla="*/ 2 h 1037"/>
              <a:gd name="T66" fmla="*/ 0 w 292"/>
              <a:gd name="T67" fmla="*/ 2 h 1037"/>
              <a:gd name="T68" fmla="*/ 1 w 292"/>
              <a:gd name="T69" fmla="*/ 1 h 1037"/>
              <a:gd name="T70" fmla="*/ 1 w 292"/>
              <a:gd name="T71" fmla="*/ 1 h 1037"/>
              <a:gd name="T72" fmla="*/ 1 w 292"/>
              <a:gd name="T73" fmla="*/ 1 h 1037"/>
              <a:gd name="T74" fmla="*/ 2 w 292"/>
              <a:gd name="T75" fmla="*/ 1 h 1037"/>
              <a:gd name="T76" fmla="*/ 2 w 292"/>
              <a:gd name="T77" fmla="*/ 0 h 1037"/>
              <a:gd name="T78" fmla="*/ 36 w 292"/>
              <a:gd name="T79" fmla="*/ 0 h 10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2"/>
              <a:gd name="T121" fmla="*/ 0 h 1037"/>
              <a:gd name="T122" fmla="*/ 292 w 292"/>
              <a:gd name="T123" fmla="*/ 1037 h 10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2" h="1037">
                <a:moveTo>
                  <a:pt x="292" y="0"/>
                </a:moveTo>
                <a:lnTo>
                  <a:pt x="292" y="1037"/>
                </a:lnTo>
                <a:lnTo>
                  <a:pt x="20" y="1037"/>
                </a:lnTo>
                <a:lnTo>
                  <a:pt x="17" y="1036"/>
                </a:lnTo>
                <a:lnTo>
                  <a:pt x="13" y="1035"/>
                </a:lnTo>
                <a:lnTo>
                  <a:pt x="10" y="1033"/>
                </a:lnTo>
                <a:lnTo>
                  <a:pt x="7" y="1031"/>
                </a:lnTo>
                <a:lnTo>
                  <a:pt x="4" y="1028"/>
                </a:lnTo>
                <a:lnTo>
                  <a:pt x="2" y="1025"/>
                </a:lnTo>
                <a:lnTo>
                  <a:pt x="0" y="1021"/>
                </a:lnTo>
                <a:lnTo>
                  <a:pt x="0" y="1016"/>
                </a:lnTo>
                <a:lnTo>
                  <a:pt x="0" y="1012"/>
                </a:lnTo>
                <a:lnTo>
                  <a:pt x="2" y="1009"/>
                </a:lnTo>
                <a:lnTo>
                  <a:pt x="4" y="1005"/>
                </a:lnTo>
                <a:lnTo>
                  <a:pt x="7" y="1002"/>
                </a:lnTo>
                <a:lnTo>
                  <a:pt x="10" y="1000"/>
                </a:lnTo>
                <a:lnTo>
                  <a:pt x="13" y="998"/>
                </a:lnTo>
                <a:lnTo>
                  <a:pt x="17" y="997"/>
                </a:lnTo>
                <a:lnTo>
                  <a:pt x="20" y="997"/>
                </a:lnTo>
                <a:lnTo>
                  <a:pt x="251" y="997"/>
                </a:lnTo>
                <a:lnTo>
                  <a:pt x="251" y="41"/>
                </a:lnTo>
                <a:lnTo>
                  <a:pt x="23" y="41"/>
                </a:lnTo>
                <a:lnTo>
                  <a:pt x="19" y="41"/>
                </a:lnTo>
                <a:lnTo>
                  <a:pt x="15" y="40"/>
                </a:lnTo>
                <a:lnTo>
                  <a:pt x="12" y="38"/>
                </a:lnTo>
                <a:lnTo>
                  <a:pt x="9" y="36"/>
                </a:lnTo>
                <a:lnTo>
                  <a:pt x="7" y="33"/>
                </a:lnTo>
                <a:lnTo>
                  <a:pt x="5" y="29"/>
                </a:lnTo>
                <a:lnTo>
                  <a:pt x="4" y="25"/>
                </a:lnTo>
                <a:lnTo>
                  <a:pt x="2" y="21"/>
                </a:lnTo>
                <a:lnTo>
                  <a:pt x="4" y="17"/>
                </a:lnTo>
                <a:lnTo>
                  <a:pt x="5" y="13"/>
                </a:lnTo>
                <a:lnTo>
                  <a:pt x="7" y="10"/>
                </a:lnTo>
                <a:lnTo>
                  <a:pt x="9" y="7"/>
                </a:lnTo>
                <a:lnTo>
                  <a:pt x="12" y="5"/>
                </a:lnTo>
                <a:lnTo>
                  <a:pt x="15" y="2"/>
                </a:lnTo>
                <a:lnTo>
                  <a:pt x="19" y="1"/>
                </a:lnTo>
                <a:lnTo>
                  <a:pt x="23" y="0"/>
                </a:lnTo>
                <a:lnTo>
                  <a:pt x="292" y="0"/>
                </a:lnTo>
                <a:close/>
              </a:path>
            </a:pathLst>
          </a:custGeom>
          <a:solidFill>
            <a:srgbClr val="FFFFFF"/>
          </a:solidFill>
          <a:ln w="9525">
            <a:no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23" name="Group 22">
            <a:extLst>
              <a:ext uri="{FF2B5EF4-FFF2-40B4-BE49-F238E27FC236}">
                <a16:creationId xmlns:a16="http://schemas.microsoft.com/office/drawing/2014/main" id="{B774952C-90EF-0A45-B91A-FC2C2DC0B8B0}"/>
              </a:ext>
            </a:extLst>
          </p:cNvPr>
          <p:cNvGrpSpPr/>
          <p:nvPr/>
        </p:nvGrpSpPr>
        <p:grpSpPr>
          <a:xfrm>
            <a:off x="1117600" y="1110827"/>
            <a:ext cx="1145171" cy="1145172"/>
            <a:chOff x="1484165" y="1988711"/>
            <a:chExt cx="911325" cy="911326"/>
          </a:xfrm>
        </p:grpSpPr>
        <p:sp>
          <p:nvSpPr>
            <p:cNvPr id="24" name="Oval 23">
              <a:extLst>
                <a:ext uri="{FF2B5EF4-FFF2-40B4-BE49-F238E27FC236}">
                  <a16:creationId xmlns:a16="http://schemas.microsoft.com/office/drawing/2014/main" id="{F3FF8EFA-E6F9-8845-BF2A-F60D708A40E2}"/>
                </a:ext>
              </a:extLst>
            </p:cNvPr>
            <p:cNvSpPr/>
            <p:nvPr/>
          </p:nvSpPr>
          <p:spPr>
            <a:xfrm>
              <a:off x="1484165" y="1988711"/>
              <a:ext cx="911325" cy="911326"/>
            </a:xfrm>
            <a:prstGeom prst="ellipse">
              <a:avLst/>
            </a:prstGeom>
            <a:solidFill>
              <a:srgbClr val="FFFFFF"/>
            </a:solidFill>
            <a:ln>
              <a:noFill/>
            </a:ln>
          </p:spPr>
          <p:txBody>
            <a:bodyPr wrap="square" lIns="0" tIns="0" rIns="0" bIns="0"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cs typeface="Arial" charset="0"/>
              </a:endParaRPr>
            </a:p>
          </p:txBody>
        </p:sp>
        <p:grpSp>
          <p:nvGrpSpPr>
            <p:cNvPr id="25" name="Group 24">
              <a:extLst>
                <a:ext uri="{FF2B5EF4-FFF2-40B4-BE49-F238E27FC236}">
                  <a16:creationId xmlns:a16="http://schemas.microsoft.com/office/drawing/2014/main" id="{C37AD72C-EDC1-7243-88D8-CDADBB964540}"/>
                </a:ext>
              </a:extLst>
            </p:cNvPr>
            <p:cNvGrpSpPr>
              <a:grpSpLocks/>
            </p:cNvGrpSpPr>
            <p:nvPr/>
          </p:nvGrpSpPr>
          <p:grpSpPr bwMode="auto">
            <a:xfrm>
              <a:off x="1747739" y="2255461"/>
              <a:ext cx="384175" cy="377825"/>
              <a:chOff x="3658" y="706"/>
              <a:chExt cx="242" cy="238"/>
            </a:xfrm>
            <a:solidFill>
              <a:srgbClr val="003BC9"/>
            </a:solidFill>
          </p:grpSpPr>
          <p:sp>
            <p:nvSpPr>
              <p:cNvPr id="26" name="Freeform 25">
                <a:extLst>
                  <a:ext uri="{FF2B5EF4-FFF2-40B4-BE49-F238E27FC236}">
                    <a16:creationId xmlns:a16="http://schemas.microsoft.com/office/drawing/2014/main" id="{EE3094AE-D551-274A-B592-794C8130BC50}"/>
                  </a:ext>
                </a:extLst>
              </p:cNvPr>
              <p:cNvSpPr>
                <a:spLocks noEditPoints="1"/>
              </p:cNvSpPr>
              <p:nvPr/>
            </p:nvSpPr>
            <p:spPr bwMode="auto">
              <a:xfrm>
                <a:off x="3658" y="706"/>
                <a:ext cx="242" cy="164"/>
              </a:xfrm>
              <a:custGeom>
                <a:avLst/>
                <a:gdLst>
                  <a:gd name="T0" fmla="*/ 2 w 587"/>
                  <a:gd name="T1" fmla="*/ 27 h 395"/>
                  <a:gd name="T2" fmla="*/ 40 w 587"/>
                  <a:gd name="T3" fmla="*/ 27 h 395"/>
                  <a:gd name="T4" fmla="*/ 40 w 587"/>
                  <a:gd name="T5" fmla="*/ 2 h 395"/>
                  <a:gd name="T6" fmla="*/ 40 w 587"/>
                  <a:gd name="T7" fmla="*/ 2 h 395"/>
                  <a:gd name="T8" fmla="*/ 39 w 587"/>
                  <a:gd name="T9" fmla="*/ 2 h 395"/>
                  <a:gd name="T10" fmla="*/ 39 w 587"/>
                  <a:gd name="T11" fmla="*/ 2 h 395"/>
                  <a:gd name="T12" fmla="*/ 39 w 587"/>
                  <a:gd name="T13" fmla="*/ 2 h 395"/>
                  <a:gd name="T14" fmla="*/ 2 w 587"/>
                  <a:gd name="T15" fmla="*/ 2 h 395"/>
                  <a:gd name="T16" fmla="*/ 2 w 587"/>
                  <a:gd name="T17" fmla="*/ 2 h 395"/>
                  <a:gd name="T18" fmla="*/ 2 w 587"/>
                  <a:gd name="T19" fmla="*/ 2 h 395"/>
                  <a:gd name="T20" fmla="*/ 2 w 587"/>
                  <a:gd name="T21" fmla="*/ 2 h 395"/>
                  <a:gd name="T22" fmla="*/ 2 w 587"/>
                  <a:gd name="T23" fmla="*/ 2 h 395"/>
                  <a:gd name="T24" fmla="*/ 2 w 587"/>
                  <a:gd name="T25" fmla="*/ 27 h 395"/>
                  <a:gd name="T26" fmla="*/ 40 w 587"/>
                  <a:gd name="T27" fmla="*/ 28 h 395"/>
                  <a:gd name="T28" fmla="*/ 1 w 587"/>
                  <a:gd name="T29" fmla="*/ 28 h 395"/>
                  <a:gd name="T30" fmla="*/ 0 w 587"/>
                  <a:gd name="T31" fmla="*/ 28 h 395"/>
                  <a:gd name="T32" fmla="*/ 0 w 587"/>
                  <a:gd name="T33" fmla="*/ 28 h 395"/>
                  <a:gd name="T34" fmla="*/ 0 w 587"/>
                  <a:gd name="T35" fmla="*/ 28 h 395"/>
                  <a:gd name="T36" fmla="*/ 0 w 587"/>
                  <a:gd name="T37" fmla="*/ 27 h 395"/>
                  <a:gd name="T38" fmla="*/ 0 w 587"/>
                  <a:gd name="T39" fmla="*/ 2 h 395"/>
                  <a:gd name="T40" fmla="*/ 0 w 587"/>
                  <a:gd name="T41" fmla="*/ 2 h 395"/>
                  <a:gd name="T42" fmla="*/ 0 w 587"/>
                  <a:gd name="T43" fmla="*/ 2 h 395"/>
                  <a:gd name="T44" fmla="*/ 0 w 587"/>
                  <a:gd name="T45" fmla="*/ 1 h 395"/>
                  <a:gd name="T46" fmla="*/ 1 w 587"/>
                  <a:gd name="T47" fmla="*/ 1 h 395"/>
                  <a:gd name="T48" fmla="*/ 1 w 587"/>
                  <a:gd name="T49" fmla="*/ 0 h 395"/>
                  <a:gd name="T50" fmla="*/ 2 w 587"/>
                  <a:gd name="T51" fmla="*/ 0 h 395"/>
                  <a:gd name="T52" fmla="*/ 2 w 587"/>
                  <a:gd name="T53" fmla="*/ 0 h 395"/>
                  <a:gd name="T54" fmla="*/ 2 w 587"/>
                  <a:gd name="T55" fmla="*/ 0 h 395"/>
                  <a:gd name="T56" fmla="*/ 39 w 587"/>
                  <a:gd name="T57" fmla="*/ 0 h 395"/>
                  <a:gd name="T58" fmla="*/ 39 w 587"/>
                  <a:gd name="T59" fmla="*/ 0 h 395"/>
                  <a:gd name="T60" fmla="*/ 40 w 587"/>
                  <a:gd name="T61" fmla="*/ 0 h 395"/>
                  <a:gd name="T62" fmla="*/ 40 w 587"/>
                  <a:gd name="T63" fmla="*/ 0 h 395"/>
                  <a:gd name="T64" fmla="*/ 40 w 587"/>
                  <a:gd name="T65" fmla="*/ 1 h 395"/>
                  <a:gd name="T66" fmla="*/ 41 w 587"/>
                  <a:gd name="T67" fmla="*/ 1 h 395"/>
                  <a:gd name="T68" fmla="*/ 41 w 587"/>
                  <a:gd name="T69" fmla="*/ 2 h 395"/>
                  <a:gd name="T70" fmla="*/ 41 w 587"/>
                  <a:gd name="T71" fmla="*/ 2 h 395"/>
                  <a:gd name="T72" fmla="*/ 41 w 587"/>
                  <a:gd name="T73" fmla="*/ 2 h 395"/>
                  <a:gd name="T74" fmla="*/ 41 w 587"/>
                  <a:gd name="T75" fmla="*/ 27 h 395"/>
                  <a:gd name="T76" fmla="*/ 41 w 587"/>
                  <a:gd name="T77" fmla="*/ 28 h 395"/>
                  <a:gd name="T78" fmla="*/ 41 w 587"/>
                  <a:gd name="T79" fmla="*/ 28 h 395"/>
                  <a:gd name="T80" fmla="*/ 41 w 587"/>
                  <a:gd name="T81" fmla="*/ 28 h 395"/>
                  <a:gd name="T82" fmla="*/ 40 w 587"/>
                  <a:gd name="T83" fmla="*/ 28 h 3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7"/>
                  <a:gd name="T127" fmla="*/ 0 h 395"/>
                  <a:gd name="T128" fmla="*/ 587 w 587"/>
                  <a:gd name="T129" fmla="*/ 395 h 3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7" h="395">
                    <a:moveTo>
                      <a:pt x="23" y="372"/>
                    </a:moveTo>
                    <a:lnTo>
                      <a:pt x="564" y="372"/>
                    </a:lnTo>
                    <a:lnTo>
                      <a:pt x="564" y="36"/>
                    </a:lnTo>
                    <a:lnTo>
                      <a:pt x="563" y="31"/>
                    </a:lnTo>
                    <a:lnTo>
                      <a:pt x="560" y="26"/>
                    </a:lnTo>
                    <a:lnTo>
                      <a:pt x="556" y="24"/>
                    </a:lnTo>
                    <a:lnTo>
                      <a:pt x="550" y="23"/>
                    </a:lnTo>
                    <a:lnTo>
                      <a:pt x="37" y="23"/>
                    </a:lnTo>
                    <a:lnTo>
                      <a:pt x="32" y="24"/>
                    </a:lnTo>
                    <a:lnTo>
                      <a:pt x="28" y="26"/>
                    </a:lnTo>
                    <a:lnTo>
                      <a:pt x="24" y="31"/>
                    </a:lnTo>
                    <a:lnTo>
                      <a:pt x="23" y="36"/>
                    </a:lnTo>
                    <a:lnTo>
                      <a:pt x="23" y="372"/>
                    </a:lnTo>
                    <a:close/>
                    <a:moveTo>
                      <a:pt x="576" y="395"/>
                    </a:moveTo>
                    <a:lnTo>
                      <a:pt x="12" y="395"/>
                    </a:lnTo>
                    <a:lnTo>
                      <a:pt x="8" y="394"/>
                    </a:lnTo>
                    <a:lnTo>
                      <a:pt x="5" y="392"/>
                    </a:lnTo>
                    <a:lnTo>
                      <a:pt x="1" y="389"/>
                    </a:lnTo>
                    <a:lnTo>
                      <a:pt x="0" y="384"/>
                    </a:lnTo>
                    <a:lnTo>
                      <a:pt x="0" y="36"/>
                    </a:lnTo>
                    <a:lnTo>
                      <a:pt x="1" y="29"/>
                    </a:lnTo>
                    <a:lnTo>
                      <a:pt x="4" y="22"/>
                    </a:lnTo>
                    <a:lnTo>
                      <a:pt x="7" y="15"/>
                    </a:lnTo>
                    <a:lnTo>
                      <a:pt x="12" y="10"/>
                    </a:lnTo>
                    <a:lnTo>
                      <a:pt x="17" y="6"/>
                    </a:lnTo>
                    <a:lnTo>
                      <a:pt x="23" y="2"/>
                    </a:lnTo>
                    <a:lnTo>
                      <a:pt x="30" y="0"/>
                    </a:lnTo>
                    <a:lnTo>
                      <a:pt x="37" y="0"/>
                    </a:lnTo>
                    <a:lnTo>
                      <a:pt x="550" y="0"/>
                    </a:lnTo>
                    <a:lnTo>
                      <a:pt x="558" y="0"/>
                    </a:lnTo>
                    <a:lnTo>
                      <a:pt x="565" y="2"/>
                    </a:lnTo>
                    <a:lnTo>
                      <a:pt x="571" y="6"/>
                    </a:lnTo>
                    <a:lnTo>
                      <a:pt x="577" y="10"/>
                    </a:lnTo>
                    <a:lnTo>
                      <a:pt x="581" y="15"/>
                    </a:lnTo>
                    <a:lnTo>
                      <a:pt x="584" y="22"/>
                    </a:lnTo>
                    <a:lnTo>
                      <a:pt x="586" y="29"/>
                    </a:lnTo>
                    <a:lnTo>
                      <a:pt x="587" y="36"/>
                    </a:lnTo>
                    <a:lnTo>
                      <a:pt x="587" y="384"/>
                    </a:lnTo>
                    <a:lnTo>
                      <a:pt x="586" y="389"/>
                    </a:lnTo>
                    <a:lnTo>
                      <a:pt x="584" y="392"/>
                    </a:lnTo>
                    <a:lnTo>
                      <a:pt x="580" y="394"/>
                    </a:lnTo>
                    <a:lnTo>
                      <a:pt x="576" y="395"/>
                    </a:lnTo>
                    <a:close/>
                  </a:path>
                </a:pathLst>
              </a:custGeom>
              <a:solidFill>
                <a:srgbClr val="033BC9"/>
              </a:solidFill>
              <a:ln w="9525">
                <a:no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7" name="Rectangle 26">
                <a:extLst>
                  <a:ext uri="{FF2B5EF4-FFF2-40B4-BE49-F238E27FC236}">
                    <a16:creationId xmlns:a16="http://schemas.microsoft.com/office/drawing/2014/main" id="{67E9087C-5B01-E242-9AAB-F3A60C6FD362}"/>
                  </a:ext>
                </a:extLst>
              </p:cNvPr>
              <p:cNvSpPr>
                <a:spLocks noChangeArrowheads="1"/>
              </p:cNvSpPr>
              <p:nvPr/>
            </p:nvSpPr>
            <p:spPr bwMode="auto">
              <a:xfrm>
                <a:off x="3663" y="740"/>
                <a:ext cx="232" cy="9"/>
              </a:xfrm>
              <a:prstGeom prst="rect">
                <a:avLst/>
              </a:prstGeom>
              <a:solidFill>
                <a:srgbClr val="033BC9"/>
              </a:solidFill>
              <a:ln w="9525">
                <a:noFill/>
                <a:miter lim="800000"/>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8" name="Freeform 27">
                <a:extLst>
                  <a:ext uri="{FF2B5EF4-FFF2-40B4-BE49-F238E27FC236}">
                    <a16:creationId xmlns:a16="http://schemas.microsoft.com/office/drawing/2014/main" id="{31926AB4-B0A9-694A-9B78-644953D3AF6A}"/>
                  </a:ext>
                </a:extLst>
              </p:cNvPr>
              <p:cNvSpPr>
                <a:spLocks/>
              </p:cNvSpPr>
              <p:nvPr/>
            </p:nvSpPr>
            <p:spPr bwMode="auto">
              <a:xfrm>
                <a:off x="3873" y="724"/>
                <a:ext cx="10"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2" y="4"/>
                    </a:lnTo>
                    <a:lnTo>
                      <a:pt x="18" y="0"/>
                    </a:lnTo>
                    <a:lnTo>
                      <a:pt x="13" y="0"/>
                    </a:lnTo>
                    <a:lnTo>
                      <a:pt x="8" y="0"/>
                    </a:lnTo>
                    <a:lnTo>
                      <a:pt x="4" y="4"/>
                    </a:lnTo>
                    <a:lnTo>
                      <a:pt x="1" y="8"/>
                    </a:lnTo>
                    <a:lnTo>
                      <a:pt x="0" y="12"/>
                    </a:lnTo>
                    <a:lnTo>
                      <a:pt x="1" y="17"/>
                    </a:lnTo>
                    <a:lnTo>
                      <a:pt x="4" y="21"/>
                    </a:lnTo>
                    <a:lnTo>
                      <a:pt x="8" y="23"/>
                    </a:lnTo>
                    <a:lnTo>
                      <a:pt x="13" y="24"/>
                    </a:lnTo>
                    <a:lnTo>
                      <a:pt x="18" y="23"/>
                    </a:lnTo>
                    <a:lnTo>
                      <a:pt x="22" y="21"/>
                    </a:lnTo>
                    <a:lnTo>
                      <a:pt x="24" y="17"/>
                    </a:lnTo>
                    <a:lnTo>
                      <a:pt x="25" y="12"/>
                    </a:lnTo>
                    <a:close/>
                  </a:path>
                </a:pathLst>
              </a:custGeom>
              <a:solidFill>
                <a:srgbClr val="033BC9"/>
              </a:solidFill>
              <a:ln w="9525">
                <a:no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9" name="Freeform 28">
                <a:extLst>
                  <a:ext uri="{FF2B5EF4-FFF2-40B4-BE49-F238E27FC236}">
                    <a16:creationId xmlns:a16="http://schemas.microsoft.com/office/drawing/2014/main" id="{20D3FC60-FC2D-2241-AE68-A5AE0F7A74BC}"/>
                  </a:ext>
                </a:extLst>
              </p:cNvPr>
              <p:cNvSpPr>
                <a:spLocks/>
              </p:cNvSpPr>
              <p:nvPr/>
            </p:nvSpPr>
            <p:spPr bwMode="auto">
              <a:xfrm>
                <a:off x="3850" y="724"/>
                <a:ext cx="10" cy="10"/>
              </a:xfrm>
              <a:custGeom>
                <a:avLst/>
                <a:gdLst>
                  <a:gd name="T0" fmla="*/ 2 w 24"/>
                  <a:gd name="T1" fmla="*/ 1 h 24"/>
                  <a:gd name="T2" fmla="*/ 2 w 24"/>
                  <a:gd name="T3" fmla="*/ 0 h 24"/>
                  <a:gd name="T4" fmla="*/ 2 w 24"/>
                  <a:gd name="T5" fmla="*/ 0 h 24"/>
                  <a:gd name="T6" fmla="*/ 1 w 24"/>
                  <a:gd name="T7" fmla="*/ 0 h 24"/>
                  <a:gd name="T8" fmla="*/ 1 w 24"/>
                  <a:gd name="T9" fmla="*/ 0 h 24"/>
                  <a:gd name="T10" fmla="*/ 0 w 24"/>
                  <a:gd name="T11" fmla="*/ 0 h 24"/>
                  <a:gd name="T12" fmla="*/ 0 w 24"/>
                  <a:gd name="T13" fmla="*/ 0 h 24"/>
                  <a:gd name="T14" fmla="*/ 0 w 24"/>
                  <a:gd name="T15" fmla="*/ 0 h 24"/>
                  <a:gd name="T16" fmla="*/ 0 w 24"/>
                  <a:gd name="T17" fmla="*/ 1 h 24"/>
                  <a:gd name="T18" fmla="*/ 0 w 24"/>
                  <a:gd name="T19" fmla="*/ 1 h 24"/>
                  <a:gd name="T20" fmla="*/ 0 w 24"/>
                  <a:gd name="T21" fmla="*/ 2 h 24"/>
                  <a:gd name="T22" fmla="*/ 0 w 24"/>
                  <a:gd name="T23" fmla="*/ 2 h 24"/>
                  <a:gd name="T24" fmla="*/ 1 w 24"/>
                  <a:gd name="T25" fmla="*/ 2 h 24"/>
                  <a:gd name="T26" fmla="*/ 1 w 24"/>
                  <a:gd name="T27" fmla="*/ 2 h 24"/>
                  <a:gd name="T28" fmla="*/ 2 w 24"/>
                  <a:gd name="T29" fmla="*/ 2 h 24"/>
                  <a:gd name="T30" fmla="*/ 2 w 24"/>
                  <a:gd name="T31" fmla="*/ 1 h 24"/>
                  <a:gd name="T32" fmla="*/ 2 w 2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24"/>
                  <a:gd name="T53" fmla="*/ 24 w 2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24">
                    <a:moveTo>
                      <a:pt x="24" y="12"/>
                    </a:moveTo>
                    <a:lnTo>
                      <a:pt x="23" y="8"/>
                    </a:lnTo>
                    <a:lnTo>
                      <a:pt x="21" y="4"/>
                    </a:lnTo>
                    <a:lnTo>
                      <a:pt x="16" y="0"/>
                    </a:lnTo>
                    <a:lnTo>
                      <a:pt x="12" y="0"/>
                    </a:lnTo>
                    <a:lnTo>
                      <a:pt x="7" y="0"/>
                    </a:lnTo>
                    <a:lnTo>
                      <a:pt x="3" y="4"/>
                    </a:lnTo>
                    <a:lnTo>
                      <a:pt x="1" y="8"/>
                    </a:lnTo>
                    <a:lnTo>
                      <a:pt x="0" y="12"/>
                    </a:lnTo>
                    <a:lnTo>
                      <a:pt x="1" y="17"/>
                    </a:lnTo>
                    <a:lnTo>
                      <a:pt x="3" y="21"/>
                    </a:lnTo>
                    <a:lnTo>
                      <a:pt x="7" y="23"/>
                    </a:lnTo>
                    <a:lnTo>
                      <a:pt x="12" y="24"/>
                    </a:lnTo>
                    <a:lnTo>
                      <a:pt x="16" y="23"/>
                    </a:lnTo>
                    <a:lnTo>
                      <a:pt x="21" y="21"/>
                    </a:lnTo>
                    <a:lnTo>
                      <a:pt x="23" y="17"/>
                    </a:lnTo>
                    <a:lnTo>
                      <a:pt x="24" y="12"/>
                    </a:lnTo>
                    <a:close/>
                  </a:path>
                </a:pathLst>
              </a:custGeom>
              <a:solidFill>
                <a:srgbClr val="033BC9"/>
              </a:solidFill>
              <a:ln w="9525">
                <a:no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0" name="Freeform 29">
                <a:extLst>
                  <a:ext uri="{FF2B5EF4-FFF2-40B4-BE49-F238E27FC236}">
                    <a16:creationId xmlns:a16="http://schemas.microsoft.com/office/drawing/2014/main" id="{F17E6FE3-2AC5-664D-9CFC-879BAF8FF9F3}"/>
                  </a:ext>
                </a:extLst>
              </p:cNvPr>
              <p:cNvSpPr>
                <a:spLocks/>
              </p:cNvSpPr>
              <p:nvPr/>
            </p:nvSpPr>
            <p:spPr bwMode="auto">
              <a:xfrm>
                <a:off x="3828" y="724"/>
                <a:ext cx="11" cy="10"/>
              </a:xfrm>
              <a:custGeom>
                <a:avLst/>
                <a:gdLst>
                  <a:gd name="T0" fmla="*/ 2 w 25"/>
                  <a:gd name="T1" fmla="*/ 1 h 24"/>
                  <a:gd name="T2" fmla="*/ 2 w 25"/>
                  <a:gd name="T3" fmla="*/ 0 h 24"/>
                  <a:gd name="T4" fmla="*/ 2 w 25"/>
                  <a:gd name="T5" fmla="*/ 0 h 24"/>
                  <a:gd name="T6" fmla="*/ 1 w 25"/>
                  <a:gd name="T7" fmla="*/ 0 h 24"/>
                  <a:gd name="T8" fmla="*/ 1 w 25"/>
                  <a:gd name="T9" fmla="*/ 0 h 24"/>
                  <a:gd name="T10" fmla="*/ 0 w 25"/>
                  <a:gd name="T11" fmla="*/ 0 h 24"/>
                  <a:gd name="T12" fmla="*/ 0 w 25"/>
                  <a:gd name="T13" fmla="*/ 0 h 24"/>
                  <a:gd name="T14" fmla="*/ 0 w 25"/>
                  <a:gd name="T15" fmla="*/ 0 h 24"/>
                  <a:gd name="T16" fmla="*/ 0 w 25"/>
                  <a:gd name="T17" fmla="*/ 1 h 24"/>
                  <a:gd name="T18" fmla="*/ 0 w 25"/>
                  <a:gd name="T19" fmla="*/ 1 h 24"/>
                  <a:gd name="T20" fmla="*/ 0 w 25"/>
                  <a:gd name="T21" fmla="*/ 2 h 24"/>
                  <a:gd name="T22" fmla="*/ 0 w 25"/>
                  <a:gd name="T23" fmla="*/ 2 h 24"/>
                  <a:gd name="T24" fmla="*/ 1 w 25"/>
                  <a:gd name="T25" fmla="*/ 2 h 24"/>
                  <a:gd name="T26" fmla="*/ 1 w 25"/>
                  <a:gd name="T27" fmla="*/ 2 h 24"/>
                  <a:gd name="T28" fmla="*/ 2 w 25"/>
                  <a:gd name="T29" fmla="*/ 2 h 24"/>
                  <a:gd name="T30" fmla="*/ 2 w 25"/>
                  <a:gd name="T31" fmla="*/ 1 h 24"/>
                  <a:gd name="T32" fmla="*/ 2 w 25"/>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24"/>
                  <a:gd name="T53" fmla="*/ 25 w 25"/>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24">
                    <a:moveTo>
                      <a:pt x="25" y="12"/>
                    </a:moveTo>
                    <a:lnTo>
                      <a:pt x="24" y="8"/>
                    </a:lnTo>
                    <a:lnTo>
                      <a:pt x="21" y="4"/>
                    </a:lnTo>
                    <a:lnTo>
                      <a:pt x="17" y="0"/>
                    </a:lnTo>
                    <a:lnTo>
                      <a:pt x="13" y="0"/>
                    </a:lnTo>
                    <a:lnTo>
                      <a:pt x="7" y="0"/>
                    </a:lnTo>
                    <a:lnTo>
                      <a:pt x="3" y="4"/>
                    </a:lnTo>
                    <a:lnTo>
                      <a:pt x="1" y="8"/>
                    </a:lnTo>
                    <a:lnTo>
                      <a:pt x="0" y="12"/>
                    </a:lnTo>
                    <a:lnTo>
                      <a:pt x="1" y="17"/>
                    </a:lnTo>
                    <a:lnTo>
                      <a:pt x="3" y="21"/>
                    </a:lnTo>
                    <a:lnTo>
                      <a:pt x="7" y="23"/>
                    </a:lnTo>
                    <a:lnTo>
                      <a:pt x="13" y="24"/>
                    </a:lnTo>
                    <a:lnTo>
                      <a:pt x="17" y="23"/>
                    </a:lnTo>
                    <a:lnTo>
                      <a:pt x="21" y="21"/>
                    </a:lnTo>
                    <a:lnTo>
                      <a:pt x="24" y="17"/>
                    </a:lnTo>
                    <a:lnTo>
                      <a:pt x="25" y="12"/>
                    </a:lnTo>
                    <a:close/>
                  </a:path>
                </a:pathLst>
              </a:custGeom>
              <a:solidFill>
                <a:srgbClr val="033BC9"/>
              </a:solidFill>
              <a:ln w="9525">
                <a:no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1" name="Freeform 30">
                <a:extLst>
                  <a:ext uri="{FF2B5EF4-FFF2-40B4-BE49-F238E27FC236}">
                    <a16:creationId xmlns:a16="http://schemas.microsoft.com/office/drawing/2014/main" id="{81FE4A39-FA08-AA4E-AE66-37826DC1C588}"/>
                  </a:ext>
                </a:extLst>
              </p:cNvPr>
              <p:cNvSpPr>
                <a:spLocks/>
              </p:cNvSpPr>
              <p:nvPr/>
            </p:nvSpPr>
            <p:spPr bwMode="auto">
              <a:xfrm>
                <a:off x="3684" y="788"/>
                <a:ext cx="54" cy="9"/>
              </a:xfrm>
              <a:custGeom>
                <a:avLst/>
                <a:gdLst>
                  <a:gd name="T0" fmla="*/ 8 w 131"/>
                  <a:gd name="T1" fmla="*/ 1 h 24"/>
                  <a:gd name="T2" fmla="*/ 1 w 131"/>
                  <a:gd name="T3" fmla="*/ 1 h 24"/>
                  <a:gd name="T4" fmla="*/ 0 w 131"/>
                  <a:gd name="T5" fmla="*/ 1 h 24"/>
                  <a:gd name="T6" fmla="*/ 0 w 131"/>
                  <a:gd name="T7" fmla="*/ 1 h 24"/>
                  <a:gd name="T8" fmla="*/ 0 w 131"/>
                  <a:gd name="T9" fmla="*/ 1 h 24"/>
                  <a:gd name="T10" fmla="*/ 0 w 131"/>
                  <a:gd name="T11" fmla="*/ 1 h 24"/>
                  <a:gd name="T12" fmla="*/ 0 w 131"/>
                  <a:gd name="T13" fmla="*/ 0 h 24"/>
                  <a:gd name="T14" fmla="*/ 0 w 131"/>
                  <a:gd name="T15" fmla="*/ 0 h 24"/>
                  <a:gd name="T16" fmla="*/ 0 w 131"/>
                  <a:gd name="T17" fmla="*/ 0 h 24"/>
                  <a:gd name="T18" fmla="*/ 1 w 131"/>
                  <a:gd name="T19" fmla="*/ 0 h 24"/>
                  <a:gd name="T20" fmla="*/ 8 w 131"/>
                  <a:gd name="T21" fmla="*/ 0 h 24"/>
                  <a:gd name="T22" fmla="*/ 9 w 131"/>
                  <a:gd name="T23" fmla="*/ 0 h 24"/>
                  <a:gd name="T24" fmla="*/ 9 w 131"/>
                  <a:gd name="T25" fmla="*/ 0 h 24"/>
                  <a:gd name="T26" fmla="*/ 9 w 131"/>
                  <a:gd name="T27" fmla="*/ 0 h 24"/>
                  <a:gd name="T28" fmla="*/ 9 w 131"/>
                  <a:gd name="T29" fmla="*/ 1 h 24"/>
                  <a:gd name="T30" fmla="*/ 9 w 131"/>
                  <a:gd name="T31" fmla="*/ 1 h 24"/>
                  <a:gd name="T32" fmla="*/ 9 w 131"/>
                  <a:gd name="T33" fmla="*/ 1 h 24"/>
                  <a:gd name="T34" fmla="*/ 9 w 131"/>
                  <a:gd name="T35" fmla="*/ 1 h 24"/>
                  <a:gd name="T36" fmla="*/ 8 w 131"/>
                  <a:gd name="T37" fmla="*/ 1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4"/>
                  <a:gd name="T59" fmla="*/ 131 w 131"/>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4">
                    <a:moveTo>
                      <a:pt x="120" y="24"/>
                    </a:moveTo>
                    <a:lnTo>
                      <a:pt x="12" y="24"/>
                    </a:lnTo>
                    <a:lnTo>
                      <a:pt x="7" y="22"/>
                    </a:lnTo>
                    <a:lnTo>
                      <a:pt x="3" y="19"/>
                    </a:lnTo>
                    <a:lnTo>
                      <a:pt x="1" y="16"/>
                    </a:lnTo>
                    <a:lnTo>
                      <a:pt x="0" y="12"/>
                    </a:lnTo>
                    <a:lnTo>
                      <a:pt x="1" y="7"/>
                    </a:lnTo>
                    <a:lnTo>
                      <a:pt x="3" y="4"/>
                    </a:lnTo>
                    <a:lnTo>
                      <a:pt x="7" y="0"/>
                    </a:lnTo>
                    <a:lnTo>
                      <a:pt x="12" y="0"/>
                    </a:lnTo>
                    <a:lnTo>
                      <a:pt x="120" y="0"/>
                    </a:lnTo>
                    <a:lnTo>
                      <a:pt x="124" y="0"/>
                    </a:lnTo>
                    <a:lnTo>
                      <a:pt x="128" y="4"/>
                    </a:lnTo>
                    <a:lnTo>
                      <a:pt x="130" y="7"/>
                    </a:lnTo>
                    <a:lnTo>
                      <a:pt x="131" y="12"/>
                    </a:lnTo>
                    <a:lnTo>
                      <a:pt x="130" y="16"/>
                    </a:lnTo>
                    <a:lnTo>
                      <a:pt x="128" y="19"/>
                    </a:lnTo>
                    <a:lnTo>
                      <a:pt x="124" y="22"/>
                    </a:lnTo>
                    <a:lnTo>
                      <a:pt x="120" y="24"/>
                    </a:lnTo>
                    <a:close/>
                  </a:path>
                </a:pathLst>
              </a:custGeom>
              <a:solidFill>
                <a:srgbClr val="033BC9"/>
              </a:solidFill>
              <a:ln w="9525">
                <a:no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2" name="Freeform 31">
                <a:extLst>
                  <a:ext uri="{FF2B5EF4-FFF2-40B4-BE49-F238E27FC236}">
                    <a16:creationId xmlns:a16="http://schemas.microsoft.com/office/drawing/2014/main" id="{3246E7B9-B4AD-2043-B180-2D7171501BC1}"/>
                  </a:ext>
                </a:extLst>
              </p:cNvPr>
              <p:cNvSpPr>
                <a:spLocks/>
              </p:cNvSpPr>
              <p:nvPr/>
            </p:nvSpPr>
            <p:spPr bwMode="auto">
              <a:xfrm>
                <a:off x="3684" y="764"/>
                <a:ext cx="54" cy="9"/>
              </a:xfrm>
              <a:custGeom>
                <a:avLst/>
                <a:gdLst>
                  <a:gd name="T0" fmla="*/ 8 w 131"/>
                  <a:gd name="T1" fmla="*/ 2 h 23"/>
                  <a:gd name="T2" fmla="*/ 1 w 131"/>
                  <a:gd name="T3" fmla="*/ 2 h 23"/>
                  <a:gd name="T4" fmla="*/ 0 w 131"/>
                  <a:gd name="T5" fmla="*/ 2 h 23"/>
                  <a:gd name="T6" fmla="*/ 0 w 131"/>
                  <a:gd name="T7" fmla="*/ 1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1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7"/>
                    </a:lnTo>
                    <a:lnTo>
                      <a:pt x="0" y="11"/>
                    </a:lnTo>
                    <a:lnTo>
                      <a:pt x="1" y="7"/>
                    </a:lnTo>
                    <a:lnTo>
                      <a:pt x="3" y="4"/>
                    </a:lnTo>
                    <a:lnTo>
                      <a:pt x="7" y="1"/>
                    </a:lnTo>
                    <a:lnTo>
                      <a:pt x="12" y="0"/>
                    </a:lnTo>
                    <a:lnTo>
                      <a:pt x="120" y="0"/>
                    </a:lnTo>
                    <a:lnTo>
                      <a:pt x="124" y="1"/>
                    </a:lnTo>
                    <a:lnTo>
                      <a:pt x="128" y="4"/>
                    </a:lnTo>
                    <a:lnTo>
                      <a:pt x="130" y="7"/>
                    </a:lnTo>
                    <a:lnTo>
                      <a:pt x="131" y="11"/>
                    </a:lnTo>
                    <a:lnTo>
                      <a:pt x="130" y="17"/>
                    </a:lnTo>
                    <a:lnTo>
                      <a:pt x="128" y="20"/>
                    </a:lnTo>
                    <a:lnTo>
                      <a:pt x="124" y="22"/>
                    </a:lnTo>
                    <a:lnTo>
                      <a:pt x="120" y="23"/>
                    </a:lnTo>
                    <a:close/>
                  </a:path>
                </a:pathLst>
              </a:custGeom>
              <a:solidFill>
                <a:srgbClr val="033BC9"/>
              </a:solidFill>
              <a:ln w="9525">
                <a:no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9" name="Freeform 38">
                <a:extLst>
                  <a:ext uri="{FF2B5EF4-FFF2-40B4-BE49-F238E27FC236}">
                    <a16:creationId xmlns:a16="http://schemas.microsoft.com/office/drawing/2014/main" id="{934236BA-DE6F-014A-8988-520EC169A307}"/>
                  </a:ext>
                </a:extLst>
              </p:cNvPr>
              <p:cNvSpPr>
                <a:spLocks/>
              </p:cNvSpPr>
              <p:nvPr/>
            </p:nvSpPr>
            <p:spPr bwMode="auto">
              <a:xfrm>
                <a:off x="3684" y="812"/>
                <a:ext cx="54" cy="10"/>
              </a:xfrm>
              <a:custGeom>
                <a:avLst/>
                <a:gdLst>
                  <a:gd name="T0" fmla="*/ 8 w 131"/>
                  <a:gd name="T1" fmla="*/ 2 h 23"/>
                  <a:gd name="T2" fmla="*/ 1 w 131"/>
                  <a:gd name="T3" fmla="*/ 2 h 23"/>
                  <a:gd name="T4" fmla="*/ 0 w 131"/>
                  <a:gd name="T5" fmla="*/ 2 h 23"/>
                  <a:gd name="T6" fmla="*/ 0 w 131"/>
                  <a:gd name="T7" fmla="*/ 2 h 23"/>
                  <a:gd name="T8" fmla="*/ 0 w 131"/>
                  <a:gd name="T9" fmla="*/ 1 h 23"/>
                  <a:gd name="T10" fmla="*/ 0 w 131"/>
                  <a:gd name="T11" fmla="*/ 1 h 23"/>
                  <a:gd name="T12" fmla="*/ 0 w 131"/>
                  <a:gd name="T13" fmla="*/ 0 h 23"/>
                  <a:gd name="T14" fmla="*/ 0 w 131"/>
                  <a:gd name="T15" fmla="*/ 0 h 23"/>
                  <a:gd name="T16" fmla="*/ 0 w 131"/>
                  <a:gd name="T17" fmla="*/ 0 h 23"/>
                  <a:gd name="T18" fmla="*/ 1 w 131"/>
                  <a:gd name="T19" fmla="*/ 0 h 23"/>
                  <a:gd name="T20" fmla="*/ 8 w 131"/>
                  <a:gd name="T21" fmla="*/ 0 h 23"/>
                  <a:gd name="T22" fmla="*/ 9 w 131"/>
                  <a:gd name="T23" fmla="*/ 0 h 23"/>
                  <a:gd name="T24" fmla="*/ 9 w 131"/>
                  <a:gd name="T25" fmla="*/ 0 h 23"/>
                  <a:gd name="T26" fmla="*/ 9 w 131"/>
                  <a:gd name="T27" fmla="*/ 0 h 23"/>
                  <a:gd name="T28" fmla="*/ 9 w 131"/>
                  <a:gd name="T29" fmla="*/ 1 h 23"/>
                  <a:gd name="T30" fmla="*/ 9 w 131"/>
                  <a:gd name="T31" fmla="*/ 1 h 23"/>
                  <a:gd name="T32" fmla="*/ 9 w 131"/>
                  <a:gd name="T33" fmla="*/ 2 h 23"/>
                  <a:gd name="T34" fmla="*/ 9 w 131"/>
                  <a:gd name="T35" fmla="*/ 2 h 23"/>
                  <a:gd name="T36" fmla="*/ 8 w 131"/>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23"/>
                  <a:gd name="T59" fmla="*/ 131 w 13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23">
                    <a:moveTo>
                      <a:pt x="120" y="23"/>
                    </a:moveTo>
                    <a:lnTo>
                      <a:pt x="12" y="23"/>
                    </a:lnTo>
                    <a:lnTo>
                      <a:pt x="7" y="22"/>
                    </a:lnTo>
                    <a:lnTo>
                      <a:pt x="3" y="20"/>
                    </a:lnTo>
                    <a:lnTo>
                      <a:pt x="1" y="16"/>
                    </a:lnTo>
                    <a:lnTo>
                      <a:pt x="0" y="12"/>
                    </a:lnTo>
                    <a:lnTo>
                      <a:pt x="1" y="7"/>
                    </a:lnTo>
                    <a:lnTo>
                      <a:pt x="3" y="3"/>
                    </a:lnTo>
                    <a:lnTo>
                      <a:pt x="7" y="1"/>
                    </a:lnTo>
                    <a:lnTo>
                      <a:pt x="12" y="0"/>
                    </a:lnTo>
                    <a:lnTo>
                      <a:pt x="120" y="0"/>
                    </a:lnTo>
                    <a:lnTo>
                      <a:pt x="124" y="1"/>
                    </a:lnTo>
                    <a:lnTo>
                      <a:pt x="128" y="3"/>
                    </a:lnTo>
                    <a:lnTo>
                      <a:pt x="130" y="7"/>
                    </a:lnTo>
                    <a:lnTo>
                      <a:pt x="131" y="12"/>
                    </a:lnTo>
                    <a:lnTo>
                      <a:pt x="130" y="16"/>
                    </a:lnTo>
                    <a:lnTo>
                      <a:pt x="128" y="20"/>
                    </a:lnTo>
                    <a:lnTo>
                      <a:pt x="124" y="22"/>
                    </a:lnTo>
                    <a:lnTo>
                      <a:pt x="120" y="23"/>
                    </a:lnTo>
                    <a:close/>
                  </a:path>
                </a:pathLst>
              </a:custGeom>
              <a:solidFill>
                <a:srgbClr val="033BC9"/>
              </a:solidFill>
              <a:ln w="9525">
                <a:no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0" name="Freeform 39">
                <a:extLst>
                  <a:ext uri="{FF2B5EF4-FFF2-40B4-BE49-F238E27FC236}">
                    <a16:creationId xmlns:a16="http://schemas.microsoft.com/office/drawing/2014/main" id="{A26490E8-B46F-1A40-B5C4-11B61AF2E98D}"/>
                  </a:ext>
                </a:extLst>
              </p:cNvPr>
              <p:cNvSpPr>
                <a:spLocks/>
              </p:cNvSpPr>
              <p:nvPr/>
            </p:nvSpPr>
            <p:spPr bwMode="auto">
              <a:xfrm>
                <a:off x="3658" y="886"/>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19"/>
                    </a:lnTo>
                    <a:lnTo>
                      <a:pt x="1" y="16"/>
                    </a:lnTo>
                    <a:lnTo>
                      <a:pt x="0" y="12"/>
                    </a:lnTo>
                    <a:lnTo>
                      <a:pt x="1" y="6"/>
                    </a:lnTo>
                    <a:lnTo>
                      <a:pt x="5" y="3"/>
                    </a:lnTo>
                    <a:lnTo>
                      <a:pt x="8" y="0"/>
                    </a:lnTo>
                    <a:lnTo>
                      <a:pt x="12" y="0"/>
                    </a:lnTo>
                    <a:lnTo>
                      <a:pt x="576" y="0"/>
                    </a:lnTo>
                    <a:lnTo>
                      <a:pt x="580" y="0"/>
                    </a:lnTo>
                    <a:lnTo>
                      <a:pt x="584" y="3"/>
                    </a:lnTo>
                    <a:lnTo>
                      <a:pt x="586" y="6"/>
                    </a:lnTo>
                    <a:lnTo>
                      <a:pt x="587" y="12"/>
                    </a:lnTo>
                    <a:lnTo>
                      <a:pt x="586" y="16"/>
                    </a:lnTo>
                    <a:lnTo>
                      <a:pt x="584" y="19"/>
                    </a:lnTo>
                    <a:lnTo>
                      <a:pt x="580" y="22"/>
                    </a:lnTo>
                    <a:lnTo>
                      <a:pt x="576" y="23"/>
                    </a:lnTo>
                    <a:close/>
                  </a:path>
                </a:pathLst>
              </a:custGeom>
              <a:solidFill>
                <a:srgbClr val="033BC9"/>
              </a:solidFill>
              <a:ln w="9525">
                <a:no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1" name="Freeform 40">
                <a:extLst>
                  <a:ext uri="{FF2B5EF4-FFF2-40B4-BE49-F238E27FC236}">
                    <a16:creationId xmlns:a16="http://schemas.microsoft.com/office/drawing/2014/main" id="{C967962B-2AEE-6041-B8E4-212AC98436F1}"/>
                  </a:ext>
                </a:extLst>
              </p:cNvPr>
              <p:cNvSpPr>
                <a:spLocks/>
              </p:cNvSpPr>
              <p:nvPr/>
            </p:nvSpPr>
            <p:spPr bwMode="auto">
              <a:xfrm>
                <a:off x="3658" y="934"/>
                <a:ext cx="242" cy="10"/>
              </a:xfrm>
              <a:custGeom>
                <a:avLst/>
                <a:gdLst>
                  <a:gd name="T0" fmla="*/ 40 w 587"/>
                  <a:gd name="T1" fmla="*/ 2 h 24"/>
                  <a:gd name="T2" fmla="*/ 1 w 587"/>
                  <a:gd name="T3" fmla="*/ 2 h 24"/>
                  <a:gd name="T4" fmla="*/ 0 w 587"/>
                  <a:gd name="T5" fmla="*/ 2 h 24"/>
                  <a:gd name="T6" fmla="*/ 0 w 587"/>
                  <a:gd name="T7" fmla="*/ 1 h 24"/>
                  <a:gd name="T8" fmla="*/ 0 w 587"/>
                  <a:gd name="T9" fmla="*/ 1 h 24"/>
                  <a:gd name="T10" fmla="*/ 0 w 587"/>
                  <a:gd name="T11" fmla="*/ 1 h 24"/>
                  <a:gd name="T12" fmla="*/ 0 w 587"/>
                  <a:gd name="T13" fmla="*/ 0 h 24"/>
                  <a:gd name="T14" fmla="*/ 0 w 587"/>
                  <a:gd name="T15" fmla="*/ 0 h 24"/>
                  <a:gd name="T16" fmla="*/ 0 w 587"/>
                  <a:gd name="T17" fmla="*/ 0 h 24"/>
                  <a:gd name="T18" fmla="*/ 1 w 587"/>
                  <a:gd name="T19" fmla="*/ 0 h 24"/>
                  <a:gd name="T20" fmla="*/ 40 w 587"/>
                  <a:gd name="T21" fmla="*/ 0 h 24"/>
                  <a:gd name="T22" fmla="*/ 41 w 587"/>
                  <a:gd name="T23" fmla="*/ 0 h 24"/>
                  <a:gd name="T24" fmla="*/ 41 w 587"/>
                  <a:gd name="T25" fmla="*/ 0 h 24"/>
                  <a:gd name="T26" fmla="*/ 41 w 587"/>
                  <a:gd name="T27" fmla="*/ 0 h 24"/>
                  <a:gd name="T28" fmla="*/ 41 w 587"/>
                  <a:gd name="T29" fmla="*/ 1 h 24"/>
                  <a:gd name="T30" fmla="*/ 41 w 587"/>
                  <a:gd name="T31" fmla="*/ 1 h 24"/>
                  <a:gd name="T32" fmla="*/ 41 w 587"/>
                  <a:gd name="T33" fmla="*/ 1 h 24"/>
                  <a:gd name="T34" fmla="*/ 41 w 587"/>
                  <a:gd name="T35" fmla="*/ 2 h 24"/>
                  <a:gd name="T36" fmla="*/ 40 w 587"/>
                  <a:gd name="T37" fmla="*/ 2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4"/>
                  <a:gd name="T59" fmla="*/ 587 w 587"/>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4">
                    <a:moveTo>
                      <a:pt x="576" y="24"/>
                    </a:moveTo>
                    <a:lnTo>
                      <a:pt x="12" y="24"/>
                    </a:lnTo>
                    <a:lnTo>
                      <a:pt x="8" y="22"/>
                    </a:lnTo>
                    <a:lnTo>
                      <a:pt x="5" y="20"/>
                    </a:lnTo>
                    <a:lnTo>
                      <a:pt x="1" y="16"/>
                    </a:lnTo>
                    <a:lnTo>
                      <a:pt x="0" y="12"/>
                    </a:lnTo>
                    <a:lnTo>
                      <a:pt x="1" y="8"/>
                    </a:lnTo>
                    <a:lnTo>
                      <a:pt x="5" y="4"/>
                    </a:lnTo>
                    <a:lnTo>
                      <a:pt x="8" y="2"/>
                    </a:lnTo>
                    <a:lnTo>
                      <a:pt x="12" y="0"/>
                    </a:lnTo>
                    <a:lnTo>
                      <a:pt x="576" y="0"/>
                    </a:lnTo>
                    <a:lnTo>
                      <a:pt x="580" y="2"/>
                    </a:lnTo>
                    <a:lnTo>
                      <a:pt x="584" y="4"/>
                    </a:lnTo>
                    <a:lnTo>
                      <a:pt x="586" y="8"/>
                    </a:lnTo>
                    <a:lnTo>
                      <a:pt x="587" y="12"/>
                    </a:lnTo>
                    <a:lnTo>
                      <a:pt x="586" y="16"/>
                    </a:lnTo>
                    <a:lnTo>
                      <a:pt x="584" y="20"/>
                    </a:lnTo>
                    <a:lnTo>
                      <a:pt x="580" y="22"/>
                    </a:lnTo>
                    <a:lnTo>
                      <a:pt x="576" y="24"/>
                    </a:lnTo>
                    <a:close/>
                  </a:path>
                </a:pathLst>
              </a:custGeom>
              <a:solidFill>
                <a:srgbClr val="033BC9"/>
              </a:solidFill>
              <a:ln w="9525">
                <a:no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2" name="Freeform 41">
                <a:extLst>
                  <a:ext uri="{FF2B5EF4-FFF2-40B4-BE49-F238E27FC236}">
                    <a16:creationId xmlns:a16="http://schemas.microsoft.com/office/drawing/2014/main" id="{683A2B65-E365-5345-8C81-69589B48DF62}"/>
                  </a:ext>
                </a:extLst>
              </p:cNvPr>
              <p:cNvSpPr>
                <a:spLocks/>
              </p:cNvSpPr>
              <p:nvPr/>
            </p:nvSpPr>
            <p:spPr bwMode="auto">
              <a:xfrm>
                <a:off x="3658" y="910"/>
                <a:ext cx="242" cy="9"/>
              </a:xfrm>
              <a:custGeom>
                <a:avLst/>
                <a:gdLst>
                  <a:gd name="T0" fmla="*/ 40 w 587"/>
                  <a:gd name="T1" fmla="*/ 2 h 23"/>
                  <a:gd name="T2" fmla="*/ 1 w 587"/>
                  <a:gd name="T3" fmla="*/ 2 h 23"/>
                  <a:gd name="T4" fmla="*/ 0 w 587"/>
                  <a:gd name="T5" fmla="*/ 2 h 23"/>
                  <a:gd name="T6" fmla="*/ 0 w 587"/>
                  <a:gd name="T7" fmla="*/ 1 h 23"/>
                  <a:gd name="T8" fmla="*/ 0 w 587"/>
                  <a:gd name="T9" fmla="*/ 1 h 23"/>
                  <a:gd name="T10" fmla="*/ 0 w 587"/>
                  <a:gd name="T11" fmla="*/ 1 h 23"/>
                  <a:gd name="T12" fmla="*/ 0 w 587"/>
                  <a:gd name="T13" fmla="*/ 0 h 23"/>
                  <a:gd name="T14" fmla="*/ 0 w 587"/>
                  <a:gd name="T15" fmla="*/ 0 h 23"/>
                  <a:gd name="T16" fmla="*/ 0 w 587"/>
                  <a:gd name="T17" fmla="*/ 0 h 23"/>
                  <a:gd name="T18" fmla="*/ 1 w 587"/>
                  <a:gd name="T19" fmla="*/ 0 h 23"/>
                  <a:gd name="T20" fmla="*/ 40 w 587"/>
                  <a:gd name="T21" fmla="*/ 0 h 23"/>
                  <a:gd name="T22" fmla="*/ 41 w 587"/>
                  <a:gd name="T23" fmla="*/ 0 h 23"/>
                  <a:gd name="T24" fmla="*/ 41 w 587"/>
                  <a:gd name="T25" fmla="*/ 0 h 23"/>
                  <a:gd name="T26" fmla="*/ 41 w 587"/>
                  <a:gd name="T27" fmla="*/ 0 h 23"/>
                  <a:gd name="T28" fmla="*/ 41 w 587"/>
                  <a:gd name="T29" fmla="*/ 1 h 23"/>
                  <a:gd name="T30" fmla="*/ 41 w 587"/>
                  <a:gd name="T31" fmla="*/ 1 h 23"/>
                  <a:gd name="T32" fmla="*/ 41 w 587"/>
                  <a:gd name="T33" fmla="*/ 1 h 23"/>
                  <a:gd name="T34" fmla="*/ 41 w 587"/>
                  <a:gd name="T35" fmla="*/ 2 h 23"/>
                  <a:gd name="T36" fmla="*/ 40 w 587"/>
                  <a:gd name="T37" fmla="*/ 2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7"/>
                  <a:gd name="T58" fmla="*/ 0 h 23"/>
                  <a:gd name="T59" fmla="*/ 587 w 587"/>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7" h="23">
                    <a:moveTo>
                      <a:pt x="576" y="23"/>
                    </a:moveTo>
                    <a:lnTo>
                      <a:pt x="12" y="23"/>
                    </a:lnTo>
                    <a:lnTo>
                      <a:pt x="8" y="22"/>
                    </a:lnTo>
                    <a:lnTo>
                      <a:pt x="5" y="20"/>
                    </a:lnTo>
                    <a:lnTo>
                      <a:pt x="1" y="16"/>
                    </a:lnTo>
                    <a:lnTo>
                      <a:pt x="0" y="11"/>
                    </a:lnTo>
                    <a:lnTo>
                      <a:pt x="1" y="7"/>
                    </a:lnTo>
                    <a:lnTo>
                      <a:pt x="5" y="3"/>
                    </a:lnTo>
                    <a:lnTo>
                      <a:pt x="8" y="1"/>
                    </a:lnTo>
                    <a:lnTo>
                      <a:pt x="12" y="0"/>
                    </a:lnTo>
                    <a:lnTo>
                      <a:pt x="576" y="0"/>
                    </a:lnTo>
                    <a:lnTo>
                      <a:pt x="580" y="1"/>
                    </a:lnTo>
                    <a:lnTo>
                      <a:pt x="584" y="3"/>
                    </a:lnTo>
                    <a:lnTo>
                      <a:pt x="586" y="7"/>
                    </a:lnTo>
                    <a:lnTo>
                      <a:pt x="587" y="11"/>
                    </a:lnTo>
                    <a:lnTo>
                      <a:pt x="586" y="16"/>
                    </a:lnTo>
                    <a:lnTo>
                      <a:pt x="584" y="20"/>
                    </a:lnTo>
                    <a:lnTo>
                      <a:pt x="580" y="22"/>
                    </a:lnTo>
                    <a:lnTo>
                      <a:pt x="576" y="23"/>
                    </a:lnTo>
                    <a:close/>
                  </a:path>
                </a:pathLst>
              </a:custGeom>
              <a:solidFill>
                <a:srgbClr val="033BC9"/>
              </a:solidFill>
              <a:ln w="9525">
                <a:no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spTree>
    <p:extLst>
      <p:ext uri="{BB962C8B-B14F-4D97-AF65-F5344CB8AC3E}">
        <p14:creationId xmlns:p14="http://schemas.microsoft.com/office/powerpoint/2010/main" val="217661523"/>
      </p:ext>
    </p:extLst>
  </p:cSld>
  <p:clrMapOvr>
    <a:masterClrMapping/>
  </p:clrMapOvr>
</p:sld>
</file>

<file path=ppt/theme/theme1.xml><?xml version="1.0" encoding="utf-8"?>
<a:theme xmlns:a="http://schemas.openxmlformats.org/drawingml/2006/main" name="IBM Developer 2018 white background">
  <a:themeElements>
    <a:clrScheme name="IBM Developer presentation theme">
      <a:dk1>
        <a:srgbClr val="FFFFFF"/>
      </a:dk1>
      <a:lt1>
        <a:srgbClr val="000000"/>
      </a:lt1>
      <a:dk2>
        <a:srgbClr val="565656"/>
      </a:dk2>
      <a:lt2>
        <a:srgbClr val="F1F4F7"/>
      </a:lt2>
      <a:accent1>
        <a:srgbClr val="0062FF"/>
      </a:accent1>
      <a:accent2>
        <a:srgbClr val="FF767C"/>
      </a:accent2>
      <a:accent3>
        <a:srgbClr val="20D5D2"/>
      </a:accent3>
      <a:accent4>
        <a:srgbClr val="BEBEBE"/>
      </a:accent4>
      <a:accent5>
        <a:srgbClr val="9DEEB2"/>
      </a:accent5>
      <a:accent6>
        <a:srgbClr val="E3F6FF"/>
      </a:accent6>
      <a:hlink>
        <a:srgbClr val="0062FF"/>
      </a:hlink>
      <a:folHlink>
        <a:srgbClr val="0061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2700">
          <a:solidFill>
            <a:schemeClr val="tx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1200"/>
          </a:spcAft>
          <a:defRPr sz="1200" dirty="0" smtClean="0">
            <a:solidFill>
              <a:schemeClr val="tx1"/>
            </a:solidFill>
            <a:latin typeface="+mn-lt"/>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Developer_Master_Presentation_2018_V01_Arial_16x9" id="{E546D18A-4A56-6C4A-B5C8-65633EE9A008}" vid="{878C0C19-3A89-0A44-900E-16182F0D4E0E}"/>
    </a:ext>
  </a:extLst>
</a:theme>
</file>

<file path=ppt/theme/theme2.xml><?xml version="1.0" encoding="utf-8"?>
<a:theme xmlns:a="http://schemas.openxmlformats.org/drawingml/2006/main" name="IBM Developer 2018 blue background">
  <a:themeElements>
    <a:clrScheme name="IBM Developer presentation theme">
      <a:dk1>
        <a:srgbClr val="FFFFFF"/>
      </a:dk1>
      <a:lt1>
        <a:srgbClr val="000000"/>
      </a:lt1>
      <a:dk2>
        <a:srgbClr val="565656"/>
      </a:dk2>
      <a:lt2>
        <a:srgbClr val="F1F4F7"/>
      </a:lt2>
      <a:accent1>
        <a:srgbClr val="0062FF"/>
      </a:accent1>
      <a:accent2>
        <a:srgbClr val="FF767C"/>
      </a:accent2>
      <a:accent3>
        <a:srgbClr val="20D5D2"/>
      </a:accent3>
      <a:accent4>
        <a:srgbClr val="BEBEBE"/>
      </a:accent4>
      <a:accent5>
        <a:srgbClr val="9DEEB2"/>
      </a:accent5>
      <a:accent6>
        <a:srgbClr val="E3F6FF"/>
      </a:accent6>
      <a:hlink>
        <a:srgbClr val="0062FF"/>
      </a:hlink>
      <a:folHlink>
        <a:srgbClr val="0061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2700">
          <a:solidFill>
            <a:schemeClr val="tx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1200"/>
          </a:spcAft>
          <a:defRPr sz="1200" dirty="0" smtClean="0">
            <a:solidFill>
              <a:schemeClr val="bg1"/>
            </a:solidFill>
            <a:latin typeface="+mn-lt"/>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Developer_Master_Presentation_2018_V01_Arial_16x9" id="{E546D18A-4A56-6C4A-B5C8-65633EE9A008}" vid="{83881308-1D4B-8B41-9B5A-3ACAE89432B0}"/>
    </a:ext>
  </a:extLst>
</a:theme>
</file>

<file path=ppt/theme/theme3.xml><?xml version="1.0" encoding="utf-8"?>
<a:theme xmlns:a="http://schemas.openxmlformats.org/drawingml/2006/main" name="IBM Developer 2018 black background">
  <a:themeElements>
    <a:clrScheme name="IBM Developer presentation theme">
      <a:dk1>
        <a:srgbClr val="FFFFFF"/>
      </a:dk1>
      <a:lt1>
        <a:srgbClr val="000000"/>
      </a:lt1>
      <a:dk2>
        <a:srgbClr val="565656"/>
      </a:dk2>
      <a:lt2>
        <a:srgbClr val="F1F4F7"/>
      </a:lt2>
      <a:accent1>
        <a:srgbClr val="0062FF"/>
      </a:accent1>
      <a:accent2>
        <a:srgbClr val="FF767C"/>
      </a:accent2>
      <a:accent3>
        <a:srgbClr val="20D5D2"/>
      </a:accent3>
      <a:accent4>
        <a:srgbClr val="BEBEBE"/>
      </a:accent4>
      <a:accent5>
        <a:srgbClr val="9DEEB2"/>
      </a:accent5>
      <a:accent6>
        <a:srgbClr val="E3F6FF"/>
      </a:accent6>
      <a:hlink>
        <a:srgbClr val="0062FF"/>
      </a:hlink>
      <a:folHlink>
        <a:srgbClr val="0061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solidFill>
            <a:schemeClr val="bg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tx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1200"/>
          </a:spcAft>
          <a:defRPr sz="1200" dirty="0" smtClean="0">
            <a:solidFill>
              <a:schemeClr val="bg1"/>
            </a:solidFill>
            <a:latin typeface="+mn-lt"/>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Developer_Master_Presentation_2018_V01_Arial_16x9" id="{E546D18A-4A56-6C4A-B5C8-65633EE9A008}" vid="{910FA972-C976-BC49-BD07-2460A126DCAE}"/>
    </a:ext>
  </a:extLst>
</a:theme>
</file>

<file path=ppt/theme/theme4.xml><?xml version="1.0" encoding="utf-8"?>
<a:theme xmlns:a="http://schemas.openxmlformats.org/drawingml/2006/main" name="7588_IBM_Blockchain_MasterTemplate_101017">
  <a:themeElements>
    <a:clrScheme name="Custom 4">
      <a:dk1>
        <a:sysClr val="windowText" lastClr="000000"/>
      </a:dk1>
      <a:lt1>
        <a:sysClr val="window" lastClr="FFFFFF"/>
      </a:lt1>
      <a:dk2>
        <a:srgbClr val="003BC9"/>
      </a:dk2>
      <a:lt2>
        <a:srgbClr val="FFFFFF"/>
      </a:lt2>
      <a:accent1>
        <a:srgbClr val="272727"/>
      </a:accent1>
      <a:accent2>
        <a:srgbClr val="5FC8F1"/>
      </a:accent2>
      <a:accent3>
        <a:srgbClr val="C6C6C6"/>
      </a:accent3>
      <a:accent4>
        <a:srgbClr val="0064FF"/>
      </a:accent4>
      <a:accent5>
        <a:srgbClr val="626262"/>
      </a:accent5>
      <a:accent6>
        <a:srgbClr val="EAEAEA"/>
      </a:accent6>
      <a:hlink>
        <a:srgbClr val="5FC8F1"/>
      </a:hlink>
      <a:folHlink>
        <a:srgbClr val="8C8C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6.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IBM_Developer_Master_Presentation_2018_V01_Arial</Template>
  <TotalTime>447</TotalTime>
  <Words>2055</Words>
  <Application>Microsoft Macintosh PowerPoint</Application>
  <PresentationFormat>On-screen Show (16:9)</PresentationFormat>
  <Paragraphs>260</Paragraphs>
  <Slides>18</Slides>
  <Notes>11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18</vt:i4>
      </vt:variant>
    </vt:vector>
  </HeadingPairs>
  <TitlesOfParts>
    <vt:vector size="27" baseType="lpstr">
      <vt:lpstr>.AppleSystemUIFont</vt:lpstr>
      <vt:lpstr>Arial</vt:lpstr>
      <vt:lpstr>HelvNeue Light for IBM</vt:lpstr>
      <vt:lpstr>IBM Plex Sans</vt:lpstr>
      <vt:lpstr>Wingdings</vt:lpstr>
      <vt:lpstr>IBM Developer 2018 white background</vt:lpstr>
      <vt:lpstr>IBM Developer 2018 blue background</vt:lpstr>
      <vt:lpstr>IBM Developer 2018 black background</vt:lpstr>
      <vt:lpstr>7588_IBM_Blockchain_MasterTemplate_101017</vt:lpstr>
      <vt:lpstr>Blockchain: From use case evaluation to Architectural and Development best practices — Varun Ojha IBM Software Lab - India</vt:lpstr>
      <vt:lpstr>Agenda</vt:lpstr>
      <vt:lpstr>PowerPoint Presentation</vt:lpstr>
      <vt:lpstr>PowerPoint Presentation</vt:lpstr>
      <vt:lpstr>PowerPoint Presentation</vt:lpstr>
      <vt:lpstr>PowerPoint Presentation</vt:lpstr>
      <vt:lpstr>PowerPoint Presentation</vt:lpstr>
      <vt:lpstr>Template – example only (Cross Border Supply Chain) </vt:lpstr>
      <vt:lpstr>PowerPoint Presentation</vt:lpstr>
      <vt:lpstr>High Level Architecture</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Developer Presentation Template — IBM Arial Variant</dc:title>
  <dc:creator>Neha Sobti</dc:creator>
  <cp:lastModifiedBy>Microsoft Office User</cp:lastModifiedBy>
  <cp:revision>83</cp:revision>
  <cp:lastPrinted>2018-10-12T17:19:31Z</cp:lastPrinted>
  <dcterms:created xsi:type="dcterms:W3CDTF">2019-02-20T14:02:43Z</dcterms:created>
  <dcterms:modified xsi:type="dcterms:W3CDTF">2019-03-13T11:46:34Z</dcterms:modified>
</cp:coreProperties>
</file>