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  <p:sldMasterId id="2147483991" r:id="rId2"/>
    <p:sldMasterId id="2147484024" r:id="rId3"/>
  </p:sldMasterIdLst>
  <p:notesMasterIdLst>
    <p:notesMasterId r:id="rId40"/>
  </p:notesMasterIdLst>
  <p:handoutMasterIdLst>
    <p:handoutMasterId r:id="rId41"/>
  </p:handoutMasterIdLst>
  <p:sldIdLst>
    <p:sldId id="337" r:id="rId4"/>
    <p:sldId id="340" r:id="rId5"/>
    <p:sldId id="399" r:id="rId6"/>
    <p:sldId id="328" r:id="rId7"/>
    <p:sldId id="347" r:id="rId8"/>
    <p:sldId id="362" r:id="rId9"/>
    <p:sldId id="363" r:id="rId10"/>
    <p:sldId id="364" r:id="rId11"/>
    <p:sldId id="365" r:id="rId12"/>
    <p:sldId id="349" r:id="rId13"/>
    <p:sldId id="366" r:id="rId14"/>
    <p:sldId id="367" r:id="rId15"/>
    <p:sldId id="379" r:id="rId16"/>
    <p:sldId id="373" r:id="rId17"/>
    <p:sldId id="372" r:id="rId18"/>
    <p:sldId id="368" r:id="rId19"/>
    <p:sldId id="369" r:id="rId20"/>
    <p:sldId id="354" r:id="rId21"/>
    <p:sldId id="385" r:id="rId22"/>
    <p:sldId id="371" r:id="rId23"/>
    <p:sldId id="377" r:id="rId24"/>
    <p:sldId id="374" r:id="rId25"/>
    <p:sldId id="386" r:id="rId26"/>
    <p:sldId id="378" r:id="rId27"/>
    <p:sldId id="389" r:id="rId28"/>
    <p:sldId id="390" r:id="rId29"/>
    <p:sldId id="394" r:id="rId30"/>
    <p:sldId id="391" r:id="rId31"/>
    <p:sldId id="395" r:id="rId32"/>
    <p:sldId id="401" r:id="rId33"/>
    <p:sldId id="397" r:id="rId34"/>
    <p:sldId id="398" r:id="rId35"/>
    <p:sldId id="357" r:id="rId36"/>
    <p:sldId id="358" r:id="rId37"/>
    <p:sldId id="297" r:id="rId38"/>
    <p:sldId id="298" r:id="rId39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 slides" id="{F37E1847-B7EB-7546-9490-7462394074F2}">
          <p14:sldIdLst>
            <p14:sldId id="337"/>
            <p14:sldId id="340"/>
            <p14:sldId id="399"/>
            <p14:sldId id="328"/>
            <p14:sldId id="347"/>
            <p14:sldId id="362"/>
            <p14:sldId id="363"/>
            <p14:sldId id="364"/>
            <p14:sldId id="365"/>
            <p14:sldId id="349"/>
            <p14:sldId id="366"/>
            <p14:sldId id="367"/>
            <p14:sldId id="379"/>
            <p14:sldId id="373"/>
            <p14:sldId id="372"/>
            <p14:sldId id="368"/>
            <p14:sldId id="369"/>
            <p14:sldId id="354"/>
            <p14:sldId id="385"/>
            <p14:sldId id="371"/>
            <p14:sldId id="377"/>
            <p14:sldId id="374"/>
            <p14:sldId id="386"/>
            <p14:sldId id="378"/>
            <p14:sldId id="389"/>
            <p14:sldId id="390"/>
            <p14:sldId id="394"/>
            <p14:sldId id="391"/>
            <p14:sldId id="395"/>
            <p14:sldId id="401"/>
            <p14:sldId id="397"/>
            <p14:sldId id="398"/>
            <p14:sldId id="357"/>
            <p14:sldId id="358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C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0"/>
    <p:restoredTop sz="90842"/>
  </p:normalViewPr>
  <p:slideViewPr>
    <p:cSldViewPr snapToGrid="0" snapToObjects="1">
      <p:cViewPr varScale="1">
        <p:scale>
          <a:sx n="137" d="100"/>
          <a:sy n="137" d="100"/>
        </p:scale>
        <p:origin x="192" y="464"/>
      </p:cViewPr>
      <p:guideLst/>
    </p:cSldViewPr>
  </p:slideViewPr>
  <p:outlineViewPr>
    <p:cViewPr>
      <p:scale>
        <a:sx n="33" d="100"/>
        <a:sy n="33" d="100"/>
      </p:scale>
      <p:origin x="0" y="-8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7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604B6-74EF-BE43-80C4-866499F40144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39FF471C-494D-544C-BBDA-021740649FCF}">
      <dgm:prSet phldrT="[Text]"/>
      <dgm:spPr>
        <a:xfrm>
          <a:off x="2678" y="1563489"/>
          <a:ext cx="2342554" cy="937021"/>
        </a:xfrm>
        <a:prstGeom prst="homePlate">
          <a:avLst/>
        </a:prstGeom>
        <a:solidFill>
          <a:srgbClr val="003BC9">
            <a:lumMod val="75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Endorse</a:t>
          </a:r>
        </a:p>
      </dgm:t>
    </dgm:pt>
    <dgm:pt modelId="{1A1AB547-6A88-CF4E-82C6-CA2A8BE5BBD3}" type="parTrans" cxnId="{2CB908EB-952A-AC4A-AE14-F95A9641E9A4}">
      <dgm:prSet/>
      <dgm:spPr/>
      <dgm:t>
        <a:bodyPr/>
        <a:lstStyle/>
        <a:p>
          <a:endParaRPr lang="en-US"/>
        </a:p>
      </dgm:t>
    </dgm:pt>
    <dgm:pt modelId="{ABCB924D-C5FD-A643-89DA-C0A39A29D7B6}" type="sibTrans" cxnId="{2CB908EB-952A-AC4A-AE14-F95A9641E9A4}">
      <dgm:prSet/>
      <dgm:spPr/>
      <dgm:t>
        <a:bodyPr/>
        <a:lstStyle/>
        <a:p>
          <a:endParaRPr lang="en-US"/>
        </a:p>
      </dgm:t>
    </dgm:pt>
    <dgm:pt modelId="{EF3D8D48-E131-694B-890F-8C8F05056D06}">
      <dgm:prSet phldrT="[Text]"/>
      <dgm:spPr>
        <a:xfrm>
          <a:off x="1876722" y="1563489"/>
          <a:ext cx="2342554" cy="937021"/>
        </a:xfrm>
        <a:prstGeom prst="chevron">
          <a:avLst/>
        </a:prstGeom>
        <a:solidFill>
          <a:srgbClr val="003BC9">
            <a:lumMod val="60000"/>
            <a:lumOff val="4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Order</a:t>
          </a:r>
        </a:p>
      </dgm:t>
    </dgm:pt>
    <dgm:pt modelId="{9CABD1F8-5BE4-D144-B6C6-576E75B6BCC2}" type="parTrans" cxnId="{451679CA-B0DD-F74B-A7BA-6E0C0C0E3978}">
      <dgm:prSet/>
      <dgm:spPr/>
      <dgm:t>
        <a:bodyPr/>
        <a:lstStyle/>
        <a:p>
          <a:endParaRPr lang="en-US"/>
        </a:p>
      </dgm:t>
    </dgm:pt>
    <dgm:pt modelId="{ADAC7D36-105D-1E4B-9822-8FD5E48CED9A}" type="sibTrans" cxnId="{451679CA-B0DD-F74B-A7BA-6E0C0C0E3978}">
      <dgm:prSet/>
      <dgm:spPr/>
      <dgm:t>
        <a:bodyPr/>
        <a:lstStyle/>
        <a:p>
          <a:endParaRPr lang="en-US"/>
        </a:p>
      </dgm:t>
    </dgm:pt>
    <dgm:pt modelId="{7E0C5B5A-7546-2640-B73F-5EDB97681507}">
      <dgm:prSet phldrT="[Text]"/>
      <dgm:spPr>
        <a:xfrm>
          <a:off x="3750766" y="1563489"/>
          <a:ext cx="2342554" cy="937021"/>
        </a:xfrm>
        <a:prstGeom prst="chevron">
          <a:avLst/>
        </a:prstGeom>
        <a:solidFill>
          <a:srgbClr val="003BC9">
            <a:lumMod val="40000"/>
            <a:lumOff val="6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Validate</a:t>
          </a:r>
        </a:p>
      </dgm:t>
    </dgm:pt>
    <dgm:pt modelId="{C9EF3A99-770D-194E-A51C-DA9A6D2E10AE}" type="parTrans" cxnId="{DA09CECF-6917-8346-B9C5-899AF4F15228}">
      <dgm:prSet/>
      <dgm:spPr/>
      <dgm:t>
        <a:bodyPr/>
        <a:lstStyle/>
        <a:p>
          <a:endParaRPr lang="en-US"/>
        </a:p>
      </dgm:t>
    </dgm:pt>
    <dgm:pt modelId="{101CB469-0CAC-D848-9D24-E684799267DE}" type="sibTrans" cxnId="{DA09CECF-6917-8346-B9C5-899AF4F15228}">
      <dgm:prSet/>
      <dgm:spPr/>
      <dgm:t>
        <a:bodyPr/>
        <a:lstStyle/>
        <a:p>
          <a:endParaRPr lang="en-US"/>
        </a:p>
      </dgm:t>
    </dgm:pt>
    <dgm:pt modelId="{63D562C8-B6C8-E746-983A-220653FEA56A}" type="pres">
      <dgm:prSet presAssocID="{B65604B6-74EF-BE43-80C4-866499F40144}" presName="Name0" presStyleCnt="0">
        <dgm:presLayoutVars>
          <dgm:dir/>
          <dgm:resizeHandles val="exact"/>
        </dgm:presLayoutVars>
      </dgm:prSet>
      <dgm:spPr/>
    </dgm:pt>
    <dgm:pt modelId="{EE0D4EF3-18BF-6C43-BAFE-4CAB667996B9}" type="pres">
      <dgm:prSet presAssocID="{39FF471C-494D-544C-BBDA-021740649FCF}" presName="parTxOnly" presStyleLbl="node1" presStyleIdx="0" presStyleCnt="3">
        <dgm:presLayoutVars>
          <dgm:bulletEnabled val="1"/>
        </dgm:presLayoutVars>
      </dgm:prSet>
      <dgm:spPr/>
    </dgm:pt>
    <dgm:pt modelId="{38771679-F899-7942-8EDB-89B69BE36F4B}" type="pres">
      <dgm:prSet presAssocID="{ABCB924D-C5FD-A643-89DA-C0A39A29D7B6}" presName="parSpace" presStyleCnt="0"/>
      <dgm:spPr/>
    </dgm:pt>
    <dgm:pt modelId="{6DB1796E-84C1-CB4D-887B-EB87A645B40A}" type="pres">
      <dgm:prSet presAssocID="{EF3D8D48-E131-694B-890F-8C8F05056D06}" presName="parTxOnly" presStyleLbl="node1" presStyleIdx="1" presStyleCnt="3">
        <dgm:presLayoutVars>
          <dgm:bulletEnabled val="1"/>
        </dgm:presLayoutVars>
      </dgm:prSet>
      <dgm:spPr/>
    </dgm:pt>
    <dgm:pt modelId="{69586BC9-D0E6-634B-9879-5192A5524A28}" type="pres">
      <dgm:prSet presAssocID="{ADAC7D36-105D-1E4B-9822-8FD5E48CED9A}" presName="parSpace" presStyleCnt="0"/>
      <dgm:spPr/>
    </dgm:pt>
    <dgm:pt modelId="{003E8515-57D4-E44D-A30B-241E230C1D99}" type="pres">
      <dgm:prSet presAssocID="{7E0C5B5A-7546-2640-B73F-5EDB9768150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AD736310-5B6C-9345-B84A-FD2FCD889231}" type="presOf" srcId="{B65604B6-74EF-BE43-80C4-866499F40144}" destId="{63D562C8-B6C8-E746-983A-220653FEA56A}" srcOrd="0" destOrd="0" presId="urn:microsoft.com/office/officeart/2005/8/layout/hChevron3"/>
    <dgm:cxn modelId="{8DABC16D-16AB-534C-8015-B3492CB4B0B2}" type="presOf" srcId="{7E0C5B5A-7546-2640-B73F-5EDB97681507}" destId="{003E8515-57D4-E44D-A30B-241E230C1D99}" srcOrd="0" destOrd="0" presId="urn:microsoft.com/office/officeart/2005/8/layout/hChevron3"/>
    <dgm:cxn modelId="{6ED6FBAB-024F-FD47-8753-A679593B6E41}" type="presOf" srcId="{39FF471C-494D-544C-BBDA-021740649FCF}" destId="{EE0D4EF3-18BF-6C43-BAFE-4CAB667996B9}" srcOrd="0" destOrd="0" presId="urn:microsoft.com/office/officeart/2005/8/layout/hChevron3"/>
    <dgm:cxn modelId="{A76FEEC9-9306-ED4C-8712-ABA6B486F0B8}" type="presOf" srcId="{EF3D8D48-E131-694B-890F-8C8F05056D06}" destId="{6DB1796E-84C1-CB4D-887B-EB87A645B40A}" srcOrd="0" destOrd="0" presId="urn:microsoft.com/office/officeart/2005/8/layout/hChevron3"/>
    <dgm:cxn modelId="{451679CA-B0DD-F74B-A7BA-6E0C0C0E3978}" srcId="{B65604B6-74EF-BE43-80C4-866499F40144}" destId="{EF3D8D48-E131-694B-890F-8C8F05056D06}" srcOrd="1" destOrd="0" parTransId="{9CABD1F8-5BE4-D144-B6C6-576E75B6BCC2}" sibTransId="{ADAC7D36-105D-1E4B-9822-8FD5E48CED9A}"/>
    <dgm:cxn modelId="{DA09CECF-6917-8346-B9C5-899AF4F15228}" srcId="{B65604B6-74EF-BE43-80C4-866499F40144}" destId="{7E0C5B5A-7546-2640-B73F-5EDB97681507}" srcOrd="2" destOrd="0" parTransId="{C9EF3A99-770D-194E-A51C-DA9A6D2E10AE}" sibTransId="{101CB469-0CAC-D848-9D24-E684799267DE}"/>
    <dgm:cxn modelId="{2CB908EB-952A-AC4A-AE14-F95A9641E9A4}" srcId="{B65604B6-74EF-BE43-80C4-866499F40144}" destId="{39FF471C-494D-544C-BBDA-021740649FCF}" srcOrd="0" destOrd="0" parTransId="{1A1AB547-6A88-CF4E-82C6-CA2A8BE5BBD3}" sibTransId="{ABCB924D-C5FD-A643-89DA-C0A39A29D7B6}"/>
    <dgm:cxn modelId="{0833E41A-FE1C-D040-BF0F-CC9773B29BC5}" type="presParOf" srcId="{63D562C8-B6C8-E746-983A-220653FEA56A}" destId="{EE0D4EF3-18BF-6C43-BAFE-4CAB667996B9}" srcOrd="0" destOrd="0" presId="urn:microsoft.com/office/officeart/2005/8/layout/hChevron3"/>
    <dgm:cxn modelId="{901EA880-E64B-2345-B88D-3CF956436884}" type="presParOf" srcId="{63D562C8-B6C8-E746-983A-220653FEA56A}" destId="{38771679-F899-7942-8EDB-89B69BE36F4B}" srcOrd="1" destOrd="0" presId="urn:microsoft.com/office/officeart/2005/8/layout/hChevron3"/>
    <dgm:cxn modelId="{765789B7-8C83-394A-9BAB-8249F5477223}" type="presParOf" srcId="{63D562C8-B6C8-E746-983A-220653FEA56A}" destId="{6DB1796E-84C1-CB4D-887B-EB87A645B40A}" srcOrd="2" destOrd="0" presId="urn:microsoft.com/office/officeart/2005/8/layout/hChevron3"/>
    <dgm:cxn modelId="{06D39E0F-9037-6F43-8372-75D93B765B2B}" type="presParOf" srcId="{63D562C8-B6C8-E746-983A-220653FEA56A}" destId="{69586BC9-D0E6-634B-9879-5192A5524A28}" srcOrd="3" destOrd="0" presId="urn:microsoft.com/office/officeart/2005/8/layout/hChevron3"/>
    <dgm:cxn modelId="{90B45586-73BD-9042-B5C1-166FE6311215}" type="presParOf" srcId="{63D562C8-B6C8-E746-983A-220653FEA56A}" destId="{003E8515-57D4-E44D-A30B-241E230C1D9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D4EF3-18BF-6C43-BAFE-4CAB667996B9}">
      <dsp:nvSpPr>
        <dsp:cNvPr id="0" name=""/>
        <dsp:cNvSpPr/>
      </dsp:nvSpPr>
      <dsp:spPr>
        <a:xfrm>
          <a:off x="2678" y="201753"/>
          <a:ext cx="2342554" cy="937021"/>
        </a:xfrm>
        <a:prstGeom prst="homePlate">
          <a:avLst/>
        </a:prstGeom>
        <a:solidFill>
          <a:srgbClr val="003BC9">
            <a:lumMod val="75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Endorse</a:t>
          </a:r>
        </a:p>
      </dsp:txBody>
      <dsp:txXfrm>
        <a:off x="2678" y="201753"/>
        <a:ext cx="2108299" cy="937021"/>
      </dsp:txXfrm>
    </dsp:sp>
    <dsp:sp modelId="{6DB1796E-84C1-CB4D-887B-EB87A645B40A}">
      <dsp:nvSpPr>
        <dsp:cNvPr id="0" name=""/>
        <dsp:cNvSpPr/>
      </dsp:nvSpPr>
      <dsp:spPr>
        <a:xfrm>
          <a:off x="1876722" y="201753"/>
          <a:ext cx="2342554" cy="937021"/>
        </a:xfrm>
        <a:prstGeom prst="chevron">
          <a:avLst/>
        </a:prstGeom>
        <a:solidFill>
          <a:srgbClr val="003BC9">
            <a:lumMod val="60000"/>
            <a:lumOff val="4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Order</a:t>
          </a:r>
        </a:p>
      </dsp:txBody>
      <dsp:txXfrm>
        <a:off x="2345233" y="201753"/>
        <a:ext cx="1405533" cy="937021"/>
      </dsp:txXfrm>
    </dsp:sp>
    <dsp:sp modelId="{003E8515-57D4-E44D-A30B-241E230C1D99}">
      <dsp:nvSpPr>
        <dsp:cNvPr id="0" name=""/>
        <dsp:cNvSpPr/>
      </dsp:nvSpPr>
      <dsp:spPr>
        <a:xfrm>
          <a:off x="3750766" y="201753"/>
          <a:ext cx="2342554" cy="937021"/>
        </a:xfrm>
        <a:prstGeom prst="chevron">
          <a:avLst/>
        </a:prstGeom>
        <a:solidFill>
          <a:srgbClr val="003BC9">
            <a:lumMod val="40000"/>
            <a:lumOff val="6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Validate</a:t>
          </a:r>
        </a:p>
      </dsp:txBody>
      <dsp:txXfrm>
        <a:off x="4219277" y="201753"/>
        <a:ext cx="1405533" cy="937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3/12/19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3/12/19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www.nist.gov</a:t>
            </a:r>
            <a:r>
              <a:rPr lang="en-US" dirty="0"/>
              <a:t>/news-events/news/2019/02/nist-blockchain-provides-security-traceability-smart-manufacturing</a:t>
            </a:r>
          </a:p>
          <a:p>
            <a:r>
              <a:rPr lang="en-US" dirty="0"/>
              <a:t>https://</a:t>
            </a:r>
            <a:r>
              <a:rPr lang="en-US" dirty="0" err="1"/>
              <a:t>www.networkworld.com</a:t>
            </a:r>
            <a:r>
              <a:rPr lang="en-US" dirty="0"/>
              <a:t>/article/3342037/why-blockchain-may-be-blockchains-best-cybersecurity-option.html</a:t>
            </a:r>
          </a:p>
          <a:p>
            <a:r>
              <a:rPr lang="en-US" dirty="0"/>
              <a:t>https://</a:t>
            </a:r>
            <a:r>
              <a:rPr lang="en-US" dirty="0" err="1"/>
              <a:t>www.wired.com</a:t>
            </a:r>
            <a:r>
              <a:rPr lang="en-US" dirty="0"/>
              <a:t>/story/</a:t>
            </a:r>
            <a:r>
              <a:rPr lang="en-US" dirty="0" err="1"/>
              <a:t>theres</a:t>
            </a:r>
            <a:r>
              <a:rPr lang="en-US" dirty="0"/>
              <a:t>-no-good-reason-to-trust-blockchain-technology/</a:t>
            </a:r>
          </a:p>
          <a:p>
            <a:r>
              <a:rPr lang="en-US" dirty="0"/>
              <a:t>https://</a:t>
            </a:r>
            <a:r>
              <a:rPr lang="en-US" dirty="0" err="1"/>
              <a:t>www.newsmax.com</a:t>
            </a:r>
            <a:r>
              <a:rPr lang="en-US" dirty="0"/>
              <a:t>/finance/</a:t>
            </a:r>
            <a:r>
              <a:rPr lang="en-US" dirty="0" err="1"/>
              <a:t>richardagu</a:t>
            </a:r>
            <a:r>
              <a:rPr lang="en-US" dirty="0"/>
              <a:t>/blockchain-technology-metrics-trust/2019/03/04/id/905332/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5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9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http://www.timepass69.com/start11-s849/</a:t>
            </a:r>
            <a:r>
              <a:rPr lang="en-US" dirty="0" err="1"/>
              <a:t>vodafone</a:t>
            </a:r>
            <a:r>
              <a:rPr lang="en-US" dirty="0"/>
              <a:t>-</a:t>
            </a:r>
            <a:r>
              <a:rPr lang="en-US" dirty="0" err="1"/>
              <a:t>zoozoo</a:t>
            </a:r>
            <a:r>
              <a:rPr lang="en-US" dirty="0"/>
              <a:t>-wallpapers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services are in fact made of peers and can have intersecting peers. </a:t>
            </a:r>
          </a:p>
          <a:p>
            <a:r>
              <a:rPr lang="en-US" dirty="0"/>
              <a:t>[Different colors for different channels]</a:t>
            </a:r>
          </a:p>
          <a:p>
            <a:r>
              <a:rPr lang="en-US" dirty="0"/>
              <a:t>[Start with a motivating use-case and then propose the solution]</a:t>
            </a:r>
          </a:p>
          <a:p>
            <a:r>
              <a:rPr lang="en-US" dirty="0"/>
              <a:t>[Read/write permissions for channel members]</a:t>
            </a:r>
          </a:p>
          <a:p>
            <a:r>
              <a:rPr lang="en-US" dirty="0"/>
              <a:t>[ACL for smart contract invocation; </a:t>
            </a:r>
            <a:r>
              <a:rPr lang="en-US" dirty="0" err="1"/>
              <a:t>eg.</a:t>
            </a:r>
            <a:r>
              <a:rPr lang="en-US" dirty="0"/>
              <a:t> only a certain channel member can invoke the smart contract]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4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services are in fact made of peers and can have intersecting peers.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1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SideDB</a:t>
            </a:r>
            <a:r>
              <a:rPr lang="en-US" dirty="0"/>
              <a:t> colors, different </a:t>
            </a:r>
            <a:r>
              <a:rPr lang="en-US" dirty="0" err="1"/>
              <a:t>SideDB</a:t>
            </a:r>
            <a:r>
              <a:rPr lang="en-US" dirty="0"/>
              <a:t>]</a:t>
            </a:r>
          </a:p>
          <a:p>
            <a:r>
              <a:rPr lang="en-US" dirty="0"/>
              <a:t>[Motivation: data should not be shared even in encrypted form outside some permitted users.]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7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SideDB</a:t>
            </a:r>
            <a:r>
              <a:rPr lang="en-US" dirty="0"/>
              <a:t> colors, different </a:t>
            </a:r>
            <a:r>
              <a:rPr lang="en-US" dirty="0" err="1"/>
              <a:t>SideDB</a:t>
            </a:r>
            <a:r>
              <a:rPr lang="en-US" dirty="0"/>
              <a:t>]</a:t>
            </a:r>
          </a:p>
          <a:p>
            <a:r>
              <a:rPr lang="en-US" dirty="0"/>
              <a:t>[Motivation: data should not be shared even in encrypted form outside some permitted users.]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5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services are in fact made of peers and can have intersecting peers.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68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[Smart contract are seen only endorsing peers; not be </a:t>
            </a:r>
            <a:r>
              <a:rPr lang="en-US" dirty="0" err="1"/>
              <a:t>orderer</a:t>
            </a:r>
            <a:r>
              <a:rPr lang="en-US" dirty="0"/>
              <a:t>/validator]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8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payment transactions, succinct ZK proofs used in </a:t>
            </a:r>
            <a:r>
              <a:rPr lang="en-US" dirty="0" err="1"/>
              <a:t>Zcash</a:t>
            </a:r>
            <a:r>
              <a:rPr lang="en-US" dirty="0"/>
              <a:t>, Ring signatures used in </a:t>
            </a:r>
            <a:r>
              <a:rPr lang="en-US" dirty="0" err="1"/>
              <a:t>Monero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13630"/>
            <a:ext cx="4142232" cy="428217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spcAft>
                <a:spcPts val="0"/>
              </a:spcAft>
              <a:defRPr/>
            </a:lvl2pPr>
            <a:lvl3pPr>
              <a:spcBef>
                <a:spcPts val="1100"/>
              </a:spcBef>
              <a:spcAft>
                <a:spcPts val="0"/>
              </a:spcAft>
              <a:defRPr/>
            </a:lvl3pPr>
            <a:lvl4pPr>
              <a:spcBef>
                <a:spcPts val="1100"/>
              </a:spcBef>
              <a:spcAft>
                <a:spcPts val="0"/>
              </a:spcAft>
              <a:defRPr/>
            </a:lvl4pPr>
            <a:lvl5pPr>
              <a:spcBef>
                <a:spcPts val="11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13630"/>
            <a:ext cx="4142232" cy="428217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71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104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007"/>
            <a:ext cx="4133088" cy="804672"/>
          </a:xfrm>
        </p:spPr>
        <p:txBody>
          <a:bodyPr/>
          <a:lstStyle>
            <a:lvl1pPr>
              <a:lnSpc>
                <a:spcPts val="2000"/>
              </a:lnSpc>
              <a:spcAft>
                <a:spcPts val="1200"/>
              </a:spcAft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016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007"/>
            <a:ext cx="4133088" cy="804672"/>
          </a:xfrm>
        </p:spPr>
        <p:txBody>
          <a:bodyPr/>
          <a:lstStyle>
            <a:lvl1pPr>
              <a:lnSpc>
                <a:spcPts val="2000"/>
              </a:lnSpc>
              <a:spcAft>
                <a:spcPts val="1200"/>
              </a:spcAft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042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81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04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10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773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777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558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57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152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15584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7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22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5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30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007"/>
            <a:ext cx="4133088" cy="804672"/>
          </a:xfrm>
        </p:spPr>
        <p:txBody>
          <a:bodyPr/>
          <a:lstStyle>
            <a:lvl1pPr>
              <a:lnSpc>
                <a:spcPts val="2000"/>
              </a:lnSpc>
              <a:spcAft>
                <a:spcPts val="1200"/>
              </a:spcAft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8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accent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359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980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81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53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886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927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862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7714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007"/>
            <a:ext cx="4133088" cy="804672"/>
          </a:xfrm>
        </p:spPr>
        <p:txBody>
          <a:bodyPr/>
          <a:lstStyle>
            <a:lvl1pPr>
              <a:lnSpc>
                <a:spcPts val="2000"/>
              </a:lnSpc>
              <a:spcAft>
                <a:spcPts val="1200"/>
              </a:spcAft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36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8064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7382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58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55" r:id="rId20"/>
    <p:sldLayoutId id="2147483956" r:id="rId21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+mj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06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  <p:sldLayoutId id="2147484011" r:id="rId20"/>
    <p:sldLayoutId id="2147484012" r:id="rId21"/>
    <p:sldLayoutId id="2147484013" r:id="rId22"/>
    <p:sldLayoutId id="2147484014" r:id="rId23"/>
    <p:sldLayoutId id="2147484015" r:id="rId24"/>
    <p:sldLayoutId id="2147484016" r:id="rId25"/>
    <p:sldLayoutId id="2147484017" r:id="rId26"/>
    <p:sldLayoutId id="2147484018" r:id="rId27"/>
    <p:sldLayoutId id="2147484019" r:id="rId28"/>
    <p:sldLayoutId id="2147484020" r:id="rId29"/>
    <p:sldLayoutId id="2147484021" r:id="rId30"/>
    <p:sldLayoutId id="2147484022" r:id="rId31"/>
    <p:sldLayoutId id="2147484023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+mj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1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+mj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585926"/>
            <a:ext cx="6758659" cy="39098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Security of Blockchain-Enabled Environments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dirty="0" err="1"/>
              <a:t>Dhinakaran</a:t>
            </a:r>
            <a:r>
              <a:rPr lang="en-US" sz="1800" dirty="0"/>
              <a:t> </a:t>
            </a:r>
            <a:r>
              <a:rPr lang="en-US" sz="1800" dirty="0" err="1"/>
              <a:t>Vinayagamurthy</a:t>
            </a:r>
            <a:br>
              <a:rPr lang="en-US" sz="1800" dirty="0"/>
            </a:br>
            <a:r>
              <a:rPr lang="en-US" sz="1800" dirty="0"/>
              <a:t>IBM Research - India</a:t>
            </a:r>
          </a:p>
        </p:txBody>
      </p:sp>
    </p:spTree>
    <p:extLst>
      <p:ext uri="{BB962C8B-B14F-4D97-AF65-F5344CB8AC3E}">
        <p14:creationId xmlns:p14="http://schemas.microsoft.com/office/powerpoint/2010/main" val="20580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Notions of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marL="342900" lvl="0" indent="-342900" defTabSz="45720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Unique global state</a:t>
            </a:r>
          </a:p>
          <a:p>
            <a:pPr marL="342900" lvl="0" indent="-342900" defTabSz="45720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Immutability or Integrity of data</a:t>
            </a:r>
          </a:p>
          <a:p>
            <a:pPr marL="342900" lvl="0" indent="-342900" defTabSz="45720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Confidentiality of data</a:t>
            </a:r>
          </a:p>
          <a:p>
            <a:pPr marL="342900" lvl="0" indent="-342900" defTabSz="45720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Participant privacy</a:t>
            </a:r>
          </a:p>
          <a:p>
            <a:pPr marL="342900" lvl="0" indent="-342900" defTabSz="457200" fontAlgn="auto">
              <a:lnSpc>
                <a:spcPct val="150000"/>
              </a:lnSpc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1600" dirty="0"/>
              <a:t>Confidentiality</a:t>
            </a: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 of smart contract code</a:t>
            </a:r>
          </a:p>
          <a:p>
            <a:pPr marL="342900" lvl="0" indent="-342900" defTabSz="45720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D939F-4BE4-9341-8C9D-37533C9FF0AF}"/>
              </a:ext>
            </a:extLst>
          </p:cNvPr>
          <p:cNvSpPr txBox="1"/>
          <p:nvPr/>
        </p:nvSpPr>
        <p:spPr>
          <a:xfrm>
            <a:off x="389458" y="3240350"/>
            <a:ext cx="5780237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Note: We can have other </a:t>
            </a:r>
            <a:r>
              <a:rPr lang="en-US" sz="1600" dirty="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rPr>
              <a:t>application-specific security notions</a:t>
            </a:r>
            <a:endParaRPr lang="en-US" sz="16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DECE9-4E79-B348-8E80-E5ED17B22DD9}"/>
              </a:ext>
            </a:extLst>
          </p:cNvPr>
          <p:cNvSpPr txBox="1"/>
          <p:nvPr/>
        </p:nvSpPr>
        <p:spPr>
          <a:xfrm>
            <a:off x="2920754" y="3655338"/>
            <a:ext cx="2948243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ts val="16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ea typeface="IBM Plex Sans" charset="0"/>
                <a:cs typeface="IBM Plex Sans" charset="0"/>
              </a:rPr>
              <a:t>Fairness</a:t>
            </a:r>
          </a:p>
          <a:p>
            <a:pPr marL="285750" indent="-285750" algn="l">
              <a:lnSpc>
                <a:spcPts val="16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600" dirty="0">
                <a:ea typeface="IBM Plex Sans" charset="0"/>
                <a:cs typeface="IBM Plex Sans" charset="0"/>
              </a:rPr>
              <a:t>Guaranteed output delivery</a:t>
            </a:r>
            <a:endParaRPr lang="en-US" sz="1600" dirty="0">
              <a:solidFill>
                <a:schemeClr val="tx1"/>
              </a:solidFill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Hyperledger Fabric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3153676" y="892744"/>
            <a:ext cx="5358557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F62BA2-EC87-E040-BB21-777B05CC1FCB}"/>
              </a:ext>
            </a:extLst>
          </p:cNvPr>
          <p:cNvGrpSpPr/>
          <p:nvPr/>
        </p:nvGrpSpPr>
        <p:grpSpPr>
          <a:xfrm>
            <a:off x="689207" y="2073869"/>
            <a:ext cx="1970296" cy="1125465"/>
            <a:chOff x="1786347" y="2699333"/>
            <a:chExt cx="1970296" cy="10519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C69461-BC12-F749-8218-A2195E7902FD}"/>
                </a:ext>
              </a:extLst>
            </p:cNvPr>
            <p:cNvSpPr/>
            <p:nvPr/>
          </p:nvSpPr>
          <p:spPr>
            <a:xfrm>
              <a:off x="1918471" y="2976826"/>
              <a:ext cx="1094469" cy="4315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Client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Application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42BD13-8A7E-FA4C-8C91-35A6A002C2A7}"/>
                </a:ext>
              </a:extLst>
            </p:cNvPr>
            <p:cNvGrpSpPr/>
            <p:nvPr/>
          </p:nvGrpSpPr>
          <p:grpSpPr>
            <a:xfrm>
              <a:off x="1786347" y="2699333"/>
              <a:ext cx="1970296" cy="1051945"/>
              <a:chOff x="265172" y="2308763"/>
              <a:chExt cx="712071" cy="676800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538C7F5C-6F87-ED4F-916B-116090C1061F}"/>
                  </a:ext>
                </a:extLst>
              </p:cNvPr>
              <p:cNvSpPr/>
              <p:nvPr/>
            </p:nvSpPr>
            <p:spPr>
              <a:xfrm>
                <a:off x="265172" y="2308763"/>
                <a:ext cx="712071" cy="676800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3BC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0401A68-1F3D-3C43-A4D4-8AE3A4C8649C}"/>
                  </a:ext>
                </a:extLst>
              </p:cNvPr>
              <p:cNvCxnSpPr/>
              <p:nvPr/>
            </p:nvCxnSpPr>
            <p:spPr>
              <a:xfrm>
                <a:off x="736935" y="2308763"/>
                <a:ext cx="0" cy="676800"/>
              </a:xfrm>
              <a:prstGeom prst="line">
                <a:avLst/>
              </a:prstGeom>
              <a:noFill/>
              <a:ln w="28575" cap="flat" cmpd="sng" algn="ctr">
                <a:solidFill>
                  <a:srgbClr val="003BC9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7DAE3C-47F2-D44D-9AFE-D1DBEF8008CA}"/>
                </a:ext>
              </a:extLst>
            </p:cNvPr>
            <p:cNvSpPr txBox="1"/>
            <p:nvPr/>
          </p:nvSpPr>
          <p:spPr>
            <a:xfrm>
              <a:off x="3080651" y="2976826"/>
              <a:ext cx="624685" cy="4315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SDK (HFC)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461022" y="1162192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1F4474-40DC-C743-B80F-9B3D812610B4}"/>
              </a:ext>
            </a:extLst>
          </p:cNvPr>
          <p:cNvGrpSpPr/>
          <p:nvPr/>
        </p:nvGrpSpPr>
        <p:grpSpPr>
          <a:xfrm>
            <a:off x="6110356" y="1647487"/>
            <a:ext cx="2004490" cy="2671129"/>
            <a:chOff x="6565932" y="1507986"/>
            <a:chExt cx="2004490" cy="267112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F4982E6-7FFE-E441-B9B2-7DD8DBD3B24E}"/>
                </a:ext>
              </a:extLst>
            </p:cNvPr>
            <p:cNvSpPr/>
            <p:nvPr/>
          </p:nvSpPr>
          <p:spPr>
            <a:xfrm>
              <a:off x="6565932" y="1903822"/>
              <a:ext cx="2004490" cy="2275293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EBD1F4-2702-BC49-B8DA-964E9D37B5C7}"/>
                </a:ext>
              </a:extLst>
            </p:cNvPr>
            <p:cNvSpPr/>
            <p:nvPr/>
          </p:nvSpPr>
          <p:spPr>
            <a:xfrm>
              <a:off x="7226217" y="1507986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Peer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7B527B-C892-0747-BECB-F3484BB22284}"/>
                </a:ext>
              </a:extLst>
            </p:cNvPr>
            <p:cNvSpPr/>
            <p:nvPr/>
          </p:nvSpPr>
          <p:spPr>
            <a:xfrm>
              <a:off x="6716331" y="2063616"/>
              <a:ext cx="1703690" cy="372013"/>
            </a:xfrm>
            <a:prstGeom prst="roundRect">
              <a:avLst/>
            </a:prstGeom>
            <a:solidFill>
              <a:srgbClr val="003BC9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Endorser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55F499-15FB-1D42-9ECA-23C4273DF9A2}"/>
                </a:ext>
              </a:extLst>
            </p:cNvPr>
            <p:cNvSpPr/>
            <p:nvPr/>
          </p:nvSpPr>
          <p:spPr>
            <a:xfrm>
              <a:off x="6673373" y="3144458"/>
              <a:ext cx="902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Ledger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DE3C57C-7A30-A041-B798-1E8642947233}"/>
                </a:ext>
              </a:extLst>
            </p:cNvPr>
            <p:cNvGrpSpPr/>
            <p:nvPr/>
          </p:nvGrpSpPr>
          <p:grpSpPr>
            <a:xfrm>
              <a:off x="7983288" y="3267440"/>
              <a:ext cx="432016" cy="114378"/>
              <a:chOff x="2259061" y="4731070"/>
              <a:chExt cx="576021" cy="15250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4D078C-A3C6-2947-9C20-B3E23F50155E}"/>
                  </a:ext>
                </a:extLst>
              </p:cNvPr>
              <p:cNvSpPr/>
              <p:nvPr/>
            </p:nvSpPr>
            <p:spPr>
              <a:xfrm>
                <a:off x="2259061" y="4731175"/>
                <a:ext cx="145473" cy="152396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7188F2-004B-AE4A-82F5-12E696208F4A}"/>
                  </a:ext>
                </a:extLst>
              </p:cNvPr>
              <p:cNvSpPr/>
              <p:nvPr/>
            </p:nvSpPr>
            <p:spPr>
              <a:xfrm>
                <a:off x="2475990" y="4731122"/>
                <a:ext cx="145473" cy="152400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776027-4632-634D-9B42-7DAA9A867AE5}"/>
                  </a:ext>
                </a:extLst>
              </p:cNvPr>
              <p:cNvSpPr/>
              <p:nvPr/>
            </p:nvSpPr>
            <p:spPr>
              <a:xfrm>
                <a:off x="2689609" y="4731070"/>
                <a:ext cx="145473" cy="152401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44199D-30F0-394C-92EC-C5F1C0E43CEC}"/>
                  </a:ext>
                </a:extLst>
              </p:cNvPr>
              <p:cNvCxnSpPr/>
              <p:nvPr/>
            </p:nvCxnSpPr>
            <p:spPr>
              <a:xfrm>
                <a:off x="2404534" y="4807375"/>
                <a:ext cx="285075" cy="0"/>
              </a:xfrm>
              <a:prstGeom prst="line">
                <a:avLst/>
              </a:prstGeom>
              <a:solidFill>
                <a:srgbClr val="003BC9"/>
              </a:solidFill>
              <a:ln w="19050" cap="flat" cmpd="sng" algn="ctr">
                <a:solidFill>
                  <a:srgbClr val="003BC9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757B670-14C8-4C40-95F8-575F7C2E0F93}"/>
                </a:ext>
              </a:extLst>
            </p:cNvPr>
            <p:cNvSpPr/>
            <p:nvPr/>
          </p:nvSpPr>
          <p:spPr>
            <a:xfrm>
              <a:off x="6716331" y="2579260"/>
              <a:ext cx="1698974" cy="38014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Committer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5CF4F04-8152-E049-AFE5-AF330F23E51F}"/>
                </a:ext>
              </a:extLst>
            </p:cNvPr>
            <p:cNvSpPr/>
            <p:nvPr/>
          </p:nvSpPr>
          <p:spPr>
            <a:xfrm>
              <a:off x="7980604" y="3613051"/>
              <a:ext cx="27753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C8CADA-6D82-8149-ABA7-34C69B65CFF8}"/>
                </a:ext>
              </a:extLst>
            </p:cNvPr>
            <p:cNvSpPr/>
            <p:nvPr/>
          </p:nvSpPr>
          <p:spPr>
            <a:xfrm>
              <a:off x="6661052" y="363732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Chaincode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25A55EB-23FB-AE4E-AB78-7596AEBD00B0}"/>
                </a:ext>
              </a:extLst>
            </p:cNvPr>
            <p:cNvSpPr/>
            <p:nvPr/>
          </p:nvSpPr>
          <p:spPr>
            <a:xfrm>
              <a:off x="8190025" y="3679754"/>
              <a:ext cx="25230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E6DAB-B734-CE4D-A84B-69197443E08D}"/>
              </a:ext>
            </a:extLst>
          </p:cNvPr>
          <p:cNvGrpSpPr/>
          <p:nvPr/>
        </p:nvGrpSpPr>
        <p:grpSpPr>
          <a:xfrm>
            <a:off x="778883" y="3313189"/>
            <a:ext cx="342607" cy="240131"/>
            <a:chOff x="3053916" y="6186281"/>
            <a:chExt cx="456809" cy="32017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C91E5A-C7CA-794E-842A-945DB2ACCE53}"/>
                </a:ext>
              </a:extLst>
            </p:cNvPr>
            <p:cNvSpPr/>
            <p:nvPr/>
          </p:nvSpPr>
          <p:spPr>
            <a:xfrm>
              <a:off x="3053916" y="6272185"/>
              <a:ext cx="456809" cy="234271"/>
            </a:xfrm>
            <a:prstGeom prst="rect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AC3FADC-9889-A441-B753-CA2BB72AE1CA}"/>
                </a:ext>
              </a:extLst>
            </p:cNvPr>
            <p:cNvSpPr/>
            <p:nvPr/>
          </p:nvSpPr>
          <p:spPr>
            <a:xfrm>
              <a:off x="3384550" y="6362700"/>
              <a:ext cx="45719" cy="4571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5D52A1-54DB-2A40-9D44-AD67EE88C62C}"/>
                </a:ext>
              </a:extLst>
            </p:cNvPr>
            <p:cNvCxnSpPr/>
            <p:nvPr/>
          </p:nvCxnSpPr>
          <p:spPr>
            <a:xfrm flipV="1">
              <a:off x="3053916" y="6189456"/>
              <a:ext cx="423374" cy="82730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A88A6EF-99D9-8648-8AB2-648DDA4A542D}"/>
                </a:ext>
              </a:extLst>
            </p:cNvPr>
            <p:cNvCxnSpPr/>
            <p:nvPr/>
          </p:nvCxnSpPr>
          <p:spPr>
            <a:xfrm>
              <a:off x="3474115" y="6186281"/>
              <a:ext cx="0" cy="82729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4159988" y="4455322"/>
            <a:ext cx="1071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Ordering-Service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40ED6D-213C-8E49-8EC8-23E9010EC213}"/>
              </a:ext>
            </a:extLst>
          </p:cNvPr>
          <p:cNvGrpSpPr/>
          <p:nvPr/>
        </p:nvGrpSpPr>
        <p:grpSpPr>
          <a:xfrm>
            <a:off x="3834106" y="2837534"/>
            <a:ext cx="1709316" cy="1609006"/>
            <a:chOff x="3620745" y="2847577"/>
            <a:chExt cx="1709316" cy="1609006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BA7D666F-07C2-7949-B09E-3FF9767F58D8}"/>
                </a:ext>
              </a:extLst>
            </p:cNvPr>
            <p:cNvSpPr/>
            <p:nvPr/>
          </p:nvSpPr>
          <p:spPr>
            <a:xfrm>
              <a:off x="3620745" y="2847577"/>
              <a:ext cx="1709316" cy="1609006"/>
            </a:xfrm>
            <a:prstGeom prst="roundRect">
              <a:avLst/>
            </a:prstGeom>
            <a:solidFill>
              <a:srgbClr val="0064FF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538CDE4-03F1-2347-8067-A6EA67CEBDDB}"/>
                </a:ext>
              </a:extLst>
            </p:cNvPr>
            <p:cNvSpPr/>
            <p:nvPr/>
          </p:nvSpPr>
          <p:spPr>
            <a:xfrm>
              <a:off x="3767821" y="371105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AC928FC-730E-7B48-BDF2-B52886E9A804}"/>
                </a:ext>
              </a:extLst>
            </p:cNvPr>
            <p:cNvSpPr/>
            <p:nvPr/>
          </p:nvSpPr>
          <p:spPr>
            <a:xfrm>
              <a:off x="3767821" y="2964728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C03BBF1E-ECC9-9B40-9F03-055A48112FE2}"/>
                </a:ext>
              </a:extLst>
            </p:cNvPr>
            <p:cNvSpPr/>
            <p:nvPr/>
          </p:nvSpPr>
          <p:spPr>
            <a:xfrm>
              <a:off x="4580786" y="296749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129FCB8-91DB-5747-A3BF-2BDC142D85F6}"/>
                </a:ext>
              </a:extLst>
            </p:cNvPr>
            <p:cNvCxnSpPr/>
            <p:nvPr/>
          </p:nvCxnSpPr>
          <p:spPr>
            <a:xfrm>
              <a:off x="4366020" y="3263828"/>
              <a:ext cx="214766" cy="2765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6AB6E8-46C0-FE45-BE3F-82419C97C5F2}"/>
                </a:ext>
              </a:extLst>
            </p:cNvPr>
            <p:cNvCxnSpPr/>
            <p:nvPr/>
          </p:nvCxnSpPr>
          <p:spPr>
            <a:xfrm>
              <a:off x="4366020" y="4010153"/>
              <a:ext cx="209384" cy="3812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175291-ED6A-D24F-B786-5DA660ABAEBD}"/>
                </a:ext>
              </a:extLst>
            </p:cNvPr>
            <p:cNvCxnSpPr/>
            <p:nvPr/>
          </p:nvCxnSpPr>
          <p:spPr>
            <a:xfrm>
              <a:off x="4066921" y="3562927"/>
              <a:ext cx="0" cy="148126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BE5C97-4D33-8146-99BB-D4B337241A7E}"/>
                </a:ext>
              </a:extLst>
            </p:cNvPr>
            <p:cNvCxnSpPr/>
            <p:nvPr/>
          </p:nvCxnSpPr>
          <p:spPr>
            <a:xfrm flipH="1">
              <a:off x="4874504" y="3565692"/>
              <a:ext cx="5382" cy="149173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87AE759-3A7F-0940-82BD-489E64105DBC}"/>
                </a:ext>
              </a:extLst>
            </p:cNvPr>
            <p:cNvCxnSpPr/>
            <p:nvPr/>
          </p:nvCxnSpPr>
          <p:spPr>
            <a:xfrm>
              <a:off x="4341787" y="3536576"/>
              <a:ext cx="288095" cy="214810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2368DF-C955-FD44-8408-A6585C283FED}"/>
                </a:ext>
              </a:extLst>
            </p:cNvPr>
            <p:cNvCxnSpPr/>
            <p:nvPr/>
          </p:nvCxnSpPr>
          <p:spPr>
            <a:xfrm flipV="1">
              <a:off x="4341787" y="3530645"/>
              <a:ext cx="281287" cy="220741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3C14B28-5325-6C4F-9563-7F10B3C36EB4}"/>
                </a:ext>
              </a:extLst>
            </p:cNvPr>
            <p:cNvSpPr/>
            <p:nvPr/>
          </p:nvSpPr>
          <p:spPr>
            <a:xfrm>
              <a:off x="4575404" y="3714865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6010363" y="4629736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7871168" y="1031880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7186789" y="1079972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79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06" grpId="0"/>
      <p:bldP spid="1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Participant entry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3153676" y="892744"/>
            <a:ext cx="5358557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F62BA2-EC87-E040-BB21-777B05CC1FCB}"/>
              </a:ext>
            </a:extLst>
          </p:cNvPr>
          <p:cNvGrpSpPr/>
          <p:nvPr/>
        </p:nvGrpSpPr>
        <p:grpSpPr>
          <a:xfrm>
            <a:off x="689207" y="2073869"/>
            <a:ext cx="1970296" cy="1125465"/>
            <a:chOff x="1786347" y="2699333"/>
            <a:chExt cx="1970296" cy="10519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C69461-BC12-F749-8218-A2195E7902FD}"/>
                </a:ext>
              </a:extLst>
            </p:cNvPr>
            <p:cNvSpPr/>
            <p:nvPr/>
          </p:nvSpPr>
          <p:spPr>
            <a:xfrm>
              <a:off x="1918471" y="2976826"/>
              <a:ext cx="1094469" cy="4315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Client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Application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42BD13-8A7E-FA4C-8C91-35A6A002C2A7}"/>
                </a:ext>
              </a:extLst>
            </p:cNvPr>
            <p:cNvGrpSpPr/>
            <p:nvPr/>
          </p:nvGrpSpPr>
          <p:grpSpPr>
            <a:xfrm>
              <a:off x="1786347" y="2699333"/>
              <a:ext cx="1970296" cy="1051945"/>
              <a:chOff x="265172" y="2308763"/>
              <a:chExt cx="712071" cy="676800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538C7F5C-6F87-ED4F-916B-116090C1061F}"/>
                  </a:ext>
                </a:extLst>
              </p:cNvPr>
              <p:cNvSpPr/>
              <p:nvPr/>
            </p:nvSpPr>
            <p:spPr>
              <a:xfrm>
                <a:off x="265172" y="2308763"/>
                <a:ext cx="712071" cy="676800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3BC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0401A68-1F3D-3C43-A4D4-8AE3A4C8649C}"/>
                  </a:ext>
                </a:extLst>
              </p:cNvPr>
              <p:cNvCxnSpPr/>
              <p:nvPr/>
            </p:nvCxnSpPr>
            <p:spPr>
              <a:xfrm>
                <a:off x="736935" y="2308763"/>
                <a:ext cx="0" cy="676800"/>
              </a:xfrm>
              <a:prstGeom prst="line">
                <a:avLst/>
              </a:prstGeom>
              <a:noFill/>
              <a:ln w="28575" cap="flat" cmpd="sng" algn="ctr">
                <a:solidFill>
                  <a:srgbClr val="003BC9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7DAE3C-47F2-D44D-9AFE-D1DBEF8008CA}"/>
                </a:ext>
              </a:extLst>
            </p:cNvPr>
            <p:cNvSpPr txBox="1"/>
            <p:nvPr/>
          </p:nvSpPr>
          <p:spPr>
            <a:xfrm>
              <a:off x="3080651" y="2976826"/>
              <a:ext cx="624685" cy="4315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SDK (HFC)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461022" y="1162192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1F4474-40DC-C743-B80F-9B3D812610B4}"/>
              </a:ext>
            </a:extLst>
          </p:cNvPr>
          <p:cNvGrpSpPr/>
          <p:nvPr/>
        </p:nvGrpSpPr>
        <p:grpSpPr>
          <a:xfrm>
            <a:off x="6110356" y="1647487"/>
            <a:ext cx="2004490" cy="2671129"/>
            <a:chOff x="6565932" y="1507986"/>
            <a:chExt cx="2004490" cy="267112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F4982E6-7FFE-E441-B9B2-7DD8DBD3B24E}"/>
                </a:ext>
              </a:extLst>
            </p:cNvPr>
            <p:cNvSpPr/>
            <p:nvPr/>
          </p:nvSpPr>
          <p:spPr>
            <a:xfrm>
              <a:off x="6565932" y="1903822"/>
              <a:ext cx="2004490" cy="2275293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EBD1F4-2702-BC49-B8DA-964E9D37B5C7}"/>
                </a:ext>
              </a:extLst>
            </p:cNvPr>
            <p:cNvSpPr/>
            <p:nvPr/>
          </p:nvSpPr>
          <p:spPr>
            <a:xfrm>
              <a:off x="7226217" y="1507986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Peer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7B527B-C892-0747-BECB-F3484BB22284}"/>
                </a:ext>
              </a:extLst>
            </p:cNvPr>
            <p:cNvSpPr/>
            <p:nvPr/>
          </p:nvSpPr>
          <p:spPr>
            <a:xfrm>
              <a:off x="6716331" y="2063616"/>
              <a:ext cx="1703690" cy="372013"/>
            </a:xfrm>
            <a:prstGeom prst="roundRect">
              <a:avLst/>
            </a:prstGeom>
            <a:solidFill>
              <a:srgbClr val="003BC9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Endorser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55F499-15FB-1D42-9ECA-23C4273DF9A2}"/>
                </a:ext>
              </a:extLst>
            </p:cNvPr>
            <p:cNvSpPr/>
            <p:nvPr/>
          </p:nvSpPr>
          <p:spPr>
            <a:xfrm>
              <a:off x="6673373" y="3144458"/>
              <a:ext cx="902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Ledger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DE3C57C-7A30-A041-B798-1E8642947233}"/>
                </a:ext>
              </a:extLst>
            </p:cNvPr>
            <p:cNvGrpSpPr/>
            <p:nvPr/>
          </p:nvGrpSpPr>
          <p:grpSpPr>
            <a:xfrm>
              <a:off x="7983288" y="3267440"/>
              <a:ext cx="432016" cy="114378"/>
              <a:chOff x="2259061" y="4731070"/>
              <a:chExt cx="576021" cy="15250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4D078C-A3C6-2947-9C20-B3E23F50155E}"/>
                  </a:ext>
                </a:extLst>
              </p:cNvPr>
              <p:cNvSpPr/>
              <p:nvPr/>
            </p:nvSpPr>
            <p:spPr>
              <a:xfrm>
                <a:off x="2259061" y="4731175"/>
                <a:ext cx="145473" cy="152396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7188F2-004B-AE4A-82F5-12E696208F4A}"/>
                  </a:ext>
                </a:extLst>
              </p:cNvPr>
              <p:cNvSpPr/>
              <p:nvPr/>
            </p:nvSpPr>
            <p:spPr>
              <a:xfrm>
                <a:off x="2475990" y="4731122"/>
                <a:ext cx="145473" cy="152400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776027-4632-634D-9B42-7DAA9A867AE5}"/>
                  </a:ext>
                </a:extLst>
              </p:cNvPr>
              <p:cNvSpPr/>
              <p:nvPr/>
            </p:nvSpPr>
            <p:spPr>
              <a:xfrm>
                <a:off x="2689609" y="4731070"/>
                <a:ext cx="145473" cy="152401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44199D-30F0-394C-92EC-C5F1C0E43CEC}"/>
                  </a:ext>
                </a:extLst>
              </p:cNvPr>
              <p:cNvCxnSpPr/>
              <p:nvPr/>
            </p:nvCxnSpPr>
            <p:spPr>
              <a:xfrm>
                <a:off x="2404534" y="4807375"/>
                <a:ext cx="285075" cy="0"/>
              </a:xfrm>
              <a:prstGeom prst="line">
                <a:avLst/>
              </a:prstGeom>
              <a:solidFill>
                <a:srgbClr val="003BC9"/>
              </a:solidFill>
              <a:ln w="19050" cap="flat" cmpd="sng" algn="ctr">
                <a:solidFill>
                  <a:srgbClr val="003BC9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757B670-14C8-4C40-95F8-575F7C2E0F93}"/>
                </a:ext>
              </a:extLst>
            </p:cNvPr>
            <p:cNvSpPr/>
            <p:nvPr/>
          </p:nvSpPr>
          <p:spPr>
            <a:xfrm>
              <a:off x="6716331" y="2579260"/>
              <a:ext cx="1698974" cy="38014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Committer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5CF4F04-8152-E049-AFE5-AF330F23E51F}"/>
                </a:ext>
              </a:extLst>
            </p:cNvPr>
            <p:cNvSpPr/>
            <p:nvPr/>
          </p:nvSpPr>
          <p:spPr>
            <a:xfrm>
              <a:off x="7980604" y="3613051"/>
              <a:ext cx="27753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C8CADA-6D82-8149-ABA7-34C69B65CFF8}"/>
                </a:ext>
              </a:extLst>
            </p:cNvPr>
            <p:cNvSpPr/>
            <p:nvPr/>
          </p:nvSpPr>
          <p:spPr>
            <a:xfrm>
              <a:off x="6661052" y="363732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Chaincode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25A55EB-23FB-AE4E-AB78-7596AEBD00B0}"/>
                </a:ext>
              </a:extLst>
            </p:cNvPr>
            <p:cNvSpPr/>
            <p:nvPr/>
          </p:nvSpPr>
          <p:spPr>
            <a:xfrm>
              <a:off x="8190025" y="3679754"/>
              <a:ext cx="25230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E6DAB-B734-CE4D-A84B-69197443E08D}"/>
              </a:ext>
            </a:extLst>
          </p:cNvPr>
          <p:cNvGrpSpPr/>
          <p:nvPr/>
        </p:nvGrpSpPr>
        <p:grpSpPr>
          <a:xfrm>
            <a:off x="778883" y="3313189"/>
            <a:ext cx="342607" cy="240131"/>
            <a:chOff x="3053916" y="6186281"/>
            <a:chExt cx="456809" cy="32017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C91E5A-C7CA-794E-842A-945DB2ACCE53}"/>
                </a:ext>
              </a:extLst>
            </p:cNvPr>
            <p:cNvSpPr/>
            <p:nvPr/>
          </p:nvSpPr>
          <p:spPr>
            <a:xfrm>
              <a:off x="3053916" y="6272185"/>
              <a:ext cx="456809" cy="234271"/>
            </a:xfrm>
            <a:prstGeom prst="rect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AC3FADC-9889-A441-B753-CA2BB72AE1CA}"/>
                </a:ext>
              </a:extLst>
            </p:cNvPr>
            <p:cNvSpPr/>
            <p:nvPr/>
          </p:nvSpPr>
          <p:spPr>
            <a:xfrm>
              <a:off x="3384550" y="6362700"/>
              <a:ext cx="45719" cy="4571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5D52A1-54DB-2A40-9D44-AD67EE88C62C}"/>
                </a:ext>
              </a:extLst>
            </p:cNvPr>
            <p:cNvCxnSpPr/>
            <p:nvPr/>
          </p:nvCxnSpPr>
          <p:spPr>
            <a:xfrm flipV="1">
              <a:off x="3053916" y="6189456"/>
              <a:ext cx="423374" cy="82730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A88A6EF-99D9-8648-8AB2-648DDA4A542D}"/>
                </a:ext>
              </a:extLst>
            </p:cNvPr>
            <p:cNvCxnSpPr/>
            <p:nvPr/>
          </p:nvCxnSpPr>
          <p:spPr>
            <a:xfrm>
              <a:off x="3474115" y="6186281"/>
              <a:ext cx="0" cy="82729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4159988" y="4455322"/>
            <a:ext cx="1071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Ordering-Service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40ED6D-213C-8E49-8EC8-23E9010EC213}"/>
              </a:ext>
            </a:extLst>
          </p:cNvPr>
          <p:cNvGrpSpPr/>
          <p:nvPr/>
        </p:nvGrpSpPr>
        <p:grpSpPr>
          <a:xfrm>
            <a:off x="3834106" y="2837534"/>
            <a:ext cx="1709316" cy="1609006"/>
            <a:chOff x="3620745" y="2847577"/>
            <a:chExt cx="1709316" cy="1609006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BA7D666F-07C2-7949-B09E-3FF9767F58D8}"/>
                </a:ext>
              </a:extLst>
            </p:cNvPr>
            <p:cNvSpPr/>
            <p:nvPr/>
          </p:nvSpPr>
          <p:spPr>
            <a:xfrm>
              <a:off x="3620745" y="2847577"/>
              <a:ext cx="1709316" cy="1609006"/>
            </a:xfrm>
            <a:prstGeom prst="roundRect">
              <a:avLst/>
            </a:prstGeom>
            <a:solidFill>
              <a:srgbClr val="0064FF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538CDE4-03F1-2347-8067-A6EA67CEBDDB}"/>
                </a:ext>
              </a:extLst>
            </p:cNvPr>
            <p:cNvSpPr/>
            <p:nvPr/>
          </p:nvSpPr>
          <p:spPr>
            <a:xfrm>
              <a:off x="3767821" y="371105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AC928FC-730E-7B48-BDF2-B52886E9A804}"/>
                </a:ext>
              </a:extLst>
            </p:cNvPr>
            <p:cNvSpPr/>
            <p:nvPr/>
          </p:nvSpPr>
          <p:spPr>
            <a:xfrm>
              <a:off x="3767821" y="2964728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C03BBF1E-ECC9-9B40-9F03-055A48112FE2}"/>
                </a:ext>
              </a:extLst>
            </p:cNvPr>
            <p:cNvSpPr/>
            <p:nvPr/>
          </p:nvSpPr>
          <p:spPr>
            <a:xfrm>
              <a:off x="4580786" y="296749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129FCB8-91DB-5747-A3BF-2BDC142D85F6}"/>
                </a:ext>
              </a:extLst>
            </p:cNvPr>
            <p:cNvCxnSpPr/>
            <p:nvPr/>
          </p:nvCxnSpPr>
          <p:spPr>
            <a:xfrm>
              <a:off x="4366020" y="3263828"/>
              <a:ext cx="214766" cy="2765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6AB6E8-46C0-FE45-BE3F-82419C97C5F2}"/>
                </a:ext>
              </a:extLst>
            </p:cNvPr>
            <p:cNvCxnSpPr/>
            <p:nvPr/>
          </p:nvCxnSpPr>
          <p:spPr>
            <a:xfrm>
              <a:off x="4366020" y="4010153"/>
              <a:ext cx="209384" cy="3812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175291-ED6A-D24F-B786-5DA660ABAEBD}"/>
                </a:ext>
              </a:extLst>
            </p:cNvPr>
            <p:cNvCxnSpPr/>
            <p:nvPr/>
          </p:nvCxnSpPr>
          <p:spPr>
            <a:xfrm>
              <a:off x="4066921" y="3562927"/>
              <a:ext cx="0" cy="148126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BE5C97-4D33-8146-99BB-D4B337241A7E}"/>
                </a:ext>
              </a:extLst>
            </p:cNvPr>
            <p:cNvCxnSpPr/>
            <p:nvPr/>
          </p:nvCxnSpPr>
          <p:spPr>
            <a:xfrm flipH="1">
              <a:off x="4874504" y="3565692"/>
              <a:ext cx="5382" cy="149173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87AE759-3A7F-0940-82BD-489E64105DBC}"/>
                </a:ext>
              </a:extLst>
            </p:cNvPr>
            <p:cNvCxnSpPr/>
            <p:nvPr/>
          </p:nvCxnSpPr>
          <p:spPr>
            <a:xfrm>
              <a:off x="4341787" y="3536576"/>
              <a:ext cx="288095" cy="214810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2368DF-C955-FD44-8408-A6585C283FED}"/>
                </a:ext>
              </a:extLst>
            </p:cNvPr>
            <p:cNvCxnSpPr/>
            <p:nvPr/>
          </p:nvCxnSpPr>
          <p:spPr>
            <a:xfrm flipV="1">
              <a:off x="4341787" y="3530645"/>
              <a:ext cx="281287" cy="220741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3C14B28-5325-6C4F-9563-7F10B3C36EB4}"/>
                </a:ext>
              </a:extLst>
            </p:cNvPr>
            <p:cNvSpPr/>
            <p:nvPr/>
          </p:nvSpPr>
          <p:spPr>
            <a:xfrm>
              <a:off x="4575404" y="3714865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C5E6588-1B03-AE45-BC2F-F90E6E7C52CF}"/>
              </a:ext>
            </a:extLst>
          </p:cNvPr>
          <p:cNvGrpSpPr/>
          <p:nvPr/>
        </p:nvGrpSpPr>
        <p:grpSpPr>
          <a:xfrm>
            <a:off x="5601412" y="1217179"/>
            <a:ext cx="884480" cy="464726"/>
            <a:chOff x="8203321" y="3097576"/>
            <a:chExt cx="866669" cy="41186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201CE7F-4288-1940-B5C0-02E5F3E5DF0D}"/>
                </a:ext>
              </a:extLst>
            </p:cNvPr>
            <p:cNvSpPr/>
            <p:nvPr/>
          </p:nvSpPr>
          <p:spPr>
            <a:xfrm>
              <a:off x="8203321" y="3097576"/>
              <a:ext cx="866669" cy="41186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B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57244D3F-5D70-9C41-9B98-416516F54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0064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702016" y="3174776"/>
              <a:ext cx="261642" cy="261642"/>
            </a:xfrm>
            <a:prstGeom prst="rect">
              <a:avLst/>
            </a:prstGeom>
            <a:ln w="9525" cmpd="sng">
              <a:solidFill>
                <a:srgbClr val="003BC9"/>
              </a:solidFill>
            </a:ln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F4E0A45-300B-E348-B528-BD396BDFFA77}"/>
                </a:ext>
              </a:extLst>
            </p:cNvPr>
            <p:cNvSpPr txBox="1"/>
            <p:nvPr/>
          </p:nvSpPr>
          <p:spPr>
            <a:xfrm>
              <a:off x="8314937" y="3174808"/>
              <a:ext cx="289100" cy="189291"/>
            </a:xfrm>
            <a:prstGeom prst="rect">
              <a:avLst/>
            </a:prstGeom>
            <a:noFill/>
            <a:ln>
              <a:solidFill>
                <a:srgbClr val="003BC9"/>
              </a:solidFill>
            </a:ln>
          </p:spPr>
          <p:txBody>
            <a:bodyPr wrap="square" rtlCol="0">
              <a:spAutoFit/>
            </a:bodyPr>
            <a:lstStyle/>
            <a:p>
              <a:pPr marL="214313" marR="0" lvl="0" indent="-214313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ü"/>
                <a:tabLst/>
                <a:defRPr/>
              </a:pPr>
              <a:r>
                <a:rPr kumimoji="0" lang="en-US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003BC9"/>
                  </a:solidFill>
                  <a:effectLst/>
                  <a:uLnTx/>
                  <a:uFillTx/>
                  <a:cs typeface="Helvetica Neue"/>
                </a:rPr>
                <a:t> 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14A32E60-5F2C-EE4B-8251-6604FC41A773}"/>
              </a:ext>
            </a:extLst>
          </p:cNvPr>
          <p:cNvSpPr txBox="1"/>
          <p:nvPr/>
        </p:nvSpPr>
        <p:spPr>
          <a:xfrm>
            <a:off x="5642756" y="961961"/>
            <a:ext cx="80179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cs typeface="Calibri"/>
              </a:rPr>
              <a:t>Fabric-CA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3AF16A4-BEA3-EA4D-98BC-082E73225E5D}"/>
              </a:ext>
            </a:extLst>
          </p:cNvPr>
          <p:cNvGrpSpPr/>
          <p:nvPr/>
        </p:nvGrpSpPr>
        <p:grpSpPr>
          <a:xfrm>
            <a:off x="1771033" y="1223349"/>
            <a:ext cx="884480" cy="464726"/>
            <a:chOff x="8203321" y="3097576"/>
            <a:chExt cx="866669" cy="41186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FA9892C-94F3-0E43-A346-8D06D0D2FCCB}"/>
                </a:ext>
              </a:extLst>
            </p:cNvPr>
            <p:cNvSpPr/>
            <p:nvPr/>
          </p:nvSpPr>
          <p:spPr>
            <a:xfrm>
              <a:off x="8203321" y="3097576"/>
              <a:ext cx="866669" cy="41186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B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8F614E-E7D6-F04D-8733-DC88E438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0064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702016" y="3174776"/>
              <a:ext cx="261642" cy="261642"/>
            </a:xfrm>
            <a:prstGeom prst="rect">
              <a:avLst/>
            </a:prstGeom>
            <a:ln w="9525" cmpd="sng">
              <a:solidFill>
                <a:srgbClr val="003BC9"/>
              </a:solidFill>
            </a:ln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099ECF7-183A-CA49-AB45-D6106017B811}"/>
                </a:ext>
              </a:extLst>
            </p:cNvPr>
            <p:cNvSpPr txBox="1"/>
            <p:nvPr/>
          </p:nvSpPr>
          <p:spPr>
            <a:xfrm>
              <a:off x="8314937" y="3174808"/>
              <a:ext cx="289100" cy="189291"/>
            </a:xfrm>
            <a:prstGeom prst="rect">
              <a:avLst/>
            </a:prstGeom>
            <a:noFill/>
            <a:ln>
              <a:solidFill>
                <a:srgbClr val="003BC9"/>
              </a:solidFill>
            </a:ln>
          </p:spPr>
          <p:txBody>
            <a:bodyPr wrap="square" rtlCol="0">
              <a:spAutoFit/>
            </a:bodyPr>
            <a:lstStyle/>
            <a:p>
              <a:pPr marL="214313" marR="0" lvl="0" indent="-214313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ü"/>
                <a:tabLst/>
                <a:defRPr/>
              </a:pPr>
              <a:r>
                <a:rPr kumimoji="0" lang="en-US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003BC9"/>
                  </a:solidFill>
                  <a:effectLst/>
                  <a:uLnTx/>
                  <a:uFillTx/>
                  <a:cs typeface="Helvetica Neue"/>
                </a:rPr>
                <a:t> 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F7B7A46F-B9D7-304A-AB2C-99606C97C6D4}"/>
              </a:ext>
            </a:extLst>
          </p:cNvPr>
          <p:cNvSpPr txBox="1"/>
          <p:nvPr/>
        </p:nvSpPr>
        <p:spPr>
          <a:xfrm>
            <a:off x="1741708" y="971104"/>
            <a:ext cx="943129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>
                <a:solidFill>
                  <a:prstClr val="black"/>
                </a:solidFill>
                <a:cs typeface="Calibri"/>
              </a:rPr>
              <a:t>External-CA</a:t>
            </a:r>
            <a:endParaRPr lang="en-US" sz="1000"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708AE23-C43B-494F-8309-8195D43997CC}"/>
              </a:ext>
            </a:extLst>
          </p:cNvPr>
          <p:cNvCxnSpPr>
            <a:stCxn id="82" idx="3"/>
            <a:endCxn id="120" idx="1"/>
          </p:cNvCxnSpPr>
          <p:nvPr/>
        </p:nvCxnSpPr>
        <p:spPr>
          <a:xfrm flipV="1">
            <a:off x="4858954" y="1449542"/>
            <a:ext cx="742458" cy="1787"/>
          </a:xfrm>
          <a:prstGeom prst="straightConnector1">
            <a:avLst/>
          </a:prstGeom>
          <a:noFill/>
          <a:ln w="19050" cap="flat" cmpd="sng" algn="ctr">
            <a:solidFill>
              <a:srgbClr val="266FC0"/>
            </a:solidFill>
            <a:prstDash val="sysDash"/>
            <a:headEnd type="none" w="med" len="med"/>
            <a:tailEnd type="non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3CD50DA-52C0-204D-BE8A-5D5529F1EC79}"/>
              </a:ext>
            </a:extLst>
          </p:cNvPr>
          <p:cNvCxnSpPr>
            <a:stCxn id="125" idx="3"/>
            <a:endCxn id="82" idx="1"/>
          </p:cNvCxnSpPr>
          <p:nvPr/>
        </p:nvCxnSpPr>
        <p:spPr>
          <a:xfrm flipV="1">
            <a:off x="2655513" y="1451329"/>
            <a:ext cx="805509" cy="4383"/>
          </a:xfrm>
          <a:prstGeom prst="straightConnector1">
            <a:avLst/>
          </a:prstGeom>
          <a:noFill/>
          <a:ln w="19050" cap="flat" cmpd="sng" algn="ctr">
            <a:solidFill>
              <a:srgbClr val="003BC9"/>
            </a:solidFill>
            <a:prstDash val="sysDash"/>
            <a:headEnd type="none" w="med" len="med"/>
            <a:tailEnd type="non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6010363" y="4629736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495427-1D3D-1440-89BD-03D19461D170}"/>
              </a:ext>
            </a:extLst>
          </p:cNvPr>
          <p:cNvSpPr txBox="1"/>
          <p:nvPr/>
        </p:nvSpPr>
        <p:spPr>
          <a:xfrm>
            <a:off x="4758619" y="1249372"/>
            <a:ext cx="943129" cy="215444"/>
          </a:xfrm>
          <a:prstGeom prst="rect">
            <a:avLst/>
          </a:prstGeom>
          <a:noFill/>
          <a:ln w="19050" cap="flat" cmpd="sng" algn="ctr">
            <a:noFill/>
            <a:prstDash val="sysDash"/>
            <a:headEnd type="none" w="med" len="med"/>
            <a:tailEnd type="none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/>
              </a:rPr>
              <a:t>optional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CD7C57-3C65-B846-9920-7B09627E4B5F}"/>
              </a:ext>
            </a:extLst>
          </p:cNvPr>
          <p:cNvSpPr txBox="1"/>
          <p:nvPr/>
        </p:nvSpPr>
        <p:spPr>
          <a:xfrm>
            <a:off x="2584375" y="1261927"/>
            <a:ext cx="943129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" dirty="0">
                <a:solidFill>
                  <a:prstClr val="black"/>
                </a:solidFill>
                <a:cs typeface="Calibri"/>
              </a:rPr>
              <a:t>optional</a:t>
            </a:r>
            <a:endParaRPr lang="en-US" sz="1000" dirty="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7871168" y="1031880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7186789" y="1079972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86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6A5F-D7E3-1C4A-ADE1-DB837951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consensus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DE052-CE5F-0C48-8309-E15F39A4C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1BA1B-EBD3-E64D-AF66-98FF45494A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1448A-5CCC-FA4C-AB27-DC59643F2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5551029" cy="496439"/>
          </a:xfrm>
        </p:spPr>
        <p:txBody>
          <a:bodyPr/>
          <a:lstStyle/>
          <a:p>
            <a:r>
              <a:rPr lang="en-US" sz="1600" dirty="0"/>
              <a:t>Consensus is achieved using the following transaction flow: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8C318E5-72D7-B843-8247-CB851AFB9898}"/>
              </a:ext>
            </a:extLst>
          </p:cNvPr>
          <p:cNvGraphicFramePr/>
          <p:nvPr>
            <p:extLst/>
          </p:nvPr>
        </p:nvGraphicFramePr>
        <p:xfrm>
          <a:off x="1664043" y="1529164"/>
          <a:ext cx="6096000" cy="134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8187BE-C7C7-A447-8C97-C95A01D3EE22}"/>
              </a:ext>
            </a:extLst>
          </p:cNvPr>
          <p:cNvSpPr txBox="1">
            <a:spLocks/>
          </p:cNvSpPr>
          <p:nvPr/>
        </p:nvSpPr>
        <p:spPr>
          <a:xfrm>
            <a:off x="219455" y="3155272"/>
            <a:ext cx="5551029" cy="4964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201612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43497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63182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13667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Hyperledger Fabric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3153676" y="892744"/>
            <a:ext cx="5358557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F62BA2-EC87-E040-BB21-777B05CC1FCB}"/>
              </a:ext>
            </a:extLst>
          </p:cNvPr>
          <p:cNvGrpSpPr/>
          <p:nvPr/>
        </p:nvGrpSpPr>
        <p:grpSpPr>
          <a:xfrm>
            <a:off x="689207" y="2073869"/>
            <a:ext cx="1970296" cy="1125465"/>
            <a:chOff x="1786347" y="2699333"/>
            <a:chExt cx="1970296" cy="10519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C69461-BC12-F749-8218-A2195E7902FD}"/>
                </a:ext>
              </a:extLst>
            </p:cNvPr>
            <p:cNvSpPr/>
            <p:nvPr/>
          </p:nvSpPr>
          <p:spPr>
            <a:xfrm>
              <a:off x="1918471" y="2976826"/>
              <a:ext cx="1094469" cy="4315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Client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Application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42BD13-8A7E-FA4C-8C91-35A6A002C2A7}"/>
                </a:ext>
              </a:extLst>
            </p:cNvPr>
            <p:cNvGrpSpPr/>
            <p:nvPr/>
          </p:nvGrpSpPr>
          <p:grpSpPr>
            <a:xfrm>
              <a:off x="1786347" y="2699333"/>
              <a:ext cx="1970296" cy="1051945"/>
              <a:chOff x="265172" y="2308763"/>
              <a:chExt cx="712071" cy="676800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538C7F5C-6F87-ED4F-916B-116090C1061F}"/>
                  </a:ext>
                </a:extLst>
              </p:cNvPr>
              <p:cNvSpPr/>
              <p:nvPr/>
            </p:nvSpPr>
            <p:spPr>
              <a:xfrm>
                <a:off x="265172" y="2308763"/>
                <a:ext cx="712071" cy="676800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3BC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0401A68-1F3D-3C43-A4D4-8AE3A4C8649C}"/>
                  </a:ext>
                </a:extLst>
              </p:cNvPr>
              <p:cNvCxnSpPr/>
              <p:nvPr/>
            </p:nvCxnSpPr>
            <p:spPr>
              <a:xfrm>
                <a:off x="736935" y="2308763"/>
                <a:ext cx="0" cy="676800"/>
              </a:xfrm>
              <a:prstGeom prst="line">
                <a:avLst/>
              </a:prstGeom>
              <a:noFill/>
              <a:ln w="28575" cap="flat" cmpd="sng" algn="ctr">
                <a:solidFill>
                  <a:srgbClr val="003BC9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7DAE3C-47F2-D44D-9AFE-D1DBEF8008CA}"/>
                </a:ext>
              </a:extLst>
            </p:cNvPr>
            <p:cNvSpPr txBox="1"/>
            <p:nvPr/>
          </p:nvSpPr>
          <p:spPr>
            <a:xfrm>
              <a:off x="3080651" y="2976826"/>
              <a:ext cx="624685" cy="4315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SDK (HFC)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461022" y="1162192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1F4474-40DC-C743-B80F-9B3D812610B4}"/>
              </a:ext>
            </a:extLst>
          </p:cNvPr>
          <p:cNvGrpSpPr/>
          <p:nvPr/>
        </p:nvGrpSpPr>
        <p:grpSpPr>
          <a:xfrm>
            <a:off x="6110356" y="1647487"/>
            <a:ext cx="2004490" cy="2671129"/>
            <a:chOff x="6565932" y="1507986"/>
            <a:chExt cx="2004490" cy="267112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F4982E6-7FFE-E441-B9B2-7DD8DBD3B24E}"/>
                </a:ext>
              </a:extLst>
            </p:cNvPr>
            <p:cNvSpPr/>
            <p:nvPr/>
          </p:nvSpPr>
          <p:spPr>
            <a:xfrm>
              <a:off x="6565932" y="1903822"/>
              <a:ext cx="2004490" cy="2275293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EBD1F4-2702-BC49-B8DA-964E9D37B5C7}"/>
                </a:ext>
              </a:extLst>
            </p:cNvPr>
            <p:cNvSpPr/>
            <p:nvPr/>
          </p:nvSpPr>
          <p:spPr>
            <a:xfrm>
              <a:off x="7226217" y="1507986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Peer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7B527B-C892-0747-BECB-F3484BB22284}"/>
                </a:ext>
              </a:extLst>
            </p:cNvPr>
            <p:cNvSpPr/>
            <p:nvPr/>
          </p:nvSpPr>
          <p:spPr>
            <a:xfrm>
              <a:off x="6716331" y="2063616"/>
              <a:ext cx="1703690" cy="372013"/>
            </a:xfrm>
            <a:prstGeom prst="roundRect">
              <a:avLst/>
            </a:prstGeom>
            <a:solidFill>
              <a:srgbClr val="003BC9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Endorser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55F499-15FB-1D42-9ECA-23C4273DF9A2}"/>
                </a:ext>
              </a:extLst>
            </p:cNvPr>
            <p:cNvSpPr/>
            <p:nvPr/>
          </p:nvSpPr>
          <p:spPr>
            <a:xfrm>
              <a:off x="6673373" y="3144458"/>
              <a:ext cx="902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Ledger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DE3C57C-7A30-A041-B798-1E8642947233}"/>
                </a:ext>
              </a:extLst>
            </p:cNvPr>
            <p:cNvGrpSpPr/>
            <p:nvPr/>
          </p:nvGrpSpPr>
          <p:grpSpPr>
            <a:xfrm>
              <a:off x="7983288" y="3267440"/>
              <a:ext cx="432016" cy="114378"/>
              <a:chOff x="2259061" y="4731070"/>
              <a:chExt cx="576021" cy="15250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4D078C-A3C6-2947-9C20-B3E23F50155E}"/>
                  </a:ext>
                </a:extLst>
              </p:cNvPr>
              <p:cNvSpPr/>
              <p:nvPr/>
            </p:nvSpPr>
            <p:spPr>
              <a:xfrm>
                <a:off x="2259061" y="4731175"/>
                <a:ext cx="145473" cy="152396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7188F2-004B-AE4A-82F5-12E696208F4A}"/>
                  </a:ext>
                </a:extLst>
              </p:cNvPr>
              <p:cNvSpPr/>
              <p:nvPr/>
            </p:nvSpPr>
            <p:spPr>
              <a:xfrm>
                <a:off x="2475990" y="4731122"/>
                <a:ext cx="145473" cy="152400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776027-4632-634D-9B42-7DAA9A867AE5}"/>
                  </a:ext>
                </a:extLst>
              </p:cNvPr>
              <p:cNvSpPr/>
              <p:nvPr/>
            </p:nvSpPr>
            <p:spPr>
              <a:xfrm>
                <a:off x="2689609" y="4731070"/>
                <a:ext cx="145473" cy="152401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44199D-30F0-394C-92EC-C5F1C0E43CEC}"/>
                  </a:ext>
                </a:extLst>
              </p:cNvPr>
              <p:cNvCxnSpPr/>
              <p:nvPr/>
            </p:nvCxnSpPr>
            <p:spPr>
              <a:xfrm>
                <a:off x="2404534" y="4807375"/>
                <a:ext cx="285075" cy="0"/>
              </a:xfrm>
              <a:prstGeom prst="line">
                <a:avLst/>
              </a:prstGeom>
              <a:solidFill>
                <a:srgbClr val="003BC9"/>
              </a:solidFill>
              <a:ln w="19050" cap="flat" cmpd="sng" algn="ctr">
                <a:solidFill>
                  <a:srgbClr val="003BC9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757B670-14C8-4C40-95F8-575F7C2E0F93}"/>
                </a:ext>
              </a:extLst>
            </p:cNvPr>
            <p:cNvSpPr/>
            <p:nvPr/>
          </p:nvSpPr>
          <p:spPr>
            <a:xfrm>
              <a:off x="6716331" y="2579260"/>
              <a:ext cx="1698974" cy="38014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Committer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5CF4F04-8152-E049-AFE5-AF330F23E51F}"/>
                </a:ext>
              </a:extLst>
            </p:cNvPr>
            <p:cNvSpPr/>
            <p:nvPr/>
          </p:nvSpPr>
          <p:spPr>
            <a:xfrm>
              <a:off x="7980604" y="3613051"/>
              <a:ext cx="27753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C8CADA-6D82-8149-ABA7-34C69B65CFF8}"/>
                </a:ext>
              </a:extLst>
            </p:cNvPr>
            <p:cNvSpPr/>
            <p:nvPr/>
          </p:nvSpPr>
          <p:spPr>
            <a:xfrm>
              <a:off x="6661052" y="363732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Chaincode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25A55EB-23FB-AE4E-AB78-7596AEBD00B0}"/>
                </a:ext>
              </a:extLst>
            </p:cNvPr>
            <p:cNvSpPr/>
            <p:nvPr/>
          </p:nvSpPr>
          <p:spPr>
            <a:xfrm>
              <a:off x="8190025" y="3679754"/>
              <a:ext cx="25230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ED8181-CE70-0E49-900D-0428F102D331}"/>
              </a:ext>
            </a:extLst>
          </p:cNvPr>
          <p:cNvCxnSpPr/>
          <p:nvPr/>
        </p:nvCxnSpPr>
        <p:spPr>
          <a:xfrm>
            <a:off x="2668647" y="2426290"/>
            <a:ext cx="3581874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triangl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stCxn id="79" idx="3"/>
            <a:endCxn id="108" idx="1"/>
          </p:cNvCxnSpPr>
          <p:nvPr/>
        </p:nvCxnSpPr>
        <p:spPr>
          <a:xfrm>
            <a:off x="2659503" y="2636602"/>
            <a:ext cx="1174603" cy="10054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E6DAB-B734-CE4D-A84B-69197443E08D}"/>
              </a:ext>
            </a:extLst>
          </p:cNvPr>
          <p:cNvGrpSpPr/>
          <p:nvPr/>
        </p:nvGrpSpPr>
        <p:grpSpPr>
          <a:xfrm>
            <a:off x="778883" y="3313189"/>
            <a:ext cx="342607" cy="240131"/>
            <a:chOff x="3053916" y="6186281"/>
            <a:chExt cx="456809" cy="32017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C91E5A-C7CA-794E-842A-945DB2ACCE53}"/>
                </a:ext>
              </a:extLst>
            </p:cNvPr>
            <p:cNvSpPr/>
            <p:nvPr/>
          </p:nvSpPr>
          <p:spPr>
            <a:xfrm>
              <a:off x="3053916" y="6272185"/>
              <a:ext cx="456809" cy="234271"/>
            </a:xfrm>
            <a:prstGeom prst="rect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AC3FADC-9889-A441-B753-CA2BB72AE1CA}"/>
                </a:ext>
              </a:extLst>
            </p:cNvPr>
            <p:cNvSpPr/>
            <p:nvPr/>
          </p:nvSpPr>
          <p:spPr>
            <a:xfrm>
              <a:off x="3384550" y="6362700"/>
              <a:ext cx="45719" cy="4571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5D52A1-54DB-2A40-9D44-AD67EE88C62C}"/>
                </a:ext>
              </a:extLst>
            </p:cNvPr>
            <p:cNvCxnSpPr/>
            <p:nvPr/>
          </p:nvCxnSpPr>
          <p:spPr>
            <a:xfrm flipV="1">
              <a:off x="3053916" y="6189456"/>
              <a:ext cx="423374" cy="82730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A88A6EF-99D9-8648-8AB2-648DDA4A542D}"/>
                </a:ext>
              </a:extLst>
            </p:cNvPr>
            <p:cNvCxnSpPr/>
            <p:nvPr/>
          </p:nvCxnSpPr>
          <p:spPr>
            <a:xfrm>
              <a:off x="3474115" y="6186281"/>
              <a:ext cx="0" cy="82729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A831EA-7022-194D-83A1-2FD5757AAB71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 flipV="1">
            <a:off x="5543422" y="2908834"/>
            <a:ext cx="717333" cy="7332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4159988" y="4455322"/>
            <a:ext cx="1071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Ordering-Service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40ED6D-213C-8E49-8EC8-23E9010EC213}"/>
              </a:ext>
            </a:extLst>
          </p:cNvPr>
          <p:cNvGrpSpPr/>
          <p:nvPr/>
        </p:nvGrpSpPr>
        <p:grpSpPr>
          <a:xfrm>
            <a:off x="3834106" y="2837534"/>
            <a:ext cx="1709316" cy="1609006"/>
            <a:chOff x="3620745" y="2847577"/>
            <a:chExt cx="1709316" cy="1609006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BA7D666F-07C2-7949-B09E-3FF9767F58D8}"/>
                </a:ext>
              </a:extLst>
            </p:cNvPr>
            <p:cNvSpPr/>
            <p:nvPr/>
          </p:nvSpPr>
          <p:spPr>
            <a:xfrm>
              <a:off x="3620745" y="2847577"/>
              <a:ext cx="1709316" cy="1609006"/>
            </a:xfrm>
            <a:prstGeom prst="roundRect">
              <a:avLst/>
            </a:prstGeom>
            <a:solidFill>
              <a:srgbClr val="0064FF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538CDE4-03F1-2347-8067-A6EA67CEBDDB}"/>
                </a:ext>
              </a:extLst>
            </p:cNvPr>
            <p:cNvSpPr/>
            <p:nvPr/>
          </p:nvSpPr>
          <p:spPr>
            <a:xfrm>
              <a:off x="3767821" y="371105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AC928FC-730E-7B48-BDF2-B52886E9A804}"/>
                </a:ext>
              </a:extLst>
            </p:cNvPr>
            <p:cNvSpPr/>
            <p:nvPr/>
          </p:nvSpPr>
          <p:spPr>
            <a:xfrm>
              <a:off x="3767821" y="2964728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C03BBF1E-ECC9-9B40-9F03-055A48112FE2}"/>
                </a:ext>
              </a:extLst>
            </p:cNvPr>
            <p:cNvSpPr/>
            <p:nvPr/>
          </p:nvSpPr>
          <p:spPr>
            <a:xfrm>
              <a:off x="4580786" y="296749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129FCB8-91DB-5747-A3BF-2BDC142D85F6}"/>
                </a:ext>
              </a:extLst>
            </p:cNvPr>
            <p:cNvCxnSpPr/>
            <p:nvPr/>
          </p:nvCxnSpPr>
          <p:spPr>
            <a:xfrm>
              <a:off x="4366020" y="3263828"/>
              <a:ext cx="214766" cy="2765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6AB6E8-46C0-FE45-BE3F-82419C97C5F2}"/>
                </a:ext>
              </a:extLst>
            </p:cNvPr>
            <p:cNvCxnSpPr/>
            <p:nvPr/>
          </p:nvCxnSpPr>
          <p:spPr>
            <a:xfrm>
              <a:off x="4366020" y="4010153"/>
              <a:ext cx="209384" cy="3812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175291-ED6A-D24F-B786-5DA660ABAEBD}"/>
                </a:ext>
              </a:extLst>
            </p:cNvPr>
            <p:cNvCxnSpPr/>
            <p:nvPr/>
          </p:nvCxnSpPr>
          <p:spPr>
            <a:xfrm>
              <a:off x="4066921" y="3562927"/>
              <a:ext cx="0" cy="148126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BE5C97-4D33-8146-99BB-D4B337241A7E}"/>
                </a:ext>
              </a:extLst>
            </p:cNvPr>
            <p:cNvCxnSpPr/>
            <p:nvPr/>
          </p:nvCxnSpPr>
          <p:spPr>
            <a:xfrm flipH="1">
              <a:off x="4874504" y="3565692"/>
              <a:ext cx="5382" cy="149173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87AE759-3A7F-0940-82BD-489E64105DBC}"/>
                </a:ext>
              </a:extLst>
            </p:cNvPr>
            <p:cNvCxnSpPr/>
            <p:nvPr/>
          </p:nvCxnSpPr>
          <p:spPr>
            <a:xfrm>
              <a:off x="4341787" y="3536576"/>
              <a:ext cx="288095" cy="214810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2368DF-C955-FD44-8408-A6585C283FED}"/>
                </a:ext>
              </a:extLst>
            </p:cNvPr>
            <p:cNvCxnSpPr/>
            <p:nvPr/>
          </p:nvCxnSpPr>
          <p:spPr>
            <a:xfrm flipV="1">
              <a:off x="4341787" y="3530645"/>
              <a:ext cx="281287" cy="220741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3C14B28-5325-6C4F-9563-7F10B3C36EB4}"/>
                </a:ext>
              </a:extLst>
            </p:cNvPr>
            <p:cNvSpPr/>
            <p:nvPr/>
          </p:nvSpPr>
          <p:spPr>
            <a:xfrm>
              <a:off x="4575404" y="3714865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6010363" y="4629736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7871168" y="1031880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7186789" y="1079972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A65C0B35-A644-A34A-9B00-B0384BE42CB3}"/>
              </a:ext>
            </a:extLst>
          </p:cNvPr>
          <p:cNvSpPr/>
          <p:nvPr/>
        </p:nvSpPr>
        <p:spPr bwMode="auto">
          <a:xfrm>
            <a:off x="4192797" y="2126431"/>
            <a:ext cx="242948" cy="249017"/>
          </a:xfrm>
          <a:prstGeom prst="ellipse">
            <a:avLst/>
          </a:prstGeom>
          <a:solidFill>
            <a:srgbClr val="C0000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8C7FEC1-9638-6E4E-B222-79B87810F58A}"/>
              </a:ext>
            </a:extLst>
          </p:cNvPr>
          <p:cNvSpPr/>
          <p:nvPr/>
        </p:nvSpPr>
        <p:spPr bwMode="auto">
          <a:xfrm>
            <a:off x="2913673" y="3056460"/>
            <a:ext cx="242948" cy="249017"/>
          </a:xfrm>
          <a:prstGeom prst="ellipse">
            <a:avLst/>
          </a:prstGeom>
          <a:solidFill>
            <a:srgbClr val="C0000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2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0BE3B9E-06B7-0048-9A98-030744789B53}"/>
              </a:ext>
            </a:extLst>
          </p:cNvPr>
          <p:cNvSpPr/>
          <p:nvPr/>
        </p:nvSpPr>
        <p:spPr bwMode="auto">
          <a:xfrm>
            <a:off x="5779730" y="3404274"/>
            <a:ext cx="242948" cy="249017"/>
          </a:xfrm>
          <a:prstGeom prst="ellipse">
            <a:avLst/>
          </a:prstGeom>
          <a:solidFill>
            <a:srgbClr val="C0000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09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4" grpId="0" animBg="1"/>
      <p:bldP spid="1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3153676" y="892744"/>
            <a:ext cx="5358557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F62BA2-EC87-E040-BB21-777B05CC1FCB}"/>
              </a:ext>
            </a:extLst>
          </p:cNvPr>
          <p:cNvGrpSpPr/>
          <p:nvPr/>
        </p:nvGrpSpPr>
        <p:grpSpPr>
          <a:xfrm>
            <a:off x="689207" y="2073869"/>
            <a:ext cx="1970296" cy="1125465"/>
            <a:chOff x="1786347" y="2699333"/>
            <a:chExt cx="1970296" cy="10519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C69461-BC12-F749-8218-A2195E7902FD}"/>
                </a:ext>
              </a:extLst>
            </p:cNvPr>
            <p:cNvSpPr/>
            <p:nvPr/>
          </p:nvSpPr>
          <p:spPr>
            <a:xfrm>
              <a:off x="1918471" y="2976826"/>
              <a:ext cx="1094469" cy="4315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Client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Application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42BD13-8A7E-FA4C-8C91-35A6A002C2A7}"/>
                </a:ext>
              </a:extLst>
            </p:cNvPr>
            <p:cNvGrpSpPr/>
            <p:nvPr/>
          </p:nvGrpSpPr>
          <p:grpSpPr>
            <a:xfrm>
              <a:off x="1786347" y="2699333"/>
              <a:ext cx="1970296" cy="1051945"/>
              <a:chOff x="265172" y="2308763"/>
              <a:chExt cx="712071" cy="676800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538C7F5C-6F87-ED4F-916B-116090C1061F}"/>
                  </a:ext>
                </a:extLst>
              </p:cNvPr>
              <p:cNvSpPr/>
              <p:nvPr/>
            </p:nvSpPr>
            <p:spPr>
              <a:xfrm>
                <a:off x="265172" y="2308763"/>
                <a:ext cx="712071" cy="676800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3BC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0401A68-1F3D-3C43-A4D4-8AE3A4C8649C}"/>
                  </a:ext>
                </a:extLst>
              </p:cNvPr>
              <p:cNvCxnSpPr/>
              <p:nvPr/>
            </p:nvCxnSpPr>
            <p:spPr>
              <a:xfrm>
                <a:off x="736935" y="2308763"/>
                <a:ext cx="0" cy="676800"/>
              </a:xfrm>
              <a:prstGeom prst="line">
                <a:avLst/>
              </a:prstGeom>
              <a:noFill/>
              <a:ln w="28575" cap="flat" cmpd="sng" algn="ctr">
                <a:solidFill>
                  <a:srgbClr val="003BC9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7DAE3C-47F2-D44D-9AFE-D1DBEF8008CA}"/>
                </a:ext>
              </a:extLst>
            </p:cNvPr>
            <p:cNvSpPr txBox="1"/>
            <p:nvPr/>
          </p:nvSpPr>
          <p:spPr>
            <a:xfrm>
              <a:off x="3080651" y="2976826"/>
              <a:ext cx="624685" cy="4315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SDK (HFC)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461022" y="1162192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1F4474-40DC-C743-B80F-9B3D812610B4}"/>
              </a:ext>
            </a:extLst>
          </p:cNvPr>
          <p:cNvGrpSpPr/>
          <p:nvPr/>
        </p:nvGrpSpPr>
        <p:grpSpPr>
          <a:xfrm>
            <a:off x="6110356" y="1647487"/>
            <a:ext cx="2004490" cy="2671129"/>
            <a:chOff x="6565932" y="1507986"/>
            <a:chExt cx="2004490" cy="267112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F4982E6-7FFE-E441-B9B2-7DD8DBD3B24E}"/>
                </a:ext>
              </a:extLst>
            </p:cNvPr>
            <p:cNvSpPr/>
            <p:nvPr/>
          </p:nvSpPr>
          <p:spPr>
            <a:xfrm>
              <a:off x="6565932" y="1903822"/>
              <a:ext cx="2004490" cy="2275293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EBD1F4-2702-BC49-B8DA-964E9D37B5C7}"/>
                </a:ext>
              </a:extLst>
            </p:cNvPr>
            <p:cNvSpPr/>
            <p:nvPr/>
          </p:nvSpPr>
          <p:spPr>
            <a:xfrm>
              <a:off x="7226217" y="1507986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Peer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7B527B-C892-0747-BECB-F3484BB22284}"/>
                </a:ext>
              </a:extLst>
            </p:cNvPr>
            <p:cNvSpPr/>
            <p:nvPr/>
          </p:nvSpPr>
          <p:spPr>
            <a:xfrm>
              <a:off x="6716331" y="2063616"/>
              <a:ext cx="1703690" cy="372013"/>
            </a:xfrm>
            <a:prstGeom prst="roundRect">
              <a:avLst/>
            </a:prstGeom>
            <a:solidFill>
              <a:srgbClr val="003BC9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Endorser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55F499-15FB-1D42-9ECA-23C4273DF9A2}"/>
                </a:ext>
              </a:extLst>
            </p:cNvPr>
            <p:cNvSpPr/>
            <p:nvPr/>
          </p:nvSpPr>
          <p:spPr>
            <a:xfrm>
              <a:off x="6673373" y="3144458"/>
              <a:ext cx="902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Ledger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DE3C57C-7A30-A041-B798-1E8642947233}"/>
                </a:ext>
              </a:extLst>
            </p:cNvPr>
            <p:cNvGrpSpPr/>
            <p:nvPr/>
          </p:nvGrpSpPr>
          <p:grpSpPr>
            <a:xfrm>
              <a:off x="7983288" y="3267440"/>
              <a:ext cx="432016" cy="114378"/>
              <a:chOff x="2259061" y="4731070"/>
              <a:chExt cx="576021" cy="15250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4D078C-A3C6-2947-9C20-B3E23F50155E}"/>
                  </a:ext>
                </a:extLst>
              </p:cNvPr>
              <p:cNvSpPr/>
              <p:nvPr/>
            </p:nvSpPr>
            <p:spPr>
              <a:xfrm>
                <a:off x="2259061" y="4731175"/>
                <a:ext cx="145473" cy="152396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7188F2-004B-AE4A-82F5-12E696208F4A}"/>
                  </a:ext>
                </a:extLst>
              </p:cNvPr>
              <p:cNvSpPr/>
              <p:nvPr/>
            </p:nvSpPr>
            <p:spPr>
              <a:xfrm>
                <a:off x="2475990" y="4731122"/>
                <a:ext cx="145473" cy="152400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776027-4632-634D-9B42-7DAA9A867AE5}"/>
                  </a:ext>
                </a:extLst>
              </p:cNvPr>
              <p:cNvSpPr/>
              <p:nvPr/>
            </p:nvSpPr>
            <p:spPr>
              <a:xfrm>
                <a:off x="2689609" y="4731070"/>
                <a:ext cx="145473" cy="152401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44199D-30F0-394C-92EC-C5F1C0E43CEC}"/>
                  </a:ext>
                </a:extLst>
              </p:cNvPr>
              <p:cNvCxnSpPr/>
              <p:nvPr/>
            </p:nvCxnSpPr>
            <p:spPr>
              <a:xfrm>
                <a:off x="2404534" y="4807375"/>
                <a:ext cx="285075" cy="0"/>
              </a:xfrm>
              <a:prstGeom prst="line">
                <a:avLst/>
              </a:prstGeom>
              <a:solidFill>
                <a:srgbClr val="003BC9"/>
              </a:solidFill>
              <a:ln w="19050" cap="flat" cmpd="sng" algn="ctr">
                <a:solidFill>
                  <a:srgbClr val="003BC9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757B670-14C8-4C40-95F8-575F7C2E0F93}"/>
                </a:ext>
              </a:extLst>
            </p:cNvPr>
            <p:cNvSpPr/>
            <p:nvPr/>
          </p:nvSpPr>
          <p:spPr>
            <a:xfrm>
              <a:off x="6716331" y="2579260"/>
              <a:ext cx="1698974" cy="38014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Committer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5CF4F04-8152-E049-AFE5-AF330F23E51F}"/>
                </a:ext>
              </a:extLst>
            </p:cNvPr>
            <p:cNvSpPr/>
            <p:nvPr/>
          </p:nvSpPr>
          <p:spPr>
            <a:xfrm>
              <a:off x="7980604" y="3613051"/>
              <a:ext cx="27753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C8CADA-6D82-8149-ABA7-34C69B65CFF8}"/>
                </a:ext>
              </a:extLst>
            </p:cNvPr>
            <p:cNvSpPr/>
            <p:nvPr/>
          </p:nvSpPr>
          <p:spPr>
            <a:xfrm>
              <a:off x="6661052" y="363732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Chaincode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25A55EB-23FB-AE4E-AB78-7596AEBD00B0}"/>
                </a:ext>
              </a:extLst>
            </p:cNvPr>
            <p:cNvSpPr/>
            <p:nvPr/>
          </p:nvSpPr>
          <p:spPr>
            <a:xfrm>
              <a:off x="8190025" y="3679754"/>
              <a:ext cx="25230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ED8181-CE70-0E49-900D-0428F102D331}"/>
              </a:ext>
            </a:extLst>
          </p:cNvPr>
          <p:cNvCxnSpPr/>
          <p:nvPr/>
        </p:nvCxnSpPr>
        <p:spPr>
          <a:xfrm>
            <a:off x="2668647" y="2426290"/>
            <a:ext cx="3581874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triangl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stCxn id="79" idx="3"/>
            <a:endCxn id="108" idx="1"/>
          </p:cNvCxnSpPr>
          <p:nvPr/>
        </p:nvCxnSpPr>
        <p:spPr>
          <a:xfrm>
            <a:off x="2659503" y="2636602"/>
            <a:ext cx="1174603" cy="10054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E6DAB-B734-CE4D-A84B-69197443E08D}"/>
              </a:ext>
            </a:extLst>
          </p:cNvPr>
          <p:cNvGrpSpPr/>
          <p:nvPr/>
        </p:nvGrpSpPr>
        <p:grpSpPr>
          <a:xfrm>
            <a:off x="778883" y="3313189"/>
            <a:ext cx="342607" cy="240131"/>
            <a:chOff x="3053916" y="6186281"/>
            <a:chExt cx="456809" cy="32017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C91E5A-C7CA-794E-842A-945DB2ACCE53}"/>
                </a:ext>
              </a:extLst>
            </p:cNvPr>
            <p:cNvSpPr/>
            <p:nvPr/>
          </p:nvSpPr>
          <p:spPr>
            <a:xfrm>
              <a:off x="3053916" y="6272185"/>
              <a:ext cx="456809" cy="234271"/>
            </a:xfrm>
            <a:prstGeom prst="rect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AC3FADC-9889-A441-B753-CA2BB72AE1CA}"/>
                </a:ext>
              </a:extLst>
            </p:cNvPr>
            <p:cNvSpPr/>
            <p:nvPr/>
          </p:nvSpPr>
          <p:spPr>
            <a:xfrm>
              <a:off x="3384550" y="6362700"/>
              <a:ext cx="45719" cy="4571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5D52A1-54DB-2A40-9D44-AD67EE88C62C}"/>
                </a:ext>
              </a:extLst>
            </p:cNvPr>
            <p:cNvCxnSpPr/>
            <p:nvPr/>
          </p:nvCxnSpPr>
          <p:spPr>
            <a:xfrm flipV="1">
              <a:off x="3053916" y="6189456"/>
              <a:ext cx="423374" cy="82730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A88A6EF-99D9-8648-8AB2-648DDA4A542D}"/>
                </a:ext>
              </a:extLst>
            </p:cNvPr>
            <p:cNvCxnSpPr/>
            <p:nvPr/>
          </p:nvCxnSpPr>
          <p:spPr>
            <a:xfrm>
              <a:off x="3474115" y="6186281"/>
              <a:ext cx="0" cy="82729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A831EA-7022-194D-83A1-2FD5757AAB71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 flipV="1">
            <a:off x="5543422" y="2908834"/>
            <a:ext cx="717333" cy="7332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4159988" y="4455322"/>
            <a:ext cx="1071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Ordering-Service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40ED6D-213C-8E49-8EC8-23E9010EC213}"/>
              </a:ext>
            </a:extLst>
          </p:cNvPr>
          <p:cNvGrpSpPr/>
          <p:nvPr/>
        </p:nvGrpSpPr>
        <p:grpSpPr>
          <a:xfrm>
            <a:off x="3834106" y="2837534"/>
            <a:ext cx="1709316" cy="1609006"/>
            <a:chOff x="3620745" y="2847577"/>
            <a:chExt cx="1709316" cy="1609006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BA7D666F-07C2-7949-B09E-3FF9767F58D8}"/>
                </a:ext>
              </a:extLst>
            </p:cNvPr>
            <p:cNvSpPr/>
            <p:nvPr/>
          </p:nvSpPr>
          <p:spPr>
            <a:xfrm>
              <a:off x="3620745" y="2847577"/>
              <a:ext cx="1709316" cy="1609006"/>
            </a:xfrm>
            <a:prstGeom prst="roundRect">
              <a:avLst/>
            </a:prstGeom>
            <a:solidFill>
              <a:srgbClr val="0064FF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538CDE4-03F1-2347-8067-A6EA67CEBDDB}"/>
                </a:ext>
              </a:extLst>
            </p:cNvPr>
            <p:cNvSpPr/>
            <p:nvPr/>
          </p:nvSpPr>
          <p:spPr>
            <a:xfrm>
              <a:off x="3767821" y="371105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AC928FC-730E-7B48-BDF2-B52886E9A804}"/>
                </a:ext>
              </a:extLst>
            </p:cNvPr>
            <p:cNvSpPr/>
            <p:nvPr/>
          </p:nvSpPr>
          <p:spPr>
            <a:xfrm>
              <a:off x="3767821" y="2964728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C03BBF1E-ECC9-9B40-9F03-055A48112FE2}"/>
                </a:ext>
              </a:extLst>
            </p:cNvPr>
            <p:cNvSpPr/>
            <p:nvPr/>
          </p:nvSpPr>
          <p:spPr>
            <a:xfrm>
              <a:off x="4580786" y="296749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129FCB8-91DB-5747-A3BF-2BDC142D85F6}"/>
                </a:ext>
              </a:extLst>
            </p:cNvPr>
            <p:cNvCxnSpPr/>
            <p:nvPr/>
          </p:nvCxnSpPr>
          <p:spPr>
            <a:xfrm>
              <a:off x="4366020" y="3263828"/>
              <a:ext cx="214766" cy="2765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6AB6E8-46C0-FE45-BE3F-82419C97C5F2}"/>
                </a:ext>
              </a:extLst>
            </p:cNvPr>
            <p:cNvCxnSpPr/>
            <p:nvPr/>
          </p:nvCxnSpPr>
          <p:spPr>
            <a:xfrm>
              <a:off x="4366020" y="4010153"/>
              <a:ext cx="209384" cy="3812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175291-ED6A-D24F-B786-5DA660ABAEBD}"/>
                </a:ext>
              </a:extLst>
            </p:cNvPr>
            <p:cNvCxnSpPr/>
            <p:nvPr/>
          </p:nvCxnSpPr>
          <p:spPr>
            <a:xfrm>
              <a:off x="4066921" y="3562927"/>
              <a:ext cx="0" cy="148126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BE5C97-4D33-8146-99BB-D4B337241A7E}"/>
                </a:ext>
              </a:extLst>
            </p:cNvPr>
            <p:cNvCxnSpPr/>
            <p:nvPr/>
          </p:nvCxnSpPr>
          <p:spPr>
            <a:xfrm flipH="1">
              <a:off x="4874504" y="3565692"/>
              <a:ext cx="5382" cy="149173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87AE759-3A7F-0940-82BD-489E64105DBC}"/>
                </a:ext>
              </a:extLst>
            </p:cNvPr>
            <p:cNvCxnSpPr/>
            <p:nvPr/>
          </p:nvCxnSpPr>
          <p:spPr>
            <a:xfrm>
              <a:off x="4341787" y="3536576"/>
              <a:ext cx="288095" cy="214810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2368DF-C955-FD44-8408-A6585C283FED}"/>
                </a:ext>
              </a:extLst>
            </p:cNvPr>
            <p:cNvCxnSpPr/>
            <p:nvPr/>
          </p:nvCxnSpPr>
          <p:spPr>
            <a:xfrm flipV="1">
              <a:off x="4341787" y="3530645"/>
              <a:ext cx="281287" cy="220741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3C14B28-5325-6C4F-9563-7F10B3C36EB4}"/>
                </a:ext>
              </a:extLst>
            </p:cNvPr>
            <p:cNvSpPr/>
            <p:nvPr/>
          </p:nvSpPr>
          <p:spPr>
            <a:xfrm>
              <a:off x="4575404" y="3714865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6010363" y="4629736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7871168" y="1031880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7186789" y="1079972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89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Global unique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3153676" y="892744"/>
            <a:ext cx="5358557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F62BA2-EC87-E040-BB21-777B05CC1FCB}"/>
              </a:ext>
            </a:extLst>
          </p:cNvPr>
          <p:cNvGrpSpPr/>
          <p:nvPr/>
        </p:nvGrpSpPr>
        <p:grpSpPr>
          <a:xfrm>
            <a:off x="689207" y="2073869"/>
            <a:ext cx="1970296" cy="1125465"/>
            <a:chOff x="1786347" y="2699333"/>
            <a:chExt cx="1970296" cy="10519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C69461-BC12-F749-8218-A2195E7902FD}"/>
                </a:ext>
              </a:extLst>
            </p:cNvPr>
            <p:cNvSpPr/>
            <p:nvPr/>
          </p:nvSpPr>
          <p:spPr>
            <a:xfrm>
              <a:off x="1918471" y="2976826"/>
              <a:ext cx="1094469" cy="4315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Client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Application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42BD13-8A7E-FA4C-8C91-35A6A002C2A7}"/>
                </a:ext>
              </a:extLst>
            </p:cNvPr>
            <p:cNvGrpSpPr/>
            <p:nvPr/>
          </p:nvGrpSpPr>
          <p:grpSpPr>
            <a:xfrm>
              <a:off x="1786347" y="2699333"/>
              <a:ext cx="1970296" cy="1051945"/>
              <a:chOff x="265172" y="2308763"/>
              <a:chExt cx="712071" cy="676800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538C7F5C-6F87-ED4F-916B-116090C1061F}"/>
                  </a:ext>
                </a:extLst>
              </p:cNvPr>
              <p:cNvSpPr/>
              <p:nvPr/>
            </p:nvSpPr>
            <p:spPr>
              <a:xfrm>
                <a:off x="265172" y="2308763"/>
                <a:ext cx="712071" cy="676800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3BC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0401A68-1F3D-3C43-A4D4-8AE3A4C8649C}"/>
                  </a:ext>
                </a:extLst>
              </p:cNvPr>
              <p:cNvCxnSpPr/>
              <p:nvPr/>
            </p:nvCxnSpPr>
            <p:spPr>
              <a:xfrm>
                <a:off x="736935" y="2308763"/>
                <a:ext cx="0" cy="676800"/>
              </a:xfrm>
              <a:prstGeom prst="line">
                <a:avLst/>
              </a:prstGeom>
              <a:noFill/>
              <a:ln w="28575" cap="flat" cmpd="sng" algn="ctr">
                <a:solidFill>
                  <a:srgbClr val="003BC9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7DAE3C-47F2-D44D-9AFE-D1DBEF8008CA}"/>
                </a:ext>
              </a:extLst>
            </p:cNvPr>
            <p:cNvSpPr txBox="1"/>
            <p:nvPr/>
          </p:nvSpPr>
          <p:spPr>
            <a:xfrm>
              <a:off x="3080651" y="2976826"/>
              <a:ext cx="624685" cy="4315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SDK (HFC)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461022" y="1162192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1F4474-40DC-C743-B80F-9B3D812610B4}"/>
              </a:ext>
            </a:extLst>
          </p:cNvPr>
          <p:cNvGrpSpPr/>
          <p:nvPr/>
        </p:nvGrpSpPr>
        <p:grpSpPr>
          <a:xfrm>
            <a:off x="6110356" y="1647487"/>
            <a:ext cx="2004490" cy="2671129"/>
            <a:chOff x="6565932" y="1507986"/>
            <a:chExt cx="2004490" cy="267112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F4982E6-7FFE-E441-B9B2-7DD8DBD3B24E}"/>
                </a:ext>
              </a:extLst>
            </p:cNvPr>
            <p:cNvSpPr/>
            <p:nvPr/>
          </p:nvSpPr>
          <p:spPr>
            <a:xfrm>
              <a:off x="6565932" y="1903822"/>
              <a:ext cx="2004490" cy="2275293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EBD1F4-2702-BC49-B8DA-964E9D37B5C7}"/>
                </a:ext>
              </a:extLst>
            </p:cNvPr>
            <p:cNvSpPr/>
            <p:nvPr/>
          </p:nvSpPr>
          <p:spPr>
            <a:xfrm>
              <a:off x="7226217" y="1507986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Peer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7B527B-C892-0747-BECB-F3484BB22284}"/>
                </a:ext>
              </a:extLst>
            </p:cNvPr>
            <p:cNvSpPr/>
            <p:nvPr/>
          </p:nvSpPr>
          <p:spPr>
            <a:xfrm>
              <a:off x="6716331" y="2063616"/>
              <a:ext cx="1703690" cy="372013"/>
            </a:xfrm>
            <a:prstGeom prst="roundRect">
              <a:avLst/>
            </a:prstGeom>
            <a:solidFill>
              <a:srgbClr val="003BC9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Endorser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55F499-15FB-1D42-9ECA-23C4273DF9A2}"/>
                </a:ext>
              </a:extLst>
            </p:cNvPr>
            <p:cNvSpPr/>
            <p:nvPr/>
          </p:nvSpPr>
          <p:spPr>
            <a:xfrm>
              <a:off x="6673373" y="3144458"/>
              <a:ext cx="902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Ledger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DE3C57C-7A30-A041-B798-1E8642947233}"/>
                </a:ext>
              </a:extLst>
            </p:cNvPr>
            <p:cNvGrpSpPr/>
            <p:nvPr/>
          </p:nvGrpSpPr>
          <p:grpSpPr>
            <a:xfrm>
              <a:off x="7983288" y="3267440"/>
              <a:ext cx="432016" cy="114378"/>
              <a:chOff x="2259061" y="4731070"/>
              <a:chExt cx="576021" cy="15250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4D078C-A3C6-2947-9C20-B3E23F50155E}"/>
                  </a:ext>
                </a:extLst>
              </p:cNvPr>
              <p:cNvSpPr/>
              <p:nvPr/>
            </p:nvSpPr>
            <p:spPr>
              <a:xfrm>
                <a:off x="2259061" y="4731175"/>
                <a:ext cx="145473" cy="152396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7188F2-004B-AE4A-82F5-12E696208F4A}"/>
                  </a:ext>
                </a:extLst>
              </p:cNvPr>
              <p:cNvSpPr/>
              <p:nvPr/>
            </p:nvSpPr>
            <p:spPr>
              <a:xfrm>
                <a:off x="2475990" y="4731122"/>
                <a:ext cx="145473" cy="152400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776027-4632-634D-9B42-7DAA9A867AE5}"/>
                  </a:ext>
                </a:extLst>
              </p:cNvPr>
              <p:cNvSpPr/>
              <p:nvPr/>
            </p:nvSpPr>
            <p:spPr>
              <a:xfrm>
                <a:off x="2689609" y="4731070"/>
                <a:ext cx="145473" cy="152401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44199D-30F0-394C-92EC-C5F1C0E43CEC}"/>
                  </a:ext>
                </a:extLst>
              </p:cNvPr>
              <p:cNvCxnSpPr/>
              <p:nvPr/>
            </p:nvCxnSpPr>
            <p:spPr>
              <a:xfrm>
                <a:off x="2404534" y="4807375"/>
                <a:ext cx="285075" cy="0"/>
              </a:xfrm>
              <a:prstGeom prst="line">
                <a:avLst/>
              </a:prstGeom>
              <a:solidFill>
                <a:srgbClr val="003BC9"/>
              </a:solidFill>
              <a:ln w="19050" cap="flat" cmpd="sng" algn="ctr">
                <a:solidFill>
                  <a:srgbClr val="003BC9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757B670-14C8-4C40-95F8-575F7C2E0F93}"/>
                </a:ext>
              </a:extLst>
            </p:cNvPr>
            <p:cNvSpPr/>
            <p:nvPr/>
          </p:nvSpPr>
          <p:spPr>
            <a:xfrm>
              <a:off x="6716331" y="2579260"/>
              <a:ext cx="1698974" cy="38014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Committer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5CF4F04-8152-E049-AFE5-AF330F23E51F}"/>
                </a:ext>
              </a:extLst>
            </p:cNvPr>
            <p:cNvSpPr/>
            <p:nvPr/>
          </p:nvSpPr>
          <p:spPr>
            <a:xfrm>
              <a:off x="7980604" y="3613051"/>
              <a:ext cx="27753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C8CADA-6D82-8149-ABA7-34C69B65CFF8}"/>
                </a:ext>
              </a:extLst>
            </p:cNvPr>
            <p:cNvSpPr/>
            <p:nvPr/>
          </p:nvSpPr>
          <p:spPr>
            <a:xfrm>
              <a:off x="6661052" y="363732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Chaincode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25A55EB-23FB-AE4E-AB78-7596AEBD00B0}"/>
                </a:ext>
              </a:extLst>
            </p:cNvPr>
            <p:cNvSpPr/>
            <p:nvPr/>
          </p:nvSpPr>
          <p:spPr>
            <a:xfrm>
              <a:off x="8190025" y="3679754"/>
              <a:ext cx="25230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ED8181-CE70-0E49-900D-0428F102D331}"/>
              </a:ext>
            </a:extLst>
          </p:cNvPr>
          <p:cNvCxnSpPr/>
          <p:nvPr/>
        </p:nvCxnSpPr>
        <p:spPr>
          <a:xfrm>
            <a:off x="2668647" y="2426290"/>
            <a:ext cx="3581874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triangl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stCxn id="79" idx="3"/>
            <a:endCxn id="108" idx="1"/>
          </p:cNvCxnSpPr>
          <p:nvPr/>
        </p:nvCxnSpPr>
        <p:spPr>
          <a:xfrm>
            <a:off x="2659503" y="2636602"/>
            <a:ext cx="1174603" cy="10054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E6DAB-B734-CE4D-A84B-69197443E08D}"/>
              </a:ext>
            </a:extLst>
          </p:cNvPr>
          <p:cNvGrpSpPr/>
          <p:nvPr/>
        </p:nvGrpSpPr>
        <p:grpSpPr>
          <a:xfrm>
            <a:off x="778883" y="3313189"/>
            <a:ext cx="342607" cy="240131"/>
            <a:chOff x="3053916" y="6186281"/>
            <a:chExt cx="456809" cy="32017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C91E5A-C7CA-794E-842A-945DB2ACCE53}"/>
                </a:ext>
              </a:extLst>
            </p:cNvPr>
            <p:cNvSpPr/>
            <p:nvPr/>
          </p:nvSpPr>
          <p:spPr>
            <a:xfrm>
              <a:off x="3053916" y="6272185"/>
              <a:ext cx="456809" cy="234271"/>
            </a:xfrm>
            <a:prstGeom prst="rect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AC3FADC-9889-A441-B753-CA2BB72AE1CA}"/>
                </a:ext>
              </a:extLst>
            </p:cNvPr>
            <p:cNvSpPr/>
            <p:nvPr/>
          </p:nvSpPr>
          <p:spPr>
            <a:xfrm>
              <a:off x="3384550" y="6362700"/>
              <a:ext cx="45719" cy="4571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5D52A1-54DB-2A40-9D44-AD67EE88C62C}"/>
                </a:ext>
              </a:extLst>
            </p:cNvPr>
            <p:cNvCxnSpPr/>
            <p:nvPr/>
          </p:nvCxnSpPr>
          <p:spPr>
            <a:xfrm flipV="1">
              <a:off x="3053916" y="6189456"/>
              <a:ext cx="423374" cy="82730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A88A6EF-99D9-8648-8AB2-648DDA4A542D}"/>
                </a:ext>
              </a:extLst>
            </p:cNvPr>
            <p:cNvCxnSpPr/>
            <p:nvPr/>
          </p:nvCxnSpPr>
          <p:spPr>
            <a:xfrm>
              <a:off x="3474115" y="6186281"/>
              <a:ext cx="0" cy="82729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A831EA-7022-194D-83A1-2FD5757AAB71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 flipV="1">
            <a:off x="5543422" y="2908834"/>
            <a:ext cx="717333" cy="7332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4159988" y="4455322"/>
            <a:ext cx="1071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Ordering-Service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40ED6D-213C-8E49-8EC8-23E9010EC213}"/>
              </a:ext>
            </a:extLst>
          </p:cNvPr>
          <p:cNvGrpSpPr/>
          <p:nvPr/>
        </p:nvGrpSpPr>
        <p:grpSpPr>
          <a:xfrm>
            <a:off x="3834106" y="2837534"/>
            <a:ext cx="1709316" cy="1609006"/>
            <a:chOff x="3620745" y="2847577"/>
            <a:chExt cx="1709316" cy="1609006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BA7D666F-07C2-7949-B09E-3FF9767F58D8}"/>
                </a:ext>
              </a:extLst>
            </p:cNvPr>
            <p:cNvSpPr/>
            <p:nvPr/>
          </p:nvSpPr>
          <p:spPr>
            <a:xfrm>
              <a:off x="3620745" y="2847577"/>
              <a:ext cx="1709316" cy="1609006"/>
            </a:xfrm>
            <a:prstGeom prst="roundRect">
              <a:avLst/>
            </a:prstGeom>
            <a:solidFill>
              <a:srgbClr val="0064FF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538CDE4-03F1-2347-8067-A6EA67CEBDDB}"/>
                </a:ext>
              </a:extLst>
            </p:cNvPr>
            <p:cNvSpPr/>
            <p:nvPr/>
          </p:nvSpPr>
          <p:spPr>
            <a:xfrm>
              <a:off x="3767821" y="371105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AC928FC-730E-7B48-BDF2-B52886E9A804}"/>
                </a:ext>
              </a:extLst>
            </p:cNvPr>
            <p:cNvSpPr/>
            <p:nvPr/>
          </p:nvSpPr>
          <p:spPr>
            <a:xfrm>
              <a:off x="3767821" y="2964728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C03BBF1E-ECC9-9B40-9F03-055A48112FE2}"/>
                </a:ext>
              </a:extLst>
            </p:cNvPr>
            <p:cNvSpPr/>
            <p:nvPr/>
          </p:nvSpPr>
          <p:spPr>
            <a:xfrm>
              <a:off x="4580786" y="296749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129FCB8-91DB-5747-A3BF-2BDC142D85F6}"/>
                </a:ext>
              </a:extLst>
            </p:cNvPr>
            <p:cNvCxnSpPr/>
            <p:nvPr/>
          </p:nvCxnSpPr>
          <p:spPr>
            <a:xfrm>
              <a:off x="4366020" y="3263828"/>
              <a:ext cx="214766" cy="2765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6AB6E8-46C0-FE45-BE3F-82419C97C5F2}"/>
                </a:ext>
              </a:extLst>
            </p:cNvPr>
            <p:cNvCxnSpPr/>
            <p:nvPr/>
          </p:nvCxnSpPr>
          <p:spPr>
            <a:xfrm>
              <a:off x="4366020" y="4010153"/>
              <a:ext cx="209384" cy="3812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175291-ED6A-D24F-B786-5DA660ABAEBD}"/>
                </a:ext>
              </a:extLst>
            </p:cNvPr>
            <p:cNvCxnSpPr/>
            <p:nvPr/>
          </p:nvCxnSpPr>
          <p:spPr>
            <a:xfrm>
              <a:off x="4066921" y="3562927"/>
              <a:ext cx="0" cy="148126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BE5C97-4D33-8146-99BB-D4B337241A7E}"/>
                </a:ext>
              </a:extLst>
            </p:cNvPr>
            <p:cNvCxnSpPr/>
            <p:nvPr/>
          </p:nvCxnSpPr>
          <p:spPr>
            <a:xfrm flipH="1">
              <a:off x="4874504" y="3565692"/>
              <a:ext cx="5382" cy="149173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87AE759-3A7F-0940-82BD-489E64105DBC}"/>
                </a:ext>
              </a:extLst>
            </p:cNvPr>
            <p:cNvCxnSpPr/>
            <p:nvPr/>
          </p:nvCxnSpPr>
          <p:spPr>
            <a:xfrm>
              <a:off x="4341787" y="3536576"/>
              <a:ext cx="288095" cy="214810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2368DF-C955-FD44-8408-A6585C283FED}"/>
                </a:ext>
              </a:extLst>
            </p:cNvPr>
            <p:cNvCxnSpPr/>
            <p:nvPr/>
          </p:nvCxnSpPr>
          <p:spPr>
            <a:xfrm flipV="1">
              <a:off x="4341787" y="3530645"/>
              <a:ext cx="281287" cy="220741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3C14B28-5325-6C4F-9563-7F10B3C36EB4}"/>
                </a:ext>
              </a:extLst>
            </p:cNvPr>
            <p:cNvSpPr/>
            <p:nvPr/>
          </p:nvSpPr>
          <p:spPr>
            <a:xfrm>
              <a:off x="4575404" y="3714865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6010363" y="4629736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7871168" y="1031880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7186789" y="1079972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Oval Callout 6">
            <a:extLst>
              <a:ext uri="{FF2B5EF4-FFF2-40B4-BE49-F238E27FC236}">
                <a16:creationId xmlns:a16="http://schemas.microsoft.com/office/drawing/2014/main" id="{D7BC6769-322F-294F-98A6-A4314CD04F32}"/>
              </a:ext>
            </a:extLst>
          </p:cNvPr>
          <p:cNvSpPr/>
          <p:nvPr/>
        </p:nvSpPr>
        <p:spPr bwMode="auto">
          <a:xfrm>
            <a:off x="926923" y="3597231"/>
            <a:ext cx="2266875" cy="1076852"/>
          </a:xfrm>
          <a:prstGeom prst="wedgeEllipseCallout">
            <a:avLst>
              <a:gd name="adj1" fmla="val 77465"/>
              <a:gd name="adj2" fmla="val -38078"/>
            </a:avLst>
          </a:prstGeom>
          <a:solidFill>
            <a:schemeClr val="bg1"/>
          </a:solidFill>
          <a:ln w="254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Pluggable consensus</a:t>
            </a:r>
          </a:p>
        </p:txBody>
      </p:sp>
    </p:spTree>
    <p:extLst>
      <p:ext uri="{BB962C8B-B14F-4D97-AF65-F5344CB8AC3E}">
        <p14:creationId xmlns:p14="http://schemas.microsoft.com/office/powerpoint/2010/main" val="374584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Integrity of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3153676" y="892744"/>
            <a:ext cx="5358557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F62BA2-EC87-E040-BB21-777B05CC1FCB}"/>
              </a:ext>
            </a:extLst>
          </p:cNvPr>
          <p:cNvGrpSpPr/>
          <p:nvPr/>
        </p:nvGrpSpPr>
        <p:grpSpPr>
          <a:xfrm>
            <a:off x="689207" y="2073869"/>
            <a:ext cx="1970296" cy="1125465"/>
            <a:chOff x="1786347" y="2699333"/>
            <a:chExt cx="1970296" cy="10519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C69461-BC12-F749-8218-A2195E7902FD}"/>
                </a:ext>
              </a:extLst>
            </p:cNvPr>
            <p:cNvSpPr/>
            <p:nvPr/>
          </p:nvSpPr>
          <p:spPr>
            <a:xfrm>
              <a:off x="1918471" y="2976826"/>
              <a:ext cx="1094469" cy="4315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Client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Application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42BD13-8A7E-FA4C-8C91-35A6A002C2A7}"/>
                </a:ext>
              </a:extLst>
            </p:cNvPr>
            <p:cNvGrpSpPr/>
            <p:nvPr/>
          </p:nvGrpSpPr>
          <p:grpSpPr>
            <a:xfrm>
              <a:off x="1786347" y="2699333"/>
              <a:ext cx="1970296" cy="1051945"/>
              <a:chOff x="265172" y="2308763"/>
              <a:chExt cx="712071" cy="676800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538C7F5C-6F87-ED4F-916B-116090C1061F}"/>
                  </a:ext>
                </a:extLst>
              </p:cNvPr>
              <p:cNvSpPr/>
              <p:nvPr/>
            </p:nvSpPr>
            <p:spPr>
              <a:xfrm>
                <a:off x="265172" y="2308763"/>
                <a:ext cx="712071" cy="676800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3BC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0401A68-1F3D-3C43-A4D4-8AE3A4C8649C}"/>
                  </a:ext>
                </a:extLst>
              </p:cNvPr>
              <p:cNvCxnSpPr/>
              <p:nvPr/>
            </p:nvCxnSpPr>
            <p:spPr>
              <a:xfrm>
                <a:off x="736935" y="2308763"/>
                <a:ext cx="0" cy="676800"/>
              </a:xfrm>
              <a:prstGeom prst="line">
                <a:avLst/>
              </a:prstGeom>
              <a:noFill/>
              <a:ln w="28575" cap="flat" cmpd="sng" algn="ctr">
                <a:solidFill>
                  <a:srgbClr val="003BC9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7DAE3C-47F2-D44D-9AFE-D1DBEF8008CA}"/>
                </a:ext>
              </a:extLst>
            </p:cNvPr>
            <p:cNvSpPr txBox="1"/>
            <p:nvPr/>
          </p:nvSpPr>
          <p:spPr>
            <a:xfrm>
              <a:off x="3080651" y="2976826"/>
              <a:ext cx="624685" cy="4315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SDK (HFC)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461022" y="1162192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1F4474-40DC-C743-B80F-9B3D812610B4}"/>
              </a:ext>
            </a:extLst>
          </p:cNvPr>
          <p:cNvGrpSpPr/>
          <p:nvPr/>
        </p:nvGrpSpPr>
        <p:grpSpPr>
          <a:xfrm>
            <a:off x="6110356" y="1647487"/>
            <a:ext cx="2004490" cy="2671129"/>
            <a:chOff x="6565932" y="1507986"/>
            <a:chExt cx="2004490" cy="267112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F4982E6-7FFE-E441-B9B2-7DD8DBD3B24E}"/>
                </a:ext>
              </a:extLst>
            </p:cNvPr>
            <p:cNvSpPr/>
            <p:nvPr/>
          </p:nvSpPr>
          <p:spPr>
            <a:xfrm>
              <a:off x="6565932" y="1903822"/>
              <a:ext cx="2004490" cy="2275293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EBD1F4-2702-BC49-B8DA-964E9D37B5C7}"/>
                </a:ext>
              </a:extLst>
            </p:cNvPr>
            <p:cNvSpPr/>
            <p:nvPr/>
          </p:nvSpPr>
          <p:spPr>
            <a:xfrm>
              <a:off x="7226217" y="1507986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Peer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7B527B-C892-0747-BECB-F3484BB22284}"/>
                </a:ext>
              </a:extLst>
            </p:cNvPr>
            <p:cNvSpPr/>
            <p:nvPr/>
          </p:nvSpPr>
          <p:spPr>
            <a:xfrm>
              <a:off x="6716331" y="2063616"/>
              <a:ext cx="1703690" cy="372013"/>
            </a:xfrm>
            <a:prstGeom prst="roundRect">
              <a:avLst/>
            </a:prstGeom>
            <a:solidFill>
              <a:srgbClr val="003BC9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Endorser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55F499-15FB-1D42-9ECA-23C4273DF9A2}"/>
                </a:ext>
              </a:extLst>
            </p:cNvPr>
            <p:cNvSpPr/>
            <p:nvPr/>
          </p:nvSpPr>
          <p:spPr>
            <a:xfrm>
              <a:off x="6673373" y="3144458"/>
              <a:ext cx="902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Ledger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DE3C57C-7A30-A041-B798-1E8642947233}"/>
                </a:ext>
              </a:extLst>
            </p:cNvPr>
            <p:cNvGrpSpPr/>
            <p:nvPr/>
          </p:nvGrpSpPr>
          <p:grpSpPr>
            <a:xfrm>
              <a:off x="7983288" y="3267440"/>
              <a:ext cx="432016" cy="114378"/>
              <a:chOff x="2259061" y="4731070"/>
              <a:chExt cx="576021" cy="15250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4D078C-A3C6-2947-9C20-B3E23F50155E}"/>
                  </a:ext>
                </a:extLst>
              </p:cNvPr>
              <p:cNvSpPr/>
              <p:nvPr/>
            </p:nvSpPr>
            <p:spPr>
              <a:xfrm>
                <a:off x="2259061" y="4731175"/>
                <a:ext cx="145473" cy="152396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7188F2-004B-AE4A-82F5-12E696208F4A}"/>
                  </a:ext>
                </a:extLst>
              </p:cNvPr>
              <p:cNvSpPr/>
              <p:nvPr/>
            </p:nvSpPr>
            <p:spPr>
              <a:xfrm>
                <a:off x="2475990" y="4731122"/>
                <a:ext cx="145473" cy="15240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776027-4632-634D-9B42-7DAA9A867AE5}"/>
                  </a:ext>
                </a:extLst>
              </p:cNvPr>
              <p:cNvSpPr/>
              <p:nvPr/>
            </p:nvSpPr>
            <p:spPr>
              <a:xfrm>
                <a:off x="2689609" y="4731070"/>
                <a:ext cx="145473" cy="15240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44199D-30F0-394C-92EC-C5F1C0E43CEC}"/>
                  </a:ext>
                </a:extLst>
              </p:cNvPr>
              <p:cNvCxnSpPr/>
              <p:nvPr/>
            </p:nvCxnSpPr>
            <p:spPr>
              <a:xfrm>
                <a:off x="2404534" y="4807375"/>
                <a:ext cx="285075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1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757B670-14C8-4C40-95F8-575F7C2E0F93}"/>
                </a:ext>
              </a:extLst>
            </p:cNvPr>
            <p:cNvSpPr/>
            <p:nvPr/>
          </p:nvSpPr>
          <p:spPr>
            <a:xfrm>
              <a:off x="6716331" y="2579260"/>
              <a:ext cx="1698974" cy="38014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Committer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5CF4F04-8152-E049-AFE5-AF330F23E51F}"/>
                </a:ext>
              </a:extLst>
            </p:cNvPr>
            <p:cNvSpPr/>
            <p:nvPr/>
          </p:nvSpPr>
          <p:spPr>
            <a:xfrm>
              <a:off x="7980604" y="3613051"/>
              <a:ext cx="27753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C8CADA-6D82-8149-ABA7-34C69B65CFF8}"/>
                </a:ext>
              </a:extLst>
            </p:cNvPr>
            <p:cNvSpPr/>
            <p:nvPr/>
          </p:nvSpPr>
          <p:spPr>
            <a:xfrm>
              <a:off x="6661052" y="363732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Chaincode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25A55EB-23FB-AE4E-AB78-7596AEBD00B0}"/>
                </a:ext>
              </a:extLst>
            </p:cNvPr>
            <p:cNvSpPr/>
            <p:nvPr/>
          </p:nvSpPr>
          <p:spPr>
            <a:xfrm>
              <a:off x="8190025" y="3679754"/>
              <a:ext cx="25230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ED8181-CE70-0E49-900D-0428F102D331}"/>
              </a:ext>
            </a:extLst>
          </p:cNvPr>
          <p:cNvCxnSpPr/>
          <p:nvPr/>
        </p:nvCxnSpPr>
        <p:spPr>
          <a:xfrm>
            <a:off x="2668647" y="2426290"/>
            <a:ext cx="3581874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stCxn id="79" idx="3"/>
            <a:endCxn id="108" idx="1"/>
          </p:cNvCxnSpPr>
          <p:nvPr/>
        </p:nvCxnSpPr>
        <p:spPr>
          <a:xfrm>
            <a:off x="2659503" y="2636602"/>
            <a:ext cx="1174603" cy="10054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E6DAB-B734-CE4D-A84B-69197443E08D}"/>
              </a:ext>
            </a:extLst>
          </p:cNvPr>
          <p:cNvGrpSpPr/>
          <p:nvPr/>
        </p:nvGrpSpPr>
        <p:grpSpPr>
          <a:xfrm>
            <a:off x="778883" y="3313189"/>
            <a:ext cx="342607" cy="240131"/>
            <a:chOff x="3053916" y="6186281"/>
            <a:chExt cx="456809" cy="32017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C91E5A-C7CA-794E-842A-945DB2ACCE53}"/>
                </a:ext>
              </a:extLst>
            </p:cNvPr>
            <p:cNvSpPr/>
            <p:nvPr/>
          </p:nvSpPr>
          <p:spPr>
            <a:xfrm>
              <a:off x="3053916" y="6272185"/>
              <a:ext cx="456809" cy="234271"/>
            </a:xfrm>
            <a:prstGeom prst="rect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AC3FADC-9889-A441-B753-CA2BB72AE1CA}"/>
                </a:ext>
              </a:extLst>
            </p:cNvPr>
            <p:cNvSpPr/>
            <p:nvPr/>
          </p:nvSpPr>
          <p:spPr>
            <a:xfrm>
              <a:off x="3384550" y="6362700"/>
              <a:ext cx="45719" cy="4571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5D52A1-54DB-2A40-9D44-AD67EE88C62C}"/>
                </a:ext>
              </a:extLst>
            </p:cNvPr>
            <p:cNvCxnSpPr/>
            <p:nvPr/>
          </p:nvCxnSpPr>
          <p:spPr>
            <a:xfrm flipV="1">
              <a:off x="3053916" y="6189456"/>
              <a:ext cx="423374" cy="82730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A88A6EF-99D9-8648-8AB2-648DDA4A542D}"/>
                </a:ext>
              </a:extLst>
            </p:cNvPr>
            <p:cNvCxnSpPr/>
            <p:nvPr/>
          </p:nvCxnSpPr>
          <p:spPr>
            <a:xfrm>
              <a:off x="3474115" y="6186281"/>
              <a:ext cx="0" cy="82729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A831EA-7022-194D-83A1-2FD5757AAB71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 flipV="1">
            <a:off x="5543422" y="2908834"/>
            <a:ext cx="717333" cy="7332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4159988" y="4455322"/>
            <a:ext cx="1071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Ordering-Service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40ED6D-213C-8E49-8EC8-23E9010EC213}"/>
              </a:ext>
            </a:extLst>
          </p:cNvPr>
          <p:cNvGrpSpPr/>
          <p:nvPr/>
        </p:nvGrpSpPr>
        <p:grpSpPr>
          <a:xfrm>
            <a:off x="3834106" y="2837534"/>
            <a:ext cx="1709316" cy="1609006"/>
            <a:chOff x="3620745" y="2847577"/>
            <a:chExt cx="1709316" cy="1609006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BA7D666F-07C2-7949-B09E-3FF9767F58D8}"/>
                </a:ext>
              </a:extLst>
            </p:cNvPr>
            <p:cNvSpPr/>
            <p:nvPr/>
          </p:nvSpPr>
          <p:spPr>
            <a:xfrm>
              <a:off x="3620745" y="2847577"/>
              <a:ext cx="1709316" cy="1609006"/>
            </a:xfrm>
            <a:prstGeom prst="roundRect">
              <a:avLst/>
            </a:prstGeom>
            <a:solidFill>
              <a:srgbClr val="0064FF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538CDE4-03F1-2347-8067-A6EA67CEBDDB}"/>
                </a:ext>
              </a:extLst>
            </p:cNvPr>
            <p:cNvSpPr/>
            <p:nvPr/>
          </p:nvSpPr>
          <p:spPr>
            <a:xfrm>
              <a:off x="3767821" y="371105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AC928FC-730E-7B48-BDF2-B52886E9A804}"/>
                </a:ext>
              </a:extLst>
            </p:cNvPr>
            <p:cNvSpPr/>
            <p:nvPr/>
          </p:nvSpPr>
          <p:spPr>
            <a:xfrm>
              <a:off x="3767821" y="2964728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C03BBF1E-ECC9-9B40-9F03-055A48112FE2}"/>
                </a:ext>
              </a:extLst>
            </p:cNvPr>
            <p:cNvSpPr/>
            <p:nvPr/>
          </p:nvSpPr>
          <p:spPr>
            <a:xfrm>
              <a:off x="4580786" y="296749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129FCB8-91DB-5747-A3BF-2BDC142D85F6}"/>
                </a:ext>
              </a:extLst>
            </p:cNvPr>
            <p:cNvCxnSpPr/>
            <p:nvPr/>
          </p:nvCxnSpPr>
          <p:spPr>
            <a:xfrm>
              <a:off x="4366020" y="3263828"/>
              <a:ext cx="214766" cy="2765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6AB6E8-46C0-FE45-BE3F-82419C97C5F2}"/>
                </a:ext>
              </a:extLst>
            </p:cNvPr>
            <p:cNvCxnSpPr/>
            <p:nvPr/>
          </p:nvCxnSpPr>
          <p:spPr>
            <a:xfrm>
              <a:off x="4366020" y="4010153"/>
              <a:ext cx="209384" cy="3812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175291-ED6A-D24F-B786-5DA660ABAEBD}"/>
                </a:ext>
              </a:extLst>
            </p:cNvPr>
            <p:cNvCxnSpPr/>
            <p:nvPr/>
          </p:nvCxnSpPr>
          <p:spPr>
            <a:xfrm>
              <a:off x="4066921" y="3562927"/>
              <a:ext cx="0" cy="148126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BE5C97-4D33-8146-99BB-D4B337241A7E}"/>
                </a:ext>
              </a:extLst>
            </p:cNvPr>
            <p:cNvCxnSpPr/>
            <p:nvPr/>
          </p:nvCxnSpPr>
          <p:spPr>
            <a:xfrm flipH="1">
              <a:off x="4874504" y="3565692"/>
              <a:ext cx="5382" cy="149173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87AE759-3A7F-0940-82BD-489E64105DBC}"/>
                </a:ext>
              </a:extLst>
            </p:cNvPr>
            <p:cNvCxnSpPr/>
            <p:nvPr/>
          </p:nvCxnSpPr>
          <p:spPr>
            <a:xfrm>
              <a:off x="4341787" y="3536576"/>
              <a:ext cx="288095" cy="214810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2368DF-C955-FD44-8408-A6585C283FED}"/>
                </a:ext>
              </a:extLst>
            </p:cNvPr>
            <p:cNvCxnSpPr/>
            <p:nvPr/>
          </p:nvCxnSpPr>
          <p:spPr>
            <a:xfrm flipV="1">
              <a:off x="4341787" y="3530645"/>
              <a:ext cx="281287" cy="220741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3C14B28-5325-6C4F-9563-7F10B3C36EB4}"/>
                </a:ext>
              </a:extLst>
            </p:cNvPr>
            <p:cNvSpPr/>
            <p:nvPr/>
          </p:nvSpPr>
          <p:spPr>
            <a:xfrm>
              <a:off x="4575404" y="3714865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6010363" y="4629736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7871168" y="1031880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7186789" y="1079972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CD411FF-97A9-0D4D-BAE7-A5BF2E028EB5}"/>
              </a:ext>
            </a:extLst>
          </p:cNvPr>
          <p:cNvSpPr/>
          <p:nvPr/>
        </p:nvSpPr>
        <p:spPr bwMode="auto">
          <a:xfrm>
            <a:off x="210312" y="736375"/>
            <a:ext cx="8705020" cy="25174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339F13-1BDF-2F48-A06F-E544E0E74F7C}"/>
              </a:ext>
            </a:extLst>
          </p:cNvPr>
          <p:cNvSpPr/>
          <p:nvPr/>
        </p:nvSpPr>
        <p:spPr bwMode="auto">
          <a:xfrm>
            <a:off x="547964" y="3253784"/>
            <a:ext cx="5680771" cy="1658267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142A00-F024-FB4F-925D-A7E1AD2A9E0B}"/>
              </a:ext>
            </a:extLst>
          </p:cNvPr>
          <p:cNvSpPr/>
          <p:nvPr/>
        </p:nvSpPr>
        <p:spPr bwMode="auto">
          <a:xfrm>
            <a:off x="6228735" y="3679979"/>
            <a:ext cx="2470558" cy="125880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3C4839-D01C-A14C-BB2D-672FBA8FD502}"/>
              </a:ext>
            </a:extLst>
          </p:cNvPr>
          <p:cNvSpPr/>
          <p:nvPr/>
        </p:nvSpPr>
        <p:spPr bwMode="auto">
          <a:xfrm>
            <a:off x="8002615" y="3253784"/>
            <a:ext cx="812826" cy="437314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315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33AA-F089-5C45-96B9-0ED8900D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Integrity of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5E9A14-5546-5246-99EB-2FB5C1841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B5560-28CF-1B49-89CF-7CC665A633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B3449-9F8F-2644-B26D-2FF4048C7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748900"/>
            <a:ext cx="4123944" cy="27468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097ED6-E9E5-9D43-9D59-6A89AB2EE8F1}"/>
              </a:ext>
            </a:extLst>
          </p:cNvPr>
          <p:cNvSpPr/>
          <p:nvPr/>
        </p:nvSpPr>
        <p:spPr>
          <a:xfrm>
            <a:off x="2405881" y="1069193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120559-AF4F-5945-8816-1B9901BDE6C1}"/>
              </a:ext>
            </a:extLst>
          </p:cNvPr>
          <p:cNvSpPr/>
          <p:nvPr/>
        </p:nvSpPr>
        <p:spPr>
          <a:xfrm>
            <a:off x="3110579" y="1069193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39BF73-A619-A64C-9E4C-5180089AF9D1}"/>
              </a:ext>
            </a:extLst>
          </p:cNvPr>
          <p:cNvSpPr/>
          <p:nvPr/>
        </p:nvSpPr>
        <p:spPr>
          <a:xfrm>
            <a:off x="3815123" y="1069193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5BAFC1-05F1-E044-999E-60442A64FB3D}"/>
              </a:ext>
            </a:extLst>
          </p:cNvPr>
          <p:cNvSpPr/>
          <p:nvPr/>
        </p:nvSpPr>
        <p:spPr>
          <a:xfrm>
            <a:off x="4521891" y="1069193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147012-F723-B34C-851E-9E6912ABBE29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>
            <a:off x="2896538" y="1243584"/>
            <a:ext cx="214041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C65693-60B4-B241-805D-D3E13C05C91B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 bwMode="auto">
          <a:xfrm flipH="1">
            <a:off x="3601236" y="1243584"/>
            <a:ext cx="213887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9AD42F-9F60-3440-BF12-0E2E2D2DA6A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 bwMode="auto">
          <a:xfrm flipH="1">
            <a:off x="4305780" y="1243584"/>
            <a:ext cx="216111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2A3ECC9D-2C79-C844-9A06-7B2BFBD2C174}"/>
              </a:ext>
            </a:extLst>
          </p:cNvPr>
          <p:cNvSpPr/>
          <p:nvPr/>
        </p:nvSpPr>
        <p:spPr bwMode="auto">
          <a:xfrm>
            <a:off x="2540664" y="1982269"/>
            <a:ext cx="2606667" cy="1517246"/>
          </a:xfrm>
          <a:prstGeom prst="wedgeRectCallout">
            <a:avLst>
              <a:gd name="adj1" fmla="val -18603"/>
              <a:gd name="adj2" fmla="val -86109"/>
            </a:avLst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Hash( contents 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Sign( </a:t>
            </a:r>
            <a:r>
              <a:rPr lang="en-US" sz="1400" dirty="0" err="1">
                <a:solidFill>
                  <a:schemeClr val="tx1"/>
                </a:solidFill>
              </a:rPr>
              <a:t>sk</a:t>
            </a:r>
            <a:r>
              <a:rPr lang="en-US" sz="1400" dirty="0">
                <a:solidFill>
                  <a:schemeClr val="tx1"/>
                </a:solidFill>
              </a:rPr>
              <a:t>, Hash( contents )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65AA24-7858-EB4C-8FD5-6580D4959E78}"/>
                  </a:ext>
                </a:extLst>
              </p:cNvPr>
              <p:cNvSpPr txBox="1"/>
              <p:nvPr/>
            </p:nvSpPr>
            <p:spPr>
              <a:xfrm>
                <a:off x="5454022" y="2592133"/>
                <a:ext cx="3243196" cy="29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1600"/>
                  </a:lnSpc>
                  <a:spcAft>
                    <a:spcPts val="120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ea typeface="IBM Plex Sans" charset="0"/>
                    <a:cs typeface="IBM Plex Sans" charset="0"/>
                  </a:rPr>
                  <a:t>Hash( contents1 )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BM Plex Sans" charset="0"/>
                        <a:cs typeface="IBM Plex Sans" charset="0"/>
                      </a:rPr>
                      <m:t>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ea typeface="IBM Plex Sans" charset="0"/>
                    <a:cs typeface="IBM Plex Sans" charset="0"/>
                  </a:rPr>
                  <a:t> Hash( contents2 )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65AA24-7858-EB4C-8FD5-6580D495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22" y="2592133"/>
                <a:ext cx="3243196" cy="297517"/>
              </a:xfrm>
              <a:prstGeom prst="rect">
                <a:avLst/>
              </a:prstGeom>
              <a:blipFill>
                <a:blip r:embed="rId2"/>
                <a:stretch>
                  <a:fillRect l="-389" t="-8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46659F6-ECC5-F645-86F2-D6DB3A395464}"/>
              </a:ext>
            </a:extLst>
          </p:cNvPr>
          <p:cNvSpPr txBox="1"/>
          <p:nvPr/>
        </p:nvSpPr>
        <p:spPr>
          <a:xfrm>
            <a:off x="5454022" y="2973590"/>
            <a:ext cx="324319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  <a:ea typeface="IBM Plex Sans" charset="0"/>
                <a:cs typeface="IBM Plex Sans" charset="0"/>
              </a:rPr>
              <a:t>Cannot be produced by anyone without </a:t>
            </a:r>
            <a:r>
              <a:rPr lang="en-US" sz="1400" dirty="0" err="1">
                <a:solidFill>
                  <a:schemeClr val="tx1"/>
                </a:solidFill>
                <a:ea typeface="IBM Plex Sans" charset="0"/>
                <a:cs typeface="IBM Plex Sans" charset="0"/>
              </a:rPr>
              <a:t>sk</a:t>
            </a:r>
            <a:r>
              <a:rPr lang="en-US" sz="1400" dirty="0">
                <a:solidFill>
                  <a:schemeClr val="tx1"/>
                </a:solidFill>
                <a:ea typeface="IBM Plex Sans" charset="0"/>
                <a:cs typeface="IBM Plex Sans" charset="0"/>
              </a:rPr>
              <a:t> on any ”contents”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B1BF5-E1C4-B440-A7CE-DB65BAD6E74D}"/>
              </a:ext>
            </a:extLst>
          </p:cNvPr>
          <p:cNvSpPr txBox="1"/>
          <p:nvPr/>
        </p:nvSpPr>
        <p:spPr>
          <a:xfrm>
            <a:off x="5479550" y="3783717"/>
            <a:ext cx="324319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  <a:ea typeface="IBM Plex Sans" charset="0"/>
                <a:cs typeface="IBM Plex Sans" charset="0"/>
              </a:rPr>
              <a:t>A ”majority” of the </a:t>
            </a:r>
            <a:r>
              <a:rPr lang="en-US" sz="1400" dirty="0" err="1">
                <a:solidFill>
                  <a:schemeClr val="tx1"/>
                </a:solidFill>
                <a:ea typeface="IBM Plex Sans" charset="0"/>
                <a:cs typeface="IBM Plex Sans" charset="0"/>
              </a:rPr>
              <a:t>orderers</a:t>
            </a:r>
            <a:r>
              <a:rPr lang="en-US" sz="1400" dirty="0">
                <a:solidFill>
                  <a:schemeClr val="tx1"/>
                </a:solidFill>
                <a:ea typeface="IBM Plex Sans" charset="0"/>
                <a:cs typeface="IBM Plex Sans" charset="0"/>
              </a:rPr>
              <a:t> should sign blocks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EA8D0C-DB73-6A44-84BF-B670B1E76B6B}"/>
              </a:ext>
            </a:extLst>
          </p:cNvPr>
          <p:cNvCxnSpPr>
            <a:cxnSpLocks/>
          </p:cNvCxnSpPr>
          <p:nvPr/>
        </p:nvCxnSpPr>
        <p:spPr>
          <a:xfrm>
            <a:off x="5012548" y="3200127"/>
            <a:ext cx="358442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960641-67BC-9B49-9D2E-59387902E6AF}"/>
              </a:ext>
            </a:extLst>
          </p:cNvPr>
          <p:cNvCxnSpPr>
            <a:cxnSpLocks/>
          </p:cNvCxnSpPr>
          <p:nvPr/>
        </p:nvCxnSpPr>
        <p:spPr>
          <a:xfrm>
            <a:off x="5012548" y="2757724"/>
            <a:ext cx="358442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FD84C1-0CEA-5242-96E8-15253203D1AC}"/>
              </a:ext>
            </a:extLst>
          </p:cNvPr>
          <p:cNvCxnSpPr>
            <a:cxnSpLocks/>
          </p:cNvCxnSpPr>
          <p:nvPr/>
        </p:nvCxnSpPr>
        <p:spPr>
          <a:xfrm>
            <a:off x="6728158" y="3499515"/>
            <a:ext cx="0" cy="2842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40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A692-1E6B-944D-9D58-D1F5A23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5080779" cy="800100"/>
          </a:xfrm>
        </p:spPr>
        <p:txBody>
          <a:bodyPr/>
          <a:lstStyle/>
          <a:p>
            <a:r>
              <a:rPr lang="en-US" dirty="0"/>
              <a:t>Confidentiality – Against  outsiders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6F030-FEF8-544C-B5A1-8ECA40E8C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49B7F-2E66-8840-9F68-9CF96C3ED7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26B9B-ABCF-9743-8B5F-F11CCC650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5" y="975630"/>
            <a:ext cx="5284699" cy="3520170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Network – TLS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5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5416047" cy="800100"/>
          </a:xfrm>
        </p:spPr>
        <p:txBody>
          <a:bodyPr/>
          <a:lstStyle/>
          <a:p>
            <a:r>
              <a:rPr lang="en-US" dirty="0"/>
              <a:t>A blockchain can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AAEF5-07A3-3D49-A574-A7A7C5E59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-2" b="26722"/>
          <a:stretch/>
        </p:blipFill>
        <p:spPr>
          <a:xfrm>
            <a:off x="210312" y="975629"/>
            <a:ext cx="6414123" cy="684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89EF4-12CF-184A-BEBC-5962AEB94E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45413" y="1743721"/>
            <a:ext cx="5071405" cy="600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8F722-9232-DE49-9121-F77A267CD1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457" y="2631202"/>
            <a:ext cx="4598521" cy="1435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52605-8715-8F4F-9159-8FC00F7727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36154" y="3539842"/>
            <a:ext cx="5379178" cy="7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Confidentiality – Against  outsiders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3153676" y="892744"/>
            <a:ext cx="5358557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F62BA2-EC87-E040-BB21-777B05CC1FCB}"/>
              </a:ext>
            </a:extLst>
          </p:cNvPr>
          <p:cNvGrpSpPr/>
          <p:nvPr/>
        </p:nvGrpSpPr>
        <p:grpSpPr>
          <a:xfrm>
            <a:off x="689207" y="2073869"/>
            <a:ext cx="1970296" cy="1125465"/>
            <a:chOff x="1786347" y="2699333"/>
            <a:chExt cx="1970296" cy="10519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C69461-BC12-F749-8218-A2195E7902FD}"/>
                </a:ext>
              </a:extLst>
            </p:cNvPr>
            <p:cNvSpPr/>
            <p:nvPr/>
          </p:nvSpPr>
          <p:spPr>
            <a:xfrm>
              <a:off x="1918471" y="2976826"/>
              <a:ext cx="1094469" cy="4315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Client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Application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42BD13-8A7E-FA4C-8C91-35A6A002C2A7}"/>
                </a:ext>
              </a:extLst>
            </p:cNvPr>
            <p:cNvGrpSpPr/>
            <p:nvPr/>
          </p:nvGrpSpPr>
          <p:grpSpPr>
            <a:xfrm>
              <a:off x="1786347" y="2699333"/>
              <a:ext cx="1970296" cy="1051945"/>
              <a:chOff x="265172" y="2308763"/>
              <a:chExt cx="712071" cy="676800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538C7F5C-6F87-ED4F-916B-116090C1061F}"/>
                  </a:ext>
                </a:extLst>
              </p:cNvPr>
              <p:cNvSpPr/>
              <p:nvPr/>
            </p:nvSpPr>
            <p:spPr>
              <a:xfrm>
                <a:off x="265172" y="2308763"/>
                <a:ext cx="712071" cy="676800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3BC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0401A68-1F3D-3C43-A4D4-8AE3A4C8649C}"/>
                  </a:ext>
                </a:extLst>
              </p:cNvPr>
              <p:cNvCxnSpPr/>
              <p:nvPr/>
            </p:nvCxnSpPr>
            <p:spPr>
              <a:xfrm>
                <a:off x="736935" y="2308763"/>
                <a:ext cx="0" cy="676800"/>
              </a:xfrm>
              <a:prstGeom prst="line">
                <a:avLst/>
              </a:prstGeom>
              <a:noFill/>
              <a:ln w="28575" cap="flat" cmpd="sng" algn="ctr">
                <a:solidFill>
                  <a:srgbClr val="003BC9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7DAE3C-47F2-D44D-9AFE-D1DBEF8008CA}"/>
                </a:ext>
              </a:extLst>
            </p:cNvPr>
            <p:cNvSpPr txBox="1"/>
            <p:nvPr/>
          </p:nvSpPr>
          <p:spPr>
            <a:xfrm>
              <a:off x="3080651" y="2976826"/>
              <a:ext cx="624685" cy="4315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SDK (HFC)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461022" y="1162192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1F4474-40DC-C743-B80F-9B3D812610B4}"/>
              </a:ext>
            </a:extLst>
          </p:cNvPr>
          <p:cNvGrpSpPr/>
          <p:nvPr/>
        </p:nvGrpSpPr>
        <p:grpSpPr>
          <a:xfrm>
            <a:off x="6110356" y="1647487"/>
            <a:ext cx="2004490" cy="2671129"/>
            <a:chOff x="6565932" y="1507986"/>
            <a:chExt cx="2004490" cy="267112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F4982E6-7FFE-E441-B9B2-7DD8DBD3B24E}"/>
                </a:ext>
              </a:extLst>
            </p:cNvPr>
            <p:cNvSpPr/>
            <p:nvPr/>
          </p:nvSpPr>
          <p:spPr>
            <a:xfrm>
              <a:off x="6565932" y="1903822"/>
              <a:ext cx="2004490" cy="2275293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EBD1F4-2702-BC49-B8DA-964E9D37B5C7}"/>
                </a:ext>
              </a:extLst>
            </p:cNvPr>
            <p:cNvSpPr/>
            <p:nvPr/>
          </p:nvSpPr>
          <p:spPr>
            <a:xfrm>
              <a:off x="7226217" y="1507986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Peer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7B527B-C892-0747-BECB-F3484BB22284}"/>
                </a:ext>
              </a:extLst>
            </p:cNvPr>
            <p:cNvSpPr/>
            <p:nvPr/>
          </p:nvSpPr>
          <p:spPr>
            <a:xfrm>
              <a:off x="6716331" y="2063616"/>
              <a:ext cx="1703690" cy="372013"/>
            </a:xfrm>
            <a:prstGeom prst="roundRect">
              <a:avLst/>
            </a:prstGeom>
            <a:solidFill>
              <a:srgbClr val="003BC9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Endorser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55F499-15FB-1D42-9ECA-23C4273DF9A2}"/>
                </a:ext>
              </a:extLst>
            </p:cNvPr>
            <p:cNvSpPr/>
            <p:nvPr/>
          </p:nvSpPr>
          <p:spPr>
            <a:xfrm>
              <a:off x="6673373" y="3144458"/>
              <a:ext cx="902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Ledger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DE3C57C-7A30-A041-B798-1E8642947233}"/>
                </a:ext>
              </a:extLst>
            </p:cNvPr>
            <p:cNvGrpSpPr/>
            <p:nvPr/>
          </p:nvGrpSpPr>
          <p:grpSpPr>
            <a:xfrm>
              <a:off x="7983288" y="3267440"/>
              <a:ext cx="432016" cy="114378"/>
              <a:chOff x="2259061" y="4731070"/>
              <a:chExt cx="576021" cy="15250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4D078C-A3C6-2947-9C20-B3E23F50155E}"/>
                  </a:ext>
                </a:extLst>
              </p:cNvPr>
              <p:cNvSpPr/>
              <p:nvPr/>
            </p:nvSpPr>
            <p:spPr>
              <a:xfrm>
                <a:off x="2259061" y="4731175"/>
                <a:ext cx="145473" cy="152396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7188F2-004B-AE4A-82F5-12E696208F4A}"/>
                  </a:ext>
                </a:extLst>
              </p:cNvPr>
              <p:cNvSpPr/>
              <p:nvPr/>
            </p:nvSpPr>
            <p:spPr>
              <a:xfrm>
                <a:off x="2475990" y="4731122"/>
                <a:ext cx="145473" cy="152400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776027-4632-634D-9B42-7DAA9A867AE5}"/>
                  </a:ext>
                </a:extLst>
              </p:cNvPr>
              <p:cNvSpPr/>
              <p:nvPr/>
            </p:nvSpPr>
            <p:spPr>
              <a:xfrm>
                <a:off x="2689609" y="4731070"/>
                <a:ext cx="145473" cy="152401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44199D-30F0-394C-92EC-C5F1C0E43CEC}"/>
                  </a:ext>
                </a:extLst>
              </p:cNvPr>
              <p:cNvCxnSpPr/>
              <p:nvPr/>
            </p:nvCxnSpPr>
            <p:spPr>
              <a:xfrm>
                <a:off x="2404534" y="4807375"/>
                <a:ext cx="285075" cy="0"/>
              </a:xfrm>
              <a:prstGeom prst="line">
                <a:avLst/>
              </a:prstGeom>
              <a:solidFill>
                <a:srgbClr val="003BC9"/>
              </a:solidFill>
              <a:ln w="19050" cap="flat" cmpd="sng" algn="ctr">
                <a:solidFill>
                  <a:srgbClr val="003BC9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757B670-14C8-4C40-95F8-575F7C2E0F93}"/>
                </a:ext>
              </a:extLst>
            </p:cNvPr>
            <p:cNvSpPr/>
            <p:nvPr/>
          </p:nvSpPr>
          <p:spPr>
            <a:xfrm>
              <a:off x="6716331" y="2579260"/>
              <a:ext cx="1698974" cy="38014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Committer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5CF4F04-8152-E049-AFE5-AF330F23E51F}"/>
                </a:ext>
              </a:extLst>
            </p:cNvPr>
            <p:cNvSpPr/>
            <p:nvPr/>
          </p:nvSpPr>
          <p:spPr>
            <a:xfrm>
              <a:off x="7980604" y="3613051"/>
              <a:ext cx="27753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C8CADA-6D82-8149-ABA7-34C69B65CFF8}"/>
                </a:ext>
              </a:extLst>
            </p:cNvPr>
            <p:cNvSpPr/>
            <p:nvPr/>
          </p:nvSpPr>
          <p:spPr>
            <a:xfrm>
              <a:off x="6661052" y="363732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Chaincode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25A55EB-23FB-AE4E-AB78-7596AEBD00B0}"/>
                </a:ext>
              </a:extLst>
            </p:cNvPr>
            <p:cNvSpPr/>
            <p:nvPr/>
          </p:nvSpPr>
          <p:spPr>
            <a:xfrm>
              <a:off x="8190025" y="3679754"/>
              <a:ext cx="25230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ED8181-CE70-0E49-900D-0428F102D331}"/>
              </a:ext>
            </a:extLst>
          </p:cNvPr>
          <p:cNvCxnSpPr/>
          <p:nvPr/>
        </p:nvCxnSpPr>
        <p:spPr>
          <a:xfrm>
            <a:off x="2668647" y="2426290"/>
            <a:ext cx="3581874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triangl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stCxn id="79" idx="3"/>
            <a:endCxn id="108" idx="1"/>
          </p:cNvCxnSpPr>
          <p:nvPr/>
        </p:nvCxnSpPr>
        <p:spPr>
          <a:xfrm>
            <a:off x="2659503" y="2636602"/>
            <a:ext cx="1174603" cy="10054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E6DAB-B734-CE4D-A84B-69197443E08D}"/>
              </a:ext>
            </a:extLst>
          </p:cNvPr>
          <p:cNvGrpSpPr/>
          <p:nvPr/>
        </p:nvGrpSpPr>
        <p:grpSpPr>
          <a:xfrm>
            <a:off x="778883" y="3313189"/>
            <a:ext cx="342607" cy="240131"/>
            <a:chOff x="3053916" y="6186281"/>
            <a:chExt cx="456809" cy="32017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C91E5A-C7CA-794E-842A-945DB2ACCE53}"/>
                </a:ext>
              </a:extLst>
            </p:cNvPr>
            <p:cNvSpPr/>
            <p:nvPr/>
          </p:nvSpPr>
          <p:spPr>
            <a:xfrm>
              <a:off x="3053916" y="6272185"/>
              <a:ext cx="456809" cy="234271"/>
            </a:xfrm>
            <a:prstGeom prst="rect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AC3FADC-9889-A441-B753-CA2BB72AE1CA}"/>
                </a:ext>
              </a:extLst>
            </p:cNvPr>
            <p:cNvSpPr/>
            <p:nvPr/>
          </p:nvSpPr>
          <p:spPr>
            <a:xfrm>
              <a:off x="3384550" y="6362700"/>
              <a:ext cx="45719" cy="4571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5D52A1-54DB-2A40-9D44-AD67EE88C62C}"/>
                </a:ext>
              </a:extLst>
            </p:cNvPr>
            <p:cNvCxnSpPr/>
            <p:nvPr/>
          </p:nvCxnSpPr>
          <p:spPr>
            <a:xfrm flipV="1">
              <a:off x="3053916" y="6189456"/>
              <a:ext cx="423374" cy="82730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A88A6EF-99D9-8648-8AB2-648DDA4A542D}"/>
                </a:ext>
              </a:extLst>
            </p:cNvPr>
            <p:cNvCxnSpPr/>
            <p:nvPr/>
          </p:nvCxnSpPr>
          <p:spPr>
            <a:xfrm>
              <a:off x="3474115" y="6186281"/>
              <a:ext cx="0" cy="82729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A831EA-7022-194D-83A1-2FD5757AAB71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 flipV="1">
            <a:off x="5543422" y="2908834"/>
            <a:ext cx="717333" cy="7332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4159988" y="4455322"/>
            <a:ext cx="1071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Ordering-Service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40ED6D-213C-8E49-8EC8-23E9010EC213}"/>
              </a:ext>
            </a:extLst>
          </p:cNvPr>
          <p:cNvGrpSpPr/>
          <p:nvPr/>
        </p:nvGrpSpPr>
        <p:grpSpPr>
          <a:xfrm>
            <a:off x="3834106" y="2837534"/>
            <a:ext cx="1709316" cy="1609006"/>
            <a:chOff x="3620745" y="2847577"/>
            <a:chExt cx="1709316" cy="1609006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BA7D666F-07C2-7949-B09E-3FF9767F58D8}"/>
                </a:ext>
              </a:extLst>
            </p:cNvPr>
            <p:cNvSpPr/>
            <p:nvPr/>
          </p:nvSpPr>
          <p:spPr>
            <a:xfrm>
              <a:off x="3620745" y="2847577"/>
              <a:ext cx="1709316" cy="1609006"/>
            </a:xfrm>
            <a:prstGeom prst="roundRect">
              <a:avLst/>
            </a:prstGeom>
            <a:solidFill>
              <a:srgbClr val="0064FF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538CDE4-03F1-2347-8067-A6EA67CEBDDB}"/>
                </a:ext>
              </a:extLst>
            </p:cNvPr>
            <p:cNvSpPr/>
            <p:nvPr/>
          </p:nvSpPr>
          <p:spPr>
            <a:xfrm>
              <a:off x="3767821" y="371105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AC928FC-730E-7B48-BDF2-B52886E9A804}"/>
                </a:ext>
              </a:extLst>
            </p:cNvPr>
            <p:cNvSpPr/>
            <p:nvPr/>
          </p:nvSpPr>
          <p:spPr>
            <a:xfrm>
              <a:off x="3767821" y="2964728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C03BBF1E-ECC9-9B40-9F03-055A48112FE2}"/>
                </a:ext>
              </a:extLst>
            </p:cNvPr>
            <p:cNvSpPr/>
            <p:nvPr/>
          </p:nvSpPr>
          <p:spPr>
            <a:xfrm>
              <a:off x="4580786" y="296749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129FCB8-91DB-5747-A3BF-2BDC142D85F6}"/>
                </a:ext>
              </a:extLst>
            </p:cNvPr>
            <p:cNvCxnSpPr/>
            <p:nvPr/>
          </p:nvCxnSpPr>
          <p:spPr>
            <a:xfrm>
              <a:off x="4366020" y="3263828"/>
              <a:ext cx="214766" cy="2765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6AB6E8-46C0-FE45-BE3F-82419C97C5F2}"/>
                </a:ext>
              </a:extLst>
            </p:cNvPr>
            <p:cNvCxnSpPr/>
            <p:nvPr/>
          </p:nvCxnSpPr>
          <p:spPr>
            <a:xfrm>
              <a:off x="4366020" y="4010153"/>
              <a:ext cx="209384" cy="3812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175291-ED6A-D24F-B786-5DA660ABAEBD}"/>
                </a:ext>
              </a:extLst>
            </p:cNvPr>
            <p:cNvCxnSpPr/>
            <p:nvPr/>
          </p:nvCxnSpPr>
          <p:spPr>
            <a:xfrm>
              <a:off x="4066921" y="3562927"/>
              <a:ext cx="0" cy="148126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BE5C97-4D33-8146-99BB-D4B337241A7E}"/>
                </a:ext>
              </a:extLst>
            </p:cNvPr>
            <p:cNvCxnSpPr/>
            <p:nvPr/>
          </p:nvCxnSpPr>
          <p:spPr>
            <a:xfrm flipH="1">
              <a:off x="4874504" y="3565692"/>
              <a:ext cx="5382" cy="149173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87AE759-3A7F-0940-82BD-489E64105DBC}"/>
                </a:ext>
              </a:extLst>
            </p:cNvPr>
            <p:cNvCxnSpPr/>
            <p:nvPr/>
          </p:nvCxnSpPr>
          <p:spPr>
            <a:xfrm>
              <a:off x="4341787" y="3536576"/>
              <a:ext cx="288095" cy="214810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2368DF-C955-FD44-8408-A6585C283FED}"/>
                </a:ext>
              </a:extLst>
            </p:cNvPr>
            <p:cNvCxnSpPr/>
            <p:nvPr/>
          </p:nvCxnSpPr>
          <p:spPr>
            <a:xfrm flipV="1">
              <a:off x="4341787" y="3530645"/>
              <a:ext cx="281287" cy="220741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3C14B28-5325-6C4F-9563-7F10B3C36EB4}"/>
                </a:ext>
              </a:extLst>
            </p:cNvPr>
            <p:cNvSpPr/>
            <p:nvPr/>
          </p:nvSpPr>
          <p:spPr>
            <a:xfrm>
              <a:off x="4575404" y="3714865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6010363" y="4629736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7871168" y="1031880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7186789" y="1079972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Oval Callout 6">
            <a:extLst>
              <a:ext uri="{FF2B5EF4-FFF2-40B4-BE49-F238E27FC236}">
                <a16:creationId xmlns:a16="http://schemas.microsoft.com/office/drawing/2014/main" id="{D7BC6769-322F-294F-98A6-A4314CD04F32}"/>
              </a:ext>
            </a:extLst>
          </p:cNvPr>
          <p:cNvSpPr/>
          <p:nvPr/>
        </p:nvSpPr>
        <p:spPr bwMode="auto">
          <a:xfrm>
            <a:off x="1421407" y="3437593"/>
            <a:ext cx="1232516" cy="858091"/>
          </a:xfrm>
          <a:prstGeom prst="wedgeEllipseCallout">
            <a:avLst>
              <a:gd name="adj1" fmla="val 91072"/>
              <a:gd name="adj2" fmla="val -82692"/>
            </a:avLst>
          </a:prstGeom>
          <a:solidFill>
            <a:schemeClr val="bg1"/>
          </a:solidFill>
          <a:ln w="25400">
            <a:solidFill>
              <a:srgbClr val="10642A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10642A"/>
                </a:solidFill>
                <a:effectLst/>
                <a:latin typeface="+mn-lt"/>
              </a:rPr>
              <a:t>TLS</a:t>
            </a:r>
          </a:p>
        </p:txBody>
      </p:sp>
      <p:pic>
        <p:nvPicPr>
          <p:cNvPr id="72" name="Picture 10" descr="Image result for transparent green lock icon">
            <a:extLst>
              <a:ext uri="{FF2B5EF4-FFF2-40B4-BE49-F238E27FC236}">
                <a16:creationId xmlns:a16="http://schemas.microsoft.com/office/drawing/2014/main" id="{645F3277-3B4F-FA4D-8EF6-4CB5C6995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633458" y="3207907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Image result for transparent green lock icon">
            <a:extLst>
              <a:ext uri="{FF2B5EF4-FFF2-40B4-BE49-F238E27FC236}">
                <a16:creationId xmlns:a16="http://schemas.microsoft.com/office/drawing/2014/main" id="{9B39B6CB-87F4-F941-9DD4-969F48367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633458" y="3573555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0" descr="Image result for transparent green lock icon">
            <a:extLst>
              <a:ext uri="{FF2B5EF4-FFF2-40B4-BE49-F238E27FC236}">
                <a16:creationId xmlns:a16="http://schemas.microsoft.com/office/drawing/2014/main" id="{DAC1948A-2D35-3E45-9FE4-231549F7B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634836" y="3955446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0" descr="Image result for transparent green lock icon">
            <a:extLst>
              <a:ext uri="{FF2B5EF4-FFF2-40B4-BE49-F238E27FC236}">
                <a16:creationId xmlns:a16="http://schemas.microsoft.com/office/drawing/2014/main" id="{D1E4200F-2699-7D49-8732-E3077A8AD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5033936" y="3574131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0" descr="Image result for transparent green lock icon">
            <a:extLst>
              <a:ext uri="{FF2B5EF4-FFF2-40B4-BE49-F238E27FC236}">
                <a16:creationId xmlns:a16="http://schemas.microsoft.com/office/drawing/2014/main" id="{AB65A131-362B-AC4E-86B5-81C970F24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235545" y="3575495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0" descr="Image result for transparent green lock icon">
            <a:extLst>
              <a:ext uri="{FF2B5EF4-FFF2-40B4-BE49-F238E27FC236}">
                <a16:creationId xmlns:a16="http://schemas.microsoft.com/office/drawing/2014/main" id="{88152A3A-2345-D34C-84DA-54DB9CE28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471526" y="2358885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0" descr="Image result for transparent green lock icon">
            <a:extLst>
              <a:ext uri="{FF2B5EF4-FFF2-40B4-BE49-F238E27FC236}">
                <a16:creationId xmlns:a16="http://schemas.microsoft.com/office/drawing/2014/main" id="{0ED8D9A6-BF56-AD4D-BDA7-6A1B62A94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3198732" y="3058187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0" descr="Image result for transparent green lock icon">
            <a:extLst>
              <a:ext uri="{FF2B5EF4-FFF2-40B4-BE49-F238E27FC236}">
                <a16:creationId xmlns:a16="http://schemas.microsoft.com/office/drawing/2014/main" id="{DDB1F185-5104-824A-918D-1E6E4896E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5798634" y="3261834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5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A692-1E6B-944D-9D58-D1F5A23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5080779" cy="800100"/>
          </a:xfrm>
        </p:spPr>
        <p:txBody>
          <a:bodyPr/>
          <a:lstStyle/>
          <a:p>
            <a:r>
              <a:rPr lang="en-US" dirty="0"/>
              <a:t>Confidentiality – Against  outsiders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6F030-FEF8-544C-B5A1-8ECA40E8C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49B7F-2E66-8840-9F68-9CF96C3ED7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26B9B-ABCF-9743-8B5F-F11CCC650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5" y="975630"/>
            <a:ext cx="5284699" cy="3520170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Network – TLS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Local data at peer – Encryption using AES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6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Confidentiality – Data at peer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3153676" y="892744"/>
            <a:ext cx="5358557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F62BA2-EC87-E040-BB21-777B05CC1FCB}"/>
              </a:ext>
            </a:extLst>
          </p:cNvPr>
          <p:cNvGrpSpPr/>
          <p:nvPr/>
        </p:nvGrpSpPr>
        <p:grpSpPr>
          <a:xfrm>
            <a:off x="689207" y="2073869"/>
            <a:ext cx="1970296" cy="1125465"/>
            <a:chOff x="1786347" y="2699333"/>
            <a:chExt cx="1970296" cy="10519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C69461-BC12-F749-8218-A2195E7902FD}"/>
                </a:ext>
              </a:extLst>
            </p:cNvPr>
            <p:cNvSpPr/>
            <p:nvPr/>
          </p:nvSpPr>
          <p:spPr>
            <a:xfrm>
              <a:off x="1918471" y="2976826"/>
              <a:ext cx="1094469" cy="4315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Client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Application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42BD13-8A7E-FA4C-8C91-35A6A002C2A7}"/>
                </a:ext>
              </a:extLst>
            </p:cNvPr>
            <p:cNvGrpSpPr/>
            <p:nvPr/>
          </p:nvGrpSpPr>
          <p:grpSpPr>
            <a:xfrm>
              <a:off x="1786347" y="2699333"/>
              <a:ext cx="1970296" cy="1051945"/>
              <a:chOff x="265172" y="2308763"/>
              <a:chExt cx="712071" cy="676800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538C7F5C-6F87-ED4F-916B-116090C1061F}"/>
                  </a:ext>
                </a:extLst>
              </p:cNvPr>
              <p:cNvSpPr/>
              <p:nvPr/>
            </p:nvSpPr>
            <p:spPr>
              <a:xfrm>
                <a:off x="265172" y="2308763"/>
                <a:ext cx="712071" cy="676800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3BC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0401A68-1F3D-3C43-A4D4-8AE3A4C8649C}"/>
                  </a:ext>
                </a:extLst>
              </p:cNvPr>
              <p:cNvCxnSpPr/>
              <p:nvPr/>
            </p:nvCxnSpPr>
            <p:spPr>
              <a:xfrm>
                <a:off x="736935" y="2308763"/>
                <a:ext cx="0" cy="676800"/>
              </a:xfrm>
              <a:prstGeom prst="line">
                <a:avLst/>
              </a:prstGeom>
              <a:noFill/>
              <a:ln w="28575" cap="flat" cmpd="sng" algn="ctr">
                <a:solidFill>
                  <a:srgbClr val="003BC9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7DAE3C-47F2-D44D-9AFE-D1DBEF8008CA}"/>
                </a:ext>
              </a:extLst>
            </p:cNvPr>
            <p:cNvSpPr txBox="1"/>
            <p:nvPr/>
          </p:nvSpPr>
          <p:spPr>
            <a:xfrm>
              <a:off x="3080651" y="2976826"/>
              <a:ext cx="624685" cy="4315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SDK (HFC)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461022" y="1162192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1F4474-40DC-C743-B80F-9B3D812610B4}"/>
              </a:ext>
            </a:extLst>
          </p:cNvPr>
          <p:cNvGrpSpPr/>
          <p:nvPr/>
        </p:nvGrpSpPr>
        <p:grpSpPr>
          <a:xfrm>
            <a:off x="6110356" y="1647487"/>
            <a:ext cx="2004490" cy="2671129"/>
            <a:chOff x="6565932" y="1507986"/>
            <a:chExt cx="2004490" cy="267112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F4982E6-7FFE-E441-B9B2-7DD8DBD3B24E}"/>
                </a:ext>
              </a:extLst>
            </p:cNvPr>
            <p:cNvSpPr/>
            <p:nvPr/>
          </p:nvSpPr>
          <p:spPr>
            <a:xfrm>
              <a:off x="6565932" y="1903822"/>
              <a:ext cx="2004490" cy="2275293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EBD1F4-2702-BC49-B8DA-964E9D37B5C7}"/>
                </a:ext>
              </a:extLst>
            </p:cNvPr>
            <p:cNvSpPr/>
            <p:nvPr/>
          </p:nvSpPr>
          <p:spPr>
            <a:xfrm>
              <a:off x="7226217" y="1507986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Peer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7B527B-C892-0747-BECB-F3484BB22284}"/>
                </a:ext>
              </a:extLst>
            </p:cNvPr>
            <p:cNvSpPr/>
            <p:nvPr/>
          </p:nvSpPr>
          <p:spPr>
            <a:xfrm>
              <a:off x="6716331" y="2063616"/>
              <a:ext cx="1703690" cy="372013"/>
            </a:xfrm>
            <a:prstGeom prst="roundRect">
              <a:avLst/>
            </a:prstGeom>
            <a:solidFill>
              <a:srgbClr val="003BC9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Endorser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55F499-15FB-1D42-9ECA-23C4273DF9A2}"/>
                </a:ext>
              </a:extLst>
            </p:cNvPr>
            <p:cNvSpPr/>
            <p:nvPr/>
          </p:nvSpPr>
          <p:spPr>
            <a:xfrm>
              <a:off x="6673373" y="3144458"/>
              <a:ext cx="902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Ledger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DE3C57C-7A30-A041-B798-1E8642947233}"/>
                </a:ext>
              </a:extLst>
            </p:cNvPr>
            <p:cNvGrpSpPr/>
            <p:nvPr/>
          </p:nvGrpSpPr>
          <p:grpSpPr>
            <a:xfrm>
              <a:off x="7983288" y="3267440"/>
              <a:ext cx="432016" cy="114378"/>
              <a:chOff x="2259061" y="4731070"/>
              <a:chExt cx="576021" cy="15250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4D078C-A3C6-2947-9C20-B3E23F50155E}"/>
                  </a:ext>
                </a:extLst>
              </p:cNvPr>
              <p:cNvSpPr/>
              <p:nvPr/>
            </p:nvSpPr>
            <p:spPr>
              <a:xfrm>
                <a:off x="2259061" y="4731175"/>
                <a:ext cx="145473" cy="152396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7188F2-004B-AE4A-82F5-12E696208F4A}"/>
                  </a:ext>
                </a:extLst>
              </p:cNvPr>
              <p:cNvSpPr/>
              <p:nvPr/>
            </p:nvSpPr>
            <p:spPr>
              <a:xfrm>
                <a:off x="2475990" y="4731122"/>
                <a:ext cx="145473" cy="152400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776027-4632-634D-9B42-7DAA9A867AE5}"/>
                  </a:ext>
                </a:extLst>
              </p:cNvPr>
              <p:cNvSpPr/>
              <p:nvPr/>
            </p:nvSpPr>
            <p:spPr>
              <a:xfrm>
                <a:off x="2689609" y="4731070"/>
                <a:ext cx="145473" cy="152401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44199D-30F0-394C-92EC-C5F1C0E43CEC}"/>
                  </a:ext>
                </a:extLst>
              </p:cNvPr>
              <p:cNvCxnSpPr/>
              <p:nvPr/>
            </p:nvCxnSpPr>
            <p:spPr>
              <a:xfrm>
                <a:off x="2404534" y="4807375"/>
                <a:ext cx="285075" cy="0"/>
              </a:xfrm>
              <a:prstGeom prst="line">
                <a:avLst/>
              </a:prstGeom>
              <a:solidFill>
                <a:srgbClr val="003BC9"/>
              </a:solidFill>
              <a:ln w="19050" cap="flat" cmpd="sng" algn="ctr">
                <a:solidFill>
                  <a:srgbClr val="003BC9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757B670-14C8-4C40-95F8-575F7C2E0F93}"/>
                </a:ext>
              </a:extLst>
            </p:cNvPr>
            <p:cNvSpPr/>
            <p:nvPr/>
          </p:nvSpPr>
          <p:spPr>
            <a:xfrm>
              <a:off x="6716331" y="2579260"/>
              <a:ext cx="1698974" cy="38014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Committer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5CF4F04-8152-E049-AFE5-AF330F23E51F}"/>
                </a:ext>
              </a:extLst>
            </p:cNvPr>
            <p:cNvSpPr/>
            <p:nvPr/>
          </p:nvSpPr>
          <p:spPr>
            <a:xfrm>
              <a:off x="7980604" y="3613051"/>
              <a:ext cx="27753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C8CADA-6D82-8149-ABA7-34C69B65CFF8}"/>
                </a:ext>
              </a:extLst>
            </p:cNvPr>
            <p:cNvSpPr/>
            <p:nvPr/>
          </p:nvSpPr>
          <p:spPr>
            <a:xfrm>
              <a:off x="6661052" y="363732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Chaincode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25A55EB-23FB-AE4E-AB78-7596AEBD00B0}"/>
                </a:ext>
              </a:extLst>
            </p:cNvPr>
            <p:cNvSpPr/>
            <p:nvPr/>
          </p:nvSpPr>
          <p:spPr>
            <a:xfrm>
              <a:off x="8190025" y="3679754"/>
              <a:ext cx="25230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ED8181-CE70-0E49-900D-0428F102D331}"/>
              </a:ext>
            </a:extLst>
          </p:cNvPr>
          <p:cNvCxnSpPr/>
          <p:nvPr/>
        </p:nvCxnSpPr>
        <p:spPr>
          <a:xfrm>
            <a:off x="2668647" y="2426290"/>
            <a:ext cx="3581874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stCxn id="79" idx="3"/>
            <a:endCxn id="108" idx="1"/>
          </p:cNvCxnSpPr>
          <p:nvPr/>
        </p:nvCxnSpPr>
        <p:spPr>
          <a:xfrm>
            <a:off x="2659503" y="2636602"/>
            <a:ext cx="1174603" cy="10054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E6DAB-B734-CE4D-A84B-69197443E08D}"/>
              </a:ext>
            </a:extLst>
          </p:cNvPr>
          <p:cNvGrpSpPr/>
          <p:nvPr/>
        </p:nvGrpSpPr>
        <p:grpSpPr>
          <a:xfrm>
            <a:off x="778883" y="3313189"/>
            <a:ext cx="342607" cy="240131"/>
            <a:chOff x="3053916" y="6186281"/>
            <a:chExt cx="456809" cy="32017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C91E5A-C7CA-794E-842A-945DB2ACCE53}"/>
                </a:ext>
              </a:extLst>
            </p:cNvPr>
            <p:cNvSpPr/>
            <p:nvPr/>
          </p:nvSpPr>
          <p:spPr>
            <a:xfrm>
              <a:off x="3053916" y="6272185"/>
              <a:ext cx="456809" cy="234271"/>
            </a:xfrm>
            <a:prstGeom prst="rect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AC3FADC-9889-A441-B753-CA2BB72AE1CA}"/>
                </a:ext>
              </a:extLst>
            </p:cNvPr>
            <p:cNvSpPr/>
            <p:nvPr/>
          </p:nvSpPr>
          <p:spPr>
            <a:xfrm>
              <a:off x="3384550" y="6362700"/>
              <a:ext cx="45719" cy="4571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5D52A1-54DB-2A40-9D44-AD67EE88C62C}"/>
                </a:ext>
              </a:extLst>
            </p:cNvPr>
            <p:cNvCxnSpPr/>
            <p:nvPr/>
          </p:nvCxnSpPr>
          <p:spPr>
            <a:xfrm flipV="1">
              <a:off x="3053916" y="6189456"/>
              <a:ext cx="423374" cy="82730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A88A6EF-99D9-8648-8AB2-648DDA4A542D}"/>
                </a:ext>
              </a:extLst>
            </p:cNvPr>
            <p:cNvCxnSpPr/>
            <p:nvPr/>
          </p:nvCxnSpPr>
          <p:spPr>
            <a:xfrm>
              <a:off x="3474115" y="6186281"/>
              <a:ext cx="0" cy="82729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A831EA-7022-194D-83A1-2FD5757AAB71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 flipV="1">
            <a:off x="5543422" y="2908834"/>
            <a:ext cx="717333" cy="73320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4159988" y="4455322"/>
            <a:ext cx="1071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Ordering-Service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40ED6D-213C-8E49-8EC8-23E9010EC213}"/>
              </a:ext>
            </a:extLst>
          </p:cNvPr>
          <p:cNvGrpSpPr/>
          <p:nvPr/>
        </p:nvGrpSpPr>
        <p:grpSpPr>
          <a:xfrm>
            <a:off x="3834106" y="2837534"/>
            <a:ext cx="1709316" cy="1609006"/>
            <a:chOff x="3620745" y="2847577"/>
            <a:chExt cx="1709316" cy="1609006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BA7D666F-07C2-7949-B09E-3FF9767F58D8}"/>
                </a:ext>
              </a:extLst>
            </p:cNvPr>
            <p:cNvSpPr/>
            <p:nvPr/>
          </p:nvSpPr>
          <p:spPr>
            <a:xfrm>
              <a:off x="3620745" y="2847577"/>
              <a:ext cx="1709316" cy="1609006"/>
            </a:xfrm>
            <a:prstGeom prst="roundRect">
              <a:avLst/>
            </a:prstGeom>
            <a:solidFill>
              <a:srgbClr val="0064FF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538CDE4-03F1-2347-8067-A6EA67CEBDDB}"/>
                </a:ext>
              </a:extLst>
            </p:cNvPr>
            <p:cNvSpPr/>
            <p:nvPr/>
          </p:nvSpPr>
          <p:spPr>
            <a:xfrm>
              <a:off x="3767821" y="371105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AC928FC-730E-7B48-BDF2-B52886E9A804}"/>
                </a:ext>
              </a:extLst>
            </p:cNvPr>
            <p:cNvSpPr/>
            <p:nvPr/>
          </p:nvSpPr>
          <p:spPr>
            <a:xfrm>
              <a:off x="3767821" y="2964728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C03BBF1E-ECC9-9B40-9F03-055A48112FE2}"/>
                </a:ext>
              </a:extLst>
            </p:cNvPr>
            <p:cNvSpPr/>
            <p:nvPr/>
          </p:nvSpPr>
          <p:spPr>
            <a:xfrm>
              <a:off x="4580786" y="296749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129FCB8-91DB-5747-A3BF-2BDC142D85F6}"/>
                </a:ext>
              </a:extLst>
            </p:cNvPr>
            <p:cNvCxnSpPr/>
            <p:nvPr/>
          </p:nvCxnSpPr>
          <p:spPr>
            <a:xfrm>
              <a:off x="4366020" y="3263828"/>
              <a:ext cx="214766" cy="2765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6AB6E8-46C0-FE45-BE3F-82419C97C5F2}"/>
                </a:ext>
              </a:extLst>
            </p:cNvPr>
            <p:cNvCxnSpPr/>
            <p:nvPr/>
          </p:nvCxnSpPr>
          <p:spPr>
            <a:xfrm>
              <a:off x="4366020" y="4010153"/>
              <a:ext cx="209384" cy="3812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175291-ED6A-D24F-B786-5DA660ABAEBD}"/>
                </a:ext>
              </a:extLst>
            </p:cNvPr>
            <p:cNvCxnSpPr/>
            <p:nvPr/>
          </p:nvCxnSpPr>
          <p:spPr>
            <a:xfrm>
              <a:off x="4066921" y="3562927"/>
              <a:ext cx="0" cy="148126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BE5C97-4D33-8146-99BB-D4B337241A7E}"/>
                </a:ext>
              </a:extLst>
            </p:cNvPr>
            <p:cNvCxnSpPr/>
            <p:nvPr/>
          </p:nvCxnSpPr>
          <p:spPr>
            <a:xfrm flipH="1">
              <a:off x="4874504" y="3565692"/>
              <a:ext cx="5382" cy="149173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87AE759-3A7F-0940-82BD-489E64105DBC}"/>
                </a:ext>
              </a:extLst>
            </p:cNvPr>
            <p:cNvCxnSpPr/>
            <p:nvPr/>
          </p:nvCxnSpPr>
          <p:spPr>
            <a:xfrm>
              <a:off x="4341787" y="3536576"/>
              <a:ext cx="288095" cy="214810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2368DF-C955-FD44-8408-A6585C283FED}"/>
                </a:ext>
              </a:extLst>
            </p:cNvPr>
            <p:cNvCxnSpPr/>
            <p:nvPr/>
          </p:nvCxnSpPr>
          <p:spPr>
            <a:xfrm flipV="1">
              <a:off x="4341787" y="3530645"/>
              <a:ext cx="281287" cy="220741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3C14B28-5325-6C4F-9563-7F10B3C36EB4}"/>
                </a:ext>
              </a:extLst>
            </p:cNvPr>
            <p:cNvSpPr/>
            <p:nvPr/>
          </p:nvSpPr>
          <p:spPr>
            <a:xfrm>
              <a:off x="4575404" y="3714865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6010363" y="4629736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7871168" y="1031880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7186789" y="1079972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34" name="Picture 10" descr="Image result for transparent green lock icon">
            <a:extLst>
              <a:ext uri="{FF2B5EF4-FFF2-40B4-BE49-F238E27FC236}">
                <a16:creationId xmlns:a16="http://schemas.microsoft.com/office/drawing/2014/main" id="{EAA00AE6-85AC-A142-BE6E-F58F0C00E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425747" y="2322261"/>
            <a:ext cx="153634" cy="15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Image result for transparent green lock icon">
            <a:extLst>
              <a:ext uri="{FF2B5EF4-FFF2-40B4-BE49-F238E27FC236}">
                <a16:creationId xmlns:a16="http://schemas.microsoft.com/office/drawing/2014/main" id="{4186975D-1DFE-8846-91EB-7D3E87207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5735798" y="3283959"/>
            <a:ext cx="153634" cy="15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Image result for transparent green lock icon">
            <a:extLst>
              <a:ext uri="{FF2B5EF4-FFF2-40B4-BE49-F238E27FC236}">
                <a16:creationId xmlns:a16="http://schemas.microsoft.com/office/drawing/2014/main" id="{5D6B5810-05D8-F045-89AC-C615FF2BB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3116692" y="3022090"/>
            <a:ext cx="153634" cy="15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486E2284-637D-9743-A69F-EC255299AFB8}"/>
              </a:ext>
            </a:extLst>
          </p:cNvPr>
          <p:cNvSpPr txBox="1">
            <a:spLocks/>
          </p:cNvSpPr>
          <p:nvPr/>
        </p:nvSpPr>
        <p:spPr>
          <a:xfrm>
            <a:off x="2281428" y="188782"/>
            <a:ext cx="4690162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ts val="1800"/>
              </a:spcAft>
              <a:defRPr sz="2400" b="0" i="0">
                <a:solidFill>
                  <a:schemeClr val="tx1"/>
                </a:solidFill>
                <a:latin typeface="+mj-lt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endParaRPr lang="en-US" kern="0" dirty="0"/>
          </a:p>
        </p:txBody>
      </p:sp>
      <p:pic>
        <p:nvPicPr>
          <p:cNvPr id="72" name="Picture 10" descr="Image result for transparent green lock icon">
            <a:extLst>
              <a:ext uri="{FF2B5EF4-FFF2-40B4-BE49-F238E27FC236}">
                <a16:creationId xmlns:a16="http://schemas.microsoft.com/office/drawing/2014/main" id="{645F3277-3B4F-FA4D-8EF6-4CB5C6995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633458" y="3207907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Image result for transparent green lock icon">
            <a:extLst>
              <a:ext uri="{FF2B5EF4-FFF2-40B4-BE49-F238E27FC236}">
                <a16:creationId xmlns:a16="http://schemas.microsoft.com/office/drawing/2014/main" id="{9B39B6CB-87F4-F941-9DD4-969F48367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633458" y="3573555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0" descr="Image result for transparent green lock icon">
            <a:extLst>
              <a:ext uri="{FF2B5EF4-FFF2-40B4-BE49-F238E27FC236}">
                <a16:creationId xmlns:a16="http://schemas.microsoft.com/office/drawing/2014/main" id="{DAC1948A-2D35-3E45-9FE4-231549F7B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634836" y="3955446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0" descr="Image result for transparent green lock icon">
            <a:extLst>
              <a:ext uri="{FF2B5EF4-FFF2-40B4-BE49-F238E27FC236}">
                <a16:creationId xmlns:a16="http://schemas.microsoft.com/office/drawing/2014/main" id="{D1E4200F-2699-7D49-8732-E3077A8AD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5033936" y="3583009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0" descr="Image result for transparent green lock icon">
            <a:extLst>
              <a:ext uri="{FF2B5EF4-FFF2-40B4-BE49-F238E27FC236}">
                <a16:creationId xmlns:a16="http://schemas.microsoft.com/office/drawing/2014/main" id="{AB65A131-362B-AC4E-86B5-81C970F24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235545" y="3575495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0" descr="Image result for transparent green lock icon">
            <a:extLst>
              <a:ext uri="{FF2B5EF4-FFF2-40B4-BE49-F238E27FC236}">
                <a16:creationId xmlns:a16="http://schemas.microsoft.com/office/drawing/2014/main" id="{4BAAF41C-8E31-8E41-99BD-A3254D03E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7573787" y="3352597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0" descr="Image result for transparent green lock icon">
            <a:extLst>
              <a:ext uri="{FF2B5EF4-FFF2-40B4-BE49-F238E27FC236}">
                <a16:creationId xmlns:a16="http://schemas.microsoft.com/office/drawing/2014/main" id="{9D16576C-158F-0346-B1E7-13813A255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7735205" y="3354381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0" descr="Image result for transparent green lock icon">
            <a:extLst>
              <a:ext uri="{FF2B5EF4-FFF2-40B4-BE49-F238E27FC236}">
                <a16:creationId xmlns:a16="http://schemas.microsoft.com/office/drawing/2014/main" id="{D48077C8-E259-D346-A7E7-7C1FB570D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7884752" y="3353609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950A9442-0E6E-794C-8E04-2681FEFD1D24}"/>
              </a:ext>
            </a:extLst>
          </p:cNvPr>
          <p:cNvSpPr/>
          <p:nvPr/>
        </p:nvSpPr>
        <p:spPr bwMode="auto">
          <a:xfrm>
            <a:off x="210312" y="736375"/>
            <a:ext cx="8705020" cy="25174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909E7E-BED4-7946-915A-F496EF5566BE}"/>
              </a:ext>
            </a:extLst>
          </p:cNvPr>
          <p:cNvSpPr/>
          <p:nvPr/>
        </p:nvSpPr>
        <p:spPr bwMode="auto">
          <a:xfrm>
            <a:off x="547964" y="3253784"/>
            <a:ext cx="5680771" cy="1658267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DEE3BCF-7B52-A343-9002-AB823F711B7C}"/>
              </a:ext>
            </a:extLst>
          </p:cNvPr>
          <p:cNvSpPr/>
          <p:nvPr/>
        </p:nvSpPr>
        <p:spPr bwMode="auto">
          <a:xfrm>
            <a:off x="6231429" y="3679979"/>
            <a:ext cx="2467863" cy="125880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9FD99EA-4E56-1445-96E7-2A81E8D6D3A4}"/>
              </a:ext>
            </a:extLst>
          </p:cNvPr>
          <p:cNvSpPr/>
          <p:nvPr/>
        </p:nvSpPr>
        <p:spPr bwMode="auto">
          <a:xfrm>
            <a:off x="8002615" y="3253784"/>
            <a:ext cx="812826" cy="437314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5" name="Oval Callout 124">
            <a:extLst>
              <a:ext uri="{FF2B5EF4-FFF2-40B4-BE49-F238E27FC236}">
                <a16:creationId xmlns:a16="http://schemas.microsoft.com/office/drawing/2014/main" id="{E0AB1EB4-C8F1-5D47-A650-134A6ED4FB6C}"/>
              </a:ext>
            </a:extLst>
          </p:cNvPr>
          <p:cNvSpPr/>
          <p:nvPr/>
        </p:nvSpPr>
        <p:spPr bwMode="auto">
          <a:xfrm>
            <a:off x="5416879" y="2068871"/>
            <a:ext cx="1689751" cy="858091"/>
          </a:xfrm>
          <a:prstGeom prst="wedgeEllipseCallout">
            <a:avLst>
              <a:gd name="adj1" fmla="val 80564"/>
              <a:gd name="adj2" fmla="val 102498"/>
            </a:avLst>
          </a:prstGeom>
          <a:solidFill>
            <a:schemeClr val="bg1"/>
          </a:solidFill>
          <a:ln w="25400">
            <a:solidFill>
              <a:srgbClr val="10642A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10642A"/>
                </a:solidFill>
                <a:effectLst/>
                <a:latin typeface="+mn-lt"/>
              </a:rPr>
              <a:t>Data encryption</a:t>
            </a:r>
          </a:p>
        </p:txBody>
      </p:sp>
    </p:spTree>
    <p:extLst>
      <p:ext uri="{BB962C8B-B14F-4D97-AF65-F5344CB8AC3E}">
        <p14:creationId xmlns:p14="http://schemas.microsoft.com/office/powerpoint/2010/main" val="401342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A692-1E6B-944D-9D58-D1F5A23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5080779" cy="800100"/>
          </a:xfrm>
        </p:spPr>
        <p:txBody>
          <a:bodyPr/>
          <a:lstStyle/>
          <a:p>
            <a:r>
              <a:rPr lang="en-US" dirty="0"/>
              <a:t>Confidentiality – Against  outsiders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6F030-FEF8-544C-B5A1-8ECA40E8C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49B7F-2E66-8840-9F68-9CF96C3ED7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26B9B-ABCF-9743-8B5F-F11CCC650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5" y="975630"/>
            <a:ext cx="5284699" cy="3520170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Network – TLS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Local data at peer – Encryption using AES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98F67041-CA48-D24B-B5F5-448BB2379231}"/>
              </a:ext>
            </a:extLst>
          </p:cNvPr>
          <p:cNvSpPr/>
          <p:nvPr/>
        </p:nvSpPr>
        <p:spPr bwMode="auto">
          <a:xfrm>
            <a:off x="4095093" y="855484"/>
            <a:ext cx="4676046" cy="1840491"/>
          </a:xfrm>
          <a:prstGeom prst="star7">
            <a:avLst/>
          </a:prstGeom>
          <a:solidFill>
            <a:schemeClr val="bg1"/>
          </a:solidFill>
          <a:ln w="317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u="sng" dirty="0">
                <a:solidFill>
                  <a:schemeClr val="tx1"/>
                </a:solidFill>
              </a:rPr>
              <a:t>Key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Hardware Security Module (HSM)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0AAB4-EB3A-274A-A1CB-D019CFCBB735}"/>
              </a:ext>
            </a:extLst>
          </p:cNvPr>
          <p:cNvSpPr txBox="1"/>
          <p:nvPr/>
        </p:nvSpPr>
        <p:spPr>
          <a:xfrm>
            <a:off x="5113809" y="2811763"/>
            <a:ext cx="2981907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rPr>
              <a:t>Support in IBM Blockchain platform</a:t>
            </a:r>
          </a:p>
        </p:txBody>
      </p:sp>
    </p:spTree>
    <p:extLst>
      <p:ext uri="{BB962C8B-B14F-4D97-AF65-F5344CB8AC3E}">
        <p14:creationId xmlns:p14="http://schemas.microsoft.com/office/powerpoint/2010/main" val="330891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-Point Star 7">
            <a:extLst>
              <a:ext uri="{FF2B5EF4-FFF2-40B4-BE49-F238E27FC236}">
                <a16:creationId xmlns:a16="http://schemas.microsoft.com/office/drawing/2014/main" id="{403A6DA3-5A60-C146-BE5F-88C06AA61E15}"/>
              </a:ext>
            </a:extLst>
          </p:cNvPr>
          <p:cNvSpPr/>
          <p:nvPr/>
        </p:nvSpPr>
        <p:spPr bwMode="auto">
          <a:xfrm>
            <a:off x="4918229" y="975630"/>
            <a:ext cx="2796466" cy="1355056"/>
          </a:xfrm>
          <a:prstGeom prst="star7">
            <a:avLst/>
          </a:prstGeom>
          <a:solidFill>
            <a:schemeClr val="bg1"/>
          </a:solidFill>
          <a:ln w="317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By HLF design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FA692-1E6B-944D-9D58-D1F5A23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6998356" cy="800100"/>
          </a:xfrm>
        </p:spPr>
        <p:txBody>
          <a:bodyPr/>
          <a:lstStyle/>
          <a:p>
            <a:r>
              <a:rPr lang="en-US" dirty="0"/>
              <a:t>Confidentiality – Against insiders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6F030-FEF8-544C-B5A1-8ECA40E8C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26B9B-ABCF-9743-8B5F-F11CCC650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5" y="975630"/>
            <a:ext cx="5284699" cy="3520170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Endorsers – see data and transactions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Orderers</a:t>
            </a:r>
            <a:r>
              <a:rPr lang="en-US" dirty="0"/>
              <a:t> – see transactions but not data</a:t>
            </a:r>
          </a:p>
        </p:txBody>
      </p:sp>
    </p:spTree>
    <p:extLst>
      <p:ext uri="{BB962C8B-B14F-4D97-AF65-F5344CB8AC3E}">
        <p14:creationId xmlns:p14="http://schemas.microsoft.com/office/powerpoint/2010/main" val="2396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Confidentiality – Against insiders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3153676" y="892744"/>
            <a:ext cx="5358557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F62BA2-EC87-E040-BB21-777B05CC1FCB}"/>
              </a:ext>
            </a:extLst>
          </p:cNvPr>
          <p:cNvGrpSpPr/>
          <p:nvPr/>
        </p:nvGrpSpPr>
        <p:grpSpPr>
          <a:xfrm>
            <a:off x="689207" y="2073869"/>
            <a:ext cx="1970296" cy="1125465"/>
            <a:chOff x="1786347" y="2699333"/>
            <a:chExt cx="1970296" cy="10519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C69461-BC12-F749-8218-A2195E7902FD}"/>
                </a:ext>
              </a:extLst>
            </p:cNvPr>
            <p:cNvSpPr/>
            <p:nvPr/>
          </p:nvSpPr>
          <p:spPr>
            <a:xfrm>
              <a:off x="1918471" y="2976826"/>
              <a:ext cx="1094469" cy="4315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Client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Application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42BD13-8A7E-FA4C-8C91-35A6A002C2A7}"/>
                </a:ext>
              </a:extLst>
            </p:cNvPr>
            <p:cNvGrpSpPr/>
            <p:nvPr/>
          </p:nvGrpSpPr>
          <p:grpSpPr>
            <a:xfrm>
              <a:off x="1786347" y="2699333"/>
              <a:ext cx="1970296" cy="1051945"/>
              <a:chOff x="265172" y="2308763"/>
              <a:chExt cx="712071" cy="676800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538C7F5C-6F87-ED4F-916B-116090C1061F}"/>
                  </a:ext>
                </a:extLst>
              </p:cNvPr>
              <p:cNvSpPr/>
              <p:nvPr/>
            </p:nvSpPr>
            <p:spPr>
              <a:xfrm>
                <a:off x="265172" y="2308763"/>
                <a:ext cx="712071" cy="676800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3BC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0401A68-1F3D-3C43-A4D4-8AE3A4C8649C}"/>
                  </a:ext>
                </a:extLst>
              </p:cNvPr>
              <p:cNvCxnSpPr/>
              <p:nvPr/>
            </p:nvCxnSpPr>
            <p:spPr>
              <a:xfrm>
                <a:off x="736935" y="2308763"/>
                <a:ext cx="0" cy="676800"/>
              </a:xfrm>
              <a:prstGeom prst="line">
                <a:avLst/>
              </a:prstGeom>
              <a:noFill/>
              <a:ln w="28575" cap="flat" cmpd="sng" algn="ctr">
                <a:solidFill>
                  <a:srgbClr val="003BC9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7DAE3C-47F2-D44D-9AFE-D1DBEF8008CA}"/>
                </a:ext>
              </a:extLst>
            </p:cNvPr>
            <p:cNvSpPr txBox="1"/>
            <p:nvPr/>
          </p:nvSpPr>
          <p:spPr>
            <a:xfrm>
              <a:off x="3080651" y="2976826"/>
              <a:ext cx="624685" cy="4315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SDK (HFC)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461022" y="1050220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1F4474-40DC-C743-B80F-9B3D812610B4}"/>
              </a:ext>
            </a:extLst>
          </p:cNvPr>
          <p:cNvGrpSpPr/>
          <p:nvPr/>
        </p:nvGrpSpPr>
        <p:grpSpPr>
          <a:xfrm>
            <a:off x="6110356" y="1647487"/>
            <a:ext cx="2004490" cy="2671129"/>
            <a:chOff x="6565932" y="1507986"/>
            <a:chExt cx="2004490" cy="267112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F4982E6-7FFE-E441-B9B2-7DD8DBD3B24E}"/>
                </a:ext>
              </a:extLst>
            </p:cNvPr>
            <p:cNvSpPr/>
            <p:nvPr/>
          </p:nvSpPr>
          <p:spPr>
            <a:xfrm>
              <a:off x="6565932" y="1903822"/>
              <a:ext cx="2004490" cy="2275293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7B527B-C892-0747-BECB-F3484BB22284}"/>
                </a:ext>
              </a:extLst>
            </p:cNvPr>
            <p:cNvSpPr/>
            <p:nvPr/>
          </p:nvSpPr>
          <p:spPr>
            <a:xfrm>
              <a:off x="6716331" y="2063616"/>
              <a:ext cx="1703690" cy="372013"/>
            </a:xfrm>
            <a:prstGeom prst="roundRect">
              <a:avLst/>
            </a:prstGeom>
            <a:solidFill>
              <a:srgbClr val="003BC9"/>
            </a:solidFill>
            <a:ln w="38100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Endorser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55F499-15FB-1D42-9ECA-23C4273DF9A2}"/>
                </a:ext>
              </a:extLst>
            </p:cNvPr>
            <p:cNvSpPr/>
            <p:nvPr/>
          </p:nvSpPr>
          <p:spPr>
            <a:xfrm>
              <a:off x="6673373" y="3144458"/>
              <a:ext cx="902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Ledger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DE3C57C-7A30-A041-B798-1E8642947233}"/>
                </a:ext>
              </a:extLst>
            </p:cNvPr>
            <p:cNvGrpSpPr/>
            <p:nvPr/>
          </p:nvGrpSpPr>
          <p:grpSpPr>
            <a:xfrm>
              <a:off x="7983288" y="3267440"/>
              <a:ext cx="432016" cy="114378"/>
              <a:chOff x="2259061" y="4731070"/>
              <a:chExt cx="576021" cy="15250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4D078C-A3C6-2947-9C20-B3E23F50155E}"/>
                  </a:ext>
                </a:extLst>
              </p:cNvPr>
              <p:cNvSpPr/>
              <p:nvPr/>
            </p:nvSpPr>
            <p:spPr>
              <a:xfrm>
                <a:off x="2259061" y="4731175"/>
                <a:ext cx="145473" cy="152396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7188F2-004B-AE4A-82F5-12E696208F4A}"/>
                  </a:ext>
                </a:extLst>
              </p:cNvPr>
              <p:cNvSpPr/>
              <p:nvPr/>
            </p:nvSpPr>
            <p:spPr>
              <a:xfrm>
                <a:off x="2475990" y="4731122"/>
                <a:ext cx="145473" cy="152400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776027-4632-634D-9B42-7DAA9A867AE5}"/>
                  </a:ext>
                </a:extLst>
              </p:cNvPr>
              <p:cNvSpPr/>
              <p:nvPr/>
            </p:nvSpPr>
            <p:spPr>
              <a:xfrm>
                <a:off x="2689609" y="4731070"/>
                <a:ext cx="145473" cy="152401"/>
              </a:xfrm>
              <a:prstGeom prst="rect">
                <a:avLst/>
              </a:prstGeom>
              <a:solidFill>
                <a:srgbClr val="003BC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44199D-30F0-394C-92EC-C5F1C0E43CEC}"/>
                  </a:ext>
                </a:extLst>
              </p:cNvPr>
              <p:cNvCxnSpPr/>
              <p:nvPr/>
            </p:nvCxnSpPr>
            <p:spPr>
              <a:xfrm>
                <a:off x="2404534" y="4807375"/>
                <a:ext cx="285075" cy="0"/>
              </a:xfrm>
              <a:prstGeom prst="line">
                <a:avLst/>
              </a:prstGeom>
              <a:solidFill>
                <a:srgbClr val="003BC9"/>
              </a:solidFill>
              <a:ln w="19050" cap="flat" cmpd="sng" algn="ctr">
                <a:solidFill>
                  <a:srgbClr val="003BC9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757B670-14C8-4C40-95F8-575F7C2E0F93}"/>
                </a:ext>
              </a:extLst>
            </p:cNvPr>
            <p:cNvSpPr/>
            <p:nvPr/>
          </p:nvSpPr>
          <p:spPr>
            <a:xfrm>
              <a:off x="6716331" y="2579260"/>
              <a:ext cx="1698974" cy="38014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Committer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5CF4F04-8152-E049-AFE5-AF330F23E51F}"/>
                </a:ext>
              </a:extLst>
            </p:cNvPr>
            <p:cNvSpPr/>
            <p:nvPr/>
          </p:nvSpPr>
          <p:spPr>
            <a:xfrm>
              <a:off x="7980604" y="3613051"/>
              <a:ext cx="27753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C8CADA-6D82-8149-ABA7-34C69B65CFF8}"/>
                </a:ext>
              </a:extLst>
            </p:cNvPr>
            <p:cNvSpPr/>
            <p:nvPr/>
          </p:nvSpPr>
          <p:spPr>
            <a:xfrm>
              <a:off x="6661052" y="363732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Chaincode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25A55EB-23FB-AE4E-AB78-7596AEBD00B0}"/>
                </a:ext>
              </a:extLst>
            </p:cNvPr>
            <p:cNvSpPr/>
            <p:nvPr/>
          </p:nvSpPr>
          <p:spPr>
            <a:xfrm>
              <a:off x="8190025" y="3679754"/>
              <a:ext cx="252300" cy="256166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EBD1F4-2702-BC49-B8DA-964E9D37B5C7}"/>
                </a:ext>
              </a:extLst>
            </p:cNvPr>
            <p:cNvSpPr/>
            <p:nvPr/>
          </p:nvSpPr>
          <p:spPr>
            <a:xfrm>
              <a:off x="7226217" y="1507986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Peer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ED8181-CE70-0E49-900D-0428F102D331}"/>
              </a:ext>
            </a:extLst>
          </p:cNvPr>
          <p:cNvCxnSpPr/>
          <p:nvPr/>
        </p:nvCxnSpPr>
        <p:spPr>
          <a:xfrm>
            <a:off x="2668647" y="2426290"/>
            <a:ext cx="3581874" cy="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31000"/>
              </a:srgbClr>
            </a:solidFill>
            <a:prstDash val="sysDash"/>
            <a:headEnd type="triangl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stCxn id="79" idx="3"/>
            <a:endCxn id="108" idx="1"/>
          </p:cNvCxnSpPr>
          <p:nvPr/>
        </p:nvCxnSpPr>
        <p:spPr>
          <a:xfrm>
            <a:off x="2659503" y="2636602"/>
            <a:ext cx="1174603" cy="10054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/>
          </a:ln>
          <a:effectLst/>
        </p:spPr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E6DAB-B734-CE4D-A84B-69197443E08D}"/>
              </a:ext>
            </a:extLst>
          </p:cNvPr>
          <p:cNvGrpSpPr/>
          <p:nvPr/>
        </p:nvGrpSpPr>
        <p:grpSpPr>
          <a:xfrm>
            <a:off x="778883" y="3313189"/>
            <a:ext cx="342607" cy="240131"/>
            <a:chOff x="3053916" y="6186281"/>
            <a:chExt cx="456809" cy="32017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C91E5A-C7CA-794E-842A-945DB2ACCE53}"/>
                </a:ext>
              </a:extLst>
            </p:cNvPr>
            <p:cNvSpPr/>
            <p:nvPr/>
          </p:nvSpPr>
          <p:spPr>
            <a:xfrm>
              <a:off x="3053916" y="6272185"/>
              <a:ext cx="456809" cy="234271"/>
            </a:xfrm>
            <a:prstGeom prst="rect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AC3FADC-9889-A441-B753-CA2BB72AE1CA}"/>
                </a:ext>
              </a:extLst>
            </p:cNvPr>
            <p:cNvSpPr/>
            <p:nvPr/>
          </p:nvSpPr>
          <p:spPr>
            <a:xfrm>
              <a:off x="3384550" y="6362700"/>
              <a:ext cx="45719" cy="4571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5D52A1-54DB-2A40-9D44-AD67EE88C62C}"/>
                </a:ext>
              </a:extLst>
            </p:cNvPr>
            <p:cNvCxnSpPr/>
            <p:nvPr/>
          </p:nvCxnSpPr>
          <p:spPr>
            <a:xfrm flipV="1">
              <a:off x="3053916" y="6189456"/>
              <a:ext cx="423374" cy="82730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A88A6EF-99D9-8648-8AB2-648DDA4A542D}"/>
                </a:ext>
              </a:extLst>
            </p:cNvPr>
            <p:cNvCxnSpPr/>
            <p:nvPr/>
          </p:nvCxnSpPr>
          <p:spPr>
            <a:xfrm>
              <a:off x="3474115" y="6186281"/>
              <a:ext cx="0" cy="82729"/>
            </a:xfrm>
            <a:prstGeom prst="line">
              <a:avLst/>
            </a:prstGeom>
            <a:noFill/>
            <a:ln w="12700" cap="flat" cmpd="sng" algn="ctr">
              <a:solidFill>
                <a:srgbClr val="003BC9"/>
              </a:solidFill>
              <a:prstDash val="solid"/>
            </a:ln>
            <a:effectLst/>
          </p:spPr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A831EA-7022-194D-83A1-2FD5757AAB71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 flipV="1">
            <a:off x="5543422" y="2908834"/>
            <a:ext cx="717333" cy="73320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31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4159988" y="4455322"/>
            <a:ext cx="1071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Ordering-Service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40ED6D-213C-8E49-8EC8-23E9010EC213}"/>
              </a:ext>
            </a:extLst>
          </p:cNvPr>
          <p:cNvGrpSpPr/>
          <p:nvPr/>
        </p:nvGrpSpPr>
        <p:grpSpPr>
          <a:xfrm>
            <a:off x="3834106" y="2837534"/>
            <a:ext cx="1709316" cy="1609006"/>
            <a:chOff x="3620745" y="2847577"/>
            <a:chExt cx="1709316" cy="1609006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BA7D666F-07C2-7949-B09E-3FF9767F58D8}"/>
                </a:ext>
              </a:extLst>
            </p:cNvPr>
            <p:cNvSpPr/>
            <p:nvPr/>
          </p:nvSpPr>
          <p:spPr>
            <a:xfrm>
              <a:off x="3620745" y="2847577"/>
              <a:ext cx="1709316" cy="1609006"/>
            </a:xfrm>
            <a:prstGeom prst="roundRect">
              <a:avLst/>
            </a:prstGeom>
            <a:solidFill>
              <a:srgbClr val="0064FF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538CDE4-03F1-2347-8067-A6EA67CEBDDB}"/>
                </a:ext>
              </a:extLst>
            </p:cNvPr>
            <p:cNvSpPr/>
            <p:nvPr/>
          </p:nvSpPr>
          <p:spPr>
            <a:xfrm>
              <a:off x="3767821" y="371105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AC928FC-730E-7B48-BDF2-B52886E9A804}"/>
                </a:ext>
              </a:extLst>
            </p:cNvPr>
            <p:cNvSpPr/>
            <p:nvPr/>
          </p:nvSpPr>
          <p:spPr>
            <a:xfrm>
              <a:off x="3767821" y="2964728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C03BBF1E-ECC9-9B40-9F03-055A48112FE2}"/>
                </a:ext>
              </a:extLst>
            </p:cNvPr>
            <p:cNvSpPr/>
            <p:nvPr/>
          </p:nvSpPr>
          <p:spPr>
            <a:xfrm>
              <a:off x="4580786" y="2967493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129FCB8-91DB-5747-A3BF-2BDC142D85F6}"/>
                </a:ext>
              </a:extLst>
            </p:cNvPr>
            <p:cNvCxnSpPr/>
            <p:nvPr/>
          </p:nvCxnSpPr>
          <p:spPr>
            <a:xfrm>
              <a:off x="4366020" y="3263828"/>
              <a:ext cx="214766" cy="2765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6AB6E8-46C0-FE45-BE3F-82419C97C5F2}"/>
                </a:ext>
              </a:extLst>
            </p:cNvPr>
            <p:cNvCxnSpPr/>
            <p:nvPr/>
          </p:nvCxnSpPr>
          <p:spPr>
            <a:xfrm>
              <a:off x="4366020" y="4010153"/>
              <a:ext cx="209384" cy="3812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175291-ED6A-D24F-B786-5DA660ABAEBD}"/>
                </a:ext>
              </a:extLst>
            </p:cNvPr>
            <p:cNvCxnSpPr/>
            <p:nvPr/>
          </p:nvCxnSpPr>
          <p:spPr>
            <a:xfrm>
              <a:off x="4066921" y="3562927"/>
              <a:ext cx="0" cy="148126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BE5C97-4D33-8146-99BB-D4B337241A7E}"/>
                </a:ext>
              </a:extLst>
            </p:cNvPr>
            <p:cNvCxnSpPr/>
            <p:nvPr/>
          </p:nvCxnSpPr>
          <p:spPr>
            <a:xfrm flipH="1">
              <a:off x="4874504" y="3565692"/>
              <a:ext cx="5382" cy="149173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87AE759-3A7F-0940-82BD-489E64105DBC}"/>
                </a:ext>
              </a:extLst>
            </p:cNvPr>
            <p:cNvCxnSpPr/>
            <p:nvPr/>
          </p:nvCxnSpPr>
          <p:spPr>
            <a:xfrm>
              <a:off x="4341787" y="3536576"/>
              <a:ext cx="288095" cy="214810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2368DF-C955-FD44-8408-A6585C283FED}"/>
                </a:ext>
              </a:extLst>
            </p:cNvPr>
            <p:cNvCxnSpPr/>
            <p:nvPr/>
          </p:nvCxnSpPr>
          <p:spPr>
            <a:xfrm flipV="1">
              <a:off x="4341787" y="3530645"/>
              <a:ext cx="281287" cy="220741"/>
            </a:xfrm>
            <a:prstGeom prst="line">
              <a:avLst/>
            </a:prstGeom>
            <a:noFill/>
            <a:ln w="19050" cap="flat" cmpd="sng" algn="ctr">
              <a:solidFill>
                <a:srgbClr val="003BC9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3C14B28-5325-6C4F-9563-7F10B3C36EB4}"/>
                </a:ext>
              </a:extLst>
            </p:cNvPr>
            <p:cNvSpPr/>
            <p:nvPr/>
          </p:nvSpPr>
          <p:spPr>
            <a:xfrm>
              <a:off x="4575404" y="3714865"/>
              <a:ext cx="598199" cy="598199"/>
            </a:xfrm>
            <a:prstGeom prst="roundRect">
              <a:avLst/>
            </a:prstGeom>
            <a:solidFill>
              <a:srgbClr val="11D358"/>
            </a:solidFill>
            <a:ln w="28575" cap="flat" cmpd="sng" algn="ctr">
              <a:solidFill>
                <a:srgbClr val="003BC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6010363" y="4629736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7871168" y="1031880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7186789" y="1079972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2" name="Picture 10" descr="Image result for transparent green lock icon">
            <a:extLst>
              <a:ext uri="{FF2B5EF4-FFF2-40B4-BE49-F238E27FC236}">
                <a16:creationId xmlns:a16="http://schemas.microsoft.com/office/drawing/2014/main" id="{645F3277-3B4F-FA4D-8EF6-4CB5C6995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633458" y="3207907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Image result for transparent green lock icon">
            <a:extLst>
              <a:ext uri="{FF2B5EF4-FFF2-40B4-BE49-F238E27FC236}">
                <a16:creationId xmlns:a16="http://schemas.microsoft.com/office/drawing/2014/main" id="{9B39B6CB-87F4-F941-9DD4-969F48367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633458" y="3573555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0" descr="Image result for transparent green lock icon">
            <a:extLst>
              <a:ext uri="{FF2B5EF4-FFF2-40B4-BE49-F238E27FC236}">
                <a16:creationId xmlns:a16="http://schemas.microsoft.com/office/drawing/2014/main" id="{DAC1948A-2D35-3E45-9FE4-231549F7B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634836" y="3955446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0" descr="Image result for transparent green lock icon">
            <a:extLst>
              <a:ext uri="{FF2B5EF4-FFF2-40B4-BE49-F238E27FC236}">
                <a16:creationId xmlns:a16="http://schemas.microsoft.com/office/drawing/2014/main" id="{D1E4200F-2699-7D49-8732-E3077A8AD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5033936" y="3574131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0" descr="Image result for transparent green lock icon">
            <a:extLst>
              <a:ext uri="{FF2B5EF4-FFF2-40B4-BE49-F238E27FC236}">
                <a16:creationId xmlns:a16="http://schemas.microsoft.com/office/drawing/2014/main" id="{AB65A131-362B-AC4E-86B5-81C970F24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235545" y="3575495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0" descr="Image result for transparent green lock icon">
            <a:extLst>
              <a:ext uri="{FF2B5EF4-FFF2-40B4-BE49-F238E27FC236}">
                <a16:creationId xmlns:a16="http://schemas.microsoft.com/office/drawing/2014/main" id="{6F2B5817-75FA-9748-998D-30F33CAE0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471526" y="2358885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0" descr="Image result for transparent green lock icon">
            <a:extLst>
              <a:ext uri="{FF2B5EF4-FFF2-40B4-BE49-F238E27FC236}">
                <a16:creationId xmlns:a16="http://schemas.microsoft.com/office/drawing/2014/main" id="{522EB2A1-B7DD-2D44-92AA-8F64D6346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3198732" y="3058187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0" descr="Image result for transparent green lock icon">
            <a:extLst>
              <a:ext uri="{FF2B5EF4-FFF2-40B4-BE49-F238E27FC236}">
                <a16:creationId xmlns:a16="http://schemas.microsoft.com/office/drawing/2014/main" id="{DE7C884D-5A6E-CC4D-BD30-D79CE67C7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5798634" y="3261834"/>
            <a:ext cx="107855" cy="1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12CA74A4-851B-154B-BEB7-10D517187958}"/>
              </a:ext>
            </a:extLst>
          </p:cNvPr>
          <p:cNvSpPr/>
          <p:nvPr/>
        </p:nvSpPr>
        <p:spPr bwMode="auto">
          <a:xfrm>
            <a:off x="210312" y="645006"/>
            <a:ext cx="8705020" cy="1027595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B49614-2DCF-304F-A2A2-1A40272EE074}"/>
              </a:ext>
            </a:extLst>
          </p:cNvPr>
          <p:cNvSpPr/>
          <p:nvPr/>
        </p:nvSpPr>
        <p:spPr bwMode="auto">
          <a:xfrm>
            <a:off x="243575" y="1654102"/>
            <a:ext cx="5756554" cy="3348905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BFCFE71-81FA-544A-9822-A2C427BDE6DE}"/>
              </a:ext>
            </a:extLst>
          </p:cNvPr>
          <p:cNvSpPr/>
          <p:nvPr/>
        </p:nvSpPr>
        <p:spPr bwMode="auto">
          <a:xfrm>
            <a:off x="6000129" y="3199334"/>
            <a:ext cx="2761315" cy="1705176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5D8F71-1D8B-7141-9E8D-1C84088955F8}"/>
              </a:ext>
            </a:extLst>
          </p:cNvPr>
          <p:cNvCxnSpPr>
            <a:cxnSpLocks/>
            <a:stCxn id="87" idx="1"/>
          </p:cNvCxnSpPr>
          <p:nvPr/>
        </p:nvCxnSpPr>
        <p:spPr bwMode="auto">
          <a:xfrm flipH="1">
            <a:off x="5457057" y="2389124"/>
            <a:ext cx="803698" cy="1590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180BC-98A9-9648-920F-959802E8B994}"/>
              </a:ext>
            </a:extLst>
          </p:cNvPr>
          <p:cNvCxnSpPr>
            <a:cxnSpLocks/>
            <a:stCxn id="90" idx="1"/>
          </p:cNvCxnSpPr>
          <p:nvPr/>
        </p:nvCxnSpPr>
        <p:spPr bwMode="auto">
          <a:xfrm flipH="1" flipV="1">
            <a:off x="5457057" y="2856186"/>
            <a:ext cx="803698" cy="52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00810F0-6FE0-704B-B215-35AD30D6AA8A}"/>
              </a:ext>
            </a:extLst>
          </p:cNvPr>
          <p:cNvSpPr/>
          <p:nvPr/>
        </p:nvSpPr>
        <p:spPr bwMode="auto">
          <a:xfrm>
            <a:off x="8223212" y="1654102"/>
            <a:ext cx="606022" cy="1553806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9" name="7-Point Star 128">
            <a:extLst>
              <a:ext uri="{FF2B5EF4-FFF2-40B4-BE49-F238E27FC236}">
                <a16:creationId xmlns:a16="http://schemas.microsoft.com/office/drawing/2014/main" id="{B6082E07-9F9F-DD4E-A8E4-172D34828A5A}"/>
              </a:ext>
            </a:extLst>
          </p:cNvPr>
          <p:cNvSpPr/>
          <p:nvPr/>
        </p:nvSpPr>
        <p:spPr bwMode="auto">
          <a:xfrm>
            <a:off x="2100895" y="1653870"/>
            <a:ext cx="3550371" cy="1667713"/>
          </a:xfrm>
          <a:prstGeom prst="star7">
            <a:avLst/>
          </a:prstGeom>
          <a:solidFill>
            <a:schemeClr val="bg1"/>
          </a:solidFill>
          <a:ln w="317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ea typeface="IBM Plex Sans" charset="0"/>
                <a:cs typeface="IBM Plex Sans" charset="0"/>
              </a:rPr>
              <a:t>Containerized in IBM Blockchain Platform</a:t>
            </a:r>
          </a:p>
        </p:txBody>
      </p:sp>
    </p:spTree>
    <p:extLst>
      <p:ext uri="{BB962C8B-B14F-4D97-AF65-F5344CB8AC3E}">
        <p14:creationId xmlns:p14="http://schemas.microsoft.com/office/powerpoint/2010/main" val="290360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-Point Star 7">
            <a:extLst>
              <a:ext uri="{FF2B5EF4-FFF2-40B4-BE49-F238E27FC236}">
                <a16:creationId xmlns:a16="http://schemas.microsoft.com/office/drawing/2014/main" id="{403A6DA3-5A60-C146-BE5F-88C06AA61E15}"/>
              </a:ext>
            </a:extLst>
          </p:cNvPr>
          <p:cNvSpPr/>
          <p:nvPr/>
        </p:nvSpPr>
        <p:spPr bwMode="auto">
          <a:xfrm>
            <a:off x="4918229" y="975630"/>
            <a:ext cx="2796466" cy="1355056"/>
          </a:xfrm>
          <a:prstGeom prst="star7">
            <a:avLst/>
          </a:prstGeom>
          <a:solidFill>
            <a:schemeClr val="bg1"/>
          </a:solidFill>
          <a:ln w="317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By HLF design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FA692-1E6B-944D-9D58-D1F5A23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6998356" cy="800100"/>
          </a:xfrm>
        </p:spPr>
        <p:txBody>
          <a:bodyPr/>
          <a:lstStyle/>
          <a:p>
            <a:r>
              <a:rPr lang="en-US" dirty="0"/>
              <a:t>Confidentiality – Against insiders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6F030-FEF8-544C-B5A1-8ECA40E8C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26B9B-ABCF-9743-8B5F-F11CCC650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5" y="975630"/>
            <a:ext cx="5284699" cy="3520170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Endorsers – see data and transactions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Orderers</a:t>
            </a:r>
            <a:r>
              <a:rPr lang="en-US" dirty="0"/>
              <a:t> – see transactions but not data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Validators/Committers – see data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41569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6814217" cy="800100"/>
          </a:xfrm>
        </p:spPr>
        <p:txBody>
          <a:bodyPr/>
          <a:lstStyle/>
          <a:p>
            <a:r>
              <a:rPr lang="en-US" dirty="0"/>
              <a:t>Confidentiality – Private subnetworks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2864981" y="903415"/>
            <a:ext cx="4159548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538C7F5C-6F87-ED4F-916B-116090C1061F}"/>
              </a:ext>
            </a:extLst>
          </p:cNvPr>
          <p:cNvSpPr/>
          <p:nvPr/>
        </p:nvSpPr>
        <p:spPr>
          <a:xfrm>
            <a:off x="1486724" y="3309859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304521" y="1036641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cxnSpLocks/>
            <a:stCxn id="79" idx="3"/>
            <a:endCxn id="106" idx="1"/>
          </p:cNvCxnSpPr>
          <p:nvPr/>
        </p:nvCxnSpPr>
        <p:spPr>
          <a:xfrm>
            <a:off x="2469864" y="3550848"/>
            <a:ext cx="990416" cy="34062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A831EA-7022-194D-83A1-2FD5757AAB71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4208575" y="3073182"/>
            <a:ext cx="785286" cy="818286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A7D666F-07C2-7949-B09E-3FF9767F58D8}"/>
              </a:ext>
            </a:extLst>
          </p:cNvPr>
          <p:cNvSpPr/>
          <p:nvPr/>
        </p:nvSpPr>
        <p:spPr>
          <a:xfrm>
            <a:off x="3470947" y="3644216"/>
            <a:ext cx="729016" cy="633600"/>
          </a:xfrm>
          <a:prstGeom prst="roundRect">
            <a:avLst/>
          </a:prstGeom>
          <a:solidFill>
            <a:srgbClr val="0064FF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4461114" y="4664125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6358709" y="1069109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5674330" y="1117201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486E2284-637D-9743-A69F-EC255299AFB8}"/>
              </a:ext>
            </a:extLst>
          </p:cNvPr>
          <p:cNvSpPr txBox="1">
            <a:spLocks/>
          </p:cNvSpPr>
          <p:nvPr/>
        </p:nvSpPr>
        <p:spPr>
          <a:xfrm>
            <a:off x="2281428" y="188782"/>
            <a:ext cx="4690162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ts val="1800"/>
              </a:spcAft>
              <a:defRPr sz="2400" b="0" i="0">
                <a:solidFill>
                  <a:schemeClr val="tx1"/>
                </a:solidFill>
                <a:latin typeface="+mj-lt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endParaRPr lang="en-US" kern="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3460280" y="3683719"/>
            <a:ext cx="748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DCCA2AD-73D2-2440-B410-4B2772632D8E}"/>
              </a:ext>
            </a:extLst>
          </p:cNvPr>
          <p:cNvCxnSpPr>
            <a:cxnSpLocks/>
            <a:stCxn id="106" idx="3"/>
            <a:endCxn id="102" idx="1"/>
          </p:cNvCxnSpPr>
          <p:nvPr/>
        </p:nvCxnSpPr>
        <p:spPr>
          <a:xfrm flipV="1">
            <a:off x="4208575" y="3734120"/>
            <a:ext cx="815763" cy="157348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9475E1A-F61A-AE49-B9F9-983F2C4E1F4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4208575" y="3891468"/>
            <a:ext cx="838225" cy="421581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7A4F9C8-5AC5-0845-A84B-C139F2E27CFE}"/>
              </a:ext>
            </a:extLst>
          </p:cNvPr>
          <p:cNvSpPr/>
          <p:nvPr/>
        </p:nvSpPr>
        <p:spPr>
          <a:xfrm>
            <a:off x="1539663" y="4013822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8D5BCF7-D8C8-AD42-8227-6A3F9E20BB42}"/>
              </a:ext>
            </a:extLst>
          </p:cNvPr>
          <p:cNvCxnSpPr>
            <a:cxnSpLocks/>
            <a:stCxn id="126" idx="3"/>
            <a:endCxn id="106" idx="1"/>
          </p:cNvCxnSpPr>
          <p:nvPr/>
        </p:nvCxnSpPr>
        <p:spPr>
          <a:xfrm flipV="1">
            <a:off x="2522803" y="3891468"/>
            <a:ext cx="937477" cy="36334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693335-63B6-5C4E-B3E7-3133C9CECAB8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2522803" y="4254811"/>
            <a:ext cx="2523997" cy="58238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ABAD193-5E50-D940-BD42-279F30235413}"/>
              </a:ext>
            </a:extLst>
          </p:cNvPr>
          <p:cNvSpPr/>
          <p:nvPr/>
        </p:nvSpPr>
        <p:spPr>
          <a:xfrm>
            <a:off x="1433785" y="1767406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326ECEDA-CEEB-064A-8167-4FDDBA15B6CE}"/>
              </a:ext>
            </a:extLst>
          </p:cNvPr>
          <p:cNvSpPr/>
          <p:nvPr/>
        </p:nvSpPr>
        <p:spPr>
          <a:xfrm>
            <a:off x="5002153" y="1864420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17D3D3-A9C7-7D42-9ECE-8A9C4CCB345A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416925" y="2008395"/>
            <a:ext cx="2585228" cy="48507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CD1C6C-212B-0E47-A4E9-E3951C844A4A}"/>
              </a:ext>
            </a:extLst>
          </p:cNvPr>
          <p:cNvCxnSpPr>
            <a:cxnSpLocks/>
            <a:stCxn id="129" idx="3"/>
            <a:endCxn id="144" idx="1"/>
          </p:cNvCxnSpPr>
          <p:nvPr/>
        </p:nvCxnSpPr>
        <p:spPr>
          <a:xfrm>
            <a:off x="2416925" y="2008395"/>
            <a:ext cx="990416" cy="34062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00C8F9-BFA2-9B42-8A1C-14AE3BBA3E42}"/>
              </a:ext>
            </a:extLst>
          </p:cNvPr>
          <p:cNvCxnSpPr>
            <a:cxnSpLocks/>
            <a:stCxn id="144" idx="3"/>
            <a:endCxn id="130" idx="1"/>
          </p:cNvCxnSpPr>
          <p:nvPr/>
        </p:nvCxnSpPr>
        <p:spPr>
          <a:xfrm flipV="1">
            <a:off x="4155636" y="2056902"/>
            <a:ext cx="846517" cy="29211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F3D1A0B-CCEE-4B45-8F8E-263EB8050273}"/>
              </a:ext>
            </a:extLst>
          </p:cNvPr>
          <p:cNvSpPr/>
          <p:nvPr/>
        </p:nvSpPr>
        <p:spPr>
          <a:xfrm>
            <a:off x="3418008" y="2101765"/>
            <a:ext cx="729016" cy="633530"/>
          </a:xfrm>
          <a:prstGeom prst="roundRect">
            <a:avLst/>
          </a:prstGeom>
          <a:solidFill>
            <a:srgbClr val="0064FF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B69F5F9-2451-C842-944E-D81AAFE3EB2F}"/>
              </a:ext>
            </a:extLst>
          </p:cNvPr>
          <p:cNvSpPr txBox="1"/>
          <p:nvPr/>
        </p:nvSpPr>
        <p:spPr>
          <a:xfrm>
            <a:off x="3407341" y="2141266"/>
            <a:ext cx="748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02179C6-2FBA-2B4A-A7DF-8574AD4F04B1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4155636" y="2349015"/>
            <a:ext cx="856565" cy="143265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487DD63-1E44-794D-BF4A-2D4D6FB5A75C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4155636" y="2349015"/>
            <a:ext cx="838225" cy="724166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86991171-6801-B04B-8B98-790A37FC70F6}"/>
              </a:ext>
            </a:extLst>
          </p:cNvPr>
          <p:cNvSpPr/>
          <p:nvPr/>
        </p:nvSpPr>
        <p:spPr>
          <a:xfrm>
            <a:off x="1486724" y="2471369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3E0AF6E-D71F-1A48-9A13-176B4FA6FE55}"/>
              </a:ext>
            </a:extLst>
          </p:cNvPr>
          <p:cNvCxnSpPr>
            <a:cxnSpLocks/>
            <a:stCxn id="149" idx="3"/>
            <a:endCxn id="144" idx="1"/>
          </p:cNvCxnSpPr>
          <p:nvPr/>
        </p:nvCxnSpPr>
        <p:spPr>
          <a:xfrm flipV="1">
            <a:off x="2469864" y="2349015"/>
            <a:ext cx="937477" cy="36334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40518C6-4F65-194E-8981-1F1B12FA46E9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2469864" y="2712358"/>
            <a:ext cx="2523997" cy="36082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2D36DE-95FB-5C4C-AE1F-A6DEBE5A823F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469864" y="3073181"/>
            <a:ext cx="2523997" cy="477667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81DD0C8-4343-AB42-B3D7-8C4146FF819F}"/>
              </a:ext>
            </a:extLst>
          </p:cNvPr>
          <p:cNvCxnSpPr>
            <a:cxnSpLocks/>
            <a:stCxn id="149" idx="3"/>
            <a:endCxn id="106" idx="1"/>
          </p:cNvCxnSpPr>
          <p:nvPr/>
        </p:nvCxnSpPr>
        <p:spPr>
          <a:xfrm>
            <a:off x="2469864" y="2712358"/>
            <a:ext cx="990416" cy="117911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717041CA-8E39-A741-9292-D6BF002EA315}"/>
              </a:ext>
            </a:extLst>
          </p:cNvPr>
          <p:cNvSpPr/>
          <p:nvPr/>
        </p:nvSpPr>
        <p:spPr bwMode="auto">
          <a:xfrm>
            <a:off x="3138632" y="1676478"/>
            <a:ext cx="3262493" cy="1798018"/>
          </a:xfrm>
          <a:prstGeom prst="ellipse">
            <a:avLst/>
          </a:prstGeom>
          <a:noFill/>
          <a:ln w="25400">
            <a:solidFill>
              <a:srgbClr val="00B05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7431DDD-1CA5-734D-858D-CA21EC10E369}"/>
              </a:ext>
            </a:extLst>
          </p:cNvPr>
          <p:cNvSpPr/>
          <p:nvPr/>
        </p:nvSpPr>
        <p:spPr bwMode="auto">
          <a:xfrm>
            <a:off x="3131490" y="2796858"/>
            <a:ext cx="3262493" cy="1798018"/>
          </a:xfrm>
          <a:prstGeom prst="ellipse">
            <a:avLst/>
          </a:prstGeom>
          <a:noFill/>
          <a:ln w="2540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5789943-37A6-534C-9C88-4C8ED79F063D}"/>
              </a:ext>
            </a:extLst>
          </p:cNvPr>
          <p:cNvSpPr txBox="1"/>
          <p:nvPr/>
        </p:nvSpPr>
        <p:spPr>
          <a:xfrm>
            <a:off x="5932025" y="1789205"/>
            <a:ext cx="881973" cy="28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rgbClr val="00B050"/>
                </a:solidFill>
                <a:latin typeface="+mn-lt"/>
                <a:ea typeface="IBM Plex Sans" charset="0"/>
                <a:cs typeface="IBM Plex Sans" charset="0"/>
              </a:rPr>
              <a:t>Channel 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C4D9374-BB4A-1147-9363-97672D21F0CD}"/>
              </a:ext>
            </a:extLst>
          </p:cNvPr>
          <p:cNvSpPr txBox="1"/>
          <p:nvPr/>
        </p:nvSpPr>
        <p:spPr>
          <a:xfrm>
            <a:off x="6058889" y="4108095"/>
            <a:ext cx="881973" cy="28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rgbClr val="7030A0"/>
                </a:solidFill>
                <a:latin typeface="+mn-lt"/>
                <a:ea typeface="IBM Plex Sans" charset="0"/>
                <a:cs typeface="IBM Plex Sans" charset="0"/>
              </a:rPr>
              <a:t>Channel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5BE433-0635-6F49-AE44-4D1804EFA94B}"/>
              </a:ext>
            </a:extLst>
          </p:cNvPr>
          <p:cNvSpPr/>
          <p:nvPr/>
        </p:nvSpPr>
        <p:spPr>
          <a:xfrm>
            <a:off x="5192359" y="2113699"/>
            <a:ext cx="109105" cy="11429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204D83-36A1-6845-A071-B70454921FA6}"/>
              </a:ext>
            </a:extLst>
          </p:cNvPr>
          <p:cNvSpPr/>
          <p:nvPr/>
        </p:nvSpPr>
        <p:spPr>
          <a:xfrm>
            <a:off x="5355056" y="2113659"/>
            <a:ext cx="109105" cy="1143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4CA946-2444-2F43-B6D0-1B33BA128582}"/>
              </a:ext>
            </a:extLst>
          </p:cNvPr>
          <p:cNvCxnSpPr>
            <a:cxnSpLocks/>
          </p:cNvCxnSpPr>
          <p:nvPr/>
        </p:nvCxnSpPr>
        <p:spPr>
          <a:xfrm>
            <a:off x="5301464" y="2170850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E8A4CB7-E333-7F48-A2A2-49138E054C5E}"/>
              </a:ext>
            </a:extLst>
          </p:cNvPr>
          <p:cNvSpPr/>
          <p:nvPr/>
        </p:nvSpPr>
        <p:spPr>
          <a:xfrm>
            <a:off x="3660697" y="2558679"/>
            <a:ext cx="109105" cy="11429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65ED57-57B9-6349-B501-C22D97EE33B4}"/>
              </a:ext>
            </a:extLst>
          </p:cNvPr>
          <p:cNvSpPr/>
          <p:nvPr/>
        </p:nvSpPr>
        <p:spPr>
          <a:xfrm>
            <a:off x="3823394" y="2558639"/>
            <a:ext cx="109105" cy="1143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ADCBDAF-AE9C-9546-B313-66058C06B105}"/>
              </a:ext>
            </a:extLst>
          </p:cNvPr>
          <p:cNvCxnSpPr/>
          <p:nvPr/>
        </p:nvCxnSpPr>
        <p:spPr>
          <a:xfrm>
            <a:off x="3769802" y="2615830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518BB11-679C-E74F-97D2-1B4A1A0A914E}"/>
              </a:ext>
            </a:extLst>
          </p:cNvPr>
          <p:cNvSpPr/>
          <p:nvPr/>
        </p:nvSpPr>
        <p:spPr>
          <a:xfrm>
            <a:off x="4999824" y="2336776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EA8EB9-8DD9-394C-9AC3-903BE264BF17}"/>
              </a:ext>
            </a:extLst>
          </p:cNvPr>
          <p:cNvSpPr/>
          <p:nvPr/>
        </p:nvSpPr>
        <p:spPr>
          <a:xfrm>
            <a:off x="5192359" y="2575814"/>
            <a:ext cx="109105" cy="11429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C981122-07A9-8C4B-9CCF-3C55D47D0119}"/>
              </a:ext>
            </a:extLst>
          </p:cNvPr>
          <p:cNvSpPr/>
          <p:nvPr/>
        </p:nvSpPr>
        <p:spPr>
          <a:xfrm>
            <a:off x="5355056" y="2575774"/>
            <a:ext cx="109105" cy="1143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2484150-684B-2F43-8380-FEA7D14E3C45}"/>
              </a:ext>
            </a:extLst>
          </p:cNvPr>
          <p:cNvCxnSpPr>
            <a:cxnSpLocks/>
          </p:cNvCxnSpPr>
          <p:nvPr/>
        </p:nvCxnSpPr>
        <p:spPr>
          <a:xfrm>
            <a:off x="5301464" y="2632965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35BA89A-F883-D043-A9D0-0F0E45606E52}"/>
              </a:ext>
            </a:extLst>
          </p:cNvPr>
          <p:cNvSpPr/>
          <p:nvPr/>
        </p:nvSpPr>
        <p:spPr>
          <a:xfrm>
            <a:off x="5004983" y="2919483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4261F8-C875-944D-A4CF-056058B98DA1}"/>
              </a:ext>
            </a:extLst>
          </p:cNvPr>
          <p:cNvSpPr/>
          <p:nvPr/>
        </p:nvSpPr>
        <p:spPr>
          <a:xfrm>
            <a:off x="5050875" y="3158521"/>
            <a:ext cx="109105" cy="11429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17CA2B-8D1C-FD4D-9CEF-5E595CA3A41A}"/>
              </a:ext>
            </a:extLst>
          </p:cNvPr>
          <p:cNvSpPr/>
          <p:nvPr/>
        </p:nvSpPr>
        <p:spPr>
          <a:xfrm>
            <a:off x="5213572" y="3158481"/>
            <a:ext cx="109105" cy="1143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627C2F-AF3A-674E-B3DE-829492715621}"/>
              </a:ext>
            </a:extLst>
          </p:cNvPr>
          <p:cNvCxnSpPr>
            <a:cxnSpLocks/>
          </p:cNvCxnSpPr>
          <p:nvPr/>
        </p:nvCxnSpPr>
        <p:spPr>
          <a:xfrm>
            <a:off x="5159980" y="3215672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7536233-B515-F040-8E60-734B84351EAA}"/>
              </a:ext>
            </a:extLst>
          </p:cNvPr>
          <p:cNvSpPr/>
          <p:nvPr/>
        </p:nvSpPr>
        <p:spPr>
          <a:xfrm>
            <a:off x="5352056" y="3154915"/>
            <a:ext cx="109105" cy="114299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3DB727-E433-C240-97FC-1D1592456D99}"/>
              </a:ext>
            </a:extLst>
          </p:cNvPr>
          <p:cNvSpPr/>
          <p:nvPr/>
        </p:nvSpPr>
        <p:spPr>
          <a:xfrm>
            <a:off x="5514753" y="3154875"/>
            <a:ext cx="109105" cy="114302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811BD91-7AD5-9D4B-AA1D-429474BDD65F}"/>
              </a:ext>
            </a:extLst>
          </p:cNvPr>
          <p:cNvCxnSpPr>
            <a:cxnSpLocks/>
          </p:cNvCxnSpPr>
          <p:nvPr/>
        </p:nvCxnSpPr>
        <p:spPr>
          <a:xfrm>
            <a:off x="5461161" y="3212066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7030A0"/>
            </a:solidFill>
            <a:prstDash val="solid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F3400D3-9AB4-5144-92C1-6E95B64B3F64}"/>
              </a:ext>
            </a:extLst>
          </p:cNvPr>
          <p:cNvSpPr/>
          <p:nvPr/>
        </p:nvSpPr>
        <p:spPr>
          <a:xfrm>
            <a:off x="5024338" y="3541638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442AC8-594A-C344-A4DD-ADA9CA9BA454}"/>
              </a:ext>
            </a:extLst>
          </p:cNvPr>
          <p:cNvSpPr/>
          <p:nvPr/>
        </p:nvSpPr>
        <p:spPr>
          <a:xfrm>
            <a:off x="5216873" y="3780676"/>
            <a:ext cx="109105" cy="114299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BA37575-B5A1-C244-AC9B-0388A406F6E9}"/>
              </a:ext>
            </a:extLst>
          </p:cNvPr>
          <p:cNvSpPr/>
          <p:nvPr/>
        </p:nvSpPr>
        <p:spPr>
          <a:xfrm>
            <a:off x="5379570" y="3780636"/>
            <a:ext cx="109105" cy="114302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CB05EA9-7389-C948-B113-41237C12ED46}"/>
              </a:ext>
            </a:extLst>
          </p:cNvPr>
          <p:cNvCxnSpPr>
            <a:cxnSpLocks/>
          </p:cNvCxnSpPr>
          <p:nvPr/>
        </p:nvCxnSpPr>
        <p:spPr>
          <a:xfrm>
            <a:off x="5325978" y="3837827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7030A0"/>
            </a:solidFill>
            <a:prstDash val="solid"/>
            <a:tailEnd type="none"/>
          </a:ln>
          <a:effectLst/>
        </p:spPr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7529CE7-A5E3-BD43-9ED7-C923FA05FE88}"/>
              </a:ext>
            </a:extLst>
          </p:cNvPr>
          <p:cNvSpPr/>
          <p:nvPr/>
        </p:nvSpPr>
        <p:spPr>
          <a:xfrm>
            <a:off x="3704914" y="4093808"/>
            <a:ext cx="109105" cy="114299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7A95407-B756-8E46-BDFF-4E2B4DA4880F}"/>
              </a:ext>
            </a:extLst>
          </p:cNvPr>
          <p:cNvSpPr/>
          <p:nvPr/>
        </p:nvSpPr>
        <p:spPr>
          <a:xfrm>
            <a:off x="3867611" y="4093768"/>
            <a:ext cx="109105" cy="114302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BD6B6E4-D8DD-774B-A0BB-E9B99A698250}"/>
              </a:ext>
            </a:extLst>
          </p:cNvPr>
          <p:cNvCxnSpPr>
            <a:cxnSpLocks/>
          </p:cNvCxnSpPr>
          <p:nvPr/>
        </p:nvCxnSpPr>
        <p:spPr>
          <a:xfrm>
            <a:off x="3814019" y="4150959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7030A0"/>
            </a:solidFill>
            <a:prstDash val="solid"/>
            <a:tailEnd type="none"/>
          </a:ln>
          <a:effectLst/>
        </p:spPr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D6EB56FD-1149-EF4B-8414-14C971480B9E}"/>
              </a:ext>
            </a:extLst>
          </p:cNvPr>
          <p:cNvSpPr/>
          <p:nvPr/>
        </p:nvSpPr>
        <p:spPr>
          <a:xfrm>
            <a:off x="5030499" y="4025869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343B80-6255-A44C-B1E0-2401A555A9A8}"/>
              </a:ext>
            </a:extLst>
          </p:cNvPr>
          <p:cNvSpPr/>
          <p:nvPr/>
        </p:nvSpPr>
        <p:spPr>
          <a:xfrm>
            <a:off x="5223034" y="4264907"/>
            <a:ext cx="109105" cy="114299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857710C-4553-D145-AB9D-B504012C0C57}"/>
              </a:ext>
            </a:extLst>
          </p:cNvPr>
          <p:cNvSpPr/>
          <p:nvPr/>
        </p:nvSpPr>
        <p:spPr>
          <a:xfrm>
            <a:off x="5385731" y="4264867"/>
            <a:ext cx="109105" cy="114302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4FFE088-7134-8744-9434-3A427C936FAD}"/>
              </a:ext>
            </a:extLst>
          </p:cNvPr>
          <p:cNvCxnSpPr>
            <a:cxnSpLocks/>
          </p:cNvCxnSpPr>
          <p:nvPr/>
        </p:nvCxnSpPr>
        <p:spPr>
          <a:xfrm>
            <a:off x="5332139" y="4322058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7030A0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292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9" grpId="0" animBg="1"/>
      <p:bldP spid="108" grpId="0" animBg="1"/>
      <p:bldP spid="131" grpId="0"/>
      <p:bldP spid="106" grpId="0"/>
      <p:bldP spid="126" grpId="0" animBg="1"/>
      <p:bldP spid="129" grpId="0" animBg="1"/>
      <p:bldP spid="130" grpId="0" animBg="1"/>
      <p:bldP spid="143" grpId="0" animBg="1"/>
      <p:bldP spid="144" grpId="0"/>
      <p:bldP spid="149" grpId="0" animBg="1"/>
      <p:bldP spid="175" grpId="0" animBg="1"/>
      <p:bldP spid="177" grpId="0" animBg="1"/>
      <p:bldP spid="189" grpId="0"/>
      <p:bldP spid="191" grpId="0"/>
      <p:bldP spid="60" grpId="0" animBg="1"/>
      <p:bldP spid="61" grpId="0" animBg="1"/>
      <p:bldP spid="72" grpId="0" animBg="1"/>
      <p:bldP spid="73" grpId="0" animBg="1"/>
      <p:bldP spid="86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6" grpId="1" animBg="1"/>
      <p:bldP spid="98" grpId="0" animBg="1"/>
      <p:bldP spid="100" grpId="0" animBg="1"/>
      <p:bldP spid="102" grpId="0" animBg="1"/>
      <p:bldP spid="103" grpId="0" animBg="1"/>
      <p:bldP spid="104" grpId="0" animBg="1"/>
      <p:bldP spid="112" grpId="0" animBg="1"/>
      <p:bldP spid="113" grpId="0" animBg="1"/>
      <p:bldP spid="115" grpId="0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Confidentiality – Channels++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2864981" y="903415"/>
            <a:ext cx="4159548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538C7F5C-6F87-ED4F-916B-116090C1061F}"/>
              </a:ext>
            </a:extLst>
          </p:cNvPr>
          <p:cNvSpPr/>
          <p:nvPr/>
        </p:nvSpPr>
        <p:spPr>
          <a:xfrm>
            <a:off x="1486724" y="3309859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304521" y="1036641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cxnSpLocks/>
            <a:stCxn id="79" idx="3"/>
            <a:endCxn id="177" idx="2"/>
          </p:cNvCxnSpPr>
          <p:nvPr/>
        </p:nvCxnSpPr>
        <p:spPr>
          <a:xfrm>
            <a:off x="2469864" y="3550848"/>
            <a:ext cx="1702395" cy="313169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4461114" y="4664125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6358709" y="1069109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5674330" y="1117201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486E2284-637D-9743-A69F-EC255299AFB8}"/>
              </a:ext>
            </a:extLst>
          </p:cNvPr>
          <p:cNvSpPr txBox="1">
            <a:spLocks/>
          </p:cNvSpPr>
          <p:nvPr/>
        </p:nvSpPr>
        <p:spPr>
          <a:xfrm>
            <a:off x="2281428" y="188782"/>
            <a:ext cx="4690162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ts val="1800"/>
              </a:spcAft>
              <a:defRPr sz="2400" b="0" i="0">
                <a:solidFill>
                  <a:schemeClr val="tx1"/>
                </a:solidFill>
                <a:latin typeface="+mj-lt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endParaRPr lang="en-US" kern="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7A4F9C8-5AC5-0845-A84B-C139F2E27CFE}"/>
              </a:ext>
            </a:extLst>
          </p:cNvPr>
          <p:cNvSpPr/>
          <p:nvPr/>
        </p:nvSpPr>
        <p:spPr>
          <a:xfrm>
            <a:off x="1539663" y="4013822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8D5BCF7-D8C8-AD42-8227-6A3F9E20BB42}"/>
              </a:ext>
            </a:extLst>
          </p:cNvPr>
          <p:cNvCxnSpPr>
            <a:cxnSpLocks/>
            <a:stCxn id="126" idx="3"/>
            <a:endCxn id="177" idx="2"/>
          </p:cNvCxnSpPr>
          <p:nvPr/>
        </p:nvCxnSpPr>
        <p:spPr>
          <a:xfrm flipV="1">
            <a:off x="2522803" y="3864017"/>
            <a:ext cx="1649456" cy="390794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ABAD193-5E50-D940-BD42-279F30235413}"/>
              </a:ext>
            </a:extLst>
          </p:cNvPr>
          <p:cNvSpPr/>
          <p:nvPr/>
        </p:nvSpPr>
        <p:spPr>
          <a:xfrm>
            <a:off x="1433785" y="1767406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CD1C6C-212B-0E47-A4E9-E3951C844A4A}"/>
              </a:ext>
            </a:extLst>
          </p:cNvPr>
          <p:cNvCxnSpPr>
            <a:cxnSpLocks/>
            <a:stCxn id="129" idx="3"/>
            <a:endCxn id="175" idx="1"/>
          </p:cNvCxnSpPr>
          <p:nvPr/>
        </p:nvCxnSpPr>
        <p:spPr>
          <a:xfrm>
            <a:off x="2416925" y="2008395"/>
            <a:ext cx="2168226" cy="35735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86991171-6801-B04B-8B98-790A37FC70F6}"/>
              </a:ext>
            </a:extLst>
          </p:cNvPr>
          <p:cNvSpPr/>
          <p:nvPr/>
        </p:nvSpPr>
        <p:spPr>
          <a:xfrm>
            <a:off x="1486724" y="2471369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3E0AF6E-D71F-1A48-9A13-176B4FA6FE55}"/>
              </a:ext>
            </a:extLst>
          </p:cNvPr>
          <p:cNvCxnSpPr>
            <a:cxnSpLocks/>
            <a:stCxn id="149" idx="3"/>
            <a:endCxn id="60" idx="2"/>
          </p:cNvCxnSpPr>
          <p:nvPr/>
        </p:nvCxnSpPr>
        <p:spPr>
          <a:xfrm flipV="1">
            <a:off x="2469864" y="2707463"/>
            <a:ext cx="817427" cy="4895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81DD0C8-4343-AB42-B3D7-8C4146FF819F}"/>
              </a:ext>
            </a:extLst>
          </p:cNvPr>
          <p:cNvCxnSpPr>
            <a:cxnSpLocks/>
            <a:stCxn id="149" idx="3"/>
            <a:endCxn id="177" idx="2"/>
          </p:cNvCxnSpPr>
          <p:nvPr/>
        </p:nvCxnSpPr>
        <p:spPr>
          <a:xfrm>
            <a:off x="2469864" y="2712358"/>
            <a:ext cx="1702395" cy="1151659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B1A9B8-FB67-4B40-A6C2-211B07D814D1}"/>
              </a:ext>
            </a:extLst>
          </p:cNvPr>
          <p:cNvGrpSpPr/>
          <p:nvPr/>
        </p:nvGrpSpPr>
        <p:grpSpPr>
          <a:xfrm>
            <a:off x="4245503" y="1915346"/>
            <a:ext cx="2319260" cy="879391"/>
            <a:chOff x="3902820" y="1898075"/>
            <a:chExt cx="2319260" cy="879391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17041CA-8E39-A741-9292-D6BF002EA315}"/>
                </a:ext>
              </a:extLst>
            </p:cNvPr>
            <p:cNvSpPr/>
            <p:nvPr/>
          </p:nvSpPr>
          <p:spPr bwMode="auto">
            <a:xfrm>
              <a:off x="3902820" y="1898075"/>
              <a:ext cx="2319260" cy="879391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5EBCE6A-281E-3E45-BF9F-CA4B7ED251DF}"/>
                </a:ext>
              </a:extLst>
            </p:cNvPr>
            <p:cNvSpPr txBox="1"/>
            <p:nvPr/>
          </p:nvSpPr>
          <p:spPr>
            <a:xfrm>
              <a:off x="4623684" y="2197154"/>
              <a:ext cx="881973" cy="281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rgbClr val="00B050"/>
                  </a:solidFill>
                  <a:latin typeface="+mn-lt"/>
                  <a:ea typeface="IBM Plex Sans" charset="0"/>
                  <a:cs typeface="IBM Plex Sans" charset="0"/>
                </a:rPr>
                <a:t>Channel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FC2F6-4395-6C4E-B0C0-857A5D9CD52A}"/>
              </a:ext>
            </a:extLst>
          </p:cNvPr>
          <p:cNvGrpSpPr/>
          <p:nvPr/>
        </p:nvGrpSpPr>
        <p:grpSpPr>
          <a:xfrm>
            <a:off x="4172259" y="3221508"/>
            <a:ext cx="2257685" cy="1285017"/>
            <a:chOff x="3453003" y="3309858"/>
            <a:chExt cx="2257685" cy="1285017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C7431DDD-1CA5-734D-858D-CA21EC10E369}"/>
                </a:ext>
              </a:extLst>
            </p:cNvPr>
            <p:cNvSpPr/>
            <p:nvPr/>
          </p:nvSpPr>
          <p:spPr bwMode="auto">
            <a:xfrm>
              <a:off x="3453003" y="3309858"/>
              <a:ext cx="2257685" cy="1285017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5978E9-EB2F-6B49-A3B5-9BEB67CD61F4}"/>
                </a:ext>
              </a:extLst>
            </p:cNvPr>
            <p:cNvSpPr txBox="1"/>
            <p:nvPr/>
          </p:nvSpPr>
          <p:spPr>
            <a:xfrm>
              <a:off x="4140858" y="3811750"/>
              <a:ext cx="881973" cy="281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rgbClr val="7030A0"/>
                  </a:solidFill>
                  <a:latin typeface="+mn-lt"/>
                  <a:ea typeface="IBM Plex Sans" charset="0"/>
                  <a:cs typeface="IBM Plex Sans" charset="0"/>
                </a:rPr>
                <a:t>Channel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AE90B9-5EF8-A748-AECC-DE46B939A3E1}"/>
              </a:ext>
            </a:extLst>
          </p:cNvPr>
          <p:cNvGrpSpPr/>
          <p:nvPr/>
        </p:nvGrpSpPr>
        <p:grpSpPr>
          <a:xfrm>
            <a:off x="3287291" y="2112636"/>
            <a:ext cx="1315602" cy="1189654"/>
            <a:chOff x="5316142" y="2140695"/>
            <a:chExt cx="1315602" cy="128501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151B4A5-FE88-EF49-81F3-4113D5523605}"/>
                </a:ext>
              </a:extLst>
            </p:cNvPr>
            <p:cNvSpPr/>
            <p:nvPr/>
          </p:nvSpPr>
          <p:spPr bwMode="auto">
            <a:xfrm>
              <a:off x="5316142" y="2140695"/>
              <a:ext cx="1315602" cy="12850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FCA2D58-E3D0-414A-8F19-40CE5662776F}"/>
                </a:ext>
              </a:extLst>
            </p:cNvPr>
            <p:cNvSpPr txBox="1"/>
            <p:nvPr/>
          </p:nvSpPr>
          <p:spPr>
            <a:xfrm>
              <a:off x="5532956" y="2639284"/>
              <a:ext cx="881973" cy="303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120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+mn-lt"/>
                  <a:ea typeface="IBM Plex Sans" charset="0"/>
                  <a:cs typeface="IBM Plex Sans" charset="0"/>
                </a:rPr>
                <a:t>Channel 3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C67E82-0480-6A48-9CB1-02D0235B1C8D}"/>
              </a:ext>
            </a:extLst>
          </p:cNvPr>
          <p:cNvCxnSpPr>
            <a:cxnSpLocks/>
            <a:stCxn id="175" idx="4"/>
            <a:endCxn id="177" idx="0"/>
          </p:cNvCxnSpPr>
          <p:nvPr/>
        </p:nvCxnSpPr>
        <p:spPr>
          <a:xfrm flipH="1">
            <a:off x="5301102" y="2794737"/>
            <a:ext cx="104031" cy="42677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headEnd type="triangl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1976CF-8F1C-3B4C-A1E9-22F29C3EE031}"/>
              </a:ext>
            </a:extLst>
          </p:cNvPr>
          <p:cNvCxnSpPr>
            <a:cxnSpLocks/>
            <a:stCxn id="60" idx="5"/>
            <a:endCxn id="177" idx="1"/>
          </p:cNvCxnSpPr>
          <p:nvPr/>
        </p:nvCxnSpPr>
        <p:spPr>
          <a:xfrm>
            <a:off x="4410228" y="3128069"/>
            <a:ext cx="92661" cy="281625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headEnd type="triangl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CC85EB-EC01-0D45-87FF-2E236A143818}"/>
              </a:ext>
            </a:extLst>
          </p:cNvPr>
          <p:cNvCxnSpPr>
            <a:cxnSpLocks/>
            <a:stCxn id="60" idx="5"/>
            <a:endCxn id="175" idx="4"/>
          </p:cNvCxnSpPr>
          <p:nvPr/>
        </p:nvCxnSpPr>
        <p:spPr>
          <a:xfrm flipV="1">
            <a:off x="4410228" y="2794737"/>
            <a:ext cx="994905" cy="333332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headEnd type="triangle" w="med" len="med"/>
            <a:tailEnd type="triangle"/>
          </a:ln>
          <a:effectLst/>
        </p:spPr>
      </p:cxn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8CAC0B14-F99E-3C46-A692-88BC0EAF7729}"/>
              </a:ext>
            </a:extLst>
          </p:cNvPr>
          <p:cNvSpPr/>
          <p:nvPr/>
        </p:nvSpPr>
        <p:spPr bwMode="auto">
          <a:xfrm>
            <a:off x="6429944" y="2405963"/>
            <a:ext cx="2039353" cy="1315237"/>
          </a:xfrm>
          <a:prstGeom prst="wedgeRoundRectCallout">
            <a:avLst>
              <a:gd name="adj1" fmla="val -101802"/>
              <a:gd name="adj2" fmla="val -4471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Channel validation policy.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Outsider to a channel can query “oracle” of the channel</a:t>
            </a:r>
          </a:p>
        </p:txBody>
      </p:sp>
    </p:spTree>
    <p:extLst>
      <p:ext uri="{BB962C8B-B14F-4D97-AF65-F5344CB8AC3E}">
        <p14:creationId xmlns:p14="http://schemas.microsoft.com/office/powerpoint/2010/main" val="9582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Confidentiality – Global ledger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2864981" y="903415"/>
            <a:ext cx="4159548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538C7F5C-6F87-ED4F-916B-116090C1061F}"/>
              </a:ext>
            </a:extLst>
          </p:cNvPr>
          <p:cNvSpPr/>
          <p:nvPr/>
        </p:nvSpPr>
        <p:spPr>
          <a:xfrm>
            <a:off x="1486724" y="3309859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304521" y="1036641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cxnSpLocks/>
            <a:stCxn id="79" idx="3"/>
            <a:endCxn id="106" idx="1"/>
          </p:cNvCxnSpPr>
          <p:nvPr/>
        </p:nvCxnSpPr>
        <p:spPr>
          <a:xfrm>
            <a:off x="2469864" y="3550848"/>
            <a:ext cx="990416" cy="34062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A7D666F-07C2-7949-B09E-3FF9767F58D8}"/>
              </a:ext>
            </a:extLst>
          </p:cNvPr>
          <p:cNvSpPr/>
          <p:nvPr/>
        </p:nvSpPr>
        <p:spPr>
          <a:xfrm>
            <a:off x="3470947" y="3644217"/>
            <a:ext cx="729016" cy="595868"/>
          </a:xfrm>
          <a:prstGeom prst="roundRect">
            <a:avLst/>
          </a:prstGeom>
          <a:solidFill>
            <a:srgbClr val="0064FF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4461114" y="4664125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6358709" y="1069109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5674330" y="1117201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486E2284-637D-9743-A69F-EC255299AFB8}"/>
              </a:ext>
            </a:extLst>
          </p:cNvPr>
          <p:cNvSpPr txBox="1">
            <a:spLocks/>
          </p:cNvSpPr>
          <p:nvPr/>
        </p:nvSpPr>
        <p:spPr>
          <a:xfrm>
            <a:off x="2281428" y="188782"/>
            <a:ext cx="4690162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ts val="1800"/>
              </a:spcAft>
              <a:defRPr sz="2400" b="0" i="0">
                <a:solidFill>
                  <a:schemeClr val="tx1"/>
                </a:solidFill>
                <a:latin typeface="+mj-lt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endParaRPr lang="en-US" kern="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3460280" y="3683719"/>
            <a:ext cx="748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DCCA2AD-73D2-2440-B410-4B2772632D8E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4208575" y="3708717"/>
            <a:ext cx="795176" cy="182751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9475E1A-F61A-AE49-B9F9-983F2C4E1F47}"/>
              </a:ext>
            </a:extLst>
          </p:cNvPr>
          <p:cNvCxnSpPr>
            <a:cxnSpLocks/>
            <a:stCxn id="106" idx="3"/>
            <a:endCxn id="87" idx="1"/>
          </p:cNvCxnSpPr>
          <p:nvPr/>
        </p:nvCxnSpPr>
        <p:spPr>
          <a:xfrm>
            <a:off x="4208575" y="3891468"/>
            <a:ext cx="821924" cy="32688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7A4F9C8-5AC5-0845-A84B-C139F2E27CFE}"/>
              </a:ext>
            </a:extLst>
          </p:cNvPr>
          <p:cNvSpPr/>
          <p:nvPr/>
        </p:nvSpPr>
        <p:spPr>
          <a:xfrm>
            <a:off x="1539663" y="4013822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8D5BCF7-D8C8-AD42-8227-6A3F9E20BB42}"/>
              </a:ext>
            </a:extLst>
          </p:cNvPr>
          <p:cNvCxnSpPr>
            <a:cxnSpLocks/>
            <a:stCxn id="126" idx="3"/>
            <a:endCxn id="106" idx="1"/>
          </p:cNvCxnSpPr>
          <p:nvPr/>
        </p:nvCxnSpPr>
        <p:spPr>
          <a:xfrm flipV="1">
            <a:off x="2522803" y="3891468"/>
            <a:ext cx="937477" cy="36334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693335-63B6-5C4E-B3E7-3133C9CECAB8}"/>
              </a:ext>
            </a:extLst>
          </p:cNvPr>
          <p:cNvCxnSpPr>
            <a:cxnSpLocks/>
            <a:stCxn id="126" idx="3"/>
            <a:endCxn id="87" idx="1"/>
          </p:cNvCxnSpPr>
          <p:nvPr/>
        </p:nvCxnSpPr>
        <p:spPr>
          <a:xfrm flipV="1">
            <a:off x="2522803" y="4218351"/>
            <a:ext cx="2507696" cy="3646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ABAD193-5E50-D940-BD42-279F30235413}"/>
              </a:ext>
            </a:extLst>
          </p:cNvPr>
          <p:cNvSpPr/>
          <p:nvPr/>
        </p:nvSpPr>
        <p:spPr>
          <a:xfrm>
            <a:off x="1433785" y="1767406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17D3D3-A9C7-7D42-9ECE-8A9C4CCB345A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2416925" y="2008395"/>
            <a:ext cx="2585228" cy="9745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CD1C6C-212B-0E47-A4E9-E3951C844A4A}"/>
              </a:ext>
            </a:extLst>
          </p:cNvPr>
          <p:cNvCxnSpPr>
            <a:cxnSpLocks/>
            <a:stCxn id="129" idx="3"/>
            <a:endCxn id="144" idx="1"/>
          </p:cNvCxnSpPr>
          <p:nvPr/>
        </p:nvCxnSpPr>
        <p:spPr>
          <a:xfrm>
            <a:off x="2416925" y="2008395"/>
            <a:ext cx="990416" cy="34062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00C8F9-BFA2-9B42-8A1C-14AE3BBA3E42}"/>
              </a:ext>
            </a:extLst>
          </p:cNvPr>
          <p:cNvCxnSpPr>
            <a:cxnSpLocks/>
            <a:stCxn id="144" idx="3"/>
          </p:cNvCxnSpPr>
          <p:nvPr/>
        </p:nvCxnSpPr>
        <p:spPr>
          <a:xfrm flipV="1">
            <a:off x="4155636" y="2018141"/>
            <a:ext cx="846517" cy="330874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F3D1A0B-CCEE-4B45-8F8E-263EB8050273}"/>
              </a:ext>
            </a:extLst>
          </p:cNvPr>
          <p:cNvSpPr/>
          <p:nvPr/>
        </p:nvSpPr>
        <p:spPr>
          <a:xfrm>
            <a:off x="3418008" y="2101765"/>
            <a:ext cx="729016" cy="592480"/>
          </a:xfrm>
          <a:prstGeom prst="roundRect">
            <a:avLst/>
          </a:prstGeom>
          <a:solidFill>
            <a:srgbClr val="0064FF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B69F5F9-2451-C842-944E-D81AAFE3EB2F}"/>
              </a:ext>
            </a:extLst>
          </p:cNvPr>
          <p:cNvSpPr txBox="1"/>
          <p:nvPr/>
        </p:nvSpPr>
        <p:spPr>
          <a:xfrm>
            <a:off x="3407341" y="2141266"/>
            <a:ext cx="748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02179C6-2FBA-2B4A-A7DF-8574AD4F04B1}"/>
              </a:ext>
            </a:extLst>
          </p:cNvPr>
          <p:cNvCxnSpPr>
            <a:cxnSpLocks/>
            <a:stCxn id="144" idx="3"/>
            <a:endCxn id="65" idx="1"/>
          </p:cNvCxnSpPr>
          <p:nvPr/>
        </p:nvCxnSpPr>
        <p:spPr>
          <a:xfrm>
            <a:off x="4155636" y="2349015"/>
            <a:ext cx="844188" cy="18024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86991171-6801-B04B-8B98-790A37FC70F6}"/>
              </a:ext>
            </a:extLst>
          </p:cNvPr>
          <p:cNvSpPr/>
          <p:nvPr/>
        </p:nvSpPr>
        <p:spPr>
          <a:xfrm>
            <a:off x="1486724" y="2471369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3E0AF6E-D71F-1A48-9A13-176B4FA6FE55}"/>
              </a:ext>
            </a:extLst>
          </p:cNvPr>
          <p:cNvCxnSpPr>
            <a:cxnSpLocks/>
            <a:stCxn id="149" idx="3"/>
            <a:endCxn id="144" idx="1"/>
          </p:cNvCxnSpPr>
          <p:nvPr/>
        </p:nvCxnSpPr>
        <p:spPr>
          <a:xfrm flipV="1">
            <a:off x="2469864" y="2349015"/>
            <a:ext cx="937477" cy="36334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81DD0C8-4343-AB42-B3D7-8C4146FF819F}"/>
              </a:ext>
            </a:extLst>
          </p:cNvPr>
          <p:cNvCxnSpPr>
            <a:cxnSpLocks/>
            <a:stCxn id="149" idx="3"/>
            <a:endCxn id="106" idx="1"/>
          </p:cNvCxnSpPr>
          <p:nvPr/>
        </p:nvCxnSpPr>
        <p:spPr>
          <a:xfrm>
            <a:off x="2469864" y="2712358"/>
            <a:ext cx="990416" cy="117911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717041CA-8E39-A741-9292-D6BF002EA315}"/>
              </a:ext>
            </a:extLst>
          </p:cNvPr>
          <p:cNvSpPr/>
          <p:nvPr/>
        </p:nvSpPr>
        <p:spPr bwMode="auto">
          <a:xfrm>
            <a:off x="4443420" y="1676478"/>
            <a:ext cx="1957705" cy="1276869"/>
          </a:xfrm>
          <a:prstGeom prst="ellipse">
            <a:avLst/>
          </a:prstGeom>
          <a:noFill/>
          <a:ln w="25400">
            <a:solidFill>
              <a:srgbClr val="00B05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C2A56D8-02F3-964F-AF89-7FFB2CA189AD}"/>
              </a:ext>
            </a:extLst>
          </p:cNvPr>
          <p:cNvSpPr/>
          <p:nvPr/>
        </p:nvSpPr>
        <p:spPr>
          <a:xfrm>
            <a:off x="5838382" y="2348628"/>
            <a:ext cx="109105" cy="11429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F560B5D-8DB0-2049-A804-719CFBCD84C2}"/>
              </a:ext>
            </a:extLst>
          </p:cNvPr>
          <p:cNvSpPr/>
          <p:nvPr/>
        </p:nvSpPr>
        <p:spPr>
          <a:xfrm>
            <a:off x="6001079" y="2348588"/>
            <a:ext cx="109105" cy="1143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8D1927A-ADA7-504F-BE69-5F5A73CE7EED}"/>
              </a:ext>
            </a:extLst>
          </p:cNvPr>
          <p:cNvCxnSpPr/>
          <p:nvPr/>
        </p:nvCxnSpPr>
        <p:spPr>
          <a:xfrm>
            <a:off x="5947487" y="2405779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5789943-37A6-534C-9C88-4C8ED79F063D}"/>
              </a:ext>
            </a:extLst>
          </p:cNvPr>
          <p:cNvSpPr txBox="1"/>
          <p:nvPr/>
        </p:nvSpPr>
        <p:spPr>
          <a:xfrm>
            <a:off x="6186491" y="2022127"/>
            <a:ext cx="957574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rgbClr val="00B050"/>
                </a:solidFill>
                <a:latin typeface="+mn-lt"/>
                <a:ea typeface="IBM Plex Sans" charset="0"/>
                <a:cs typeface="IBM Plex Sans" charset="0"/>
              </a:rPr>
              <a:t>Private data 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944B8-1DE3-FC4E-91F4-BF28C4275735}"/>
              </a:ext>
            </a:extLst>
          </p:cNvPr>
          <p:cNvSpPr txBox="1"/>
          <p:nvPr/>
        </p:nvSpPr>
        <p:spPr>
          <a:xfrm>
            <a:off x="5635313" y="2421038"/>
            <a:ext cx="704039" cy="28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 err="1">
                <a:solidFill>
                  <a:srgbClr val="00B050"/>
                </a:solidFill>
                <a:latin typeface="+mn-lt"/>
                <a:ea typeface="IBM Plex Sans" charset="0"/>
                <a:cs typeface="IBM Plex Sans" charset="0"/>
              </a:rPr>
              <a:t>SideDB</a:t>
            </a:r>
            <a:endParaRPr lang="en-US" sz="1200" dirty="0">
              <a:solidFill>
                <a:srgbClr val="00B050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9C612-444A-174A-A5FF-E33046B0CEB5}"/>
              </a:ext>
            </a:extLst>
          </p:cNvPr>
          <p:cNvSpPr/>
          <p:nvPr/>
        </p:nvSpPr>
        <p:spPr>
          <a:xfrm>
            <a:off x="5002153" y="1864420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9460F46-AA97-6941-8E10-89585CCCB5FD}"/>
              </a:ext>
            </a:extLst>
          </p:cNvPr>
          <p:cNvSpPr/>
          <p:nvPr/>
        </p:nvSpPr>
        <p:spPr>
          <a:xfrm>
            <a:off x="4999824" y="2336776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C07F8ACF-E731-0F46-8D34-1D00810BD507}"/>
              </a:ext>
            </a:extLst>
          </p:cNvPr>
          <p:cNvSpPr/>
          <p:nvPr/>
        </p:nvSpPr>
        <p:spPr>
          <a:xfrm>
            <a:off x="5024338" y="3541638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2396BE-DC18-C747-AE15-6AA3DCB137E8}"/>
              </a:ext>
            </a:extLst>
          </p:cNvPr>
          <p:cNvSpPr/>
          <p:nvPr/>
        </p:nvSpPr>
        <p:spPr>
          <a:xfrm>
            <a:off x="5216873" y="3780676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E6DA33-D0DD-EA44-9750-74C9FA0117DA}"/>
              </a:ext>
            </a:extLst>
          </p:cNvPr>
          <p:cNvSpPr/>
          <p:nvPr/>
        </p:nvSpPr>
        <p:spPr>
          <a:xfrm>
            <a:off x="5379570" y="3780636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F657187-D21A-E149-9AFE-2B14E47E0668}"/>
              </a:ext>
            </a:extLst>
          </p:cNvPr>
          <p:cNvCxnSpPr>
            <a:cxnSpLocks/>
          </p:cNvCxnSpPr>
          <p:nvPr/>
        </p:nvCxnSpPr>
        <p:spPr>
          <a:xfrm>
            <a:off x="5325978" y="3837827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5A986CA-B3BC-344C-9847-3704F187E1A8}"/>
              </a:ext>
            </a:extLst>
          </p:cNvPr>
          <p:cNvSpPr/>
          <p:nvPr/>
        </p:nvSpPr>
        <p:spPr>
          <a:xfrm>
            <a:off x="5030499" y="4025869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E8C24C-05F2-7945-89BC-AFADC0A4B22C}"/>
              </a:ext>
            </a:extLst>
          </p:cNvPr>
          <p:cNvSpPr/>
          <p:nvPr/>
        </p:nvSpPr>
        <p:spPr>
          <a:xfrm>
            <a:off x="5223034" y="4264907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3081460-4097-4749-83A1-273D624524FE}"/>
              </a:ext>
            </a:extLst>
          </p:cNvPr>
          <p:cNvSpPr/>
          <p:nvPr/>
        </p:nvSpPr>
        <p:spPr>
          <a:xfrm>
            <a:off x="5385731" y="4264867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91E8BE1-BD28-884E-B3B6-63A33AAAD7C8}"/>
              </a:ext>
            </a:extLst>
          </p:cNvPr>
          <p:cNvCxnSpPr>
            <a:cxnSpLocks/>
          </p:cNvCxnSpPr>
          <p:nvPr/>
        </p:nvCxnSpPr>
        <p:spPr>
          <a:xfrm>
            <a:off x="5332139" y="4322058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C9CAFC6-039B-7D43-B9E4-05F8E400C025}"/>
              </a:ext>
            </a:extLst>
          </p:cNvPr>
          <p:cNvSpPr/>
          <p:nvPr/>
        </p:nvSpPr>
        <p:spPr>
          <a:xfrm>
            <a:off x="5043423" y="2107719"/>
            <a:ext cx="109105" cy="11429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7716EA-1007-3447-8776-D8923A80445B}"/>
              </a:ext>
            </a:extLst>
          </p:cNvPr>
          <p:cNvSpPr/>
          <p:nvPr/>
        </p:nvSpPr>
        <p:spPr>
          <a:xfrm>
            <a:off x="5206120" y="2107679"/>
            <a:ext cx="109105" cy="1143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5CF7D1A-9676-E141-A8B8-777F71C45925}"/>
              </a:ext>
            </a:extLst>
          </p:cNvPr>
          <p:cNvCxnSpPr>
            <a:cxnSpLocks/>
          </p:cNvCxnSpPr>
          <p:nvPr/>
        </p:nvCxnSpPr>
        <p:spPr>
          <a:xfrm>
            <a:off x="5152528" y="2164870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50C4F0A-7F4C-4D4F-AF68-5A78F6571535}"/>
              </a:ext>
            </a:extLst>
          </p:cNvPr>
          <p:cNvSpPr/>
          <p:nvPr/>
        </p:nvSpPr>
        <p:spPr>
          <a:xfrm>
            <a:off x="5344604" y="2104113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A99FE0-1F0C-BC45-8D02-044C7A841E92}"/>
              </a:ext>
            </a:extLst>
          </p:cNvPr>
          <p:cNvSpPr/>
          <p:nvPr/>
        </p:nvSpPr>
        <p:spPr>
          <a:xfrm>
            <a:off x="5507301" y="2104073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BBEB229-6C01-4942-9984-311ECE153854}"/>
              </a:ext>
            </a:extLst>
          </p:cNvPr>
          <p:cNvCxnSpPr>
            <a:cxnSpLocks/>
          </p:cNvCxnSpPr>
          <p:nvPr/>
        </p:nvCxnSpPr>
        <p:spPr>
          <a:xfrm>
            <a:off x="5453709" y="2161264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8139C38-F13A-534E-AF4E-3457BB3ED775}"/>
              </a:ext>
            </a:extLst>
          </p:cNvPr>
          <p:cNvSpPr/>
          <p:nvPr/>
        </p:nvSpPr>
        <p:spPr>
          <a:xfrm>
            <a:off x="5043498" y="2579983"/>
            <a:ext cx="109105" cy="11429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16E8C7-8E1C-104F-943D-FB94A574C3EB}"/>
              </a:ext>
            </a:extLst>
          </p:cNvPr>
          <p:cNvSpPr/>
          <p:nvPr/>
        </p:nvSpPr>
        <p:spPr>
          <a:xfrm>
            <a:off x="5206195" y="2579943"/>
            <a:ext cx="109105" cy="1143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DC5A6A8-267D-B646-9013-2731813BBFBC}"/>
              </a:ext>
            </a:extLst>
          </p:cNvPr>
          <p:cNvCxnSpPr>
            <a:cxnSpLocks/>
          </p:cNvCxnSpPr>
          <p:nvPr/>
        </p:nvCxnSpPr>
        <p:spPr>
          <a:xfrm>
            <a:off x="5152603" y="2637134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0880B5D-5A50-6A4D-B6C6-A5F16BF471AB}"/>
              </a:ext>
            </a:extLst>
          </p:cNvPr>
          <p:cNvSpPr/>
          <p:nvPr/>
        </p:nvSpPr>
        <p:spPr>
          <a:xfrm>
            <a:off x="5344679" y="2576377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7428E5-213C-D043-8D3B-3728977554A7}"/>
              </a:ext>
            </a:extLst>
          </p:cNvPr>
          <p:cNvSpPr/>
          <p:nvPr/>
        </p:nvSpPr>
        <p:spPr>
          <a:xfrm>
            <a:off x="5507376" y="2576337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C830369-5550-A74E-A276-FFDF91CEB09D}"/>
              </a:ext>
            </a:extLst>
          </p:cNvPr>
          <p:cNvCxnSpPr>
            <a:cxnSpLocks/>
          </p:cNvCxnSpPr>
          <p:nvPr/>
        </p:nvCxnSpPr>
        <p:spPr>
          <a:xfrm>
            <a:off x="5453784" y="2633528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9FFA46-239D-4A4C-AB3F-058CB162F51A}"/>
              </a:ext>
            </a:extLst>
          </p:cNvPr>
          <p:cNvSpPr/>
          <p:nvPr/>
        </p:nvSpPr>
        <p:spPr>
          <a:xfrm>
            <a:off x="3682712" y="4081568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BF94F62-131E-0242-8091-BECE97D36290}"/>
              </a:ext>
            </a:extLst>
          </p:cNvPr>
          <p:cNvSpPr/>
          <p:nvPr/>
        </p:nvSpPr>
        <p:spPr>
          <a:xfrm>
            <a:off x="3845409" y="4081528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F93784C-7824-9A40-9D07-FC60451F9DFD}"/>
              </a:ext>
            </a:extLst>
          </p:cNvPr>
          <p:cNvCxnSpPr>
            <a:cxnSpLocks/>
          </p:cNvCxnSpPr>
          <p:nvPr/>
        </p:nvCxnSpPr>
        <p:spPr>
          <a:xfrm>
            <a:off x="3791817" y="4138719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F11B90-87F7-2D46-9FDD-511EFA03CDAD}"/>
              </a:ext>
            </a:extLst>
          </p:cNvPr>
          <p:cNvSpPr/>
          <p:nvPr/>
        </p:nvSpPr>
        <p:spPr>
          <a:xfrm>
            <a:off x="3678887" y="2534694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75BA2FA-07DE-3746-9E37-8672360CD518}"/>
              </a:ext>
            </a:extLst>
          </p:cNvPr>
          <p:cNvSpPr/>
          <p:nvPr/>
        </p:nvSpPr>
        <p:spPr>
          <a:xfrm>
            <a:off x="3841584" y="2534654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54B0616-5690-BC47-88D8-F28D88634B72}"/>
              </a:ext>
            </a:extLst>
          </p:cNvPr>
          <p:cNvCxnSpPr>
            <a:cxnSpLocks/>
          </p:cNvCxnSpPr>
          <p:nvPr/>
        </p:nvCxnSpPr>
        <p:spPr>
          <a:xfrm>
            <a:off x="3787992" y="2591845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C972C2AD-DB34-1848-AC58-970328B1F491}"/>
              </a:ext>
            </a:extLst>
          </p:cNvPr>
          <p:cNvSpPr/>
          <p:nvPr/>
        </p:nvSpPr>
        <p:spPr bwMode="auto">
          <a:xfrm>
            <a:off x="6681587" y="2840110"/>
            <a:ext cx="1852990" cy="1102267"/>
          </a:xfrm>
          <a:prstGeom prst="wedgeRoundRectCallout">
            <a:avLst>
              <a:gd name="adj1" fmla="val -114690"/>
              <a:gd name="adj2" fmla="val 40938"/>
              <a:gd name="adj3" fmla="val 16667"/>
            </a:avLst>
          </a:prstGeom>
          <a:solidFill>
            <a:schemeClr val="bg1"/>
          </a:solidFill>
          <a:ln w="19050">
            <a:solidFill>
              <a:srgbClr val="003BC9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BC9"/>
                </a:solidFill>
                <a:effectLst/>
                <a:latin typeface="+mn-lt"/>
              </a:rPr>
              <a:t>Global ledger contains hash of contents in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3BC9"/>
                </a:solidFill>
                <a:effectLst/>
                <a:latin typeface="+mn-lt"/>
              </a:rPr>
              <a:t>SideDB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3BC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61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9" grpId="0" animBg="1"/>
      <p:bldP spid="180" grpId="0" animBg="1"/>
      <p:bldP spid="189" grpId="0"/>
      <p:bldP spid="13" grpId="0"/>
      <p:bldP spid="91" grpId="0" animBg="1"/>
      <p:bldP spid="92" grpId="0" animBg="1"/>
      <p:bldP spid="97" grpId="0" animBg="1"/>
      <p:bldP spid="9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BBE-D4AB-5043-A334-2D473C04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4992D-A749-1846-8F8F-C1BC2CD24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5AC58-0046-B440-942C-9750877EF2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00113-5315-624C-9784-59523A4AC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859ED-03C1-354C-9705-1A0F6EFE0E4A}"/>
              </a:ext>
            </a:extLst>
          </p:cNvPr>
          <p:cNvSpPr/>
          <p:nvPr/>
        </p:nvSpPr>
        <p:spPr bwMode="auto">
          <a:xfrm>
            <a:off x="839755" y="1474237"/>
            <a:ext cx="7333861" cy="2108718"/>
          </a:xfrm>
          <a:prstGeom prst="roundRect">
            <a:avLst/>
          </a:prstGeom>
          <a:solidFill>
            <a:schemeClr val="bg1"/>
          </a:solidFill>
          <a:ln w="6032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So, how secure is a blockchain?!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pic>
        <p:nvPicPr>
          <p:cNvPr id="4100" name="Picture 4" descr="Image result for zoozoo  confused">
            <a:extLst>
              <a:ext uri="{FF2B5EF4-FFF2-40B4-BE49-F238E27FC236}">
                <a16:creationId xmlns:a16="http://schemas.microsoft.com/office/drawing/2014/main" id="{12BED7D9-8BEA-ED4A-923F-0A7DD385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6" y="875911"/>
            <a:ext cx="1420586" cy="14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12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90162" cy="800100"/>
          </a:xfrm>
        </p:spPr>
        <p:txBody>
          <a:bodyPr/>
          <a:lstStyle/>
          <a:p>
            <a:r>
              <a:rPr lang="en-US" dirty="0"/>
              <a:t>Confidentiality – Global ledger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C7ADF72-F0F8-0444-977D-D73CCAA76E1B}"/>
              </a:ext>
            </a:extLst>
          </p:cNvPr>
          <p:cNvSpPr/>
          <p:nvPr/>
        </p:nvSpPr>
        <p:spPr>
          <a:xfrm>
            <a:off x="2864981" y="903415"/>
            <a:ext cx="4159548" cy="4011765"/>
          </a:xfrm>
          <a:prstGeom prst="roundRect">
            <a:avLst/>
          </a:prstGeom>
          <a:solidFill>
            <a:srgbClr val="0064F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538C7F5C-6F87-ED4F-916B-116090C1061F}"/>
              </a:ext>
            </a:extLst>
          </p:cNvPr>
          <p:cNvSpPr/>
          <p:nvPr/>
        </p:nvSpPr>
        <p:spPr>
          <a:xfrm>
            <a:off x="1486724" y="3309859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96F094-6A59-E24E-A000-840A8C48CB42}"/>
              </a:ext>
            </a:extLst>
          </p:cNvPr>
          <p:cNvGrpSpPr/>
          <p:nvPr/>
        </p:nvGrpSpPr>
        <p:grpSpPr>
          <a:xfrm>
            <a:off x="3304521" y="1036641"/>
            <a:ext cx="1397932" cy="578274"/>
            <a:chOff x="2397605" y="2782776"/>
            <a:chExt cx="1397932" cy="57827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EEADD9-ED1D-C14F-A151-1D8FFB445A58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3" name="Picture 7" descr="Interconnected_icon_bk">
              <a:extLst>
                <a:ext uri="{FF2B5EF4-FFF2-40B4-BE49-F238E27FC236}">
                  <a16:creationId xmlns:a16="http://schemas.microsoft.com/office/drawing/2014/main" id="{3B0535B3-6570-DD4E-8B69-17C4DB0C3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8999C4-E734-3C43-85DC-A8FEDF564A0C}"/>
              </a:ext>
            </a:extLst>
          </p:cNvPr>
          <p:cNvCxnSpPr>
            <a:cxnSpLocks/>
            <a:stCxn id="79" idx="3"/>
            <a:endCxn id="106" idx="1"/>
          </p:cNvCxnSpPr>
          <p:nvPr/>
        </p:nvCxnSpPr>
        <p:spPr>
          <a:xfrm>
            <a:off x="2469864" y="3550848"/>
            <a:ext cx="990416" cy="34062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A7D666F-07C2-7949-B09E-3FF9767F58D8}"/>
              </a:ext>
            </a:extLst>
          </p:cNvPr>
          <p:cNvSpPr/>
          <p:nvPr/>
        </p:nvSpPr>
        <p:spPr>
          <a:xfrm>
            <a:off x="3470947" y="3644217"/>
            <a:ext cx="729016" cy="595868"/>
          </a:xfrm>
          <a:prstGeom prst="roundRect">
            <a:avLst/>
          </a:prstGeom>
          <a:solidFill>
            <a:srgbClr val="0064FF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8F9A2B4-BC37-8847-A11A-1118C5383B44}"/>
              </a:ext>
            </a:extLst>
          </p:cNvPr>
          <p:cNvSpPr txBox="1"/>
          <p:nvPr/>
        </p:nvSpPr>
        <p:spPr>
          <a:xfrm>
            <a:off x="4461114" y="4664125"/>
            <a:ext cx="224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Hyperledger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Fabric Network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9B567E-5F73-4C44-B4C2-D6FCB4C19A8B}"/>
              </a:ext>
            </a:extLst>
          </p:cNvPr>
          <p:cNvGrpSpPr/>
          <p:nvPr/>
        </p:nvGrpSpPr>
        <p:grpSpPr>
          <a:xfrm>
            <a:off x="6358709" y="1069109"/>
            <a:ext cx="354666" cy="574130"/>
            <a:chOff x="5701137" y="2384637"/>
            <a:chExt cx="1133935" cy="181237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BFDFA-6944-BA4C-8195-C210154706BC}"/>
                </a:ext>
              </a:extLst>
            </p:cNvPr>
            <p:cNvSpPr/>
            <p:nvPr/>
          </p:nvSpPr>
          <p:spPr>
            <a:xfrm>
              <a:off x="5928889" y="2384637"/>
              <a:ext cx="678434" cy="678436"/>
            </a:xfrm>
            <a:prstGeom prst="ellipse">
              <a:avLst/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Round Same Side Corner Rectangle 135">
              <a:extLst>
                <a:ext uri="{FF2B5EF4-FFF2-40B4-BE49-F238E27FC236}">
                  <a16:creationId xmlns:a16="http://schemas.microsoft.com/office/drawing/2014/main" id="{600F7CCA-9535-A148-9203-76C89259BA02}"/>
                </a:ext>
              </a:extLst>
            </p:cNvPr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adFill rotWithShape="1">
              <a:gsLst>
                <a:gs pos="0">
                  <a:srgbClr val="0064FF">
                    <a:tint val="100000"/>
                    <a:shade val="100000"/>
                    <a:satMod val="130000"/>
                  </a:srgbClr>
                </a:gs>
                <a:gs pos="100000">
                  <a:srgbClr val="0064F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4256ED-B910-B941-9022-B9B493152FBC}"/>
              </a:ext>
            </a:extLst>
          </p:cNvPr>
          <p:cNvGrpSpPr/>
          <p:nvPr/>
        </p:nvGrpSpPr>
        <p:grpSpPr>
          <a:xfrm>
            <a:off x="5674330" y="1117201"/>
            <a:ext cx="795592" cy="574130"/>
            <a:chOff x="5502369" y="3560517"/>
            <a:chExt cx="940626" cy="69440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D0A33-59CD-AE4C-ADB1-269F4C650E3F}"/>
                </a:ext>
              </a:extLst>
            </p:cNvPr>
            <p:cNvSpPr txBox="1"/>
            <p:nvPr/>
          </p:nvSpPr>
          <p:spPr>
            <a:xfrm>
              <a:off x="5502369" y="3873171"/>
              <a:ext cx="615698" cy="279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/>
                </a:rPr>
                <a:t>Admin</a:t>
              </a:r>
              <a:endPara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7978821-E5CD-EF49-B0E4-A01F2C764A97}"/>
                </a:ext>
              </a:extLst>
            </p:cNvPr>
            <p:cNvGrpSpPr/>
            <p:nvPr/>
          </p:nvGrpSpPr>
          <p:grpSpPr>
            <a:xfrm>
              <a:off x="6023675" y="3560517"/>
              <a:ext cx="419320" cy="694408"/>
              <a:chOff x="5701137" y="2384637"/>
              <a:chExt cx="1133935" cy="1812371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7D092B6-4968-1341-9490-856799BDFB66}"/>
                  </a:ext>
                </a:extLst>
              </p:cNvPr>
              <p:cNvSpPr/>
              <p:nvPr/>
            </p:nvSpPr>
            <p:spPr>
              <a:xfrm>
                <a:off x="5928889" y="2384637"/>
                <a:ext cx="678434" cy="678436"/>
              </a:xfrm>
              <a:prstGeom prst="ellipse">
                <a:avLst/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AB4E02C7-DDC5-DF41-91AD-2EF8FC0F23B7}"/>
                  </a:ext>
                </a:extLst>
              </p:cNvPr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adFill rotWithShape="1">
                <a:gsLst>
                  <a:gs pos="0">
                    <a:srgbClr val="0064FF">
                      <a:tint val="100000"/>
                      <a:shade val="100000"/>
                      <a:satMod val="130000"/>
                    </a:srgbClr>
                  </a:gs>
                  <a:gs pos="100000">
                    <a:srgbClr val="0064F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486E2284-637D-9743-A69F-EC255299AFB8}"/>
              </a:ext>
            </a:extLst>
          </p:cNvPr>
          <p:cNvSpPr txBox="1">
            <a:spLocks/>
          </p:cNvSpPr>
          <p:nvPr/>
        </p:nvSpPr>
        <p:spPr>
          <a:xfrm>
            <a:off x="2281428" y="188782"/>
            <a:ext cx="4690162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ts val="1800"/>
              </a:spcAft>
              <a:defRPr sz="2400" b="0" i="0">
                <a:solidFill>
                  <a:schemeClr val="tx1"/>
                </a:solidFill>
                <a:latin typeface="+mj-lt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endParaRPr lang="en-US" kern="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B430-DC65-AC47-B013-C16E33B6F428}"/>
              </a:ext>
            </a:extLst>
          </p:cNvPr>
          <p:cNvSpPr txBox="1"/>
          <p:nvPr/>
        </p:nvSpPr>
        <p:spPr>
          <a:xfrm>
            <a:off x="3460280" y="3683719"/>
            <a:ext cx="748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DCCA2AD-73D2-2440-B410-4B2772632D8E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4208575" y="3708717"/>
            <a:ext cx="795176" cy="182751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9475E1A-F61A-AE49-B9F9-983F2C4E1F47}"/>
              </a:ext>
            </a:extLst>
          </p:cNvPr>
          <p:cNvCxnSpPr>
            <a:cxnSpLocks/>
            <a:stCxn id="106" idx="3"/>
            <a:endCxn id="87" idx="1"/>
          </p:cNvCxnSpPr>
          <p:nvPr/>
        </p:nvCxnSpPr>
        <p:spPr>
          <a:xfrm>
            <a:off x="4208575" y="3891468"/>
            <a:ext cx="821924" cy="32688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7A4F9C8-5AC5-0845-A84B-C139F2E27CFE}"/>
              </a:ext>
            </a:extLst>
          </p:cNvPr>
          <p:cNvSpPr/>
          <p:nvPr/>
        </p:nvSpPr>
        <p:spPr>
          <a:xfrm>
            <a:off x="1539663" y="4013822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8D5BCF7-D8C8-AD42-8227-6A3F9E20BB42}"/>
              </a:ext>
            </a:extLst>
          </p:cNvPr>
          <p:cNvCxnSpPr>
            <a:cxnSpLocks/>
            <a:stCxn id="126" idx="3"/>
            <a:endCxn id="106" idx="1"/>
          </p:cNvCxnSpPr>
          <p:nvPr/>
        </p:nvCxnSpPr>
        <p:spPr>
          <a:xfrm flipV="1">
            <a:off x="2522803" y="3891468"/>
            <a:ext cx="937477" cy="36334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693335-63B6-5C4E-B3E7-3133C9CECAB8}"/>
              </a:ext>
            </a:extLst>
          </p:cNvPr>
          <p:cNvCxnSpPr>
            <a:cxnSpLocks/>
            <a:stCxn id="126" idx="3"/>
            <a:endCxn id="87" idx="1"/>
          </p:cNvCxnSpPr>
          <p:nvPr/>
        </p:nvCxnSpPr>
        <p:spPr>
          <a:xfrm flipV="1">
            <a:off x="2522803" y="4218351"/>
            <a:ext cx="2507696" cy="3646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ABAD193-5E50-D940-BD42-279F30235413}"/>
              </a:ext>
            </a:extLst>
          </p:cNvPr>
          <p:cNvSpPr/>
          <p:nvPr/>
        </p:nvSpPr>
        <p:spPr>
          <a:xfrm>
            <a:off x="1433785" y="1767406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17D3D3-A9C7-7D42-9ECE-8A9C4CCB345A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2416925" y="2008395"/>
            <a:ext cx="2585228" cy="9745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CD1C6C-212B-0E47-A4E9-E3951C844A4A}"/>
              </a:ext>
            </a:extLst>
          </p:cNvPr>
          <p:cNvCxnSpPr>
            <a:cxnSpLocks/>
            <a:stCxn id="129" idx="3"/>
            <a:endCxn id="144" idx="1"/>
          </p:cNvCxnSpPr>
          <p:nvPr/>
        </p:nvCxnSpPr>
        <p:spPr>
          <a:xfrm>
            <a:off x="2416925" y="2008395"/>
            <a:ext cx="990416" cy="34062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00C8F9-BFA2-9B42-8A1C-14AE3BBA3E42}"/>
              </a:ext>
            </a:extLst>
          </p:cNvPr>
          <p:cNvCxnSpPr>
            <a:cxnSpLocks/>
            <a:stCxn id="144" idx="3"/>
          </p:cNvCxnSpPr>
          <p:nvPr/>
        </p:nvCxnSpPr>
        <p:spPr>
          <a:xfrm flipV="1">
            <a:off x="4155636" y="2018141"/>
            <a:ext cx="846517" cy="330874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F3D1A0B-CCEE-4B45-8F8E-263EB8050273}"/>
              </a:ext>
            </a:extLst>
          </p:cNvPr>
          <p:cNvSpPr/>
          <p:nvPr/>
        </p:nvSpPr>
        <p:spPr>
          <a:xfrm>
            <a:off x="3418008" y="2101765"/>
            <a:ext cx="729016" cy="592480"/>
          </a:xfrm>
          <a:prstGeom prst="roundRect">
            <a:avLst/>
          </a:prstGeom>
          <a:solidFill>
            <a:srgbClr val="0064FF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B69F5F9-2451-C842-944E-D81AAFE3EB2F}"/>
              </a:ext>
            </a:extLst>
          </p:cNvPr>
          <p:cNvSpPr txBox="1"/>
          <p:nvPr/>
        </p:nvSpPr>
        <p:spPr>
          <a:xfrm>
            <a:off x="3407341" y="2141266"/>
            <a:ext cx="748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Ordering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02179C6-2FBA-2B4A-A7DF-8574AD4F04B1}"/>
              </a:ext>
            </a:extLst>
          </p:cNvPr>
          <p:cNvCxnSpPr>
            <a:cxnSpLocks/>
            <a:stCxn id="144" idx="3"/>
            <a:endCxn id="65" idx="1"/>
          </p:cNvCxnSpPr>
          <p:nvPr/>
        </p:nvCxnSpPr>
        <p:spPr>
          <a:xfrm>
            <a:off x="4155636" y="2349015"/>
            <a:ext cx="844188" cy="18024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86991171-6801-B04B-8B98-790A37FC70F6}"/>
              </a:ext>
            </a:extLst>
          </p:cNvPr>
          <p:cNvSpPr/>
          <p:nvPr/>
        </p:nvSpPr>
        <p:spPr>
          <a:xfrm>
            <a:off x="1486724" y="2471369"/>
            <a:ext cx="983140" cy="481978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Client</a:t>
            </a:r>
          </a:p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Application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3E0AF6E-D71F-1A48-9A13-176B4FA6FE55}"/>
              </a:ext>
            </a:extLst>
          </p:cNvPr>
          <p:cNvCxnSpPr>
            <a:cxnSpLocks/>
            <a:stCxn id="149" idx="3"/>
            <a:endCxn id="144" idx="1"/>
          </p:cNvCxnSpPr>
          <p:nvPr/>
        </p:nvCxnSpPr>
        <p:spPr>
          <a:xfrm flipV="1">
            <a:off x="2469864" y="2349015"/>
            <a:ext cx="937477" cy="363343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81DD0C8-4343-AB42-B3D7-8C4146FF819F}"/>
              </a:ext>
            </a:extLst>
          </p:cNvPr>
          <p:cNvCxnSpPr>
            <a:cxnSpLocks/>
            <a:stCxn id="149" idx="3"/>
            <a:endCxn id="106" idx="1"/>
          </p:cNvCxnSpPr>
          <p:nvPr/>
        </p:nvCxnSpPr>
        <p:spPr>
          <a:xfrm>
            <a:off x="2469864" y="2712358"/>
            <a:ext cx="990416" cy="1179110"/>
          </a:xfrm>
          <a:prstGeom prst="straightConnector1">
            <a:avLst/>
          </a:prstGeom>
          <a:noFill/>
          <a:ln w="19050" cap="flat" cmpd="sng" algn="ctr">
            <a:solidFill>
              <a:srgbClr val="FF0000">
                <a:alpha val="25000"/>
              </a:srgbClr>
            </a:solidFill>
            <a:prstDash val="sysDash"/>
            <a:headEnd type="none" w="med" len="med"/>
            <a:tailEnd type="triangle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717041CA-8E39-A741-9292-D6BF002EA315}"/>
              </a:ext>
            </a:extLst>
          </p:cNvPr>
          <p:cNvSpPr/>
          <p:nvPr/>
        </p:nvSpPr>
        <p:spPr bwMode="auto">
          <a:xfrm>
            <a:off x="4443420" y="1676478"/>
            <a:ext cx="1957705" cy="1276869"/>
          </a:xfrm>
          <a:prstGeom prst="ellipse">
            <a:avLst/>
          </a:prstGeom>
          <a:noFill/>
          <a:ln w="25400">
            <a:solidFill>
              <a:srgbClr val="00B05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C2A56D8-02F3-964F-AF89-7FFB2CA189AD}"/>
              </a:ext>
            </a:extLst>
          </p:cNvPr>
          <p:cNvSpPr/>
          <p:nvPr/>
        </p:nvSpPr>
        <p:spPr>
          <a:xfrm>
            <a:off x="5838382" y="2348628"/>
            <a:ext cx="109105" cy="11429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F560B5D-8DB0-2049-A804-719CFBCD84C2}"/>
              </a:ext>
            </a:extLst>
          </p:cNvPr>
          <p:cNvSpPr/>
          <p:nvPr/>
        </p:nvSpPr>
        <p:spPr>
          <a:xfrm>
            <a:off x="6001079" y="2348588"/>
            <a:ext cx="109105" cy="1143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8D1927A-ADA7-504F-BE69-5F5A73CE7EED}"/>
              </a:ext>
            </a:extLst>
          </p:cNvPr>
          <p:cNvCxnSpPr/>
          <p:nvPr/>
        </p:nvCxnSpPr>
        <p:spPr>
          <a:xfrm>
            <a:off x="5947487" y="2405779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5789943-37A6-534C-9C88-4C8ED79F063D}"/>
              </a:ext>
            </a:extLst>
          </p:cNvPr>
          <p:cNvSpPr txBox="1"/>
          <p:nvPr/>
        </p:nvSpPr>
        <p:spPr>
          <a:xfrm>
            <a:off x="6186491" y="2022127"/>
            <a:ext cx="957574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rgbClr val="00B050"/>
                </a:solidFill>
                <a:latin typeface="+mn-lt"/>
                <a:ea typeface="IBM Plex Sans" charset="0"/>
                <a:cs typeface="IBM Plex Sans" charset="0"/>
              </a:rPr>
              <a:t>Private data 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944B8-1DE3-FC4E-91F4-BF28C4275735}"/>
              </a:ext>
            </a:extLst>
          </p:cNvPr>
          <p:cNvSpPr txBox="1"/>
          <p:nvPr/>
        </p:nvSpPr>
        <p:spPr>
          <a:xfrm>
            <a:off x="5635313" y="2421038"/>
            <a:ext cx="704039" cy="28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 err="1">
                <a:solidFill>
                  <a:srgbClr val="00B050"/>
                </a:solidFill>
                <a:latin typeface="+mn-lt"/>
                <a:ea typeface="IBM Plex Sans" charset="0"/>
                <a:cs typeface="IBM Plex Sans" charset="0"/>
              </a:rPr>
              <a:t>SideDB</a:t>
            </a:r>
            <a:endParaRPr lang="en-US" sz="1200" dirty="0">
              <a:solidFill>
                <a:srgbClr val="00B050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9C612-444A-174A-A5FF-E33046B0CEB5}"/>
              </a:ext>
            </a:extLst>
          </p:cNvPr>
          <p:cNvSpPr/>
          <p:nvPr/>
        </p:nvSpPr>
        <p:spPr>
          <a:xfrm>
            <a:off x="5002153" y="1864420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9460F46-AA97-6941-8E10-89585CCCB5FD}"/>
              </a:ext>
            </a:extLst>
          </p:cNvPr>
          <p:cNvSpPr/>
          <p:nvPr/>
        </p:nvSpPr>
        <p:spPr>
          <a:xfrm>
            <a:off x="4999824" y="2336776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C07F8ACF-E731-0F46-8D34-1D00810BD507}"/>
              </a:ext>
            </a:extLst>
          </p:cNvPr>
          <p:cNvSpPr/>
          <p:nvPr/>
        </p:nvSpPr>
        <p:spPr>
          <a:xfrm>
            <a:off x="5024338" y="3541638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2396BE-DC18-C747-AE15-6AA3DCB137E8}"/>
              </a:ext>
            </a:extLst>
          </p:cNvPr>
          <p:cNvSpPr/>
          <p:nvPr/>
        </p:nvSpPr>
        <p:spPr>
          <a:xfrm>
            <a:off x="5216873" y="3780676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E6DA33-D0DD-EA44-9750-74C9FA0117DA}"/>
              </a:ext>
            </a:extLst>
          </p:cNvPr>
          <p:cNvSpPr/>
          <p:nvPr/>
        </p:nvSpPr>
        <p:spPr>
          <a:xfrm>
            <a:off x="5379570" y="3780636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F657187-D21A-E149-9AFE-2B14E47E0668}"/>
              </a:ext>
            </a:extLst>
          </p:cNvPr>
          <p:cNvCxnSpPr>
            <a:cxnSpLocks/>
          </p:cNvCxnSpPr>
          <p:nvPr/>
        </p:nvCxnSpPr>
        <p:spPr>
          <a:xfrm>
            <a:off x="5325978" y="3837827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5A986CA-B3BC-344C-9847-3704F187E1A8}"/>
              </a:ext>
            </a:extLst>
          </p:cNvPr>
          <p:cNvSpPr/>
          <p:nvPr/>
        </p:nvSpPr>
        <p:spPr>
          <a:xfrm>
            <a:off x="5030499" y="4025869"/>
            <a:ext cx="643114" cy="384963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E8C24C-05F2-7945-89BC-AFADC0A4B22C}"/>
              </a:ext>
            </a:extLst>
          </p:cNvPr>
          <p:cNvSpPr/>
          <p:nvPr/>
        </p:nvSpPr>
        <p:spPr>
          <a:xfrm>
            <a:off x="5223034" y="4264907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3081460-4097-4749-83A1-273D624524FE}"/>
              </a:ext>
            </a:extLst>
          </p:cNvPr>
          <p:cNvSpPr/>
          <p:nvPr/>
        </p:nvSpPr>
        <p:spPr>
          <a:xfrm>
            <a:off x="5385731" y="4264867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91E8BE1-BD28-884E-B3B6-63A33AAAD7C8}"/>
              </a:ext>
            </a:extLst>
          </p:cNvPr>
          <p:cNvCxnSpPr>
            <a:cxnSpLocks/>
          </p:cNvCxnSpPr>
          <p:nvPr/>
        </p:nvCxnSpPr>
        <p:spPr>
          <a:xfrm>
            <a:off x="5332139" y="4322058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C9CAFC6-039B-7D43-B9E4-05F8E400C025}"/>
              </a:ext>
            </a:extLst>
          </p:cNvPr>
          <p:cNvSpPr/>
          <p:nvPr/>
        </p:nvSpPr>
        <p:spPr>
          <a:xfrm>
            <a:off x="5043423" y="2107719"/>
            <a:ext cx="109105" cy="11429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7716EA-1007-3447-8776-D8923A80445B}"/>
              </a:ext>
            </a:extLst>
          </p:cNvPr>
          <p:cNvSpPr/>
          <p:nvPr/>
        </p:nvSpPr>
        <p:spPr>
          <a:xfrm>
            <a:off x="5206120" y="2107679"/>
            <a:ext cx="109105" cy="1143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5CF7D1A-9676-E141-A8B8-777F71C45925}"/>
              </a:ext>
            </a:extLst>
          </p:cNvPr>
          <p:cNvCxnSpPr>
            <a:cxnSpLocks/>
          </p:cNvCxnSpPr>
          <p:nvPr/>
        </p:nvCxnSpPr>
        <p:spPr>
          <a:xfrm>
            <a:off x="5152528" y="2164870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50C4F0A-7F4C-4D4F-AF68-5A78F6571535}"/>
              </a:ext>
            </a:extLst>
          </p:cNvPr>
          <p:cNvSpPr/>
          <p:nvPr/>
        </p:nvSpPr>
        <p:spPr>
          <a:xfrm>
            <a:off x="5344604" y="2104113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A99FE0-1F0C-BC45-8D02-044C7A841E92}"/>
              </a:ext>
            </a:extLst>
          </p:cNvPr>
          <p:cNvSpPr/>
          <p:nvPr/>
        </p:nvSpPr>
        <p:spPr>
          <a:xfrm>
            <a:off x="5507301" y="2104073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BBEB229-6C01-4942-9984-311ECE153854}"/>
              </a:ext>
            </a:extLst>
          </p:cNvPr>
          <p:cNvCxnSpPr>
            <a:cxnSpLocks/>
          </p:cNvCxnSpPr>
          <p:nvPr/>
        </p:nvCxnSpPr>
        <p:spPr>
          <a:xfrm>
            <a:off x="5453709" y="2161264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8139C38-F13A-534E-AF4E-3457BB3ED775}"/>
              </a:ext>
            </a:extLst>
          </p:cNvPr>
          <p:cNvSpPr/>
          <p:nvPr/>
        </p:nvSpPr>
        <p:spPr>
          <a:xfrm>
            <a:off x="5043498" y="2579983"/>
            <a:ext cx="109105" cy="11429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16E8C7-8E1C-104F-943D-FB94A574C3EB}"/>
              </a:ext>
            </a:extLst>
          </p:cNvPr>
          <p:cNvSpPr/>
          <p:nvPr/>
        </p:nvSpPr>
        <p:spPr>
          <a:xfrm>
            <a:off x="5206195" y="2579943"/>
            <a:ext cx="109105" cy="1143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DC5A6A8-267D-B646-9013-2731813BBFBC}"/>
              </a:ext>
            </a:extLst>
          </p:cNvPr>
          <p:cNvCxnSpPr>
            <a:cxnSpLocks/>
          </p:cNvCxnSpPr>
          <p:nvPr/>
        </p:nvCxnSpPr>
        <p:spPr>
          <a:xfrm>
            <a:off x="5152603" y="2637134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0880B5D-5A50-6A4D-B6C6-A5F16BF471AB}"/>
              </a:ext>
            </a:extLst>
          </p:cNvPr>
          <p:cNvSpPr/>
          <p:nvPr/>
        </p:nvSpPr>
        <p:spPr>
          <a:xfrm>
            <a:off x="5344679" y="2576377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7428E5-213C-D043-8D3B-3728977554A7}"/>
              </a:ext>
            </a:extLst>
          </p:cNvPr>
          <p:cNvSpPr/>
          <p:nvPr/>
        </p:nvSpPr>
        <p:spPr>
          <a:xfrm>
            <a:off x="5507376" y="2576337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C830369-5550-A74E-A276-FFDF91CEB09D}"/>
              </a:ext>
            </a:extLst>
          </p:cNvPr>
          <p:cNvCxnSpPr>
            <a:cxnSpLocks/>
          </p:cNvCxnSpPr>
          <p:nvPr/>
        </p:nvCxnSpPr>
        <p:spPr>
          <a:xfrm>
            <a:off x="5453784" y="2633528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9FFA46-239D-4A4C-AB3F-058CB162F51A}"/>
              </a:ext>
            </a:extLst>
          </p:cNvPr>
          <p:cNvSpPr/>
          <p:nvPr/>
        </p:nvSpPr>
        <p:spPr>
          <a:xfrm>
            <a:off x="3682712" y="4081568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BF94F62-131E-0242-8091-BECE97D36290}"/>
              </a:ext>
            </a:extLst>
          </p:cNvPr>
          <p:cNvSpPr/>
          <p:nvPr/>
        </p:nvSpPr>
        <p:spPr>
          <a:xfrm>
            <a:off x="3845409" y="4081528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F93784C-7824-9A40-9D07-FC60451F9DFD}"/>
              </a:ext>
            </a:extLst>
          </p:cNvPr>
          <p:cNvCxnSpPr>
            <a:cxnSpLocks/>
          </p:cNvCxnSpPr>
          <p:nvPr/>
        </p:nvCxnSpPr>
        <p:spPr>
          <a:xfrm>
            <a:off x="3791817" y="4138719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F11B90-87F7-2D46-9FDD-511EFA03CDAD}"/>
              </a:ext>
            </a:extLst>
          </p:cNvPr>
          <p:cNvSpPr/>
          <p:nvPr/>
        </p:nvSpPr>
        <p:spPr>
          <a:xfrm>
            <a:off x="3678887" y="2534694"/>
            <a:ext cx="109105" cy="114299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75BA2FA-07DE-3746-9E37-8672360CD518}"/>
              </a:ext>
            </a:extLst>
          </p:cNvPr>
          <p:cNvSpPr/>
          <p:nvPr/>
        </p:nvSpPr>
        <p:spPr>
          <a:xfrm>
            <a:off x="3841584" y="2534654"/>
            <a:ext cx="109105" cy="114302"/>
          </a:xfrm>
          <a:prstGeom prst="rect">
            <a:avLst/>
          </a:prstGeom>
          <a:solidFill>
            <a:srgbClr val="003B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54B0616-5690-BC47-88D8-F28D88634B72}"/>
              </a:ext>
            </a:extLst>
          </p:cNvPr>
          <p:cNvCxnSpPr>
            <a:cxnSpLocks/>
          </p:cNvCxnSpPr>
          <p:nvPr/>
        </p:nvCxnSpPr>
        <p:spPr>
          <a:xfrm>
            <a:off x="3787992" y="2591845"/>
            <a:ext cx="108000" cy="0"/>
          </a:xfrm>
          <a:prstGeom prst="line">
            <a:avLst/>
          </a:prstGeom>
          <a:solidFill>
            <a:srgbClr val="003BC9"/>
          </a:solidFill>
          <a:ln w="19050" cap="flat" cmpd="sng" algn="ctr">
            <a:solidFill>
              <a:srgbClr val="003BC9"/>
            </a:solidFill>
            <a:prstDash val="solid"/>
            <a:tailEnd type="none"/>
          </a:ln>
          <a:effectLst/>
        </p:spPr>
      </p:cxn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C972C2AD-DB34-1848-AC58-970328B1F491}"/>
              </a:ext>
            </a:extLst>
          </p:cNvPr>
          <p:cNvSpPr/>
          <p:nvPr/>
        </p:nvSpPr>
        <p:spPr bwMode="auto">
          <a:xfrm>
            <a:off x="6681587" y="2840110"/>
            <a:ext cx="1852990" cy="1102267"/>
          </a:xfrm>
          <a:prstGeom prst="wedgeRoundRectCallout">
            <a:avLst>
              <a:gd name="adj1" fmla="val -114690"/>
              <a:gd name="adj2" fmla="val 40938"/>
              <a:gd name="adj3" fmla="val 16667"/>
            </a:avLst>
          </a:prstGeom>
          <a:solidFill>
            <a:schemeClr val="bg1"/>
          </a:solidFill>
          <a:ln w="19050">
            <a:solidFill>
              <a:srgbClr val="003BC9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BC9"/>
                </a:solidFill>
                <a:effectLst/>
                <a:latin typeface="+mn-lt"/>
              </a:rPr>
              <a:t>Global ledger contains hash of contents in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3BC9"/>
                </a:solidFill>
                <a:effectLst/>
                <a:latin typeface="+mn-lt"/>
              </a:rPr>
              <a:t>SideDB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3BC9"/>
              </a:solidFill>
              <a:effectLst/>
              <a:latin typeface="+mn-lt"/>
            </a:endParaRPr>
          </a:p>
        </p:txBody>
      </p:sp>
      <p:sp>
        <p:nvSpPr>
          <p:cNvPr id="75" name="7-Point Star 74">
            <a:extLst>
              <a:ext uri="{FF2B5EF4-FFF2-40B4-BE49-F238E27FC236}">
                <a16:creationId xmlns:a16="http://schemas.microsoft.com/office/drawing/2014/main" id="{66E6A829-5DDF-FA40-B9E8-927850DC8756}"/>
              </a:ext>
            </a:extLst>
          </p:cNvPr>
          <p:cNvSpPr/>
          <p:nvPr/>
        </p:nvSpPr>
        <p:spPr bwMode="auto">
          <a:xfrm>
            <a:off x="6249445" y="3475319"/>
            <a:ext cx="2796466" cy="1501423"/>
          </a:xfrm>
          <a:prstGeom prst="star7">
            <a:avLst/>
          </a:prstGeom>
          <a:solidFill>
            <a:schemeClr val="bg1"/>
          </a:solidFill>
          <a:ln w="317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Limits computations between </a:t>
            </a:r>
            <a:r>
              <a:rPr lang="en-US" sz="1400" dirty="0" err="1">
                <a:solidFill>
                  <a:srgbClr val="C00000"/>
                </a:solidFill>
              </a:rPr>
              <a:t>SideDB</a:t>
            </a:r>
            <a:r>
              <a:rPr lang="en-US" sz="1400" dirty="0">
                <a:solidFill>
                  <a:srgbClr val="C00000"/>
                </a:solidFill>
              </a:rPr>
              <a:t> and non-member data</a:t>
            </a:r>
          </a:p>
        </p:txBody>
      </p:sp>
    </p:spTree>
    <p:extLst>
      <p:ext uri="{BB962C8B-B14F-4D97-AF65-F5344CB8AC3E}">
        <p14:creationId xmlns:p14="http://schemas.microsoft.com/office/powerpoint/2010/main" val="2264808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8436538" cy="800100"/>
          </a:xfrm>
        </p:spPr>
        <p:txBody>
          <a:bodyPr/>
          <a:lstStyle/>
          <a:p>
            <a:r>
              <a:rPr lang="en-US" dirty="0"/>
              <a:t>Confidentiality – Secure computation over global ledger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A9A-8072-A14F-B804-0759322B4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2850315" cy="416802"/>
          </a:xfrm>
        </p:spPr>
        <p:txBody>
          <a:bodyPr/>
          <a:lstStyle/>
          <a:p>
            <a:r>
              <a:rPr lang="en-US" dirty="0"/>
              <a:t> Zero-knowledge proofs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86E2284-637D-9743-A69F-EC255299AFB8}"/>
              </a:ext>
            </a:extLst>
          </p:cNvPr>
          <p:cNvSpPr txBox="1">
            <a:spLocks/>
          </p:cNvSpPr>
          <p:nvPr/>
        </p:nvSpPr>
        <p:spPr>
          <a:xfrm>
            <a:off x="2281427" y="188782"/>
            <a:ext cx="6365423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ts val="1800"/>
              </a:spcAft>
              <a:defRPr sz="2400" b="0" i="0">
                <a:solidFill>
                  <a:schemeClr val="tx1"/>
                </a:solidFill>
                <a:latin typeface="+mj-lt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endParaRPr lang="en-US" kern="0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A2D2611-C8A4-204C-872D-8CE0837E9ABE}"/>
              </a:ext>
            </a:extLst>
          </p:cNvPr>
          <p:cNvSpPr/>
          <p:nvPr/>
        </p:nvSpPr>
        <p:spPr>
          <a:xfrm>
            <a:off x="1194318" y="2014169"/>
            <a:ext cx="998375" cy="477104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Account details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1F92C5B-2982-B747-A475-9A326ACFD244}"/>
              </a:ext>
            </a:extLst>
          </p:cNvPr>
          <p:cNvSpPr/>
          <p:nvPr/>
        </p:nvSpPr>
        <p:spPr bwMode="auto">
          <a:xfrm>
            <a:off x="2444620" y="2164702"/>
            <a:ext cx="1446245" cy="17728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B19E4-41FE-9C41-827E-702B7FC63E32}"/>
              </a:ext>
            </a:extLst>
          </p:cNvPr>
          <p:cNvSpPr txBox="1"/>
          <p:nvPr/>
        </p:nvSpPr>
        <p:spPr>
          <a:xfrm>
            <a:off x="4152122" y="2015412"/>
            <a:ext cx="2741007" cy="28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Prove that Account balance &gt; 10,000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1FAB1-0D26-824F-90FF-041690614F63}"/>
              </a:ext>
            </a:extLst>
          </p:cNvPr>
          <p:cNvSpPr txBox="1"/>
          <p:nvPr/>
        </p:nvSpPr>
        <p:spPr>
          <a:xfrm>
            <a:off x="1190496" y="1696662"/>
            <a:ext cx="1002197" cy="28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rgbClr val="003BC9"/>
                </a:solidFill>
                <a:latin typeface="+mn-lt"/>
                <a:ea typeface="IBM Plex Sans" charset="0"/>
                <a:cs typeface="IBM Plex Sans" charset="0"/>
              </a:rPr>
              <a:t>Ledger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396A2C-3244-AB4E-BA17-771E97A047FC}"/>
              </a:ext>
            </a:extLst>
          </p:cNvPr>
          <p:cNvSpPr txBox="1"/>
          <p:nvPr/>
        </p:nvSpPr>
        <p:spPr>
          <a:xfrm>
            <a:off x="4152122" y="2388636"/>
            <a:ext cx="3331361" cy="28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Reveal no other information about the account</a:t>
            </a:r>
          </a:p>
        </p:txBody>
      </p: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54210549-1395-5145-9E61-98F2AE7C564E}"/>
              </a:ext>
            </a:extLst>
          </p:cNvPr>
          <p:cNvSpPr txBox="1">
            <a:spLocks/>
          </p:cNvSpPr>
          <p:nvPr/>
        </p:nvSpPr>
        <p:spPr>
          <a:xfrm>
            <a:off x="219456" y="2937821"/>
            <a:ext cx="2850315" cy="416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201612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43497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63182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/>
              <a:t>Secure multi-party computation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B96B615-4148-784C-AE6D-766326CD115F}"/>
              </a:ext>
            </a:extLst>
          </p:cNvPr>
          <p:cNvSpPr/>
          <p:nvPr/>
        </p:nvSpPr>
        <p:spPr>
          <a:xfrm>
            <a:off x="1194318" y="3801170"/>
            <a:ext cx="3060441" cy="694629"/>
          </a:xfrm>
          <a:prstGeom prst="roundRect">
            <a:avLst/>
          </a:prstGeom>
          <a:noFill/>
          <a:ln w="25400" cap="flat" cmpd="sng" algn="ctr">
            <a:solidFill>
              <a:srgbClr val="003BC9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endParaRPr lang="en-US" sz="1100" kern="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ED7B6B-8A3B-104A-9F98-E0996C8257A4}"/>
              </a:ext>
            </a:extLst>
          </p:cNvPr>
          <p:cNvSpPr txBox="1"/>
          <p:nvPr/>
        </p:nvSpPr>
        <p:spPr>
          <a:xfrm>
            <a:off x="1190496" y="3390899"/>
            <a:ext cx="1002197" cy="28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rgbClr val="003BC9"/>
                </a:solidFill>
                <a:latin typeface="+mn-lt"/>
                <a:ea typeface="IBM Plex Sans" charset="0"/>
                <a:cs typeface="IBM Plex Sans" charset="0"/>
              </a:rPr>
              <a:t>Ledger data</a:t>
            </a:r>
          </a:p>
        </p:txBody>
      </p:sp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A5DB4930-0B49-F943-9B14-F8365D71383E}"/>
              </a:ext>
            </a:extLst>
          </p:cNvPr>
          <p:cNvSpPr txBox="1">
            <a:spLocks/>
          </p:cNvSpPr>
          <p:nvPr/>
        </p:nvSpPr>
        <p:spPr>
          <a:xfrm>
            <a:off x="3167742" y="650373"/>
            <a:ext cx="2509927" cy="3911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201612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43497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63182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sz="1800" kern="0" dirty="0"/>
              <a:t>Using cryptography</a:t>
            </a:r>
          </a:p>
        </p:txBody>
      </p:sp>
      <p:pic>
        <p:nvPicPr>
          <p:cNvPr id="76" name="Picture 10" descr="Image result for transparent green lock icon">
            <a:extLst>
              <a:ext uri="{FF2B5EF4-FFF2-40B4-BE49-F238E27FC236}">
                <a16:creationId xmlns:a16="http://schemas.microsoft.com/office/drawing/2014/main" id="{293B37E1-38E5-0243-BFB9-B3E839C4C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2119675" y="1967319"/>
            <a:ext cx="146036" cy="14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251247-D1E4-5F4F-9AEF-4A821BCE2CEC}"/>
              </a:ext>
            </a:extLst>
          </p:cNvPr>
          <p:cNvSpPr/>
          <p:nvPr/>
        </p:nvSpPr>
        <p:spPr>
          <a:xfrm>
            <a:off x="1285873" y="3947579"/>
            <a:ext cx="811441" cy="430887"/>
          </a:xfrm>
          <a:prstGeom prst="rect">
            <a:avLst/>
          </a:prstGeom>
          <a:ln w="19050">
            <a:solidFill>
              <a:srgbClr val="003BC9"/>
            </a:solidFill>
          </a:ln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Account1 </a:t>
            </a:r>
            <a:br>
              <a:rPr lang="en-US" sz="1100" kern="0" dirty="0">
                <a:solidFill>
                  <a:prstClr val="black"/>
                </a:solidFill>
                <a:cs typeface="Calibri"/>
              </a:rPr>
            </a:br>
            <a:r>
              <a:rPr lang="en-US" sz="1100" kern="0" dirty="0">
                <a:solidFill>
                  <a:prstClr val="black"/>
                </a:solidFill>
                <a:cs typeface="Calibri"/>
              </a:rPr>
              <a:t>details</a:t>
            </a:r>
          </a:p>
        </p:txBody>
      </p:sp>
      <p:pic>
        <p:nvPicPr>
          <p:cNvPr id="77" name="Picture 10" descr="Image result for transparent green lock icon">
            <a:extLst>
              <a:ext uri="{FF2B5EF4-FFF2-40B4-BE49-F238E27FC236}">
                <a16:creationId xmlns:a16="http://schemas.microsoft.com/office/drawing/2014/main" id="{3FD08216-BFA3-D941-B058-BB0226556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2022544" y="3874561"/>
            <a:ext cx="146036" cy="14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B3901F90-80F9-E54B-9A9B-A7B63609513E}"/>
              </a:ext>
            </a:extLst>
          </p:cNvPr>
          <p:cNvSpPr/>
          <p:nvPr/>
        </p:nvSpPr>
        <p:spPr>
          <a:xfrm>
            <a:off x="2267572" y="3947579"/>
            <a:ext cx="811441" cy="430887"/>
          </a:xfrm>
          <a:prstGeom prst="rect">
            <a:avLst/>
          </a:prstGeom>
          <a:ln w="19050">
            <a:solidFill>
              <a:srgbClr val="003BC9"/>
            </a:solidFill>
          </a:ln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Account2 </a:t>
            </a:r>
            <a:br>
              <a:rPr lang="en-US" sz="1100" kern="0" dirty="0">
                <a:solidFill>
                  <a:prstClr val="black"/>
                </a:solidFill>
                <a:cs typeface="Calibri"/>
              </a:rPr>
            </a:br>
            <a:r>
              <a:rPr lang="en-US" sz="1100" kern="0" dirty="0">
                <a:solidFill>
                  <a:prstClr val="black"/>
                </a:solidFill>
                <a:cs typeface="Calibri"/>
              </a:rPr>
              <a:t>details</a:t>
            </a:r>
          </a:p>
        </p:txBody>
      </p:sp>
      <p:pic>
        <p:nvPicPr>
          <p:cNvPr id="80" name="Picture 10" descr="Image result for transparent green lock icon">
            <a:extLst>
              <a:ext uri="{FF2B5EF4-FFF2-40B4-BE49-F238E27FC236}">
                <a16:creationId xmlns:a16="http://schemas.microsoft.com/office/drawing/2014/main" id="{6DB8345F-266A-1841-BED7-A996EE1C4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3004243" y="3874561"/>
            <a:ext cx="146036" cy="14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5003A125-35BE-704C-8164-41ADCAD7B345}"/>
              </a:ext>
            </a:extLst>
          </p:cNvPr>
          <p:cNvSpPr/>
          <p:nvPr/>
        </p:nvSpPr>
        <p:spPr>
          <a:xfrm>
            <a:off x="3274920" y="3947579"/>
            <a:ext cx="811441" cy="430887"/>
          </a:xfrm>
          <a:prstGeom prst="rect">
            <a:avLst/>
          </a:prstGeom>
          <a:ln w="19050">
            <a:solidFill>
              <a:srgbClr val="003BC9"/>
            </a:solidFill>
          </a:ln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1100" kern="0" dirty="0">
                <a:solidFill>
                  <a:prstClr val="black"/>
                </a:solidFill>
                <a:cs typeface="Calibri"/>
              </a:rPr>
              <a:t>Account3 </a:t>
            </a:r>
            <a:br>
              <a:rPr lang="en-US" sz="1100" kern="0" dirty="0">
                <a:solidFill>
                  <a:prstClr val="black"/>
                </a:solidFill>
                <a:cs typeface="Calibri"/>
              </a:rPr>
            </a:br>
            <a:r>
              <a:rPr lang="en-US" sz="1100" kern="0" dirty="0">
                <a:solidFill>
                  <a:prstClr val="black"/>
                </a:solidFill>
                <a:cs typeface="Calibri"/>
              </a:rPr>
              <a:t>details</a:t>
            </a:r>
          </a:p>
        </p:txBody>
      </p:sp>
      <p:pic>
        <p:nvPicPr>
          <p:cNvPr id="85" name="Picture 10" descr="Image result for transparent green lock icon">
            <a:extLst>
              <a:ext uri="{FF2B5EF4-FFF2-40B4-BE49-F238E27FC236}">
                <a16:creationId xmlns:a16="http://schemas.microsoft.com/office/drawing/2014/main" id="{B0473B00-ADAF-4242-89B4-259CDDAD4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-96" r="53421" b="6345"/>
          <a:stretch/>
        </p:blipFill>
        <p:spPr bwMode="auto">
          <a:xfrm>
            <a:off x="4011591" y="3874561"/>
            <a:ext cx="146036" cy="14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user icon">
            <a:extLst>
              <a:ext uri="{FF2B5EF4-FFF2-40B4-BE49-F238E27FC236}">
                <a16:creationId xmlns:a16="http://schemas.microsoft.com/office/drawing/2014/main" id="{D4520E8F-E012-5E46-9D2F-6E7B7C52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10" y="3228098"/>
            <a:ext cx="555707" cy="55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y icon">
            <a:extLst>
              <a:ext uri="{FF2B5EF4-FFF2-40B4-BE49-F238E27FC236}">
                <a16:creationId xmlns:a16="http://schemas.microsoft.com/office/drawing/2014/main" id="{AD18DD1D-89AA-284E-A6F7-9C20C8C98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87" y="3265133"/>
            <a:ext cx="461574" cy="4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user icon">
            <a:extLst>
              <a:ext uri="{FF2B5EF4-FFF2-40B4-BE49-F238E27FC236}">
                <a16:creationId xmlns:a16="http://schemas.microsoft.com/office/drawing/2014/main" id="{5449C989-DE13-A94C-A38A-E4ACF8A58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29" y="3228098"/>
            <a:ext cx="555707" cy="55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Image result for key icon">
            <a:extLst>
              <a:ext uri="{FF2B5EF4-FFF2-40B4-BE49-F238E27FC236}">
                <a16:creationId xmlns:a16="http://schemas.microsoft.com/office/drawing/2014/main" id="{B043A984-10AE-4841-AC0F-D61691F5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219" y="3210556"/>
            <a:ext cx="461574" cy="4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Image result for user icon">
            <a:extLst>
              <a:ext uri="{FF2B5EF4-FFF2-40B4-BE49-F238E27FC236}">
                <a16:creationId xmlns:a16="http://schemas.microsoft.com/office/drawing/2014/main" id="{43C81AE4-1EBE-4843-BCE1-78AD796F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97" y="4125947"/>
            <a:ext cx="555707" cy="55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key icon">
            <a:extLst>
              <a:ext uri="{FF2B5EF4-FFF2-40B4-BE49-F238E27FC236}">
                <a16:creationId xmlns:a16="http://schemas.microsoft.com/office/drawing/2014/main" id="{6A523F69-768A-E049-835E-2E473DAF4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5332">
            <a:off x="6271862" y="4578583"/>
            <a:ext cx="461574" cy="4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BC5DA3-4B9F-A240-AAB5-7A57542FF31A}"/>
              </a:ext>
            </a:extLst>
          </p:cNvPr>
          <p:cNvCxnSpPr>
            <a:cxnSpLocks/>
            <a:stCxn id="1026" idx="3"/>
            <a:endCxn id="86" idx="1"/>
          </p:cNvCxnSpPr>
          <p:nvPr/>
        </p:nvCxnSpPr>
        <p:spPr>
          <a:xfrm>
            <a:off x="5787617" y="3505952"/>
            <a:ext cx="1105512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triangle" w="med" len="med"/>
            <a:tailEnd type="triangle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F39A40D-1916-2E49-B88B-3F5AC514396A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631579" y="3874561"/>
            <a:ext cx="593218" cy="5292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triangl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DC70006-C2E4-C448-9F5F-A18C9D61CCE9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6780504" y="3874561"/>
            <a:ext cx="344884" cy="5292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triangle" w="med" len="med"/>
            <a:tailEnd type="triangle"/>
          </a:ln>
          <a:effectLst/>
        </p:spPr>
      </p:cxnSp>
      <p:sp>
        <p:nvSpPr>
          <p:cNvPr id="100" name="7-Point Star 99">
            <a:extLst>
              <a:ext uri="{FF2B5EF4-FFF2-40B4-BE49-F238E27FC236}">
                <a16:creationId xmlns:a16="http://schemas.microsoft.com/office/drawing/2014/main" id="{5F1EE06C-1559-7C46-BF37-BBA265BAD140}"/>
              </a:ext>
            </a:extLst>
          </p:cNvPr>
          <p:cNvSpPr/>
          <p:nvPr/>
        </p:nvSpPr>
        <p:spPr bwMode="auto">
          <a:xfrm>
            <a:off x="5132174" y="1365949"/>
            <a:ext cx="2796466" cy="735255"/>
          </a:xfrm>
          <a:prstGeom prst="star7">
            <a:avLst/>
          </a:prstGeom>
          <a:solidFill>
            <a:srgbClr val="00B050"/>
          </a:solidFill>
          <a:ln w="317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zkDoc</a:t>
            </a:r>
            <a:r>
              <a:rPr lang="en-US" sz="1400" dirty="0">
                <a:solidFill>
                  <a:schemeClr val="bg1"/>
                </a:solidFill>
              </a:rPr>
              <a:t> in next talk</a:t>
            </a:r>
          </a:p>
        </p:txBody>
      </p:sp>
    </p:spTree>
    <p:extLst>
      <p:ext uri="{BB962C8B-B14F-4D97-AF65-F5344CB8AC3E}">
        <p14:creationId xmlns:p14="http://schemas.microsoft.com/office/powerpoint/2010/main" val="86326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1" grpId="0" animBg="1"/>
      <p:bldP spid="6" grpId="0" animBg="1"/>
      <p:bldP spid="7" grpId="0"/>
      <p:bldP spid="8" grpId="0"/>
      <p:bldP spid="65" grpId="0"/>
      <p:bldP spid="66" grpId="0"/>
      <p:bldP spid="67" grpId="0" animBg="1"/>
      <p:bldP spid="72" grpId="0"/>
      <p:bldP spid="10" grpId="0" animBg="1"/>
      <p:bldP spid="78" grpId="0" animBg="1"/>
      <p:bldP spid="84" grpId="0" animBg="1"/>
      <p:bldP spid="1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862-C55D-5C49-BB40-920B8CAB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8436538" cy="800100"/>
          </a:xfrm>
        </p:spPr>
        <p:txBody>
          <a:bodyPr/>
          <a:lstStyle/>
          <a:p>
            <a:r>
              <a:rPr lang="en-US" dirty="0"/>
              <a:t>Confidentiality – Secure computation over global ledger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68BB8-2C32-3749-9E02-ADB221D47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C9CD-8712-5346-9B80-F52EF61E2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86E2284-637D-9743-A69F-EC255299AFB8}"/>
              </a:ext>
            </a:extLst>
          </p:cNvPr>
          <p:cNvSpPr txBox="1">
            <a:spLocks/>
          </p:cNvSpPr>
          <p:nvPr/>
        </p:nvSpPr>
        <p:spPr>
          <a:xfrm>
            <a:off x="2281427" y="188782"/>
            <a:ext cx="6365423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ts val="1800"/>
              </a:spcAft>
              <a:defRPr sz="2400" b="0" i="0">
                <a:solidFill>
                  <a:schemeClr val="tx1"/>
                </a:solidFill>
                <a:latin typeface="+mj-lt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endParaRPr lang="en-US" kern="0" dirty="0"/>
          </a:p>
        </p:txBody>
      </p:sp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A5DB4930-0B49-F943-9B14-F8365D71383E}"/>
              </a:ext>
            </a:extLst>
          </p:cNvPr>
          <p:cNvSpPr txBox="1">
            <a:spLocks/>
          </p:cNvSpPr>
          <p:nvPr/>
        </p:nvSpPr>
        <p:spPr>
          <a:xfrm>
            <a:off x="3167742" y="650373"/>
            <a:ext cx="2509927" cy="3911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201612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43497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63182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sz="1800" kern="0" dirty="0"/>
              <a:t>Using trusted hardware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F375BD-37CE-2540-8673-711F05281D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7618258" cy="3252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Each peer has access to a tool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running computations without revealing data to the host computer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Intel Software Guard </a:t>
            </a:r>
            <a:r>
              <a:rPr lang="en-US" dirty="0" err="1"/>
              <a:t>eXtensions</a:t>
            </a:r>
            <a:r>
              <a:rPr lang="en-US" dirty="0"/>
              <a:t> (SGX)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with Fabric under development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6D0D163-ED94-204E-B52C-B87C4112CC6A}"/>
              </a:ext>
            </a:extLst>
          </p:cNvPr>
          <p:cNvSpPr txBox="1">
            <a:spLocks/>
          </p:cNvSpPr>
          <p:nvPr/>
        </p:nvSpPr>
        <p:spPr>
          <a:xfrm>
            <a:off x="1968759" y="3007070"/>
            <a:ext cx="5215812" cy="416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201612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43497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63182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sz="1600" kern="0" dirty="0">
                <a:solidFill>
                  <a:srgbClr val="003BC9"/>
                </a:solidFill>
              </a:rPr>
              <a:t>Also helps in the confidentiality of smart contract code!!</a:t>
            </a:r>
          </a:p>
        </p:txBody>
      </p:sp>
    </p:spTree>
    <p:extLst>
      <p:ext uri="{BB962C8B-B14F-4D97-AF65-F5344CB8AC3E}">
        <p14:creationId xmlns:p14="http://schemas.microsoft.com/office/powerpoint/2010/main" val="100894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0B7F-BF20-B54E-A891-A6DD2D9E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Participant privacy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3615A-1B37-3145-A33C-DE4A8AE6F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29EF-A641-A848-AF37-218F758AAD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C87A9-2AEE-9049-BFE2-ABF90D1DB1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2" y="4373940"/>
            <a:ext cx="8028805" cy="58627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https://</a:t>
            </a:r>
            <a:r>
              <a:rPr lang="en-US" dirty="0" err="1"/>
              <a:t>hyperledger-fabric.readthedocs.io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/release-1.2/</a:t>
            </a:r>
            <a:r>
              <a:rPr lang="en-US" dirty="0" err="1"/>
              <a:t>idemix.html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https://</a:t>
            </a:r>
            <a:r>
              <a:rPr lang="en-US" dirty="0" err="1"/>
              <a:t>www.zurich.ibm.com</a:t>
            </a:r>
            <a:r>
              <a:rPr lang="en-US" dirty="0"/>
              <a:t>/</a:t>
            </a:r>
            <a:r>
              <a:rPr lang="en-US" dirty="0" err="1"/>
              <a:t>identity_mixer</a:t>
            </a:r>
            <a:r>
              <a:rPr lang="en-US" dirty="0"/>
              <a:t>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87EA9F-428D-CF48-89FA-D1993CB71835}"/>
              </a:ext>
            </a:extLst>
          </p:cNvPr>
          <p:cNvGrpSpPr/>
          <p:nvPr/>
        </p:nvGrpSpPr>
        <p:grpSpPr>
          <a:xfrm>
            <a:off x="3461022" y="1395456"/>
            <a:ext cx="1397932" cy="578274"/>
            <a:chOff x="2397605" y="2782776"/>
            <a:chExt cx="1397932" cy="5782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9C4C37-21C7-AA43-83AF-12605260D91E}"/>
                </a:ext>
              </a:extLst>
            </p:cNvPr>
            <p:cNvSpPr/>
            <p:nvPr/>
          </p:nvSpPr>
          <p:spPr>
            <a:xfrm>
              <a:off x="2397605" y="2782776"/>
              <a:ext cx="1397932" cy="57827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Membership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Services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8" name="Picture 7" descr="Interconnected_icon_bk">
              <a:extLst>
                <a:ext uri="{FF2B5EF4-FFF2-40B4-BE49-F238E27FC236}">
                  <a16:creationId xmlns:a16="http://schemas.microsoft.com/office/drawing/2014/main" id="{1E3621B6-AD2A-BB40-BA14-D5E3F531E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0064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092" y="2833627"/>
              <a:ext cx="497078" cy="51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DBBBF6-C867-8E48-ABE2-F881849EDBFC}"/>
              </a:ext>
            </a:extLst>
          </p:cNvPr>
          <p:cNvGrpSpPr/>
          <p:nvPr/>
        </p:nvGrpSpPr>
        <p:grpSpPr>
          <a:xfrm>
            <a:off x="5601412" y="1450443"/>
            <a:ext cx="884480" cy="464726"/>
            <a:chOff x="8203321" y="3097576"/>
            <a:chExt cx="866669" cy="41186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BC71D4-D51B-F74A-BA40-B1C72DD172B0}"/>
                </a:ext>
              </a:extLst>
            </p:cNvPr>
            <p:cNvSpPr/>
            <p:nvPr/>
          </p:nvSpPr>
          <p:spPr>
            <a:xfrm>
              <a:off x="8203321" y="3097576"/>
              <a:ext cx="866669" cy="41186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B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2AD675A-9D76-AC47-9372-E82F2E96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4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702016" y="3174776"/>
              <a:ext cx="261642" cy="261642"/>
            </a:xfrm>
            <a:prstGeom prst="rect">
              <a:avLst/>
            </a:prstGeom>
            <a:ln w="9525" cmpd="sng">
              <a:solidFill>
                <a:srgbClr val="003BC9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414704-2493-3E42-B176-283CEC04C0B0}"/>
                </a:ext>
              </a:extLst>
            </p:cNvPr>
            <p:cNvSpPr txBox="1"/>
            <p:nvPr/>
          </p:nvSpPr>
          <p:spPr>
            <a:xfrm>
              <a:off x="8314937" y="3174808"/>
              <a:ext cx="289100" cy="189291"/>
            </a:xfrm>
            <a:prstGeom prst="rect">
              <a:avLst/>
            </a:prstGeom>
            <a:noFill/>
            <a:ln>
              <a:solidFill>
                <a:srgbClr val="003BC9"/>
              </a:solidFill>
            </a:ln>
          </p:spPr>
          <p:txBody>
            <a:bodyPr wrap="square" rtlCol="0">
              <a:spAutoFit/>
            </a:bodyPr>
            <a:lstStyle/>
            <a:p>
              <a:pPr marL="214313" marR="0" lvl="0" indent="-214313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ü"/>
                <a:tabLst/>
                <a:defRPr/>
              </a:pPr>
              <a:r>
                <a:rPr kumimoji="0" lang="en-US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003BC9"/>
                  </a:solidFill>
                  <a:effectLst/>
                  <a:uLnTx/>
                  <a:uFillTx/>
                  <a:cs typeface="Helvetica Neue"/>
                </a:rPr>
                <a:t> 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9DBE163-72FD-CF4A-85B5-075DB8F9496B}"/>
              </a:ext>
            </a:extLst>
          </p:cNvPr>
          <p:cNvSpPr txBox="1"/>
          <p:nvPr/>
        </p:nvSpPr>
        <p:spPr>
          <a:xfrm>
            <a:off x="5642756" y="1195225"/>
            <a:ext cx="80179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cs typeface="Calibri"/>
              </a:rPr>
              <a:t>Fabric-CA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010F06-2D4A-5D46-AE4E-EF7FCF9D760B}"/>
              </a:ext>
            </a:extLst>
          </p:cNvPr>
          <p:cNvGrpSpPr/>
          <p:nvPr/>
        </p:nvGrpSpPr>
        <p:grpSpPr>
          <a:xfrm>
            <a:off x="1771033" y="1456613"/>
            <a:ext cx="884480" cy="464726"/>
            <a:chOff x="8203321" y="3097576"/>
            <a:chExt cx="866669" cy="4118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7B8E24-062C-1148-8677-E6B90775B5F8}"/>
                </a:ext>
              </a:extLst>
            </p:cNvPr>
            <p:cNvSpPr/>
            <p:nvPr/>
          </p:nvSpPr>
          <p:spPr>
            <a:xfrm>
              <a:off x="8203321" y="3097576"/>
              <a:ext cx="866669" cy="41186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3BC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B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FECD3E6-13F0-5E48-9322-5D4B4106D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4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702016" y="3174776"/>
              <a:ext cx="261642" cy="261642"/>
            </a:xfrm>
            <a:prstGeom prst="rect">
              <a:avLst/>
            </a:prstGeom>
            <a:ln w="9525" cmpd="sng">
              <a:solidFill>
                <a:srgbClr val="003BC9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E01016-FB08-064C-A6A6-57E39A6B1A4C}"/>
                </a:ext>
              </a:extLst>
            </p:cNvPr>
            <p:cNvSpPr txBox="1"/>
            <p:nvPr/>
          </p:nvSpPr>
          <p:spPr>
            <a:xfrm>
              <a:off x="8314937" y="3174808"/>
              <a:ext cx="289100" cy="189291"/>
            </a:xfrm>
            <a:prstGeom prst="rect">
              <a:avLst/>
            </a:prstGeom>
            <a:noFill/>
            <a:ln>
              <a:solidFill>
                <a:srgbClr val="003BC9"/>
              </a:solidFill>
            </a:ln>
          </p:spPr>
          <p:txBody>
            <a:bodyPr wrap="square" rtlCol="0">
              <a:spAutoFit/>
            </a:bodyPr>
            <a:lstStyle/>
            <a:p>
              <a:pPr marL="214313" marR="0" lvl="0" indent="-214313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ü"/>
                <a:tabLst/>
                <a:defRPr/>
              </a:pPr>
              <a:r>
                <a:rPr kumimoji="0" lang="en-US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003BC9"/>
                  </a:solidFill>
                  <a:effectLst/>
                  <a:uLnTx/>
                  <a:uFillTx/>
                  <a:cs typeface="Helvetica Neue"/>
                </a:rPr>
                <a:t> 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7F2E4D8-69EA-374B-981E-CFB488E60712}"/>
              </a:ext>
            </a:extLst>
          </p:cNvPr>
          <p:cNvSpPr txBox="1"/>
          <p:nvPr/>
        </p:nvSpPr>
        <p:spPr>
          <a:xfrm>
            <a:off x="1741708" y="1204368"/>
            <a:ext cx="943129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>
                <a:solidFill>
                  <a:prstClr val="black"/>
                </a:solidFill>
                <a:cs typeface="Calibri"/>
              </a:rPr>
              <a:t>External-CA</a:t>
            </a:r>
            <a:endParaRPr lang="en-US" sz="1000"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0BA47F-D53F-E844-A6B0-58E92CCAEC30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4858954" y="1682806"/>
            <a:ext cx="742458" cy="1787"/>
          </a:xfrm>
          <a:prstGeom prst="straightConnector1">
            <a:avLst/>
          </a:prstGeom>
          <a:noFill/>
          <a:ln w="19050" cap="flat" cmpd="sng" algn="ctr">
            <a:solidFill>
              <a:srgbClr val="266FC0"/>
            </a:solidFill>
            <a:prstDash val="sysDash"/>
            <a:headEnd type="none" w="med" len="med"/>
            <a:tailEnd type="non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977090-8B5D-F343-9A41-3F3BF425450A}"/>
              </a:ext>
            </a:extLst>
          </p:cNvPr>
          <p:cNvCxnSpPr>
            <a:stCxn id="25" idx="3"/>
            <a:endCxn id="17" idx="1"/>
          </p:cNvCxnSpPr>
          <p:nvPr/>
        </p:nvCxnSpPr>
        <p:spPr>
          <a:xfrm flipV="1">
            <a:off x="2655513" y="1684593"/>
            <a:ext cx="805509" cy="4383"/>
          </a:xfrm>
          <a:prstGeom prst="straightConnector1">
            <a:avLst/>
          </a:prstGeom>
          <a:noFill/>
          <a:ln w="19050" cap="flat" cmpd="sng" algn="ctr">
            <a:solidFill>
              <a:srgbClr val="003BC9"/>
            </a:solidFill>
            <a:prstDash val="sysDash"/>
            <a:headEnd type="none" w="med" len="med"/>
            <a:tailEnd type="non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AB29-641C-6B4D-B546-C7B85E167EDC}"/>
              </a:ext>
            </a:extLst>
          </p:cNvPr>
          <p:cNvSpPr txBox="1"/>
          <p:nvPr/>
        </p:nvSpPr>
        <p:spPr>
          <a:xfrm>
            <a:off x="4758619" y="1482636"/>
            <a:ext cx="943129" cy="215444"/>
          </a:xfrm>
          <a:prstGeom prst="rect">
            <a:avLst/>
          </a:prstGeom>
          <a:noFill/>
          <a:ln w="19050" cap="flat" cmpd="sng" algn="ctr">
            <a:noFill/>
            <a:prstDash val="sysDash"/>
            <a:headEnd type="none" w="med" len="med"/>
            <a:tailEnd type="none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/>
              </a:rPr>
              <a:t>optional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E5532F-47B6-5942-AF80-CF2CD2EEB560}"/>
              </a:ext>
            </a:extLst>
          </p:cNvPr>
          <p:cNvSpPr txBox="1"/>
          <p:nvPr/>
        </p:nvSpPr>
        <p:spPr>
          <a:xfrm>
            <a:off x="2584375" y="1495191"/>
            <a:ext cx="943129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" dirty="0">
                <a:solidFill>
                  <a:prstClr val="black"/>
                </a:solidFill>
                <a:cs typeface="Calibri"/>
              </a:rPr>
              <a:t>optional</a:t>
            </a:r>
            <a:endParaRPr lang="en-US" sz="1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3326B0-D0D9-174D-883D-3FC78FF1EE7B}"/>
              </a:ext>
            </a:extLst>
          </p:cNvPr>
          <p:cNvSpPr txBox="1"/>
          <p:nvPr/>
        </p:nvSpPr>
        <p:spPr>
          <a:xfrm>
            <a:off x="3006081" y="933604"/>
            <a:ext cx="2303836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400" dirty="0">
                <a:solidFill>
                  <a:srgbClr val="003BC9"/>
                </a:solidFill>
                <a:latin typeface="+mn-lt"/>
                <a:ea typeface="IBM Plex Sans" charset="0"/>
                <a:cs typeface="IBM Plex Sans" charset="0"/>
              </a:rPr>
              <a:t>IBM Identity Mixer enabled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B6E80B-0F62-EB42-B59C-6AD0D87D7F78}"/>
              </a:ext>
            </a:extLst>
          </p:cNvPr>
          <p:cNvSpPr/>
          <p:nvPr/>
        </p:nvSpPr>
        <p:spPr>
          <a:xfrm>
            <a:off x="3858765" y="2776312"/>
            <a:ext cx="598467" cy="307438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Peer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F59940FB-29B5-7C4A-98E3-DF2BE7C2EBF7}"/>
              </a:ext>
            </a:extLst>
          </p:cNvPr>
          <p:cNvSpPr/>
          <p:nvPr/>
        </p:nvSpPr>
        <p:spPr bwMode="auto">
          <a:xfrm rot="5400000">
            <a:off x="3872512" y="2302376"/>
            <a:ext cx="589633" cy="1375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06383D-40D6-FD47-882B-0807A0991149}"/>
              </a:ext>
            </a:extLst>
          </p:cNvPr>
          <p:cNvSpPr txBox="1"/>
          <p:nvPr/>
        </p:nvSpPr>
        <p:spPr>
          <a:xfrm>
            <a:off x="3347071" y="2237800"/>
            <a:ext cx="1778051" cy="28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Anonymous credentials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D888B0-309C-6F42-B501-6B07664B0D2E}"/>
              </a:ext>
            </a:extLst>
          </p:cNvPr>
          <p:cNvSpPr/>
          <p:nvPr/>
        </p:nvSpPr>
        <p:spPr bwMode="auto">
          <a:xfrm>
            <a:off x="1445740" y="3305498"/>
            <a:ext cx="6164227" cy="1088502"/>
          </a:xfrm>
          <a:prstGeom prst="roundRect">
            <a:avLst/>
          </a:prstGeom>
          <a:solidFill>
            <a:srgbClr val="003BC9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1600" dirty="0">
                <a:solidFill>
                  <a:schemeClr val="bg1"/>
                </a:solidFill>
              </a:rPr>
              <a:t>Provides anonymity to peers when signing transactions</a:t>
            </a: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Anonymity at the IP address level can be provided using Tor</a:t>
            </a:r>
          </a:p>
        </p:txBody>
      </p:sp>
    </p:spTree>
    <p:extLst>
      <p:ext uri="{BB962C8B-B14F-4D97-AF65-F5344CB8AC3E}">
        <p14:creationId xmlns:p14="http://schemas.microsoft.com/office/powerpoint/2010/main" val="27216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3" grpId="0"/>
      <p:bldP spid="28" grpId="0"/>
      <p:bldP spid="31" grpId="0"/>
      <p:bldP spid="32" grpId="0"/>
      <p:bldP spid="33" grpId="0"/>
      <p:bldP spid="36" grpId="0" animBg="1"/>
      <p:bldP spid="38" grpId="0" animBg="1"/>
      <p:bldP spid="39" grpId="0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AA5C-A919-3443-92F3-F0439061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threat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A6D217-AED7-3540-AAB0-654796B96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D31B7-3F01-D246-BE36-C5AF2F2C20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8249841" cy="3252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50" dirty="0"/>
              <a:t>We will analyze the fine-grained failure modes of Fabric from two different perspectives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50" dirty="0"/>
              <a:t>From the perspective of Fabric processes:</a:t>
            </a:r>
          </a:p>
          <a:p>
            <a:pPr marL="917575" lvl="4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50" dirty="0"/>
              <a:t>Peer process</a:t>
            </a:r>
          </a:p>
          <a:p>
            <a:pPr marL="917575" lvl="4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50" dirty="0"/>
              <a:t>Smart contract processes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50" dirty="0"/>
              <a:t>From the perspective of different layers of the system stack:</a:t>
            </a:r>
          </a:p>
          <a:p>
            <a:pPr marL="917575" lvl="4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50" dirty="0"/>
              <a:t>Compute </a:t>
            </a:r>
          </a:p>
          <a:p>
            <a:pPr marL="917575" lvl="4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50" dirty="0"/>
              <a:t>Memory </a:t>
            </a:r>
          </a:p>
          <a:p>
            <a:pPr lvl="1">
              <a:lnSpc>
                <a:spcPct val="150000"/>
              </a:lnSpc>
            </a:pPr>
            <a:endParaRPr lang="en-US" sz="165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85E8B-1E92-EB45-A617-3541EAD3BF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9651" y="2015411"/>
            <a:ext cx="4123944" cy="2248675"/>
          </a:xfrm>
        </p:spPr>
        <p:txBody>
          <a:bodyPr/>
          <a:lstStyle/>
          <a:p>
            <a:pPr marL="487362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Ledger / database</a:t>
            </a:r>
          </a:p>
          <a:p>
            <a:pPr marL="458787" lvl="2" indent="-2571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Ordering service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 </a:t>
            </a:r>
          </a:p>
          <a:p>
            <a:pPr marL="458787" lvl="2" indent="-2571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Network</a:t>
            </a:r>
          </a:p>
          <a:p>
            <a:pPr marL="458787" lvl="2" indent="-2571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151625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55FE-C227-7B4B-9B33-92F98A47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C841-0056-9349-8344-3C7D30874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FC291-99B6-DD48-8BC2-EAC42D1CE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72866"/>
            <a:ext cx="4123944" cy="32229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 err="1"/>
              <a:t>Dhinakaran</a:t>
            </a:r>
            <a:r>
              <a:rPr lang="en-US" sz="1600" dirty="0"/>
              <a:t> </a:t>
            </a:r>
            <a:r>
              <a:rPr lang="en-US" sz="1600" dirty="0" err="1"/>
              <a:t>Vinayagamurthy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Researcher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dvinaya1@in.ibm.com</a:t>
            </a:r>
          </a:p>
        </p:txBody>
      </p:sp>
    </p:spTree>
    <p:extLst>
      <p:ext uri="{BB962C8B-B14F-4D97-AF65-F5344CB8AC3E}">
        <p14:creationId xmlns:p14="http://schemas.microsoft.com/office/powerpoint/2010/main" val="3246361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082B6-38F4-6F4A-A441-AE664FEEC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7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5" y="1059712"/>
            <a:ext cx="5265617" cy="3252216"/>
          </a:xfrm>
        </p:spPr>
        <p:txBody>
          <a:bodyPr/>
          <a:lstStyle/>
          <a:p>
            <a:pPr marL="285750" lvl="0" indent="-285750" defTabSz="45720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Wingdings" pitchFamily="2" charset="2"/>
              <a:buChar char="Ø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Different notions of security</a:t>
            </a:r>
          </a:p>
          <a:p>
            <a:pPr marL="285750" lvl="0" indent="-285750" defTabSz="45720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Wingdings" pitchFamily="2" charset="2"/>
              <a:buChar char="Ø"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285750" lvl="0" indent="-285750" defTabSz="45720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itchFamily="2" charset="2"/>
              <a:buChar char="Ø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How to achieve each notion?</a:t>
            </a:r>
          </a:p>
          <a:p>
            <a:pPr marL="487362" lvl="2" indent="-285750" defTabSz="457200" fontAlgn="auto">
              <a:lnSpc>
                <a:spcPct val="150000"/>
              </a:lnSpc>
              <a:buClrTx/>
              <a:buSzTx/>
              <a:buFont typeface="Wingdings" pitchFamily="2" charset="2"/>
              <a:buChar char="Ø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Existing tools</a:t>
            </a:r>
          </a:p>
          <a:p>
            <a:pPr marL="487362" lvl="2" indent="-285750" defTabSz="457200" fontAlgn="auto">
              <a:lnSpc>
                <a:spcPct val="50000"/>
              </a:lnSpc>
              <a:buClrTx/>
              <a:buSzTx/>
              <a:buFont typeface="Wingdings" pitchFamily="2" charset="2"/>
              <a:buChar char="Ø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Need development / Open questions</a:t>
            </a:r>
          </a:p>
          <a:p>
            <a:pPr marL="285750" lvl="1" indent="-285750" defTabSz="457200" fontAlgn="auto">
              <a:lnSpc>
                <a:spcPct val="100000"/>
              </a:lnSpc>
              <a:buClrTx/>
              <a:buSzTx/>
              <a:buFont typeface="Wingdings" pitchFamily="2" charset="2"/>
              <a:buChar char="Ø"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285750" lvl="0" indent="-285750" defTabSz="45720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Wingdings" pitchFamily="2" charset="2"/>
              <a:buChar char="Ø"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C4CA464E-314F-6E43-AD76-8FE289939BE6}"/>
              </a:ext>
            </a:extLst>
          </p:cNvPr>
          <p:cNvSpPr/>
          <p:nvPr/>
        </p:nvSpPr>
        <p:spPr bwMode="auto">
          <a:xfrm>
            <a:off x="4829453" y="1358284"/>
            <a:ext cx="2654424" cy="887767"/>
          </a:xfrm>
          <a:prstGeom prst="wedgeRectCallout">
            <a:avLst>
              <a:gd name="adj1" fmla="val -97598"/>
              <a:gd name="adj2" fmla="val -7500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tabLst>
                <a:tab pos="3940175" algn="dec"/>
              </a:tabLst>
            </a:pPr>
            <a:r>
              <a:rPr 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Discussion will focus on Hyperledger Fabric</a:t>
            </a:r>
          </a:p>
        </p:txBody>
      </p:sp>
    </p:spTree>
    <p:extLst>
      <p:ext uri="{BB962C8B-B14F-4D97-AF65-F5344CB8AC3E}">
        <p14:creationId xmlns:p14="http://schemas.microsoft.com/office/powerpoint/2010/main" val="40818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8A601488-7744-4940-8F63-5C491D58A7C3}"/>
              </a:ext>
            </a:extLst>
          </p:cNvPr>
          <p:cNvSpPr/>
          <p:nvPr/>
        </p:nvSpPr>
        <p:spPr bwMode="auto">
          <a:xfrm>
            <a:off x="348455" y="949465"/>
            <a:ext cx="3828315" cy="34215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99B3E-7387-424E-97EA-9AEF8E83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B8195-4C29-294E-BE55-9B5969EE9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21077-409E-664E-84B4-67AAFBE127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2598" y="981266"/>
            <a:ext cx="4123944" cy="6529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Peers maintain a common ledger recording all their data of interest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D8F4D-B10C-7546-B637-1DD930C36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F9175B-2BDC-5E43-A580-28E62599BC4D}"/>
              </a:ext>
            </a:extLst>
          </p:cNvPr>
          <p:cNvSpPr/>
          <p:nvPr/>
        </p:nvSpPr>
        <p:spPr>
          <a:xfrm>
            <a:off x="1348596" y="1444573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1D1729-A867-BE47-AC96-86D012BB7BC1}"/>
              </a:ext>
            </a:extLst>
          </p:cNvPr>
          <p:cNvSpPr/>
          <p:nvPr/>
        </p:nvSpPr>
        <p:spPr>
          <a:xfrm>
            <a:off x="846602" y="2357716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Peer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8E134E-B0A3-BE45-A320-38F063873021}"/>
              </a:ext>
            </a:extLst>
          </p:cNvPr>
          <p:cNvSpPr/>
          <p:nvPr/>
        </p:nvSpPr>
        <p:spPr>
          <a:xfrm>
            <a:off x="2621649" y="1819934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50D9AD-AE32-9544-801B-68AC63C355C5}"/>
              </a:ext>
            </a:extLst>
          </p:cNvPr>
          <p:cNvSpPr/>
          <p:nvPr/>
        </p:nvSpPr>
        <p:spPr>
          <a:xfrm>
            <a:off x="5184592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9D630A-0C6F-B94E-AB06-FC98E6AB01BF}"/>
              </a:ext>
            </a:extLst>
          </p:cNvPr>
          <p:cNvSpPr/>
          <p:nvPr/>
        </p:nvSpPr>
        <p:spPr>
          <a:xfrm>
            <a:off x="5889290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2C29B0-69D4-8C49-92A5-9C28A769034F}"/>
              </a:ext>
            </a:extLst>
          </p:cNvPr>
          <p:cNvSpPr/>
          <p:nvPr/>
        </p:nvSpPr>
        <p:spPr>
          <a:xfrm>
            <a:off x="6593834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9C6D08F-C8DD-2740-85BB-8927BAE2A419}"/>
              </a:ext>
            </a:extLst>
          </p:cNvPr>
          <p:cNvSpPr/>
          <p:nvPr/>
        </p:nvSpPr>
        <p:spPr>
          <a:xfrm>
            <a:off x="7300602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1879EE-572D-E54C-8A74-D4963DF909AA}"/>
              </a:ext>
            </a:extLst>
          </p:cNvPr>
          <p:cNvSpPr/>
          <p:nvPr/>
        </p:nvSpPr>
        <p:spPr>
          <a:xfrm>
            <a:off x="1305686" y="3233175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F87D12B-8C36-3442-8DEC-BD7A73781428}"/>
              </a:ext>
            </a:extLst>
          </p:cNvPr>
          <p:cNvSpPr/>
          <p:nvPr/>
        </p:nvSpPr>
        <p:spPr>
          <a:xfrm>
            <a:off x="2511686" y="2624993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3FDD12-4F35-C848-B1E7-166C9DAE3A5B}"/>
              </a:ext>
            </a:extLst>
          </p:cNvPr>
          <p:cNvSpPr txBox="1">
            <a:spLocks/>
          </p:cNvSpPr>
          <p:nvPr/>
        </p:nvSpPr>
        <p:spPr>
          <a:xfrm>
            <a:off x="4682598" y="2619439"/>
            <a:ext cx="4232734" cy="19940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201612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43497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63182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1600" kern="0" dirty="0"/>
              <a:t>Goals you would have heard of: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1600" kern="0" dirty="0"/>
              <a:t>Everyone has the same view of the ledger data - </a:t>
            </a:r>
            <a:r>
              <a:rPr lang="en-US" sz="1600" kern="0" dirty="0">
                <a:solidFill>
                  <a:schemeClr val="accent1"/>
                </a:solidFill>
              </a:rPr>
              <a:t>Unique state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1600" kern="0" dirty="0"/>
              <a:t>Data cannot be changed without detection once recorded on the ledger - </a:t>
            </a:r>
            <a:r>
              <a:rPr lang="en-US" sz="1600" kern="0" dirty="0">
                <a:solidFill>
                  <a:schemeClr val="accent1"/>
                </a:solidFill>
              </a:rPr>
              <a:t>Immutability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406654-B939-484C-9CB1-7B8A7C6BC89F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13530" y="2054556"/>
            <a:ext cx="501994" cy="3031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A115E-DB15-F84D-9C10-52E52C3E6BD5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 bwMode="auto">
          <a:xfrm flipH="1">
            <a:off x="1772614" y="2929985"/>
            <a:ext cx="739072" cy="30319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5D7A1B-8F7B-2740-BEF1-C5813154E79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 bwMode="auto">
          <a:xfrm flipH="1">
            <a:off x="2978614" y="2429917"/>
            <a:ext cx="109963" cy="1950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99269F-6A4B-7F4F-BB9D-EF3D798C7CE6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 bwMode="auto">
          <a:xfrm flipH="1">
            <a:off x="1780457" y="2124926"/>
            <a:ext cx="841192" cy="53778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1CA6B1-19B0-DE4F-A82D-9BD26E8A2E68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 bwMode="auto">
          <a:xfrm flipH="1" flipV="1">
            <a:off x="2282451" y="1749565"/>
            <a:ext cx="806126" cy="703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F5BA91-DC5B-8C43-8D43-7CD81C89E192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 bwMode="auto">
          <a:xfrm flipH="1">
            <a:off x="5675249" y="2104000"/>
            <a:ext cx="214041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AF787D-25EB-9E41-80C9-FDAFAF92911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 bwMode="auto">
          <a:xfrm flipH="1">
            <a:off x="6379947" y="2104000"/>
            <a:ext cx="213887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421A1-8750-E341-9E14-6DCBC41E7485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 bwMode="auto">
          <a:xfrm flipH="1">
            <a:off x="7084491" y="2104000"/>
            <a:ext cx="216111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build="p"/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Notions of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marL="342900" lvl="0" indent="-342900" defTabSz="45720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Unique state</a:t>
            </a:r>
          </a:p>
          <a:p>
            <a:pPr marL="342900" lvl="0" indent="-342900" defTabSz="45720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Immutability or Integrity of data</a:t>
            </a:r>
          </a:p>
          <a:p>
            <a:pPr marL="342900" lvl="0" indent="-342900" defTabSz="45720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7E87226-76B4-4C48-9162-75EF95D33668}"/>
              </a:ext>
            </a:extLst>
          </p:cNvPr>
          <p:cNvSpPr/>
          <p:nvPr/>
        </p:nvSpPr>
        <p:spPr bwMode="auto">
          <a:xfrm>
            <a:off x="4461209" y="1136183"/>
            <a:ext cx="3143240" cy="1858944"/>
          </a:xfrm>
          <a:prstGeom prst="wedgeRoundRectCallout">
            <a:avLst>
              <a:gd name="adj1" fmla="val -67116"/>
              <a:gd name="adj2" fmla="val -3343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Bitcoin and Ethereum support these two notions.</a:t>
            </a:r>
          </a:p>
          <a:p>
            <a:pPr marL="171450" marR="0" indent="-1714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1600" dirty="0">
                <a:solidFill>
                  <a:schemeClr val="accent1"/>
                </a:solidFill>
              </a:rPr>
              <a:t>But enterprise applications require more.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80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8A601488-7744-4940-8F63-5C491D58A7C3}"/>
              </a:ext>
            </a:extLst>
          </p:cNvPr>
          <p:cNvSpPr/>
          <p:nvPr/>
        </p:nvSpPr>
        <p:spPr bwMode="auto">
          <a:xfrm>
            <a:off x="348455" y="949465"/>
            <a:ext cx="3828315" cy="34215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99B3E-7387-424E-97EA-9AEF8E83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B8195-4C29-294E-BE55-9B5969EE9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21077-409E-664E-84B4-67AAFBE127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2598" y="981266"/>
            <a:ext cx="4123944" cy="6529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Knowledge of </a:t>
            </a:r>
            <a:r>
              <a:rPr lang="en-US" sz="1600" dirty="0">
                <a:solidFill>
                  <a:schemeClr val="accent1"/>
                </a:solidFill>
              </a:rPr>
              <a:t>data</a:t>
            </a:r>
            <a:r>
              <a:rPr lang="en-US" sz="1600" dirty="0"/>
              <a:t> in the ledger blocks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D8F4D-B10C-7546-B637-1DD930C36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F9175B-2BDC-5E43-A580-28E62599BC4D}"/>
              </a:ext>
            </a:extLst>
          </p:cNvPr>
          <p:cNvSpPr/>
          <p:nvPr/>
        </p:nvSpPr>
        <p:spPr>
          <a:xfrm>
            <a:off x="1348596" y="1444573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1D1729-A867-BE47-AC96-86D012BB7BC1}"/>
              </a:ext>
            </a:extLst>
          </p:cNvPr>
          <p:cNvSpPr/>
          <p:nvPr/>
        </p:nvSpPr>
        <p:spPr>
          <a:xfrm>
            <a:off x="846602" y="2357716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Peer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8E134E-B0A3-BE45-A320-38F063873021}"/>
              </a:ext>
            </a:extLst>
          </p:cNvPr>
          <p:cNvSpPr/>
          <p:nvPr/>
        </p:nvSpPr>
        <p:spPr>
          <a:xfrm>
            <a:off x="2621649" y="1819934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50D9AD-AE32-9544-801B-68AC63C355C5}"/>
              </a:ext>
            </a:extLst>
          </p:cNvPr>
          <p:cNvSpPr/>
          <p:nvPr/>
        </p:nvSpPr>
        <p:spPr>
          <a:xfrm>
            <a:off x="5184592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9D630A-0C6F-B94E-AB06-FC98E6AB01BF}"/>
              </a:ext>
            </a:extLst>
          </p:cNvPr>
          <p:cNvSpPr/>
          <p:nvPr/>
        </p:nvSpPr>
        <p:spPr>
          <a:xfrm>
            <a:off x="5889290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2C29B0-69D4-8C49-92A5-9C28A769034F}"/>
              </a:ext>
            </a:extLst>
          </p:cNvPr>
          <p:cNvSpPr/>
          <p:nvPr/>
        </p:nvSpPr>
        <p:spPr>
          <a:xfrm>
            <a:off x="6593834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9C6D08F-C8DD-2740-85BB-8927BAE2A419}"/>
              </a:ext>
            </a:extLst>
          </p:cNvPr>
          <p:cNvSpPr/>
          <p:nvPr/>
        </p:nvSpPr>
        <p:spPr>
          <a:xfrm>
            <a:off x="7300602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1879EE-572D-E54C-8A74-D4963DF909AA}"/>
              </a:ext>
            </a:extLst>
          </p:cNvPr>
          <p:cNvSpPr/>
          <p:nvPr/>
        </p:nvSpPr>
        <p:spPr>
          <a:xfrm>
            <a:off x="1305686" y="3233175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F87D12B-8C36-3442-8DEC-BD7A73781428}"/>
              </a:ext>
            </a:extLst>
          </p:cNvPr>
          <p:cNvSpPr/>
          <p:nvPr/>
        </p:nvSpPr>
        <p:spPr>
          <a:xfrm>
            <a:off x="2511686" y="2624993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406654-B939-484C-9CB1-7B8A7C6BC89F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13530" y="2054556"/>
            <a:ext cx="501994" cy="3031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A115E-DB15-F84D-9C10-52E52C3E6BD5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 bwMode="auto">
          <a:xfrm flipH="1">
            <a:off x="1772614" y="2929985"/>
            <a:ext cx="739072" cy="30319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5D7A1B-8F7B-2740-BEF1-C5813154E79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 bwMode="auto">
          <a:xfrm flipH="1">
            <a:off x="2978614" y="2429917"/>
            <a:ext cx="109963" cy="1950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99269F-6A4B-7F4F-BB9D-EF3D798C7CE6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 bwMode="auto">
          <a:xfrm flipH="1">
            <a:off x="1780457" y="2124926"/>
            <a:ext cx="841192" cy="53778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1CA6B1-19B0-DE4F-A82D-9BD26E8A2E68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 bwMode="auto">
          <a:xfrm flipH="1" flipV="1">
            <a:off x="2282451" y="1749565"/>
            <a:ext cx="806126" cy="703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F5BA91-DC5B-8C43-8D43-7CD81C89E192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 bwMode="auto">
          <a:xfrm flipH="1">
            <a:off x="5675249" y="2104000"/>
            <a:ext cx="214041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AF787D-25EB-9E41-80C9-FDAFAF92911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 bwMode="auto">
          <a:xfrm flipH="1">
            <a:off x="6379947" y="2104000"/>
            <a:ext cx="213887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421A1-8750-E341-9E14-6DCBC41E7485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 bwMode="auto">
          <a:xfrm flipH="1">
            <a:off x="7084491" y="2104000"/>
            <a:ext cx="216111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9D9FD896-44CC-094F-9D1B-470CF38CC2E3}"/>
              </a:ext>
            </a:extLst>
          </p:cNvPr>
          <p:cNvSpPr/>
          <p:nvPr/>
        </p:nvSpPr>
        <p:spPr bwMode="auto">
          <a:xfrm>
            <a:off x="5184592" y="2661932"/>
            <a:ext cx="2982864" cy="1021525"/>
          </a:xfrm>
          <a:prstGeom prst="wedgeRectCallout">
            <a:avLst>
              <a:gd name="adj1" fmla="val -18603"/>
              <a:gd name="adj2" fmla="val -86109"/>
            </a:avLst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marR="0" indent="-22860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US" sz="1200" dirty="0">
                <a:solidFill>
                  <a:schemeClr val="tx1"/>
                </a:solidFill>
              </a:rPr>
              <a:t>App1::P5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App1::P2 :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$50 </a:t>
            </a:r>
          </a:p>
          <a:p>
            <a:pPr marL="228600" marR="0" indent="-22860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US" sz="1200" dirty="0">
                <a:solidFill>
                  <a:schemeClr val="tx1"/>
                </a:solidFill>
              </a:rPr>
              <a:t>App5::P1 to App5::P9 : </a:t>
            </a:r>
            <a:r>
              <a:rPr lang="en-US" sz="1200" dirty="0">
                <a:solidFill>
                  <a:schemeClr val="accent1"/>
                </a:solidFill>
              </a:rPr>
              <a:t>20kgs of apples</a:t>
            </a:r>
          </a:p>
          <a:p>
            <a:pPr marL="228600" marR="0" indent="-22860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App3::P15 uploaded file </a:t>
            </a:r>
          </a:p>
        </p:txBody>
      </p: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2878BC3A-2412-6D4B-B876-2ED6FB518207}"/>
              </a:ext>
            </a:extLst>
          </p:cNvPr>
          <p:cNvSpPr/>
          <p:nvPr/>
        </p:nvSpPr>
        <p:spPr bwMode="auto">
          <a:xfrm>
            <a:off x="7141078" y="3341629"/>
            <a:ext cx="166696" cy="23969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46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8A601488-7744-4940-8F63-5C491D58A7C3}"/>
              </a:ext>
            </a:extLst>
          </p:cNvPr>
          <p:cNvSpPr/>
          <p:nvPr/>
        </p:nvSpPr>
        <p:spPr bwMode="auto">
          <a:xfrm>
            <a:off x="348455" y="949465"/>
            <a:ext cx="3828315" cy="34215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99B3E-7387-424E-97EA-9AEF8E83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privacy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B8195-4C29-294E-BE55-9B5969EE9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21077-409E-664E-84B4-67AAFBE127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2598" y="981266"/>
            <a:ext cx="4123944" cy="6529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Knowledge of who submitted the transaction and who all are involved in the transaction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D8F4D-B10C-7546-B637-1DD930C36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F9175B-2BDC-5E43-A580-28E62599BC4D}"/>
              </a:ext>
            </a:extLst>
          </p:cNvPr>
          <p:cNvSpPr/>
          <p:nvPr/>
        </p:nvSpPr>
        <p:spPr>
          <a:xfrm>
            <a:off x="1348596" y="1444573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1D1729-A867-BE47-AC96-86D012BB7BC1}"/>
              </a:ext>
            </a:extLst>
          </p:cNvPr>
          <p:cNvSpPr/>
          <p:nvPr/>
        </p:nvSpPr>
        <p:spPr>
          <a:xfrm>
            <a:off x="846602" y="2357716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Peer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8E134E-B0A3-BE45-A320-38F063873021}"/>
              </a:ext>
            </a:extLst>
          </p:cNvPr>
          <p:cNvSpPr/>
          <p:nvPr/>
        </p:nvSpPr>
        <p:spPr>
          <a:xfrm>
            <a:off x="2621649" y="1819934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50D9AD-AE32-9544-801B-68AC63C355C5}"/>
              </a:ext>
            </a:extLst>
          </p:cNvPr>
          <p:cNvSpPr/>
          <p:nvPr/>
        </p:nvSpPr>
        <p:spPr>
          <a:xfrm>
            <a:off x="5184592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9D630A-0C6F-B94E-AB06-FC98E6AB01BF}"/>
              </a:ext>
            </a:extLst>
          </p:cNvPr>
          <p:cNvSpPr/>
          <p:nvPr/>
        </p:nvSpPr>
        <p:spPr>
          <a:xfrm>
            <a:off x="5889290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2C29B0-69D4-8C49-92A5-9C28A769034F}"/>
              </a:ext>
            </a:extLst>
          </p:cNvPr>
          <p:cNvSpPr/>
          <p:nvPr/>
        </p:nvSpPr>
        <p:spPr>
          <a:xfrm>
            <a:off x="6593834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9C6D08F-C8DD-2740-85BB-8927BAE2A419}"/>
              </a:ext>
            </a:extLst>
          </p:cNvPr>
          <p:cNvSpPr/>
          <p:nvPr/>
        </p:nvSpPr>
        <p:spPr>
          <a:xfrm>
            <a:off x="7300602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1879EE-572D-E54C-8A74-D4963DF909AA}"/>
              </a:ext>
            </a:extLst>
          </p:cNvPr>
          <p:cNvSpPr/>
          <p:nvPr/>
        </p:nvSpPr>
        <p:spPr>
          <a:xfrm>
            <a:off x="1305686" y="3233175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F87D12B-8C36-3442-8DEC-BD7A73781428}"/>
              </a:ext>
            </a:extLst>
          </p:cNvPr>
          <p:cNvSpPr/>
          <p:nvPr/>
        </p:nvSpPr>
        <p:spPr>
          <a:xfrm>
            <a:off x="2511686" y="2624993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406654-B939-484C-9CB1-7B8A7C6BC89F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13530" y="2054556"/>
            <a:ext cx="501994" cy="3031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A115E-DB15-F84D-9C10-52E52C3E6BD5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 bwMode="auto">
          <a:xfrm flipH="1">
            <a:off x="1772614" y="2929985"/>
            <a:ext cx="739072" cy="30319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5D7A1B-8F7B-2740-BEF1-C5813154E79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 bwMode="auto">
          <a:xfrm flipH="1">
            <a:off x="2978614" y="2429917"/>
            <a:ext cx="109963" cy="1950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99269F-6A4B-7F4F-BB9D-EF3D798C7CE6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 bwMode="auto">
          <a:xfrm flipH="1">
            <a:off x="1780457" y="2124926"/>
            <a:ext cx="841192" cy="53778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1CA6B1-19B0-DE4F-A82D-9BD26E8A2E68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 bwMode="auto">
          <a:xfrm flipH="1" flipV="1">
            <a:off x="2282451" y="1749565"/>
            <a:ext cx="806126" cy="703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F5BA91-DC5B-8C43-8D43-7CD81C89E192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 bwMode="auto">
          <a:xfrm flipH="1">
            <a:off x="5675249" y="2104000"/>
            <a:ext cx="214041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AF787D-25EB-9E41-80C9-FDAFAF92911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 bwMode="auto">
          <a:xfrm flipH="1">
            <a:off x="6379947" y="2104000"/>
            <a:ext cx="213887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421A1-8750-E341-9E14-6DCBC41E7485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 bwMode="auto">
          <a:xfrm flipH="1">
            <a:off x="7084491" y="2104000"/>
            <a:ext cx="216111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9D9FD896-44CC-094F-9D1B-470CF38CC2E3}"/>
              </a:ext>
            </a:extLst>
          </p:cNvPr>
          <p:cNvSpPr/>
          <p:nvPr/>
        </p:nvSpPr>
        <p:spPr bwMode="auto">
          <a:xfrm>
            <a:off x="5184592" y="2661932"/>
            <a:ext cx="2982864" cy="1021525"/>
          </a:xfrm>
          <a:prstGeom prst="wedgeRectCallout">
            <a:avLst>
              <a:gd name="adj1" fmla="val -18603"/>
              <a:gd name="adj2" fmla="val -86109"/>
            </a:avLst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marR="0" indent="-22860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US" sz="1200" dirty="0">
                <a:solidFill>
                  <a:schemeClr val="tx1"/>
                </a:solidFill>
              </a:rPr>
              <a:t>App1::P5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App1::P2 : $50 </a:t>
            </a:r>
          </a:p>
          <a:p>
            <a:pPr marL="228600" marR="0" indent="-22860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US" sz="1200" dirty="0">
                <a:solidFill>
                  <a:schemeClr val="tx1"/>
                </a:solidFill>
              </a:rPr>
              <a:t>App5::P1 to App5::P9 : 20kgs of apples</a:t>
            </a:r>
          </a:p>
          <a:p>
            <a:pPr marL="228600" marR="0" indent="-22860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App3::P15 uploaded file </a:t>
            </a:r>
          </a:p>
        </p:txBody>
      </p: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2878BC3A-2412-6D4B-B876-2ED6FB518207}"/>
              </a:ext>
            </a:extLst>
          </p:cNvPr>
          <p:cNvSpPr/>
          <p:nvPr/>
        </p:nvSpPr>
        <p:spPr bwMode="auto">
          <a:xfrm>
            <a:off x="7141078" y="3341629"/>
            <a:ext cx="166696" cy="23969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766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8A601488-7744-4940-8F63-5C491D58A7C3}"/>
              </a:ext>
            </a:extLst>
          </p:cNvPr>
          <p:cNvSpPr/>
          <p:nvPr/>
        </p:nvSpPr>
        <p:spPr bwMode="auto">
          <a:xfrm>
            <a:off x="348455" y="949465"/>
            <a:ext cx="3828315" cy="34215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99B3E-7387-424E-97EA-9AEF8E8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5464937" cy="800100"/>
          </a:xfrm>
        </p:spPr>
        <p:txBody>
          <a:bodyPr/>
          <a:lstStyle/>
          <a:p>
            <a:r>
              <a:rPr lang="en-US" dirty="0"/>
              <a:t>Confidentiality of smart contract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B8195-4C29-294E-BE55-9B5969EE9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21077-409E-664E-84B4-67AAFBE127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2598" y="981266"/>
            <a:ext cx="4123944" cy="6529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Smart contract is code running on top of blockchains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D8F4D-B10C-7546-B637-1DD930C36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F9175B-2BDC-5E43-A580-28E62599BC4D}"/>
              </a:ext>
            </a:extLst>
          </p:cNvPr>
          <p:cNvSpPr/>
          <p:nvPr/>
        </p:nvSpPr>
        <p:spPr>
          <a:xfrm>
            <a:off x="1348596" y="1444573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1D1729-A867-BE47-AC96-86D012BB7BC1}"/>
              </a:ext>
            </a:extLst>
          </p:cNvPr>
          <p:cNvSpPr/>
          <p:nvPr/>
        </p:nvSpPr>
        <p:spPr>
          <a:xfrm>
            <a:off x="846602" y="2357716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Peer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8E134E-B0A3-BE45-A320-38F063873021}"/>
              </a:ext>
            </a:extLst>
          </p:cNvPr>
          <p:cNvSpPr/>
          <p:nvPr/>
        </p:nvSpPr>
        <p:spPr>
          <a:xfrm>
            <a:off x="2621649" y="1819934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50D9AD-AE32-9544-801B-68AC63C355C5}"/>
              </a:ext>
            </a:extLst>
          </p:cNvPr>
          <p:cNvSpPr/>
          <p:nvPr/>
        </p:nvSpPr>
        <p:spPr>
          <a:xfrm>
            <a:off x="5184592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9D630A-0C6F-B94E-AB06-FC98E6AB01BF}"/>
              </a:ext>
            </a:extLst>
          </p:cNvPr>
          <p:cNvSpPr/>
          <p:nvPr/>
        </p:nvSpPr>
        <p:spPr>
          <a:xfrm>
            <a:off x="5889290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2C29B0-69D4-8C49-92A5-9C28A769034F}"/>
              </a:ext>
            </a:extLst>
          </p:cNvPr>
          <p:cNvSpPr/>
          <p:nvPr/>
        </p:nvSpPr>
        <p:spPr>
          <a:xfrm>
            <a:off x="6593834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9C6D08F-C8DD-2740-85BB-8927BAE2A419}"/>
              </a:ext>
            </a:extLst>
          </p:cNvPr>
          <p:cNvSpPr/>
          <p:nvPr/>
        </p:nvSpPr>
        <p:spPr>
          <a:xfrm>
            <a:off x="7300602" y="1929609"/>
            <a:ext cx="490657" cy="3487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1879EE-572D-E54C-8A74-D4963DF909AA}"/>
              </a:ext>
            </a:extLst>
          </p:cNvPr>
          <p:cNvSpPr/>
          <p:nvPr/>
        </p:nvSpPr>
        <p:spPr>
          <a:xfrm>
            <a:off x="1305686" y="3233175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F87D12B-8C36-3442-8DEC-BD7A73781428}"/>
              </a:ext>
            </a:extLst>
          </p:cNvPr>
          <p:cNvSpPr/>
          <p:nvPr/>
        </p:nvSpPr>
        <p:spPr>
          <a:xfrm>
            <a:off x="2511686" y="2624993"/>
            <a:ext cx="933855" cy="609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406654-B939-484C-9CB1-7B8A7C6BC89F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13530" y="2054556"/>
            <a:ext cx="501994" cy="3031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A115E-DB15-F84D-9C10-52E52C3E6BD5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 bwMode="auto">
          <a:xfrm flipH="1">
            <a:off x="1772614" y="2929985"/>
            <a:ext cx="739072" cy="30319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5D7A1B-8F7B-2740-BEF1-C5813154E79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 bwMode="auto">
          <a:xfrm flipH="1">
            <a:off x="2978614" y="2429917"/>
            <a:ext cx="109963" cy="1950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99269F-6A4B-7F4F-BB9D-EF3D798C7CE6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 bwMode="auto">
          <a:xfrm flipH="1">
            <a:off x="1780457" y="2124926"/>
            <a:ext cx="841192" cy="53778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1CA6B1-19B0-DE4F-A82D-9BD26E8A2E68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 bwMode="auto">
          <a:xfrm flipH="1" flipV="1">
            <a:off x="2282451" y="1749565"/>
            <a:ext cx="806126" cy="703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F5BA91-DC5B-8C43-8D43-7CD81C89E192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 bwMode="auto">
          <a:xfrm flipH="1">
            <a:off x="5675249" y="2104000"/>
            <a:ext cx="214041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AF787D-25EB-9E41-80C9-FDAFAF92911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 bwMode="auto">
          <a:xfrm flipH="1">
            <a:off x="6379947" y="2104000"/>
            <a:ext cx="213887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421A1-8750-E341-9E14-6DCBC41E7485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 bwMode="auto">
          <a:xfrm flipH="1">
            <a:off x="7084491" y="2104000"/>
            <a:ext cx="216111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A75B7AB-E8B2-6D4B-B288-0D6B2613C3EE}"/>
              </a:ext>
            </a:extLst>
          </p:cNvPr>
          <p:cNvSpPr/>
          <p:nvPr/>
        </p:nvSpPr>
        <p:spPr>
          <a:xfrm>
            <a:off x="3160168" y="2953497"/>
            <a:ext cx="277530" cy="25616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003BC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C925B4F-20CB-0F4A-BB0F-EFB837276F9C}"/>
              </a:ext>
            </a:extLst>
          </p:cNvPr>
          <p:cNvSpPr txBox="1">
            <a:spLocks/>
          </p:cNvSpPr>
          <p:nvPr/>
        </p:nvSpPr>
        <p:spPr>
          <a:xfrm>
            <a:off x="4682598" y="2573204"/>
            <a:ext cx="4123944" cy="6529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201612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43497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631825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.AppleSystemUIFont" charset="-120"/>
              <a:buNone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1600" kern="0" dirty="0"/>
              <a:t>Contract logic is usually business sensitive</a:t>
            </a:r>
          </a:p>
        </p:txBody>
      </p:sp>
    </p:spTree>
    <p:extLst>
      <p:ext uri="{BB962C8B-B14F-4D97-AF65-F5344CB8AC3E}">
        <p14:creationId xmlns:p14="http://schemas.microsoft.com/office/powerpoint/2010/main" val="2231413238"/>
      </p:ext>
    </p:extLst>
  </p:cSld>
  <p:clrMapOvr>
    <a:masterClrMapping/>
  </p:clrMapOvr>
</p:sld>
</file>

<file path=ppt/theme/theme1.xml><?xml version="1.0" encoding="utf-8"?>
<a:theme xmlns:a="http://schemas.openxmlformats.org/drawingml/2006/main" name="IBM Developer 2018 whit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1200"/>
          </a:spcAft>
          <a:defRPr sz="12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Arial_16x9" id="{E546D18A-4A56-6C4A-B5C8-65633EE9A008}" vid="{878C0C19-3A89-0A44-900E-16182F0D4E0E}"/>
    </a:ext>
  </a:extLst>
</a:theme>
</file>

<file path=ppt/theme/theme2.xml><?xml version="1.0" encoding="utf-8"?>
<a:theme xmlns:a="http://schemas.openxmlformats.org/drawingml/2006/main" name="IBM Developer 2018 blu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1200"/>
          </a:spcAft>
          <a:defRPr sz="12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Arial_16x9" id="{E546D18A-4A56-6C4A-B5C8-65633EE9A008}" vid="{83881308-1D4B-8B41-9B5A-3ACAE89432B0}"/>
    </a:ext>
  </a:extLst>
</a:theme>
</file>

<file path=ppt/theme/theme3.xml><?xml version="1.0" encoding="utf-8"?>
<a:theme xmlns:a="http://schemas.openxmlformats.org/drawingml/2006/main" name="IBM Developer 2018 black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1200"/>
          </a:spcAft>
          <a:defRPr sz="12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Arial_16x9" id="{E546D18A-4A56-6C4A-B5C8-65633EE9A008}" vid="{910FA972-C976-BC49-BD07-2460A126DCAE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IBM_Developer_Master_Presentation_2018_V01_Arial</Template>
  <TotalTime>7090</TotalTime>
  <Words>1400</Words>
  <Application>Microsoft Macintosh PowerPoint</Application>
  <PresentationFormat>On-screen Show (16:9)</PresentationFormat>
  <Paragraphs>558</Paragraphs>
  <Slides>36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.AppleSystemUIFont</vt:lpstr>
      <vt:lpstr>Arial</vt:lpstr>
      <vt:lpstr>Cambria Math</vt:lpstr>
      <vt:lpstr>HelvNeue Light for IBM</vt:lpstr>
      <vt:lpstr>IBM Plex Sans</vt:lpstr>
      <vt:lpstr>Wingdings</vt:lpstr>
      <vt:lpstr>IBM Developer 2018 white background</vt:lpstr>
      <vt:lpstr>IBM Developer 2018 blue background</vt:lpstr>
      <vt:lpstr>IBM Developer 2018 black background</vt:lpstr>
      <vt:lpstr>Security of Blockchain-Enabled Environments    Dhinakaran Vinayagamurthy IBM Research - India</vt:lpstr>
      <vt:lpstr>A blockchain can …</vt:lpstr>
      <vt:lpstr> </vt:lpstr>
      <vt:lpstr>Outline</vt:lpstr>
      <vt:lpstr>Blockchain</vt:lpstr>
      <vt:lpstr>Notions of security</vt:lpstr>
      <vt:lpstr>Confidentiality</vt:lpstr>
      <vt:lpstr>Participant privacy</vt:lpstr>
      <vt:lpstr>Confidentiality of smart contract code</vt:lpstr>
      <vt:lpstr>Notions of security</vt:lpstr>
      <vt:lpstr>Hyperledger Fabric architecture</vt:lpstr>
      <vt:lpstr>Participant entry</vt:lpstr>
      <vt:lpstr>Hyperledger Fabric consensus</vt:lpstr>
      <vt:lpstr>Hyperledger Fabric architecture</vt:lpstr>
      <vt:lpstr>Threat model</vt:lpstr>
      <vt:lpstr>Global unique state</vt:lpstr>
      <vt:lpstr>Integrity of data</vt:lpstr>
      <vt:lpstr>Integrity of data</vt:lpstr>
      <vt:lpstr>Confidentiality – Against  outsiders</vt:lpstr>
      <vt:lpstr>Confidentiality – Against  outsiders</vt:lpstr>
      <vt:lpstr>Confidentiality – Against  outsiders</vt:lpstr>
      <vt:lpstr>Confidentiality – Data at peer </vt:lpstr>
      <vt:lpstr>Confidentiality – Against  outsiders</vt:lpstr>
      <vt:lpstr>Confidentiality – Against insiders </vt:lpstr>
      <vt:lpstr>Confidentiality – Against insiders </vt:lpstr>
      <vt:lpstr>Confidentiality – Against insiders </vt:lpstr>
      <vt:lpstr>Confidentiality – Private subnetworks </vt:lpstr>
      <vt:lpstr>Confidentiality – Channels++ </vt:lpstr>
      <vt:lpstr>Confidentiality – Global ledger </vt:lpstr>
      <vt:lpstr>Confidentiality – Global ledger </vt:lpstr>
      <vt:lpstr>Confidentiality – Secure computation over global ledger </vt:lpstr>
      <vt:lpstr>Confidentiality – Secure computation over global ledger </vt:lpstr>
      <vt:lpstr>Participant privacy</vt:lpstr>
      <vt:lpstr>Fine-grained threat models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Developer Presentation Template — IBM Arial Variant</dc:title>
  <dc:creator>Neha Sobti</dc:creator>
  <cp:lastModifiedBy>Dhinakaran Vinayagamurthy</cp:lastModifiedBy>
  <cp:revision>361</cp:revision>
  <cp:lastPrinted>2018-10-12T17:19:31Z</cp:lastPrinted>
  <dcterms:created xsi:type="dcterms:W3CDTF">2019-02-20T14:02:43Z</dcterms:created>
  <dcterms:modified xsi:type="dcterms:W3CDTF">2019-03-14T03:14:39Z</dcterms:modified>
</cp:coreProperties>
</file>