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  <p:sldMasterId id="2147483991" r:id="rId2"/>
    <p:sldMasterId id="2147484024" r:id="rId3"/>
  </p:sldMasterIdLst>
  <p:notesMasterIdLst>
    <p:notesMasterId r:id="rId51"/>
  </p:notesMasterIdLst>
  <p:handoutMasterIdLst>
    <p:handoutMasterId r:id="rId52"/>
  </p:handoutMasterIdLst>
  <p:sldIdLst>
    <p:sldId id="337" r:id="rId4"/>
    <p:sldId id="328" r:id="rId5"/>
    <p:sldId id="338" r:id="rId6"/>
    <p:sldId id="340" r:id="rId7"/>
    <p:sldId id="342" r:id="rId8"/>
    <p:sldId id="343" r:id="rId9"/>
    <p:sldId id="344" r:id="rId10"/>
    <p:sldId id="345" r:id="rId11"/>
    <p:sldId id="346" r:id="rId12"/>
    <p:sldId id="348" r:id="rId13"/>
    <p:sldId id="357" r:id="rId14"/>
    <p:sldId id="376" r:id="rId15"/>
    <p:sldId id="377" r:id="rId16"/>
    <p:sldId id="378" r:id="rId17"/>
    <p:sldId id="379" r:id="rId18"/>
    <p:sldId id="380" r:id="rId19"/>
    <p:sldId id="387" r:id="rId20"/>
    <p:sldId id="381" r:id="rId21"/>
    <p:sldId id="384" r:id="rId22"/>
    <p:sldId id="385" r:id="rId23"/>
    <p:sldId id="386" r:id="rId24"/>
    <p:sldId id="350" r:id="rId25"/>
    <p:sldId id="358" r:id="rId26"/>
    <p:sldId id="349" r:id="rId27"/>
    <p:sldId id="352" r:id="rId28"/>
    <p:sldId id="354" r:id="rId29"/>
    <p:sldId id="360" r:id="rId30"/>
    <p:sldId id="361" r:id="rId31"/>
    <p:sldId id="355" r:id="rId32"/>
    <p:sldId id="362" r:id="rId33"/>
    <p:sldId id="364" r:id="rId34"/>
    <p:sldId id="365" r:id="rId35"/>
    <p:sldId id="371" r:id="rId36"/>
    <p:sldId id="367" r:id="rId37"/>
    <p:sldId id="366" r:id="rId38"/>
    <p:sldId id="363" r:id="rId39"/>
    <p:sldId id="353" r:id="rId40"/>
    <p:sldId id="369" r:id="rId41"/>
    <p:sldId id="370" r:id="rId42"/>
    <p:sldId id="368" r:id="rId43"/>
    <p:sldId id="341" r:id="rId44"/>
    <p:sldId id="351" r:id="rId45"/>
    <p:sldId id="373" r:id="rId46"/>
    <p:sldId id="374" r:id="rId47"/>
    <p:sldId id="375" r:id="rId48"/>
    <p:sldId id="372" r:id="rId49"/>
    <p:sldId id="298" r:id="rId50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 slides" id="{F37E1847-B7EB-7546-9490-7462394074F2}">
          <p14:sldIdLst>
            <p14:sldId id="337"/>
            <p14:sldId id="328"/>
            <p14:sldId id="338"/>
            <p14:sldId id="340"/>
            <p14:sldId id="342"/>
            <p14:sldId id="343"/>
            <p14:sldId id="344"/>
            <p14:sldId id="345"/>
            <p14:sldId id="346"/>
            <p14:sldId id="348"/>
            <p14:sldId id="357"/>
            <p14:sldId id="376"/>
            <p14:sldId id="377"/>
            <p14:sldId id="378"/>
            <p14:sldId id="379"/>
            <p14:sldId id="380"/>
            <p14:sldId id="387"/>
            <p14:sldId id="381"/>
            <p14:sldId id="384"/>
            <p14:sldId id="385"/>
            <p14:sldId id="386"/>
            <p14:sldId id="350"/>
            <p14:sldId id="358"/>
            <p14:sldId id="349"/>
            <p14:sldId id="352"/>
            <p14:sldId id="354"/>
            <p14:sldId id="360"/>
            <p14:sldId id="361"/>
            <p14:sldId id="355"/>
            <p14:sldId id="362"/>
            <p14:sldId id="364"/>
            <p14:sldId id="365"/>
            <p14:sldId id="371"/>
            <p14:sldId id="367"/>
            <p14:sldId id="366"/>
            <p14:sldId id="363"/>
            <p14:sldId id="353"/>
            <p14:sldId id="369"/>
            <p14:sldId id="370"/>
            <p14:sldId id="368"/>
            <p14:sldId id="341"/>
            <p14:sldId id="351"/>
            <p14:sldId id="373"/>
            <p14:sldId id="374"/>
            <p14:sldId id="375"/>
            <p14:sldId id="372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/>
    <p:restoredTop sz="90647"/>
  </p:normalViewPr>
  <p:slideViewPr>
    <p:cSldViewPr snapToGrid="0" snapToObjects="1">
      <p:cViewPr>
        <p:scale>
          <a:sx n="110" d="100"/>
          <a:sy n="110" d="100"/>
        </p:scale>
        <p:origin x="360" y="240"/>
      </p:cViewPr>
      <p:guideLst/>
    </p:cSldViewPr>
  </p:slideViewPr>
  <p:outlineViewPr>
    <p:cViewPr>
      <p:scale>
        <a:sx n="33" d="100"/>
        <a:sy n="33" d="100"/>
      </p:scale>
      <p:origin x="0" y="-8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3/8/19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Rolling the ball from cliff – reaches the minimum (bottom) – Global minimum – Optimal Valley</a:t>
            </a:r>
          </a:p>
          <a:p>
            <a:r>
              <a:rPr lang="en-US" dirty="0"/>
              <a:t>Local minimum – sub-optimal valley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9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C gives low bias and high variance (overfit)</a:t>
            </a:r>
          </a:p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/What-are-C-and-gamma-with-regards-to-a-support-vector-machine</a:t>
            </a:r>
          </a:p>
          <a:p>
            <a:r>
              <a:rPr lang="en-US" sz="12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Gamma – 0.001 and 0.00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9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register can hold more numbers – speed up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9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64-32 bit floating point arithmetic critical for scientific computing tasks simulating human heart , space shuttle trajectories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C gives low bias and high variance (overfit)</a:t>
            </a:r>
          </a:p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/What-are-C-and-gamma-with-regards-to-a-support-vector-machine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13630"/>
            <a:ext cx="4142232" cy="428217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spcAft>
                <a:spcPts val="0"/>
              </a:spcAft>
              <a:defRPr/>
            </a:lvl2pPr>
            <a:lvl3pPr>
              <a:spcBef>
                <a:spcPts val="1100"/>
              </a:spcBef>
              <a:spcAft>
                <a:spcPts val="0"/>
              </a:spcAft>
              <a:defRPr/>
            </a:lvl3pPr>
            <a:lvl4pPr>
              <a:spcBef>
                <a:spcPts val="1100"/>
              </a:spcBef>
              <a:spcAft>
                <a:spcPts val="0"/>
              </a:spcAft>
              <a:defRPr/>
            </a:lvl4pPr>
            <a:lvl5pPr>
              <a:spcBef>
                <a:spcPts val="11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Simple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679087" y="484710"/>
            <a:ext cx="8270327" cy="297769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3"/>
          </p:nvPr>
        </p:nvSpPr>
        <p:spPr>
          <a:xfrm>
            <a:off x="679087" y="857251"/>
            <a:ext cx="8270327" cy="392620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3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590" y="4937760"/>
            <a:ext cx="2057400" cy="20574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832" y="4903708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0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13630"/>
            <a:ext cx="4142232" cy="428217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71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104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016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04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1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0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104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7736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777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58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57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1522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558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73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20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3062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88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35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8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53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886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9274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007"/>
            <a:ext cx="4133088" cy="804672"/>
          </a:xfrm>
        </p:spPr>
        <p:txBody>
          <a:bodyPr/>
          <a:lstStyle>
            <a:lvl1pPr>
              <a:lnSpc>
                <a:spcPts val="2000"/>
              </a:lnSpc>
              <a:spcAft>
                <a:spcPts val="1200"/>
              </a:spcAft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7149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6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06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7382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58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55" r:id="rId20"/>
    <p:sldLayoutId id="2147483956" r:id="rId21"/>
    <p:sldLayoutId id="2147484057" r:id="rId2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06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  <p:sldLayoutId id="2147484013" r:id="rId22"/>
    <p:sldLayoutId id="2147484014" r:id="rId23"/>
    <p:sldLayoutId id="2147484015" r:id="rId24"/>
    <p:sldLayoutId id="2147484016" r:id="rId25"/>
    <p:sldLayoutId id="2147484017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1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+mj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120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logs/research/2018/12/8-bit-precision-traini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Optimization— “Changes the Game”</a:t>
            </a:r>
            <a:br>
              <a:rPr lang="en-US" dirty="0"/>
            </a:br>
            <a:r>
              <a:rPr lang="en-US" sz="1800" dirty="0"/>
              <a:t>Rajesh </a:t>
            </a:r>
            <a:r>
              <a:rPr lang="en-US" sz="1800" dirty="0" err="1"/>
              <a:t>Jeyapaul</a:t>
            </a:r>
            <a:br>
              <a:rPr lang="en-US" sz="1800" dirty="0"/>
            </a:br>
            <a:r>
              <a:rPr lang="en-US" sz="1800" dirty="0"/>
              <a:t>Architect &amp; Client Technical Lead</a:t>
            </a:r>
          </a:p>
        </p:txBody>
      </p:sp>
    </p:spTree>
    <p:extLst>
      <p:ext uri="{BB962C8B-B14F-4D97-AF65-F5344CB8AC3E}">
        <p14:creationId xmlns:p14="http://schemas.microsoft.com/office/powerpoint/2010/main" val="20580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" y="54958"/>
            <a:ext cx="4142232" cy="800100"/>
          </a:xfrm>
        </p:spPr>
        <p:txBody>
          <a:bodyPr/>
          <a:lstStyle/>
          <a:p>
            <a:r>
              <a:rPr lang="en-US" dirty="0"/>
              <a:t>Cloud Apache Vs Local CPU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718190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DE10B-BF93-0245-BD7E-867ED793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" y="1002020"/>
            <a:ext cx="8476938" cy="3631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B0FE6-CFE7-3E48-B979-E7A662046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041" y="308700"/>
            <a:ext cx="5058464" cy="4273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90DF5D-8D17-CB41-9770-7215EE970E60}"/>
              </a:ext>
            </a:extLst>
          </p:cNvPr>
          <p:cNvSpPr txBox="1"/>
          <p:nvPr/>
        </p:nvSpPr>
        <p:spPr>
          <a:xfrm>
            <a:off x="228600" y="4787900"/>
            <a:ext cx="86867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* - Apache Spark did not make use of the Spark </a:t>
            </a:r>
            <a:r>
              <a:rPr lang="en-US" sz="1400" dirty="0" err="1">
                <a:solidFill>
                  <a:schemeClr val="tx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MLiB</a:t>
            </a:r>
            <a:r>
              <a:rPr lang="en-US" sz="1400" dirty="0">
                <a:solidFill>
                  <a:schemeClr val="tx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 Libraries in this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178E7-4D77-D749-9A33-9DAE96B74E12}"/>
              </a:ext>
            </a:extLst>
          </p:cNvPr>
          <p:cNvSpPr txBox="1"/>
          <p:nvPr/>
        </p:nvSpPr>
        <p:spPr>
          <a:xfrm>
            <a:off x="228600" y="603855"/>
            <a:ext cx="2572473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With Gamma and lower C ,accuracy reduces</a:t>
            </a:r>
          </a:p>
        </p:txBody>
      </p:sp>
    </p:spTree>
    <p:extLst>
      <p:ext uri="{BB962C8B-B14F-4D97-AF65-F5344CB8AC3E}">
        <p14:creationId xmlns:p14="http://schemas.microsoft.com/office/powerpoint/2010/main" val="104786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13C5-1337-104F-A769-B037F1C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define the metric for digital computation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266F-39EB-CC49-B8A6-9915004344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154A-7A89-6540-849D-FE8BBA9E0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Number of operations performed per second per unit power. (ops / s/ W)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50968-F6DA-DD4C-9C68-5B3CB933C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operations performed per second per unit power. (ops / s/ 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done *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flops / sec</a:t>
            </a:r>
          </a:p>
        </p:txBody>
      </p:sp>
    </p:spTree>
    <p:extLst>
      <p:ext uri="{BB962C8B-B14F-4D97-AF65-F5344CB8AC3E}">
        <p14:creationId xmlns:p14="http://schemas.microsoft.com/office/powerpoint/2010/main" val="9830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Deep learning (CNN)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509946" cy="4083788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 </a:t>
            </a:r>
            <a:r>
              <a:rPr lang="mr-IN" dirty="0"/>
              <a:t>–</a:t>
            </a:r>
            <a:r>
              <a:rPr lang="en-US" dirty="0"/>
              <a:t> Feature extraction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6" y="857251"/>
            <a:ext cx="8270328" cy="4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1" y="1816100"/>
            <a:ext cx="3429000" cy="33274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7" y="1078314"/>
            <a:ext cx="1308100" cy="1257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79087" y="2326341"/>
            <a:ext cx="4914889" cy="1008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7187" y="1078314"/>
            <a:ext cx="4656209" cy="1105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8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-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00" y="897175"/>
            <a:ext cx="5613046" cy="39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Pooling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5" y="884144"/>
            <a:ext cx="5485337" cy="39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9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36A5-DE62-AD47-AA78-994234E8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computation that happens during convolution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14D7-BD4D-A24B-893E-E7D105E849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FFFF00"/>
                </a:solidFill>
              </a:rPr>
              <a:t>Vector cross product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FFFF00"/>
                </a:solidFill>
              </a:rPr>
              <a:t>2 flops -&gt; matrix multiplication and addition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FFFF00"/>
                </a:solidFill>
              </a:rPr>
              <a:t>Feature map creation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FFFF00"/>
                </a:solidFill>
              </a:rPr>
              <a:t>Addition and Subtraction of 2 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C7F4-8974-0E4A-B6F0-6007624A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23DC-B727-904B-9172-EF2E1CEF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-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0" y="897175"/>
            <a:ext cx="5485337" cy="392588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9807" y="1186953"/>
          <a:ext cx="1316802" cy="127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27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34286" marR="34286" marT="17143" marB="1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CBD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27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0.5</a:t>
                      </a:r>
                    </a:p>
                  </a:txBody>
                  <a:tcPr marL="34286" marR="34286" marT="17143" marB="17143">
                    <a:solidFill>
                      <a:srgbClr val="B7C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59807" y="3262032"/>
          <a:ext cx="1316802" cy="127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27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DDE4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2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DDE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5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CNN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254"/>
            <a:ext cx="2415376" cy="23438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4017" y="1984443"/>
            <a:ext cx="2470826" cy="369651"/>
          </a:xfrm>
          <a:prstGeom prst="rect">
            <a:avLst/>
          </a:prstGeom>
          <a:solidFill>
            <a:srgbClr val="15C9AB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017" y="2585425"/>
            <a:ext cx="2470826" cy="369651"/>
          </a:xfrm>
          <a:prstGeom prst="rect">
            <a:avLst/>
          </a:prstGeom>
          <a:solidFill>
            <a:srgbClr val="15C9AB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4017" y="3186407"/>
            <a:ext cx="2470826" cy="369651"/>
          </a:xfrm>
          <a:prstGeom prst="rect">
            <a:avLst/>
          </a:prstGeom>
          <a:solidFill>
            <a:srgbClr val="15C9AB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47488" y="2599900"/>
            <a:ext cx="252919" cy="34069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36140" y="2622159"/>
            <a:ext cx="236706" cy="2961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89578" y="2585744"/>
            <a:ext cx="86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“N”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536987" y="2762655"/>
            <a:ext cx="564204" cy="155686"/>
          </a:xfrm>
          <a:prstGeom prst="rightArrow">
            <a:avLst/>
          </a:prstGeom>
          <a:solidFill>
            <a:srgbClr val="15C9AB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339205" y="646667"/>
          <a:ext cx="1129934" cy="87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4286" marR="34286" marT="17143" marB="1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CBD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34286" marR="34286" marT="17143" marB="17143">
                    <a:solidFill>
                      <a:srgbClr val="B7C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1931" y="3891064"/>
          <a:ext cx="1084322" cy="10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3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DDE4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DDE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339205" y="2303697"/>
          <a:ext cx="1177048" cy="93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4286" marR="34286" marT="17143" marB="1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marL="34286" marR="34286" marT="17143" marB="17143">
                    <a:solidFill>
                      <a:srgbClr val="CBD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0.55</a:t>
                      </a:r>
                    </a:p>
                  </a:txBody>
                  <a:tcPr marL="34286" marR="34286" marT="17143" marB="17143">
                    <a:solidFill>
                      <a:srgbClr val="B7C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marL="34286" marR="34286" marT="17143" marB="1714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62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509946" cy="4083788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ML – an optimization problem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SVM Kernel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Apache spark and SVM kernel – Watson Studio Demo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Strategies to accelerate Deep Learning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Reduced precision , GPU bandwidth &amp;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DDL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GPU enabled Resnet32 and CiFAR10  – Watson Studio Demo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Distributed Deep Learning as Service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00</a:t>
            </a:r>
          </a:p>
        </p:txBody>
      </p:sp>
    </p:spTree>
    <p:extLst>
      <p:ext uri="{BB962C8B-B14F-4D97-AF65-F5344CB8AC3E}">
        <p14:creationId xmlns:p14="http://schemas.microsoft.com/office/powerpoint/2010/main" val="408184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3" y="86843"/>
            <a:ext cx="8270327" cy="297769"/>
          </a:xfrm>
        </p:spPr>
        <p:txBody>
          <a:bodyPr/>
          <a:lstStyle/>
          <a:p>
            <a:r>
              <a:rPr lang="en-US" dirty="0"/>
              <a:t>Fully Connected Layer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2937752" y="782479"/>
          <a:ext cx="564205" cy="4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0311" y="1142777"/>
          <a:ext cx="1129934" cy="87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4286" marR="34286" marT="17143" marB="1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CBD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marL="34286" marR="34286" marT="17143" marB="17143">
                    <a:solidFill>
                      <a:srgbClr val="B7C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46754" y="2401397"/>
          <a:ext cx="1177048" cy="93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4286" marR="34286" marT="17143" marB="1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marL="34286" marR="34286" marT="17143" marB="17143">
                    <a:solidFill>
                      <a:srgbClr val="CBD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0.55</a:t>
                      </a:r>
                    </a:p>
                  </a:txBody>
                  <a:tcPr marL="34286" marR="34286" marT="17143" marB="17143">
                    <a:solidFill>
                      <a:srgbClr val="B7C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marL="34286" marR="34286" marT="17143" marB="1714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70311" y="3717632"/>
          <a:ext cx="1177048" cy="10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34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DDE4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4286" marR="34286" marT="17143" marB="1714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34286" marR="34286" marT="17143" marB="17143">
                    <a:solidFill>
                      <a:srgbClr val="DDE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000245" y="782479"/>
            <a:ext cx="898598" cy="3602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00245" y="2018267"/>
            <a:ext cx="913950" cy="19963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23802" y="2256817"/>
            <a:ext cx="890393" cy="14458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23802" y="3334501"/>
            <a:ext cx="890393" cy="30364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23802" y="3717632"/>
            <a:ext cx="89039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47359" y="4764328"/>
            <a:ext cx="890393" cy="30378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7"/>
          <p:cNvGraphicFramePr>
            <a:graphicFrameLocks/>
          </p:cNvGraphicFramePr>
          <p:nvPr>
            <p:extLst/>
          </p:nvPr>
        </p:nvGraphicFramePr>
        <p:xfrm>
          <a:off x="4940673" y="782479"/>
          <a:ext cx="564205" cy="4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89" y="1806707"/>
            <a:ext cx="825500" cy="138430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5504878" y="962628"/>
            <a:ext cx="1713045" cy="1366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04878" y="2012714"/>
            <a:ext cx="1724611" cy="316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499095" y="2374333"/>
            <a:ext cx="1730394" cy="27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504878" y="2374333"/>
            <a:ext cx="1724611" cy="1779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504878" y="2381415"/>
            <a:ext cx="1730394" cy="2077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1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" panose="020B0509050203000203" pitchFamily="49" charset="77"/>
              </a:rPr>
              <a:t>Memory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5" y="1059712"/>
            <a:ext cx="5354619" cy="4083788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Image – 224x224x3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3 conv layers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Filters (Kernel) – 64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Stride - 1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Padding – 1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Activation volume – 224x224x64 -&gt; 10million activations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72MB of memory per image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6167339" cy="800100"/>
          </a:xfrm>
        </p:spPr>
        <p:txBody>
          <a:bodyPr/>
          <a:lstStyle/>
          <a:p>
            <a:r>
              <a:rPr lang="en-US" dirty="0">
                <a:latin typeface="IBM Plex Mono" panose="020B0509050203000203" pitchFamily="49" charset="77"/>
              </a:rPr>
              <a:t>Strategies to </a:t>
            </a:r>
            <a:br>
              <a:rPr lang="en-US" dirty="0">
                <a:latin typeface="IBM Plex Mono" panose="020B0509050203000203" pitchFamily="49" charset="77"/>
              </a:rPr>
            </a:br>
            <a:r>
              <a:rPr lang="en-US" dirty="0">
                <a:latin typeface="IBM Plex Mono" panose="020B0509050203000203" pitchFamily="49" charset="77"/>
              </a:rPr>
              <a:t>accelerate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343" y="1551008"/>
            <a:ext cx="7125545" cy="3320235"/>
          </a:xfrm>
        </p:spPr>
        <p:txBody>
          <a:bodyPr/>
          <a:lstStyle/>
          <a:p>
            <a:pPr defTabSz="457200" fontAlgn="auto"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-&gt; Reduced precision/Choice of fixed point or floating point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  <a:hlinkClick r:id="rId2"/>
              </a:rPr>
              <a:t>https://www.ibm.com/blogs/research/2018/12/8-bit-precision-training</a:t>
            </a: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-&gt; GPU scaling</a:t>
            </a: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-&gt; Distributed Deep Learning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8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DFD4-5935-C840-A8DB-661EFD22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8705020" cy="800100"/>
          </a:xfrm>
        </p:spPr>
        <p:txBody>
          <a:bodyPr/>
          <a:lstStyle/>
          <a:p>
            <a:r>
              <a:rPr lang="en-US" dirty="0">
                <a:latin typeface="IBM Plex Mono" panose="020B0509050203000203" pitchFamily="49" charset="77"/>
              </a:rPr>
              <a:t>Across the range of datasets and neural networks, what is the reduced  training and Inference precision recently achieved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67FA7-88C9-FD4F-8003-C147DC9D5A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62C3-E5DF-1C4C-9260-C31F262A36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5856" y="1731112"/>
            <a:ext cx="4123944" cy="3252216"/>
          </a:xfrm>
        </p:spPr>
        <p:txBody>
          <a:bodyPr/>
          <a:lstStyle/>
          <a:p>
            <a:r>
              <a:rPr lang="en-US" b="1" i="1" dirty="0">
                <a:latin typeface="IBM Plex Mono" panose="020B0509050203000203" pitchFamily="49" charset="77"/>
              </a:rPr>
              <a:t>8 bit precision for training and 4 bit for precision for inference</a:t>
            </a:r>
          </a:p>
          <a:p>
            <a:endParaRPr lang="en-US" i="1" dirty="0">
              <a:latin typeface="IBM Plex Mono" panose="020B0509050203000203" pitchFamily="49" charset="77"/>
            </a:endParaRPr>
          </a:p>
          <a:p>
            <a:endParaRPr lang="en-US" i="1" dirty="0">
              <a:latin typeface="IBM Plex Mono" panose="020B0509050203000203" pitchFamily="49" charset="77"/>
            </a:endParaRPr>
          </a:p>
          <a:p>
            <a:r>
              <a:rPr lang="en-US" i="1" dirty="0" err="1">
                <a:latin typeface="IBM Plex Mono" panose="020B0509050203000203" pitchFamily="49" charset="77"/>
              </a:rPr>
              <a:t>Ibm.com</a:t>
            </a:r>
            <a:r>
              <a:rPr lang="en-US" i="1" dirty="0">
                <a:latin typeface="IBM Plex Mono" panose="020B0509050203000203" pitchFamily="49" charset="77"/>
              </a:rPr>
              <a:t>/research -&gt; 8 bit precision for training deep learning systems – </a:t>
            </a:r>
            <a:r>
              <a:rPr lang="en-US" i="1" dirty="0" err="1">
                <a:latin typeface="IBM Plex Mono" panose="020B0509050203000203" pitchFamily="49" charset="77"/>
              </a:rPr>
              <a:t>Naigang</a:t>
            </a:r>
            <a:r>
              <a:rPr lang="en-US" i="1" dirty="0">
                <a:latin typeface="IBM Plex Mono" panose="020B0509050203000203" pitchFamily="49" charset="77"/>
              </a:rPr>
              <a:t> Wang , </a:t>
            </a:r>
            <a:r>
              <a:rPr lang="en-US" i="1" dirty="0" err="1">
                <a:latin typeface="IBM Plex Mono" panose="020B0509050203000203" pitchFamily="49" charset="77"/>
              </a:rPr>
              <a:t>Jungwook</a:t>
            </a:r>
            <a:r>
              <a:rPr lang="en-US" i="1" dirty="0">
                <a:latin typeface="IBM Plex Mono" panose="020B0509050203000203" pitchFamily="49" charset="77"/>
              </a:rPr>
              <a:t> and </a:t>
            </a:r>
            <a:r>
              <a:rPr lang="en-US" i="1" dirty="0" err="1">
                <a:latin typeface="IBM Plex Mono" panose="020B0509050203000203" pitchFamily="49" charset="77"/>
              </a:rPr>
              <a:t>Kilash</a:t>
            </a:r>
            <a:endParaRPr lang="en-US" i="1" dirty="0">
              <a:latin typeface="IBM Plex Mono" panose="020B0509050203000203" pitchFamily="49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3C2CC-74C4-7344-BA40-9570F3FCCB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1891284"/>
            <a:ext cx="4123944" cy="32522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Mono" panose="020B0509050203000203" pitchFamily="49" charset="77"/>
              </a:rPr>
              <a:t>32 bit training and 16 bit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Mono" panose="020B0509050203000203" pitchFamily="49" charset="77"/>
              </a:rPr>
              <a:t>16 bit training and 16 bit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Mono" panose="020B0509050203000203" pitchFamily="49" charset="77"/>
              </a:rPr>
              <a:t>16 bit training and 8 bit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Mono" panose="020B0509050203000203" pitchFamily="49" charset="77"/>
              </a:rPr>
              <a:t>8 bit training and 4 bit inference</a:t>
            </a:r>
          </a:p>
        </p:txBody>
      </p:sp>
    </p:spTree>
    <p:extLst>
      <p:ext uri="{BB962C8B-B14F-4D97-AF65-F5344CB8AC3E}">
        <p14:creationId xmlns:p14="http://schemas.microsoft.com/office/powerpoint/2010/main" val="848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8338777" cy="800100"/>
          </a:xfrm>
        </p:spPr>
        <p:txBody>
          <a:bodyPr/>
          <a:lstStyle/>
          <a:p>
            <a:r>
              <a:rPr lang="en-US" dirty="0">
                <a:latin typeface="IBM Plex Mono" panose="020B0509050203000203" pitchFamily="49" charset="77"/>
              </a:rPr>
              <a:t>Reduced precision – Trade Numerical precision  for computational throughput enhancements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607" y="975629"/>
            <a:ext cx="5321147" cy="4554837"/>
          </a:xfrm>
        </p:spPr>
        <p:txBody>
          <a:bodyPr/>
          <a:lstStyle/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US" sz="1800" i="1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1800" i="1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Most pervasive Arithmetic function used in deep learning is the dot product between 2 vectors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US" sz="1800" i="1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1800" i="1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Multiply-Accumulate (MAC) needs 2 floating-point operations , C -&gt; C + </a:t>
            </a:r>
            <a:r>
              <a:rPr lang="en-US" sz="1800" i="1" kern="1200" dirty="0" err="1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aXb</a:t>
            </a:r>
            <a:endParaRPr lang="en-US" sz="1800" i="1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1800" i="1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Precision of “C” – rounding of </a:t>
            </a:r>
            <a:r>
              <a:rPr lang="en-US" sz="1800" i="1" kern="1200" dirty="0" err="1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Mantizza</a:t>
            </a:r>
            <a:r>
              <a:rPr lang="en-US" sz="1800" i="1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 creates accumulation error</a:t>
            </a: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US" sz="1800" b="1" i="1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1800" b="1" i="1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Paper -&gt; “Accumulation Bit-Width Scaling for ultra-low precision Training of Deep Networks”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800" i="1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800" i="1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19367-8C65-4B43-8D05-0DC6C96F8290}"/>
              </a:ext>
            </a:extLst>
          </p:cNvPr>
          <p:cNvSpPr txBox="1"/>
          <p:nvPr/>
        </p:nvSpPr>
        <p:spPr>
          <a:xfrm>
            <a:off x="6447099" y="1423686"/>
            <a:ext cx="229178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* - If large data needs to be processed, then processor core is easily starved for data</a:t>
            </a:r>
          </a:p>
        </p:txBody>
      </p:sp>
    </p:spTree>
    <p:extLst>
      <p:ext uri="{BB962C8B-B14F-4D97-AF65-F5344CB8AC3E}">
        <p14:creationId xmlns:p14="http://schemas.microsoft.com/office/powerpoint/2010/main" val="321423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Computation Consideration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1"/>
            <a:ext cx="4202278" cy="3894875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Improving accuracy: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16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Add More layers – more memory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73062" lvl="2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IBM Plex Mono" panose="020B0509050203000203" pitchFamily="49" charset="77"/>
              </a:rPr>
              <a:t>Memory to store outputs of intermediate layers (forward pass) </a:t>
            </a:r>
          </a:p>
          <a:p>
            <a:pPr marL="373062" lvl="2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IBM Plex Mono" panose="020B0509050203000203" pitchFamily="49" charset="77"/>
              </a:rPr>
              <a:t> Memory to store parameters </a:t>
            </a:r>
            <a:endParaRPr lang="en-IN" sz="2400" dirty="0">
              <a:latin typeface="IBM Plex Mono" panose="020B0509050203000203" pitchFamily="49" charset="77"/>
            </a:endParaRPr>
          </a:p>
          <a:p>
            <a:pPr marL="373062" lvl="2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IBM Plex Mono" panose="020B0509050203000203" pitchFamily="49" charset="77"/>
              </a:rPr>
              <a:t> Memory to store error signal at each neuron </a:t>
            </a:r>
            <a:endParaRPr lang="en-IN" sz="2400" dirty="0">
              <a:latin typeface="IBM Plex Mono" panose="020B0509050203000203" pitchFamily="49" charset="77"/>
            </a:endParaRPr>
          </a:p>
          <a:p>
            <a:pPr marL="373062" lvl="2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IBM Plex Mono" panose="020B0509050203000203" pitchFamily="49" charset="77"/>
              </a:rPr>
              <a:t> Memory to store gradient of parameters </a:t>
            </a:r>
            <a:endParaRPr lang="en-IN" sz="2400" dirty="0">
              <a:latin typeface="IBM Plex Mono" panose="020B0509050203000203" pitchFamily="49" charset="77"/>
            </a:endParaRPr>
          </a:p>
          <a:p>
            <a:pPr marL="373062" lvl="2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IBM Plex Mono" panose="020B0509050203000203" pitchFamily="49" charset="77"/>
              </a:rPr>
              <a:t>  Any extra memory needed by optimizer (</a:t>
            </a:r>
            <a:r>
              <a:rPr lang="en-IN" sz="1600" dirty="0" err="1">
                <a:latin typeface="IBM Plex Mono" panose="020B0509050203000203" pitchFamily="49" charset="77"/>
              </a:rPr>
              <a:t>eg.</a:t>
            </a:r>
            <a:r>
              <a:rPr lang="en-IN" sz="1600" dirty="0">
                <a:latin typeface="IBM Plex Mono" panose="020B0509050203000203" pitchFamily="49" charset="77"/>
              </a:rPr>
              <a:t> for momentum) </a:t>
            </a:r>
            <a:endParaRPr lang="en-IN" sz="2400" dirty="0">
              <a:latin typeface="IBM Plex Mono" panose="020B0509050203000203" pitchFamily="49" charset="77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6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BCED2-B25F-3045-AE15-816832F6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24" y="1059712"/>
            <a:ext cx="4199308" cy="37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366DB-0CE8-3241-8274-547C7ECE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73"/>
            <a:ext cx="9144000" cy="4102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FDA8A-2F7F-4247-A89C-1288F1A67E6A}"/>
              </a:ext>
            </a:extLst>
          </p:cNvPr>
          <p:cNvSpPr txBox="1"/>
          <p:nvPr/>
        </p:nvSpPr>
        <p:spPr>
          <a:xfrm>
            <a:off x="499941" y="4479000"/>
            <a:ext cx="8144117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Mini batch SGD yields stable gradient estimates and faster training</a:t>
            </a:r>
          </a:p>
        </p:txBody>
      </p:sp>
    </p:spTree>
    <p:extLst>
      <p:ext uri="{BB962C8B-B14F-4D97-AF65-F5344CB8AC3E}">
        <p14:creationId xmlns:p14="http://schemas.microsoft.com/office/powerpoint/2010/main" val="195043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based training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GPU is good but..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Latency in moving the data to GPU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Current throughput achieved is 300GB/s – </a:t>
            </a:r>
            <a:r>
              <a:rPr lang="en-US" sz="2000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NVLink</a:t>
            </a:r>
            <a:r>
              <a:rPr lang="en-US" sz="2000" kern="1200" dirty="0">
                <a:solidFill>
                  <a:srgbClr val="000000"/>
                </a:solidFill>
                <a:ea typeface="Arial" charset="0"/>
                <a:cs typeface="Arial" charset="0"/>
              </a:rPr>
              <a:t> 2.0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3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46" y="152380"/>
            <a:ext cx="4142232" cy="8001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261640"/>
            <a:ext cx="7542234" cy="3050287"/>
          </a:xfrm>
        </p:spPr>
        <p:txBody>
          <a:bodyPr/>
          <a:lstStyle/>
          <a:p>
            <a:pPr defTabSz="457200" fontAlgn="auto">
              <a:buClrTx/>
              <a:buSzTx/>
              <a:tabLst>
                <a:tab pos="3940175" algn="dec"/>
              </a:tabLst>
            </a:pPr>
            <a:r>
              <a:rPr lang="en-IN" dirty="0"/>
              <a:t>While GPUs have helped accelerate training, the amount of data as well as complexity of models have increased the computation need beyond the capability of a single GPU. For example, training on 2.5 million images on a single GPU can take 6 days on a simple model </a:t>
            </a:r>
            <a:endParaRPr lang="en-IN" sz="2000" dirty="0"/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Epochs – 82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Training duration – 3hrs 30mins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Accuracy - 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Parameters - 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DDD4E-7A01-9D4D-8889-FF249945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3" y="2157353"/>
            <a:ext cx="6609144" cy="2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66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 of Deep Learning - </a:t>
            </a:r>
            <a:r>
              <a:rPr lang="en-US" dirty="0" err="1"/>
              <a:t>Bkup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Heart of Backward propagation  - 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AutoNum type="arabicParenR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Matrix Multiplication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AutoNum type="arabicParenR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Weight update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AutoNum type="arabicParenR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Application of activation function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8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2F89-99C5-6A40-9389-EFC633E9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4211217" cy="4320270"/>
          </a:xfrm>
        </p:spPr>
        <p:txBody>
          <a:bodyPr/>
          <a:lstStyle/>
          <a:p>
            <a:r>
              <a:rPr lang="en-US" dirty="0"/>
              <a:t>ML – an optimization problem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y=f(x)</a:t>
            </a:r>
            <a:br>
              <a:rPr lang="en-US" i="1" dirty="0"/>
            </a:br>
            <a:r>
              <a:rPr lang="en-IN" i="1" dirty="0"/>
              <a:t>Weight = B0 +B1*Height</a:t>
            </a:r>
            <a:br>
              <a:rPr lang="en-IN" i="1" dirty="0"/>
            </a:br>
            <a:br>
              <a:rPr lang="en-IN" i="1" dirty="0"/>
            </a:br>
            <a:br>
              <a:rPr lang="en-IN" i="1" dirty="0"/>
            </a:b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3A80-05AB-A247-A7B2-9271E4826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63A268-EA39-2545-82EC-4D4F1C6D1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48514"/>
              </p:ext>
            </p:extLst>
          </p:nvPr>
        </p:nvGraphicFramePr>
        <p:xfrm>
          <a:off x="4896090" y="539750"/>
          <a:ext cx="27239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955">
                  <a:extLst>
                    <a:ext uri="{9D8B030D-6E8A-4147-A177-3AD203B41FA5}">
                      <a16:colId xmlns:a16="http://schemas.microsoft.com/office/drawing/2014/main" val="3946905928"/>
                    </a:ext>
                  </a:extLst>
                </a:gridCol>
                <a:gridCol w="1361955">
                  <a:extLst>
                    <a:ext uri="{9D8B030D-6E8A-4147-A177-3AD203B41FA5}">
                      <a16:colId xmlns:a16="http://schemas.microsoft.com/office/drawing/2014/main" val="152698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B4B53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B4B53"/>
                          </a:solidFill>
                        </a:rPr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B4B53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B4B53"/>
                          </a:solidFill>
                        </a:rPr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5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B4B53"/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B4B53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3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Text here …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Design Principle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Multiple GPU for learning task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Exploits elastic scalability of cloud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Data persistence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Flexibility to use any of frameworks –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Tensorflow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, Caffe, Torch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3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27257"/>
            <a:ext cx="6876288" cy="825159"/>
          </a:xfrm>
        </p:spPr>
        <p:txBody>
          <a:bodyPr/>
          <a:lstStyle/>
          <a:p>
            <a:r>
              <a:rPr lang="en-US" dirty="0"/>
              <a:t>Distributed Deep Learning -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1D860-63B1-4E49-B3FD-C52CD59A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0666C7-FD5D-8E4E-9A4A-F481A9E1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38"/>
            <a:ext cx="9144000" cy="45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9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Text here …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987C0-3FC5-4940-9C48-865B6428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3" y="29712"/>
            <a:ext cx="8132298" cy="51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80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Deep Learning -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Text here …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2F3BA-8678-3E4D-94F6-1CDD290F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" y="0"/>
            <a:ext cx="91049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26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Deep Learning – Orchestration of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5" y="1059712"/>
            <a:ext cx="8283013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Interaction of Learners and Parameter servers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Learner</a:t>
            </a: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 – 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Multiple Learner for Data parallelism, Each Learner implemented in DL framework (TF)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Each Learner works on Mutually exclusive chunk of data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Each Learner is allotted GPU/CPU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Learner Co-ordination: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Each Learner has entire copy of Model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Model weights are updated as a result of training on new chunk of data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Parameter server is used to aggregate the weights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Learner does the push and pull of weights to/from Parameter server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12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Deep Learning as Service (</a:t>
            </a:r>
            <a:r>
              <a:rPr lang="en-US" dirty="0" err="1"/>
              <a:t>DLaaS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261640"/>
            <a:ext cx="3988806" cy="3050287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Usage Experience: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AutoNum type="arabicParenR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Prepare the DL Model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AutoNum type="arabicParenR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Upload Model and training data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AutoNum type="arabicParenR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Start the training job</a:t>
            </a:r>
          </a:p>
          <a:p>
            <a:pPr marL="457200" lvl="0" indent="-457200" defTabSz="457200" fontAlgn="auto">
              <a:spcAft>
                <a:spcPts val="0"/>
              </a:spcAft>
              <a:buClrTx/>
              <a:buSzTx/>
              <a:buAutoNum type="arabicParenR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Download the trained Model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61A6-E610-D24F-AF92-23BE3EAB2400}"/>
              </a:ext>
            </a:extLst>
          </p:cNvPr>
          <p:cNvSpPr txBox="1"/>
          <p:nvPr/>
        </p:nvSpPr>
        <p:spPr>
          <a:xfrm>
            <a:off x="5289630" y="975630"/>
            <a:ext cx="362570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Data – CIFAR10</a:t>
            </a:r>
          </a:p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ea typeface="IBM Plex Sans" charset="0"/>
                <a:cs typeface="IBM Plex Sans" charset="0"/>
              </a:rPr>
              <a:t>Network – 3 convolutions, 2 FC</a:t>
            </a:r>
          </a:p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Accuracy – 71%</a:t>
            </a:r>
          </a:p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200" dirty="0">
                <a:ea typeface="IBM Plex Sans" charset="0"/>
                <a:cs typeface="IBM Plex Sans" charset="0"/>
              </a:rPr>
              <a:t>Training Duration with GPU – 4 </a:t>
            </a:r>
            <a:r>
              <a:rPr lang="en-US" sz="1200" dirty="0" err="1">
                <a:ea typeface="IBM Plex Sans" charset="0"/>
                <a:cs typeface="IBM Plex Sans" charset="0"/>
              </a:rPr>
              <a:t>hrs</a:t>
            </a:r>
            <a:endParaRPr lang="en-US" sz="1200" dirty="0">
              <a:ea typeface="IBM Plex Sans" charset="0"/>
              <a:cs typeface="IBM Plex Sans" charset="0"/>
            </a:endParaRPr>
          </a:p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Can you improve the accuracy to &gt; 71% in one hour ?</a:t>
            </a:r>
          </a:p>
          <a:p>
            <a:pPr algn="l">
              <a:lnSpc>
                <a:spcPts val="1600"/>
              </a:lnSpc>
              <a:spcAft>
                <a:spcPts val="1200"/>
              </a:spcAft>
            </a:pPr>
            <a:r>
              <a:rPr lang="en-US" sz="1600" b="1" dirty="0">
                <a:ea typeface="IBM Plex Sans" charset="0"/>
                <a:cs typeface="IBM Plex Sans" charset="0"/>
              </a:rPr>
              <a:t>85 DL experts and most of them no prior experience on the framework, able to improve the efficiency in less than hr.(72.3 to 77% accuracy)</a:t>
            </a:r>
          </a:p>
        </p:txBody>
      </p:sp>
    </p:spTree>
    <p:extLst>
      <p:ext uri="{BB962C8B-B14F-4D97-AF65-F5344CB8AC3E}">
        <p14:creationId xmlns:p14="http://schemas.microsoft.com/office/powerpoint/2010/main" val="170785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Text here …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42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Caffe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AlexNet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Model</a:t>
            </a: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Imagenet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– 1K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datasetEpochs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- 90</a:t>
            </a: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Batch size – 256 images</a:t>
            </a: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Total image – 1.3 million</a:t>
            </a: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1GPU training duration – 100hrs</a:t>
            </a: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4GPU training duration – 40hrs</a:t>
            </a:r>
          </a:p>
          <a:p>
            <a:pPr lvl="0" defTabSz="457200" fontAlgn="auto"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08424-D4BC-704D-92B9-D2EA70E3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26817"/>
            <a:ext cx="4699000" cy="2500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9C5A0-3B54-F54B-A6B2-A9E008E7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2729444"/>
            <a:ext cx="4330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22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1"/>
            <a:ext cx="4336046" cy="3628035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2 learners , 4GPU vs 8GPU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Batch size – 2048 images/run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8GPU – 1752 images/sec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4GPU – 1040 images/sec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Challenge: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To reap the benefit of distributed, use large batch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size,so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that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compute:communication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ratio is high.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Large batch size leads to slow convergence unless other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paramters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liks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C are appropriately tuned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Inter GPU communication to be improved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8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6598112" cy="800100"/>
          </a:xfrm>
        </p:spPr>
        <p:txBody>
          <a:bodyPr/>
          <a:lstStyle/>
          <a:p>
            <a:r>
              <a:rPr lang="en-US" dirty="0">
                <a:latin typeface="IBM Plex Mono" panose="020B0509050203000203" pitchFamily="49" charset="77"/>
              </a:rPr>
              <a:t>Optimization – Techniques to find best value from a set of choices….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1178806"/>
            <a:ext cx="4796385" cy="3470312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A well-posed optimization has </a:t>
            </a:r>
            <a:r>
              <a:rPr lang="en-US" sz="2000" kern="1200" dirty="0" err="1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atleast</a:t>
            </a: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 2 parts: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Optimization Domain</a:t>
            </a: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A set S of possible choices</a:t>
            </a:r>
          </a:p>
          <a:p>
            <a:pPr marL="342900" lvl="1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Objective function f() = min /max</a:t>
            </a: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Loss/Cost function (min)</a:t>
            </a: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Utility function (max)</a:t>
            </a:r>
          </a:p>
          <a:p>
            <a:pPr marL="342900" lvl="1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20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We can add “Constrain” as a third component as well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99C60-C9FC-CD44-A403-ACB3EFBC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97" y="1966435"/>
            <a:ext cx="4114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Caffe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AlexNet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Model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Imagenet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– 1K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datasetEpochs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- 90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Batch size – 256 images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Total image – 1.3 million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DCB1A-D0F2-B441-BA18-C3385A56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" y="2263655"/>
            <a:ext cx="3701458" cy="2424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A16EC-4F20-E34B-B263-65F5AEB9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504" y="2476508"/>
            <a:ext cx="3567828" cy="22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6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B28D-D1EC-1540-8F22-97F8AACF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A7A79-3957-FF4D-914F-C717C1D74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5A6E-7949-0C4A-AE87-526323B3FD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29B2-1469-D045-BD5F-43C44263E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5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B28D-D1EC-1540-8F22-97F8AACF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Bkup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A7A79-3957-FF4D-914F-C717C1D74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5A6E-7949-0C4A-AE87-526323B3FD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29B2-1469-D045-BD5F-43C44263E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3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Fixed point or floating point (combine it with </a:t>
            </a:r>
            <a:r>
              <a:rPr lang="en-US" dirty="0" err="1"/>
              <a:t>previos</a:t>
            </a:r>
            <a:r>
              <a:rPr lang="en-US" dirty="0"/>
              <a:t> - 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847" y="1891284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Need to understand the impact of this on the performance and versatility of a given network architecture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Is there a way to replace 2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nxm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 floating point operation (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mul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 &amp; add) associated with matrix-vector </a:t>
            </a: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mul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by one single operation?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49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175530"/>
            <a:ext cx="4280665" cy="884182"/>
          </a:xfrm>
        </p:spPr>
        <p:txBody>
          <a:bodyPr/>
          <a:lstStyle/>
          <a:p>
            <a:r>
              <a:rPr lang="en-US" dirty="0"/>
              <a:t>Apache Spark architecture - </a:t>
            </a:r>
            <a:r>
              <a:rPr lang="en-US" dirty="0" err="1"/>
              <a:t>Bkup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Text here …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FACF1-7A7D-CF4C-A601-A3C2703F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" y="777240"/>
            <a:ext cx="914400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44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75530"/>
            <a:ext cx="4604756" cy="981938"/>
          </a:xfrm>
        </p:spPr>
        <p:txBody>
          <a:bodyPr/>
          <a:lstStyle/>
          <a:p>
            <a:r>
              <a:rPr lang="en-US" dirty="0"/>
              <a:t>Apache Spark Run - </a:t>
            </a:r>
            <a:r>
              <a:rPr lang="en-US" dirty="0" err="1"/>
              <a:t>Bkup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718190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Training_size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= 2000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Test_size</a:t>
            </a: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 =100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C – 1-10 (Grid search) 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Gamma – 0.001 and 0.0001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N=2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Accuracy – 0.53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Accuracy – 0.87 (No Gamma)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Time – 13secs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With C=10, accuracy -0.96 and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Time 12secs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DE10B-BF93-0245-BD7E-867ED793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3128"/>
            <a:ext cx="6266302" cy="2552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B0FE6-CFE7-3E48-B979-E7A662046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152" y="642758"/>
            <a:ext cx="5327180" cy="45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8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8C48-58A3-3147-B363-E3AC5180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F0C8C-2BAF-4241-BA40-50FD71D93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0033-5700-184C-8689-5994EAEE38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AD032-6A7D-B94B-AA1A-56310ACB8C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2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82B6-38F4-6F4A-A441-AE664FEEC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7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967D5-6B9E-AE4A-99FF-06435605C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01" y="603249"/>
            <a:ext cx="6743707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CA2B3C-5F66-D94B-AD1A-48DFB26F9DEB}"/>
              </a:ext>
            </a:extLst>
          </p:cNvPr>
          <p:cNvSpPr/>
          <p:nvPr/>
        </p:nvSpPr>
        <p:spPr>
          <a:xfrm>
            <a:off x="7006104" y="2893672"/>
            <a:ext cx="213789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Minimize the weight vector will maximize the distance-&gt;</a:t>
            </a:r>
          </a:p>
          <a:p>
            <a:pPr lvl="1"/>
            <a:r>
              <a:rPr lang="en-US" dirty="0"/>
              <a:t>Which is a non linear optimization task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78E8220-CFBC-4C42-A8F4-D30F86C0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5" y="575580"/>
            <a:ext cx="67437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Optimization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881349"/>
            <a:ext cx="4770532" cy="3906551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General purpose optimization is hard and near impossible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Number of candidates in the search space grows exponentially 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Search algorithms gets trapped in local minima</a:t>
            </a:r>
          </a:p>
          <a:p>
            <a:pPr marL="342900" lvl="0" indent="-342900" defTabSz="4572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US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42900" lvl="0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IN" sz="1200" dirty="0">
                <a:latin typeface="IBM Plex Mono" panose="020B0509050203000203" pitchFamily="49" charset="77"/>
              </a:rPr>
              <a:t>One of the ways to separate local and global minimums is to avoid too fast convergence for optimal value. </a:t>
            </a:r>
          </a:p>
          <a:p>
            <a:pPr marL="342900" lvl="0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IN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342900" lvl="0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IN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We can do much better if we can assume that our objective are well-behaved</a:t>
            </a: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endParaRPr lang="en-IN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marL="544512" lvl="2" indent="-342900" defTabSz="457200" fontAlgn="auto">
              <a:buClrTx/>
              <a:buSzTx/>
              <a:buFont typeface="Arial" panose="020B0604020202020204" pitchFamily="34" charset="0"/>
              <a:buChar char="•"/>
              <a:tabLst>
                <a:tab pos="3940175" algn="dec"/>
              </a:tabLst>
            </a:pPr>
            <a:r>
              <a:rPr lang="en-IN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Convex functions are well behaved</a:t>
            </a:r>
            <a:endParaRPr lang="en-US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1800" kern="1200" dirty="0">
                <a:solidFill>
                  <a:srgbClr val="000000"/>
                </a:solidFill>
                <a:latin typeface="IBM Plex Mono" panose="020B0509050203000203" pitchFamily="49" charset="77"/>
                <a:ea typeface="Arial" charset="0"/>
                <a:cs typeface="Arial" charset="0"/>
              </a:rPr>
              <a:t>	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1800" kern="1200" dirty="0">
              <a:solidFill>
                <a:srgbClr val="000000"/>
              </a:solidFill>
              <a:latin typeface="IBM Plex Mono" panose="020B0509050203000203" pitchFamily="49" charset="77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C400-608C-8F42-A9F6-735E7B0F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721" y="429657"/>
            <a:ext cx="4354611" cy="2665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68EC0-0FCA-5E43-8AB7-DD23E47E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32" y="3246685"/>
            <a:ext cx="4011958" cy="1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Text here …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855B4-9053-8D49-ADA9-2235809D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580"/>
            <a:ext cx="9144000" cy="2354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433BF-4A8F-9540-8FB9-DE7C56DF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" y="1805797"/>
            <a:ext cx="4616068" cy="2982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15CE60-A7FC-D545-A96E-F4265A81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455" y="1994053"/>
            <a:ext cx="4428780" cy="29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8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EE6B8-8F6C-4B4E-A135-A1136A6B7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746" y="1059712"/>
            <a:ext cx="4123944" cy="3252216"/>
          </a:xfrm>
        </p:spPr>
        <p:txBody>
          <a:bodyPr/>
          <a:lstStyle/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r>
              <a:rPr lang="en-US" sz="2000" b="1" kern="1200" dirty="0">
                <a:solidFill>
                  <a:srgbClr val="000000"/>
                </a:solidFill>
                <a:ea typeface="Arial" charset="0"/>
                <a:cs typeface="Arial" charset="0"/>
              </a:rPr>
              <a:t>Convex vs non-convex</a:t>
            </a:r>
          </a:p>
          <a:p>
            <a:pPr lvl="0" defTabSz="457200" fontAlgn="auto">
              <a:spcAft>
                <a:spcPts val="0"/>
              </a:spcAft>
              <a:buClrTx/>
              <a:buSzTx/>
              <a:tabLst>
                <a:tab pos="3940175" algn="dec"/>
              </a:tabLst>
            </a:pPr>
            <a:endParaRPr lang="en-US" sz="2000" b="1" kern="120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EC1B5-FF81-0249-994B-8C1B725D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61" y="484742"/>
            <a:ext cx="5143489" cy="3391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C72E6-5287-AA47-9B38-43E16AA1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24"/>
            <a:ext cx="4043190" cy="25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A84-EB76-5E43-8FB8-8761E6F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kernel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2E08-E5CA-BE41-8004-7BCC43C77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E8A8A7D-1ACA-624A-9963-B0025889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3" y="844952"/>
            <a:ext cx="8784002" cy="378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878C0C19-3A89-0A44-900E-16182F0D4E0E}"/>
    </a:ext>
  </a:extLst>
</a:theme>
</file>

<file path=ppt/theme/theme2.xml><?xml version="1.0" encoding="utf-8"?>
<a:theme xmlns:a="http://schemas.openxmlformats.org/drawingml/2006/main" name="IBM Developer 2018 blu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83881308-1D4B-8B41-9B5A-3ACAE89432B0}"/>
    </a:ext>
  </a:extLst>
</a:theme>
</file>

<file path=ppt/theme/theme3.xml><?xml version="1.0" encoding="utf-8"?>
<a:theme xmlns:a="http://schemas.openxmlformats.org/drawingml/2006/main" name="IBM Developer 2018 black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1200"/>
          </a:spcAft>
          <a:defRPr sz="12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Arial_16x9" id="{E546D18A-4A56-6C4A-B5C8-65633EE9A008}" vid="{910FA972-C976-BC49-BD07-2460A126DCAE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IBM_Developer_Master_Presentation_2018_V01_Arial</Template>
  <TotalTime>5430</TotalTime>
  <Words>1388</Words>
  <Application>Microsoft Macintosh PowerPoint</Application>
  <PresentationFormat>On-screen Show (16:9)</PresentationFormat>
  <Paragraphs>358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.AppleSystemUIFont</vt:lpstr>
      <vt:lpstr>Arial</vt:lpstr>
      <vt:lpstr>HelvNeue Light for IBM</vt:lpstr>
      <vt:lpstr>IBM Plex Mono</vt:lpstr>
      <vt:lpstr>IBM Plex Mono Light</vt:lpstr>
      <vt:lpstr>IBM Plex Sans</vt:lpstr>
      <vt:lpstr>Wingdings</vt:lpstr>
      <vt:lpstr>IBM Developer 2018 white background</vt:lpstr>
      <vt:lpstr>IBM Developer 2018 blue background</vt:lpstr>
      <vt:lpstr>IBM Developer 2018 black background</vt:lpstr>
      <vt:lpstr>DL Optimization— “Changes the Game” Rajesh Jeyapaul Architect &amp; Client Technical Lead</vt:lpstr>
      <vt:lpstr>Agenda</vt:lpstr>
      <vt:lpstr>ML – an optimization problem  y=f(x) Weight = B0 +B1*Height   </vt:lpstr>
      <vt:lpstr>Optimization – Techniques to find best value from a set of choices….</vt:lpstr>
      <vt:lpstr>SVM Classification</vt:lpstr>
      <vt:lpstr> Optimization Challenge</vt:lpstr>
      <vt:lpstr>Convex Function</vt:lpstr>
      <vt:lpstr>Multivariate</vt:lpstr>
      <vt:lpstr>SVM kernel Optimization</vt:lpstr>
      <vt:lpstr>Cloud Apache Vs Local CPU</vt:lpstr>
      <vt:lpstr>How do you define the metric for digital computation ?</vt:lpstr>
      <vt:lpstr>Understand Deep learning (CNN)</vt:lpstr>
      <vt:lpstr>Convolutional Neural Network (CNN) – Feature extraction…</vt:lpstr>
      <vt:lpstr>Understand CNN</vt:lpstr>
      <vt:lpstr>Convolution - Filters</vt:lpstr>
      <vt:lpstr>Convolution and Pooling</vt:lpstr>
      <vt:lpstr>What is the primary computation that happens during convolution ?</vt:lpstr>
      <vt:lpstr>Convolution - Normalization</vt:lpstr>
      <vt:lpstr>Multi Layer CNN</vt:lpstr>
      <vt:lpstr>Fully Connected Layer</vt:lpstr>
      <vt:lpstr>Memory constraints</vt:lpstr>
      <vt:lpstr>Strategies to  accelerate deep learning</vt:lpstr>
      <vt:lpstr>Across the range of datasets and neural networks, what is the reduced  training and Inference precision recently achieved ?</vt:lpstr>
      <vt:lpstr>Reduced precision – Trade Numerical precision  for computational throughput enhancements</vt:lpstr>
      <vt:lpstr>Memory and Computation Consideration</vt:lpstr>
      <vt:lpstr>PowerPoint Presentation</vt:lpstr>
      <vt:lpstr>GPU based training scaling</vt:lpstr>
      <vt:lpstr>Data</vt:lpstr>
      <vt:lpstr>Core component of Deep Learning - Bkup</vt:lpstr>
      <vt:lpstr>Distributed Deep Learning</vt:lpstr>
      <vt:lpstr>Distributed Deep Learning</vt:lpstr>
      <vt:lpstr>Distributed Deep Learning - Architecture</vt:lpstr>
      <vt:lpstr>Distributed Deep Learning</vt:lpstr>
      <vt:lpstr>Distributed Deep Learning - Architecture</vt:lpstr>
      <vt:lpstr>Distributed Deep Learning – Orchestration of Jobs</vt:lpstr>
      <vt:lpstr>Distributed Deep Learning as Service (DLaaS)</vt:lpstr>
      <vt:lpstr>Topic</vt:lpstr>
      <vt:lpstr>Topic</vt:lpstr>
      <vt:lpstr>Topic</vt:lpstr>
      <vt:lpstr>Topic</vt:lpstr>
      <vt:lpstr>PowerPoint Presentation</vt:lpstr>
      <vt:lpstr>Bkup</vt:lpstr>
      <vt:lpstr>Choice of Fixed point or floating point (combine it with previos - Backup</vt:lpstr>
      <vt:lpstr>Apache Spark architecture - Bkup </vt:lpstr>
      <vt:lpstr>Apache Spark Run - Bkup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Developer Presentation Template — IBM Arial Variant</dc:title>
  <dc:creator>Neha Sobti</dc:creator>
  <cp:lastModifiedBy>RAJESH J</cp:lastModifiedBy>
  <cp:revision>161</cp:revision>
  <cp:lastPrinted>2018-10-12T17:19:31Z</cp:lastPrinted>
  <dcterms:created xsi:type="dcterms:W3CDTF">2019-02-20T14:02:43Z</dcterms:created>
  <dcterms:modified xsi:type="dcterms:W3CDTF">2019-03-12T06:26:14Z</dcterms:modified>
</cp:coreProperties>
</file>