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  <p:sldMasterId id="2147483958" r:id="rId2"/>
    <p:sldMasterId id="2147483991" r:id="rId3"/>
    <p:sldMasterId id="2147484024" r:id="rId4"/>
  </p:sldMasterIdLst>
  <p:notesMasterIdLst>
    <p:notesMasterId r:id="rId28"/>
  </p:notesMasterIdLst>
  <p:handoutMasterIdLst>
    <p:handoutMasterId r:id="rId29"/>
  </p:handoutMasterIdLst>
  <p:sldIdLst>
    <p:sldId id="269" r:id="rId5"/>
    <p:sldId id="335" r:id="rId6"/>
    <p:sldId id="336" r:id="rId7"/>
    <p:sldId id="337" r:id="rId8"/>
    <p:sldId id="338" r:id="rId9"/>
    <p:sldId id="326" r:id="rId10"/>
    <p:sldId id="339" r:id="rId11"/>
    <p:sldId id="340" r:id="rId12"/>
    <p:sldId id="341" r:id="rId13"/>
    <p:sldId id="342" r:id="rId14"/>
    <p:sldId id="343" r:id="rId15"/>
    <p:sldId id="344" r:id="rId16"/>
    <p:sldId id="333" r:id="rId17"/>
    <p:sldId id="345" r:id="rId18"/>
    <p:sldId id="348" r:id="rId19"/>
    <p:sldId id="346" r:id="rId20"/>
    <p:sldId id="347" r:id="rId21"/>
    <p:sldId id="349" r:id="rId22"/>
    <p:sldId id="350" r:id="rId23"/>
    <p:sldId id="352" r:id="rId24"/>
    <p:sldId id="351" r:id="rId25"/>
    <p:sldId id="353" r:id="rId26"/>
    <p:sldId id="354" r:id="rId27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A63E4771-ACEC-2B41-8B2D-6C65AD559C79}">
          <p14:sldIdLst>
            <p14:sldId id="269"/>
            <p14:sldId id="335"/>
            <p14:sldId id="336"/>
            <p14:sldId id="337"/>
            <p14:sldId id="338"/>
            <p14:sldId id="326"/>
            <p14:sldId id="339"/>
            <p14:sldId id="340"/>
            <p14:sldId id="341"/>
            <p14:sldId id="342"/>
            <p14:sldId id="343"/>
            <p14:sldId id="344"/>
            <p14:sldId id="333"/>
            <p14:sldId id="345"/>
            <p14:sldId id="348"/>
            <p14:sldId id="346"/>
            <p14:sldId id="347"/>
            <p14:sldId id="349"/>
            <p14:sldId id="350"/>
            <p14:sldId id="352"/>
            <p14:sldId id="351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102"/>
  </p:normalViewPr>
  <p:slideViewPr>
    <p:cSldViewPr snapToGrid="0" snapToObjects="1">
      <p:cViewPr varScale="1">
        <p:scale>
          <a:sx n="184" d="100"/>
          <a:sy n="184" d="100"/>
        </p:scale>
        <p:origin x="752" y="88"/>
      </p:cViewPr>
      <p:guideLst/>
    </p:cSldViewPr>
  </p:slideViewPr>
  <p:outlineViewPr>
    <p:cViewPr>
      <p:scale>
        <a:sx n="33" d="100"/>
        <a:sy n="33" d="100"/>
      </p:scale>
      <p:origin x="0" y="-8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2/29/20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2/29/20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20290f3f53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20290f3f53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26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7318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4710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4970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2300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337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98414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9600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7769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293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9419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10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1682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6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7727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733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490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92424"/>
            <a:ext cx="9144000" cy="385107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2425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160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66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3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27368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608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337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79559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169982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77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50628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2146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8" y="4694108"/>
            <a:ext cx="513793" cy="204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3"/>
            <a:ext cx="1920240" cy="2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83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686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16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257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736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086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328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431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31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6228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254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336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4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430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16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5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18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7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69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373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432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3641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87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82517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762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514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095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711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1049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0167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0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17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047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1043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7736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7773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584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573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1522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5584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20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5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3062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88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359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80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1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82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9274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25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71499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69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064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7382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58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88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29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0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824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84" r:id="rId26"/>
    <p:sldLayoutId id="2147483985" r:id="rId27"/>
    <p:sldLayoutId id="2147483986" r:id="rId28"/>
    <p:sldLayoutId id="2147483987" r:id="rId29"/>
    <p:sldLayoutId id="2147483988" r:id="rId30"/>
    <p:sldLayoutId id="2147483989" r:id="rId31"/>
    <p:sldLayoutId id="2147483990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06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  <p:sldLayoutId id="2147484013" r:id="rId22"/>
    <p:sldLayoutId id="2147484014" r:id="rId23"/>
    <p:sldLayoutId id="2147484015" r:id="rId24"/>
    <p:sldLayoutId id="2147484016" r:id="rId25"/>
    <p:sldLayoutId id="2147484017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1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  <p:sldLayoutId id="2147484044" r:id="rId20"/>
    <p:sldLayoutId id="2147484045" r:id="rId21"/>
    <p:sldLayoutId id="2147484046" r:id="rId22"/>
    <p:sldLayoutId id="2147484047" r:id="rId23"/>
    <p:sldLayoutId id="2147484048" r:id="rId24"/>
    <p:sldLayoutId id="2147484049" r:id="rId25"/>
    <p:sldLayoutId id="2147484050" r:id="rId26"/>
    <p:sldLayoutId id="2147484051" r:id="rId27"/>
    <p:sldLayoutId id="2147484052" r:id="rId28"/>
    <p:sldLayoutId id="2147484053" r:id="rId29"/>
    <p:sldLayoutId id="2147484054" r:id="rId30"/>
    <p:sldLayoutId id="2147484055" r:id="rId31"/>
    <p:sldLayoutId id="2147484056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7BBA-DDF0-5840-9DE1-FD6AB9A5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98827"/>
            <a:ext cx="6232052" cy="2372924"/>
          </a:xfrm>
        </p:spPr>
        <p:txBody>
          <a:bodyPr/>
          <a:lstStyle/>
          <a:p>
            <a:r>
              <a:rPr lang="en-US" dirty="0"/>
              <a:t>OpenShift Monitoring and Logging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9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1657-8CC1-3D46-9A66-9606941B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AB5A-DDBA-C94B-88D4-6EC04A821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3778E35-C86A-7F4A-886D-1AE2421478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00335-243C-5241-AFDF-3C9615EA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711"/>
            <a:ext cx="9144000" cy="39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CD33-C97C-D449-95D8-BC292D08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5201747" cy="804672"/>
          </a:xfrm>
        </p:spPr>
        <p:txBody>
          <a:bodyPr/>
          <a:lstStyle/>
          <a:p>
            <a:r>
              <a:rPr lang="en-US" dirty="0"/>
              <a:t>OpenShift Cluster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A2B6A-D627-3142-A2F9-0CF183724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4F562-B5F3-3E4A-8408-9D455910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4" y="1297816"/>
            <a:ext cx="8824332" cy="3341399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2D5191-AA18-7A4B-AED1-F3BC370BA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52582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CD33-C97C-D449-95D8-BC292D08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5201747" cy="80467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A2B6A-D627-3142-A2F9-0CF183724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4F562-B5F3-3E4A-8408-9D455910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878" y="1230909"/>
            <a:ext cx="7107044" cy="3045281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3342EFA-0EDC-5D44-AFD1-AD9542A3EE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E58D8-4972-2C4D-8D9E-7BCED0DD7AA5}"/>
              </a:ext>
            </a:extLst>
          </p:cNvPr>
          <p:cNvSpPr/>
          <p:nvPr/>
        </p:nvSpPr>
        <p:spPr>
          <a:xfrm>
            <a:off x="1341616" y="4480123"/>
            <a:ext cx="6003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Prometheus uses a “scraping” model – polling targets vs. push by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3BE4-488D-B040-B063-13F6C0A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Data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9C63-EAFD-7E43-ABF0-E82619DC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5EFFE-9360-AA4A-AFFA-6AFFD611D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597442" cy="3252216"/>
          </a:xfrm>
        </p:spPr>
        <p:txBody>
          <a:bodyPr/>
          <a:lstStyle/>
          <a:p>
            <a:r>
              <a:rPr lang="en-US" sz="1600" dirty="0"/>
              <a:t>What is a time series?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latin typeface="IBM Plex Mono" panose="020B0509050203000203" pitchFamily="49" charset="77"/>
              </a:rPr>
              <a:t>&lt;identifier&gt;  </a:t>
            </a:r>
            <a:r>
              <a:rPr lang="en-US" sz="1800" dirty="0">
                <a:solidFill>
                  <a:srgbClr val="000000"/>
                </a:solidFill>
                <a:latin typeface="IBM Plex Mono" panose="020B0509050203000203" pitchFamily="49" charset="77"/>
              </a:rPr>
              <a:t>→  [ (t0, v0), (t1, v1), … ]</a:t>
            </a:r>
            <a:endParaRPr lang="en-US" sz="1800" dirty="0">
              <a:latin typeface="IBM Plex Mono" panose="020B0509050203000203" pitchFamily="49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5DFFE-A3C5-644F-A960-9ACE205B22D8}"/>
              </a:ext>
            </a:extLst>
          </p:cNvPr>
          <p:cNvSpPr/>
          <p:nvPr/>
        </p:nvSpPr>
        <p:spPr>
          <a:xfrm>
            <a:off x="210312" y="3265355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what resource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50BE1-6ACB-114B-9307-A006E991191A}"/>
              </a:ext>
            </a:extLst>
          </p:cNvPr>
          <p:cNvSpPr/>
          <p:nvPr/>
        </p:nvSpPr>
        <p:spPr>
          <a:xfrm>
            <a:off x="2774197" y="326535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int64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99117-FA7D-4346-AD9D-BF87607C5EB2}"/>
              </a:ext>
            </a:extLst>
          </p:cNvPr>
          <p:cNvSpPr/>
          <p:nvPr/>
        </p:nvSpPr>
        <p:spPr>
          <a:xfrm>
            <a:off x="4666188" y="3265352"/>
            <a:ext cx="764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float64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F16B7-2ABD-1A4B-A7A1-3054AA4289DA}"/>
              </a:ext>
            </a:extLst>
          </p:cNvPr>
          <p:cNvCxnSpPr>
            <a:cxnSpLocks/>
          </p:cNvCxnSpPr>
          <p:nvPr/>
        </p:nvCxnSpPr>
        <p:spPr bwMode="auto">
          <a:xfrm flipV="1">
            <a:off x="906966" y="2460702"/>
            <a:ext cx="0" cy="5798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02F7ED-2B2C-E04A-914F-B4E91DECB8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6059" y="2404946"/>
            <a:ext cx="0" cy="5798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34ED6F-D28A-084C-B13D-0C7AF48162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073805" y="2404946"/>
            <a:ext cx="0" cy="5798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623FB0B-BBB9-6A49-ADFE-00F13B36B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2355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3BE4-488D-B040-B063-13F6C0A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Data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9C63-EAFD-7E43-ABF0-E82619DC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5EFFE-9360-AA4A-AFFA-6AFFD611D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597442" cy="3252216"/>
          </a:xfrm>
        </p:spPr>
        <p:txBody>
          <a:bodyPr/>
          <a:lstStyle/>
          <a:p>
            <a:r>
              <a:rPr lang="en-US" sz="1600" dirty="0"/>
              <a:t>Identifiers in a time series?</a:t>
            </a:r>
          </a:p>
          <a:p>
            <a:endParaRPr lang="en-US" dirty="0"/>
          </a:p>
          <a:p>
            <a:endParaRPr lang="en-US" sz="1100" dirty="0">
              <a:latin typeface="IBM Plex Mono" panose="020B0509050203000203" pitchFamily="49" charset="77"/>
            </a:endParaRPr>
          </a:p>
          <a:p>
            <a:r>
              <a:rPr lang="en-US" dirty="0" err="1">
                <a:latin typeface="IBM Plex Mono" panose="020B0509050203000203" pitchFamily="49" charset="77"/>
              </a:rPr>
              <a:t>container_memory_usage_bytes</a:t>
            </a:r>
            <a:r>
              <a:rPr lang="en-US" dirty="0">
                <a:latin typeface="IBM Plex Mono" panose="020B0509050203000203" pitchFamily="49" charset="77"/>
              </a:rPr>
              <a:t>{namespace="mcsvcs-user001",pod_name="trade-history-1-f9h5w"}</a:t>
            </a:r>
          </a:p>
          <a:p>
            <a:endParaRPr lang="en-US" sz="1800" dirty="0">
              <a:latin typeface="IBM Plex Mono" panose="020B0509050203000203" pitchFamily="49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5DFFE-A3C5-644F-A960-9ACE205B22D8}"/>
              </a:ext>
            </a:extLst>
          </p:cNvPr>
          <p:cNvSpPr/>
          <p:nvPr/>
        </p:nvSpPr>
        <p:spPr>
          <a:xfrm>
            <a:off x="210312" y="3265355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metric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50BE1-6ACB-114B-9307-A006E991191A}"/>
              </a:ext>
            </a:extLst>
          </p:cNvPr>
          <p:cNvSpPr/>
          <p:nvPr/>
        </p:nvSpPr>
        <p:spPr>
          <a:xfrm>
            <a:off x="4427040" y="3265355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labels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F16B7-2ABD-1A4B-A7A1-3054AA4289DA}"/>
              </a:ext>
            </a:extLst>
          </p:cNvPr>
          <p:cNvCxnSpPr>
            <a:cxnSpLocks/>
          </p:cNvCxnSpPr>
          <p:nvPr/>
        </p:nvCxnSpPr>
        <p:spPr bwMode="auto">
          <a:xfrm flipV="1">
            <a:off x="906966" y="2460702"/>
            <a:ext cx="0" cy="5798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02F7ED-2B2C-E04A-914F-B4E91DECB8C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8902" y="2404949"/>
            <a:ext cx="0" cy="5798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528FCCEA-58F4-9541-8DFB-F2121EE28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2128E-D082-9348-B1B8-484A48A75D89}"/>
              </a:ext>
            </a:extLst>
          </p:cNvPr>
          <p:cNvSpPr txBox="1"/>
          <p:nvPr/>
        </p:nvSpPr>
        <p:spPr>
          <a:xfrm>
            <a:off x="5732396" y="3646272"/>
            <a:ext cx="2268570" cy="84952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171450" indent="-171450" algn="l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Flexible - could be anything</a:t>
            </a:r>
          </a:p>
          <a:p>
            <a:pPr marL="171450" indent="-171450" algn="l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No hierarchy</a:t>
            </a:r>
            <a:endParaRPr lang="en-US" sz="12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171450" indent="-171450" algn="l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Human readable</a:t>
            </a:r>
            <a:endParaRPr lang="en-US" sz="12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8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3BE4-488D-B040-B063-13F6C0A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Rules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9C63-EAFD-7E43-ABF0-E82619DC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5EFFE-9360-AA4A-AFFA-6AFFD611D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768427" cy="3252216"/>
          </a:xfrm>
        </p:spPr>
        <p:txBody>
          <a:bodyPr/>
          <a:lstStyle/>
          <a:p>
            <a:r>
              <a:rPr lang="en-US" sz="1600" dirty="0"/>
              <a:t>Recording rules allow the definition of complex or frequently needed expressions</a:t>
            </a:r>
          </a:p>
          <a:p>
            <a:endParaRPr lang="en-US" dirty="0"/>
          </a:p>
          <a:p>
            <a:endParaRPr lang="en-US" sz="1100" dirty="0">
              <a:latin typeface="IBM Plex Mono" panose="020B0509050203000203" pitchFamily="49" charset="77"/>
            </a:endParaRPr>
          </a:p>
          <a:p>
            <a:r>
              <a:rPr lang="en-US" sz="1100" dirty="0">
                <a:latin typeface="IBM Plex Mono" panose="020B0509050203000203" pitchFamily="49" charset="77"/>
              </a:rPr>
              <a:t>record: </a:t>
            </a:r>
            <a:r>
              <a:rPr lang="en-US" sz="1100" dirty="0">
                <a:solidFill>
                  <a:schemeClr val="accent1"/>
                </a:solidFill>
                <a:latin typeface="IBM Plex Mono" panose="020B0509050203000203" pitchFamily="49" charset="77"/>
              </a:rPr>
              <a:t>pod_name:container_cpu_usage:sum 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expr: </a:t>
            </a:r>
            <a:r>
              <a:rPr lang="en-US" sz="1100" dirty="0">
                <a:solidFill>
                  <a:schemeClr val="accent1"/>
                </a:solidFill>
                <a:latin typeface="IBM Plex Mono" panose="020B0509050203000203" pitchFamily="49" charset="77"/>
              </a:rPr>
              <a:t>sum</a:t>
            </a:r>
            <a:r>
              <a:rPr lang="en-US" sz="1100" dirty="0">
                <a:latin typeface="IBM Plex Mono" panose="020B0509050203000203" pitchFamily="49" charset="77"/>
              </a:rPr>
              <a:t> 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900" dirty="0">
                <a:solidFill>
                  <a:schemeClr val="accent1"/>
                </a:solidFill>
                <a:latin typeface="IBM Plex Mono" panose="020B0509050203000203" pitchFamily="49" charset="77"/>
              </a:rPr>
              <a:t>  by(pod_name, namespace) (rate(container_cpu_usage_seconds_total{container_name!="",container_name!="POD",pod_name!=""}[5m]))</a:t>
            </a:r>
            <a:endParaRPr lang="en-US" sz="1100" dirty="0">
              <a:solidFill>
                <a:schemeClr val="accent1"/>
              </a:solidFill>
              <a:latin typeface="IBM Plex Mono" panose="020B0509050203000203" pitchFamily="49" charset="77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528FCCEA-58F4-9541-8DFB-F2121EE28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87178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3BE4-488D-B040-B063-13F6C0A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Querying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9C63-EAFD-7E43-ABF0-E82619DC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5EFFE-9360-AA4A-AFFA-6AFFD611D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597442" cy="3252216"/>
          </a:xfrm>
        </p:spPr>
        <p:txBody>
          <a:bodyPr/>
          <a:lstStyle/>
          <a:p>
            <a:r>
              <a:rPr lang="en-US" sz="1600" dirty="0"/>
              <a:t>How many pods in namespace </a:t>
            </a:r>
            <a:r>
              <a:rPr lang="en-US" sz="1600" dirty="0">
                <a:solidFill>
                  <a:schemeClr val="accent1"/>
                </a:solidFill>
              </a:rPr>
              <a:t>mcsvcs-001</a:t>
            </a:r>
            <a:r>
              <a:rPr lang="en-US" sz="1600" dirty="0"/>
              <a:t> are running at </a:t>
            </a:r>
            <a:r>
              <a:rPr lang="en-US" sz="1600" dirty="0">
                <a:solidFill>
                  <a:schemeClr val="accent1"/>
                </a:solidFill>
              </a:rPr>
              <a:t>more than 0.01 </a:t>
            </a:r>
            <a:r>
              <a:rPr lang="en-US" sz="1600" dirty="0"/>
              <a:t>CPU (10 </a:t>
            </a:r>
            <a:r>
              <a:rPr lang="en-US" sz="1600" dirty="0" err="1"/>
              <a:t>milicores</a:t>
            </a:r>
            <a:r>
              <a:rPr lang="en-US" sz="1600" dirty="0"/>
              <a:t>)?</a:t>
            </a:r>
          </a:p>
          <a:p>
            <a:endParaRPr lang="en-US" dirty="0"/>
          </a:p>
          <a:p>
            <a:endParaRPr lang="en-US" sz="1100" dirty="0">
              <a:latin typeface="IBM Plex Mono" panose="020B0509050203000203" pitchFamily="49" charset="77"/>
            </a:endParaRPr>
          </a:p>
          <a:p>
            <a:r>
              <a:rPr lang="en-US" sz="1400" dirty="0" err="1">
                <a:latin typeface="IBM Plex Mono" panose="020B0509050203000203" pitchFamily="49" charset="77"/>
              </a:rPr>
              <a:t>pod_name:container_cpu_usage:sum</a:t>
            </a:r>
            <a:r>
              <a:rPr lang="en-US" sz="1400" dirty="0">
                <a:latin typeface="IBM Plex Mono" panose="020B0509050203000203" pitchFamily="49" charset="77"/>
              </a:rPr>
              <a:t>{namespace="mcsvcs-user001"} &gt; 0.01</a:t>
            </a:r>
            <a:endParaRPr lang="en-US" sz="2000" dirty="0">
              <a:latin typeface="IBM Plex Mono" panose="020B0509050203000203" pitchFamily="49" charset="77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528FCCEA-58F4-9541-8DFB-F2121EE28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827645-1DDA-684E-91F3-B2D5EE33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31506"/>
              </p:ext>
            </p:extLst>
          </p:nvPr>
        </p:nvGraphicFramePr>
        <p:xfrm>
          <a:off x="219456" y="2719967"/>
          <a:ext cx="8597442" cy="1666977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7207256">
                  <a:extLst>
                    <a:ext uri="{9D8B030D-6E8A-4147-A177-3AD203B41FA5}">
                      <a16:colId xmlns:a16="http://schemas.microsoft.com/office/drawing/2014/main" val="342545604"/>
                    </a:ext>
                  </a:extLst>
                </a:gridCol>
                <a:gridCol w="1390186">
                  <a:extLst>
                    <a:ext uri="{9D8B030D-6E8A-4147-A177-3AD203B41FA5}">
                      <a16:colId xmlns:a16="http://schemas.microsoft.com/office/drawing/2014/main" val="3765836635"/>
                    </a:ext>
                  </a:extLst>
                </a:gridCol>
              </a:tblGrid>
              <a:tr h="763095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IBM Plex Mono" panose="020B0509050203000203" pitchFamily="49" charset="77"/>
                        </a:rPr>
                        <a:t>pod_name:container_cpu_usage:sum</a:t>
                      </a:r>
                      <a:r>
                        <a:rPr lang="en-US" sz="1200" dirty="0">
                          <a:latin typeface="IBM Plex Mono" panose="020B0509050203000203" pitchFamily="49" charset="77"/>
                        </a:rPr>
                        <a:t>{namespace="mcsvcs-user001", </a:t>
                      </a:r>
                      <a:r>
                        <a:rPr lang="en-US" sz="1200" dirty="0" err="1">
                          <a:latin typeface="IBM Plex Mono" panose="020B0509050203000203" pitchFamily="49" charset="77"/>
                        </a:rPr>
                        <a:t>pod_name</a:t>
                      </a:r>
                      <a:r>
                        <a:rPr lang="en-US" sz="1200" dirty="0">
                          <a:latin typeface="IBM Plex Mono" panose="020B0509050203000203" pitchFamily="49" charset="77"/>
                        </a:rPr>
                        <a:t>="mongodb-1-xgbqr"}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IBM Plex Mono" panose="020B0509050203000203" pitchFamily="49" charset="77"/>
                        </a:rPr>
                        <a:t>0.018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51370"/>
                  </a:ext>
                </a:extLst>
              </a:tr>
              <a:tr h="90388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IBM Plex Mono" panose="020B0509050203000203" pitchFamily="49" charset="77"/>
                        </a:rPr>
                        <a:t>pod_name:container_cpu_usage:sum</a:t>
                      </a:r>
                      <a:r>
                        <a:rPr lang="en-US" sz="1200" dirty="0">
                          <a:latin typeface="IBM Plex Mono" panose="020B0509050203000203" pitchFamily="49" charset="77"/>
                        </a:rPr>
                        <a:t>{namespace="mcsvcs-user001", </a:t>
                      </a:r>
                      <a:r>
                        <a:rPr lang="en-US" sz="1200" dirty="0" err="1">
                          <a:latin typeface="IBM Plex Mono" panose="020B0509050203000203" pitchFamily="49" charset="77"/>
                        </a:rPr>
                        <a:t>pod_name</a:t>
                      </a:r>
                      <a:r>
                        <a:rPr lang="en-US" sz="1200" dirty="0">
                          <a:latin typeface="IBM Plex Mono" panose="020B0509050203000203" pitchFamily="49" charset="77"/>
                        </a:rPr>
                        <a:t>="trade-history-1-f9h5w"}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IBM Plex Mono" panose="020B0509050203000203" pitchFamily="49" charset="77"/>
                        </a:rPr>
                        <a:t>0.020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80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97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3BE4-488D-B040-B063-13F6C0A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Alerts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9C63-EAFD-7E43-ABF0-E82619DC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5EFFE-9360-AA4A-AFFA-6AFFD611D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597442" cy="3252216"/>
          </a:xfrm>
        </p:spPr>
        <p:txBody>
          <a:bodyPr/>
          <a:lstStyle/>
          <a:p>
            <a:r>
              <a:rPr lang="en-US" sz="1600" dirty="0"/>
              <a:t>Generate an alert when a node is project to run out of storage</a:t>
            </a:r>
          </a:p>
          <a:p>
            <a:endParaRPr lang="en-US" dirty="0"/>
          </a:p>
          <a:p>
            <a:pPr>
              <a:lnSpc>
                <a:spcPts val="1400"/>
              </a:lnSpc>
            </a:pPr>
            <a:r>
              <a:rPr lang="en-US" b="1" dirty="0">
                <a:latin typeface="IBM Plex Mono" panose="020B0509050203000203" pitchFamily="49" charset="77"/>
              </a:rPr>
              <a:t>alert: </a:t>
            </a:r>
            <a:r>
              <a:rPr lang="en-US" dirty="0" err="1">
                <a:solidFill>
                  <a:schemeClr val="accent1"/>
                </a:solidFill>
                <a:latin typeface="IBM Plex Mono" panose="020B0509050203000203" pitchFamily="49" charset="77"/>
              </a:rPr>
              <a:t>NodeDiskRunningFull</a:t>
            </a:r>
            <a:endParaRPr lang="en-US" dirty="0">
              <a:solidFill>
                <a:schemeClr val="accent1"/>
              </a:solidFill>
              <a:latin typeface="IBM Plex Mono" panose="020B0509050203000203" pitchFamily="49" charset="77"/>
            </a:endParaRPr>
          </a:p>
          <a:p>
            <a:pPr>
              <a:lnSpc>
                <a:spcPts val="1400"/>
              </a:lnSpc>
            </a:pPr>
            <a:r>
              <a:rPr lang="en-US" b="1" dirty="0">
                <a:latin typeface="IBM Plex Mono" panose="020B0509050203000203" pitchFamily="49" charset="77"/>
              </a:rPr>
              <a:t>expr: </a:t>
            </a:r>
            <a:r>
              <a:rPr lang="en-US" dirty="0">
                <a:solidFill>
                  <a:schemeClr val="accent1"/>
                </a:solidFill>
                <a:latin typeface="IBM Plex Mono" panose="020B0509050203000203" pitchFamily="49" charset="77"/>
              </a:rPr>
              <a:t>'(</a:t>
            </a:r>
            <a:r>
              <a:rPr lang="en-US" dirty="0" err="1">
                <a:solidFill>
                  <a:schemeClr val="accent1"/>
                </a:solidFill>
                <a:latin typeface="IBM Plex Mono" panose="020B0509050203000203" pitchFamily="49" charset="77"/>
              </a:rPr>
              <a:t>node:node_filesystem_usage</a:t>
            </a:r>
            <a:r>
              <a:rPr lang="en-US" dirty="0">
                <a:solidFill>
                  <a:schemeClr val="accent1"/>
                </a:solidFill>
                <a:latin typeface="IBM Plex Mono" panose="020B0509050203000203" pitchFamily="49" charset="77"/>
              </a:rPr>
              <a:t>:</a:t>
            </a:r>
          </a:p>
          <a:p>
            <a:pPr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  <a:latin typeface="IBM Plex Mono" panose="020B0509050203000203" pitchFamily="49" charset="77"/>
              </a:rPr>
              <a:t>  &gt; 0.85) and (</a:t>
            </a:r>
            <a:r>
              <a:rPr lang="en-US" dirty="0" err="1">
                <a:solidFill>
                  <a:schemeClr val="accent1"/>
                </a:solidFill>
                <a:latin typeface="IBM Plex Mono" panose="020B0509050203000203" pitchFamily="49" charset="77"/>
              </a:rPr>
              <a:t>predict_linear</a:t>
            </a:r>
            <a:r>
              <a:rPr lang="en-US" dirty="0">
                <a:solidFill>
                  <a:schemeClr val="accent1"/>
                </a:solidFill>
                <a:latin typeface="IBM Plex Mono" panose="020B0509050203000203" pitchFamily="49" charset="77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IBM Plex Mono" panose="020B0509050203000203" pitchFamily="49" charset="77"/>
              </a:rPr>
              <a:t>node:node_filesystem_avail</a:t>
            </a:r>
            <a:r>
              <a:rPr lang="en-US" dirty="0">
                <a:solidFill>
                  <a:schemeClr val="accent1"/>
                </a:solidFill>
                <a:latin typeface="IBM Plex Mono" panose="020B0509050203000203" pitchFamily="49" charset="77"/>
              </a:rPr>
              <a:t>:[30m], 3600 * 2) &lt;</a:t>
            </a:r>
          </a:p>
          <a:p>
            <a:pPr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  <a:latin typeface="IBM Plex Mono" panose="020B0509050203000203" pitchFamily="49" charset="77"/>
              </a:rPr>
              <a:t>  0)'</a:t>
            </a:r>
          </a:p>
          <a:p>
            <a:pPr>
              <a:lnSpc>
                <a:spcPts val="1400"/>
              </a:lnSpc>
            </a:pPr>
            <a:r>
              <a:rPr lang="en-US" b="1" dirty="0">
                <a:latin typeface="IBM Plex Mono" panose="020B0509050203000203" pitchFamily="49" charset="77"/>
              </a:rPr>
              <a:t>for: </a:t>
            </a:r>
            <a:r>
              <a:rPr lang="en-US" dirty="0">
                <a:latin typeface="IBM Plex Mono" panose="020B0509050203000203" pitchFamily="49" charset="77"/>
              </a:rPr>
              <a:t>10m</a:t>
            </a:r>
          </a:p>
          <a:p>
            <a:pPr>
              <a:lnSpc>
                <a:spcPts val="1400"/>
              </a:lnSpc>
            </a:pPr>
            <a:r>
              <a:rPr lang="en-US" b="1" dirty="0">
                <a:latin typeface="IBM Plex Mono" panose="020B0509050203000203" pitchFamily="49" charset="77"/>
              </a:rPr>
              <a:t>labels:</a:t>
            </a:r>
          </a:p>
          <a:p>
            <a:pPr>
              <a:lnSpc>
                <a:spcPts val="1400"/>
              </a:lnSpc>
            </a:pPr>
            <a:r>
              <a:rPr lang="en-US" dirty="0">
                <a:latin typeface="IBM Plex Mono" panose="020B0509050203000203" pitchFamily="49" charset="77"/>
              </a:rPr>
              <a:t>  severity: </a:t>
            </a:r>
            <a:r>
              <a:rPr lang="en-US" dirty="0">
                <a:solidFill>
                  <a:srgbClr val="C00000"/>
                </a:solidFill>
                <a:latin typeface="IBM Plex Mono" panose="020B0509050203000203" pitchFamily="49" charset="77"/>
              </a:rPr>
              <a:t>critical</a:t>
            </a:r>
          </a:p>
          <a:p>
            <a:pPr>
              <a:lnSpc>
                <a:spcPts val="1400"/>
              </a:lnSpc>
            </a:pPr>
            <a:r>
              <a:rPr lang="en-US" b="1" dirty="0">
                <a:latin typeface="IBM Plex Mono" panose="020B0509050203000203" pitchFamily="49" charset="77"/>
              </a:rPr>
              <a:t>annotations:</a:t>
            </a:r>
          </a:p>
          <a:p>
            <a:pPr>
              <a:lnSpc>
                <a:spcPts val="1400"/>
              </a:lnSpc>
            </a:pPr>
            <a:r>
              <a:rPr lang="en-US" dirty="0">
                <a:latin typeface="IBM Plex Mono" panose="020B0509050203000203" pitchFamily="49" charset="77"/>
              </a:rPr>
              <a:t>  message: Device {{ $</a:t>
            </a:r>
            <a:r>
              <a:rPr lang="en-US" dirty="0" err="1">
                <a:latin typeface="IBM Plex Mono" panose="020B0509050203000203" pitchFamily="49" charset="77"/>
              </a:rPr>
              <a:t>labels.device</a:t>
            </a:r>
            <a:r>
              <a:rPr lang="en-US" dirty="0">
                <a:latin typeface="IBM Plex Mono" panose="020B0509050203000203" pitchFamily="49" charset="77"/>
              </a:rPr>
              <a:t> }} of node-exporter {{ $</a:t>
            </a:r>
            <a:r>
              <a:rPr lang="en-US" dirty="0" err="1">
                <a:latin typeface="IBM Plex Mono" panose="020B0509050203000203" pitchFamily="49" charset="77"/>
              </a:rPr>
              <a:t>labels.namespace</a:t>
            </a:r>
            <a:r>
              <a:rPr lang="en-US" dirty="0">
                <a:latin typeface="IBM Plex Mono" panose="020B0509050203000203" pitchFamily="49" charset="77"/>
              </a:rPr>
              <a:t> }}/{{</a:t>
            </a:r>
          </a:p>
          <a:p>
            <a:pPr>
              <a:lnSpc>
                <a:spcPts val="1400"/>
              </a:lnSpc>
            </a:pPr>
            <a:r>
              <a:rPr lang="en-US" dirty="0">
                <a:latin typeface="IBM Plex Mono" panose="020B0509050203000203" pitchFamily="49" charset="77"/>
              </a:rPr>
              <a:t>    $</a:t>
            </a:r>
            <a:r>
              <a:rPr lang="en-US" dirty="0" err="1">
                <a:latin typeface="IBM Plex Mono" panose="020B0509050203000203" pitchFamily="49" charset="77"/>
              </a:rPr>
              <a:t>labels.pod</a:t>
            </a:r>
            <a:r>
              <a:rPr lang="en-US" dirty="0">
                <a:latin typeface="IBM Plex Mono" panose="020B0509050203000203" pitchFamily="49" charset="77"/>
              </a:rPr>
              <a:t> }} is running full within the next 2 hours.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623FB0B-BBB9-6A49-ADFE-00F13B36B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16486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3BE4-488D-B040-B063-13F6C0A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9C63-EAFD-7E43-ABF0-E82619DC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5EFFE-9360-AA4A-AFFA-6AFFD611D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980202"/>
            <a:ext cx="8597442" cy="3252216"/>
          </a:xfrm>
        </p:spPr>
        <p:txBody>
          <a:bodyPr/>
          <a:lstStyle/>
          <a:p>
            <a:r>
              <a:rPr lang="en-US" sz="1600" dirty="0"/>
              <a:t>Pre-configured for cluster monitoring, but Prometheus is commonly used for applications too</a:t>
            </a:r>
          </a:p>
          <a:p>
            <a:endParaRPr lang="en-US" sz="1600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623FB0B-BBB9-6A49-ADFE-00F13B36B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613F98-51FF-B346-A3EF-14997221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772"/>
            <a:ext cx="9144000" cy="36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C5DD-6509-5B43-9DE6-41582372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DB75C-7A40-0B4D-805E-BA783042F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AF01DEC-7389-6D43-A289-8C8E41C9D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7D292-47FE-B241-8E74-E313528E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639"/>
            <a:ext cx="9144000" cy="44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24643-61D0-F042-98F2-91F135B381C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/>
              <a:t>Logs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Information from discrete events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Unstructured text</a:t>
            </a:r>
          </a:p>
          <a:p>
            <a:pPr marL="457200" lvl="1" indent="-285750">
              <a:buClr>
                <a:schemeClr val="bg1"/>
              </a:buClr>
              <a:buFont typeface="System Font Regular"/>
              <a:buChar char="-"/>
            </a:pPr>
            <a:r>
              <a:rPr lang="en-US" sz="1400" dirty="0">
                <a:solidFill>
                  <a:schemeClr val="bg1"/>
                </a:solidFill>
              </a:rPr>
              <a:t>may be formatted (syslog, common log, …)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Structured (e.g. json)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Timestamped (?)</a:t>
            </a:r>
          </a:p>
          <a:p>
            <a:pPr marL="285750" indent="-285750">
              <a:spcBef>
                <a:spcPts val="1200"/>
              </a:spcBef>
              <a:buClr>
                <a:schemeClr val="bg1"/>
              </a:buClr>
              <a:buFont typeface=".Hiragino Kaku Gothic Interface W3"/>
              <a:buChar char="⇒"/>
            </a:pPr>
            <a:r>
              <a:rPr lang="en-US" sz="1600" dirty="0"/>
              <a:t>Text search, query + reduce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37D3-89BD-7043-A81B-6EAA1ECCA8D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/>
              <a:t>Metrics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Observables (CPU, memory, threads …)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Measured on specific intervals</a:t>
            </a:r>
          </a:p>
          <a:p>
            <a:pPr marL="457200" lvl="1" indent="-285750">
              <a:buClr>
                <a:schemeClr val="bg1"/>
              </a:buClr>
              <a:buFont typeface="System Font Regular"/>
              <a:buChar char="-"/>
            </a:pPr>
            <a:r>
              <a:rPr lang="en-US" sz="1400" dirty="0">
                <a:solidFill>
                  <a:schemeClr val="bg1"/>
                </a:solidFill>
              </a:rPr>
              <a:t>every 10ms, 1s, 5mins …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Time series of data</a:t>
            </a:r>
          </a:p>
          <a:p>
            <a:pPr marL="285750" lvl="0" indent="-285750">
              <a:spcBef>
                <a:spcPts val="1200"/>
              </a:spcBef>
              <a:buClr>
                <a:srgbClr val="FFFFFF"/>
              </a:buClr>
              <a:buFont typeface=".Hiragino Kaku Gothic Interface W3"/>
              <a:buChar char="⇒"/>
            </a:pPr>
            <a:r>
              <a:rPr lang="en-US" sz="1600" dirty="0">
                <a:solidFill>
                  <a:srgbClr val="FFFFFF"/>
                </a:solidFill>
              </a:rPr>
              <a:t>Time-based graphs, gauges, charts</a:t>
            </a:r>
          </a:p>
          <a:p>
            <a:pPr>
              <a:buClr>
                <a:schemeClr val="bg1"/>
              </a:buClr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AEE1F0-0969-5D48-ACCB-B41CC98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B532-A795-1842-817C-15E337D5A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3327A-909E-B141-8FE8-E2C3332C7B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3260"/>
              </a:lnSpc>
              <a:spcAft>
                <a:spcPts val="1800"/>
              </a:spcAft>
            </a:pPr>
            <a:r>
              <a:rPr lang="en-US" sz="2800" dirty="0"/>
              <a:t>Logging = collecting and analyzing </a:t>
            </a:r>
            <a:r>
              <a:rPr lang="en-US" sz="2800" b="1" dirty="0">
                <a:solidFill>
                  <a:schemeClr val="accent1"/>
                </a:solidFill>
              </a:rPr>
              <a:t>log</a:t>
            </a:r>
            <a:r>
              <a:rPr lang="en-US" sz="2800" dirty="0"/>
              <a:t> data</a:t>
            </a:r>
          </a:p>
          <a:p>
            <a:pPr>
              <a:lnSpc>
                <a:spcPts val="3160"/>
              </a:lnSpc>
            </a:pPr>
            <a:r>
              <a:rPr lang="en-US" sz="2800" dirty="0"/>
              <a:t>Monitoring = collecting and analyzing </a:t>
            </a:r>
            <a:r>
              <a:rPr lang="en-US" sz="2800" b="1" dirty="0">
                <a:solidFill>
                  <a:schemeClr val="accent1"/>
                </a:solidFill>
              </a:rPr>
              <a:t>metrics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Note: both systems can, must and do support generating alerts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29837-6FD5-8743-98B3-686C73912D41}"/>
              </a:ext>
            </a:extLst>
          </p:cNvPr>
          <p:cNvCxnSpPr/>
          <p:nvPr/>
        </p:nvCxnSpPr>
        <p:spPr bwMode="auto">
          <a:xfrm>
            <a:off x="5070088" y="2570162"/>
            <a:ext cx="34494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C22A11C-0537-6348-9B1B-74A401C3B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49958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C5DD-6509-5B43-9DE6-41582372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DB75C-7A40-0B4D-805E-BA783042F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AF01DEC-7389-6D43-A289-8C8E41C9D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7D292-47FE-B241-8E74-E313528E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661639"/>
            <a:ext cx="9144000" cy="44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1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5EEB-1730-0B4D-A7C2-ACBB8866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 #1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DAAE3-A1DB-8A41-AAD8-D8035F6DA7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4083-91CC-9B41-B202-12A53E079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4280B4-6B39-004C-90F1-6A7112C1A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485930" cy="3252216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sz="1800" dirty="0"/>
              <a:t>Kubernetes</a:t>
            </a:r>
            <a:r>
              <a:rPr lang="en-US" sz="1600" dirty="0"/>
              <a:t> </a:t>
            </a:r>
            <a:r>
              <a:rPr lang="en-US" sz="1600" b="1" dirty="0"/>
              <a:t>Logs</a:t>
            </a:r>
          </a:p>
          <a:p>
            <a:pPr marL="2857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Problems </a:t>
            </a:r>
            <a:r>
              <a:rPr lang="en-US" sz="1600" b="1" i="1" dirty="0">
                <a:solidFill>
                  <a:schemeClr val="accent1"/>
                </a:solidFill>
              </a:rPr>
              <a:t>in</a:t>
            </a:r>
            <a:r>
              <a:rPr lang="en-US" sz="1600" dirty="0"/>
              <a:t> the container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$ </a:t>
            </a:r>
            <a:r>
              <a:rPr lang="en-US" sz="1100" dirty="0" err="1">
                <a:latin typeface="IBM Plex Mono" panose="020B0509050203000203" pitchFamily="49" charset="77"/>
              </a:rPr>
              <a:t>oc</a:t>
            </a:r>
            <a:r>
              <a:rPr lang="en-US" sz="1100" dirty="0">
                <a:latin typeface="IBM Plex Mono" panose="020B0509050203000203" pitchFamily="49" charset="77"/>
              </a:rPr>
              <a:t> create deployment </a:t>
            </a:r>
            <a:r>
              <a:rPr lang="en-US" sz="1100" dirty="0" err="1">
                <a:latin typeface="IBM Plex Mono" panose="020B0509050203000203" pitchFamily="49" charset="77"/>
              </a:rPr>
              <a:t>redis</a:t>
            </a:r>
            <a:r>
              <a:rPr lang="en-US" sz="1100" dirty="0">
                <a:latin typeface="IBM Plex Mono" panose="020B0509050203000203" pitchFamily="49" charset="77"/>
              </a:rPr>
              <a:t> --image=redis:3.2.9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 err="1">
                <a:latin typeface="IBM Plex Mono" panose="020B0509050203000203" pitchFamily="49" charset="77"/>
              </a:rPr>
              <a:t>deployment.apps</a:t>
            </a:r>
            <a:r>
              <a:rPr lang="en-US" sz="1100" dirty="0">
                <a:latin typeface="IBM Plex Mono" panose="020B0509050203000203" pitchFamily="49" charset="77"/>
              </a:rPr>
              <a:t>/</a:t>
            </a:r>
            <a:r>
              <a:rPr lang="en-US" sz="1100" dirty="0" err="1">
                <a:latin typeface="IBM Plex Mono" panose="020B0509050203000203" pitchFamily="49" charset="77"/>
              </a:rPr>
              <a:t>redis</a:t>
            </a:r>
            <a:r>
              <a:rPr lang="en-US" sz="1100" dirty="0">
                <a:latin typeface="IBM Plex Mono" panose="020B0509050203000203" pitchFamily="49" charset="77"/>
              </a:rPr>
              <a:t> created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$ </a:t>
            </a:r>
            <a:r>
              <a:rPr lang="en-US" sz="1100" dirty="0" err="1">
                <a:latin typeface="IBM Plex Mono" panose="020B0509050203000203" pitchFamily="49" charset="77"/>
              </a:rPr>
              <a:t>oc</a:t>
            </a:r>
            <a:r>
              <a:rPr lang="en-US" sz="1100" dirty="0">
                <a:latin typeface="IBM Plex Mono" panose="020B0509050203000203" pitchFamily="49" charset="77"/>
              </a:rPr>
              <a:t> exec –it redis-67455bbc75-klgrg </a:t>
            </a:r>
            <a:r>
              <a:rPr lang="en-US" sz="1100" dirty="0" err="1">
                <a:latin typeface="IBM Plex Mono" panose="020B0509050203000203" pitchFamily="49" charset="77"/>
              </a:rPr>
              <a:t>redis</a:t>
            </a:r>
            <a:r>
              <a:rPr lang="en-US" sz="1100" dirty="0">
                <a:latin typeface="IBM Plex Mono" panose="020B0509050203000203" pitchFamily="49" charset="77"/>
              </a:rPr>
              <a:t>-cli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127.0.0.1:6379&gt; set foo bar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OK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127.0.0.1:6379&gt; save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solidFill>
                  <a:srgbClr val="FF0000"/>
                </a:solidFill>
                <a:latin typeface="IBM Plex Mono" panose="020B0509050203000203" pitchFamily="49" charset="77"/>
              </a:rPr>
              <a:t>ERR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sz="1100" dirty="0">
              <a:latin typeface="IBM Plex Mono" panose="020B0509050203000203" pitchFamily="49" charset="77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$ </a:t>
            </a:r>
            <a:r>
              <a:rPr lang="en-US" sz="1100" dirty="0" err="1">
                <a:latin typeface="IBM Plex Mono" panose="020B0509050203000203" pitchFamily="49" charset="77"/>
              </a:rPr>
              <a:t>oc</a:t>
            </a:r>
            <a:r>
              <a:rPr lang="en-US" sz="1100" dirty="0">
                <a:latin typeface="IBM Plex Mono" panose="020B0509050203000203" pitchFamily="49" charset="77"/>
              </a:rPr>
              <a:t> logs redis-67455bbc75-klgrg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1:C 11 Nov 00:16:14.784 # Warning: no config file specified,…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…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IBM Plex Mono" panose="020B0509050203000203" pitchFamily="49" charset="77"/>
              </a:rPr>
              <a:t>1:M 11 Nov 00:25:32.130 # Failed opening the RDB file </a:t>
            </a:r>
            <a:r>
              <a:rPr lang="en-US" sz="1100" dirty="0" err="1">
                <a:latin typeface="IBM Plex Mono" panose="020B0509050203000203" pitchFamily="49" charset="77"/>
              </a:rPr>
              <a:t>dump.rdb</a:t>
            </a:r>
            <a:r>
              <a:rPr lang="en-US" sz="1100" dirty="0">
                <a:latin typeface="IBM Plex Mono" panose="020B0509050203000203" pitchFamily="49" charset="77"/>
              </a:rPr>
              <a:t> (in server root </a:t>
            </a:r>
            <a:r>
              <a:rPr lang="en-US" sz="1100" dirty="0" err="1">
                <a:latin typeface="IBM Plex Mono" panose="020B0509050203000203" pitchFamily="49" charset="77"/>
              </a:rPr>
              <a:t>dir</a:t>
            </a:r>
            <a:r>
              <a:rPr lang="en-US" sz="1100" dirty="0">
                <a:latin typeface="IBM Plex Mono" panose="020B0509050203000203" pitchFamily="49" charset="77"/>
              </a:rPr>
              <a:t> /data) for saving: Permission denied</a:t>
            </a:r>
          </a:p>
        </p:txBody>
      </p:sp>
    </p:spTree>
    <p:extLst>
      <p:ext uri="{BB962C8B-B14F-4D97-AF65-F5344CB8AC3E}">
        <p14:creationId xmlns:p14="http://schemas.microsoft.com/office/powerpoint/2010/main" val="22151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5EEB-1730-0B4D-A7C2-ACBB8866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4083-91CC-9B41-B202-12A53E079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C1445A-361B-144C-B491-C6F55B7212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66" y="1255657"/>
            <a:ext cx="8513890" cy="3252216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sz="1600" dirty="0"/>
              <a:t>Kubernetes </a:t>
            </a:r>
            <a:r>
              <a:rPr lang="en-US" sz="1600" b="1" dirty="0"/>
              <a:t>Events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Problems </a:t>
            </a:r>
            <a:r>
              <a:rPr lang="en-US" sz="1600" b="1" i="1" dirty="0">
                <a:solidFill>
                  <a:schemeClr val="accent1"/>
                </a:solidFill>
              </a:rPr>
              <a:t>with</a:t>
            </a:r>
            <a:r>
              <a:rPr lang="en-US" sz="1600" dirty="0"/>
              <a:t> the container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900" dirty="0">
                <a:latin typeface="IBM Plex Mono" panose="020B0509050203000203" pitchFamily="49" charset="77"/>
              </a:rPr>
              <a:t>$ </a:t>
            </a:r>
            <a:r>
              <a:rPr lang="en-US" sz="900" dirty="0" err="1">
                <a:latin typeface="IBM Plex Mono" panose="020B0509050203000203" pitchFamily="49" charset="77"/>
              </a:rPr>
              <a:t>oc</a:t>
            </a:r>
            <a:r>
              <a:rPr lang="en-US" sz="900" dirty="0">
                <a:latin typeface="IBM Plex Mono" panose="020B0509050203000203" pitchFamily="49" charset="77"/>
              </a:rPr>
              <a:t> create deployment foo --image=busyfoo:1.9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900" dirty="0" err="1">
                <a:latin typeface="IBM Plex Mono" panose="020B0509050203000203" pitchFamily="49" charset="77"/>
              </a:rPr>
              <a:t>deployment.apps</a:t>
            </a:r>
            <a:r>
              <a:rPr lang="en-US" sz="900" dirty="0">
                <a:latin typeface="IBM Plex Mono" panose="020B0509050203000203" pitchFamily="49" charset="77"/>
              </a:rPr>
              <a:t>/foo created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900" dirty="0">
                <a:latin typeface="IBM Plex Mono" panose="020B0509050203000203" pitchFamily="49" charset="77"/>
              </a:rPr>
              <a:t>$ </a:t>
            </a:r>
            <a:r>
              <a:rPr lang="en-US" sz="900" dirty="0" err="1">
                <a:latin typeface="IBM Plex Mono" panose="020B0509050203000203" pitchFamily="49" charset="77"/>
              </a:rPr>
              <a:t>oc</a:t>
            </a:r>
            <a:r>
              <a:rPr lang="en-US" sz="900" dirty="0">
                <a:latin typeface="IBM Plex Mono" panose="020B0509050203000203" pitchFamily="49" charset="77"/>
              </a:rPr>
              <a:t> get pods</a:t>
            </a:r>
            <a:endParaRPr lang="en-US" sz="1100" dirty="0">
              <a:latin typeface="IBM Plex Mono" panose="020B0509050203000203" pitchFamily="49" charset="77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900" dirty="0">
                <a:latin typeface="IBM Plex Mono" panose="020B0509050203000203" pitchFamily="49" charset="77"/>
              </a:rPr>
              <a:t>NAME                  READY     STATUS         RESTARTS   AGE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900" dirty="0">
                <a:latin typeface="IBM Plex Mono" panose="020B0509050203000203" pitchFamily="49" charset="77"/>
              </a:rPr>
              <a:t>foo-dcd7cd446-k85kh   0/1      </a:t>
            </a: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IBM Plex Mono" panose="020B0509050203000203" pitchFamily="49" charset="77"/>
              </a:rPr>
              <a:t>ErrImagePull</a:t>
            </a: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   </a:t>
            </a:r>
            <a:r>
              <a:rPr lang="en-US" sz="900" dirty="0">
                <a:latin typeface="IBM Plex Mono" panose="020B0509050203000203" pitchFamily="49" charset="77"/>
              </a:rPr>
              <a:t>0          9s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$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oc</a:t>
            </a: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describe pod foo-dcd7cd446-k85kh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Name:               foo-dcd7cd446-k85kh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Namespace:          debugging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…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Events: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Type     Reason     Age                From                   Message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----     ------     ----               ----                   -------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Normal   Scheduled  36s                default-scheduler      Successfully assigned debugging/foo-dcd7cd446-k85kh to 10.191.61.69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Normal   Pulling    21s (x2 over 35s) 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kubelet</a:t>
            </a: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, 10.191.61.69  pulling image "busyfoo:1.9"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  Warning  Failed     21s (x2 over 35s)  </a:t>
            </a:r>
            <a:r>
              <a:rPr lang="en-US" sz="900" dirty="0" err="1">
                <a:solidFill>
                  <a:srgbClr val="FF0000"/>
                </a:solidFill>
                <a:latin typeface="IBM Plex Mono" panose="020B0509050203000203" pitchFamily="49" charset="77"/>
              </a:rPr>
              <a:t>kubelet</a:t>
            </a: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, 10.191.61.69  Failed to pull image "busyfoo:1.9": </a:t>
            </a:r>
            <a:r>
              <a:rPr lang="en-US" sz="900" dirty="0" err="1">
                <a:solidFill>
                  <a:srgbClr val="FF0000"/>
                </a:solidFill>
                <a:latin typeface="IBM Plex Mono" panose="020B0509050203000203" pitchFamily="49" charset="77"/>
              </a:rPr>
              <a:t>rpc</a:t>
            </a: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 error: code = Unknown desc = Error reading manifest 1.9 in </a:t>
            </a:r>
            <a:r>
              <a:rPr lang="en-US" sz="900" dirty="0" err="1">
                <a:solidFill>
                  <a:srgbClr val="FF0000"/>
                </a:solidFill>
                <a:latin typeface="IBM Plex Mono" panose="020B0509050203000203" pitchFamily="49" charset="77"/>
              </a:rPr>
              <a:t>docker.io</a:t>
            </a: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/library/</a:t>
            </a:r>
            <a:r>
              <a:rPr lang="en-US" sz="900" dirty="0" err="1">
                <a:solidFill>
                  <a:srgbClr val="FF0000"/>
                </a:solidFill>
                <a:latin typeface="IBM Plex Mono" panose="020B0509050203000203" pitchFamily="49" charset="77"/>
              </a:rPr>
              <a:t>busyfoo</a:t>
            </a: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: errors: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denied: requested access to the resource is denied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FF0000"/>
                </a:solidFill>
                <a:latin typeface="IBM Plex Mono" panose="020B0509050203000203" pitchFamily="49" charset="77"/>
              </a:rPr>
              <a:t>unauthorized: authentication required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Warning  Failed   21s (x2 over 35s) 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kubelet</a:t>
            </a: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, 10.191.61.69  Error: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ErrImagePull</a:t>
            </a:r>
            <a:endParaRPr lang="en-US" sz="900" dirty="0">
              <a:solidFill>
                <a:srgbClr val="000000"/>
              </a:solidFill>
              <a:latin typeface="IBM Plex Mono" panose="020B0509050203000203" pitchFamily="49" charset="77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Normal  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BackOff</a:t>
            </a: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8s (x2 over 34s)  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kubelet</a:t>
            </a: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, 10.191.61.69  Back-off pulling image "busyfoo:1.9"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  Warning  Failed   8s (x2 over 34s)  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kubelet</a:t>
            </a:r>
            <a:r>
              <a:rPr lang="en-US" sz="900" dirty="0">
                <a:solidFill>
                  <a:srgbClr val="000000"/>
                </a:solidFill>
                <a:latin typeface="IBM Plex Mono" panose="020B0509050203000203" pitchFamily="49" charset="77"/>
              </a:rPr>
              <a:t>, 10.191.61.69  Error: </a:t>
            </a:r>
            <a:r>
              <a:rPr lang="en-US" sz="900" dirty="0" err="1">
                <a:solidFill>
                  <a:srgbClr val="000000"/>
                </a:solidFill>
                <a:latin typeface="IBM Plex Mono" panose="020B0509050203000203" pitchFamily="49" charset="77"/>
              </a:rPr>
              <a:t>ImagePullBackOff</a:t>
            </a:r>
            <a:endParaRPr lang="en-US" sz="900" dirty="0">
              <a:solidFill>
                <a:srgbClr val="000000"/>
              </a:solidFill>
              <a:latin typeface="IBM Plex Mono" panose="020B0509050203000203" pitchFamily="49" charset="77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endParaRPr lang="en-US" sz="1050" dirty="0">
              <a:solidFill>
                <a:srgbClr val="000000"/>
              </a:solidFill>
              <a:latin typeface="IBM Plex Mono" panose="020B0509050203000203" pitchFamily="49" charset="77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sz="800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819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2A8994-224A-3E48-B92A-2214A81A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19AD8-0603-7247-9078-A78851457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A2EAF7-2283-674D-A717-75ABD4B8D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en-US" sz="1800" dirty="0"/>
              <a:t>Effectively managing applications in a cluster requires a “big picture” approach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Multiple application components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Cluster health / monitoring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Access control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Retention policy</a:t>
            </a:r>
          </a:p>
          <a:p>
            <a:pPr>
              <a:lnSpc>
                <a:spcPts val="1800"/>
              </a:lnSpc>
            </a:pPr>
            <a:endParaRPr lang="en-US" sz="1800" dirty="0"/>
          </a:p>
          <a:p>
            <a:pPr>
              <a:lnSpc>
                <a:spcPts val="2400"/>
              </a:lnSpc>
            </a:pPr>
            <a:r>
              <a:rPr lang="en-US" sz="1800" dirty="0"/>
              <a:t>Useful </a:t>
            </a:r>
            <a:r>
              <a:rPr lang="en-US" sz="1800" dirty="0" err="1"/>
              <a:t>OpenSource</a:t>
            </a:r>
            <a:r>
              <a:rPr lang="en-US" sz="1800" dirty="0"/>
              <a:t> tools for logging and monitoring use cases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C6A6412-AA85-9445-9D98-13326EF9E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pic>
        <p:nvPicPr>
          <p:cNvPr id="21" name="Picture Placeholder 5">
            <a:extLst>
              <a:ext uri="{FF2B5EF4-FFF2-40B4-BE49-F238E27FC236}">
                <a16:creationId xmlns:a16="http://schemas.microsoft.com/office/drawing/2014/main" id="{56FA9011-FCBD-E14C-B886-D70D098013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395" r="6761"/>
          <a:stretch/>
        </p:blipFill>
        <p:spPr>
          <a:xfrm>
            <a:off x="4572000" y="0"/>
            <a:ext cx="4572000" cy="5143500"/>
          </a:xfrm>
        </p:spPr>
      </p:pic>
    </p:spTree>
    <p:extLst>
      <p:ext uri="{BB962C8B-B14F-4D97-AF65-F5344CB8AC3E}">
        <p14:creationId xmlns:p14="http://schemas.microsoft.com/office/powerpoint/2010/main" val="26325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50CD-C891-A046-ACD9-4361737E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5162-8452-A24A-857D-5CC21073D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A648E6-7CFF-1D4D-A890-920C20B21F1B}"/>
              </a:ext>
            </a:extLst>
          </p:cNvPr>
          <p:cNvSpPr/>
          <p:nvPr/>
        </p:nvSpPr>
        <p:spPr bwMode="auto">
          <a:xfrm>
            <a:off x="1724722" y="1457093"/>
            <a:ext cx="3642732" cy="9069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Application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D1410-EA85-3D49-B111-04C6166062FB}"/>
              </a:ext>
            </a:extLst>
          </p:cNvPr>
          <p:cNvSpPr/>
          <p:nvPr/>
        </p:nvSpPr>
        <p:spPr bwMode="auto">
          <a:xfrm>
            <a:off x="1724722" y="3178098"/>
            <a:ext cx="3642732" cy="9069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IBM Plex Sans" panose="020B0503050000000000" pitchFamily="34" charset="77"/>
              </a:rPr>
              <a:t>Filesystem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A0360CF-F723-D744-AB74-ED8D9FF7C001}"/>
              </a:ext>
            </a:extLst>
          </p:cNvPr>
          <p:cNvSpPr/>
          <p:nvPr/>
        </p:nvSpPr>
        <p:spPr bwMode="auto">
          <a:xfrm>
            <a:off x="3345366" y="2475262"/>
            <a:ext cx="267629" cy="624468"/>
          </a:xfrm>
          <a:prstGeom prst="downArrow">
            <a:avLst/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2AEEC-FA27-BD47-9FBA-84A8C7566130}"/>
              </a:ext>
            </a:extLst>
          </p:cNvPr>
          <p:cNvSpPr txBox="1"/>
          <p:nvPr/>
        </p:nvSpPr>
        <p:spPr>
          <a:xfrm>
            <a:off x="3714061" y="2628443"/>
            <a:ext cx="1258678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/var/log/</a:t>
            </a:r>
            <a:r>
              <a:rPr lang="en-US" sz="12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myapp</a:t>
            </a:r>
            <a:endParaRPr lang="en-US" sz="12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31305F4-16A0-1E48-9FC5-0DB21F56B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6079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FB04932-5E95-8C45-AC5D-A36F6299DB77}"/>
              </a:ext>
            </a:extLst>
          </p:cNvPr>
          <p:cNvSpPr/>
          <p:nvPr/>
        </p:nvSpPr>
        <p:spPr bwMode="auto">
          <a:xfrm>
            <a:off x="1724722" y="3178098"/>
            <a:ext cx="3642732" cy="906966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000000000" pitchFamily="34" charset="77"/>
              </a:rPr>
              <a:t>Container runtime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850CD-C891-A046-ACD9-4361737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5479288" cy="804672"/>
          </a:xfrm>
        </p:spPr>
        <p:txBody>
          <a:bodyPr/>
          <a:lstStyle/>
          <a:p>
            <a:r>
              <a:rPr lang="en-US" dirty="0"/>
              <a:t>Container logging -incorrect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5162-8452-A24A-857D-5CC21073D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A648E6-7CFF-1D4D-A890-920C20B21F1B}"/>
              </a:ext>
            </a:extLst>
          </p:cNvPr>
          <p:cNvSpPr/>
          <p:nvPr/>
        </p:nvSpPr>
        <p:spPr bwMode="auto">
          <a:xfrm>
            <a:off x="1724722" y="1457093"/>
            <a:ext cx="3642732" cy="9069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Application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A0360CF-F723-D744-AB74-ED8D9FF7C001}"/>
              </a:ext>
            </a:extLst>
          </p:cNvPr>
          <p:cNvSpPr/>
          <p:nvPr/>
        </p:nvSpPr>
        <p:spPr bwMode="auto">
          <a:xfrm>
            <a:off x="3345366" y="2475262"/>
            <a:ext cx="267629" cy="624468"/>
          </a:xfrm>
          <a:prstGeom prst="downArrow">
            <a:avLst/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2AEEC-FA27-BD47-9FBA-84A8C7566130}"/>
              </a:ext>
            </a:extLst>
          </p:cNvPr>
          <p:cNvSpPr txBox="1"/>
          <p:nvPr/>
        </p:nvSpPr>
        <p:spPr>
          <a:xfrm>
            <a:off x="3714061" y="2628443"/>
            <a:ext cx="1258678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/var/log/</a:t>
            </a:r>
            <a:r>
              <a:rPr lang="en-US" sz="12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myapp</a:t>
            </a:r>
            <a:endParaRPr lang="en-US" sz="12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35E1F11B-C9CC-0242-84A1-DC551365A79A}"/>
              </a:ext>
            </a:extLst>
          </p:cNvPr>
          <p:cNvSpPr/>
          <p:nvPr/>
        </p:nvSpPr>
        <p:spPr bwMode="auto">
          <a:xfrm>
            <a:off x="1774454" y="2840950"/>
            <a:ext cx="3547879" cy="1515459"/>
          </a:xfrm>
          <a:prstGeom prst="mathMultiply">
            <a:avLst/>
          </a:prstGeom>
          <a:solidFill>
            <a:srgbClr val="FF000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1E43A1-7FD2-8A4D-8A2B-87DC2536806B}"/>
              </a:ext>
            </a:extLst>
          </p:cNvPr>
          <p:cNvSpPr txBox="1">
            <a:spLocks/>
          </p:cNvSpPr>
          <p:nvPr/>
        </p:nvSpPr>
        <p:spPr>
          <a:xfrm>
            <a:off x="207834" y="175530"/>
            <a:ext cx="5479288" cy="804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IBM Plex Mono Light" panose="020B0409050000000000" pitchFamily="49" charset="77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US" kern="0" dirty="0"/>
              <a:t>Container logging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30F2765-A59D-9C42-8146-2D690C176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38074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50CD-C891-A046-ACD9-4361737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5479288" cy="804672"/>
          </a:xfrm>
        </p:spPr>
        <p:txBody>
          <a:bodyPr/>
          <a:lstStyle/>
          <a:p>
            <a:r>
              <a:rPr lang="en-US" dirty="0"/>
              <a:t>Container logging 12-factor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5162-8452-A24A-857D-5CC21073D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A648E6-7CFF-1D4D-A890-920C20B21F1B}"/>
              </a:ext>
            </a:extLst>
          </p:cNvPr>
          <p:cNvSpPr/>
          <p:nvPr/>
        </p:nvSpPr>
        <p:spPr bwMode="auto">
          <a:xfrm>
            <a:off x="1724722" y="1457093"/>
            <a:ext cx="3642732" cy="9069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Application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D1410-EA85-3D49-B111-04C6166062FB}"/>
              </a:ext>
            </a:extLst>
          </p:cNvPr>
          <p:cNvSpPr/>
          <p:nvPr/>
        </p:nvSpPr>
        <p:spPr bwMode="auto">
          <a:xfrm>
            <a:off x="1724722" y="3178098"/>
            <a:ext cx="3642732" cy="906966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000000000" pitchFamily="34" charset="77"/>
              </a:rPr>
              <a:t>Container runtime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A0360CF-F723-D744-AB74-ED8D9FF7C001}"/>
              </a:ext>
            </a:extLst>
          </p:cNvPr>
          <p:cNvSpPr/>
          <p:nvPr/>
        </p:nvSpPr>
        <p:spPr bwMode="auto">
          <a:xfrm>
            <a:off x="3345366" y="2475262"/>
            <a:ext cx="267629" cy="624468"/>
          </a:xfrm>
          <a:prstGeom prst="downArrow">
            <a:avLst/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2AEEC-FA27-BD47-9FBA-84A8C7566130}"/>
              </a:ext>
            </a:extLst>
          </p:cNvPr>
          <p:cNvSpPr txBox="1"/>
          <p:nvPr/>
        </p:nvSpPr>
        <p:spPr>
          <a:xfrm>
            <a:off x="3714061" y="2628443"/>
            <a:ext cx="1197764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stdout</a:t>
            </a: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/ stderr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564FE11-A486-3149-BC9F-6DD7E16BD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8566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F9A2E5-DD1C-8843-829A-D207F8891E5B}"/>
              </a:ext>
            </a:extLst>
          </p:cNvPr>
          <p:cNvSpPr/>
          <p:nvPr/>
        </p:nvSpPr>
        <p:spPr bwMode="auto">
          <a:xfrm>
            <a:off x="5136995" y="438615"/>
            <a:ext cx="3107473" cy="3920407"/>
          </a:xfrm>
          <a:prstGeom prst="roundRect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5"/>
                </a:solidFill>
                <a:latin typeface="IBM Plex Sans" panose="020B0503050000000000" pitchFamily="34" charset="77"/>
              </a:rPr>
              <a:t>Worker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93BE4-488D-B040-B063-13F6C0A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logging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9C63-EAFD-7E43-ABF0-E82619DC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5EFFE-9360-AA4A-AFFA-6AFFD611D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Scaling to a cluster of multiple applications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Application output </a:t>
            </a:r>
            <a:r>
              <a:rPr lang="en-US" dirty="0"/>
              <a:t>– what is written to </a:t>
            </a:r>
            <a:r>
              <a:rPr lang="en-US" dirty="0" err="1"/>
              <a:t>stdout</a:t>
            </a:r>
            <a:r>
              <a:rPr lang="en-US" dirty="0"/>
              <a:t> / stderr</a:t>
            </a:r>
          </a:p>
          <a:p>
            <a:r>
              <a:rPr lang="en-US" dirty="0"/>
              <a:t>and…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Context in cluster: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Pod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Container in pod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AE47C2-D2A1-274B-9D96-66BD1EDD263A}"/>
              </a:ext>
            </a:extLst>
          </p:cNvPr>
          <p:cNvSpPr/>
          <p:nvPr/>
        </p:nvSpPr>
        <p:spPr bwMode="auto">
          <a:xfrm>
            <a:off x="5590478" y="1243584"/>
            <a:ext cx="2312020" cy="30479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000000000" pitchFamily="34" charset="77"/>
              </a:rPr>
              <a:t>Container runtime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AB15F5B-2AAE-B047-AC14-7B1E73DE4C43}"/>
              </a:ext>
            </a:extLst>
          </p:cNvPr>
          <p:cNvSpPr/>
          <p:nvPr/>
        </p:nvSpPr>
        <p:spPr bwMode="auto">
          <a:xfrm rot="20088657">
            <a:off x="6384948" y="1743142"/>
            <a:ext cx="83635" cy="692997"/>
          </a:xfrm>
          <a:prstGeom prst="downArrow">
            <a:avLst>
              <a:gd name="adj1" fmla="val 26052"/>
              <a:gd name="adj2" fmla="val 57185"/>
            </a:avLst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705A-0B8A-AD43-AFAA-B5AAFDC07C32}"/>
              </a:ext>
            </a:extLst>
          </p:cNvPr>
          <p:cNvSpPr txBox="1"/>
          <p:nvPr/>
        </p:nvSpPr>
        <p:spPr>
          <a:xfrm>
            <a:off x="6357227" y="2448487"/>
            <a:ext cx="726481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/var/log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2DA6754-2A21-1C47-B76E-BF2B7CB12C03}"/>
              </a:ext>
            </a:extLst>
          </p:cNvPr>
          <p:cNvSpPr/>
          <p:nvPr/>
        </p:nvSpPr>
        <p:spPr bwMode="auto">
          <a:xfrm rot="1533236">
            <a:off x="6908514" y="1742437"/>
            <a:ext cx="83635" cy="692997"/>
          </a:xfrm>
          <a:prstGeom prst="downArrow">
            <a:avLst>
              <a:gd name="adj1" fmla="val 26052"/>
              <a:gd name="adj2" fmla="val 57185"/>
            </a:avLst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4F9B4B-8CD7-7B4C-8207-3057C4B853B9}"/>
              </a:ext>
            </a:extLst>
          </p:cNvPr>
          <p:cNvSpPr/>
          <p:nvPr/>
        </p:nvSpPr>
        <p:spPr bwMode="auto">
          <a:xfrm>
            <a:off x="6876734" y="728875"/>
            <a:ext cx="1003610" cy="3047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Application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DFAA928-413F-8E45-B119-F7673A83ECC4}"/>
              </a:ext>
            </a:extLst>
          </p:cNvPr>
          <p:cNvSpPr/>
          <p:nvPr/>
        </p:nvSpPr>
        <p:spPr bwMode="auto">
          <a:xfrm>
            <a:off x="5590478" y="728875"/>
            <a:ext cx="1003610" cy="3047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Application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9AB6FF7-CE24-9A42-BB05-88BD9C2D707B}"/>
              </a:ext>
            </a:extLst>
          </p:cNvPr>
          <p:cNvSpPr/>
          <p:nvPr/>
        </p:nvSpPr>
        <p:spPr bwMode="auto">
          <a:xfrm flipH="1">
            <a:off x="6092283" y="1071785"/>
            <a:ext cx="45719" cy="133688"/>
          </a:xfrm>
          <a:prstGeom prst="downArrow">
            <a:avLst>
              <a:gd name="adj1" fmla="val 34927"/>
              <a:gd name="adj2" fmla="val 50000"/>
            </a:avLst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347A32-CEEF-4D4F-BD2C-62B4FA38ECA9}"/>
              </a:ext>
            </a:extLst>
          </p:cNvPr>
          <p:cNvSpPr/>
          <p:nvPr/>
        </p:nvSpPr>
        <p:spPr bwMode="auto">
          <a:xfrm flipH="1">
            <a:off x="7378539" y="1071785"/>
            <a:ext cx="45719" cy="133688"/>
          </a:xfrm>
          <a:prstGeom prst="downArrow">
            <a:avLst>
              <a:gd name="adj1" fmla="val 34927"/>
              <a:gd name="adj2" fmla="val 50000"/>
            </a:avLst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C1DF223-C34E-0D42-BA54-2CDB0B2522D4}"/>
              </a:ext>
            </a:extLst>
          </p:cNvPr>
          <p:cNvSpPr/>
          <p:nvPr/>
        </p:nvSpPr>
        <p:spPr bwMode="auto">
          <a:xfrm>
            <a:off x="6653365" y="2784480"/>
            <a:ext cx="74731" cy="484676"/>
          </a:xfrm>
          <a:prstGeom prst="downArrow">
            <a:avLst>
              <a:gd name="adj1" fmla="val 26052"/>
              <a:gd name="adj2" fmla="val 57185"/>
            </a:avLst>
          </a:prstGeom>
          <a:solidFill>
            <a:schemeClr val="bg2"/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DE3BE-8D6F-3A43-865D-58B294A11C3B}"/>
              </a:ext>
            </a:extLst>
          </p:cNvPr>
          <p:cNvSpPr txBox="1"/>
          <p:nvPr/>
        </p:nvSpPr>
        <p:spPr>
          <a:xfrm>
            <a:off x="6917637" y="3153338"/>
            <a:ext cx="974618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Deleted on pod eviction</a:t>
            </a:r>
            <a:endParaRPr lang="en-US" sz="105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E1FA52C2-FF16-134E-ACBC-72C08EDFF065}"/>
              </a:ext>
            </a:extLst>
          </p:cNvPr>
          <p:cNvSpPr/>
          <p:nvPr/>
        </p:nvSpPr>
        <p:spPr bwMode="auto">
          <a:xfrm>
            <a:off x="6429864" y="3244916"/>
            <a:ext cx="521731" cy="408877"/>
          </a:xfrm>
          <a:prstGeom prst="mathMultiply">
            <a:avLst>
              <a:gd name="adj1" fmla="val 16963"/>
            </a:avLst>
          </a:prstGeom>
          <a:solidFill>
            <a:srgbClr val="FF000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642E4B-D99B-AD4C-9CC1-EC1906272A2B}"/>
              </a:ext>
            </a:extLst>
          </p:cNvPr>
          <p:cNvSpPr/>
          <p:nvPr/>
        </p:nvSpPr>
        <p:spPr>
          <a:xfrm>
            <a:off x="179522" y="4191727"/>
            <a:ext cx="476925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IBM Plex Mono" panose="020B0509050203000203" pitchFamily="49" charset="77"/>
              </a:rPr>
              <a:t>oc</a:t>
            </a:r>
            <a:r>
              <a:rPr lang="en-US" dirty="0">
                <a:latin typeface="IBM Plex Mono" panose="020B0509050203000203" pitchFamily="49" charset="77"/>
              </a:rPr>
              <a:t> logs stockquote-1-4ld88 –n mcsvcs-user001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4CDA2F03-244C-244F-8656-3713E5E2C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07660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124"/>
          <p:cNvSpPr txBox="1">
            <a:spLocks noGrp="1"/>
          </p:cNvSpPr>
          <p:nvPr>
            <p:ph type="title"/>
          </p:nvPr>
        </p:nvSpPr>
        <p:spPr>
          <a:xfrm>
            <a:off x="210311" y="175530"/>
            <a:ext cx="4561713" cy="804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 management with EFK</a:t>
            </a:r>
            <a:endParaRPr dirty="0"/>
          </a:p>
        </p:txBody>
      </p:sp>
      <p:sp>
        <p:nvSpPr>
          <p:cNvPr id="4249" name="Google Shape;4249;p12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250" name="Google Shape;4250;p124"/>
          <p:cNvSpPr txBox="1">
            <a:spLocks noGrp="1"/>
          </p:cNvSpPr>
          <p:nvPr>
            <p:ph type="body" idx="4294967295"/>
          </p:nvPr>
        </p:nvSpPr>
        <p:spPr>
          <a:xfrm>
            <a:off x="0" y="1233488"/>
            <a:ext cx="632460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EFK stack to </a:t>
            </a:r>
            <a:r>
              <a:rPr lang="en" dirty="0">
                <a:solidFill>
                  <a:schemeClr val="accent1"/>
                </a:solidFill>
              </a:rPr>
              <a:t>aggregate logs </a:t>
            </a:r>
            <a:r>
              <a:rPr lang="en" dirty="0"/>
              <a:t>for hosts and applications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b="1" dirty="0"/>
              <a:t>Elasticsearch:</a:t>
            </a:r>
            <a:r>
              <a:rPr lang="en" dirty="0"/>
              <a:t> search and analytics engine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b="1" dirty="0"/>
              <a:t>Fluentd:</a:t>
            </a:r>
            <a:r>
              <a:rPr lang="en" dirty="0"/>
              <a:t> gathers logs and sends to Elasticsearch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b="1" dirty="0"/>
              <a:t>Kibana:</a:t>
            </a:r>
            <a:r>
              <a:rPr lang="en" dirty="0"/>
              <a:t> web UI for Elasticsearch</a:t>
            </a:r>
            <a:endParaRPr dirty="0"/>
          </a:p>
          <a:p>
            <a:pPr marL="457200" lvl="0" indent="-292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Access control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dirty="0"/>
              <a:t>Cluster administrators can view all logs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dirty="0"/>
              <a:t>Users can only view logs for their projects</a:t>
            </a:r>
            <a:endParaRPr dirty="0"/>
          </a:p>
          <a:p>
            <a:pPr marL="457200" lvl="0" indent="-292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Ability to send logs elsewhere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dirty="0"/>
              <a:t>External Elasticsearch, Splunk, etc</a:t>
            </a:r>
            <a:endParaRPr dirty="0" err="1"/>
          </a:p>
        </p:txBody>
      </p:sp>
      <p:pic>
        <p:nvPicPr>
          <p:cNvPr id="4252" name="Google Shape;4252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042" y="1713231"/>
            <a:ext cx="1311115" cy="15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3" name="Google Shape;4253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634" y="1963201"/>
            <a:ext cx="740933" cy="1004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4" name="Google Shape;4254;p124"/>
          <p:cNvGrpSpPr/>
          <p:nvPr/>
        </p:nvGrpSpPr>
        <p:grpSpPr>
          <a:xfrm>
            <a:off x="7149122" y="2136919"/>
            <a:ext cx="671853" cy="773400"/>
            <a:chOff x="7706076" y="2646787"/>
            <a:chExt cx="474875" cy="546650"/>
          </a:xfrm>
        </p:grpSpPr>
        <p:sp>
          <p:nvSpPr>
            <p:cNvPr id="4255" name="Google Shape;4255;p124"/>
            <p:cNvSpPr/>
            <p:nvPr/>
          </p:nvSpPr>
          <p:spPr>
            <a:xfrm>
              <a:off x="7927850" y="2897875"/>
              <a:ext cx="249725" cy="286875"/>
            </a:xfrm>
            <a:custGeom>
              <a:avLst/>
              <a:gdLst/>
              <a:ahLst/>
              <a:cxnLst/>
              <a:rect l="l" t="t" r="r" b="b"/>
              <a:pathLst>
                <a:path w="9989" h="11475" extrusionOk="0">
                  <a:moveTo>
                    <a:pt x="1486" y="0"/>
                  </a:moveTo>
                  <a:lnTo>
                    <a:pt x="9989" y="9742"/>
                  </a:lnTo>
                  <a:lnTo>
                    <a:pt x="8173" y="11475"/>
                  </a:lnTo>
                  <a:lnTo>
                    <a:pt x="0" y="107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grpSp>
          <p:nvGrpSpPr>
            <p:cNvPr id="4256" name="Google Shape;4256;p124"/>
            <p:cNvGrpSpPr/>
            <p:nvPr/>
          </p:nvGrpSpPr>
          <p:grpSpPr>
            <a:xfrm>
              <a:off x="7706076" y="2646787"/>
              <a:ext cx="474875" cy="546650"/>
              <a:chOff x="7918164" y="2646787"/>
              <a:chExt cx="474875" cy="546650"/>
            </a:xfrm>
          </p:grpSpPr>
          <p:sp>
            <p:nvSpPr>
              <p:cNvPr id="4257" name="Google Shape;4257;p124"/>
              <p:cNvSpPr/>
              <p:nvPr/>
            </p:nvSpPr>
            <p:spPr>
              <a:xfrm>
                <a:off x="7934687" y="2657095"/>
                <a:ext cx="264300" cy="2643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58" name="Google Shape;4258;p124"/>
              <p:cNvPicPr preferRelativeResize="0"/>
              <p:nvPr/>
            </p:nvPicPr>
            <p:blipFill>
              <a:blip r:embed="rId5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18164" y="2646787"/>
                <a:ext cx="474875" cy="5466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259" name="Google Shape;4259;p124"/>
              <p:cNvCxnSpPr/>
              <p:nvPr/>
            </p:nvCxnSpPr>
            <p:spPr>
              <a:xfrm rot="10800000">
                <a:off x="7991550" y="2765725"/>
                <a:ext cx="188100" cy="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60" name="Google Shape;4260;p124"/>
              <p:cNvSpPr/>
              <p:nvPr/>
            </p:nvSpPr>
            <p:spPr>
              <a:xfrm>
                <a:off x="7991631" y="2825625"/>
                <a:ext cx="183899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1074" extrusionOk="0">
                    <a:moveTo>
                      <a:pt x="6935" y="0"/>
                    </a:moveTo>
                    <a:lnTo>
                      <a:pt x="0" y="0"/>
                    </a:lnTo>
                    <a:lnTo>
                      <a:pt x="0" y="1074"/>
                    </a:lnTo>
                    <a:lnTo>
                      <a:pt x="6439" y="10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73C7A28B-88B1-CA4F-9549-A8929233B7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AB7B9-411B-894D-8585-2E64FB4078BA}"/>
              </a:ext>
            </a:extLst>
          </p:cNvPr>
          <p:cNvSpPr txBox="1"/>
          <p:nvPr/>
        </p:nvSpPr>
        <p:spPr>
          <a:xfrm>
            <a:off x="5148147" y="4000430"/>
            <a:ext cx="3409908" cy="84952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EFK </a:t>
            </a: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is the default for OpenShift, other options:</a:t>
            </a:r>
          </a:p>
          <a:p>
            <a:pPr marL="171450" indent="-171450" algn="l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ElasticSearch</a:t>
            </a:r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, Logstash, Kibana (ELK)</a:t>
            </a:r>
          </a:p>
          <a:p>
            <a:pPr marL="171450" indent="-171450" algn="l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IBM Plex Sans" charset="0"/>
                <a:ea typeface="IBM Plex Sans" charset="0"/>
                <a:cs typeface="IBM Plex Sans" charset="0"/>
              </a:rPr>
              <a:t>LogDNA</a:t>
            </a:r>
            <a:r>
              <a:rPr lang="en-US" sz="1200" dirty="0">
                <a:latin typeface="IBM Plex Sans" charset="0"/>
                <a:ea typeface="IBM Plex Sans" charset="0"/>
                <a:cs typeface="IBM Plex Sans" charset="0"/>
              </a:rPr>
              <a:t> – cloud log storage provider</a:t>
            </a:r>
            <a:endParaRPr lang="en-US" sz="12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5872-E7EC-4D43-BD58-1CA931F5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EFK Log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8CD19-86CA-0E4E-9DEA-6EBE254F7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2D5E5-88AC-4D48-8631-D4AC94CA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6536" y="1120503"/>
            <a:ext cx="6950926" cy="321944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872EC06-D425-B84C-BE5F-1B8CA1B3B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8892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5872-E7EC-4D43-BD58-1CA931F5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capture to Elastic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8CD19-86CA-0E4E-9DEA-6EBE254F7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2D5E5-88AC-4D48-8631-D4AC94CA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36" y="1120503"/>
            <a:ext cx="6950927" cy="321944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1596625-00AB-B742-907E-4FA6B2B65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/>
          <a:lstStyle/>
          <a:p>
            <a:r>
              <a:rPr lang="en-US" sz="800" dirty="0"/>
              <a:t>IBM </a:t>
            </a:r>
            <a:r>
              <a:rPr lang="en-US" sz="800" dirty="0">
                <a:latin typeface="+mj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051093320"/>
      </p:ext>
    </p:extLst>
  </p:cSld>
  <p:clrMapOvr>
    <a:masterClrMapping/>
  </p:clrMapOvr>
</p:sld>
</file>

<file path=ppt/theme/theme1.xml><?xml version="1.0" encoding="utf-8"?>
<a:theme xmlns:a="http://schemas.openxmlformats.org/drawingml/2006/main" name="IBM Developer 2018 white background">
  <a:themeElements>
    <a:clrScheme name="Custom 63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" id="{F0F684DF-5C9B-B74B-B074-54CDEC0F049F}" vid="{60AA6070-8204-B647-8FBA-A0363F04048F}"/>
    </a:ext>
  </a:extLst>
</a:theme>
</file>

<file path=ppt/theme/theme2.xml><?xml version="1.0" encoding="utf-8"?>
<a:theme xmlns:a="http://schemas.openxmlformats.org/drawingml/2006/main" name="IBM Developer 2018 cool gray background">
  <a:themeElements>
    <a:clrScheme name="Custom 66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" id="{F0F684DF-5C9B-B74B-B074-54CDEC0F049F}" vid="{B34CB63A-D7A5-A14D-9886-367AA5348DE9}"/>
    </a:ext>
  </a:extLst>
</a:theme>
</file>

<file path=ppt/theme/theme3.xml><?xml version="1.0" encoding="utf-8"?>
<a:theme xmlns:a="http://schemas.openxmlformats.org/drawingml/2006/main" name="IBM Developer 2018 blue background">
  <a:themeElements>
    <a:clrScheme name="Custom 68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" id="{F0F684DF-5C9B-B74B-B074-54CDEC0F049F}" vid="{261DC44C-725E-304E-9BD1-240474308130}"/>
    </a:ext>
  </a:extLst>
</a:theme>
</file>

<file path=ppt/theme/theme4.xml><?xml version="1.0" encoding="utf-8"?>
<a:theme xmlns:a="http://schemas.openxmlformats.org/drawingml/2006/main" name="IBM Developer 2018 black background">
  <a:themeElements>
    <a:clrScheme name="Custom 72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" id="{F0F684DF-5C9B-B74B-B074-54CDEC0F049F}" vid="{9EB79215-B945-9540-A9B5-9A4DED7B5B7B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Developer 2018 white background</Template>
  <TotalTime>699</TotalTime>
  <Words>1029</Words>
  <Application>Microsoft Macintosh PowerPoint</Application>
  <PresentationFormat>On-screen Show (16:9)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.AppleSystemUIFont</vt:lpstr>
      <vt:lpstr>.Hiragino Kaku Gothic Interface W3</vt:lpstr>
      <vt:lpstr>Arial</vt:lpstr>
      <vt:lpstr>HelvNeue Light for IBM</vt:lpstr>
      <vt:lpstr>IBM Plex Mono</vt:lpstr>
      <vt:lpstr>IBM Plex Mono Light</vt:lpstr>
      <vt:lpstr>IBM Plex Sans</vt:lpstr>
      <vt:lpstr>IBM Plex Sans Bold</vt:lpstr>
      <vt:lpstr>IBM Plex Sans Light</vt:lpstr>
      <vt:lpstr>System Font Regular</vt:lpstr>
      <vt:lpstr>Wingdings</vt:lpstr>
      <vt:lpstr>IBM Developer 2018 white background</vt:lpstr>
      <vt:lpstr>IBM Developer 2018 cool gray background</vt:lpstr>
      <vt:lpstr>IBM Developer 2018 blue background</vt:lpstr>
      <vt:lpstr>IBM Developer 2018 black background</vt:lpstr>
      <vt:lpstr>OpenShift Monitoring and Logging  </vt:lpstr>
      <vt:lpstr>Definitions</vt:lpstr>
      <vt:lpstr>Application logging</vt:lpstr>
      <vt:lpstr>Container logging -incorrect</vt:lpstr>
      <vt:lpstr>Container logging 12-factor</vt:lpstr>
      <vt:lpstr>Kubernetes logging</vt:lpstr>
      <vt:lpstr>Log management with EFK</vt:lpstr>
      <vt:lpstr>EFK Log access</vt:lpstr>
      <vt:lpstr>Log capture to Elastic</vt:lpstr>
      <vt:lpstr>Aggregated logs</vt:lpstr>
      <vt:lpstr>OpenShift Cluster Monitoring</vt:lpstr>
      <vt:lpstr>Architecture</vt:lpstr>
      <vt:lpstr>Prometheus Data Model</vt:lpstr>
      <vt:lpstr>Prometheus Data Model</vt:lpstr>
      <vt:lpstr>Prometheus Rules</vt:lpstr>
      <vt:lpstr>Prometheus Querying</vt:lpstr>
      <vt:lpstr>Prometheus Alerts</vt:lpstr>
      <vt:lpstr>Application monitoring</vt:lpstr>
      <vt:lpstr>Grafana</vt:lpstr>
      <vt:lpstr>Grafana</vt:lpstr>
      <vt:lpstr>When things go wrong #1</vt:lpstr>
      <vt:lpstr>When things go wrong #2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presentation template three line maximum — First Lastname Job Title</dc:title>
  <dc:creator>Tim Robinson</dc:creator>
  <cp:lastModifiedBy>Sudharshan Govindan</cp:lastModifiedBy>
  <cp:revision>34</cp:revision>
  <cp:lastPrinted>2018-10-05T17:04:41Z</cp:lastPrinted>
  <dcterms:created xsi:type="dcterms:W3CDTF">2019-11-10T13:36:43Z</dcterms:created>
  <dcterms:modified xsi:type="dcterms:W3CDTF">2020-02-29T04:16:12Z</dcterms:modified>
</cp:coreProperties>
</file>