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7" r:id="rId1"/>
    <p:sldMasterId id="2147483842" r:id="rId2"/>
    <p:sldMasterId id="2147483866" r:id="rId3"/>
  </p:sldMasterIdLst>
  <p:notesMasterIdLst>
    <p:notesMasterId r:id="rId17"/>
  </p:notesMasterIdLst>
  <p:sldIdLst>
    <p:sldId id="273" r:id="rId4"/>
    <p:sldId id="291" r:id="rId5"/>
    <p:sldId id="292" r:id="rId6"/>
    <p:sldId id="274" r:id="rId7"/>
    <p:sldId id="275" r:id="rId8"/>
    <p:sldId id="276" r:id="rId9"/>
    <p:sldId id="278" r:id="rId10"/>
    <p:sldId id="279" r:id="rId11"/>
    <p:sldId id="280" r:id="rId12"/>
    <p:sldId id="281" r:id="rId13"/>
    <p:sldId id="286" r:id="rId14"/>
    <p:sldId id="287"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2FF"/>
    <a:srgbClr val="CAD2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42"/>
    <p:restoredTop sz="94499"/>
  </p:normalViewPr>
  <p:slideViewPr>
    <p:cSldViewPr snapToGrid="0" snapToObjects="1">
      <p:cViewPr varScale="1">
        <p:scale>
          <a:sx n="118" d="100"/>
          <a:sy n="118" d="100"/>
        </p:scale>
        <p:origin x="10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7C943-92E8-BE4E-88BD-E77233FBF43B}" type="datetimeFigureOut">
              <a:rPr lang="en-US" smtClean="0"/>
              <a:t>6/29/20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D7EE50-037C-CB48-80F8-B6C3E6FF882B}" type="slidenum">
              <a:rPr lang="en-US" smtClean="0"/>
              <a:t>‹#›</a:t>
            </a:fld>
            <a:endParaRPr lang="en-US"/>
          </a:p>
        </p:txBody>
      </p:sp>
    </p:spTree>
    <p:extLst>
      <p:ext uri="{BB962C8B-B14F-4D97-AF65-F5344CB8AC3E}">
        <p14:creationId xmlns:p14="http://schemas.microsoft.com/office/powerpoint/2010/main" val="120515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noRot="1" noChangeAspect="1"/>
          </p:cNvSpPr>
          <p:nvPr>
            <p:ph type="sldImg"/>
          </p:nvPr>
        </p:nvSpPr>
        <p:spPr>
          <a:xfrm>
            <a:off x="381000" y="685800"/>
            <a:ext cx="6096000" cy="3429000"/>
          </a:xfrm>
          <a:prstGeom prst="rect">
            <a:avLst/>
          </a:prstGeom>
        </p:spPr>
        <p:txBody>
          <a:bodyPr/>
          <a:lstStyle/>
          <a:p>
            <a:endParaRPr/>
          </a:p>
        </p:txBody>
      </p:sp>
      <p:sp>
        <p:nvSpPr>
          <p:cNvPr id="803" name="Shape 803"/>
          <p:cNvSpPr>
            <a:spLocks noGrp="1"/>
          </p:cNvSpPr>
          <p:nvPr>
            <p:ph type="body" sz="quarter" idx="1"/>
          </p:nvPr>
        </p:nvSpPr>
        <p:spPr>
          <a:prstGeom prst="rect">
            <a:avLst/>
          </a:prstGeom>
        </p:spPr>
        <p:txBody>
          <a:bodyPr/>
          <a:lstStyle/>
          <a:p>
            <a:pPr>
              <a:defRPr b="1"/>
            </a:pPr>
            <a:r>
              <a:t>standard interface for operations will come in handy when trying to solve problems like providing external configuration, and generic operations concerns such as scheduling applications, scaling etc.</a:t>
            </a:r>
          </a:p>
          <a:p>
            <a:pPr>
              <a:defRPr b="1"/>
            </a:pPr>
            <a:endParaRPr/>
          </a:p>
          <a:p>
            <a:pPr>
              <a:defRPr b="1"/>
            </a:pPr>
            <a:r>
              <a:t>it also a measure of portability. applications are self-contained. no dependencies on underlying infrastructure. run on any platform, on-prem cloud, doesn’t matter. Only requirement is linux or windows, and the docker engine installed</a:t>
            </a:r>
          </a:p>
        </p:txBody>
      </p:sp>
    </p:spTree>
    <p:extLst>
      <p:ext uri="{BB962C8B-B14F-4D97-AF65-F5344CB8AC3E}">
        <p14:creationId xmlns:p14="http://schemas.microsoft.com/office/powerpoint/2010/main" val="3739577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that we know what containers are, let us define what Kubernetes is. Kubernetes is a container orchestrator to provision, manage, and scale applications. In other words Kubernetes allows you to manage the lifecycle of </a:t>
            </a:r>
            <a:r>
              <a:rPr lang="en-US" sz="1200" b="0" i="0" u="none" strike="noStrike" kern="1200" dirty="0" err="1">
                <a:solidFill>
                  <a:schemeClr val="tx1"/>
                </a:solidFill>
                <a:effectLst/>
                <a:latin typeface="+mn-lt"/>
                <a:ea typeface="+mn-ea"/>
                <a:cs typeface="+mn-cs"/>
              </a:rPr>
              <a:t>containerised</a:t>
            </a:r>
            <a:r>
              <a:rPr lang="en-US" sz="1200" b="0" i="0" u="none" strike="noStrike" kern="1200" dirty="0">
                <a:solidFill>
                  <a:schemeClr val="tx1"/>
                </a:solidFill>
                <a:effectLst/>
                <a:latin typeface="+mn-lt"/>
                <a:ea typeface="+mn-ea"/>
                <a:cs typeface="+mn-cs"/>
              </a:rPr>
              <a:t> applications within a cluster of Nodes.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Your applications need many other resources to run such as Volumes, Networks, Secrets that will help you to do things such as connect to databases, talk to firewalled </a:t>
            </a:r>
            <a:r>
              <a:rPr lang="en-US" sz="1200" b="0" i="0" u="none" strike="noStrike" kern="1200" dirty="0" err="1">
                <a:solidFill>
                  <a:schemeClr val="tx1"/>
                </a:solidFill>
                <a:effectLst/>
                <a:latin typeface="+mn-lt"/>
                <a:ea typeface="+mn-ea"/>
                <a:cs typeface="+mn-cs"/>
              </a:rPr>
              <a:t>backends</a:t>
            </a:r>
            <a:r>
              <a:rPr lang="en-US" sz="1200" b="0" i="0" u="none" strike="noStrike" kern="1200" dirty="0">
                <a:solidFill>
                  <a:schemeClr val="tx1"/>
                </a:solidFill>
                <a:effectLst/>
                <a:latin typeface="+mn-lt"/>
                <a:ea typeface="+mn-ea"/>
                <a:cs typeface="+mn-cs"/>
              </a:rPr>
              <a:t>, and secure keys. Kubernetes helps you add these resources into your application.</a:t>
            </a:r>
            <a:endParaRPr lang="en-US" b="0" dirty="0">
              <a:effectLst/>
            </a:endParaRPr>
          </a:p>
          <a:p>
            <a:pPr rtl="0"/>
            <a:r>
              <a:rPr lang="en-US" sz="1200" b="0" i="0" u="none" strike="noStrike" kern="1200" dirty="0">
                <a:solidFill>
                  <a:schemeClr val="tx1"/>
                </a:solidFill>
                <a:effectLst/>
                <a:latin typeface="+mn-lt"/>
                <a:ea typeface="+mn-ea"/>
                <a:cs typeface="+mn-cs"/>
              </a:rPr>
              <a:t>Infrastructure resources needed by applications are managed declaratively.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key paradigm of </a:t>
            </a:r>
            <a:r>
              <a:rPr lang="en-US" sz="1200" b="0" i="0" u="none" strike="noStrike" kern="1200" dirty="0" err="1">
                <a:solidFill>
                  <a:schemeClr val="tx1"/>
                </a:solidFill>
                <a:effectLst/>
                <a:latin typeface="+mn-lt"/>
                <a:ea typeface="+mn-ea"/>
                <a:cs typeface="+mn-cs"/>
              </a:rPr>
              <a:t>kubernetes</a:t>
            </a:r>
            <a:r>
              <a:rPr lang="en-US" sz="1200" b="0" i="0" u="none" strike="noStrike" kern="1200" dirty="0">
                <a:solidFill>
                  <a:schemeClr val="tx1"/>
                </a:solidFill>
                <a:effectLst/>
                <a:latin typeface="+mn-lt"/>
                <a:ea typeface="+mn-ea"/>
                <a:cs typeface="+mn-cs"/>
              </a:rPr>
              <a:t> is it’s Declarative model. The user provides the "desired state" and Kubernetes will make it happen. If you need 5 instances, you do not start 5 separate instances on your own but rather tell Kubernetes that you need 5 instances and Kubernetes will reconcile the state automatically. Simply at this point you need to know that you declare the state you want and Kubernetes make that happen, if something goes wrong with one of your instances and it crashes, Kubernetes still knows the desired state and restores the crashed instance on an available node.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Kubernetes goes by many names. Sometimes it is shortened to k8s (losing the internal 8 letters), or </a:t>
            </a:r>
            <a:r>
              <a:rPr lang="en-US" sz="1200" b="0" i="0" u="none" strike="noStrike" kern="1200" dirty="0" err="1">
                <a:solidFill>
                  <a:schemeClr val="tx1"/>
                </a:solidFill>
                <a:effectLst/>
                <a:latin typeface="+mn-lt"/>
                <a:ea typeface="+mn-ea"/>
                <a:cs typeface="+mn-cs"/>
              </a:rPr>
              <a:t>kube</a:t>
            </a:r>
            <a:r>
              <a:rPr lang="en-US" sz="1200" b="0" i="0" u="none" strike="noStrike" kern="1200" dirty="0">
                <a:solidFill>
                  <a:schemeClr val="tx1"/>
                </a:solidFill>
                <a:effectLst/>
                <a:latin typeface="+mn-lt"/>
                <a:ea typeface="+mn-ea"/>
                <a:cs typeface="+mn-cs"/>
              </a:rPr>
              <a:t>. The word is rooted in ancient </a:t>
            </a:r>
            <a:r>
              <a:rPr lang="en-US" sz="1200" b="0" i="0" u="none" strike="noStrike" kern="1200" dirty="0" err="1">
                <a:solidFill>
                  <a:schemeClr val="tx1"/>
                </a:solidFill>
                <a:effectLst/>
                <a:latin typeface="+mn-lt"/>
                <a:ea typeface="+mn-ea"/>
                <a:cs typeface="+mn-cs"/>
              </a:rPr>
              <a:t>greek</a:t>
            </a:r>
            <a:r>
              <a:rPr lang="en-US" sz="1200" b="0" i="0" u="none" strike="noStrike" kern="1200" dirty="0">
                <a:solidFill>
                  <a:schemeClr val="tx1"/>
                </a:solidFill>
                <a:effectLst/>
                <a:latin typeface="+mn-lt"/>
                <a:ea typeface="+mn-ea"/>
                <a:cs typeface="+mn-cs"/>
              </a:rPr>
              <a:t> and means "Helmsman". A helmsman is the person who steers a ship. We hope you can seen the analogy between directing a ship and the decisions made to orchestrate containers on a cluster.</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5</a:t>
            </a:fld>
            <a:endParaRPr lang="en-US"/>
          </a:p>
        </p:txBody>
      </p:sp>
    </p:spTree>
    <p:extLst>
      <p:ext uri="{BB962C8B-B14F-4D97-AF65-F5344CB8AC3E}">
        <p14:creationId xmlns:p14="http://schemas.microsoft.com/office/powerpoint/2010/main" val="197774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Kubernetes is built on the experience of Google when running cloud scale applications on their internal product called Borg. Google open sourced the project. A Open source project allows you to download the code, play with it and if you want to make changes, you can do so and contribute back. Kubernetes contributor community grew incredibly fast as many companies realized the value of the project.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Kubernetes also adopted Open Governance under the CNCF which allowed community of contributors to decide on all aspects of the project including design, development and release cycles. Google or any other company will not dictate the direction of the project. The community itself is responsible for the fate of the project.</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Google wanted to open source their knowledge of creating and running the internal tools Borg &amp; Omega. It adopted Open Governance by starting the Cloud Native Computing Foundation (CNCF) making it less influenced by Google. Many companies such as </a:t>
            </a:r>
            <a:r>
              <a:rPr lang="en-US" sz="1200" b="0" i="0" u="none" strike="noStrike" kern="1200" dirty="0" err="1">
                <a:solidFill>
                  <a:schemeClr val="tx1"/>
                </a:solidFill>
                <a:effectLst/>
                <a:latin typeface="+mn-lt"/>
                <a:ea typeface="+mn-ea"/>
                <a:cs typeface="+mn-cs"/>
              </a:rPr>
              <a:t>RedHat</a:t>
            </a:r>
            <a:r>
              <a:rPr lang="en-US" sz="1200" b="0" i="0" u="none" strike="noStrike" kern="1200" dirty="0">
                <a:solidFill>
                  <a:schemeClr val="tx1"/>
                </a:solidFill>
                <a:effectLst/>
                <a:latin typeface="+mn-lt"/>
                <a:ea typeface="+mn-ea"/>
                <a:cs typeface="+mn-cs"/>
              </a:rPr>
              <a:t>, Microsoft, IBM and Amazon quickly joined the foundation.</a:t>
            </a:r>
            <a:endParaRPr lang="en-US" b="0" dirty="0">
              <a:effectLst/>
            </a:endParaRPr>
          </a:p>
        </p:txBody>
      </p:sp>
      <p:sp>
        <p:nvSpPr>
          <p:cNvPr id="4" name="Slide Number Placeholder 3"/>
          <p:cNvSpPr>
            <a:spLocks noGrp="1"/>
          </p:cNvSpPr>
          <p:nvPr>
            <p:ph type="sldNum" sz="quarter" idx="10"/>
          </p:nvPr>
        </p:nvSpPr>
        <p:spPr/>
        <p:txBody>
          <a:bodyPr/>
          <a:lstStyle/>
          <a:p>
            <a:fld id="{9290DE0B-E261-6A49-8B2C-15738891FFAE}" type="slidenum">
              <a:rPr lang="en-US" smtClean="0"/>
              <a:t>6</a:t>
            </a:fld>
            <a:endParaRPr lang="en-US"/>
          </a:p>
        </p:txBody>
      </p:sp>
    </p:spTree>
    <p:extLst>
      <p:ext uri="{BB962C8B-B14F-4D97-AF65-F5344CB8AC3E}">
        <p14:creationId xmlns:p14="http://schemas.microsoft.com/office/powerpoint/2010/main" val="830928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its core, Kubernetes is a data store (</a:t>
            </a:r>
            <a:r>
              <a:rPr lang="en-US" sz="1200" b="0" i="0" u="none" strike="noStrike" kern="1200" dirty="0" err="1">
                <a:solidFill>
                  <a:schemeClr val="tx1"/>
                </a:solidFill>
                <a:effectLst/>
                <a:latin typeface="+mn-lt"/>
                <a:ea typeface="+mn-ea"/>
                <a:cs typeface="+mn-cs"/>
              </a:rPr>
              <a:t>etcd</a:t>
            </a:r>
            <a:r>
              <a:rPr lang="en-US" sz="1200" b="0" i="0" u="none" strike="noStrike" kern="1200" dirty="0">
                <a:solidFill>
                  <a:schemeClr val="tx1"/>
                </a:solidFill>
                <a:effectLst/>
                <a:latin typeface="+mn-lt"/>
                <a:ea typeface="+mn-ea"/>
                <a:cs typeface="+mn-cs"/>
              </a:rPr>
              <a:t>). The declarative model is stored in the data store as objects, that means when you say I want 5 instances of a container then that request is stored into the data store. This information change is watched and delegated to Controllers to take action. Controllers then react to the model and attempt to take action to achieve the desired state. The power of Kubernetes is in its simplistic model.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As shown, API server is a simple HTTP server handling create/read/update/delete(CRUD) operations on the data store. Then the controller picks up the change you wanted and makes that happen. Controller are responsible for instantiating the actual resource represented by any Kubernetes resource. These actual resources are what your application needs to allow it to run successfully.</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7</a:t>
            </a:fld>
            <a:endParaRPr lang="en-US"/>
          </a:p>
        </p:txBody>
      </p:sp>
    </p:spTree>
    <p:extLst>
      <p:ext uri="{BB962C8B-B14F-4D97-AF65-F5344CB8AC3E}">
        <p14:creationId xmlns:p14="http://schemas.microsoft.com/office/powerpoint/2010/main" val="1931573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Kubernetes Infrastructure defines a resource for every purpose. Each resource is monitored and processed by a controller. When you define your application, it contains a collection of these resources. This collection will then be read by Controllers to build your applications actual backing instances. Some of resources that you may work with are listed below for your reference, for a full list you must go to https://</a:t>
            </a:r>
            <a:r>
              <a:rPr lang="en-US" sz="1200" b="0" i="0" u="none" strike="noStrike" kern="1200" dirty="0" err="1">
                <a:solidFill>
                  <a:schemeClr val="tx1"/>
                </a:solidFill>
                <a:effectLst/>
                <a:latin typeface="+mn-lt"/>
                <a:ea typeface="+mn-ea"/>
                <a:cs typeface="+mn-cs"/>
              </a:rPr>
              <a:t>kubernetes.io</a:t>
            </a:r>
            <a:r>
              <a:rPr lang="en-US" sz="1200" b="0" i="0" u="none" strike="noStrike" kern="1200" dirty="0">
                <a:solidFill>
                  <a:schemeClr val="tx1"/>
                </a:solidFill>
                <a:effectLst/>
                <a:latin typeface="+mn-lt"/>
                <a:ea typeface="+mn-ea"/>
                <a:cs typeface="+mn-cs"/>
              </a:rPr>
              <a:t>/docs/concepts/. In this class we will only use a few of them, like Pod, Deployment, etc.</a:t>
            </a:r>
            <a:endParaRPr lang="en-US" b="0" dirty="0">
              <a:effectLst/>
            </a:endParaRPr>
          </a:p>
          <a:p>
            <a:pPr rtl="0" fontAlgn="base"/>
            <a:r>
              <a:rPr lang="en-US" sz="1200" b="1" i="0" u="none" strike="noStrike" kern="1200" dirty="0" err="1">
                <a:solidFill>
                  <a:schemeClr val="tx1"/>
                </a:solidFill>
                <a:effectLst/>
                <a:latin typeface="+mn-lt"/>
                <a:ea typeface="+mn-ea"/>
                <a:cs typeface="+mn-cs"/>
              </a:rPr>
              <a:t>Config</a:t>
            </a:r>
            <a:r>
              <a:rPr lang="en-US" sz="1200" b="1" i="0" u="none" strike="noStrike" kern="1200" dirty="0">
                <a:solidFill>
                  <a:schemeClr val="tx1"/>
                </a:solidFill>
                <a:effectLst/>
                <a:latin typeface="+mn-lt"/>
                <a:ea typeface="+mn-ea"/>
                <a:cs typeface="+mn-cs"/>
              </a:rPr>
              <a:t> Maps</a:t>
            </a:r>
            <a:r>
              <a:rPr lang="en-US" sz="1200" b="0" i="0" u="none" strike="noStrike" kern="1200" dirty="0">
                <a:solidFill>
                  <a:schemeClr val="tx1"/>
                </a:solidFill>
                <a:effectLst/>
                <a:latin typeface="+mn-lt"/>
                <a:ea typeface="+mn-ea"/>
                <a:cs typeface="+mn-cs"/>
              </a:rPr>
              <a:t> holds configuration data for pods to consume.</a:t>
            </a:r>
          </a:p>
          <a:p>
            <a:pPr rtl="0" fontAlgn="base"/>
            <a:r>
              <a:rPr lang="en-US" sz="1200" b="1" i="0" u="none" strike="noStrike" kern="1200" dirty="0">
                <a:solidFill>
                  <a:schemeClr val="tx1"/>
                </a:solidFill>
                <a:effectLst/>
                <a:latin typeface="+mn-lt"/>
                <a:ea typeface="+mn-ea"/>
                <a:cs typeface="+mn-cs"/>
              </a:rPr>
              <a:t>Daemon Sets</a:t>
            </a:r>
            <a:r>
              <a:rPr lang="en-US" sz="1200" b="0" i="0" u="none" strike="noStrike" kern="1200" dirty="0">
                <a:solidFill>
                  <a:schemeClr val="tx1"/>
                </a:solidFill>
                <a:effectLst/>
                <a:latin typeface="+mn-lt"/>
                <a:ea typeface="+mn-ea"/>
                <a:cs typeface="+mn-cs"/>
              </a:rPr>
              <a:t> ensure that each node in the cluster runs this Pod</a:t>
            </a:r>
          </a:p>
          <a:p>
            <a:pPr rtl="0" fontAlgn="base"/>
            <a:r>
              <a:rPr lang="en-US" sz="1200" b="1" i="0" u="none" strike="noStrike" kern="1200" dirty="0">
                <a:solidFill>
                  <a:schemeClr val="tx1"/>
                </a:solidFill>
                <a:effectLst/>
                <a:latin typeface="+mn-lt"/>
                <a:ea typeface="+mn-ea"/>
                <a:cs typeface="+mn-cs"/>
              </a:rPr>
              <a:t>Deployments</a:t>
            </a:r>
            <a:r>
              <a:rPr lang="en-US" sz="1200" b="0" i="0" u="none" strike="noStrike" kern="1200" dirty="0">
                <a:solidFill>
                  <a:schemeClr val="tx1"/>
                </a:solidFill>
                <a:effectLst/>
                <a:latin typeface="+mn-lt"/>
                <a:ea typeface="+mn-ea"/>
                <a:cs typeface="+mn-cs"/>
              </a:rPr>
              <a:t> defines a desired state of a deployment object</a:t>
            </a:r>
          </a:p>
          <a:p>
            <a:pPr rtl="0" fontAlgn="base"/>
            <a:r>
              <a:rPr lang="en-US" sz="1200" b="1" i="0" u="none" strike="noStrike" kern="1200" dirty="0">
                <a:solidFill>
                  <a:schemeClr val="tx1"/>
                </a:solidFill>
                <a:effectLst/>
                <a:latin typeface="+mn-lt"/>
                <a:ea typeface="+mn-ea"/>
                <a:cs typeface="+mn-cs"/>
              </a:rPr>
              <a:t>Events</a:t>
            </a:r>
            <a:r>
              <a:rPr lang="en-US" sz="1200" b="0" i="0" u="none" strike="noStrike" kern="1200" dirty="0">
                <a:solidFill>
                  <a:schemeClr val="tx1"/>
                </a:solidFill>
                <a:effectLst/>
                <a:latin typeface="+mn-lt"/>
                <a:ea typeface="+mn-ea"/>
                <a:cs typeface="+mn-cs"/>
              </a:rPr>
              <a:t> provides lifecycle events on Pods and other deployment objects</a:t>
            </a:r>
          </a:p>
          <a:p>
            <a:pPr rtl="0" fontAlgn="base"/>
            <a:r>
              <a:rPr lang="en-US" sz="1200" b="1" i="0" u="none" strike="noStrike" kern="1200" dirty="0">
                <a:solidFill>
                  <a:schemeClr val="tx1"/>
                </a:solidFill>
                <a:effectLst/>
                <a:latin typeface="+mn-lt"/>
                <a:ea typeface="+mn-ea"/>
                <a:cs typeface="+mn-cs"/>
              </a:rPr>
              <a:t>Endpoints</a:t>
            </a:r>
            <a:r>
              <a:rPr lang="en-US" sz="1200" b="0" i="0" u="none" strike="noStrike" kern="1200" dirty="0">
                <a:solidFill>
                  <a:schemeClr val="tx1"/>
                </a:solidFill>
                <a:effectLst/>
                <a:latin typeface="+mn-lt"/>
                <a:ea typeface="+mn-ea"/>
                <a:cs typeface="+mn-cs"/>
              </a:rPr>
              <a:t> allows a inbound connections to reach the cluster services</a:t>
            </a:r>
          </a:p>
          <a:p>
            <a:pPr rtl="0" fontAlgn="base"/>
            <a:r>
              <a:rPr lang="en-US" sz="1200" b="1" i="0" u="none" strike="noStrike" kern="1200" dirty="0">
                <a:solidFill>
                  <a:schemeClr val="tx1"/>
                </a:solidFill>
                <a:effectLst/>
                <a:latin typeface="+mn-lt"/>
                <a:ea typeface="+mn-ea"/>
                <a:cs typeface="+mn-cs"/>
              </a:rPr>
              <a:t>Ingress</a:t>
            </a:r>
            <a:r>
              <a:rPr lang="en-US" sz="1200" b="0" i="0" u="none" strike="noStrike" kern="1200" dirty="0">
                <a:solidFill>
                  <a:schemeClr val="tx1"/>
                </a:solidFill>
                <a:effectLst/>
                <a:latin typeface="+mn-lt"/>
                <a:ea typeface="+mn-ea"/>
                <a:cs typeface="+mn-cs"/>
              </a:rPr>
              <a:t> is a collection of rules that allow inbound connections to reach the cluster services</a:t>
            </a:r>
          </a:p>
          <a:p>
            <a:pPr rtl="0" fontAlgn="base"/>
            <a:r>
              <a:rPr lang="en-US" sz="1200" b="1" i="0" u="none" strike="noStrike" kern="1200" dirty="0">
                <a:solidFill>
                  <a:schemeClr val="tx1"/>
                </a:solidFill>
                <a:effectLst/>
                <a:latin typeface="+mn-lt"/>
                <a:ea typeface="+mn-ea"/>
                <a:cs typeface="+mn-cs"/>
              </a:rPr>
              <a:t>Jobs</a:t>
            </a:r>
            <a:r>
              <a:rPr lang="en-US" sz="1200" b="0" i="0" u="none" strike="noStrike" kern="1200" dirty="0">
                <a:solidFill>
                  <a:schemeClr val="tx1"/>
                </a:solidFill>
                <a:effectLst/>
                <a:latin typeface="+mn-lt"/>
                <a:ea typeface="+mn-ea"/>
                <a:cs typeface="+mn-cs"/>
              </a:rPr>
              <a:t> creates one or more pods and as they complete </a:t>
            </a:r>
            <a:r>
              <a:rPr lang="en-US" sz="1200" b="0" i="0" u="none" strike="noStrike" kern="1200" dirty="0" err="1">
                <a:solidFill>
                  <a:schemeClr val="tx1"/>
                </a:solidFill>
                <a:effectLst/>
                <a:latin typeface="+mn-lt"/>
                <a:ea typeface="+mn-ea"/>
                <a:cs typeface="+mn-cs"/>
              </a:rPr>
              <a:t>succefully</a:t>
            </a:r>
            <a:r>
              <a:rPr lang="en-US" sz="1200" b="0" i="0" u="none" strike="noStrike" kern="1200" dirty="0">
                <a:solidFill>
                  <a:schemeClr val="tx1"/>
                </a:solidFill>
                <a:effectLst/>
                <a:latin typeface="+mn-lt"/>
                <a:ea typeface="+mn-ea"/>
                <a:cs typeface="+mn-cs"/>
              </a:rPr>
              <a:t> the job is marked as completed.</a:t>
            </a:r>
          </a:p>
          <a:p>
            <a:pPr rtl="0" fontAlgn="base"/>
            <a:r>
              <a:rPr lang="en-US" sz="1200" b="1" i="0" u="none" strike="noStrike" kern="1200" dirty="0">
                <a:solidFill>
                  <a:schemeClr val="tx1"/>
                </a:solidFill>
                <a:effectLst/>
                <a:latin typeface="+mn-lt"/>
                <a:ea typeface="+mn-ea"/>
                <a:cs typeface="+mn-cs"/>
              </a:rPr>
              <a:t>Node</a:t>
            </a:r>
            <a:r>
              <a:rPr lang="en-US" sz="1200" b="0" i="0" u="none" strike="noStrike" kern="1200" dirty="0">
                <a:solidFill>
                  <a:schemeClr val="tx1"/>
                </a:solidFill>
                <a:effectLst/>
                <a:latin typeface="+mn-lt"/>
                <a:ea typeface="+mn-ea"/>
                <a:cs typeface="+mn-cs"/>
              </a:rPr>
              <a:t> is a worker machine in Kubernetes</a:t>
            </a:r>
          </a:p>
          <a:p>
            <a:pPr rtl="0" fontAlgn="base"/>
            <a:r>
              <a:rPr lang="en-US" sz="1200" b="1" i="0" u="none" strike="noStrike" kern="1200" dirty="0">
                <a:solidFill>
                  <a:schemeClr val="tx1"/>
                </a:solidFill>
                <a:effectLst/>
                <a:latin typeface="+mn-lt"/>
                <a:ea typeface="+mn-ea"/>
                <a:cs typeface="+mn-cs"/>
              </a:rPr>
              <a:t>Namespaces</a:t>
            </a:r>
            <a:r>
              <a:rPr lang="en-US" sz="1200" b="0" i="0" u="none" strike="noStrike" kern="1200" dirty="0">
                <a:solidFill>
                  <a:schemeClr val="tx1"/>
                </a:solidFill>
                <a:effectLst/>
                <a:latin typeface="+mn-lt"/>
                <a:ea typeface="+mn-ea"/>
                <a:cs typeface="+mn-cs"/>
              </a:rPr>
              <a:t> are multiple virtual clusters backed by the same physical cluster</a:t>
            </a:r>
          </a:p>
          <a:p>
            <a:pPr rtl="0" fontAlgn="base"/>
            <a:r>
              <a:rPr lang="en-US" sz="1200" b="1" i="0" u="none" strike="noStrike" kern="1200" dirty="0">
                <a:solidFill>
                  <a:schemeClr val="tx1"/>
                </a:solidFill>
                <a:effectLst/>
                <a:latin typeface="+mn-lt"/>
                <a:ea typeface="+mn-ea"/>
                <a:cs typeface="+mn-cs"/>
              </a:rPr>
              <a:t>Pods</a:t>
            </a:r>
            <a:r>
              <a:rPr lang="en-US" sz="1200" b="0" i="0" u="none" strike="noStrike" kern="1200" dirty="0">
                <a:solidFill>
                  <a:schemeClr val="tx1"/>
                </a:solidFill>
                <a:effectLst/>
                <a:latin typeface="+mn-lt"/>
                <a:ea typeface="+mn-ea"/>
                <a:cs typeface="+mn-cs"/>
              </a:rPr>
              <a:t> are the smallest deployable units of computing that can be created and managed in Kubernetes</a:t>
            </a:r>
          </a:p>
          <a:p>
            <a:pPr rtl="0" fontAlgn="base"/>
            <a:r>
              <a:rPr lang="en-US" sz="1200" b="1" i="0" u="none" strike="noStrike" kern="1200" dirty="0">
                <a:solidFill>
                  <a:schemeClr val="tx1"/>
                </a:solidFill>
                <a:effectLst/>
                <a:latin typeface="+mn-lt"/>
                <a:ea typeface="+mn-ea"/>
                <a:cs typeface="+mn-cs"/>
              </a:rPr>
              <a:t>Persistent Volumes</a:t>
            </a:r>
            <a:r>
              <a:rPr lang="en-US" sz="1200" b="0" i="0" u="none" strike="noStrike" kern="1200" dirty="0">
                <a:solidFill>
                  <a:schemeClr val="tx1"/>
                </a:solidFill>
                <a:effectLst/>
                <a:latin typeface="+mn-lt"/>
                <a:ea typeface="+mn-ea"/>
                <a:cs typeface="+mn-cs"/>
              </a:rPr>
              <a:t> provides an API for users and administrators that abstracts details of how storage is provided from how it is consumed</a:t>
            </a:r>
          </a:p>
          <a:p>
            <a:pPr rtl="0" fontAlgn="base"/>
            <a:r>
              <a:rPr lang="en-US" sz="1200" b="1" i="0" u="none" strike="noStrike" kern="1200" dirty="0">
                <a:solidFill>
                  <a:schemeClr val="tx1"/>
                </a:solidFill>
                <a:effectLst/>
                <a:latin typeface="+mn-lt"/>
                <a:ea typeface="+mn-ea"/>
                <a:cs typeface="+mn-cs"/>
              </a:rPr>
              <a:t>Replica Sets</a:t>
            </a:r>
            <a:r>
              <a:rPr lang="en-US" sz="1200" b="0" i="0" u="none" strike="noStrike" kern="1200" dirty="0">
                <a:solidFill>
                  <a:schemeClr val="tx1"/>
                </a:solidFill>
                <a:effectLst/>
                <a:latin typeface="+mn-lt"/>
                <a:ea typeface="+mn-ea"/>
                <a:cs typeface="+mn-cs"/>
              </a:rPr>
              <a:t> ensures that a specified number of pod replicas are running at any given time</a:t>
            </a:r>
          </a:p>
          <a:p>
            <a:pPr rtl="0" fontAlgn="base"/>
            <a:r>
              <a:rPr lang="en-US" sz="1200" b="1" i="0" u="none" strike="noStrike" kern="1200" dirty="0">
                <a:solidFill>
                  <a:schemeClr val="tx1"/>
                </a:solidFill>
                <a:effectLst/>
                <a:latin typeface="+mn-lt"/>
                <a:ea typeface="+mn-ea"/>
                <a:cs typeface="+mn-cs"/>
              </a:rPr>
              <a:t>Secrets</a:t>
            </a:r>
            <a:r>
              <a:rPr lang="en-US" sz="1200" b="0" i="0" u="none" strike="noStrike" kern="1200" dirty="0">
                <a:solidFill>
                  <a:schemeClr val="tx1"/>
                </a:solidFill>
                <a:effectLst/>
                <a:latin typeface="+mn-lt"/>
                <a:ea typeface="+mn-ea"/>
                <a:cs typeface="+mn-cs"/>
              </a:rPr>
              <a:t> are intended to hold sensitive information, such as passwords, OAuth tokens, and </a:t>
            </a:r>
            <a:r>
              <a:rPr lang="en-US" sz="1200" b="0" i="0" u="none" strike="noStrike" kern="1200" dirty="0" err="1">
                <a:solidFill>
                  <a:schemeClr val="tx1"/>
                </a:solidFill>
                <a:effectLst/>
                <a:latin typeface="+mn-lt"/>
                <a:ea typeface="+mn-ea"/>
                <a:cs typeface="+mn-cs"/>
              </a:rPr>
              <a:t>ssh</a:t>
            </a:r>
            <a:r>
              <a:rPr lang="en-US" sz="1200" b="0" i="0" u="none" strike="noStrike" kern="1200" dirty="0">
                <a:solidFill>
                  <a:schemeClr val="tx1"/>
                </a:solidFill>
                <a:effectLst/>
                <a:latin typeface="+mn-lt"/>
                <a:ea typeface="+mn-ea"/>
                <a:cs typeface="+mn-cs"/>
              </a:rPr>
              <a:t> keys</a:t>
            </a:r>
          </a:p>
          <a:p>
            <a:pPr rtl="0" fontAlgn="base"/>
            <a:r>
              <a:rPr lang="en-US" sz="1200" b="1" i="0" u="none" strike="noStrike" kern="1200" dirty="0">
                <a:solidFill>
                  <a:schemeClr val="tx1"/>
                </a:solidFill>
                <a:effectLst/>
                <a:latin typeface="+mn-lt"/>
                <a:ea typeface="+mn-ea"/>
                <a:cs typeface="+mn-cs"/>
              </a:rPr>
              <a:t>Service Accounts</a:t>
            </a:r>
            <a:r>
              <a:rPr lang="en-US" sz="1200" b="0" i="0" u="none" strike="noStrike" kern="1200" dirty="0">
                <a:solidFill>
                  <a:schemeClr val="tx1"/>
                </a:solidFill>
                <a:effectLst/>
                <a:latin typeface="+mn-lt"/>
                <a:ea typeface="+mn-ea"/>
                <a:cs typeface="+mn-cs"/>
              </a:rPr>
              <a:t> provides an identity for processes that run in a Pod</a:t>
            </a:r>
          </a:p>
          <a:p>
            <a:pPr rtl="0" fontAlgn="base"/>
            <a:r>
              <a:rPr lang="en-US" sz="1200" b="1" i="0" u="none" strike="noStrike" kern="1200" dirty="0">
                <a:solidFill>
                  <a:schemeClr val="tx1"/>
                </a:solidFill>
                <a:effectLst/>
                <a:latin typeface="+mn-lt"/>
                <a:ea typeface="+mn-ea"/>
                <a:cs typeface="+mn-cs"/>
              </a:rPr>
              <a:t>Services</a:t>
            </a:r>
            <a:r>
              <a:rPr lang="en-US" sz="1200" b="0" i="0" u="none" strike="noStrike" kern="1200" dirty="0">
                <a:solidFill>
                  <a:schemeClr val="tx1"/>
                </a:solidFill>
                <a:effectLst/>
                <a:latin typeface="+mn-lt"/>
                <a:ea typeface="+mn-ea"/>
                <a:cs typeface="+mn-cs"/>
              </a:rPr>
              <a:t>  is an abstraction which defines a logical set of Pods and a policy by which to access them - sometimes called a micro-service.</a:t>
            </a:r>
          </a:p>
          <a:p>
            <a:pPr rtl="0" fontAlgn="base"/>
            <a:r>
              <a:rPr lang="en-US" sz="1200" b="1"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Sets is the workload API object used to manage </a:t>
            </a:r>
            <a:r>
              <a:rPr lang="en-US" sz="1200" b="0" i="0" u="none" strike="noStrike" kern="1200" dirty="0" err="1">
                <a:solidFill>
                  <a:schemeClr val="tx1"/>
                </a:solidFill>
                <a:effectLst/>
                <a:latin typeface="+mn-lt"/>
                <a:ea typeface="+mn-ea"/>
                <a:cs typeface="+mn-cs"/>
              </a:rPr>
              <a:t>stateful</a:t>
            </a:r>
            <a:r>
              <a:rPr lang="en-US" sz="1200" b="0" i="0" u="none" strike="noStrike" kern="1200" dirty="0">
                <a:solidFill>
                  <a:schemeClr val="tx1"/>
                </a:solidFill>
                <a:effectLst/>
                <a:latin typeface="+mn-lt"/>
                <a:ea typeface="+mn-ea"/>
                <a:cs typeface="+mn-cs"/>
              </a:rPr>
              <a:t> applications.   </a:t>
            </a:r>
          </a:p>
          <a:p>
            <a:pPr rtl="0" fontAlgn="base"/>
            <a:r>
              <a:rPr lang="en-US" sz="1200" b="0" i="0" u="none" strike="noStrike" kern="1200" dirty="0">
                <a:solidFill>
                  <a:schemeClr val="tx1"/>
                </a:solidFill>
                <a:effectLst/>
                <a:latin typeface="+mn-lt"/>
                <a:ea typeface="+mn-ea"/>
                <a:cs typeface="+mn-cs"/>
              </a:rPr>
              <a:t>and more...</a:t>
            </a:r>
          </a:p>
          <a:p>
            <a:pPr rtl="0"/>
            <a:br>
              <a:rPr lang="en-US" b="0" dirty="0">
                <a:effectLst/>
              </a:rPr>
            </a:br>
            <a:r>
              <a:rPr lang="en-US" sz="1200" b="0" i="0" u="none" strike="noStrike" kern="1200" dirty="0">
                <a:solidFill>
                  <a:schemeClr val="tx1"/>
                </a:solidFill>
                <a:effectLst/>
                <a:latin typeface="+mn-lt"/>
                <a:ea typeface="+mn-ea"/>
                <a:cs typeface="+mn-cs"/>
              </a:rPr>
              <a:t>Kubernetes does not have the concept of an application. It has simple building blocks that you are required to compose. Kubernetes is a cloud native platform where the internal resource model is the same as the end user resource model.</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9290DE0B-E261-6A49-8B2C-15738891FFAE}" type="slidenum">
              <a:rPr lang="en-US" smtClean="0"/>
              <a:t>8</a:t>
            </a:fld>
            <a:endParaRPr lang="en-US"/>
          </a:p>
        </p:txBody>
      </p:sp>
    </p:spTree>
    <p:extLst>
      <p:ext uri="{BB962C8B-B14F-4D97-AF65-F5344CB8AC3E}">
        <p14:creationId xmlns:p14="http://schemas.microsoft.com/office/powerpoint/2010/main" val="130093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90DE0B-E261-6A49-8B2C-15738891FFAE}" type="slidenum">
              <a:rPr lang="en-US" smtClean="0"/>
              <a:t>10</a:t>
            </a:fld>
            <a:endParaRPr lang="en-US"/>
          </a:p>
        </p:txBody>
      </p:sp>
    </p:spTree>
    <p:extLst>
      <p:ext uri="{BB962C8B-B14F-4D97-AF65-F5344CB8AC3E}">
        <p14:creationId xmlns:p14="http://schemas.microsoft.com/office/powerpoint/2010/main" val="260034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4.xml"/><Relationship Id="rId4" Type="http://schemas.openxmlformats.org/officeDocument/2006/relationships/image" Target="../media/image8.emf"/></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ags" Target="../tags/tag47.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8.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9.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0.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1.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2.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3.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4.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5.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6.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7.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8.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59.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6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1.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2.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3.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4.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3.xml"/><Relationship Id="rId1" Type="http://schemas.openxmlformats.org/officeDocument/2006/relationships/tags" Target="../tags/tag66.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7.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6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7" name="Slide Number Placeholder 6"/>
          <p:cNvSpPr>
            <a:spLocks noGrp="1"/>
          </p:cNvSpPr>
          <p:nvPr>
            <p:ph type="sldNum" sz="quarter" idx="11"/>
          </p:nvPr>
        </p:nvSpPr>
        <p:spPr/>
        <p:txBody>
          <a:bodyPr/>
          <a:lstStyle/>
          <a:p>
            <a:fld id="{48F63A3B-78C7-47BE-AE5E-E10140E04643}" type="slidenum">
              <a:rPr lang="en-US" smtClean="0"/>
              <a:t>‹#›</a:t>
            </a:fld>
            <a:endParaRPr lang="en-US" dirty="0"/>
          </a:p>
        </p:txBody>
      </p:sp>
      <p:sp>
        <p:nvSpPr>
          <p:cNvPr id="8" name="Title 3"/>
          <p:cNvSpPr txBox="1">
            <a:spLocks/>
          </p:cNvSpPr>
          <p:nvPr/>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pic>
        <p:nvPicPr>
          <p:cNvPr id="10" name="Graphic 9">
            <a:extLst>
              <a:ext uri="{FF2B5EF4-FFF2-40B4-BE49-F238E27FC236}">
                <a16:creationId xmlns:a16="http://schemas.microsoft.com/office/drawing/2014/main" id="{9F0419D7-B2A8-442B-B11C-BF803D1204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38948" y="3385016"/>
            <a:ext cx="5010103" cy="823829"/>
          </a:xfrm>
          <a:prstGeom prst="rect">
            <a:avLst/>
          </a:prstGeom>
        </p:spPr>
      </p:pic>
    </p:spTree>
    <p:custDataLst>
      <p:tags r:id="rId1"/>
    </p:custDataLst>
    <p:extLst>
      <p:ext uri="{BB962C8B-B14F-4D97-AF65-F5344CB8AC3E}">
        <p14:creationId xmlns:p14="http://schemas.microsoft.com/office/powerpoint/2010/main" val="3223876584"/>
      </p:ext>
    </p:extLst>
  </p:cSld>
  <p:clrMapOvr>
    <a:overrideClrMapping bg1="lt1" tx1="dk1" bg2="lt2" tx2="dk2" accent1="accent1" accent2="accent2" accent3="accent3" accent4="accent4" accent5="accent5" accent6="accent6" hlink="hlink" folHlink="folHlink"/>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408387637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275070592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Edit Master text styles</a:t>
            </a:r>
          </a:p>
        </p:txBody>
      </p:sp>
    </p:spTree>
    <p:custDataLst>
      <p:tags r:id="rId1"/>
    </p:custDataLst>
    <p:extLst>
      <p:ext uri="{BB962C8B-B14F-4D97-AF65-F5344CB8AC3E}">
        <p14:creationId xmlns:p14="http://schemas.microsoft.com/office/powerpoint/2010/main" val="220392802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1032667" y="2020679"/>
            <a:ext cx="10126662"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045695198"/>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pic>
        <p:nvPicPr>
          <p:cNvPr id="10" name="Graphic 9">
            <a:extLst>
              <a:ext uri="{FF2B5EF4-FFF2-40B4-BE49-F238E27FC236}">
                <a16:creationId xmlns:a16="http://schemas.microsoft.com/office/drawing/2014/main" id="{E91C6AC1-8947-4C4A-AD28-2D67874559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428" y="6430227"/>
            <a:ext cx="1173963" cy="193039"/>
          </a:xfrm>
          <a:prstGeom prst="rect">
            <a:avLst/>
          </a:prstGeom>
        </p:spPr>
      </p:pic>
    </p:spTree>
    <p:custDataLst>
      <p:tags r:id="rId1"/>
    </p:custDataLst>
    <p:extLst>
      <p:ext uri="{BB962C8B-B14F-4D97-AF65-F5344CB8AC3E}">
        <p14:creationId xmlns:p14="http://schemas.microsoft.com/office/powerpoint/2010/main" val="3702381767"/>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1426456540"/>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232823714"/>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custDataLst>
      <p:tags r:id="rId1"/>
    </p:custDataLst>
    <p:extLst>
      <p:ext uri="{BB962C8B-B14F-4D97-AF65-F5344CB8AC3E}">
        <p14:creationId xmlns:p14="http://schemas.microsoft.com/office/powerpoint/2010/main" val="1453051276"/>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7" name="Picture Placeholder 5"/>
          <p:cNvSpPr>
            <a:spLocks noGrp="1"/>
          </p:cNvSpPr>
          <p:nvPr>
            <p:ph type="pic" sz="quarter" idx="12"/>
          </p:nvPr>
        </p:nvSpPr>
        <p:spPr>
          <a:xfrm>
            <a:off x="1161950" y="437323"/>
            <a:ext cx="9730040" cy="5473148"/>
          </a:xfrm>
        </p:spPr>
        <p:txBody>
          <a:bodyPr/>
          <a:lstStyle/>
          <a:p>
            <a:r>
              <a:rPr lang="en-US"/>
              <a:t>Click icon to add picture</a:t>
            </a:r>
          </a:p>
        </p:txBody>
      </p:sp>
    </p:spTree>
    <p:custDataLst>
      <p:tags r:id="rId1"/>
    </p:custDataLst>
    <p:extLst>
      <p:ext uri="{BB962C8B-B14F-4D97-AF65-F5344CB8AC3E}">
        <p14:creationId xmlns:p14="http://schemas.microsoft.com/office/powerpoint/2010/main" val="1385502912"/>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p:txBody>
      </p:sp>
    </p:spTree>
    <p:custDataLst>
      <p:tags r:id="rId1"/>
    </p:custDataLst>
    <p:extLst>
      <p:ext uri="{BB962C8B-B14F-4D97-AF65-F5344CB8AC3E}">
        <p14:creationId xmlns:p14="http://schemas.microsoft.com/office/powerpoint/2010/main" val="200197026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48F63A3B-78C7-47BE-AE5E-E10140E04643}"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916319261"/>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Tree>
    <p:custDataLst>
      <p:tags r:id="rId1"/>
    </p:custDataLst>
    <p:extLst>
      <p:ext uri="{BB962C8B-B14F-4D97-AF65-F5344CB8AC3E}">
        <p14:creationId xmlns:p14="http://schemas.microsoft.com/office/powerpoint/2010/main" val="4255731923"/>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a:t>Click to edit Master title style</a:t>
            </a:r>
            <a:endParaRPr lang="en-US" dirty="0"/>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pic>
        <p:nvPicPr>
          <p:cNvPr id="5" name="Picture 4">
            <a:extLst>
              <a:ext uri="{FF2B5EF4-FFF2-40B4-BE49-F238E27FC236}">
                <a16:creationId xmlns:a16="http://schemas.microsoft.com/office/drawing/2014/main" id="{66CAE069-0BF9-47BD-A705-D4179E2F8E9D}"/>
              </a:ext>
            </a:extLst>
          </p:cNvPr>
          <p:cNvPicPr>
            <a:picLocks noChangeAspect="1"/>
          </p:cNvPicPr>
          <p:nvPr/>
        </p:nvPicPr>
        <p:blipFill rotWithShape="1">
          <a:blip r:embed="rId3"/>
          <a:srcRect l="16572" t="28436" r="15928" b="43741"/>
          <a:stretch/>
        </p:blipFill>
        <p:spPr>
          <a:xfrm>
            <a:off x="6104708" y="2610251"/>
            <a:ext cx="6087292" cy="1410705"/>
          </a:xfrm>
          <a:prstGeom prst="rect">
            <a:avLst/>
          </a:prstGeom>
        </p:spPr>
      </p:pic>
    </p:spTree>
    <p:custDataLst>
      <p:tags r:id="rId1"/>
    </p:custDataLst>
    <p:extLst>
      <p:ext uri="{BB962C8B-B14F-4D97-AF65-F5344CB8AC3E}">
        <p14:creationId xmlns:p14="http://schemas.microsoft.com/office/powerpoint/2010/main" val="3993491800"/>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itle 5"/>
          <p:cNvSpPr>
            <a:spLocks noGrp="1"/>
          </p:cNvSpPr>
          <p:nvPr>
            <p:ph type="title" hasCustomPrompt="1"/>
          </p:nvPr>
        </p:nvSpPr>
        <p:spPr>
          <a:xfrm>
            <a:off x="905450" y="949960"/>
            <a:ext cx="10515600" cy="1325563"/>
          </a:xfrm>
          <a:prstGeom prst="rect">
            <a:avLst/>
          </a:prstGeom>
        </p:spPr>
        <p:txBody>
          <a:bodyPr anchor="t" anchorCtr="0"/>
          <a:lstStyle>
            <a:lvl1pPr>
              <a:defRPr sz="4000" b="0" i="0">
                <a:solidFill>
                  <a:schemeClr val="bg1"/>
                </a:solidFill>
                <a:latin typeface="IBM Plex Sans Regular" charset="0"/>
                <a:ea typeface="IBM Plex Sans Regular" charset="0"/>
                <a:cs typeface="IBM Plex Sans Regular" charset="0"/>
              </a:defRPr>
            </a:lvl1pPr>
          </a:lstStyle>
          <a:p>
            <a:r>
              <a:rPr lang="en-US" dirty="0"/>
              <a:t>Presentation Title</a:t>
            </a:r>
          </a:p>
        </p:txBody>
      </p:sp>
      <p:sp>
        <p:nvSpPr>
          <p:cNvPr id="12" name="Text Placeholder 10"/>
          <p:cNvSpPr>
            <a:spLocks noGrp="1"/>
          </p:cNvSpPr>
          <p:nvPr>
            <p:ph type="body" sz="quarter" idx="10" hasCustomPrompt="1"/>
          </p:nvPr>
        </p:nvSpPr>
        <p:spPr>
          <a:xfrm>
            <a:off x="905451" y="2275523"/>
            <a:ext cx="10515599" cy="949960"/>
          </a:xfrm>
          <a:prstGeom prst="rect">
            <a:avLst/>
          </a:prstGeom>
        </p:spPr>
        <p:txBody>
          <a:bodyPr/>
          <a:lstStyle>
            <a:lvl1pPr marL="0" indent="0">
              <a:buNone/>
              <a:defRPr sz="1800" b="0" i="0">
                <a:solidFill>
                  <a:schemeClr val="bg1"/>
                </a:solidFill>
                <a:latin typeface="IBM Plex Sans Regular" charset="0"/>
                <a:ea typeface="IBM Plex Sans Regular" charset="0"/>
                <a:cs typeface="IBM Plex Sans Regular" charset="0"/>
              </a:defRPr>
            </a:lvl1pPr>
          </a:lstStyle>
          <a:p>
            <a:pPr lvl="0"/>
            <a:r>
              <a:rPr lang="en-US" dirty="0"/>
              <a:t>Subtitle in this location if necessary</a:t>
            </a:r>
          </a:p>
        </p:txBody>
      </p:sp>
      <p:sp>
        <p:nvSpPr>
          <p:cNvPr id="9" name="Footer Placeholder 4"/>
          <p:cNvSpPr>
            <a:spLocks noGrp="1"/>
          </p:cNvSpPr>
          <p:nvPr>
            <p:ph type="ftr" sz="quarter" idx="11"/>
          </p:nvPr>
        </p:nvSpPr>
        <p:spPr>
          <a:xfrm>
            <a:off x="161109" y="6538277"/>
            <a:ext cx="4114800" cy="365125"/>
          </a:xfrm>
          <a:prstGeom prst="rect">
            <a:avLst/>
          </a:prstGeom>
        </p:spPr>
        <p:txBody>
          <a:bodyPr/>
          <a:lstStyle>
            <a:lvl1pPr>
              <a:defRPr sz="1200" b="0" i="0">
                <a:solidFill>
                  <a:schemeClr val="bg1"/>
                </a:solidFill>
                <a:latin typeface="IBM Plex Sans Regular" charset="0"/>
                <a:ea typeface="IBM Plex Sans Regular" charset="0"/>
                <a:cs typeface="IBM Plex Sans Regular" charset="0"/>
              </a:defRPr>
            </a:lvl1pPr>
          </a:lstStyle>
          <a:p>
            <a:r>
              <a:rPr lang="en-US" dirty="0"/>
              <a:t>IBM Confidential</a:t>
            </a:r>
          </a:p>
        </p:txBody>
      </p:sp>
    </p:spTree>
    <p:extLst>
      <p:ext uri="{BB962C8B-B14F-4D97-AF65-F5344CB8AC3E}">
        <p14:creationId xmlns:p14="http://schemas.microsoft.com/office/powerpoint/2010/main" val="35487134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7" name="Slide Number Placeholder 6"/>
          <p:cNvSpPr>
            <a:spLocks noGrp="1"/>
          </p:cNvSpPr>
          <p:nvPr>
            <p:ph type="sldNum" sz="quarter" idx="11"/>
          </p:nvPr>
        </p:nvSpPr>
        <p:spPr/>
        <p:txBody>
          <a:bodyPr/>
          <a:lstStyle/>
          <a:p>
            <a:fld id="{48F63A3B-78C7-47BE-AE5E-E10140E04643}" type="slidenum">
              <a:rPr lang="en-US" smtClean="0"/>
              <a:t>‹#›</a:t>
            </a:fld>
            <a:endParaRPr lang="en-US" dirty="0"/>
          </a:p>
        </p:txBody>
      </p:sp>
      <p:sp>
        <p:nvSpPr>
          <p:cNvPr id="8" name="Title 3"/>
          <p:cNvSpPr txBox="1">
            <a:spLocks/>
          </p:cNvSpPr>
          <p:nvPr/>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a:t>Click to edit Master title style</a:t>
            </a:r>
          </a:p>
        </p:txBody>
      </p:sp>
      <p:pic>
        <p:nvPicPr>
          <p:cNvPr id="11" name="Picture 10">
            <a:extLst>
              <a:ext uri="{FF2B5EF4-FFF2-40B4-BE49-F238E27FC236}">
                <a16:creationId xmlns:a16="http://schemas.microsoft.com/office/drawing/2014/main" id="{D417D140-5DFB-7C4C-846D-CF5E5E1C1D28}"/>
              </a:ext>
            </a:extLst>
          </p:cNvPr>
          <p:cNvPicPr>
            <a:picLocks noChangeAspect="1"/>
          </p:cNvPicPr>
          <p:nvPr/>
        </p:nvPicPr>
        <p:blipFill>
          <a:blip r:embed="rId4"/>
          <a:stretch>
            <a:fillRect/>
          </a:stretch>
        </p:blipFill>
        <p:spPr>
          <a:xfrm>
            <a:off x="7125079" y="2199995"/>
            <a:ext cx="4584546" cy="591556"/>
          </a:xfrm>
          <a:prstGeom prst="rect">
            <a:avLst/>
          </a:prstGeom>
        </p:spPr>
      </p:pic>
    </p:spTree>
    <p:custDataLst>
      <p:tags r:id="rId1"/>
    </p:custDataLst>
    <p:extLst>
      <p:ext uri="{BB962C8B-B14F-4D97-AF65-F5344CB8AC3E}">
        <p14:creationId xmlns:p14="http://schemas.microsoft.com/office/powerpoint/2010/main" val="2490548910"/>
      </p:ext>
    </p:extLst>
  </p:cSld>
  <p:clrMapOvr>
    <a:overrideClrMapping bg1="lt1" tx1="dk1" bg2="lt2" tx2="dk2" accent1="accent1" accent2="accent2" accent3="accent3" accent4="accent4" accent5="accent5" accent6="accent6" hlink="hlink" folHlink="folHlink"/>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48F63A3B-78C7-47BE-AE5E-E10140E04643}"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988883768"/>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ustDataLst>
      <p:tags r:id="rId1"/>
    </p:custDataLst>
    <p:extLst>
      <p:ext uri="{BB962C8B-B14F-4D97-AF65-F5344CB8AC3E}">
        <p14:creationId xmlns:p14="http://schemas.microsoft.com/office/powerpoint/2010/main" val="3944311752"/>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1231692507"/>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810692275"/>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48F63A3B-78C7-47BE-AE5E-E10140E04643}" type="slidenum">
              <a:rPr lang="en-US" smtClean="0"/>
              <a:t>‹#›</a:t>
            </a:fld>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891194088"/>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69534221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ustDataLst>
      <p:tags r:id="rId1"/>
    </p:custDataLst>
    <p:extLst>
      <p:ext uri="{BB962C8B-B14F-4D97-AF65-F5344CB8AC3E}">
        <p14:creationId xmlns:p14="http://schemas.microsoft.com/office/powerpoint/2010/main" val="3462421530"/>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930535357"/>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4095849515"/>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4188968135"/>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1975279331"/>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Edit Master text styles</a:t>
            </a:r>
          </a:p>
        </p:txBody>
      </p:sp>
    </p:spTree>
    <p:custDataLst>
      <p:tags r:id="rId1"/>
    </p:custDataLst>
    <p:extLst>
      <p:ext uri="{BB962C8B-B14F-4D97-AF65-F5344CB8AC3E}">
        <p14:creationId xmlns:p14="http://schemas.microsoft.com/office/powerpoint/2010/main" val="445869123"/>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1032667" y="2020679"/>
            <a:ext cx="10126662"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036505959"/>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pic>
        <p:nvPicPr>
          <p:cNvPr id="6" name="Picture 5">
            <a:extLst>
              <a:ext uri="{FF2B5EF4-FFF2-40B4-BE49-F238E27FC236}">
                <a16:creationId xmlns:a16="http://schemas.microsoft.com/office/drawing/2014/main" id="{2F89987E-587A-4B57-8D46-2A41E8956ECC}"/>
              </a:ext>
            </a:extLst>
          </p:cNvPr>
          <p:cNvPicPr>
            <a:picLocks noChangeAspect="1"/>
          </p:cNvPicPr>
          <p:nvPr/>
        </p:nvPicPr>
        <p:blipFill>
          <a:blip r:embed="rId3"/>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3976158302"/>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313009003"/>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131438325"/>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custDataLst>
      <p:tags r:id="rId1"/>
    </p:custDataLst>
    <p:extLst>
      <p:ext uri="{BB962C8B-B14F-4D97-AF65-F5344CB8AC3E}">
        <p14:creationId xmlns:p14="http://schemas.microsoft.com/office/powerpoint/2010/main" val="3100363534"/>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3355621350"/>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7" name="Picture Placeholder 5"/>
          <p:cNvSpPr>
            <a:spLocks noGrp="1"/>
          </p:cNvSpPr>
          <p:nvPr>
            <p:ph type="pic" sz="quarter" idx="12"/>
          </p:nvPr>
        </p:nvSpPr>
        <p:spPr>
          <a:xfrm>
            <a:off x="1161950" y="437323"/>
            <a:ext cx="9730040" cy="5473148"/>
          </a:xfrm>
        </p:spPr>
        <p:txBody>
          <a:bodyPr/>
          <a:lstStyle/>
          <a:p>
            <a:r>
              <a:rPr lang="en-US"/>
              <a:t>Click icon to add picture</a:t>
            </a:r>
          </a:p>
        </p:txBody>
      </p:sp>
    </p:spTree>
    <p:custDataLst>
      <p:tags r:id="rId1"/>
    </p:custDataLst>
    <p:extLst>
      <p:ext uri="{BB962C8B-B14F-4D97-AF65-F5344CB8AC3E}">
        <p14:creationId xmlns:p14="http://schemas.microsoft.com/office/powerpoint/2010/main" val="1428066410"/>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p:txBody>
      </p:sp>
    </p:spTree>
    <p:custDataLst>
      <p:tags r:id="rId1"/>
    </p:custDataLst>
    <p:extLst>
      <p:ext uri="{BB962C8B-B14F-4D97-AF65-F5344CB8AC3E}">
        <p14:creationId xmlns:p14="http://schemas.microsoft.com/office/powerpoint/2010/main" val="4077674193"/>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a:t>Click to edit Master title style</a:t>
            </a:r>
            <a:endParaRPr lang="en-US" dirty="0"/>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pic>
        <p:nvPicPr>
          <p:cNvPr id="10" name="Picture 9">
            <a:extLst>
              <a:ext uri="{FF2B5EF4-FFF2-40B4-BE49-F238E27FC236}">
                <a16:creationId xmlns:a16="http://schemas.microsoft.com/office/drawing/2014/main" id="{BA46FA28-7BAF-435F-973D-8C531704259F}"/>
              </a:ext>
            </a:extLst>
          </p:cNvPr>
          <p:cNvPicPr>
            <a:picLocks noChangeAspect="1"/>
          </p:cNvPicPr>
          <p:nvPr/>
        </p:nvPicPr>
        <p:blipFill>
          <a:blip r:embed="rId3"/>
          <a:stretch>
            <a:fillRect/>
          </a:stretch>
        </p:blipFill>
        <p:spPr>
          <a:xfrm>
            <a:off x="6013524" y="1714500"/>
            <a:ext cx="6260952" cy="2285946"/>
          </a:xfrm>
          <a:prstGeom prst="rect">
            <a:avLst/>
          </a:prstGeom>
        </p:spPr>
      </p:pic>
      <p:pic>
        <p:nvPicPr>
          <p:cNvPr id="11" name="Picture 10">
            <a:extLst>
              <a:ext uri="{FF2B5EF4-FFF2-40B4-BE49-F238E27FC236}">
                <a16:creationId xmlns:a16="http://schemas.microsoft.com/office/drawing/2014/main" id="{B0F69715-858B-4029-950E-DB80CC0EF8CF}"/>
              </a:ext>
            </a:extLst>
          </p:cNvPr>
          <p:cNvPicPr>
            <a:picLocks noChangeAspect="1"/>
          </p:cNvPicPr>
          <p:nvPr/>
        </p:nvPicPr>
        <p:blipFill>
          <a:blip r:embed="rId3"/>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2550017840"/>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Tree>
    <p:custDataLst>
      <p:tags r:id="rId1"/>
    </p:custDataLst>
    <p:extLst>
      <p:ext uri="{BB962C8B-B14F-4D97-AF65-F5344CB8AC3E}">
        <p14:creationId xmlns:p14="http://schemas.microsoft.com/office/powerpoint/2010/main" val="274404397"/>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91918164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8" name="Title 5"/>
          <p:cNvSpPr>
            <a:spLocks noGrp="1"/>
          </p:cNvSpPr>
          <p:nvPr>
            <p:ph type="title" hasCustomPrompt="1"/>
          </p:nvPr>
        </p:nvSpPr>
        <p:spPr>
          <a:xfrm>
            <a:off x="905450" y="949960"/>
            <a:ext cx="10515600" cy="1325563"/>
          </a:xfrm>
          <a:prstGeom prst="rect">
            <a:avLst/>
          </a:prstGeom>
        </p:spPr>
        <p:txBody>
          <a:bodyPr anchor="t" anchorCtr="0"/>
          <a:lstStyle>
            <a:lvl1pPr>
              <a:defRPr sz="4000" b="0" i="0">
                <a:solidFill>
                  <a:schemeClr val="bg1"/>
                </a:solidFill>
                <a:latin typeface="IBM Plex Sans Regular" charset="0"/>
                <a:ea typeface="IBM Plex Sans Regular" charset="0"/>
                <a:cs typeface="IBM Plex Sans Regular" charset="0"/>
              </a:defRPr>
            </a:lvl1pPr>
          </a:lstStyle>
          <a:p>
            <a:r>
              <a:rPr lang="en-US" dirty="0"/>
              <a:t>Presentation Title</a:t>
            </a:r>
          </a:p>
        </p:txBody>
      </p:sp>
      <p:sp>
        <p:nvSpPr>
          <p:cNvPr id="12" name="Text Placeholder 10"/>
          <p:cNvSpPr>
            <a:spLocks noGrp="1"/>
          </p:cNvSpPr>
          <p:nvPr>
            <p:ph type="body" sz="quarter" idx="10" hasCustomPrompt="1"/>
          </p:nvPr>
        </p:nvSpPr>
        <p:spPr>
          <a:xfrm>
            <a:off x="905451" y="2275523"/>
            <a:ext cx="10515599" cy="949960"/>
          </a:xfrm>
          <a:prstGeom prst="rect">
            <a:avLst/>
          </a:prstGeom>
        </p:spPr>
        <p:txBody>
          <a:bodyPr/>
          <a:lstStyle>
            <a:lvl1pPr marL="0" indent="0">
              <a:buNone/>
              <a:defRPr sz="1800" b="0" i="0">
                <a:solidFill>
                  <a:schemeClr val="bg1"/>
                </a:solidFill>
                <a:latin typeface="IBM Plex Sans Regular" charset="0"/>
                <a:ea typeface="IBM Plex Sans Regular" charset="0"/>
                <a:cs typeface="IBM Plex Sans Regular" charset="0"/>
              </a:defRPr>
            </a:lvl1pPr>
          </a:lstStyle>
          <a:p>
            <a:pPr lvl="0"/>
            <a:r>
              <a:rPr lang="en-US" dirty="0"/>
              <a:t>Subtitle in this location if necessary</a:t>
            </a:r>
          </a:p>
        </p:txBody>
      </p:sp>
      <p:sp>
        <p:nvSpPr>
          <p:cNvPr id="9" name="Footer Placeholder 4"/>
          <p:cNvSpPr>
            <a:spLocks noGrp="1"/>
          </p:cNvSpPr>
          <p:nvPr>
            <p:ph type="ftr" sz="quarter" idx="11"/>
          </p:nvPr>
        </p:nvSpPr>
        <p:spPr>
          <a:xfrm>
            <a:off x="161109" y="6538277"/>
            <a:ext cx="4114800" cy="365125"/>
          </a:xfrm>
          <a:prstGeom prst="rect">
            <a:avLst/>
          </a:prstGeom>
        </p:spPr>
        <p:txBody>
          <a:bodyPr/>
          <a:lstStyle>
            <a:lvl1pPr>
              <a:defRPr sz="1200" b="0" i="0">
                <a:solidFill>
                  <a:schemeClr val="bg1"/>
                </a:solidFill>
                <a:latin typeface="IBM Plex Sans Regular" charset="0"/>
                <a:ea typeface="IBM Plex Sans Regular" charset="0"/>
                <a:cs typeface="IBM Plex Sans Regular" charset="0"/>
              </a:defRPr>
            </a:lvl1pPr>
          </a:lstStyle>
          <a:p>
            <a:r>
              <a:rPr lang="en-US" dirty="0"/>
              <a:t>IBM Confidential</a:t>
            </a:r>
          </a:p>
        </p:txBody>
      </p:sp>
    </p:spTree>
    <p:extLst>
      <p:ext uri="{BB962C8B-B14F-4D97-AF65-F5344CB8AC3E}">
        <p14:creationId xmlns:p14="http://schemas.microsoft.com/office/powerpoint/2010/main" val="9163854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a:t>Click to edit Master title style</a:t>
            </a:r>
          </a:p>
        </p:txBody>
      </p:sp>
    </p:spTree>
    <p:custDataLst>
      <p:tags r:id="rId1"/>
    </p:custDataLst>
    <p:extLst>
      <p:ext uri="{BB962C8B-B14F-4D97-AF65-F5344CB8AC3E}">
        <p14:creationId xmlns:p14="http://schemas.microsoft.com/office/powerpoint/2010/main" val="330936439"/>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30151432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custDataLst>
      <p:tags r:id="rId1"/>
    </p:custDataLst>
    <p:extLst>
      <p:ext uri="{BB962C8B-B14F-4D97-AF65-F5344CB8AC3E}">
        <p14:creationId xmlns:p14="http://schemas.microsoft.com/office/powerpoint/2010/main" val="9137842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34835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402990461"/>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9085599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280875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6199191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9719809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15512602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27998654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6784710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Edit Master text styles</a:t>
            </a:r>
          </a:p>
        </p:txBody>
      </p:sp>
    </p:spTree>
    <p:custDataLst>
      <p:tags r:id="rId1"/>
    </p:custDataLst>
    <p:extLst>
      <p:ext uri="{BB962C8B-B14F-4D97-AF65-F5344CB8AC3E}">
        <p14:creationId xmlns:p14="http://schemas.microsoft.com/office/powerpoint/2010/main" val="17503086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8" name="Content Placeholder 7"/>
          <p:cNvSpPr>
            <a:spLocks noGrp="1"/>
          </p:cNvSpPr>
          <p:nvPr>
            <p:ph sz="quarter" idx="12"/>
          </p:nvPr>
        </p:nvSpPr>
        <p:spPr>
          <a:xfrm>
            <a:off x="1032667" y="2020679"/>
            <a:ext cx="10126662"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55397133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6" name="Picture 5">
            <a:extLst>
              <a:ext uri="{FF2B5EF4-FFF2-40B4-BE49-F238E27FC236}">
                <a16:creationId xmlns:a16="http://schemas.microsoft.com/office/drawing/2014/main" id="{E218EFB1-0560-4A44-A1D6-082CE6B90E83}"/>
              </a:ext>
            </a:extLst>
          </p:cNvPr>
          <p:cNvPicPr>
            <a:picLocks noChangeAspect="1"/>
          </p:cNvPicPr>
          <p:nvPr/>
        </p:nvPicPr>
        <p:blipFill>
          <a:blip r:embed="rId3">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1"/>
    </p:custDataLst>
    <p:extLst>
      <p:ext uri="{BB962C8B-B14F-4D97-AF65-F5344CB8AC3E}">
        <p14:creationId xmlns:p14="http://schemas.microsoft.com/office/powerpoint/2010/main" val="52908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48F63A3B-78C7-47BE-AE5E-E10140E04643}" type="slidenum">
              <a:rPr lang="en-US" smtClean="0"/>
              <a:t>‹#›</a:t>
            </a:fld>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744850367"/>
      </p:ext>
    </p:extLst>
  </p:cSld>
  <p:clrMapOvr>
    <a:masterClrMapping/>
  </p:clrMapOvr>
  <p:hf sldNum="0" hd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r>
              <a:rPr lang="en-US"/>
              <a:t>Click icon to add picture</a:t>
            </a:r>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Tree>
    <p:custDataLst>
      <p:tags r:id="rId1"/>
    </p:custDataLst>
    <p:extLst>
      <p:ext uri="{BB962C8B-B14F-4D97-AF65-F5344CB8AC3E}">
        <p14:creationId xmlns:p14="http://schemas.microsoft.com/office/powerpoint/2010/main" val="12869513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3361026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Tree>
    <p:custDataLst>
      <p:tags r:id="rId1"/>
    </p:custDataLst>
    <p:extLst>
      <p:ext uri="{BB962C8B-B14F-4D97-AF65-F5344CB8AC3E}">
        <p14:creationId xmlns:p14="http://schemas.microsoft.com/office/powerpoint/2010/main" val="9629353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r>
              <a:rPr lang="en-US"/>
              <a:t>Click icon to add picture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Tree>
    <p:custDataLst>
      <p:tags r:id="rId1"/>
    </p:custDataLst>
    <p:extLst>
      <p:ext uri="{BB962C8B-B14F-4D97-AF65-F5344CB8AC3E}">
        <p14:creationId xmlns:p14="http://schemas.microsoft.com/office/powerpoint/2010/main" val="29249002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p:txBody>
      </p:sp>
    </p:spTree>
    <p:custDataLst>
      <p:tags r:id="rId1"/>
    </p:custDataLst>
    <p:extLst>
      <p:ext uri="{BB962C8B-B14F-4D97-AF65-F5344CB8AC3E}">
        <p14:creationId xmlns:p14="http://schemas.microsoft.com/office/powerpoint/2010/main" val="28062738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5" name="Picture 4" descr="ibm_gry.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spTree>
    <p:custDataLst>
      <p:tags r:id="rId1"/>
    </p:custDataLst>
    <p:extLst>
      <p:ext uri="{BB962C8B-B14F-4D97-AF65-F5344CB8AC3E}">
        <p14:creationId xmlns:p14="http://schemas.microsoft.com/office/powerpoint/2010/main" val="2164533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Tree>
    <p:custDataLst>
      <p:tags r:id="rId1"/>
    </p:custDataLst>
    <p:extLst>
      <p:ext uri="{BB962C8B-B14F-4D97-AF65-F5344CB8AC3E}">
        <p14:creationId xmlns:p14="http://schemas.microsoft.com/office/powerpoint/2010/main" val="25313327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166125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45236897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2440739464"/>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48F63A3B-78C7-47BE-AE5E-E10140E04643}" type="slidenum">
              <a:rPr lang="en-US" smtClean="0"/>
              <a:t>‹#›</a:t>
            </a:fld>
            <a:endParaRPr lang="en-US" dirty="0"/>
          </a:p>
        </p:txBody>
      </p:sp>
    </p:spTree>
    <p:custDataLst>
      <p:tags r:id="rId1"/>
    </p:custDataLst>
    <p:extLst>
      <p:ext uri="{BB962C8B-B14F-4D97-AF65-F5344CB8AC3E}">
        <p14:creationId xmlns:p14="http://schemas.microsoft.com/office/powerpoint/2010/main" val="169032611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image" Target="../media/image7.png"/><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tags" Target="../tags/tag2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heme" Target="../theme/theme2.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image" Target="../media/image7.png"/><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tags" Target="../tags/tag4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48F63A3B-78C7-47BE-AE5E-E10140E04643}" type="slidenum">
              <a:rPr lang="en-US" smtClean="0"/>
              <a:t>‹#›</a:t>
            </a:fld>
            <a:endParaRPr lang="en-US" dirty="0"/>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endParaRPr lang="en-US" dirty="0"/>
          </a:p>
        </p:txBody>
      </p:sp>
      <p:pic>
        <p:nvPicPr>
          <p:cNvPr id="10" name="Picture 9">
            <a:extLst>
              <a:ext uri="{FF2B5EF4-FFF2-40B4-BE49-F238E27FC236}">
                <a16:creationId xmlns:a16="http://schemas.microsoft.com/office/drawing/2014/main" id="{B8AA3356-CF7C-4D6D-84F1-D05F66BD8D72}"/>
              </a:ext>
            </a:extLst>
          </p:cNvPr>
          <p:cNvPicPr>
            <a:picLocks noChangeAspect="1"/>
          </p:cNvPicPr>
          <p:nvPr/>
        </p:nvPicPr>
        <p:blipFill rotWithShape="1">
          <a:blip r:embed="rId25"/>
          <a:srcRect l="16572" t="28436" r="15928" b="43741"/>
          <a:stretch/>
        </p:blipFill>
        <p:spPr>
          <a:xfrm>
            <a:off x="219088" y="6387161"/>
            <a:ext cx="1204642" cy="279171"/>
          </a:xfrm>
          <a:prstGeom prst="rect">
            <a:avLst/>
          </a:prstGeom>
        </p:spPr>
      </p:pic>
    </p:spTree>
    <p:custDataLst>
      <p:tags r:id="rId24"/>
    </p:custDataLst>
    <p:extLst>
      <p:ext uri="{BB962C8B-B14F-4D97-AF65-F5344CB8AC3E}">
        <p14:creationId xmlns:p14="http://schemas.microsoft.com/office/powerpoint/2010/main" val="5650068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Lst>
  <p:hf sldNum="0"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48F63A3B-78C7-47BE-AE5E-E10140E04643}" type="slidenum">
              <a:rPr lang="en-US" smtClean="0"/>
              <a:t>‹#›</a:t>
            </a:fld>
            <a:endParaRPr lang="en-US" dirty="0"/>
          </a:p>
        </p:txBody>
      </p:sp>
      <p:pic>
        <p:nvPicPr>
          <p:cNvPr id="5" name="Picture 4">
            <a:extLst>
              <a:ext uri="{FF2B5EF4-FFF2-40B4-BE49-F238E27FC236}">
                <a16:creationId xmlns:a16="http://schemas.microsoft.com/office/drawing/2014/main" id="{90D00697-9282-41EE-AE75-1F6C88384D89}"/>
              </a:ext>
            </a:extLst>
          </p:cNvPr>
          <p:cNvPicPr>
            <a:picLocks noChangeAspect="1"/>
          </p:cNvPicPr>
          <p:nvPr/>
        </p:nvPicPr>
        <p:blipFill>
          <a:blip r:embed="rId26"/>
          <a:stretch>
            <a:fillRect/>
          </a:stretch>
        </p:blipFill>
        <p:spPr>
          <a:xfrm>
            <a:off x="0" y="6240629"/>
            <a:ext cx="1567287" cy="572235"/>
          </a:xfrm>
          <a:prstGeom prst="rect">
            <a:avLst/>
          </a:prstGeom>
        </p:spPr>
      </p:pic>
    </p:spTree>
    <p:custDataLst>
      <p:tags r:id="rId25"/>
    </p:custDataLst>
    <p:extLst>
      <p:ext uri="{BB962C8B-B14F-4D97-AF65-F5344CB8AC3E}">
        <p14:creationId xmlns:p14="http://schemas.microsoft.com/office/powerpoint/2010/main" val="1608213275"/>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 id="2147483860" r:id="rId18"/>
    <p:sldLayoutId id="2147483861" r:id="rId19"/>
    <p:sldLayoutId id="2147483862" r:id="rId20"/>
    <p:sldLayoutId id="2147483863" r:id="rId21"/>
    <p:sldLayoutId id="2147483864" r:id="rId22"/>
    <p:sldLayoutId id="2147483865" r:id="rId23"/>
  </p:sldLayoutIdLst>
  <p:hf sldNum="0"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pic>
        <p:nvPicPr>
          <p:cNvPr id="8" name="Picture 7">
            <a:extLst>
              <a:ext uri="{FF2B5EF4-FFF2-40B4-BE49-F238E27FC236}">
                <a16:creationId xmlns:a16="http://schemas.microsoft.com/office/drawing/2014/main" id="{330ABD7A-BE41-440B-9ADD-FED20D64D8AB}"/>
              </a:ext>
            </a:extLst>
          </p:cNvPr>
          <p:cNvPicPr>
            <a:picLocks noChangeAspect="1"/>
          </p:cNvPicPr>
          <p:nvPr/>
        </p:nvPicPr>
        <p:blipFill>
          <a:blip r:embed="rId25">
            <a:duotone>
              <a:prstClr val="black"/>
              <a:schemeClr val="accent1">
                <a:tint val="45000"/>
                <a:satMod val="400000"/>
              </a:schemeClr>
            </a:duotone>
          </a:blip>
          <a:stretch>
            <a:fillRect/>
          </a:stretch>
        </p:blipFill>
        <p:spPr>
          <a:xfrm>
            <a:off x="0" y="6240629"/>
            <a:ext cx="1567287" cy="572235"/>
          </a:xfrm>
          <a:prstGeom prst="rect">
            <a:avLst/>
          </a:prstGeom>
        </p:spPr>
      </p:pic>
    </p:spTree>
    <p:custDataLst>
      <p:tags r:id="rId24"/>
    </p:custDataLst>
    <p:extLst>
      <p:ext uri="{BB962C8B-B14F-4D97-AF65-F5344CB8AC3E}">
        <p14:creationId xmlns:p14="http://schemas.microsoft.com/office/powerpoint/2010/main" val="369733402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Lst>
  <p:hf hd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Kubernetes</a:t>
            </a:r>
          </a:p>
        </p:txBody>
      </p:sp>
      <p:sp>
        <p:nvSpPr>
          <p:cNvPr id="3" name="Text Placeholder 2"/>
          <p:cNvSpPr>
            <a:spLocks noGrp="1"/>
          </p:cNvSpPr>
          <p:nvPr>
            <p:ph type="subTitle" idx="1"/>
          </p:nvPr>
        </p:nvSpPr>
        <p:spPr>
          <a:xfrm>
            <a:off x="0" y="2724373"/>
            <a:ext cx="6260951" cy="1639663"/>
          </a:xfrm>
        </p:spPr>
        <p:txBody>
          <a:bodyPr vert="horz" lIns="0" tIns="0" rIns="0" bIns="0" rtlCol="0" anchor="t">
            <a:noAutofit/>
          </a:bodyPr>
          <a:lstStyle/>
          <a:p>
            <a:r>
              <a:rPr lang="en-US" dirty="0"/>
              <a:t>WW Developer Advocacy Team</a:t>
            </a:r>
          </a:p>
        </p:txBody>
      </p:sp>
      <p:sp>
        <p:nvSpPr>
          <p:cNvPr id="4" name="Footer Placeholder 3"/>
          <p:cNvSpPr>
            <a:spLocks noGrp="1"/>
          </p:cNvSpPr>
          <p:nvPr>
            <p:ph type="ftr" sz="quarter" idx="4294967295"/>
          </p:nvPr>
        </p:nvSpPr>
        <p:spPr>
          <a:xfrm>
            <a:off x="0" y="6538913"/>
            <a:ext cx="4114800" cy="365125"/>
          </a:xfrm>
          <a:prstGeom prst="rect">
            <a:avLst/>
          </a:prstGeom>
        </p:spPr>
        <p:txBody>
          <a:bodyPr/>
          <a:lstStyle/>
          <a:p>
            <a:r>
              <a:rPr lang="en-US" dirty="0"/>
              <a:t> </a:t>
            </a:r>
          </a:p>
        </p:txBody>
      </p:sp>
    </p:spTree>
    <p:extLst>
      <p:ext uri="{BB962C8B-B14F-4D97-AF65-F5344CB8AC3E}">
        <p14:creationId xmlns:p14="http://schemas.microsoft.com/office/powerpoint/2010/main" val="1306979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latin typeface="IBM Plex Mono" panose="020B0509050203000203" pitchFamily="49" charset="77"/>
              </a:rPr>
              <a:t>Kubernetes in Action!</a:t>
            </a:r>
          </a:p>
        </p:txBody>
      </p:sp>
      <p:sp>
        <p:nvSpPr>
          <p:cNvPr id="4" name="Text Placeholder 3"/>
          <p:cNvSpPr>
            <a:spLocks noGrp="1"/>
          </p:cNvSpPr>
          <p:nvPr>
            <p:ph idx="4294967295"/>
          </p:nvPr>
        </p:nvSpPr>
        <p:spPr>
          <a:xfrm>
            <a:off x="432563" y="1097794"/>
            <a:ext cx="10515600" cy="4351338"/>
          </a:xfrm>
        </p:spPr>
        <p:txBody>
          <a:bodyPr>
            <a:noAutofit/>
          </a:bodyPr>
          <a:lstStyle/>
          <a:p>
            <a:pPr marL="514350" indent="-514350">
              <a:buFont typeface="+mj-lt"/>
              <a:buAutoNum type="arabicPeriod"/>
            </a:pPr>
            <a:r>
              <a:rPr lang="en-US" sz="1800" dirty="0">
                <a:cs typeface="+mn-cs"/>
              </a:rPr>
              <a:t>User via "</a:t>
            </a:r>
            <a:r>
              <a:rPr lang="en-US" sz="1800" dirty="0" err="1">
                <a:cs typeface="+mn-cs"/>
              </a:rPr>
              <a:t>kubectl</a:t>
            </a:r>
            <a:r>
              <a:rPr lang="en-US" sz="1800" dirty="0">
                <a:cs typeface="+mn-cs"/>
              </a:rPr>
              <a:t>" deploys a new application</a:t>
            </a:r>
          </a:p>
          <a:p>
            <a:pPr marL="514350" indent="-514350">
              <a:buFont typeface="+mj-lt"/>
              <a:buAutoNum type="arabicPeriod"/>
            </a:pPr>
            <a:r>
              <a:rPr lang="en-US" sz="1800" dirty="0">
                <a:cs typeface="+mn-cs"/>
              </a:rPr>
              <a:t>API server receives the request and</a:t>
            </a:r>
            <a:br>
              <a:rPr lang="en-US" sz="1800" dirty="0">
                <a:cs typeface="+mn-cs"/>
              </a:rPr>
            </a:br>
            <a:r>
              <a:rPr lang="en-US" sz="1800" dirty="0">
                <a:cs typeface="+mn-cs"/>
              </a:rPr>
              <a:t>stores it in the DB (</a:t>
            </a:r>
            <a:r>
              <a:rPr lang="en-US" sz="1800" dirty="0" err="1">
                <a:cs typeface="+mn-cs"/>
              </a:rPr>
              <a:t>etcd</a:t>
            </a:r>
            <a:r>
              <a:rPr lang="en-US" sz="1800" dirty="0">
                <a:cs typeface="+mn-cs"/>
              </a:rPr>
              <a:t>)</a:t>
            </a:r>
          </a:p>
          <a:p>
            <a:pPr marL="514350" indent="-514350">
              <a:buFont typeface="+mj-lt"/>
              <a:buAutoNum type="arabicPeriod"/>
            </a:pPr>
            <a:r>
              <a:rPr lang="en-US" sz="1800" dirty="0">
                <a:cs typeface="+mn-cs"/>
              </a:rPr>
              <a:t>Watchers/controllers detect the resource</a:t>
            </a:r>
            <a:br>
              <a:rPr lang="en-US" sz="1800" dirty="0">
                <a:cs typeface="+mn-cs"/>
              </a:rPr>
            </a:br>
            <a:r>
              <a:rPr lang="en-US" sz="1800" dirty="0">
                <a:cs typeface="+mn-cs"/>
              </a:rPr>
              <a:t>changes and act upon it</a:t>
            </a:r>
          </a:p>
          <a:p>
            <a:pPr marL="514350" indent="-514350">
              <a:buFont typeface="+mj-lt"/>
              <a:buAutoNum type="arabicPeriod"/>
            </a:pPr>
            <a:r>
              <a:rPr lang="en-US" sz="1800" dirty="0" err="1">
                <a:cs typeface="+mn-cs"/>
              </a:rPr>
              <a:t>ReplicaSet</a:t>
            </a:r>
            <a:r>
              <a:rPr lang="en-US" sz="1800" dirty="0">
                <a:cs typeface="+mn-cs"/>
              </a:rPr>
              <a:t> watcher/controller detects the</a:t>
            </a:r>
            <a:br>
              <a:rPr lang="en-US" sz="1800" dirty="0">
                <a:cs typeface="+mn-cs"/>
              </a:rPr>
            </a:br>
            <a:r>
              <a:rPr lang="en-US" sz="1800" dirty="0">
                <a:cs typeface="+mn-cs"/>
              </a:rPr>
              <a:t>new app and creates new pods to match</a:t>
            </a:r>
            <a:br>
              <a:rPr lang="en-US" sz="1800" dirty="0">
                <a:cs typeface="+mn-cs"/>
              </a:rPr>
            </a:br>
            <a:r>
              <a:rPr lang="en-US" sz="1800" dirty="0">
                <a:cs typeface="+mn-cs"/>
              </a:rPr>
              <a:t>the desired # of instances</a:t>
            </a:r>
          </a:p>
          <a:p>
            <a:pPr marL="514350" indent="-514350">
              <a:buFont typeface="+mj-lt"/>
              <a:buAutoNum type="arabicPeriod"/>
            </a:pPr>
            <a:r>
              <a:rPr lang="en-US" sz="1800" dirty="0">
                <a:cs typeface="+mn-cs"/>
              </a:rPr>
              <a:t>Scheduler assigns new pods to a </a:t>
            </a:r>
            <a:r>
              <a:rPr lang="en-US" sz="1800" dirty="0" err="1">
                <a:cs typeface="+mn-cs"/>
              </a:rPr>
              <a:t>kubelet</a:t>
            </a:r>
            <a:endParaRPr lang="en-US" sz="1800" dirty="0">
              <a:cs typeface="+mn-cs"/>
            </a:endParaRPr>
          </a:p>
          <a:p>
            <a:pPr marL="514350" indent="-514350">
              <a:buFont typeface="+mj-lt"/>
              <a:buAutoNum type="arabicPeriod"/>
            </a:pPr>
            <a:r>
              <a:rPr lang="en-US" sz="1800" dirty="0" err="1">
                <a:cs typeface="+mn-cs"/>
              </a:rPr>
              <a:t>Kubelet</a:t>
            </a:r>
            <a:r>
              <a:rPr lang="en-US" sz="1800" dirty="0">
                <a:cs typeface="+mn-cs"/>
              </a:rPr>
              <a:t> detects pods and deploys them</a:t>
            </a:r>
            <a:br>
              <a:rPr lang="en-US" sz="1800" dirty="0">
                <a:cs typeface="+mn-cs"/>
              </a:rPr>
            </a:br>
            <a:r>
              <a:rPr lang="en-US" sz="1800" dirty="0">
                <a:cs typeface="+mn-cs"/>
              </a:rPr>
              <a:t>via the container runtime (e.g. Docker)</a:t>
            </a:r>
          </a:p>
          <a:p>
            <a:pPr marL="514350" indent="-514350">
              <a:buFont typeface="+mj-lt"/>
              <a:buAutoNum type="arabicPeriod"/>
            </a:pPr>
            <a:r>
              <a:rPr lang="en-US" sz="1800" dirty="0" err="1">
                <a:cs typeface="+mn-cs"/>
              </a:rPr>
              <a:t>Kubeproxy</a:t>
            </a:r>
            <a:r>
              <a:rPr lang="en-US" sz="1800" dirty="0">
                <a:cs typeface="+mn-cs"/>
              </a:rPr>
              <a:t> manages network traffic</a:t>
            </a:r>
            <a:br>
              <a:rPr lang="en-US" sz="1800" dirty="0">
                <a:cs typeface="+mn-cs"/>
              </a:rPr>
            </a:br>
            <a:r>
              <a:rPr lang="en-US" sz="1800" dirty="0">
                <a:cs typeface="+mn-cs"/>
              </a:rPr>
              <a:t>for the pods </a:t>
            </a:r>
            <a:r>
              <a:rPr lang="mr-IN" sz="1800" dirty="0">
                <a:cs typeface="+mn-cs"/>
              </a:rPr>
              <a:t>–</a:t>
            </a:r>
            <a:r>
              <a:rPr lang="en-US" sz="1800" dirty="0">
                <a:cs typeface="+mn-cs"/>
              </a:rPr>
              <a:t> including service discovery</a:t>
            </a:r>
            <a:br>
              <a:rPr lang="en-US" sz="1800" dirty="0">
                <a:cs typeface="+mn-cs"/>
              </a:rPr>
            </a:br>
            <a:r>
              <a:rPr lang="en-US" sz="1800" dirty="0">
                <a:cs typeface="+mn-cs"/>
              </a:rPr>
              <a:t>and load-balancing</a:t>
            </a:r>
          </a:p>
        </p:txBody>
      </p:sp>
      <p:sp>
        <p:nvSpPr>
          <p:cNvPr id="5" name="Rounded Rectangle 4"/>
          <p:cNvSpPr/>
          <p:nvPr/>
        </p:nvSpPr>
        <p:spPr>
          <a:xfrm>
            <a:off x="9100821" y="2913758"/>
            <a:ext cx="2628900" cy="2265164"/>
          </a:xfrm>
          <a:prstGeom prst="roundRect">
            <a:avLst/>
          </a:prstGeom>
          <a:solidFill>
            <a:schemeClr val="tx1">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6" name="Rounded Rectangle 5"/>
          <p:cNvSpPr/>
          <p:nvPr/>
        </p:nvSpPr>
        <p:spPr>
          <a:xfrm>
            <a:off x="8986521" y="3007222"/>
            <a:ext cx="2628900" cy="2265164"/>
          </a:xfrm>
          <a:prstGeom prst="roundRect">
            <a:avLst/>
          </a:prstGeom>
          <a:solidFill>
            <a:schemeClr val="tx1">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Node</a:t>
            </a:r>
          </a:p>
        </p:txBody>
      </p:sp>
      <p:sp>
        <p:nvSpPr>
          <p:cNvPr id="7" name="Rounded Rectangle 6"/>
          <p:cNvSpPr/>
          <p:nvPr/>
        </p:nvSpPr>
        <p:spPr>
          <a:xfrm>
            <a:off x="10127142" y="3693022"/>
            <a:ext cx="1314450" cy="706637"/>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a:solidFill>
                  <a:schemeClr val="tx1"/>
                </a:solidFill>
              </a:rPr>
              <a:t>Pod</a:t>
            </a:r>
            <a:endParaRPr lang="en-US" sz="1200" dirty="0">
              <a:solidFill>
                <a:schemeClr val="tx1"/>
              </a:solidFill>
            </a:endParaRPr>
          </a:p>
        </p:txBody>
      </p:sp>
      <p:sp>
        <p:nvSpPr>
          <p:cNvPr id="8" name="Rounded Rectangle 7"/>
          <p:cNvSpPr/>
          <p:nvPr/>
        </p:nvSpPr>
        <p:spPr>
          <a:xfrm>
            <a:off x="9157971" y="4586586"/>
            <a:ext cx="2283621" cy="270272"/>
          </a:xfrm>
          <a:prstGeom prst="roundRect">
            <a:avLst/>
          </a:prstGeom>
          <a:solidFill>
            <a:schemeClr val="tx2">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solidFill>
                  <a:schemeClr val="tx1"/>
                </a:solidFill>
              </a:rPr>
              <a:t>Base OS/Kernel</a:t>
            </a:r>
          </a:p>
        </p:txBody>
      </p:sp>
      <p:sp>
        <p:nvSpPr>
          <p:cNvPr id="9" name="Rounded Rectangle 8"/>
          <p:cNvSpPr/>
          <p:nvPr/>
        </p:nvSpPr>
        <p:spPr>
          <a:xfrm>
            <a:off x="9157971" y="3957936"/>
            <a:ext cx="800100" cy="514350"/>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Docker</a:t>
            </a:r>
            <a:r>
              <a:rPr lang="en-US" sz="1200" dirty="0">
                <a:solidFill>
                  <a:schemeClr val="tx1"/>
                </a:solidFill>
              </a:rPr>
              <a:t> Engine</a:t>
            </a:r>
          </a:p>
        </p:txBody>
      </p:sp>
      <p:sp>
        <p:nvSpPr>
          <p:cNvPr id="10" name="Rounded Rectangle 9"/>
          <p:cNvSpPr/>
          <p:nvPr/>
        </p:nvSpPr>
        <p:spPr>
          <a:xfrm>
            <a:off x="9157971" y="3199211"/>
            <a:ext cx="800100" cy="584597"/>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tIns="0" rIns="0" bIns="0" rtlCol="0" anchor="t" anchorCtr="1"/>
          <a:lstStyle/>
          <a:p>
            <a:pPr algn="ctr"/>
            <a:r>
              <a:rPr lang="en-US" sz="1050">
                <a:solidFill>
                  <a:schemeClr val="tx1"/>
                </a:solidFill>
              </a:rPr>
              <a:t>Images</a:t>
            </a:r>
            <a:endParaRPr lang="en-US" sz="1050" dirty="0">
              <a:solidFill>
                <a:schemeClr val="tx1"/>
              </a:solidFill>
            </a:endParaRPr>
          </a:p>
        </p:txBody>
      </p:sp>
      <p:sp>
        <p:nvSpPr>
          <p:cNvPr id="11" name="Can 10"/>
          <p:cNvSpPr/>
          <p:nvPr/>
        </p:nvSpPr>
        <p:spPr>
          <a:xfrm>
            <a:off x="9604455" y="3422453"/>
            <a:ext cx="271463" cy="264914"/>
          </a:xfrm>
          <a:prstGeom prst="can">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Liberty</a:t>
            </a:r>
          </a:p>
        </p:txBody>
      </p:sp>
      <p:sp>
        <p:nvSpPr>
          <p:cNvPr id="12" name="Can 11"/>
          <p:cNvSpPr/>
          <p:nvPr/>
        </p:nvSpPr>
        <p:spPr>
          <a:xfrm>
            <a:off x="9240124" y="3428108"/>
            <a:ext cx="271463" cy="264914"/>
          </a:xfrm>
          <a:prstGeom prst="can">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a:solidFill>
                  <a:schemeClr val="tx1"/>
                </a:solidFill>
              </a:rPr>
              <a:t>Ubuntu</a:t>
            </a:r>
          </a:p>
        </p:txBody>
      </p:sp>
      <p:sp>
        <p:nvSpPr>
          <p:cNvPr id="13" name="Rounded Rectangle 12"/>
          <p:cNvSpPr/>
          <p:nvPr/>
        </p:nvSpPr>
        <p:spPr>
          <a:xfrm>
            <a:off x="10059672" y="3130602"/>
            <a:ext cx="616347" cy="514350"/>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050">
                <a:solidFill>
                  <a:schemeClr val="tx1"/>
                </a:solidFill>
              </a:rPr>
              <a:t>Kublet</a:t>
            </a:r>
            <a:endParaRPr lang="en-US" sz="1050" dirty="0">
              <a:solidFill>
                <a:schemeClr val="tx1"/>
              </a:solidFill>
            </a:endParaRPr>
          </a:p>
        </p:txBody>
      </p:sp>
      <p:sp>
        <p:nvSpPr>
          <p:cNvPr id="14" name="Rounded Rectangle 13"/>
          <p:cNvSpPr/>
          <p:nvPr/>
        </p:nvSpPr>
        <p:spPr>
          <a:xfrm>
            <a:off x="10758172" y="3130602"/>
            <a:ext cx="660797" cy="514350"/>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Kube</a:t>
            </a:r>
            <a:r>
              <a:rPr lang="en-US" sz="1200" dirty="0">
                <a:solidFill>
                  <a:schemeClr val="tx1"/>
                </a:solidFill>
              </a:rPr>
              <a:t>-Proxy</a:t>
            </a:r>
          </a:p>
        </p:txBody>
      </p:sp>
      <p:sp>
        <p:nvSpPr>
          <p:cNvPr id="15" name="Rounded Rectangle 14"/>
          <p:cNvSpPr/>
          <p:nvPr/>
        </p:nvSpPr>
        <p:spPr>
          <a:xfrm>
            <a:off x="10059672" y="3783808"/>
            <a:ext cx="1314450" cy="706637"/>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sz="1200" dirty="0">
                <a:solidFill>
                  <a:schemeClr val="tx1"/>
                </a:solidFill>
              </a:rPr>
              <a:t>Pod/Service</a:t>
            </a:r>
          </a:p>
        </p:txBody>
      </p:sp>
      <p:sp>
        <p:nvSpPr>
          <p:cNvPr id="16" name="Rounded Rectangle 15"/>
          <p:cNvSpPr/>
          <p:nvPr/>
        </p:nvSpPr>
        <p:spPr>
          <a:xfrm>
            <a:off x="10184293" y="4090394"/>
            <a:ext cx="307180" cy="311349"/>
          </a:xfrm>
          <a:prstGeom prst="roundRect">
            <a:avLst/>
          </a:prstGeom>
          <a:solidFill>
            <a:schemeClr val="tx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7" name="Rounded Rectangle 16"/>
          <p:cNvSpPr/>
          <p:nvPr/>
        </p:nvSpPr>
        <p:spPr>
          <a:xfrm>
            <a:off x="10552592" y="4090394"/>
            <a:ext cx="307180" cy="311349"/>
          </a:xfrm>
          <a:prstGeom prst="roundRect">
            <a:avLst/>
          </a:prstGeom>
          <a:solidFill>
            <a:schemeClr val="tx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a:solidFill>
                  <a:schemeClr val="tx1"/>
                </a:solidFill>
              </a:rPr>
              <a:t>C</a:t>
            </a:r>
            <a:endParaRPr lang="en-US" sz="1200" dirty="0">
              <a:solidFill>
                <a:schemeClr val="tx1"/>
              </a:solidFill>
            </a:endParaRPr>
          </a:p>
        </p:txBody>
      </p:sp>
      <p:sp>
        <p:nvSpPr>
          <p:cNvPr id="18" name="Rounded Rectangle 17"/>
          <p:cNvSpPr/>
          <p:nvPr/>
        </p:nvSpPr>
        <p:spPr>
          <a:xfrm>
            <a:off x="10952642" y="4090394"/>
            <a:ext cx="307180" cy="311349"/>
          </a:xfrm>
          <a:prstGeom prst="roundRect">
            <a:avLst/>
          </a:prstGeom>
          <a:solidFill>
            <a:schemeClr val="tx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C</a:t>
            </a:r>
          </a:p>
        </p:txBody>
      </p:sp>
      <p:sp>
        <p:nvSpPr>
          <p:cNvPr id="19" name="Rounded Rectangle 18"/>
          <p:cNvSpPr/>
          <p:nvPr/>
        </p:nvSpPr>
        <p:spPr>
          <a:xfrm>
            <a:off x="5926418" y="3007222"/>
            <a:ext cx="2602904" cy="2265164"/>
          </a:xfrm>
          <a:prstGeom prst="roundRect">
            <a:avLst/>
          </a:prstGeom>
          <a:solidFill>
            <a:schemeClr val="tx1">
              <a:lumMod val="10000"/>
              <a:lumOff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sz="1200" dirty="0">
                <a:solidFill>
                  <a:schemeClr val="tx1"/>
                </a:solidFill>
              </a:rPr>
              <a:t>Master</a:t>
            </a:r>
          </a:p>
        </p:txBody>
      </p:sp>
      <p:sp>
        <p:nvSpPr>
          <p:cNvPr id="20" name="Rounded Rectangle 19"/>
          <p:cNvSpPr/>
          <p:nvPr/>
        </p:nvSpPr>
        <p:spPr>
          <a:xfrm>
            <a:off x="6086957" y="3130601"/>
            <a:ext cx="854865" cy="571448"/>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b="1" dirty="0">
                <a:solidFill>
                  <a:schemeClr val="tx1"/>
                </a:solidFill>
              </a:rPr>
              <a:t>API Server</a:t>
            </a:r>
          </a:p>
        </p:txBody>
      </p:sp>
      <p:sp>
        <p:nvSpPr>
          <p:cNvPr id="21" name="Rounded Rectangle 20"/>
          <p:cNvSpPr/>
          <p:nvPr/>
        </p:nvSpPr>
        <p:spPr>
          <a:xfrm>
            <a:off x="6086956" y="3807322"/>
            <a:ext cx="2310402" cy="1049536"/>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0" rIns="0" rtlCol="0" anchor="ctr" anchorCtr="1"/>
          <a:lstStyle/>
          <a:p>
            <a:pPr indent="14288" algn="ctr"/>
            <a:r>
              <a:rPr lang="en-US" sz="1200" b="1" dirty="0">
                <a:solidFill>
                  <a:schemeClr val="tx1"/>
                </a:solidFill>
              </a:rPr>
              <a:t>Controllers</a:t>
            </a:r>
          </a:p>
          <a:p>
            <a:pPr indent="1085850" algn="ctr"/>
            <a:r>
              <a:rPr lang="en-US" sz="1200" dirty="0">
                <a:solidFill>
                  <a:schemeClr val="tx1"/>
                </a:solidFill>
              </a:rPr>
              <a:t>Replication</a:t>
            </a:r>
          </a:p>
          <a:p>
            <a:pPr indent="1085850" algn="ctr"/>
            <a:r>
              <a:rPr lang="en-US" sz="1200" dirty="0">
                <a:solidFill>
                  <a:schemeClr val="tx1"/>
                </a:solidFill>
              </a:rPr>
              <a:t>Endpoints</a:t>
            </a:r>
          </a:p>
          <a:p>
            <a:pPr indent="1085850" algn="ctr"/>
            <a:r>
              <a:rPr lang="en-US" sz="1200" dirty="0">
                <a:solidFill>
                  <a:schemeClr val="tx1"/>
                </a:solidFill>
              </a:rPr>
              <a:t>...</a:t>
            </a:r>
          </a:p>
        </p:txBody>
      </p:sp>
      <p:sp>
        <p:nvSpPr>
          <p:cNvPr id="22" name="Rounded Rectangle 21"/>
          <p:cNvSpPr/>
          <p:nvPr/>
        </p:nvSpPr>
        <p:spPr>
          <a:xfrm>
            <a:off x="5731156" y="1785432"/>
            <a:ext cx="1566466" cy="514350"/>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200" dirty="0" err="1">
                <a:solidFill>
                  <a:schemeClr val="tx1"/>
                </a:solidFill>
              </a:rPr>
              <a:t>Kub</a:t>
            </a:r>
            <a:r>
              <a:rPr lang="en-US" sz="1200" dirty="0">
                <a:solidFill>
                  <a:schemeClr val="tx1"/>
                </a:solidFill>
              </a:rPr>
              <a:t> Client</a:t>
            </a:r>
          </a:p>
          <a:p>
            <a:pPr algn="ctr"/>
            <a:r>
              <a:rPr lang="en-US" sz="1200" dirty="0">
                <a:solidFill>
                  <a:schemeClr val="tx1"/>
                </a:solidFill>
              </a:rPr>
              <a:t>( </a:t>
            </a:r>
            <a:r>
              <a:rPr lang="en-US" sz="1200" dirty="0" err="1">
                <a:solidFill>
                  <a:schemeClr val="tx1"/>
                </a:solidFill>
              </a:rPr>
              <a:t>kubectl</a:t>
            </a:r>
            <a:r>
              <a:rPr lang="en-US" sz="1200" dirty="0">
                <a:solidFill>
                  <a:schemeClr val="tx1"/>
                </a:solidFill>
              </a:rPr>
              <a:t> )</a:t>
            </a:r>
          </a:p>
        </p:txBody>
      </p:sp>
      <p:cxnSp>
        <p:nvCxnSpPr>
          <p:cNvPr id="23" name="Straight Arrow Connector 22"/>
          <p:cNvCxnSpPr/>
          <p:nvPr/>
        </p:nvCxnSpPr>
        <p:spPr>
          <a:xfrm>
            <a:off x="6514389" y="2299782"/>
            <a:ext cx="0" cy="8308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598636" y="2331591"/>
            <a:ext cx="1657634" cy="276999"/>
          </a:xfrm>
          <a:prstGeom prst="rect">
            <a:avLst/>
          </a:prstGeom>
          <a:solidFill>
            <a:schemeClr val="bg2"/>
          </a:solidFill>
          <a:ln>
            <a:solidFill>
              <a:schemeClr val="tx1"/>
            </a:solidFill>
          </a:ln>
        </p:spPr>
        <p:txBody>
          <a:bodyPr wrap="square" rtlCol="0">
            <a:spAutoFit/>
          </a:bodyPr>
          <a:lstStyle/>
          <a:p>
            <a:pPr algn="ctr"/>
            <a:r>
              <a:rPr lang="en-US" sz="1200" dirty="0" err="1"/>
              <a:t>deployment.yml</a:t>
            </a:r>
            <a:endParaRPr lang="en-US" sz="1200" dirty="0"/>
          </a:p>
        </p:txBody>
      </p:sp>
      <p:sp>
        <p:nvSpPr>
          <p:cNvPr id="25" name="Rounded Rectangle 24"/>
          <p:cNvSpPr/>
          <p:nvPr/>
        </p:nvSpPr>
        <p:spPr>
          <a:xfrm>
            <a:off x="7170420" y="3131890"/>
            <a:ext cx="1085850" cy="570160"/>
          </a:xfrm>
          <a:prstGeom prst="roundRect">
            <a:avLst/>
          </a:prstGeom>
          <a:solidFill>
            <a:srgbClr val="DDE2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400" dirty="0">
                <a:solidFill>
                  <a:schemeClr val="tx1"/>
                </a:solidFill>
              </a:rPr>
              <a:t>Storage</a:t>
            </a:r>
          </a:p>
          <a:p>
            <a:pPr algn="ctr"/>
            <a:r>
              <a:rPr lang="en-US" sz="1400" dirty="0">
                <a:solidFill>
                  <a:schemeClr val="tx1"/>
                </a:solidFill>
              </a:rPr>
              <a:t>(</a:t>
            </a:r>
            <a:r>
              <a:rPr lang="en-US" sz="1400" dirty="0" err="1">
                <a:solidFill>
                  <a:schemeClr val="tx1"/>
                </a:solidFill>
              </a:rPr>
              <a:t>etcd</a:t>
            </a:r>
            <a:r>
              <a:rPr lang="en-US" sz="1400" dirty="0">
                <a:solidFill>
                  <a:schemeClr val="tx1"/>
                </a:solidFill>
              </a:rPr>
              <a:t>)</a:t>
            </a:r>
          </a:p>
        </p:txBody>
      </p:sp>
      <p:cxnSp>
        <p:nvCxnSpPr>
          <p:cNvPr id="26" name="Elbow Connector 25"/>
          <p:cNvCxnSpPr/>
          <p:nvPr/>
        </p:nvCxnSpPr>
        <p:spPr>
          <a:xfrm flipV="1">
            <a:off x="6941822" y="3130602"/>
            <a:ext cx="3421658" cy="285723"/>
          </a:xfrm>
          <a:prstGeom prst="bentConnector4">
            <a:avLst>
              <a:gd name="adj1" fmla="val 4926"/>
              <a:gd name="adj2" fmla="val 219464"/>
            </a:avLst>
          </a:prstGeom>
          <a:ln w="2540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1306142" y="304495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7</a:t>
            </a:r>
          </a:p>
        </p:txBody>
      </p:sp>
      <p:sp>
        <p:nvSpPr>
          <p:cNvPr id="28" name="Oval 27"/>
          <p:cNvSpPr/>
          <p:nvPr/>
        </p:nvSpPr>
        <p:spPr>
          <a:xfrm>
            <a:off x="6121401" y="2501102"/>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p>
        </p:txBody>
      </p:sp>
      <p:sp>
        <p:nvSpPr>
          <p:cNvPr id="29" name="Oval 28"/>
          <p:cNvSpPr/>
          <p:nvPr/>
        </p:nvSpPr>
        <p:spPr>
          <a:xfrm>
            <a:off x="8083241" y="3286214"/>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2</a:t>
            </a:r>
          </a:p>
        </p:txBody>
      </p:sp>
      <p:sp>
        <p:nvSpPr>
          <p:cNvPr id="30" name="Oval 29"/>
          <p:cNvSpPr/>
          <p:nvPr/>
        </p:nvSpPr>
        <p:spPr>
          <a:xfrm>
            <a:off x="6923072" y="3687367"/>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3</a:t>
            </a:r>
          </a:p>
        </p:txBody>
      </p:sp>
      <p:sp>
        <p:nvSpPr>
          <p:cNvPr id="31" name="Oval 30"/>
          <p:cNvSpPr/>
          <p:nvPr/>
        </p:nvSpPr>
        <p:spPr>
          <a:xfrm>
            <a:off x="8176757" y="3948282"/>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p>
        </p:txBody>
      </p:sp>
      <p:sp>
        <p:nvSpPr>
          <p:cNvPr id="32" name="Oval 31"/>
          <p:cNvSpPr/>
          <p:nvPr/>
        </p:nvSpPr>
        <p:spPr>
          <a:xfrm>
            <a:off x="10406503" y="289441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p>
        </p:txBody>
      </p:sp>
      <p:sp>
        <p:nvSpPr>
          <p:cNvPr id="33" name="Rounded Rectangle 32"/>
          <p:cNvSpPr/>
          <p:nvPr/>
        </p:nvSpPr>
        <p:spPr>
          <a:xfrm>
            <a:off x="6197608" y="3963581"/>
            <a:ext cx="990593" cy="514350"/>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r>
              <a:rPr lang="en-US" sz="1100" dirty="0">
                <a:solidFill>
                  <a:schemeClr val="tx1"/>
                </a:solidFill>
              </a:rPr>
              <a:t>Scheduler</a:t>
            </a:r>
          </a:p>
        </p:txBody>
      </p:sp>
      <p:sp>
        <p:nvSpPr>
          <p:cNvPr id="34" name="Oval 33"/>
          <p:cNvSpPr/>
          <p:nvPr/>
        </p:nvSpPr>
        <p:spPr>
          <a:xfrm>
            <a:off x="6320241" y="4325531"/>
            <a:ext cx="304800" cy="304800"/>
          </a:xfrm>
          <a:prstGeom prst="ellipse">
            <a:avLst/>
          </a:prstGeom>
          <a:solidFill>
            <a:srgbClr val="FFB3B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5</a:t>
            </a:r>
          </a:p>
        </p:txBody>
      </p:sp>
    </p:spTree>
    <p:extLst>
      <p:ext uri="{BB962C8B-B14F-4D97-AF65-F5344CB8AC3E}">
        <p14:creationId xmlns:p14="http://schemas.microsoft.com/office/powerpoint/2010/main" val="197347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Footer Placeholder 4"/>
          <p:cNvSpPr txBox="1"/>
          <p:nvPr/>
        </p:nvSpPr>
        <p:spPr>
          <a:xfrm>
            <a:off x="9748701" y="6391883"/>
            <a:ext cx="1919468" cy="17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900" b="1">
                <a:solidFill>
                  <a:srgbClr val="008ABF"/>
                </a:solidFill>
                <a:latin typeface="+mn-lt"/>
                <a:ea typeface="+mn-ea"/>
                <a:cs typeface="+mn-cs"/>
                <a:sym typeface="Calibri"/>
              </a:defRPr>
            </a:lvl1pPr>
          </a:lstStyle>
          <a:p>
            <a:r>
              <a:t>© Copyright IBM Corporation 2017</a:t>
            </a:r>
          </a:p>
        </p:txBody>
      </p:sp>
      <p:sp>
        <p:nvSpPr>
          <p:cNvPr id="960" name="Title 63"/>
          <p:cNvSpPr txBox="1">
            <a:spLocks noGrp="1"/>
          </p:cNvSpPr>
          <p:nvPr>
            <p:ph type="title"/>
          </p:nvPr>
        </p:nvSpPr>
        <p:spPr>
          <a:xfrm>
            <a:off x="304799" y="268224"/>
            <a:ext cx="8791295" cy="508000"/>
          </a:xfrm>
          <a:prstGeom prst="rect">
            <a:avLst/>
          </a:prstGeom>
        </p:spPr>
        <p:txBody>
          <a:bodyPr lIns="45718" tIns="45718" rIns="45718" bIns="45718"/>
          <a:lstStyle>
            <a:lvl1pPr defTabSz="748707">
              <a:defRPr sz="2500"/>
            </a:lvl1pPr>
          </a:lstStyle>
          <a:p>
            <a:r>
              <a:rPr sz="3200" dirty="0">
                <a:solidFill>
                  <a:schemeClr val="accent2"/>
                </a:solidFill>
                <a:latin typeface="IBM Plex Mono" panose="020B0509050203000203" pitchFamily="49" charset="77"/>
              </a:rPr>
              <a:t>Benefits of Container Orchestration</a:t>
            </a:r>
          </a:p>
        </p:txBody>
      </p:sp>
      <p:sp>
        <p:nvSpPr>
          <p:cNvPr id="961" name="Slide Number Placeholder 3"/>
          <p:cNvSpPr txBox="1">
            <a:spLocks noGrp="1"/>
          </p:cNvSpPr>
          <p:nvPr>
            <p:ph type="sldNum" sz="quarter" idx="4294967295"/>
          </p:nvPr>
        </p:nvSpPr>
        <p:spPr>
          <a:xfrm>
            <a:off x="11752580" y="6463246"/>
            <a:ext cx="134621"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defRPr sz="800">
                <a:solidFill>
                  <a:srgbClr val="2B2B2B"/>
                </a:solidFill>
                <a:latin typeface="IBM Plex Sans"/>
                <a:ea typeface="IBM Plex Sans"/>
                <a:cs typeface="IBM Plex Sans"/>
                <a:sym typeface="IBM Plex Sans"/>
              </a:defRPr>
            </a:lvl1pPr>
          </a:lstStyle>
          <a:p>
            <a:fld id="{86CB4B4D-7CA3-9044-876B-883B54F8677D}" type="slidenum">
              <a:t>11</a:t>
            </a:fld>
            <a:endParaRPr/>
          </a:p>
        </p:txBody>
      </p:sp>
      <p:grpSp>
        <p:nvGrpSpPr>
          <p:cNvPr id="1019" name="Group 78"/>
          <p:cNvGrpSpPr/>
          <p:nvPr/>
        </p:nvGrpSpPr>
        <p:grpSpPr>
          <a:xfrm>
            <a:off x="6176257" y="1730616"/>
            <a:ext cx="5731369" cy="4247664"/>
            <a:chOff x="-2" y="-2"/>
            <a:chExt cx="5731367" cy="4247662"/>
          </a:xfrm>
        </p:grpSpPr>
        <p:grpSp>
          <p:nvGrpSpPr>
            <p:cNvPr id="964" name="Rectangle 8"/>
            <p:cNvGrpSpPr/>
            <p:nvPr/>
          </p:nvGrpSpPr>
          <p:grpSpPr>
            <a:xfrm>
              <a:off x="1754545" y="-3"/>
              <a:ext cx="1499029" cy="1700389"/>
              <a:chOff x="-1" y="-1"/>
              <a:chExt cx="1499027" cy="1700388"/>
            </a:xfrm>
          </p:grpSpPr>
          <p:sp>
            <p:nvSpPr>
              <p:cNvPr id="962" name="Rectangle"/>
              <p:cNvSpPr/>
              <p:nvPr/>
            </p:nvSpPr>
            <p:spPr>
              <a:xfrm>
                <a:off x="-2" y="-2"/>
                <a:ext cx="1499029" cy="1700390"/>
              </a:xfrm>
              <a:prstGeom prst="rect">
                <a:avLst/>
              </a:prstGeom>
              <a:solidFill>
                <a:srgbClr val="F8B8C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63" name="Manager"/>
              <p:cNvSpPr txBox="1"/>
              <p:nvPr/>
            </p:nvSpPr>
            <p:spPr>
              <a:xfrm>
                <a:off x="175177" y="-1"/>
                <a:ext cx="1095952" cy="3835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Manager</a:t>
                </a:r>
              </a:p>
            </p:txBody>
          </p:sp>
        </p:grpSp>
        <p:grpSp>
          <p:nvGrpSpPr>
            <p:cNvPr id="967" name="Rectangle 9"/>
            <p:cNvGrpSpPr/>
            <p:nvPr/>
          </p:nvGrpSpPr>
          <p:grpSpPr>
            <a:xfrm>
              <a:off x="1930056" y="452359"/>
              <a:ext cx="1139262" cy="509678"/>
              <a:chOff x="-1" y="-1"/>
              <a:chExt cx="1139260" cy="509677"/>
            </a:xfrm>
          </p:grpSpPr>
          <p:sp>
            <p:nvSpPr>
              <p:cNvPr id="965" name="Rectangle"/>
              <p:cNvSpPr/>
              <p:nvPr/>
            </p:nvSpPr>
            <p:spPr>
              <a:xfrm>
                <a:off x="-2" y="-2"/>
                <a:ext cx="1139262" cy="509679"/>
              </a:xfrm>
              <a:prstGeom prst="rect">
                <a:avLst/>
              </a:prstGeom>
              <a:solidFill>
                <a:srgbClr val="FAD0D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66" name="Scheduler"/>
              <p:cNvSpPr txBox="1"/>
              <p:nvPr/>
            </p:nvSpPr>
            <p:spPr>
              <a:xfrm>
                <a:off x="26324" y="98139"/>
                <a:ext cx="1050783"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Scheduler</a:t>
                </a:r>
              </a:p>
            </p:txBody>
          </p:sp>
        </p:grpSp>
        <p:grpSp>
          <p:nvGrpSpPr>
            <p:cNvPr id="970" name="Rectangle 10"/>
            <p:cNvGrpSpPr/>
            <p:nvPr/>
          </p:nvGrpSpPr>
          <p:grpSpPr>
            <a:xfrm>
              <a:off x="1930056" y="1072914"/>
              <a:ext cx="1139262" cy="509678"/>
              <a:chOff x="-1" y="-1"/>
              <a:chExt cx="1139260" cy="509677"/>
            </a:xfrm>
          </p:grpSpPr>
          <p:sp>
            <p:nvSpPr>
              <p:cNvPr id="968" name="Rectangle"/>
              <p:cNvSpPr/>
              <p:nvPr/>
            </p:nvSpPr>
            <p:spPr>
              <a:xfrm>
                <a:off x="-2" y="-2"/>
                <a:ext cx="1139262" cy="509679"/>
              </a:xfrm>
              <a:prstGeom prst="rect">
                <a:avLst/>
              </a:prstGeom>
              <a:solidFill>
                <a:srgbClr val="FAD0D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69" name="Replicator"/>
              <p:cNvSpPr txBox="1"/>
              <p:nvPr/>
            </p:nvSpPr>
            <p:spPr>
              <a:xfrm>
                <a:off x="20720" y="98139"/>
                <a:ext cx="1078564"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Replicator</a:t>
                </a:r>
              </a:p>
            </p:txBody>
          </p:sp>
        </p:grpSp>
        <p:grpSp>
          <p:nvGrpSpPr>
            <p:cNvPr id="973" name="Rectangle 11"/>
            <p:cNvGrpSpPr/>
            <p:nvPr/>
          </p:nvGrpSpPr>
          <p:grpSpPr>
            <a:xfrm>
              <a:off x="23800" y="2455409"/>
              <a:ext cx="1499029" cy="1792252"/>
              <a:chOff x="0" y="0"/>
              <a:chExt cx="1499027" cy="1792251"/>
            </a:xfrm>
          </p:grpSpPr>
          <p:sp>
            <p:nvSpPr>
              <p:cNvPr id="971" name="Rectangle"/>
              <p:cNvSpPr/>
              <p:nvPr/>
            </p:nvSpPr>
            <p:spPr>
              <a:xfrm>
                <a:off x="-1" y="-1"/>
                <a:ext cx="1499029" cy="1792252"/>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72" name="Node"/>
              <p:cNvSpPr txBox="1"/>
              <p:nvPr/>
            </p:nvSpPr>
            <p:spPr>
              <a:xfrm>
                <a:off x="379940" y="-2"/>
                <a:ext cx="710860" cy="38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976" name="Rectangle 12"/>
            <p:cNvGrpSpPr/>
            <p:nvPr/>
          </p:nvGrpSpPr>
          <p:grpSpPr>
            <a:xfrm>
              <a:off x="203064" y="2887890"/>
              <a:ext cx="1139261" cy="509678"/>
              <a:chOff x="-1" y="-1"/>
              <a:chExt cx="1139260" cy="509677"/>
            </a:xfrm>
          </p:grpSpPr>
          <p:sp>
            <p:nvSpPr>
              <p:cNvPr id="974" name="Rectangle"/>
              <p:cNvSpPr/>
              <p:nvPr/>
            </p:nvSpPr>
            <p:spPr>
              <a:xfrm>
                <a:off x="-2" y="-2"/>
                <a:ext cx="1139261"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75"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982" name="Group 19"/>
            <p:cNvGrpSpPr/>
            <p:nvPr/>
          </p:nvGrpSpPr>
          <p:grpSpPr>
            <a:xfrm>
              <a:off x="141602" y="3510893"/>
              <a:ext cx="1253190" cy="603763"/>
              <a:chOff x="-1" y="-1"/>
              <a:chExt cx="1253189" cy="603762"/>
            </a:xfrm>
          </p:grpSpPr>
          <p:sp>
            <p:nvSpPr>
              <p:cNvPr id="977" name="Rectangle 18"/>
              <p:cNvSpPr/>
              <p:nvPr/>
            </p:nvSpPr>
            <p:spPr>
              <a:xfrm>
                <a:off x="113926" y="94088"/>
                <a:ext cx="1139263"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78" name="Rectangle 17"/>
              <p:cNvSpPr/>
              <p:nvPr/>
            </p:nvSpPr>
            <p:spPr>
              <a:xfrm>
                <a:off x="57713" y="49970"/>
                <a:ext cx="1139263"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981" name="Rectangle 13"/>
              <p:cNvGrpSpPr/>
              <p:nvPr/>
            </p:nvGrpSpPr>
            <p:grpSpPr>
              <a:xfrm>
                <a:off x="-2" y="-2"/>
                <a:ext cx="1148268" cy="509679"/>
                <a:chOff x="0" y="0"/>
                <a:chExt cx="1148267" cy="509677"/>
              </a:xfrm>
            </p:grpSpPr>
            <p:sp>
              <p:nvSpPr>
                <p:cNvPr id="979" name="Rectangle"/>
                <p:cNvSpPr/>
                <p:nvPr/>
              </p:nvSpPr>
              <p:spPr>
                <a:xfrm>
                  <a:off x="8997" y="-1"/>
                  <a:ext cx="1139270"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80" name="Containers"/>
                <p:cNvSpPr txBox="1"/>
                <p:nvPr/>
              </p:nvSpPr>
              <p:spPr>
                <a:xfrm>
                  <a:off x="-1" y="98138"/>
                  <a:ext cx="1123908"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985" name="Rectangle 22"/>
            <p:cNvGrpSpPr/>
            <p:nvPr/>
          </p:nvGrpSpPr>
          <p:grpSpPr>
            <a:xfrm>
              <a:off x="1754545" y="2437127"/>
              <a:ext cx="1499029" cy="1792252"/>
              <a:chOff x="-1" y="0"/>
              <a:chExt cx="1499027" cy="1792251"/>
            </a:xfrm>
          </p:grpSpPr>
          <p:sp>
            <p:nvSpPr>
              <p:cNvPr id="983" name="Rectangle"/>
              <p:cNvSpPr/>
              <p:nvPr/>
            </p:nvSpPr>
            <p:spPr>
              <a:xfrm>
                <a:off x="-2" y="-1"/>
                <a:ext cx="1499029" cy="1792252"/>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84" name="Node"/>
              <p:cNvSpPr txBox="1"/>
              <p:nvPr/>
            </p:nvSpPr>
            <p:spPr>
              <a:xfrm>
                <a:off x="379940" y="-2"/>
                <a:ext cx="710860" cy="38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988" name="Rectangle 23"/>
            <p:cNvGrpSpPr/>
            <p:nvPr/>
          </p:nvGrpSpPr>
          <p:grpSpPr>
            <a:xfrm>
              <a:off x="1933806" y="2869609"/>
              <a:ext cx="1139262" cy="509678"/>
              <a:chOff x="-1" y="-1"/>
              <a:chExt cx="1139260" cy="509677"/>
            </a:xfrm>
          </p:grpSpPr>
          <p:sp>
            <p:nvSpPr>
              <p:cNvPr id="986" name="Rectangle"/>
              <p:cNvSpPr/>
              <p:nvPr/>
            </p:nvSpPr>
            <p:spPr>
              <a:xfrm>
                <a:off x="-2" y="-2"/>
                <a:ext cx="1139262"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87"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994" name="Group 24"/>
            <p:cNvGrpSpPr/>
            <p:nvPr/>
          </p:nvGrpSpPr>
          <p:grpSpPr>
            <a:xfrm>
              <a:off x="1868227" y="3492610"/>
              <a:ext cx="1257306" cy="603763"/>
              <a:chOff x="-1" y="-1"/>
              <a:chExt cx="1257305" cy="603762"/>
            </a:xfrm>
          </p:grpSpPr>
          <p:sp>
            <p:nvSpPr>
              <p:cNvPr id="989" name="Rectangle 25"/>
              <p:cNvSpPr/>
              <p:nvPr/>
            </p:nvSpPr>
            <p:spPr>
              <a:xfrm>
                <a:off x="118042" y="94088"/>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90" name="Rectangle 26"/>
              <p:cNvSpPr/>
              <p:nvPr/>
            </p:nvSpPr>
            <p:spPr>
              <a:xfrm>
                <a:off x="61829" y="49970"/>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993" name="Rectangle 27"/>
              <p:cNvGrpSpPr/>
              <p:nvPr/>
            </p:nvGrpSpPr>
            <p:grpSpPr>
              <a:xfrm>
                <a:off x="-3" y="-2"/>
                <a:ext cx="1152384" cy="509679"/>
                <a:chOff x="0" y="0"/>
                <a:chExt cx="1152382" cy="509677"/>
              </a:xfrm>
            </p:grpSpPr>
            <p:sp>
              <p:nvSpPr>
                <p:cNvPr id="991" name="Rectangle"/>
                <p:cNvSpPr/>
                <p:nvPr/>
              </p:nvSpPr>
              <p:spPr>
                <a:xfrm>
                  <a:off x="13114" y="-1"/>
                  <a:ext cx="1139268"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92" name="Containers"/>
                <p:cNvSpPr txBox="1"/>
                <p:nvPr/>
              </p:nvSpPr>
              <p:spPr>
                <a:xfrm>
                  <a:off x="-1" y="98138"/>
                  <a:ext cx="1123907"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997" name="Rectangle 29"/>
            <p:cNvGrpSpPr/>
            <p:nvPr/>
          </p:nvGrpSpPr>
          <p:grpSpPr>
            <a:xfrm>
              <a:off x="3485288" y="2432010"/>
              <a:ext cx="1499029" cy="1792251"/>
              <a:chOff x="-1" y="0"/>
              <a:chExt cx="1499027" cy="1792249"/>
            </a:xfrm>
          </p:grpSpPr>
          <p:sp>
            <p:nvSpPr>
              <p:cNvPr id="995" name="Rectangle"/>
              <p:cNvSpPr/>
              <p:nvPr/>
            </p:nvSpPr>
            <p:spPr>
              <a:xfrm>
                <a:off x="-2" y="1"/>
                <a:ext cx="1499029" cy="1792248"/>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96" name="Node"/>
              <p:cNvSpPr txBox="1"/>
              <p:nvPr/>
            </p:nvSpPr>
            <p:spPr>
              <a:xfrm>
                <a:off x="749511" y="-1"/>
                <a:ext cx="710859" cy="3835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1000" name="Rectangle 30"/>
            <p:cNvGrpSpPr/>
            <p:nvPr/>
          </p:nvGrpSpPr>
          <p:grpSpPr>
            <a:xfrm>
              <a:off x="3664550" y="2864491"/>
              <a:ext cx="1139262" cy="509678"/>
              <a:chOff x="-1" y="-1"/>
              <a:chExt cx="1139260" cy="509677"/>
            </a:xfrm>
          </p:grpSpPr>
          <p:sp>
            <p:nvSpPr>
              <p:cNvPr id="998" name="Rectangle"/>
              <p:cNvSpPr/>
              <p:nvPr/>
            </p:nvSpPr>
            <p:spPr>
              <a:xfrm>
                <a:off x="-2" y="-2"/>
                <a:ext cx="1139262"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999"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1006" name="Group 31"/>
            <p:cNvGrpSpPr/>
            <p:nvPr/>
          </p:nvGrpSpPr>
          <p:grpSpPr>
            <a:xfrm>
              <a:off x="3598973" y="3487494"/>
              <a:ext cx="1257304" cy="603763"/>
              <a:chOff x="-1" y="-1"/>
              <a:chExt cx="1257303" cy="603762"/>
            </a:xfrm>
          </p:grpSpPr>
          <p:sp>
            <p:nvSpPr>
              <p:cNvPr id="1001" name="Rectangle 32"/>
              <p:cNvSpPr/>
              <p:nvPr/>
            </p:nvSpPr>
            <p:spPr>
              <a:xfrm>
                <a:off x="118041" y="94088"/>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1002" name="Rectangle 33"/>
              <p:cNvSpPr/>
              <p:nvPr/>
            </p:nvSpPr>
            <p:spPr>
              <a:xfrm>
                <a:off x="61828" y="49970"/>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1005" name="Rectangle 34"/>
              <p:cNvGrpSpPr/>
              <p:nvPr/>
            </p:nvGrpSpPr>
            <p:grpSpPr>
              <a:xfrm>
                <a:off x="-2" y="-2"/>
                <a:ext cx="1152383" cy="509679"/>
                <a:chOff x="0" y="0"/>
                <a:chExt cx="1152381" cy="509677"/>
              </a:xfrm>
            </p:grpSpPr>
            <p:sp>
              <p:nvSpPr>
                <p:cNvPr id="1003" name="Rectangle"/>
                <p:cNvSpPr/>
                <p:nvPr/>
              </p:nvSpPr>
              <p:spPr>
                <a:xfrm>
                  <a:off x="13113" y="-1"/>
                  <a:ext cx="1139269"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1004" name="Containers"/>
                <p:cNvSpPr txBox="1"/>
                <p:nvPr/>
              </p:nvSpPr>
              <p:spPr>
                <a:xfrm>
                  <a:off x="-1" y="98138"/>
                  <a:ext cx="1123908"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1009" name="Rectangle 35"/>
            <p:cNvGrpSpPr/>
            <p:nvPr/>
          </p:nvGrpSpPr>
          <p:grpSpPr>
            <a:xfrm>
              <a:off x="4592104" y="504193"/>
              <a:ext cx="1139262" cy="691998"/>
              <a:chOff x="-1" y="-1"/>
              <a:chExt cx="1139260" cy="691997"/>
            </a:xfrm>
          </p:grpSpPr>
          <p:sp>
            <p:nvSpPr>
              <p:cNvPr id="1007" name="Rectangle"/>
              <p:cNvSpPr/>
              <p:nvPr/>
            </p:nvSpPr>
            <p:spPr>
              <a:xfrm>
                <a:off x="-2" y="-2"/>
                <a:ext cx="1139262" cy="691998"/>
              </a:xfrm>
              <a:prstGeom prst="rect">
                <a:avLst/>
              </a:prstGeom>
              <a:solidFill>
                <a:srgbClr val="B4E3F9"/>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1008" name="Discovery DB"/>
              <p:cNvSpPr txBox="1"/>
              <p:nvPr/>
            </p:nvSpPr>
            <p:spPr>
              <a:xfrm>
                <a:off x="-2" y="74998"/>
                <a:ext cx="1139262" cy="5740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Discovery DB</a:t>
                </a:r>
              </a:p>
            </p:txBody>
          </p:sp>
        </p:grpSp>
        <p:sp>
          <p:nvSpPr>
            <p:cNvPr id="1010" name="Elbow Connector 42"/>
            <p:cNvSpPr/>
            <p:nvPr/>
          </p:nvSpPr>
          <p:spPr>
            <a:xfrm rot="16200000" flipH="1">
              <a:off x="3003612" y="1200825"/>
              <a:ext cx="731640" cy="17307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149" y="0"/>
                  </a:lnTo>
                  <a:lnTo>
                    <a:pt x="11149" y="21600"/>
                  </a:lnTo>
                  <a:lnTo>
                    <a:pt x="21600" y="21600"/>
                  </a:lnTo>
                </a:path>
              </a:pathLst>
            </a:custGeom>
            <a:noFill/>
            <a:ln w="12700" cap="flat">
              <a:solidFill>
                <a:srgbClr val="000000"/>
              </a:solidFill>
              <a:prstDash val="solid"/>
              <a:roun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1011" name="Elbow Connector 44"/>
            <p:cNvSpPr/>
            <p:nvPr/>
          </p:nvSpPr>
          <p:spPr>
            <a:xfrm rot="5400000">
              <a:off x="1261170" y="1212525"/>
              <a:ext cx="755039" cy="17307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2700" cap="flat">
              <a:solidFill>
                <a:srgbClr val="000000"/>
              </a:solidFill>
              <a:prstDash val="solid"/>
              <a:roun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1012" name="Straight Connector 49"/>
            <p:cNvSpPr/>
            <p:nvPr/>
          </p:nvSpPr>
          <p:spPr>
            <a:xfrm>
              <a:off x="2504057" y="1700379"/>
              <a:ext cx="5" cy="736757"/>
            </a:xfrm>
            <a:prstGeom prst="line">
              <a:avLst/>
            </a:prstGeom>
            <a:solidFill>
              <a:srgbClr val="FDFDFD"/>
            </a:solidFill>
            <a:ln w="12700" cap="flat">
              <a:solidFill>
                <a:srgbClr val="000000"/>
              </a:solidFill>
              <a:prstDash val="solid"/>
              <a:round/>
            </a:ln>
            <a:effectLst/>
          </p:spPr>
          <p:txBody>
            <a:bodyPr wrap="square" lIns="45718" tIns="45718" rIns="45718" bIns="45718" numCol="1" anchor="t">
              <a:noAutofit/>
            </a:bodyPr>
            <a:lstStyle/>
            <a:p>
              <a:endParaRPr/>
            </a:p>
          </p:txBody>
        </p:sp>
        <p:sp>
          <p:nvSpPr>
            <p:cNvPr id="1013" name="Elbow Connector 54"/>
            <p:cNvSpPr/>
            <p:nvPr/>
          </p:nvSpPr>
          <p:spPr>
            <a:xfrm rot="10800000" flipH="1">
              <a:off x="4984309" y="1196184"/>
              <a:ext cx="177429" cy="21319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12700" cap="flat">
              <a:solidFill>
                <a:srgbClr val="000000"/>
              </a:solidFill>
              <a:prstDash val="solid"/>
              <a:round/>
              <a:tailEnd type="triangle" w="med" len="me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1014" name="Straight Arrow Connector 56"/>
            <p:cNvSpPr/>
            <p:nvPr/>
          </p:nvSpPr>
          <p:spPr>
            <a:xfrm>
              <a:off x="3253567" y="850191"/>
              <a:ext cx="1338545" cy="5"/>
            </a:xfrm>
            <a:prstGeom prst="line">
              <a:avLst/>
            </a:prstGeom>
            <a:noFill/>
            <a:ln w="12700" cap="flat">
              <a:solidFill>
                <a:srgbClr val="000000"/>
              </a:solidFill>
              <a:prstDash val="solid"/>
              <a:round/>
              <a:tailEnd type="triangle" w="med" len="med"/>
            </a:ln>
            <a:effectLst/>
          </p:spPr>
          <p:txBody>
            <a:bodyPr wrap="square" lIns="45718" tIns="45718" rIns="45718" bIns="45718" numCol="1" anchor="t">
              <a:noAutofit/>
            </a:bodyPr>
            <a:lstStyle/>
            <a:p>
              <a:endParaRPr/>
            </a:p>
          </p:txBody>
        </p:sp>
        <p:grpSp>
          <p:nvGrpSpPr>
            <p:cNvPr id="1017" name="Rectangle 66"/>
            <p:cNvGrpSpPr/>
            <p:nvPr/>
          </p:nvGrpSpPr>
          <p:grpSpPr>
            <a:xfrm>
              <a:off x="-3" y="504193"/>
              <a:ext cx="1190062" cy="691998"/>
              <a:chOff x="-1" y="-1"/>
              <a:chExt cx="1190060" cy="691997"/>
            </a:xfrm>
          </p:grpSpPr>
          <p:sp>
            <p:nvSpPr>
              <p:cNvPr id="1015" name="Rectangle"/>
              <p:cNvSpPr/>
              <p:nvPr/>
            </p:nvSpPr>
            <p:spPr>
              <a:xfrm>
                <a:off x="-2" y="-2"/>
                <a:ext cx="1139262" cy="691998"/>
              </a:xfrm>
              <a:prstGeom prst="rect">
                <a:avLst/>
              </a:prstGeom>
              <a:solidFill>
                <a:srgbClr val="BADD8C"/>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1016" name="Image Repository"/>
              <p:cNvSpPr txBox="1"/>
              <p:nvPr/>
            </p:nvSpPr>
            <p:spPr>
              <a:xfrm>
                <a:off x="50798" y="104696"/>
                <a:ext cx="1139262"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614362">
                  <a:defRPr sz="1600" b="1">
                    <a:solidFill>
                      <a:srgbClr val="000000"/>
                    </a:solidFill>
                    <a:latin typeface="+mn-lt"/>
                    <a:ea typeface="+mn-ea"/>
                    <a:cs typeface="+mn-cs"/>
                    <a:sym typeface="Calibri"/>
                  </a:defRPr>
                </a:lvl1pPr>
              </a:lstStyle>
              <a:p>
                <a:r>
                  <a:t>Image Repository</a:t>
                </a:r>
              </a:p>
            </p:txBody>
          </p:sp>
        </p:grpSp>
        <p:sp>
          <p:nvSpPr>
            <p:cNvPr id="1018" name="Straight Arrow Connector 67"/>
            <p:cNvSpPr/>
            <p:nvPr/>
          </p:nvSpPr>
          <p:spPr>
            <a:xfrm flipH="1">
              <a:off x="1139257" y="850191"/>
              <a:ext cx="615297" cy="5"/>
            </a:xfrm>
            <a:prstGeom prst="line">
              <a:avLst/>
            </a:prstGeom>
            <a:noFill/>
            <a:ln w="12700" cap="flat">
              <a:solidFill>
                <a:srgbClr val="000000"/>
              </a:solidFill>
              <a:prstDash val="solid"/>
              <a:round/>
              <a:tailEnd type="triangle" w="med" len="med"/>
            </a:ln>
            <a:effectLst/>
          </p:spPr>
          <p:txBody>
            <a:bodyPr wrap="square" lIns="45718" tIns="45718" rIns="45718" bIns="45718" numCol="1" anchor="t">
              <a:noAutofit/>
            </a:bodyPr>
            <a:lstStyle/>
            <a:p>
              <a:endParaRPr/>
            </a:p>
          </p:txBody>
        </p:sp>
      </p:grpSp>
      <p:sp>
        <p:nvSpPr>
          <p:cNvPr id="1020" name="Content Placeholder 64"/>
          <p:cNvSpPr txBox="1">
            <a:spLocks noGrp="1"/>
          </p:cNvSpPr>
          <p:nvPr>
            <p:ph type="body" idx="4294967295"/>
          </p:nvPr>
        </p:nvSpPr>
        <p:spPr>
          <a:xfrm>
            <a:off x="905447" y="1523361"/>
            <a:ext cx="11027109" cy="4854581"/>
          </a:xfrm>
          <a:prstGeom prst="rect">
            <a:avLst/>
          </a:prstGeom>
        </p:spPr>
        <p:txBody>
          <a:bodyPr/>
          <a:lstStyle/>
          <a:p>
            <a:pPr>
              <a:defRPr>
                <a:solidFill>
                  <a:srgbClr val="2B2B2B"/>
                </a:solidFill>
              </a:defRPr>
            </a:pPr>
            <a:r>
              <a:rPr sz="1800" dirty="0"/>
              <a:t>Automated scheduling and scaling</a:t>
            </a:r>
          </a:p>
          <a:p>
            <a:pPr>
              <a:defRPr>
                <a:solidFill>
                  <a:srgbClr val="2B2B2B"/>
                </a:solidFill>
              </a:defRPr>
            </a:pPr>
            <a:r>
              <a:rPr sz="1800" dirty="0"/>
              <a:t>Zero downtime deployments</a:t>
            </a:r>
          </a:p>
          <a:p>
            <a:pPr>
              <a:defRPr>
                <a:solidFill>
                  <a:srgbClr val="2B2B2B"/>
                </a:solidFill>
              </a:defRPr>
            </a:pPr>
            <a:r>
              <a:rPr sz="1800" dirty="0"/>
              <a:t>High availability and fault tolerance</a:t>
            </a:r>
          </a:p>
          <a:p>
            <a:pPr>
              <a:defRPr>
                <a:solidFill>
                  <a:srgbClr val="2B2B2B"/>
                </a:solidFill>
              </a:defRPr>
            </a:pPr>
            <a:r>
              <a:rPr sz="1800" dirty="0"/>
              <a:t>A/B deployments</a:t>
            </a:r>
          </a:p>
        </p:txBody>
      </p:sp>
    </p:spTree>
    <p:extLst>
      <p:ext uri="{BB962C8B-B14F-4D97-AF65-F5344CB8AC3E}">
        <p14:creationId xmlns:p14="http://schemas.microsoft.com/office/powerpoint/2010/main" val="18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 name="Title 1"/>
          <p:cNvSpPr txBox="1">
            <a:spLocks noGrp="1"/>
          </p:cNvSpPr>
          <p:nvPr>
            <p:ph type="title"/>
          </p:nvPr>
        </p:nvSpPr>
        <p:spPr>
          <a:xfrm>
            <a:off x="304800" y="268224"/>
            <a:ext cx="8763000" cy="657062"/>
          </a:xfrm>
          <a:prstGeom prst="rect">
            <a:avLst/>
          </a:prstGeom>
        </p:spPr>
        <p:txBody>
          <a:bodyPr lIns="45718" tIns="45718" rIns="45718" bIns="45718"/>
          <a:lstStyle>
            <a:lvl1pPr defTabSz="748707">
              <a:defRPr sz="2500"/>
            </a:lvl1pPr>
          </a:lstStyle>
          <a:p>
            <a:r>
              <a:rPr sz="3200" dirty="0">
                <a:solidFill>
                  <a:schemeClr val="accent2"/>
                </a:solidFill>
                <a:latin typeface="IBM Plex Mono" panose="020B0509050203000203" pitchFamily="49" charset="77"/>
              </a:rPr>
              <a:t>But Wait? What About Production?</a:t>
            </a:r>
          </a:p>
        </p:txBody>
      </p:sp>
      <p:sp>
        <p:nvSpPr>
          <p:cNvPr id="1023" name="Slide Number"/>
          <p:cNvSpPr txBox="1">
            <a:spLocks noGrp="1"/>
          </p:cNvSpPr>
          <p:nvPr>
            <p:ph type="sldNum" sz="quarter" idx="4294967295"/>
          </p:nvPr>
        </p:nvSpPr>
        <p:spPr>
          <a:xfrm>
            <a:off x="11752580" y="6463246"/>
            <a:ext cx="134621"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defRPr sz="800">
                <a:solidFill>
                  <a:srgbClr val="2B2B2B"/>
                </a:solidFill>
                <a:latin typeface="IBM Plex Sans"/>
                <a:ea typeface="IBM Plex Sans"/>
                <a:cs typeface="IBM Plex Sans"/>
                <a:sym typeface="IBM Plex Sans"/>
              </a:defRPr>
            </a:lvl1pPr>
          </a:lstStyle>
          <a:p>
            <a:fld id="{86CB4B4D-7CA3-9044-876B-883B54F8677D}" type="slidenum">
              <a:t>12</a:t>
            </a:fld>
            <a:endParaRPr/>
          </a:p>
        </p:txBody>
      </p:sp>
      <p:sp>
        <p:nvSpPr>
          <p:cNvPr id="1024" name="Content Placeholder 2"/>
          <p:cNvSpPr txBox="1">
            <a:spLocks noGrp="1"/>
          </p:cNvSpPr>
          <p:nvPr>
            <p:ph type="body" idx="4294967295"/>
          </p:nvPr>
        </p:nvSpPr>
        <p:spPr>
          <a:xfrm>
            <a:off x="905447" y="1523361"/>
            <a:ext cx="11027109" cy="4854581"/>
          </a:xfrm>
          <a:prstGeom prst="rect">
            <a:avLst/>
          </a:prstGeom>
        </p:spPr>
        <p:txBody>
          <a:bodyPr/>
          <a:lstStyle/>
          <a:p>
            <a:pPr>
              <a:defRPr>
                <a:solidFill>
                  <a:srgbClr val="2B2B2B"/>
                </a:solidFill>
              </a:defRPr>
            </a:pPr>
            <a:r>
              <a:rPr sz="2400" dirty="0">
                <a:solidFill>
                  <a:schemeClr val="bg1"/>
                </a:solidFill>
              </a:rPr>
              <a:t>Kubernetes by itself is not enterprise-ready</a:t>
            </a:r>
          </a:p>
          <a:p>
            <a:pPr>
              <a:defRPr>
                <a:solidFill>
                  <a:srgbClr val="2B2B2B"/>
                </a:solidFill>
              </a:defRPr>
            </a:pPr>
            <a:r>
              <a:rPr sz="2400" dirty="0">
                <a:solidFill>
                  <a:schemeClr val="bg1"/>
                </a:solidFill>
              </a:rPr>
              <a:t>Kubernetes must integrate with underlying platform to provide infrastructure, storage, etc.</a:t>
            </a:r>
          </a:p>
          <a:p>
            <a:pPr>
              <a:defRPr>
                <a:solidFill>
                  <a:srgbClr val="2B2B2B"/>
                </a:solidFill>
              </a:defRPr>
            </a:pPr>
            <a:r>
              <a:rPr sz="2400" dirty="0">
                <a:solidFill>
                  <a:schemeClr val="bg1"/>
                </a:solidFill>
              </a:rPr>
              <a:t>Lacking in operational view + controls, pre-built catalogs</a:t>
            </a:r>
          </a:p>
        </p:txBody>
      </p:sp>
    </p:spTree>
    <p:extLst>
      <p:ext uri="{BB962C8B-B14F-4D97-AF65-F5344CB8AC3E}">
        <p14:creationId xmlns:p14="http://schemas.microsoft.com/office/powerpoint/2010/main" val="305442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BC5F-3EFB-4EF2-952C-F937AF8333E0}"/>
              </a:ext>
            </a:extLst>
          </p:cNvPr>
          <p:cNvSpPr>
            <a:spLocks noGrp="1"/>
          </p:cNvSpPr>
          <p:nvPr>
            <p:ph type="title"/>
          </p:nvPr>
        </p:nvSpPr>
        <p:spPr/>
        <p:txBody>
          <a:bodyPr/>
          <a:lstStyle/>
          <a:p>
            <a:r>
              <a:rPr lang="en-US" dirty="0">
                <a:solidFill>
                  <a:schemeClr val="accent2"/>
                </a:solidFill>
                <a:latin typeface="IBM Plex Mono" panose="020B0509050203000203" pitchFamily="49" charset="77"/>
              </a:rPr>
              <a:t>Kubernetes @ IBM</a:t>
            </a:r>
          </a:p>
        </p:txBody>
      </p:sp>
      <p:sp>
        <p:nvSpPr>
          <p:cNvPr id="3" name="Content Placeholder 2">
            <a:extLst>
              <a:ext uri="{FF2B5EF4-FFF2-40B4-BE49-F238E27FC236}">
                <a16:creationId xmlns:a16="http://schemas.microsoft.com/office/drawing/2014/main" id="{4BA8E388-F52F-4EB5-B662-1F4B577561EB}"/>
              </a:ext>
            </a:extLst>
          </p:cNvPr>
          <p:cNvSpPr>
            <a:spLocks noGrp="1"/>
          </p:cNvSpPr>
          <p:nvPr>
            <p:ph idx="4294967295"/>
          </p:nvPr>
        </p:nvSpPr>
        <p:spPr>
          <a:xfrm>
            <a:off x="1300619" y="1488662"/>
            <a:ext cx="10515600" cy="4351337"/>
          </a:xfrm>
        </p:spPr>
        <p:txBody>
          <a:bodyPr vert="horz" lIns="91440" tIns="45720" rIns="91440" bIns="45720" rtlCol="0" anchor="t">
            <a:noAutofit/>
          </a:bodyPr>
          <a:lstStyle/>
          <a:p>
            <a:pPr>
              <a:lnSpc>
                <a:spcPct val="70000"/>
              </a:lnSpc>
            </a:pPr>
            <a:r>
              <a:rPr lang="en-US" sz="2000" dirty="0"/>
              <a:t>Offerings / Plans</a:t>
            </a:r>
          </a:p>
          <a:p>
            <a:pPr marL="631190">
              <a:lnSpc>
                <a:spcPct val="70000"/>
              </a:lnSpc>
            </a:pPr>
            <a:r>
              <a:rPr lang="en-US" sz="2000" dirty="0"/>
              <a:t>IKS - IBM Cloud Kubernetes Service</a:t>
            </a:r>
          </a:p>
          <a:p>
            <a:pPr marL="631190">
              <a:lnSpc>
                <a:spcPct val="70000"/>
              </a:lnSpc>
            </a:pPr>
            <a:r>
              <a:rPr lang="en-US" sz="2000" dirty="0"/>
              <a:t>ICP - IBM Cloud Private</a:t>
            </a:r>
          </a:p>
          <a:p>
            <a:pPr marL="631190">
              <a:lnSpc>
                <a:spcPct val="70000"/>
              </a:lnSpc>
            </a:pPr>
            <a:r>
              <a:rPr lang="en-US" sz="2000" dirty="0"/>
              <a:t>IBM Cloud service teams use Kubernetes to host</a:t>
            </a:r>
          </a:p>
          <a:p>
            <a:pPr marL="694690" indent="0">
              <a:lnSpc>
                <a:spcPct val="70000"/>
              </a:lnSpc>
              <a:buNone/>
            </a:pPr>
            <a:endParaRPr lang="en-US" sz="2000" dirty="0"/>
          </a:p>
          <a:p>
            <a:pPr marL="347345">
              <a:lnSpc>
                <a:spcPct val="70000"/>
              </a:lnSpc>
            </a:pPr>
            <a:r>
              <a:rPr lang="en-US" sz="2000" dirty="0"/>
              <a:t>Key Development Activities</a:t>
            </a:r>
          </a:p>
          <a:p>
            <a:pPr marL="631190">
              <a:lnSpc>
                <a:spcPct val="70000"/>
              </a:lnSpc>
            </a:pPr>
            <a:r>
              <a:rPr lang="en-US" sz="2000" dirty="0"/>
              <a:t>Service Catalog  (co-lead)</a:t>
            </a:r>
          </a:p>
          <a:p>
            <a:pPr marL="631190">
              <a:lnSpc>
                <a:spcPct val="70000"/>
              </a:lnSpc>
            </a:pPr>
            <a:r>
              <a:rPr lang="en-US" sz="2000" dirty="0"/>
              <a:t>Contributor Experience</a:t>
            </a:r>
          </a:p>
          <a:p>
            <a:pPr marL="631190">
              <a:lnSpc>
                <a:spcPct val="70000"/>
              </a:lnSpc>
            </a:pPr>
            <a:r>
              <a:rPr lang="en-US" sz="2000" dirty="0"/>
              <a:t>Networking &amp; </a:t>
            </a:r>
            <a:r>
              <a:rPr lang="en-US" sz="2000" dirty="0" err="1"/>
              <a:t>Istio</a:t>
            </a:r>
            <a:r>
              <a:rPr lang="en-US" sz="2000" dirty="0"/>
              <a:t> (co-lead)</a:t>
            </a:r>
          </a:p>
          <a:p>
            <a:pPr marL="631190">
              <a:lnSpc>
                <a:spcPct val="70000"/>
              </a:lnSpc>
            </a:pPr>
            <a:r>
              <a:rPr lang="en-US" sz="2000" dirty="0" err="1"/>
              <a:t>ContainerD</a:t>
            </a:r>
            <a:r>
              <a:rPr lang="en-US" sz="2000" dirty="0"/>
              <a:t> integration (co-lead)</a:t>
            </a:r>
          </a:p>
          <a:p>
            <a:pPr marL="631190">
              <a:lnSpc>
                <a:spcPct val="70000"/>
              </a:lnSpc>
            </a:pPr>
            <a:r>
              <a:rPr lang="en-US" sz="2000" dirty="0"/>
              <a:t>Storage</a:t>
            </a:r>
          </a:p>
          <a:p>
            <a:pPr marL="631190">
              <a:lnSpc>
                <a:spcPct val="70000"/>
              </a:lnSpc>
            </a:pPr>
            <a:r>
              <a:rPr lang="en-US" sz="2000" dirty="0"/>
              <a:t>Performance</a:t>
            </a:r>
          </a:p>
          <a:p>
            <a:pPr>
              <a:lnSpc>
                <a:spcPct val="70000"/>
              </a:lnSpc>
            </a:pPr>
            <a:endParaRPr lang="en-US" sz="2000" dirty="0"/>
          </a:p>
        </p:txBody>
      </p:sp>
    </p:spTree>
    <p:extLst>
      <p:ext uri="{BB962C8B-B14F-4D97-AF65-F5344CB8AC3E}">
        <p14:creationId xmlns:p14="http://schemas.microsoft.com/office/powerpoint/2010/main" val="87910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Title 1"/>
          <p:cNvSpPr txBox="1">
            <a:spLocks noGrp="1"/>
          </p:cNvSpPr>
          <p:nvPr>
            <p:ph type="title"/>
          </p:nvPr>
        </p:nvSpPr>
        <p:spPr>
          <a:xfrm>
            <a:off x="304799" y="268224"/>
            <a:ext cx="10384971" cy="508000"/>
          </a:xfrm>
          <a:prstGeom prst="rect">
            <a:avLst/>
          </a:prstGeom>
        </p:spPr>
        <p:txBody>
          <a:bodyPr lIns="45718" tIns="45718" rIns="45718" bIns="45718"/>
          <a:lstStyle>
            <a:lvl1pPr defTabSz="748707">
              <a:defRPr sz="2500"/>
            </a:lvl1pPr>
          </a:lstStyle>
          <a:p>
            <a:r>
              <a:rPr sz="3200">
                <a:solidFill>
                  <a:schemeClr val="accent2"/>
                </a:solidFill>
                <a:latin typeface="IBM Plex Mono" panose="020B0509050203000203" pitchFamily="49" charset="77"/>
              </a:rPr>
              <a:t>But Wait? What About Production?</a:t>
            </a:r>
          </a:p>
        </p:txBody>
      </p:sp>
      <p:sp>
        <p:nvSpPr>
          <p:cNvPr id="828" name="Slide Number"/>
          <p:cNvSpPr txBox="1">
            <a:spLocks noGrp="1"/>
          </p:cNvSpPr>
          <p:nvPr>
            <p:ph type="sldNum" sz="quarter" idx="4294967295"/>
          </p:nvPr>
        </p:nvSpPr>
        <p:spPr>
          <a:xfrm>
            <a:off x="11752580" y="6463246"/>
            <a:ext cx="134621"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defRPr sz="800">
                <a:solidFill>
                  <a:srgbClr val="2B2B2B"/>
                </a:solidFill>
                <a:latin typeface="IBM Plex Sans"/>
                <a:ea typeface="IBM Plex Sans"/>
                <a:cs typeface="IBM Plex Sans"/>
                <a:sym typeface="IBM Plex Sans"/>
              </a:defRPr>
            </a:lvl1pPr>
          </a:lstStyle>
          <a:p>
            <a:fld id="{86CB4B4D-7CA3-9044-876B-883B54F8677D}" type="slidenum">
              <a:t>2</a:t>
            </a:fld>
            <a:endParaRPr/>
          </a:p>
        </p:txBody>
      </p:sp>
      <p:sp>
        <p:nvSpPr>
          <p:cNvPr id="829" name="Content Placeholder 2"/>
          <p:cNvSpPr txBox="1">
            <a:spLocks noGrp="1"/>
          </p:cNvSpPr>
          <p:nvPr>
            <p:ph type="body" idx="4294967295"/>
          </p:nvPr>
        </p:nvSpPr>
        <p:spPr>
          <a:xfrm>
            <a:off x="905447" y="1523361"/>
            <a:ext cx="11027109" cy="4854581"/>
          </a:xfrm>
          <a:prstGeom prst="rect">
            <a:avLst/>
          </a:prstGeom>
        </p:spPr>
        <p:txBody>
          <a:bodyPr/>
          <a:lstStyle/>
          <a:p>
            <a:pPr>
              <a:defRPr>
                <a:solidFill>
                  <a:srgbClr val="2B2B2B"/>
                </a:solidFill>
              </a:defRPr>
            </a:pPr>
            <a:r>
              <a:rPr sz="2400"/>
              <a:t>Automated scheduling and scaling</a:t>
            </a:r>
          </a:p>
          <a:p>
            <a:pPr>
              <a:defRPr>
                <a:solidFill>
                  <a:srgbClr val="2B2B2B"/>
                </a:solidFill>
              </a:defRPr>
            </a:pPr>
            <a:r>
              <a:rPr sz="2400"/>
              <a:t>Zero downtime deployments</a:t>
            </a:r>
          </a:p>
          <a:p>
            <a:pPr>
              <a:defRPr>
                <a:solidFill>
                  <a:srgbClr val="2B2B2B"/>
                </a:solidFill>
              </a:defRPr>
            </a:pPr>
            <a:r>
              <a:rPr sz="2400"/>
              <a:t>High availability and fault tolerance</a:t>
            </a:r>
          </a:p>
          <a:p>
            <a:pPr>
              <a:defRPr>
                <a:solidFill>
                  <a:srgbClr val="2B2B2B"/>
                </a:solidFill>
              </a:defRPr>
            </a:pPr>
            <a:r>
              <a:rPr sz="2400"/>
              <a:t>A/B deployments</a:t>
            </a:r>
          </a:p>
        </p:txBody>
      </p:sp>
    </p:spTree>
    <p:extLst>
      <p:ext uri="{BB962C8B-B14F-4D97-AF65-F5344CB8AC3E}">
        <p14:creationId xmlns:p14="http://schemas.microsoft.com/office/powerpoint/2010/main" val="128693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ontent Placeholder 64"/>
          <p:cNvSpPr txBox="1">
            <a:spLocks noGrp="1"/>
          </p:cNvSpPr>
          <p:nvPr>
            <p:ph type="body" idx="4294967295"/>
          </p:nvPr>
        </p:nvSpPr>
        <p:spPr>
          <a:xfrm>
            <a:off x="905447" y="1523361"/>
            <a:ext cx="11027109" cy="4854581"/>
          </a:xfrm>
          <a:prstGeom prst="rect">
            <a:avLst/>
          </a:prstGeom>
        </p:spPr>
        <p:txBody>
          <a:bodyPr/>
          <a:lstStyle/>
          <a:p>
            <a:pPr>
              <a:defRPr>
                <a:solidFill>
                  <a:srgbClr val="2B2B2B"/>
                </a:solidFill>
              </a:defRPr>
            </a:pPr>
            <a:r>
              <a:t>Container orchestration </a:t>
            </a:r>
            <a:endParaRPr sz="1600"/>
          </a:p>
          <a:p>
            <a:pPr>
              <a:defRPr>
                <a:solidFill>
                  <a:srgbClr val="2B2B2B"/>
                </a:solidFill>
              </a:defRPr>
            </a:pPr>
            <a:r>
              <a:t>Cluster management</a:t>
            </a:r>
            <a:endParaRPr sz="1600"/>
          </a:p>
          <a:p>
            <a:pPr>
              <a:defRPr>
                <a:solidFill>
                  <a:srgbClr val="2B2B2B"/>
                </a:solidFill>
              </a:defRPr>
            </a:pPr>
            <a:r>
              <a:t>Scheduling</a:t>
            </a:r>
            <a:endParaRPr sz="1600"/>
          </a:p>
          <a:p>
            <a:pPr>
              <a:defRPr>
                <a:solidFill>
                  <a:srgbClr val="2B2B2B"/>
                </a:solidFill>
              </a:defRPr>
            </a:pPr>
            <a:r>
              <a:t>Service discovery</a:t>
            </a:r>
            <a:endParaRPr sz="1600"/>
          </a:p>
          <a:p>
            <a:pPr>
              <a:defRPr>
                <a:solidFill>
                  <a:srgbClr val="2B2B2B"/>
                </a:solidFill>
              </a:defRPr>
            </a:pPr>
            <a:r>
              <a:t>Replication</a:t>
            </a:r>
            <a:endParaRPr sz="1600"/>
          </a:p>
          <a:p>
            <a:pPr>
              <a:defRPr>
                <a:solidFill>
                  <a:srgbClr val="2B2B2B"/>
                </a:solidFill>
              </a:defRPr>
            </a:pPr>
            <a:r>
              <a:t>Health management</a:t>
            </a:r>
          </a:p>
        </p:txBody>
      </p:sp>
      <p:sp>
        <p:nvSpPr>
          <p:cNvPr id="832" name="Footer Placeholder 4"/>
          <p:cNvSpPr txBox="1"/>
          <p:nvPr/>
        </p:nvSpPr>
        <p:spPr>
          <a:xfrm>
            <a:off x="9748701" y="6391883"/>
            <a:ext cx="1919468" cy="17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900" b="1">
                <a:solidFill>
                  <a:srgbClr val="008ABF"/>
                </a:solidFill>
                <a:latin typeface="+mn-lt"/>
                <a:ea typeface="+mn-ea"/>
                <a:cs typeface="+mn-cs"/>
                <a:sym typeface="Calibri"/>
              </a:defRPr>
            </a:lvl1pPr>
          </a:lstStyle>
          <a:p>
            <a:r>
              <a:t>© Copyright IBM Corporation 2017</a:t>
            </a:r>
          </a:p>
        </p:txBody>
      </p:sp>
      <p:sp>
        <p:nvSpPr>
          <p:cNvPr id="833" name="Title 63"/>
          <p:cNvSpPr txBox="1">
            <a:spLocks noGrp="1"/>
          </p:cNvSpPr>
          <p:nvPr>
            <p:ph type="title"/>
          </p:nvPr>
        </p:nvSpPr>
        <p:spPr>
          <a:xfrm>
            <a:off x="304799" y="268224"/>
            <a:ext cx="7921981" cy="508000"/>
          </a:xfrm>
          <a:prstGeom prst="rect">
            <a:avLst/>
          </a:prstGeom>
        </p:spPr>
        <p:txBody>
          <a:bodyPr lIns="45718" tIns="45718" rIns="45718" bIns="45718"/>
          <a:lstStyle>
            <a:lvl1pPr defTabSz="748707">
              <a:defRPr sz="2500"/>
            </a:lvl1pPr>
          </a:lstStyle>
          <a:p>
            <a:r>
              <a:rPr sz="3200">
                <a:solidFill>
                  <a:schemeClr val="accent2"/>
                </a:solidFill>
                <a:latin typeface="IBM Plex Mono" panose="020B0509050203000203" pitchFamily="49" charset="77"/>
              </a:rPr>
              <a:t>What is container orchestration?</a:t>
            </a:r>
          </a:p>
        </p:txBody>
      </p:sp>
      <p:sp>
        <p:nvSpPr>
          <p:cNvPr id="834" name="Slide Number Placeholder 3"/>
          <p:cNvSpPr txBox="1">
            <a:spLocks noGrp="1"/>
          </p:cNvSpPr>
          <p:nvPr>
            <p:ph type="sldNum" sz="quarter" idx="4294967295"/>
          </p:nvPr>
        </p:nvSpPr>
        <p:spPr>
          <a:xfrm>
            <a:off x="11752580" y="6463246"/>
            <a:ext cx="134621"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defRPr sz="800">
                <a:solidFill>
                  <a:srgbClr val="2B2B2B"/>
                </a:solidFill>
                <a:latin typeface="IBM Plex Sans"/>
                <a:ea typeface="IBM Plex Sans"/>
                <a:cs typeface="IBM Plex Sans"/>
                <a:sym typeface="IBM Plex Sans"/>
              </a:defRPr>
            </a:lvl1pPr>
          </a:lstStyle>
          <a:p>
            <a:fld id="{86CB4B4D-7CA3-9044-876B-883B54F8677D}" type="slidenum">
              <a:t>3</a:t>
            </a:fld>
            <a:endParaRPr/>
          </a:p>
        </p:txBody>
      </p:sp>
      <p:grpSp>
        <p:nvGrpSpPr>
          <p:cNvPr id="892" name="Group 78"/>
          <p:cNvGrpSpPr/>
          <p:nvPr/>
        </p:nvGrpSpPr>
        <p:grpSpPr>
          <a:xfrm>
            <a:off x="6176257" y="1730616"/>
            <a:ext cx="5731369" cy="4247664"/>
            <a:chOff x="-2" y="-2"/>
            <a:chExt cx="5731367" cy="4247662"/>
          </a:xfrm>
        </p:grpSpPr>
        <p:grpSp>
          <p:nvGrpSpPr>
            <p:cNvPr id="837" name="Rectangle 8"/>
            <p:cNvGrpSpPr/>
            <p:nvPr/>
          </p:nvGrpSpPr>
          <p:grpSpPr>
            <a:xfrm>
              <a:off x="1754545" y="-3"/>
              <a:ext cx="1499029" cy="1700389"/>
              <a:chOff x="-1" y="-1"/>
              <a:chExt cx="1499027" cy="1700388"/>
            </a:xfrm>
          </p:grpSpPr>
          <p:sp>
            <p:nvSpPr>
              <p:cNvPr id="835" name="Rectangle"/>
              <p:cNvSpPr/>
              <p:nvPr/>
            </p:nvSpPr>
            <p:spPr>
              <a:xfrm>
                <a:off x="-2" y="-2"/>
                <a:ext cx="1499029" cy="1700390"/>
              </a:xfrm>
              <a:prstGeom prst="rect">
                <a:avLst/>
              </a:prstGeom>
              <a:solidFill>
                <a:srgbClr val="F8B8C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36" name="Manager"/>
              <p:cNvSpPr txBox="1"/>
              <p:nvPr/>
            </p:nvSpPr>
            <p:spPr>
              <a:xfrm>
                <a:off x="175177" y="-1"/>
                <a:ext cx="1095952" cy="3835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Manager</a:t>
                </a:r>
              </a:p>
            </p:txBody>
          </p:sp>
        </p:grpSp>
        <p:grpSp>
          <p:nvGrpSpPr>
            <p:cNvPr id="840" name="Rectangle 9"/>
            <p:cNvGrpSpPr/>
            <p:nvPr/>
          </p:nvGrpSpPr>
          <p:grpSpPr>
            <a:xfrm>
              <a:off x="1930056" y="452359"/>
              <a:ext cx="1139262" cy="509678"/>
              <a:chOff x="-1" y="-1"/>
              <a:chExt cx="1139260" cy="509677"/>
            </a:xfrm>
          </p:grpSpPr>
          <p:sp>
            <p:nvSpPr>
              <p:cNvPr id="838" name="Rectangle"/>
              <p:cNvSpPr/>
              <p:nvPr/>
            </p:nvSpPr>
            <p:spPr>
              <a:xfrm>
                <a:off x="-2" y="-2"/>
                <a:ext cx="1139262" cy="509679"/>
              </a:xfrm>
              <a:prstGeom prst="rect">
                <a:avLst/>
              </a:prstGeom>
              <a:solidFill>
                <a:srgbClr val="FAD0D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39" name="Scheduler"/>
              <p:cNvSpPr txBox="1"/>
              <p:nvPr/>
            </p:nvSpPr>
            <p:spPr>
              <a:xfrm>
                <a:off x="26324" y="98139"/>
                <a:ext cx="1050783"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Scheduler</a:t>
                </a:r>
              </a:p>
            </p:txBody>
          </p:sp>
        </p:grpSp>
        <p:grpSp>
          <p:nvGrpSpPr>
            <p:cNvPr id="843" name="Rectangle 10"/>
            <p:cNvGrpSpPr/>
            <p:nvPr/>
          </p:nvGrpSpPr>
          <p:grpSpPr>
            <a:xfrm>
              <a:off x="1930056" y="1072914"/>
              <a:ext cx="1139262" cy="509678"/>
              <a:chOff x="-1" y="-1"/>
              <a:chExt cx="1139260" cy="509677"/>
            </a:xfrm>
          </p:grpSpPr>
          <p:sp>
            <p:nvSpPr>
              <p:cNvPr id="841" name="Rectangle"/>
              <p:cNvSpPr/>
              <p:nvPr/>
            </p:nvSpPr>
            <p:spPr>
              <a:xfrm>
                <a:off x="-2" y="-2"/>
                <a:ext cx="1139262" cy="509679"/>
              </a:xfrm>
              <a:prstGeom prst="rect">
                <a:avLst/>
              </a:prstGeom>
              <a:solidFill>
                <a:srgbClr val="FAD0D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42" name="Replicator"/>
              <p:cNvSpPr txBox="1"/>
              <p:nvPr/>
            </p:nvSpPr>
            <p:spPr>
              <a:xfrm>
                <a:off x="20720" y="98139"/>
                <a:ext cx="1078564"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Replicator</a:t>
                </a:r>
              </a:p>
            </p:txBody>
          </p:sp>
        </p:grpSp>
        <p:grpSp>
          <p:nvGrpSpPr>
            <p:cNvPr id="846" name="Rectangle 11"/>
            <p:cNvGrpSpPr/>
            <p:nvPr/>
          </p:nvGrpSpPr>
          <p:grpSpPr>
            <a:xfrm>
              <a:off x="23800" y="2455409"/>
              <a:ext cx="1499029" cy="1792252"/>
              <a:chOff x="0" y="0"/>
              <a:chExt cx="1499027" cy="1792251"/>
            </a:xfrm>
          </p:grpSpPr>
          <p:sp>
            <p:nvSpPr>
              <p:cNvPr id="844" name="Rectangle"/>
              <p:cNvSpPr/>
              <p:nvPr/>
            </p:nvSpPr>
            <p:spPr>
              <a:xfrm>
                <a:off x="-1" y="-1"/>
                <a:ext cx="1499029" cy="1792252"/>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45" name="Node"/>
              <p:cNvSpPr txBox="1"/>
              <p:nvPr/>
            </p:nvSpPr>
            <p:spPr>
              <a:xfrm>
                <a:off x="379940" y="-2"/>
                <a:ext cx="710860" cy="38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849" name="Rectangle 12"/>
            <p:cNvGrpSpPr/>
            <p:nvPr/>
          </p:nvGrpSpPr>
          <p:grpSpPr>
            <a:xfrm>
              <a:off x="203064" y="2887890"/>
              <a:ext cx="1139261" cy="509678"/>
              <a:chOff x="-1" y="-1"/>
              <a:chExt cx="1139260" cy="509677"/>
            </a:xfrm>
          </p:grpSpPr>
          <p:sp>
            <p:nvSpPr>
              <p:cNvPr id="847" name="Rectangle"/>
              <p:cNvSpPr/>
              <p:nvPr/>
            </p:nvSpPr>
            <p:spPr>
              <a:xfrm>
                <a:off x="-2" y="-2"/>
                <a:ext cx="1139261"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48"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855" name="Group 19"/>
            <p:cNvGrpSpPr/>
            <p:nvPr/>
          </p:nvGrpSpPr>
          <p:grpSpPr>
            <a:xfrm>
              <a:off x="141602" y="3510893"/>
              <a:ext cx="1253190" cy="603763"/>
              <a:chOff x="-1" y="-1"/>
              <a:chExt cx="1253189" cy="603762"/>
            </a:xfrm>
          </p:grpSpPr>
          <p:sp>
            <p:nvSpPr>
              <p:cNvPr id="850" name="Rectangle 18"/>
              <p:cNvSpPr/>
              <p:nvPr/>
            </p:nvSpPr>
            <p:spPr>
              <a:xfrm>
                <a:off x="113926" y="94088"/>
                <a:ext cx="1139263"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51" name="Rectangle 17"/>
              <p:cNvSpPr/>
              <p:nvPr/>
            </p:nvSpPr>
            <p:spPr>
              <a:xfrm>
                <a:off x="57713" y="49970"/>
                <a:ext cx="1139263"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854" name="Rectangle 13"/>
              <p:cNvGrpSpPr/>
              <p:nvPr/>
            </p:nvGrpSpPr>
            <p:grpSpPr>
              <a:xfrm>
                <a:off x="-2" y="-2"/>
                <a:ext cx="1148268" cy="509679"/>
                <a:chOff x="0" y="0"/>
                <a:chExt cx="1148267" cy="509677"/>
              </a:xfrm>
            </p:grpSpPr>
            <p:sp>
              <p:nvSpPr>
                <p:cNvPr id="852" name="Rectangle"/>
                <p:cNvSpPr/>
                <p:nvPr/>
              </p:nvSpPr>
              <p:spPr>
                <a:xfrm>
                  <a:off x="8997" y="-1"/>
                  <a:ext cx="1139270"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53" name="Containers"/>
                <p:cNvSpPr txBox="1"/>
                <p:nvPr/>
              </p:nvSpPr>
              <p:spPr>
                <a:xfrm>
                  <a:off x="-1" y="98138"/>
                  <a:ext cx="1123908"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858" name="Rectangle 22"/>
            <p:cNvGrpSpPr/>
            <p:nvPr/>
          </p:nvGrpSpPr>
          <p:grpSpPr>
            <a:xfrm>
              <a:off x="1754545" y="2437127"/>
              <a:ext cx="1499029" cy="1792252"/>
              <a:chOff x="-1" y="0"/>
              <a:chExt cx="1499027" cy="1792251"/>
            </a:xfrm>
          </p:grpSpPr>
          <p:sp>
            <p:nvSpPr>
              <p:cNvPr id="856" name="Rectangle"/>
              <p:cNvSpPr/>
              <p:nvPr/>
            </p:nvSpPr>
            <p:spPr>
              <a:xfrm>
                <a:off x="-2" y="-1"/>
                <a:ext cx="1499029" cy="1792252"/>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57" name="Node"/>
              <p:cNvSpPr txBox="1"/>
              <p:nvPr/>
            </p:nvSpPr>
            <p:spPr>
              <a:xfrm>
                <a:off x="379940" y="-2"/>
                <a:ext cx="710860" cy="3835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861" name="Rectangle 23"/>
            <p:cNvGrpSpPr/>
            <p:nvPr/>
          </p:nvGrpSpPr>
          <p:grpSpPr>
            <a:xfrm>
              <a:off x="1933806" y="2869609"/>
              <a:ext cx="1139262" cy="509678"/>
              <a:chOff x="-1" y="-1"/>
              <a:chExt cx="1139260" cy="509677"/>
            </a:xfrm>
          </p:grpSpPr>
          <p:sp>
            <p:nvSpPr>
              <p:cNvPr id="859" name="Rectangle"/>
              <p:cNvSpPr/>
              <p:nvPr/>
            </p:nvSpPr>
            <p:spPr>
              <a:xfrm>
                <a:off x="-2" y="-2"/>
                <a:ext cx="1139262"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60"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867" name="Group 24"/>
            <p:cNvGrpSpPr/>
            <p:nvPr/>
          </p:nvGrpSpPr>
          <p:grpSpPr>
            <a:xfrm>
              <a:off x="1868227" y="3492610"/>
              <a:ext cx="1257306" cy="603763"/>
              <a:chOff x="-1" y="-1"/>
              <a:chExt cx="1257305" cy="603762"/>
            </a:xfrm>
          </p:grpSpPr>
          <p:sp>
            <p:nvSpPr>
              <p:cNvPr id="862" name="Rectangle 25"/>
              <p:cNvSpPr/>
              <p:nvPr/>
            </p:nvSpPr>
            <p:spPr>
              <a:xfrm>
                <a:off x="118042" y="94088"/>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63" name="Rectangle 26"/>
              <p:cNvSpPr/>
              <p:nvPr/>
            </p:nvSpPr>
            <p:spPr>
              <a:xfrm>
                <a:off x="61829" y="49970"/>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866" name="Rectangle 27"/>
              <p:cNvGrpSpPr/>
              <p:nvPr/>
            </p:nvGrpSpPr>
            <p:grpSpPr>
              <a:xfrm>
                <a:off x="-3" y="-2"/>
                <a:ext cx="1152384" cy="509679"/>
                <a:chOff x="0" y="0"/>
                <a:chExt cx="1152382" cy="509677"/>
              </a:xfrm>
            </p:grpSpPr>
            <p:sp>
              <p:nvSpPr>
                <p:cNvPr id="864" name="Rectangle"/>
                <p:cNvSpPr/>
                <p:nvPr/>
              </p:nvSpPr>
              <p:spPr>
                <a:xfrm>
                  <a:off x="13114" y="-1"/>
                  <a:ext cx="1139268"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65" name="Containers"/>
                <p:cNvSpPr txBox="1"/>
                <p:nvPr/>
              </p:nvSpPr>
              <p:spPr>
                <a:xfrm>
                  <a:off x="-1" y="98138"/>
                  <a:ext cx="1123907"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870" name="Rectangle 29"/>
            <p:cNvGrpSpPr/>
            <p:nvPr/>
          </p:nvGrpSpPr>
          <p:grpSpPr>
            <a:xfrm>
              <a:off x="3485288" y="2432010"/>
              <a:ext cx="1499029" cy="1792251"/>
              <a:chOff x="-1" y="0"/>
              <a:chExt cx="1499027" cy="1792249"/>
            </a:xfrm>
          </p:grpSpPr>
          <p:sp>
            <p:nvSpPr>
              <p:cNvPr id="868" name="Rectangle"/>
              <p:cNvSpPr/>
              <p:nvPr/>
            </p:nvSpPr>
            <p:spPr>
              <a:xfrm>
                <a:off x="-2" y="1"/>
                <a:ext cx="1499029" cy="1792248"/>
              </a:xfrm>
              <a:prstGeom prst="rect">
                <a:avLst/>
              </a:prstGeom>
              <a:solidFill>
                <a:srgbClr val="D48BFD"/>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69" name="Node"/>
              <p:cNvSpPr txBox="1"/>
              <p:nvPr/>
            </p:nvSpPr>
            <p:spPr>
              <a:xfrm>
                <a:off x="749511" y="-1"/>
                <a:ext cx="710859" cy="3835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2000" b="1">
                    <a:solidFill>
                      <a:srgbClr val="000000"/>
                    </a:solidFill>
                    <a:latin typeface="+mn-lt"/>
                    <a:ea typeface="+mn-ea"/>
                    <a:cs typeface="+mn-cs"/>
                    <a:sym typeface="Calibri"/>
                  </a:defRPr>
                </a:lvl1pPr>
              </a:lstStyle>
              <a:p>
                <a:r>
                  <a:t>Node</a:t>
                </a:r>
              </a:p>
            </p:txBody>
          </p:sp>
        </p:grpSp>
        <p:grpSp>
          <p:nvGrpSpPr>
            <p:cNvPr id="873" name="Rectangle 30"/>
            <p:cNvGrpSpPr/>
            <p:nvPr/>
          </p:nvGrpSpPr>
          <p:grpSpPr>
            <a:xfrm>
              <a:off x="3664550" y="2864491"/>
              <a:ext cx="1139262" cy="509678"/>
              <a:chOff x="-1" y="-1"/>
              <a:chExt cx="1139260" cy="509677"/>
            </a:xfrm>
          </p:grpSpPr>
          <p:sp>
            <p:nvSpPr>
              <p:cNvPr id="871" name="Rectangle"/>
              <p:cNvSpPr/>
              <p:nvPr/>
            </p:nvSpPr>
            <p:spPr>
              <a:xfrm>
                <a:off x="-2" y="-2"/>
                <a:ext cx="1139262"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72" name="Daemon"/>
              <p:cNvSpPr txBox="1"/>
              <p:nvPr/>
            </p:nvSpPr>
            <p:spPr>
              <a:xfrm>
                <a:off x="116714" y="98139"/>
                <a:ext cx="869312"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Daemon</a:t>
                </a:r>
              </a:p>
            </p:txBody>
          </p:sp>
        </p:grpSp>
        <p:grpSp>
          <p:nvGrpSpPr>
            <p:cNvPr id="879" name="Group 31"/>
            <p:cNvGrpSpPr/>
            <p:nvPr/>
          </p:nvGrpSpPr>
          <p:grpSpPr>
            <a:xfrm>
              <a:off x="3598973" y="3487494"/>
              <a:ext cx="1257304" cy="603763"/>
              <a:chOff x="-1" y="-1"/>
              <a:chExt cx="1257303" cy="603762"/>
            </a:xfrm>
          </p:grpSpPr>
          <p:sp>
            <p:nvSpPr>
              <p:cNvPr id="874" name="Rectangle 32"/>
              <p:cNvSpPr/>
              <p:nvPr/>
            </p:nvSpPr>
            <p:spPr>
              <a:xfrm>
                <a:off x="118041" y="94088"/>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75" name="Rectangle 33"/>
              <p:cNvSpPr/>
              <p:nvPr/>
            </p:nvSpPr>
            <p:spPr>
              <a:xfrm>
                <a:off x="61828" y="49970"/>
                <a:ext cx="1139262" cy="509673"/>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grpSp>
            <p:nvGrpSpPr>
              <p:cNvPr id="878" name="Rectangle 34"/>
              <p:cNvGrpSpPr/>
              <p:nvPr/>
            </p:nvGrpSpPr>
            <p:grpSpPr>
              <a:xfrm>
                <a:off x="-2" y="-2"/>
                <a:ext cx="1152383" cy="509679"/>
                <a:chOff x="0" y="0"/>
                <a:chExt cx="1152381" cy="509677"/>
              </a:xfrm>
            </p:grpSpPr>
            <p:sp>
              <p:nvSpPr>
                <p:cNvPr id="876" name="Rectangle"/>
                <p:cNvSpPr/>
                <p:nvPr/>
              </p:nvSpPr>
              <p:spPr>
                <a:xfrm>
                  <a:off x="13113" y="-1"/>
                  <a:ext cx="1139269" cy="509679"/>
                </a:xfrm>
                <a:prstGeom prst="rect">
                  <a:avLst/>
                </a:prstGeom>
                <a:solidFill>
                  <a:srgbClr val="E9BFFF"/>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77" name="Containers"/>
                <p:cNvSpPr txBox="1"/>
                <p:nvPr/>
              </p:nvSpPr>
              <p:spPr>
                <a:xfrm>
                  <a:off x="-1" y="98138"/>
                  <a:ext cx="1123908" cy="3327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Containers</a:t>
                  </a:r>
                </a:p>
              </p:txBody>
            </p:sp>
          </p:grpSp>
        </p:grpSp>
        <p:grpSp>
          <p:nvGrpSpPr>
            <p:cNvPr id="882" name="Rectangle 35"/>
            <p:cNvGrpSpPr/>
            <p:nvPr/>
          </p:nvGrpSpPr>
          <p:grpSpPr>
            <a:xfrm>
              <a:off x="4592104" y="504193"/>
              <a:ext cx="1139262" cy="691998"/>
              <a:chOff x="-1" y="-1"/>
              <a:chExt cx="1139260" cy="691997"/>
            </a:xfrm>
          </p:grpSpPr>
          <p:sp>
            <p:nvSpPr>
              <p:cNvPr id="880" name="Rectangle"/>
              <p:cNvSpPr/>
              <p:nvPr/>
            </p:nvSpPr>
            <p:spPr>
              <a:xfrm>
                <a:off x="-2" y="-2"/>
                <a:ext cx="1139262" cy="691998"/>
              </a:xfrm>
              <a:prstGeom prst="rect">
                <a:avLst/>
              </a:prstGeom>
              <a:solidFill>
                <a:srgbClr val="B4E3F9"/>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81" name="Discovery DB"/>
              <p:cNvSpPr txBox="1"/>
              <p:nvPr/>
            </p:nvSpPr>
            <p:spPr>
              <a:xfrm>
                <a:off x="-2" y="74998"/>
                <a:ext cx="1139262" cy="5740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lvl1pPr defTabSz="614362">
                  <a:defRPr sz="1600" b="1">
                    <a:solidFill>
                      <a:srgbClr val="000000"/>
                    </a:solidFill>
                    <a:latin typeface="+mn-lt"/>
                    <a:ea typeface="+mn-ea"/>
                    <a:cs typeface="+mn-cs"/>
                    <a:sym typeface="Calibri"/>
                  </a:defRPr>
                </a:lvl1pPr>
              </a:lstStyle>
              <a:p>
                <a:r>
                  <a:t>Discovery DB</a:t>
                </a:r>
              </a:p>
            </p:txBody>
          </p:sp>
        </p:grpSp>
        <p:sp>
          <p:nvSpPr>
            <p:cNvPr id="883" name="Elbow Connector 42"/>
            <p:cNvSpPr/>
            <p:nvPr/>
          </p:nvSpPr>
          <p:spPr>
            <a:xfrm rot="16200000" flipH="1">
              <a:off x="3003612" y="1200825"/>
              <a:ext cx="731640" cy="17307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149" y="0"/>
                  </a:lnTo>
                  <a:lnTo>
                    <a:pt x="11149" y="21600"/>
                  </a:lnTo>
                  <a:lnTo>
                    <a:pt x="21600" y="21600"/>
                  </a:lnTo>
                </a:path>
              </a:pathLst>
            </a:custGeom>
            <a:noFill/>
            <a:ln w="12700" cap="flat">
              <a:solidFill>
                <a:srgbClr val="000000"/>
              </a:solidFill>
              <a:prstDash val="solid"/>
              <a:roun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884" name="Elbow Connector 44"/>
            <p:cNvSpPr/>
            <p:nvPr/>
          </p:nvSpPr>
          <p:spPr>
            <a:xfrm rot="5400000">
              <a:off x="1261170" y="1212525"/>
              <a:ext cx="755039" cy="17307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12700" cap="flat">
              <a:solidFill>
                <a:srgbClr val="000000"/>
              </a:solidFill>
              <a:prstDash val="solid"/>
              <a:roun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885" name="Straight Connector 49"/>
            <p:cNvSpPr/>
            <p:nvPr/>
          </p:nvSpPr>
          <p:spPr>
            <a:xfrm>
              <a:off x="2504057" y="1700379"/>
              <a:ext cx="5" cy="736757"/>
            </a:xfrm>
            <a:prstGeom prst="line">
              <a:avLst/>
            </a:prstGeom>
            <a:solidFill>
              <a:srgbClr val="FDFDFD"/>
            </a:solidFill>
            <a:ln w="12700" cap="flat">
              <a:solidFill>
                <a:srgbClr val="000000"/>
              </a:solidFill>
              <a:prstDash val="solid"/>
              <a:round/>
            </a:ln>
            <a:effectLst/>
          </p:spPr>
          <p:txBody>
            <a:bodyPr wrap="square" lIns="45718" tIns="45718" rIns="45718" bIns="45718" numCol="1" anchor="t">
              <a:noAutofit/>
            </a:bodyPr>
            <a:lstStyle/>
            <a:p>
              <a:endParaRPr/>
            </a:p>
          </p:txBody>
        </p:sp>
        <p:sp>
          <p:nvSpPr>
            <p:cNvPr id="886" name="Elbow Connector 54"/>
            <p:cNvSpPr/>
            <p:nvPr/>
          </p:nvSpPr>
          <p:spPr>
            <a:xfrm rot="10800000" flipH="1">
              <a:off x="4984309" y="1196184"/>
              <a:ext cx="177429" cy="21319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noFill/>
            <a:ln w="12700" cap="flat">
              <a:solidFill>
                <a:srgbClr val="000000"/>
              </a:solidFill>
              <a:prstDash val="solid"/>
              <a:round/>
              <a:tailEnd type="triangle" w="med" len="med"/>
            </a:ln>
            <a:effectLst/>
          </p:spPr>
          <p:txBody>
            <a:bodyPr wrap="square" lIns="0" tIns="0" rIns="0" bIns="0" numCol="1" anchor="ctr">
              <a:noAutofit/>
            </a:bodyPr>
            <a:lstStyle/>
            <a:p>
              <a:pPr>
                <a:defRPr sz="1600" b="1">
                  <a:solidFill>
                    <a:srgbClr val="000000"/>
                  </a:solidFill>
                  <a:latin typeface="+mn-lt"/>
                  <a:ea typeface="+mn-ea"/>
                  <a:cs typeface="+mn-cs"/>
                  <a:sym typeface="Calibri"/>
                </a:defRPr>
              </a:pPr>
              <a:endParaRPr/>
            </a:p>
          </p:txBody>
        </p:sp>
        <p:sp>
          <p:nvSpPr>
            <p:cNvPr id="887" name="Straight Arrow Connector 56"/>
            <p:cNvSpPr/>
            <p:nvPr/>
          </p:nvSpPr>
          <p:spPr>
            <a:xfrm>
              <a:off x="3253567" y="850191"/>
              <a:ext cx="1338545" cy="5"/>
            </a:xfrm>
            <a:prstGeom prst="line">
              <a:avLst/>
            </a:prstGeom>
            <a:noFill/>
            <a:ln w="12700" cap="flat">
              <a:solidFill>
                <a:srgbClr val="000000"/>
              </a:solidFill>
              <a:prstDash val="solid"/>
              <a:round/>
              <a:tailEnd type="triangle" w="med" len="med"/>
            </a:ln>
            <a:effectLst/>
          </p:spPr>
          <p:txBody>
            <a:bodyPr wrap="square" lIns="45718" tIns="45718" rIns="45718" bIns="45718" numCol="1" anchor="t">
              <a:noAutofit/>
            </a:bodyPr>
            <a:lstStyle/>
            <a:p>
              <a:endParaRPr/>
            </a:p>
          </p:txBody>
        </p:sp>
        <p:grpSp>
          <p:nvGrpSpPr>
            <p:cNvPr id="890" name="Rectangle 66"/>
            <p:cNvGrpSpPr/>
            <p:nvPr/>
          </p:nvGrpSpPr>
          <p:grpSpPr>
            <a:xfrm>
              <a:off x="-3" y="504193"/>
              <a:ext cx="1190062" cy="691998"/>
              <a:chOff x="-1" y="-1"/>
              <a:chExt cx="1190060" cy="691997"/>
            </a:xfrm>
          </p:grpSpPr>
          <p:sp>
            <p:nvSpPr>
              <p:cNvPr id="888" name="Rectangle"/>
              <p:cNvSpPr/>
              <p:nvPr/>
            </p:nvSpPr>
            <p:spPr>
              <a:xfrm>
                <a:off x="-2" y="-2"/>
                <a:ext cx="1139262" cy="691998"/>
              </a:xfrm>
              <a:prstGeom prst="rect">
                <a:avLst/>
              </a:prstGeom>
              <a:solidFill>
                <a:srgbClr val="BADD8C"/>
              </a:solidFill>
              <a:ln w="12700" cap="flat">
                <a:solidFill>
                  <a:srgbClr val="000000"/>
                </a:solidFill>
                <a:prstDash val="solid"/>
                <a:round/>
              </a:ln>
              <a:effectLst/>
            </p:spPr>
            <p:txBody>
              <a:bodyPr wrap="square" lIns="0" tIns="0" rIns="0" bIns="0" numCol="1" anchor="ctr">
                <a:noAutofit/>
              </a:bodyPr>
              <a:lstStyle/>
              <a:p>
                <a:pPr defTabSz="614362">
                  <a:defRPr sz="1600" b="1">
                    <a:solidFill>
                      <a:srgbClr val="000000"/>
                    </a:solidFill>
                    <a:latin typeface="+mn-lt"/>
                    <a:ea typeface="+mn-ea"/>
                    <a:cs typeface="+mn-cs"/>
                    <a:sym typeface="Calibri"/>
                  </a:defRPr>
                </a:pPr>
                <a:endParaRPr/>
              </a:p>
            </p:txBody>
          </p:sp>
          <p:sp>
            <p:nvSpPr>
              <p:cNvPr id="889" name="Image Repository"/>
              <p:cNvSpPr txBox="1"/>
              <p:nvPr/>
            </p:nvSpPr>
            <p:spPr>
              <a:xfrm>
                <a:off x="50798" y="104696"/>
                <a:ext cx="1139262" cy="4826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defTabSz="614362">
                  <a:defRPr sz="1600" b="1">
                    <a:solidFill>
                      <a:srgbClr val="000000"/>
                    </a:solidFill>
                    <a:latin typeface="+mn-lt"/>
                    <a:ea typeface="+mn-ea"/>
                    <a:cs typeface="+mn-cs"/>
                    <a:sym typeface="Calibri"/>
                  </a:defRPr>
                </a:lvl1pPr>
              </a:lstStyle>
              <a:p>
                <a:r>
                  <a:t>Image Repository</a:t>
                </a:r>
              </a:p>
            </p:txBody>
          </p:sp>
        </p:grpSp>
        <p:sp>
          <p:nvSpPr>
            <p:cNvPr id="891" name="Straight Arrow Connector 67"/>
            <p:cNvSpPr/>
            <p:nvPr/>
          </p:nvSpPr>
          <p:spPr>
            <a:xfrm flipH="1">
              <a:off x="1139257" y="850191"/>
              <a:ext cx="615297" cy="5"/>
            </a:xfrm>
            <a:prstGeom prst="line">
              <a:avLst/>
            </a:prstGeom>
            <a:noFill/>
            <a:ln w="12700" cap="flat">
              <a:solidFill>
                <a:srgbClr val="000000"/>
              </a:solidFill>
              <a:prstDash val="solid"/>
              <a:round/>
              <a:tailEnd type="triangle" w="med" len="med"/>
            </a:ln>
            <a:effectLst/>
          </p:spPr>
          <p:txBody>
            <a:bodyPr wrap="square" lIns="45718" tIns="45718" rIns="45718" bIns="45718" numCol="1" anchor="t">
              <a:noAutofit/>
            </a:bodyPr>
            <a:lstStyle/>
            <a:p>
              <a:endParaRPr/>
            </a:p>
          </p:txBody>
        </p:sp>
      </p:grpSp>
    </p:spTree>
    <p:extLst>
      <p:ext uri="{BB962C8B-B14F-4D97-AF65-F5344CB8AC3E}">
        <p14:creationId xmlns:p14="http://schemas.microsoft.com/office/powerpoint/2010/main" val="74040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Title 1"/>
          <p:cNvSpPr txBox="1">
            <a:spLocks noGrp="1"/>
          </p:cNvSpPr>
          <p:nvPr>
            <p:ph type="title"/>
          </p:nvPr>
        </p:nvSpPr>
        <p:spPr>
          <a:xfrm>
            <a:off x="304799" y="268224"/>
            <a:ext cx="7347857" cy="508000"/>
          </a:xfrm>
          <a:prstGeom prst="rect">
            <a:avLst/>
          </a:prstGeom>
        </p:spPr>
        <p:txBody>
          <a:bodyPr/>
          <a:lstStyle>
            <a:lvl1pPr defTabSz="841247">
              <a:defRPr sz="2900">
                <a:solidFill>
                  <a:srgbClr val="000000"/>
                </a:solidFill>
                <a:latin typeface="IBM Plex Sans Regular"/>
                <a:ea typeface="IBM Plex Sans Regular"/>
                <a:cs typeface="IBM Plex Sans Regular"/>
                <a:sym typeface="IBM Plex Sans Regular"/>
              </a:defRPr>
            </a:lvl1pPr>
          </a:lstStyle>
          <a:p>
            <a:r>
              <a:rPr lang="en-US" sz="3200" dirty="0">
                <a:solidFill>
                  <a:schemeClr val="accent2"/>
                </a:solidFill>
                <a:latin typeface="IBM Plex Mono" panose="020B0509050203000203" pitchFamily="49" charset="77"/>
              </a:rPr>
              <a:t>Container Runtime Interface</a:t>
            </a:r>
            <a:endParaRPr sz="3200" dirty="0">
              <a:solidFill>
                <a:schemeClr val="accent2"/>
              </a:solidFill>
              <a:latin typeface="IBM Plex Mono" panose="020B0509050203000203" pitchFamily="49" charset="77"/>
            </a:endParaRPr>
          </a:p>
        </p:txBody>
      </p:sp>
      <p:sp>
        <p:nvSpPr>
          <p:cNvPr id="800" name="Slide Number Placeholder 3"/>
          <p:cNvSpPr txBox="1">
            <a:spLocks noGrp="1"/>
          </p:cNvSpPr>
          <p:nvPr>
            <p:ph type="sldNum" sz="quarter" idx="4294967295"/>
          </p:nvPr>
        </p:nvSpPr>
        <p:spPr>
          <a:xfrm>
            <a:off x="11752580" y="6463246"/>
            <a:ext cx="134621"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defRPr sz="800">
                <a:solidFill>
                  <a:srgbClr val="2B2B2B"/>
                </a:solidFill>
                <a:latin typeface="IBM Plex Sans"/>
                <a:ea typeface="IBM Plex Sans"/>
                <a:cs typeface="IBM Plex Sans"/>
                <a:sym typeface="IBM Plex Sans"/>
              </a:defRPr>
            </a:lvl1pPr>
          </a:lstStyle>
          <a:p>
            <a:fld id="{86CB4B4D-7CA3-9044-876B-883B54F8677D}" type="slidenum">
              <a:t>4</a:t>
            </a:fld>
            <a:endParaRPr/>
          </a:p>
        </p:txBody>
      </p:sp>
      <p:pic>
        <p:nvPicPr>
          <p:cNvPr id="801" name="Shape 301" descr="Shape 301"/>
          <p:cNvPicPr>
            <a:picLocks noChangeAspect="1"/>
          </p:cNvPicPr>
          <p:nvPr/>
        </p:nvPicPr>
        <p:blipFill>
          <a:blip r:embed="rId3"/>
          <a:stretch>
            <a:fillRect/>
          </a:stretch>
        </p:blipFill>
        <p:spPr>
          <a:xfrm>
            <a:off x="7652656" y="4076081"/>
            <a:ext cx="3520113" cy="1984462"/>
          </a:xfrm>
          <a:prstGeom prst="rect">
            <a:avLst/>
          </a:prstGeom>
          <a:ln w="12700">
            <a:miter lim="400000"/>
          </a:ln>
        </p:spPr>
      </p:pic>
      <p:pic>
        <p:nvPicPr>
          <p:cNvPr id="5" name="Picture 2" descr="Picture 2">
            <a:extLst>
              <a:ext uri="{FF2B5EF4-FFF2-40B4-BE49-F238E27FC236}">
                <a16:creationId xmlns:a16="http://schemas.microsoft.com/office/drawing/2014/main" id="{12510FCA-CE5F-8F4B-AA6E-3A8F6073D9BF}"/>
              </a:ext>
            </a:extLst>
          </p:cNvPr>
          <p:cNvPicPr>
            <a:picLocks noChangeAspect="1"/>
          </p:cNvPicPr>
          <p:nvPr/>
        </p:nvPicPr>
        <p:blipFill>
          <a:blip r:embed="rId4"/>
          <a:stretch>
            <a:fillRect/>
          </a:stretch>
        </p:blipFill>
        <p:spPr>
          <a:xfrm>
            <a:off x="8552839" y="1239898"/>
            <a:ext cx="1438275" cy="1438275"/>
          </a:xfrm>
          <a:prstGeom prst="rect">
            <a:avLst/>
          </a:prstGeom>
          <a:ln w="12700">
            <a:miter lim="400000"/>
          </a:ln>
        </p:spPr>
      </p:pic>
      <p:sp>
        <p:nvSpPr>
          <p:cNvPr id="6" name="Down Arrow 5">
            <a:extLst>
              <a:ext uri="{FF2B5EF4-FFF2-40B4-BE49-F238E27FC236}">
                <a16:creationId xmlns:a16="http://schemas.microsoft.com/office/drawing/2014/main" id="{0BB25F54-0B53-044F-B921-8B61971C6886}"/>
              </a:ext>
            </a:extLst>
          </p:cNvPr>
          <p:cNvSpPr/>
          <p:nvPr/>
        </p:nvSpPr>
        <p:spPr>
          <a:xfrm>
            <a:off x="9029661" y="2939796"/>
            <a:ext cx="484632" cy="978408"/>
          </a:xfrm>
          <a:prstGeom prst="downArrow">
            <a:avLst/>
          </a:prstGeom>
          <a:solidFill>
            <a:schemeClr val="accent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pic>
        <p:nvPicPr>
          <p:cNvPr id="3" name="Picture 2">
            <a:extLst>
              <a:ext uri="{FF2B5EF4-FFF2-40B4-BE49-F238E27FC236}">
                <a16:creationId xmlns:a16="http://schemas.microsoft.com/office/drawing/2014/main" id="{E65A8917-772A-9146-B6DB-F82CF112CFC6}"/>
              </a:ext>
            </a:extLst>
          </p:cNvPr>
          <p:cNvPicPr>
            <a:picLocks noChangeAspect="1"/>
          </p:cNvPicPr>
          <p:nvPr/>
        </p:nvPicPr>
        <p:blipFill>
          <a:blip r:embed="rId5"/>
          <a:stretch>
            <a:fillRect/>
          </a:stretch>
        </p:blipFill>
        <p:spPr>
          <a:xfrm>
            <a:off x="546324" y="2185018"/>
            <a:ext cx="7289576" cy="1733186"/>
          </a:xfrm>
          <a:prstGeom prst="rect">
            <a:avLst/>
          </a:prstGeom>
        </p:spPr>
      </p:pic>
      <p:sp>
        <p:nvSpPr>
          <p:cNvPr id="4" name="TextBox 3">
            <a:extLst>
              <a:ext uri="{FF2B5EF4-FFF2-40B4-BE49-F238E27FC236}">
                <a16:creationId xmlns:a16="http://schemas.microsoft.com/office/drawing/2014/main" id="{3D5FFE23-9571-2D43-99FF-D8F00AFF3613}"/>
              </a:ext>
            </a:extLst>
          </p:cNvPr>
          <p:cNvSpPr txBox="1"/>
          <p:nvPr/>
        </p:nvSpPr>
        <p:spPr>
          <a:xfrm>
            <a:off x="4354286" y="4252704"/>
            <a:ext cx="2514600" cy="1631216"/>
          </a:xfrm>
          <a:prstGeom prst="rect">
            <a:avLst/>
          </a:prstGeom>
          <a:noFill/>
        </p:spPr>
        <p:txBody>
          <a:bodyPr wrap="square" rtlCol="0">
            <a:spAutoFit/>
          </a:bodyPr>
          <a:lstStyle/>
          <a:p>
            <a:r>
              <a:rPr lang="en-US" sz="2000" dirty="0"/>
              <a:t>As at V1.18:</a:t>
            </a:r>
          </a:p>
          <a:p>
            <a:pPr marL="285750" indent="-285750">
              <a:buFont typeface="Arial" panose="020B0604020202020204" pitchFamily="34" charset="0"/>
              <a:buChar char="•"/>
            </a:pPr>
            <a:r>
              <a:rPr lang="en-US" sz="2000" dirty="0">
                <a:solidFill>
                  <a:schemeClr val="accent2"/>
                </a:solidFill>
              </a:rPr>
              <a:t>Docker</a:t>
            </a:r>
          </a:p>
          <a:p>
            <a:pPr marL="285750" indent="-285750">
              <a:buFont typeface="Arial" panose="020B0604020202020204" pitchFamily="34" charset="0"/>
              <a:buChar char="•"/>
            </a:pPr>
            <a:r>
              <a:rPr lang="en-US" sz="2000" dirty="0"/>
              <a:t>CRI-O</a:t>
            </a:r>
          </a:p>
          <a:p>
            <a:pPr marL="285750" indent="-285750">
              <a:buFont typeface="Arial" panose="020B0604020202020204" pitchFamily="34" charset="0"/>
              <a:buChar char="•"/>
            </a:pPr>
            <a:r>
              <a:rPr lang="en-US" sz="2000" dirty="0" err="1"/>
              <a:t>Containerd</a:t>
            </a:r>
            <a:endParaRPr lang="en-US" sz="2000" dirty="0"/>
          </a:p>
          <a:p>
            <a:pPr marL="285750" indent="-285750">
              <a:buFont typeface="Arial" panose="020B0604020202020204" pitchFamily="34" charset="0"/>
              <a:buChar char="•"/>
            </a:pPr>
            <a:r>
              <a:rPr lang="en-US" sz="2000" dirty="0" err="1"/>
              <a:t>frakti</a:t>
            </a:r>
            <a:endParaRPr lang="en-US" sz="2000" dirty="0"/>
          </a:p>
        </p:txBody>
      </p:sp>
    </p:spTree>
    <p:extLst>
      <p:ext uri="{BB962C8B-B14F-4D97-AF65-F5344CB8AC3E}">
        <p14:creationId xmlns:p14="http://schemas.microsoft.com/office/powerpoint/2010/main" val="35762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2"/>
                </a:solidFill>
                <a:latin typeface="IBM Plex Mono" panose="020B0509050203000203" pitchFamily="49" charset="77"/>
              </a:rPr>
              <a:t>What is Kubernetes?</a:t>
            </a:r>
          </a:p>
        </p:txBody>
      </p:sp>
      <p:sp>
        <p:nvSpPr>
          <p:cNvPr id="6" name="Content Placeholder 5"/>
          <p:cNvSpPr>
            <a:spLocks noGrp="1"/>
          </p:cNvSpPr>
          <p:nvPr>
            <p:ph idx="4294967295"/>
          </p:nvPr>
        </p:nvSpPr>
        <p:spPr>
          <a:xfrm>
            <a:off x="968828" y="1186543"/>
            <a:ext cx="10515600" cy="4267200"/>
          </a:xfrm>
        </p:spPr>
        <p:txBody>
          <a:bodyPr>
            <a:noAutofit/>
          </a:bodyPr>
          <a:lstStyle/>
          <a:p>
            <a:pPr>
              <a:lnSpc>
                <a:spcPct val="70000"/>
              </a:lnSpc>
            </a:pPr>
            <a:r>
              <a:rPr lang="en-US" sz="1800" b="1" dirty="0"/>
              <a:t>Container Orchestrator</a:t>
            </a:r>
          </a:p>
          <a:p>
            <a:pPr marL="742950" lvl="1" indent="-285750">
              <a:lnSpc>
                <a:spcPct val="70000"/>
              </a:lnSpc>
              <a:buFont typeface="Arial" charset="0"/>
              <a:buChar char="•"/>
            </a:pPr>
            <a:r>
              <a:rPr lang="en-US" sz="1800" dirty="0"/>
              <a:t>Provision, manage, scale applications</a:t>
            </a:r>
          </a:p>
          <a:p>
            <a:pPr marL="742950" lvl="1" indent="-285750">
              <a:lnSpc>
                <a:spcPct val="70000"/>
              </a:lnSpc>
              <a:buFont typeface="Arial" charset="0"/>
              <a:buChar char="•"/>
            </a:pPr>
            <a:endParaRPr lang="en-US" sz="1800" dirty="0"/>
          </a:p>
          <a:p>
            <a:pPr marL="285750" indent="-285750">
              <a:lnSpc>
                <a:spcPct val="70000"/>
              </a:lnSpc>
              <a:buFont typeface="Arial" charset="0"/>
              <a:buChar char="•"/>
            </a:pPr>
            <a:r>
              <a:rPr lang="en-US" sz="1800" dirty="0"/>
              <a:t>Manage infrastructure resources needed by applications</a:t>
            </a:r>
          </a:p>
          <a:p>
            <a:pPr marL="742950" lvl="1" indent="-285750">
              <a:lnSpc>
                <a:spcPct val="70000"/>
              </a:lnSpc>
              <a:buFont typeface="Arial" charset="0"/>
              <a:buChar char="•"/>
            </a:pPr>
            <a:r>
              <a:rPr lang="en-US" sz="1800" dirty="0"/>
              <a:t>Volumes</a:t>
            </a:r>
          </a:p>
          <a:p>
            <a:pPr marL="742950" lvl="1" indent="-285750">
              <a:lnSpc>
                <a:spcPct val="70000"/>
              </a:lnSpc>
              <a:buFont typeface="Arial" charset="0"/>
              <a:buChar char="•"/>
            </a:pPr>
            <a:r>
              <a:rPr lang="en-US" sz="1800" dirty="0"/>
              <a:t>Networks</a:t>
            </a:r>
          </a:p>
          <a:p>
            <a:pPr marL="742950" lvl="1" indent="-285750">
              <a:lnSpc>
                <a:spcPct val="70000"/>
              </a:lnSpc>
              <a:buFont typeface="Arial" charset="0"/>
              <a:buChar char="•"/>
            </a:pPr>
            <a:r>
              <a:rPr lang="en-US" sz="1800" dirty="0"/>
              <a:t>Secrets</a:t>
            </a:r>
          </a:p>
          <a:p>
            <a:pPr marL="742950" lvl="1" indent="-285750">
              <a:lnSpc>
                <a:spcPct val="70000"/>
              </a:lnSpc>
              <a:buFont typeface="Arial" charset="0"/>
              <a:buChar char="•"/>
            </a:pPr>
            <a:r>
              <a:rPr lang="en-US" sz="1800" dirty="0"/>
              <a:t>And many many many more..</a:t>
            </a:r>
          </a:p>
          <a:p>
            <a:pPr marL="742950" lvl="1" indent="-285750">
              <a:lnSpc>
                <a:spcPct val="70000"/>
              </a:lnSpc>
              <a:buFont typeface="Arial" charset="0"/>
              <a:buChar char="•"/>
            </a:pPr>
            <a:endParaRPr lang="en-US" sz="1800" dirty="0"/>
          </a:p>
          <a:p>
            <a:pPr marL="285750" indent="-285750">
              <a:lnSpc>
                <a:spcPct val="70000"/>
              </a:lnSpc>
              <a:buFont typeface="Arial" charset="0"/>
              <a:buChar char="•"/>
            </a:pPr>
            <a:r>
              <a:rPr lang="en-US" sz="1800" dirty="0"/>
              <a:t>What's in a name?</a:t>
            </a:r>
          </a:p>
          <a:p>
            <a:pPr marL="742950" lvl="1" indent="-285750">
              <a:lnSpc>
                <a:spcPct val="70000"/>
              </a:lnSpc>
              <a:buFont typeface="Arial" charset="0"/>
              <a:buChar char="•"/>
            </a:pPr>
            <a:r>
              <a:rPr lang="en-US" sz="1800" dirty="0"/>
              <a:t>Kubernetes (K8s/</a:t>
            </a:r>
            <a:r>
              <a:rPr lang="en-US" sz="1800" dirty="0" err="1"/>
              <a:t>Kube</a:t>
            </a:r>
            <a:r>
              <a:rPr lang="en-US" sz="1800" dirty="0"/>
              <a:t>): "Helmsman" in ancient Greek</a:t>
            </a:r>
          </a:p>
          <a:p>
            <a:pPr marL="1200150" lvl="2" indent="-285750">
              <a:lnSpc>
                <a:spcPct val="70000"/>
              </a:lnSpc>
              <a:buFont typeface="Arial" charset="0"/>
              <a:buChar char="•"/>
            </a:pPr>
            <a:endParaRPr lang="en-US" sz="1800" dirty="0"/>
          </a:p>
          <a:p>
            <a:pPr marL="285750" indent="-285750">
              <a:lnSpc>
                <a:spcPct val="70000"/>
              </a:lnSpc>
              <a:buFont typeface="Arial" charset="0"/>
              <a:buChar char="•"/>
            </a:pPr>
            <a:r>
              <a:rPr lang="en-US" sz="1800" dirty="0"/>
              <a:t>Declarative model</a:t>
            </a:r>
          </a:p>
          <a:p>
            <a:pPr marL="742950" lvl="1" indent="-285750">
              <a:lnSpc>
                <a:spcPct val="70000"/>
              </a:lnSpc>
              <a:buFont typeface="Arial" charset="0"/>
              <a:buChar char="•"/>
            </a:pPr>
            <a:r>
              <a:rPr lang="en-US" sz="1800" dirty="0"/>
              <a:t>Provide the "desired state" and Kubernetes will make it happen</a:t>
            </a:r>
          </a:p>
          <a:p>
            <a:pPr marL="742950" lvl="1" indent="-285750">
              <a:lnSpc>
                <a:spcPct val="70000"/>
              </a:lnSpc>
              <a:buFont typeface="Arial" charset="0"/>
              <a:buChar char="•"/>
            </a:pPr>
            <a:endParaRPr lang="en-US" sz="1800" dirty="0"/>
          </a:p>
          <a:p>
            <a:pPr>
              <a:lnSpc>
                <a:spcPct val="70000"/>
              </a:lnSpc>
            </a:pPr>
            <a:endParaRPr lang="en-US" sz="1800" dirty="0"/>
          </a:p>
        </p:txBody>
      </p:sp>
      <p:pic>
        <p:nvPicPr>
          <p:cNvPr id="4" name="Picture 2" descr="Picture 2">
            <a:extLst>
              <a:ext uri="{FF2B5EF4-FFF2-40B4-BE49-F238E27FC236}">
                <a16:creationId xmlns:a16="http://schemas.microsoft.com/office/drawing/2014/main" id="{5C5E8FA0-9882-3344-82CF-E0D4469253AD}"/>
              </a:ext>
            </a:extLst>
          </p:cNvPr>
          <p:cNvPicPr>
            <a:picLocks noChangeAspect="1"/>
          </p:cNvPicPr>
          <p:nvPr/>
        </p:nvPicPr>
        <p:blipFill>
          <a:blip r:embed="rId3"/>
          <a:stretch>
            <a:fillRect/>
          </a:stretch>
        </p:blipFill>
        <p:spPr>
          <a:xfrm>
            <a:off x="8029853" y="1050702"/>
            <a:ext cx="1438275" cy="1438275"/>
          </a:xfrm>
          <a:prstGeom prst="rect">
            <a:avLst/>
          </a:prstGeom>
          <a:ln w="12700">
            <a:miter lim="400000"/>
          </a:ln>
        </p:spPr>
      </p:pic>
    </p:spTree>
    <p:extLst>
      <p:ext uri="{BB962C8B-B14F-4D97-AF65-F5344CB8AC3E}">
        <p14:creationId xmlns:p14="http://schemas.microsoft.com/office/powerpoint/2010/main" val="197370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8490857" cy="508000"/>
          </a:xfrm>
        </p:spPr>
        <p:txBody>
          <a:bodyPr/>
          <a:lstStyle/>
          <a:p>
            <a:r>
              <a:rPr lang="en-US" dirty="0">
                <a:solidFill>
                  <a:schemeClr val="accent2"/>
                </a:solidFill>
                <a:latin typeface="IBM Plex Mono" panose="020B0509050203000203" pitchFamily="49" charset="77"/>
              </a:rPr>
              <a:t>How was Kubernetes created</a:t>
            </a:r>
          </a:p>
        </p:txBody>
      </p:sp>
      <p:sp>
        <p:nvSpPr>
          <p:cNvPr id="3" name="Content Placeholder 2"/>
          <p:cNvSpPr>
            <a:spLocks noGrp="1"/>
          </p:cNvSpPr>
          <p:nvPr>
            <p:ph idx="4294967295"/>
          </p:nvPr>
        </p:nvSpPr>
        <p:spPr>
          <a:xfrm>
            <a:off x="838200" y="1253331"/>
            <a:ext cx="10515600" cy="4351338"/>
          </a:xfrm>
        </p:spPr>
        <p:txBody>
          <a:bodyPr/>
          <a:lstStyle/>
          <a:p>
            <a:pPr marL="285750" indent="-285750">
              <a:buFont typeface="Arial" charset="0"/>
              <a:buChar char="•"/>
            </a:pPr>
            <a:r>
              <a:rPr lang="en-US" sz="1800" dirty="0"/>
              <a:t>Based on Google’s Borg &amp; Omega</a:t>
            </a:r>
          </a:p>
          <a:p>
            <a:pPr marL="285750" indent="-285750">
              <a:buFont typeface="Arial" charset="0"/>
              <a:buChar char="•"/>
            </a:pPr>
            <a:r>
              <a:rPr lang="en-US" sz="1800" dirty="0"/>
              <a:t>Open Governance</a:t>
            </a:r>
          </a:p>
          <a:p>
            <a:pPr marL="742950" lvl="1" indent="-285750">
              <a:buFont typeface="Arial" charset="0"/>
              <a:buChar char="•"/>
            </a:pPr>
            <a:r>
              <a:rPr lang="en-US" sz="1800" dirty="0"/>
              <a:t>Cloud Native Compute Foundation</a:t>
            </a:r>
          </a:p>
          <a:p>
            <a:pPr marL="285750" indent="-285750">
              <a:buFont typeface="Arial" charset="0"/>
              <a:buChar char="•"/>
            </a:pPr>
            <a:r>
              <a:rPr lang="en-US" sz="1800" dirty="0"/>
              <a:t>Adoption by Enterprise</a:t>
            </a:r>
          </a:p>
          <a:p>
            <a:pPr marL="742950" lvl="1" indent="-285750">
              <a:buFont typeface="Arial" charset="0"/>
              <a:buChar char="•"/>
            </a:pPr>
            <a:r>
              <a:rPr lang="en-US" sz="1800" dirty="0" err="1"/>
              <a:t>RedHat</a:t>
            </a:r>
            <a:r>
              <a:rPr lang="en-US" sz="1800" dirty="0"/>
              <a:t>, Microsoft, IBM and Amazon</a:t>
            </a:r>
          </a:p>
          <a:p>
            <a:pPr marL="742950" lvl="1" indent="-285750">
              <a:buFont typeface="Arial" charset="0"/>
              <a:buChar char="•"/>
            </a:pPr>
            <a:endParaRPr lang="en-US" sz="1800" dirty="0"/>
          </a:p>
          <a:p>
            <a:pPr marL="1200150" lvl="2" indent="-285750">
              <a:buFont typeface="Arial" charset="0"/>
              <a:buChar char="•"/>
            </a:pPr>
            <a:endParaRPr lang="en-US" sz="1800" dirty="0"/>
          </a:p>
          <a:p>
            <a:endParaRPr lang="en-US" sz="1800" dirty="0"/>
          </a:p>
        </p:txBody>
      </p:sp>
    </p:spTree>
    <p:extLst>
      <p:ext uri="{BB962C8B-B14F-4D97-AF65-F5344CB8AC3E}">
        <p14:creationId xmlns:p14="http://schemas.microsoft.com/office/powerpoint/2010/main" val="391826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
          <p:cNvSpPr txBox="1">
            <a:spLocks/>
          </p:cNvSpPr>
          <p:nvPr/>
        </p:nvSpPr>
        <p:spPr>
          <a:xfrm>
            <a:off x="817768" y="1112759"/>
            <a:ext cx="10896600" cy="5197474"/>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At its core, Kubernetes is a database (</a:t>
            </a:r>
            <a:r>
              <a:rPr lang="en-US" sz="1800" dirty="0" err="1"/>
              <a:t>etcd</a:t>
            </a:r>
            <a:r>
              <a:rPr lang="en-US" sz="1800" dirty="0"/>
              <a:t>).</a:t>
            </a:r>
            <a:br>
              <a:rPr lang="en-US" sz="1800" dirty="0"/>
            </a:br>
            <a:r>
              <a:rPr lang="en-US" sz="1800" dirty="0"/>
              <a:t>With "watchers" &amp; "controllers" that react to changes in the DB.</a:t>
            </a:r>
            <a:br>
              <a:rPr lang="en-US" sz="1800" dirty="0"/>
            </a:br>
            <a:r>
              <a:rPr lang="en-US" sz="1800" dirty="0"/>
              <a:t>The controllers are what make it Kubernetes.</a:t>
            </a:r>
            <a:br>
              <a:rPr lang="en-US" sz="1800" dirty="0"/>
            </a:br>
            <a:r>
              <a:rPr lang="en-US" sz="1800" dirty="0"/>
              <a:t>This </a:t>
            </a:r>
            <a:r>
              <a:rPr lang="en-US" sz="1800" dirty="0" err="1"/>
              <a:t>pluggability</a:t>
            </a:r>
            <a:r>
              <a:rPr lang="en-US" sz="1800" dirty="0"/>
              <a:t> and extensibility is part of its "secret sauce".</a:t>
            </a:r>
          </a:p>
          <a:p>
            <a:pPr lvl="1"/>
            <a:endParaRPr lang="en-US" sz="1800" dirty="0"/>
          </a:p>
          <a:p>
            <a:r>
              <a:rPr lang="en-US" sz="1800" dirty="0"/>
              <a:t>DB represents the user's desired state</a:t>
            </a:r>
          </a:p>
          <a:p>
            <a:pPr lvl="1"/>
            <a:r>
              <a:rPr lang="en-US" sz="1800" dirty="0"/>
              <a:t>Watchers attempt to make reality match the desired state</a:t>
            </a:r>
          </a:p>
          <a:p>
            <a:pPr lvl="1"/>
            <a:endParaRPr lang="en-US" sz="1800" dirty="0"/>
          </a:p>
          <a:p>
            <a:pPr marL="0" indent="0">
              <a:buFont typeface="Arial"/>
              <a:buNone/>
            </a:pPr>
            <a:r>
              <a:rPr lang="en-US" sz="1800" dirty="0"/>
              <a:t>"API Server" is the HTTP/REST</a:t>
            </a:r>
            <a:br>
              <a:rPr lang="en-US" sz="1800" dirty="0"/>
            </a:br>
            <a:r>
              <a:rPr lang="en-US" sz="1800" dirty="0"/>
              <a:t>front-end to the DB</a:t>
            </a:r>
          </a:p>
          <a:p>
            <a:pPr marL="0" indent="0">
              <a:buFont typeface="Arial"/>
              <a:buNone/>
            </a:pPr>
            <a:endParaRPr lang="en-US" sz="1800" dirty="0"/>
          </a:p>
          <a:p>
            <a:pPr marL="0" indent="0">
              <a:buFont typeface="Arial"/>
              <a:buNone/>
            </a:pPr>
            <a:endParaRPr lang="en-US" sz="1800" dirty="0"/>
          </a:p>
          <a:p>
            <a:pPr marL="0" indent="0">
              <a:buFont typeface="Arial"/>
              <a:buNone/>
            </a:pPr>
            <a:endParaRPr lang="en-US" sz="1800" dirty="0"/>
          </a:p>
          <a:p>
            <a:pPr marL="0" indent="0">
              <a:buFont typeface="Arial"/>
              <a:buNone/>
            </a:pPr>
            <a:r>
              <a:rPr lang="en-US" sz="1800" dirty="0"/>
              <a:t>More on controllers later...</a:t>
            </a:r>
          </a:p>
        </p:txBody>
      </p:sp>
      <p:sp>
        <p:nvSpPr>
          <p:cNvPr id="39" name="Can 38"/>
          <p:cNvSpPr/>
          <p:nvPr/>
        </p:nvSpPr>
        <p:spPr>
          <a:xfrm>
            <a:off x="6645813" y="4819188"/>
            <a:ext cx="762000" cy="1013460"/>
          </a:xfrm>
          <a:prstGeom prst="can">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DB</a:t>
            </a:r>
          </a:p>
        </p:txBody>
      </p:sp>
      <p:sp>
        <p:nvSpPr>
          <p:cNvPr id="40" name="Rounded Rectangle 39"/>
          <p:cNvSpPr/>
          <p:nvPr/>
        </p:nvSpPr>
        <p:spPr>
          <a:xfrm>
            <a:off x="6093363" y="4094970"/>
            <a:ext cx="1866900" cy="457200"/>
          </a:xfrm>
          <a:prstGeom prst="round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Server</a:t>
            </a:r>
          </a:p>
        </p:txBody>
      </p:sp>
      <p:sp>
        <p:nvSpPr>
          <p:cNvPr id="41" name="Rounded Rectangle 40"/>
          <p:cNvSpPr/>
          <p:nvPr/>
        </p:nvSpPr>
        <p:spPr>
          <a:xfrm>
            <a:off x="2664363" y="4094970"/>
            <a:ext cx="1866900" cy="457200"/>
          </a:xfrm>
          <a:prstGeom prst="round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Client/User</a:t>
            </a:r>
          </a:p>
        </p:txBody>
      </p:sp>
      <p:sp>
        <p:nvSpPr>
          <p:cNvPr id="42" name="Rounded Rectangle 41"/>
          <p:cNvSpPr/>
          <p:nvPr/>
        </p:nvSpPr>
        <p:spPr>
          <a:xfrm>
            <a:off x="9421595" y="4094970"/>
            <a:ext cx="1866900" cy="457200"/>
          </a:xfrm>
          <a:prstGeom prst="round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Watcher Controller</a:t>
            </a:r>
            <a:endParaRPr lang="en-US" sz="1600" dirty="0">
              <a:solidFill>
                <a:schemeClr val="tx1"/>
              </a:solidFill>
            </a:endParaRPr>
          </a:p>
        </p:txBody>
      </p:sp>
      <p:cxnSp>
        <p:nvCxnSpPr>
          <p:cNvPr id="43" name="Straight Arrow Connector 42"/>
          <p:cNvCxnSpPr>
            <a:stCxn id="43" idx="3"/>
            <a:endCxn id="42" idx="1"/>
          </p:cNvCxnSpPr>
          <p:nvPr/>
        </p:nvCxnSpPr>
        <p:spPr>
          <a:xfrm>
            <a:off x="4531263" y="4323570"/>
            <a:ext cx="156210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4" idx="1"/>
            <a:endCxn id="42" idx="3"/>
          </p:cNvCxnSpPr>
          <p:nvPr/>
        </p:nvCxnSpPr>
        <p:spPr>
          <a:xfrm flipH="1">
            <a:off x="7960263" y="4323570"/>
            <a:ext cx="1461332"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0536776" y="4895388"/>
            <a:ext cx="1219200" cy="1577657"/>
          </a:xfrm>
          <a:prstGeom prst="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Node</a:t>
            </a:r>
          </a:p>
        </p:txBody>
      </p:sp>
      <p:sp>
        <p:nvSpPr>
          <p:cNvPr id="46" name="Rectangle 45"/>
          <p:cNvSpPr/>
          <p:nvPr/>
        </p:nvSpPr>
        <p:spPr>
          <a:xfrm>
            <a:off x="8913092" y="4898039"/>
            <a:ext cx="1471284" cy="346868"/>
          </a:xfrm>
          <a:prstGeom prst="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Networks</a:t>
            </a:r>
            <a:endParaRPr lang="en-US" dirty="0">
              <a:solidFill>
                <a:schemeClr val="tx1"/>
              </a:solidFill>
            </a:endParaRPr>
          </a:p>
        </p:txBody>
      </p:sp>
      <p:sp>
        <p:nvSpPr>
          <p:cNvPr id="47" name="Rectangle 46"/>
          <p:cNvSpPr/>
          <p:nvPr/>
        </p:nvSpPr>
        <p:spPr>
          <a:xfrm>
            <a:off x="8913092" y="5311557"/>
            <a:ext cx="1471284" cy="346868"/>
          </a:xfrm>
          <a:prstGeom prst="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Volumes</a:t>
            </a:r>
          </a:p>
        </p:txBody>
      </p:sp>
      <p:sp>
        <p:nvSpPr>
          <p:cNvPr id="48" name="Rectangle 47"/>
          <p:cNvSpPr/>
          <p:nvPr/>
        </p:nvSpPr>
        <p:spPr>
          <a:xfrm>
            <a:off x="8913092" y="5720650"/>
            <a:ext cx="1471284" cy="346868"/>
          </a:xfrm>
          <a:prstGeom prst="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Secrets</a:t>
            </a:r>
            <a:endParaRPr lang="en-US" dirty="0">
              <a:solidFill>
                <a:schemeClr val="tx1"/>
              </a:solidFill>
            </a:endParaRPr>
          </a:p>
        </p:txBody>
      </p:sp>
      <p:sp>
        <p:nvSpPr>
          <p:cNvPr id="49" name="Rectangle 48"/>
          <p:cNvSpPr/>
          <p:nvPr/>
        </p:nvSpPr>
        <p:spPr>
          <a:xfrm>
            <a:off x="8913092" y="6129743"/>
            <a:ext cx="1471284" cy="346868"/>
          </a:xfrm>
          <a:prstGeom prst="rect">
            <a:avLst/>
          </a:prstGeom>
          <a:solidFill>
            <a:srgbClr val="DDE2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t>
            </a:r>
          </a:p>
        </p:txBody>
      </p:sp>
      <p:cxnSp>
        <p:nvCxnSpPr>
          <p:cNvPr id="50" name="Straight Arrow Connector 49"/>
          <p:cNvCxnSpPr>
            <a:stCxn id="44" idx="2"/>
          </p:cNvCxnSpPr>
          <p:nvPr/>
        </p:nvCxnSpPr>
        <p:spPr>
          <a:xfrm flipH="1">
            <a:off x="9648734" y="4552170"/>
            <a:ext cx="706311" cy="34586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4" idx="2"/>
            <a:endCxn id="50" idx="0"/>
          </p:cNvCxnSpPr>
          <p:nvPr/>
        </p:nvCxnSpPr>
        <p:spPr>
          <a:xfrm>
            <a:off x="10355045" y="4552170"/>
            <a:ext cx="791331" cy="3432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758402" y="4323570"/>
            <a:ext cx="1123540" cy="369332"/>
          </a:xfrm>
          <a:prstGeom prst="rect">
            <a:avLst/>
          </a:prstGeom>
          <a:noFill/>
        </p:spPr>
        <p:txBody>
          <a:bodyPr wrap="square" rtlCol="0">
            <a:spAutoFit/>
          </a:bodyPr>
          <a:lstStyle/>
          <a:p>
            <a:r>
              <a:rPr lang="en-US" dirty="0"/>
              <a:t>Request</a:t>
            </a:r>
          </a:p>
        </p:txBody>
      </p:sp>
      <p:sp>
        <p:nvSpPr>
          <p:cNvPr id="53" name="TextBox 52"/>
          <p:cNvSpPr txBox="1"/>
          <p:nvPr/>
        </p:nvSpPr>
        <p:spPr>
          <a:xfrm>
            <a:off x="8300291" y="4323570"/>
            <a:ext cx="979185" cy="369332"/>
          </a:xfrm>
          <a:prstGeom prst="rect">
            <a:avLst/>
          </a:prstGeom>
          <a:noFill/>
        </p:spPr>
        <p:txBody>
          <a:bodyPr wrap="square" rtlCol="0">
            <a:spAutoFit/>
          </a:bodyPr>
          <a:lstStyle/>
          <a:p>
            <a:r>
              <a:rPr lang="en-US"/>
              <a:t>Monitor</a:t>
            </a:r>
          </a:p>
        </p:txBody>
      </p:sp>
      <p:cxnSp>
        <p:nvCxnSpPr>
          <p:cNvPr id="54" name="Straight Arrow Connector 53"/>
          <p:cNvCxnSpPr>
            <a:stCxn id="42" idx="2"/>
            <a:endCxn id="41" idx="1"/>
          </p:cNvCxnSpPr>
          <p:nvPr/>
        </p:nvCxnSpPr>
        <p:spPr>
          <a:xfrm>
            <a:off x="7026813" y="4552170"/>
            <a:ext cx="0" cy="26701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5" name="Title 1"/>
          <p:cNvSpPr>
            <a:spLocks noGrp="1"/>
          </p:cNvSpPr>
          <p:nvPr>
            <p:ph type="title"/>
          </p:nvPr>
        </p:nvSpPr>
        <p:spPr>
          <a:xfrm>
            <a:off x="304800" y="268224"/>
            <a:ext cx="6923314" cy="508000"/>
          </a:xfrm>
        </p:spPr>
        <p:txBody>
          <a:bodyPr/>
          <a:lstStyle/>
          <a:p>
            <a:r>
              <a:rPr lang="en-US" dirty="0">
                <a:solidFill>
                  <a:schemeClr val="accent2"/>
                </a:solidFill>
                <a:latin typeface="IBM Plex Mono" panose="020B0509050203000203" pitchFamily="49" charset="77"/>
              </a:rPr>
              <a:t>Kubernetes Architecture</a:t>
            </a:r>
          </a:p>
        </p:txBody>
      </p:sp>
    </p:spTree>
    <p:extLst>
      <p:ext uri="{BB962C8B-B14F-4D97-AF65-F5344CB8AC3E}">
        <p14:creationId xmlns:p14="http://schemas.microsoft.com/office/powerpoint/2010/main" val="63259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latin typeface="IBM Plex Mono" panose="020B0509050203000203" pitchFamily="49" charset="77"/>
              </a:rPr>
              <a:t>Kubernetes Resource Model</a:t>
            </a:r>
          </a:p>
        </p:txBody>
      </p:sp>
      <p:sp>
        <p:nvSpPr>
          <p:cNvPr id="4" name="Text Placeholder 4"/>
          <p:cNvSpPr txBox="1">
            <a:spLocks/>
          </p:cNvSpPr>
          <p:nvPr/>
        </p:nvSpPr>
        <p:spPr>
          <a:xfrm>
            <a:off x="867872" y="1058245"/>
            <a:ext cx="8766958" cy="45720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A resource for every purpose</a:t>
            </a:r>
          </a:p>
        </p:txBody>
      </p:sp>
      <p:sp>
        <p:nvSpPr>
          <p:cNvPr id="6" name="Text Placeholder 3"/>
          <p:cNvSpPr txBox="1">
            <a:spLocks/>
          </p:cNvSpPr>
          <p:nvPr/>
        </p:nvSpPr>
        <p:spPr>
          <a:xfrm>
            <a:off x="867872" y="1732370"/>
            <a:ext cx="10896600" cy="4579935"/>
          </a:xfrm>
          <a:prstGeom prst="rect">
            <a:avLst/>
          </a:prstGeom>
        </p:spPr>
        <p:txBody>
          <a:bodyPr numCol="2">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pPr>
            <a:r>
              <a:rPr lang="en-US" sz="1800" dirty="0" err="1">
                <a:latin typeface="Helvetica Neue" charset="0"/>
                <a:ea typeface="Helvetica Neue" charset="0"/>
                <a:cs typeface="Helvetica Neue" charset="0"/>
              </a:rPr>
              <a:t>Config</a:t>
            </a:r>
            <a:r>
              <a:rPr lang="en-US" sz="1800" dirty="0">
                <a:latin typeface="Helvetica Neue" charset="0"/>
                <a:ea typeface="Helvetica Neue" charset="0"/>
                <a:cs typeface="Helvetica Neue" charset="0"/>
              </a:rPr>
              <a:t> Maps</a:t>
            </a:r>
          </a:p>
          <a:p>
            <a:pPr>
              <a:spcBef>
                <a:spcPts val="0"/>
              </a:spcBef>
            </a:pPr>
            <a:r>
              <a:rPr lang="en-US" sz="1800" dirty="0">
                <a:latin typeface="Helvetica Neue" charset="0"/>
                <a:ea typeface="Helvetica Neue" charset="0"/>
                <a:cs typeface="Helvetica Neue" charset="0"/>
              </a:rPr>
              <a:t>Daemon Sets</a:t>
            </a:r>
          </a:p>
          <a:p>
            <a:pPr>
              <a:spcBef>
                <a:spcPts val="0"/>
              </a:spcBef>
            </a:pPr>
            <a:r>
              <a:rPr lang="en-US" sz="1800" b="1" dirty="0">
                <a:latin typeface="Helvetica Neue" charset="0"/>
                <a:ea typeface="Helvetica Neue" charset="0"/>
                <a:cs typeface="Helvetica Neue" charset="0"/>
              </a:rPr>
              <a:t>Deployments</a:t>
            </a:r>
          </a:p>
          <a:p>
            <a:pPr>
              <a:spcBef>
                <a:spcPts val="0"/>
              </a:spcBef>
            </a:pPr>
            <a:r>
              <a:rPr lang="en-US" sz="1800" dirty="0">
                <a:latin typeface="Helvetica Neue" charset="0"/>
                <a:ea typeface="Helvetica Neue" charset="0"/>
                <a:cs typeface="Helvetica Neue" charset="0"/>
              </a:rPr>
              <a:t>Events</a:t>
            </a:r>
          </a:p>
          <a:p>
            <a:pPr>
              <a:spcBef>
                <a:spcPts val="0"/>
              </a:spcBef>
            </a:pPr>
            <a:r>
              <a:rPr lang="en-US" sz="1800" dirty="0">
                <a:latin typeface="Helvetica Neue" charset="0"/>
                <a:ea typeface="Helvetica Neue" charset="0"/>
                <a:cs typeface="Helvetica Neue" charset="0"/>
              </a:rPr>
              <a:t>Endpoints</a:t>
            </a:r>
          </a:p>
          <a:p>
            <a:pPr>
              <a:spcBef>
                <a:spcPts val="0"/>
              </a:spcBef>
            </a:pPr>
            <a:r>
              <a:rPr lang="en-US" sz="1800" dirty="0">
                <a:latin typeface="Helvetica Neue" charset="0"/>
                <a:ea typeface="Helvetica Neue" charset="0"/>
                <a:cs typeface="Helvetica Neue" charset="0"/>
              </a:rPr>
              <a:t>Ingress</a:t>
            </a:r>
          </a:p>
          <a:p>
            <a:pPr>
              <a:spcBef>
                <a:spcPts val="0"/>
              </a:spcBef>
            </a:pPr>
            <a:r>
              <a:rPr lang="en-US" sz="1800" dirty="0">
                <a:latin typeface="Helvetica Neue" charset="0"/>
                <a:ea typeface="Helvetica Neue" charset="0"/>
                <a:cs typeface="Helvetica Neue" charset="0"/>
              </a:rPr>
              <a:t>Jobs</a:t>
            </a:r>
          </a:p>
          <a:p>
            <a:pPr>
              <a:spcBef>
                <a:spcPts val="0"/>
              </a:spcBef>
            </a:pPr>
            <a:r>
              <a:rPr lang="en-US" sz="1800" dirty="0">
                <a:latin typeface="Helvetica Neue" charset="0"/>
                <a:ea typeface="Helvetica Neue" charset="0"/>
                <a:cs typeface="Helvetica Neue" charset="0"/>
              </a:rPr>
              <a:t>Nodes</a:t>
            </a:r>
          </a:p>
          <a:p>
            <a:pPr>
              <a:spcBef>
                <a:spcPts val="0"/>
              </a:spcBef>
            </a:pPr>
            <a:r>
              <a:rPr lang="en-US" sz="1800" dirty="0">
                <a:latin typeface="Helvetica Neue" charset="0"/>
                <a:ea typeface="Helvetica Neue" charset="0"/>
                <a:cs typeface="Helvetica Neue" charset="0"/>
              </a:rPr>
              <a:t>Namespaces</a:t>
            </a:r>
          </a:p>
          <a:p>
            <a:pPr>
              <a:spcBef>
                <a:spcPts val="0"/>
              </a:spcBef>
            </a:pPr>
            <a:r>
              <a:rPr lang="en-US" sz="1800" b="1" dirty="0">
                <a:latin typeface="Helvetica Neue" charset="0"/>
                <a:ea typeface="Helvetica Neue" charset="0"/>
                <a:cs typeface="Helvetica Neue" charset="0"/>
              </a:rPr>
              <a:t>Pods</a:t>
            </a:r>
          </a:p>
          <a:p>
            <a:pPr>
              <a:spcBef>
                <a:spcPts val="0"/>
              </a:spcBef>
            </a:pPr>
            <a:r>
              <a:rPr lang="en-US" sz="1800" dirty="0">
                <a:latin typeface="Helvetica Neue" charset="0"/>
                <a:ea typeface="Helvetica Neue" charset="0"/>
                <a:cs typeface="Helvetica Neue" charset="0"/>
              </a:rPr>
              <a:t>Persistent Volumes</a:t>
            </a:r>
          </a:p>
          <a:p>
            <a:pPr>
              <a:spcBef>
                <a:spcPts val="0"/>
              </a:spcBef>
            </a:pPr>
            <a:r>
              <a:rPr lang="en-US" sz="1800" dirty="0">
                <a:latin typeface="Helvetica Neue" charset="0"/>
                <a:ea typeface="Helvetica Neue" charset="0"/>
                <a:cs typeface="Helvetica Neue" charset="0"/>
              </a:rPr>
              <a:t>Replica Sets</a:t>
            </a:r>
          </a:p>
          <a:p>
            <a:pPr>
              <a:spcBef>
                <a:spcPts val="0"/>
              </a:spcBef>
            </a:pPr>
            <a:r>
              <a:rPr lang="en-US" sz="1800" dirty="0">
                <a:latin typeface="Helvetica Neue" charset="0"/>
                <a:ea typeface="Helvetica Neue" charset="0"/>
                <a:cs typeface="Helvetica Neue" charset="0"/>
              </a:rPr>
              <a:t>Secrets</a:t>
            </a:r>
          </a:p>
          <a:p>
            <a:pPr>
              <a:spcBef>
                <a:spcPts val="0"/>
              </a:spcBef>
            </a:pPr>
            <a:r>
              <a:rPr lang="en-US" sz="1800" dirty="0">
                <a:latin typeface="Helvetica Neue" charset="0"/>
                <a:ea typeface="Helvetica Neue" charset="0"/>
                <a:cs typeface="Helvetica Neue" charset="0"/>
              </a:rPr>
              <a:t>Service Accounts</a:t>
            </a:r>
          </a:p>
          <a:p>
            <a:pPr>
              <a:spcBef>
                <a:spcPts val="0"/>
              </a:spcBef>
            </a:pPr>
            <a:r>
              <a:rPr lang="en-US" sz="1800" b="1" dirty="0">
                <a:latin typeface="Helvetica Neue" charset="0"/>
                <a:ea typeface="Helvetica Neue" charset="0"/>
                <a:cs typeface="Helvetica Neue" charset="0"/>
              </a:rPr>
              <a:t>Services</a:t>
            </a:r>
          </a:p>
          <a:p>
            <a:pPr>
              <a:spcBef>
                <a:spcPts val="0"/>
              </a:spcBef>
            </a:pPr>
            <a:r>
              <a:rPr lang="en-US" sz="1800" dirty="0" err="1"/>
              <a:t>Stateful</a:t>
            </a:r>
            <a:r>
              <a:rPr lang="en-US" sz="1800" dirty="0"/>
              <a:t> Sets,   and more...</a:t>
            </a:r>
          </a:p>
          <a:p>
            <a:pPr>
              <a:spcBef>
                <a:spcPts val="0"/>
              </a:spcBef>
            </a:pPr>
            <a:r>
              <a:rPr lang="en-US" sz="1800" dirty="0"/>
              <a:t>Kubernetes aims to have the building blocks on which you build a cloud native platform.</a:t>
            </a:r>
          </a:p>
          <a:p>
            <a:pPr>
              <a:spcBef>
                <a:spcPts val="0"/>
              </a:spcBef>
            </a:pPr>
            <a:endParaRPr lang="en-US" sz="1800" dirty="0"/>
          </a:p>
          <a:p>
            <a:pPr>
              <a:spcBef>
                <a:spcPts val="0"/>
              </a:spcBef>
            </a:pPr>
            <a:r>
              <a:rPr lang="en-US" sz="1800" dirty="0"/>
              <a:t>Therefore, the internal resource model </a:t>
            </a:r>
            <a:r>
              <a:rPr lang="en-US" sz="1800" b="1" dirty="0"/>
              <a:t>is</a:t>
            </a:r>
            <a:r>
              <a:rPr lang="en-US" sz="1800" dirty="0"/>
              <a:t> the same as the end user resource model.</a:t>
            </a:r>
          </a:p>
          <a:p>
            <a:pPr>
              <a:spcBef>
                <a:spcPts val="0"/>
              </a:spcBef>
            </a:pPr>
            <a:endParaRPr lang="en-US" sz="1800" dirty="0"/>
          </a:p>
          <a:p>
            <a:pPr marL="0" indent="0">
              <a:spcBef>
                <a:spcPts val="0"/>
              </a:spcBef>
              <a:buFont typeface="Arial"/>
              <a:buNone/>
            </a:pPr>
            <a:r>
              <a:rPr lang="en-US" sz="1800" b="1" u="sng" dirty="0"/>
              <a:t>Key Resources</a:t>
            </a:r>
          </a:p>
          <a:p>
            <a:pPr>
              <a:spcBef>
                <a:spcPts val="0"/>
              </a:spcBef>
            </a:pPr>
            <a:r>
              <a:rPr lang="en-US" sz="1800" dirty="0"/>
              <a:t>Pod: set of co-located containers</a:t>
            </a:r>
          </a:p>
          <a:p>
            <a:pPr lvl="1">
              <a:spcBef>
                <a:spcPts val="0"/>
              </a:spcBef>
            </a:pPr>
            <a:r>
              <a:rPr lang="en-US" sz="1800" dirty="0"/>
              <a:t>Smallest unit of deployment</a:t>
            </a:r>
          </a:p>
          <a:p>
            <a:pPr lvl="1">
              <a:spcBef>
                <a:spcPts val="0"/>
              </a:spcBef>
            </a:pPr>
            <a:r>
              <a:rPr lang="en-US" sz="1800" dirty="0"/>
              <a:t>Several types of resources to help manage them</a:t>
            </a:r>
          </a:p>
          <a:p>
            <a:pPr lvl="1">
              <a:spcBef>
                <a:spcPts val="0"/>
              </a:spcBef>
            </a:pPr>
            <a:r>
              <a:rPr lang="en-US" sz="1800" dirty="0"/>
              <a:t>Replica Sets, Deployments, </a:t>
            </a:r>
            <a:r>
              <a:rPr lang="en-US" sz="1800" dirty="0" err="1"/>
              <a:t>Stateful</a:t>
            </a:r>
            <a:r>
              <a:rPr lang="en-US" sz="1800" dirty="0"/>
              <a:t> Sets, ...</a:t>
            </a:r>
          </a:p>
          <a:p>
            <a:pPr>
              <a:spcBef>
                <a:spcPts val="0"/>
              </a:spcBef>
            </a:pPr>
            <a:endParaRPr lang="en-US" sz="1800" dirty="0"/>
          </a:p>
          <a:p>
            <a:pPr>
              <a:spcBef>
                <a:spcPts val="0"/>
              </a:spcBef>
            </a:pPr>
            <a:r>
              <a:rPr lang="en-US" sz="1800" dirty="0"/>
              <a:t>Services</a:t>
            </a:r>
          </a:p>
          <a:p>
            <a:pPr lvl="1">
              <a:spcBef>
                <a:spcPts val="0"/>
              </a:spcBef>
            </a:pPr>
            <a:r>
              <a:rPr lang="en-US" sz="1800" dirty="0"/>
              <a:t>Define how to expose your app as a DNS entry</a:t>
            </a:r>
          </a:p>
          <a:p>
            <a:pPr lvl="1">
              <a:spcBef>
                <a:spcPts val="0"/>
              </a:spcBef>
            </a:pPr>
            <a:r>
              <a:rPr lang="en-US" sz="1800" dirty="0"/>
              <a:t>Query based selector to choose which pods apply</a:t>
            </a:r>
          </a:p>
        </p:txBody>
      </p:sp>
    </p:spTree>
    <p:extLst>
      <p:ext uri="{BB962C8B-B14F-4D97-AF65-F5344CB8AC3E}">
        <p14:creationId xmlns:p14="http://schemas.microsoft.com/office/powerpoint/2010/main" val="44945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latin typeface="IBM Plex Mono" panose="020B0509050203000203" pitchFamily="49" charset="77"/>
              </a:rPr>
              <a:t>Kubernetes Client	</a:t>
            </a:r>
          </a:p>
        </p:txBody>
      </p:sp>
      <p:sp>
        <p:nvSpPr>
          <p:cNvPr id="3" name="Content Placeholder 2"/>
          <p:cNvSpPr>
            <a:spLocks noGrp="1"/>
          </p:cNvSpPr>
          <p:nvPr>
            <p:ph idx="4294967295"/>
          </p:nvPr>
        </p:nvSpPr>
        <p:spPr>
          <a:xfrm>
            <a:off x="1676400" y="1706563"/>
            <a:ext cx="10515600" cy="4351337"/>
          </a:xfrm>
        </p:spPr>
        <p:txBody>
          <a:bodyPr/>
          <a:lstStyle/>
          <a:p>
            <a:r>
              <a:rPr lang="en-US" sz="1800" dirty="0"/>
              <a:t>CLI tool to interact with Kubernetes cluster</a:t>
            </a:r>
          </a:p>
          <a:p>
            <a:endParaRPr lang="en-US" sz="1800" dirty="0"/>
          </a:p>
          <a:p>
            <a:r>
              <a:rPr lang="en-US" sz="1800" dirty="0"/>
              <a:t>Platform specific binary available to download</a:t>
            </a:r>
          </a:p>
          <a:p>
            <a:pPr lvl="1"/>
            <a:r>
              <a:rPr lang="en-US" sz="1800" dirty="0"/>
              <a:t>https://</a:t>
            </a:r>
            <a:r>
              <a:rPr lang="en-US" sz="1800" dirty="0" err="1"/>
              <a:t>kubernetes.io</a:t>
            </a:r>
            <a:r>
              <a:rPr lang="en-US" sz="1800" dirty="0"/>
              <a:t>/docs/tasks/tools/install-</a:t>
            </a:r>
            <a:r>
              <a:rPr lang="en-US" sz="1800" dirty="0" err="1"/>
              <a:t>kubectl</a:t>
            </a:r>
            <a:endParaRPr lang="en-US" sz="1800" dirty="0"/>
          </a:p>
          <a:p>
            <a:endParaRPr lang="en-US" sz="1800" dirty="0"/>
          </a:p>
          <a:p>
            <a:r>
              <a:rPr lang="en-US" sz="1800" dirty="0"/>
              <a:t>The user directly manipulates resources via </a:t>
            </a:r>
            <a:r>
              <a:rPr lang="en-US" sz="1800" dirty="0" err="1"/>
              <a:t>json</a:t>
            </a:r>
            <a:r>
              <a:rPr lang="en-US" sz="1800" dirty="0"/>
              <a:t>/</a:t>
            </a:r>
            <a:r>
              <a:rPr lang="en-US" sz="1800" dirty="0" err="1"/>
              <a:t>yaml</a:t>
            </a:r>
            <a:endParaRPr lang="en-US" sz="1800" dirty="0"/>
          </a:p>
          <a:p>
            <a:pPr marL="801687" lvl="2" indent="0">
              <a:buNone/>
            </a:pPr>
            <a:r>
              <a:rPr lang="en-US" sz="1800" dirty="0">
                <a:latin typeface="Courier" charset="0"/>
                <a:ea typeface="Courier" charset="0"/>
                <a:cs typeface="Courier" charset="0"/>
              </a:rPr>
              <a:t>$ </a:t>
            </a:r>
            <a:r>
              <a:rPr lang="en-US" sz="1800" dirty="0" err="1">
                <a:latin typeface="Courier" charset="0"/>
                <a:ea typeface="Courier" charset="0"/>
                <a:cs typeface="Courier" charset="0"/>
              </a:rPr>
              <a:t>kubectl</a:t>
            </a:r>
            <a:r>
              <a:rPr lang="en-US" sz="1800" dirty="0">
                <a:latin typeface="Courier" charset="0"/>
                <a:ea typeface="Courier" charset="0"/>
                <a:cs typeface="Courier" charset="0"/>
              </a:rPr>
              <a:t> (</a:t>
            </a:r>
            <a:r>
              <a:rPr lang="en-US" sz="1800" dirty="0" err="1">
                <a:latin typeface="Courier" charset="0"/>
                <a:ea typeface="Courier" charset="0"/>
                <a:cs typeface="Courier" charset="0"/>
              </a:rPr>
              <a:t>create|get|apply|delete</a:t>
            </a:r>
            <a:r>
              <a:rPr lang="en-US" sz="1800" dirty="0">
                <a:latin typeface="Courier" charset="0"/>
                <a:ea typeface="Courier" charset="0"/>
                <a:cs typeface="Courier" charset="0"/>
              </a:rPr>
              <a:t>) -f </a:t>
            </a:r>
            <a:r>
              <a:rPr lang="en-US" sz="1800" dirty="0" err="1">
                <a:latin typeface="Courier" charset="0"/>
                <a:ea typeface="Courier" charset="0"/>
                <a:cs typeface="Courier" charset="0"/>
              </a:rPr>
              <a:t>myResource.yaml</a:t>
            </a:r>
            <a:endParaRPr lang="en-US" sz="1800" dirty="0">
              <a:latin typeface="Courier" charset="0"/>
              <a:ea typeface="Courier" charset="0"/>
              <a:cs typeface="Courier" charset="0"/>
            </a:endParaRPr>
          </a:p>
          <a:p>
            <a:endParaRPr lang="en-US" sz="1800" dirty="0"/>
          </a:p>
        </p:txBody>
      </p:sp>
    </p:spTree>
    <p:extLst>
      <p:ext uri="{BB962C8B-B14F-4D97-AF65-F5344CB8AC3E}">
        <p14:creationId xmlns:p14="http://schemas.microsoft.com/office/powerpoint/2010/main" val="13368803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IBM Developer">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 Developer" id="{C2AFB3D6-F407-7E40-8635-8448C40B2BF8}" vid="{587B5F9F-94FE-2947-981A-43C38B9273A3}"/>
    </a:ext>
  </a:extLst>
</a:theme>
</file>

<file path=ppt/theme/theme2.xml><?xml version="1.0" encoding="utf-8"?>
<a:theme xmlns:a="http://schemas.openxmlformats.org/drawingml/2006/main" name="IBM Developer v4">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 Developer v4" id="{7D8F4487-A3E9-7946-89BB-94456F26D465}" vid="{8345C662-F1FB-B14C-9378-C9663D81732F}"/>
    </a:ext>
  </a:extLst>
</a:theme>
</file>

<file path=ppt/theme/theme3.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IBMCode Theme 170801</Template>
  <TotalTime>6747</TotalTime>
  <Words>1780</Words>
  <Application>Microsoft Macintosh PowerPoint</Application>
  <PresentationFormat>Widescreen</PresentationFormat>
  <Paragraphs>243</Paragraphs>
  <Slides>13</Slides>
  <Notes>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Calibri</vt:lpstr>
      <vt:lpstr>Courier</vt:lpstr>
      <vt:lpstr>Helvetica Neue</vt:lpstr>
      <vt:lpstr>IBM Plex Mono</vt:lpstr>
      <vt:lpstr>IBM Plex Sans</vt:lpstr>
      <vt:lpstr>IBM Plex Sans Regular</vt:lpstr>
      <vt:lpstr>IBM Developer</vt:lpstr>
      <vt:lpstr>IBM Developer v4</vt:lpstr>
      <vt:lpstr>1_blk_background_2017</vt:lpstr>
      <vt:lpstr>Intro to Kubernetes</vt:lpstr>
      <vt:lpstr>But Wait? What About Production?</vt:lpstr>
      <vt:lpstr>What is container orchestration?</vt:lpstr>
      <vt:lpstr>Container Runtime Interface</vt:lpstr>
      <vt:lpstr>What is Kubernetes?</vt:lpstr>
      <vt:lpstr>How was Kubernetes created</vt:lpstr>
      <vt:lpstr>Kubernetes Architecture</vt:lpstr>
      <vt:lpstr>Kubernetes Resource Model</vt:lpstr>
      <vt:lpstr>Kubernetes Client </vt:lpstr>
      <vt:lpstr>Kubernetes in Action!</vt:lpstr>
      <vt:lpstr>Benefits of Container Orchestration</vt:lpstr>
      <vt:lpstr>But Wait? What About Production?</vt:lpstr>
      <vt:lpstr>Kubernetes @ IBM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Kubernetes</dc:title>
  <dc:creator>Tim Robinson</dc:creator>
  <cp:lastModifiedBy>Ross Cruickshank</cp:lastModifiedBy>
  <cp:revision>24</cp:revision>
  <cp:lastPrinted>2020-06-29T10:38:20Z</cp:lastPrinted>
  <dcterms:created xsi:type="dcterms:W3CDTF">2017-11-10T22:05:25Z</dcterms:created>
  <dcterms:modified xsi:type="dcterms:W3CDTF">2020-06-29T10:39:33Z</dcterms:modified>
</cp:coreProperties>
</file>