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86" r:id="rId4"/>
    <p:sldId id="10218" r:id="rId5"/>
    <p:sldId id="10219" r:id="rId6"/>
    <p:sldId id="10220" r:id="rId7"/>
    <p:sldId id="10210" r:id="rId8"/>
    <p:sldId id="10221" r:id="rId9"/>
    <p:sldId id="10209" r:id="rId10"/>
    <p:sldId id="10204" r:id="rId11"/>
    <p:sldId id="10213" r:id="rId12"/>
    <p:sldId id="10214" r:id="rId13"/>
    <p:sldId id="10215" r:id="rId14"/>
    <p:sldId id="10216" r:id="rId15"/>
    <p:sldId id="10217" r:id="rId16"/>
    <p:sldId id="10207" r:id="rId17"/>
    <p:sldId id="10208" r:id="rId18"/>
    <p:sldId id="10206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87B8C1"/>
    <a:srgbClr val="000000"/>
    <a:srgbClr val="6C8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0"/>
    <p:restoredTop sz="95238"/>
  </p:normalViewPr>
  <p:slideViewPr>
    <p:cSldViewPr snapToGrid="0" snapToObjects="1">
      <p:cViewPr varScale="1">
        <p:scale>
          <a:sx n="118" d="100"/>
          <a:sy n="118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CD99-4F48-C34E-9999-8628B9BBFBA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1A32-7889-1845-AC52-77784EE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586CF3-9D3A-904E-B13A-A066E555004E}"/>
              </a:ext>
            </a:extLst>
          </p:cNvPr>
          <p:cNvSpPr/>
          <p:nvPr userDrawn="1"/>
        </p:nvSpPr>
        <p:spPr>
          <a:xfrm>
            <a:off x="129516" y="111903"/>
            <a:ext cx="11932968" cy="66341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7E9E6-2B57-7A47-A3FC-18FB74590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362" y="382676"/>
            <a:ext cx="1441705" cy="584475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4DDDFC9E-DC83-6A47-A44D-E1CD8DA3D83A}"/>
              </a:ext>
            </a:extLst>
          </p:cNvPr>
          <p:cNvSpPr/>
          <p:nvPr userDrawn="1"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rgbClr val="6C8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7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56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E75E-8681-B64F-8485-3F304FDC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F814-333A-554B-B84E-71DEF7E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61D9-96A6-0A4A-A836-619A7DF9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506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A36C-8F49-B44F-9DE9-69EA0B63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CBA8D-132B-8949-9F50-BD297EE9F699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70D05-4D70-6E4D-AEB9-C1A51A8C5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490A1-CAF5-4F4D-935F-1FBBB5042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383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7A8B-98BE-F145-997B-B368E7C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A6C2-B2E8-A145-93DA-CCB46D31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BFD-C506-2341-8A53-A8D8C18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EDDFF04-AF7A-CF47-A676-02B6F637C9D5}" type="datetime4">
              <a:rPr lang="en-IN" smtClean="0"/>
              <a:pPr/>
              <a:t>16 May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740-1255-AE45-8423-327EF2EF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8499-B34C-E941-935D-FE300453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FE42F-484A-AB4C-8DFE-B2C539E039AE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B9559-1129-C94C-9B0D-02A698609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03346E-B0A5-6F4F-935E-65CF88C947EF}"/>
              </a:ext>
            </a:extLst>
          </p:cNvPr>
          <p:cNvSpPr txBox="1">
            <a:spLocks/>
          </p:cNvSpPr>
          <p:nvPr userDrawn="1"/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4183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26454-80B8-1E46-8951-AEFF75E3DB9D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524B71-3987-184D-AF7E-666E9075A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8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D99E4-DA1E-3E43-85EE-DB43CD0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F5D3-6A4B-8B4C-AD19-FEE80EFC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B3C08-F7FC-A347-A489-D2E44463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6BFD43-5EE8-E848-B059-10125D66A4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7374546-5EB2-E94C-A131-E68F92478E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3931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2F3D5-A364-584C-8A41-B665662950E7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58945B-8A8C-5E43-A550-17FB88AD8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665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949620"/>
            <a:ext cx="11277600" cy="4435179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6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8" y="1203090"/>
            <a:ext cx="10886813" cy="5080068"/>
          </a:xfrm>
        </p:spPr>
        <p:txBody>
          <a:bodyPr/>
          <a:lstStyle>
            <a:lvl2pPr marL="529351" indent="-210893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788735" indent="-229944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8FAD6DF-6C15-E446-85A6-A3EE02FAE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8C3FD6C-7396-4A4E-A823-179480EBD9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04800" y="6435307"/>
            <a:ext cx="85344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0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3ADE-BC17-E248-A021-BB38B89F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BA2C-6724-BA44-9426-E6E6C84C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EEEE-E3AB-F641-A07A-99494656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68" r:id="rId6"/>
    <p:sldLayoutId id="2147483658" r:id="rId7"/>
    <p:sldLayoutId id="2147483659" r:id="rId8"/>
    <p:sldLayoutId id="2147483660" r:id="rId9"/>
    <p:sldLayoutId id="2147483662" r:id="rId10"/>
    <p:sldLayoutId id="2147483664" r:id="rId11"/>
    <p:sldLayoutId id="2147483665" r:id="rId12"/>
    <p:sldLayoutId id="214748366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Cloud-Mumbai-Meetup/" TargetMode="External"/><Relationship Id="rId13" Type="http://schemas.openxmlformats.org/officeDocument/2006/relationships/image" Target="../media/image24.jpeg"/><Relationship Id="rId3" Type="http://schemas.openxmlformats.org/officeDocument/2006/relationships/image" Target="../media/image22.jpg"/><Relationship Id="rId7" Type="http://schemas.openxmlformats.org/officeDocument/2006/relationships/hyperlink" Target="http://ibm.biz/slackrequest" TargetMode="External"/><Relationship Id="rId12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bmdevconnect.slack.com/" TargetMode="External"/><Relationship Id="rId11" Type="http://schemas.openxmlformats.org/officeDocument/2006/relationships/hyperlink" Target="https://www.meetup.com/Chennai-CodeWeekend-Meetup/" TargetMode="External"/><Relationship Id="rId5" Type="http://schemas.openxmlformats.org/officeDocument/2006/relationships/hyperlink" Target="https://developer.ibm.com/patterns/" TargetMode="External"/><Relationship Id="rId10" Type="http://schemas.openxmlformats.org/officeDocument/2006/relationships/hyperlink" Target="https://www.meetup.com/IBMDevConnect-Bangalore" TargetMode="External"/><Relationship Id="rId4" Type="http://schemas.openxmlformats.org/officeDocument/2006/relationships/hyperlink" Target="https://github.com/IBMEvent/HandsOnCloud-201905" TargetMode="External"/><Relationship Id="rId9" Type="http://schemas.openxmlformats.org/officeDocument/2006/relationships/hyperlink" Target="https://www.meetup.com/Hyderabad-Cognitive-with-Clou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registration/trial" TargetMode="External"/><Relationship Id="rId2" Type="http://schemas.openxmlformats.org/officeDocument/2006/relationships/hyperlink" Target="https://cloud.ib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ib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FC5D7-B0EA-A24F-86B8-2F451A000F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A5B11B0-3FF4-D447-A65E-6F780C59795B}" type="datetime4">
              <a:rPr lang="en-IN" smtClean="0">
                <a:solidFill>
                  <a:schemeClr val="bg1"/>
                </a:solidFill>
              </a:rPr>
              <a:pPr/>
              <a:t>16 May 2019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898C-DE25-B745-AD13-B7E7B0C6C8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1357-663C-C545-A4A2-32BD185D30A8}"/>
              </a:ext>
            </a:extLst>
          </p:cNvPr>
          <p:cNvSpPr txBox="1"/>
          <p:nvPr/>
        </p:nvSpPr>
        <p:spPr>
          <a:xfrm>
            <a:off x="2911762" y="1982450"/>
            <a:ext cx="7070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Hands on Workshop - Cloud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IBM Cloud and Kubernetes cluster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5A8B6E7-2293-C545-A159-9C95C18C4775}"/>
              </a:ext>
            </a:extLst>
          </p:cNvPr>
          <p:cNvSpPr/>
          <p:nvPr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97C6E-77E8-3041-BE01-9D62863ACAFE}"/>
              </a:ext>
            </a:extLst>
          </p:cNvPr>
          <p:cNvSpPr txBox="1"/>
          <p:nvPr/>
        </p:nvSpPr>
        <p:spPr>
          <a:xfrm>
            <a:off x="7407322" y="3829106"/>
            <a:ext cx="2406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Jeya</a:t>
            </a:r>
            <a:r>
              <a:rPr lang="en-US" sz="2000" b="1" dirty="0">
                <a:solidFill>
                  <a:schemeClr val="bg1"/>
                </a:solidFill>
              </a:rPr>
              <a:t> Gandhi </a:t>
            </a:r>
            <a:r>
              <a:rPr lang="en-US" sz="2000" b="1" dirty="0" err="1">
                <a:solidFill>
                  <a:schemeClr val="bg1"/>
                </a:solidFill>
              </a:rPr>
              <a:t>Rajan</a:t>
            </a:r>
            <a:r>
              <a:rPr lang="en-US" sz="2000" b="1" dirty="0">
                <a:solidFill>
                  <a:schemeClr val="bg1"/>
                </a:solidFill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7891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 System to </a:t>
            </a:r>
            <a:r>
              <a:rPr lang="en-IN" dirty="0"/>
              <a:t>manage containerized applications across a cluster of nodes</a:t>
            </a:r>
          </a:p>
          <a:p>
            <a:r>
              <a:rPr lang="en-IN" dirty="0"/>
              <a:t>Can scale up and down dynamically.</a:t>
            </a:r>
          </a:p>
          <a:p>
            <a:r>
              <a:rPr lang="en-IN" dirty="0"/>
              <a:t>Self-healing</a:t>
            </a:r>
          </a:p>
          <a:p>
            <a:r>
              <a:rPr lang="en-IN" dirty="0"/>
              <a:t>Seamless upgrading or rollback of applications.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8597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6141624" cy="5279785"/>
          </a:xfrm>
        </p:spPr>
        <p:txBody>
          <a:bodyPr/>
          <a:lstStyle/>
          <a:p>
            <a:r>
              <a:rPr lang="en-US" dirty="0"/>
              <a:t>Cluster with 5 Nodes</a:t>
            </a:r>
          </a:p>
          <a:p>
            <a:pPr lvl="1"/>
            <a:r>
              <a:rPr lang="en-US" dirty="0"/>
              <a:t>1 Master Node</a:t>
            </a:r>
          </a:p>
          <a:p>
            <a:pPr lvl="1"/>
            <a:r>
              <a:rPr lang="en-US" dirty="0"/>
              <a:t>1 Proxy Node</a:t>
            </a:r>
          </a:p>
          <a:p>
            <a:pPr lvl="1"/>
            <a:r>
              <a:rPr lang="en-US" dirty="0"/>
              <a:t>3 Worker nodes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79A63D-92BD-8241-B6A0-CDE17BA7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88" y="2151327"/>
            <a:ext cx="8134746" cy="40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8B424-ECB7-374B-B985-B36E0163ADBA}"/>
              </a:ext>
            </a:extLst>
          </p:cNvPr>
          <p:cNvSpPr/>
          <p:nvPr/>
        </p:nvSpPr>
        <p:spPr>
          <a:xfrm>
            <a:off x="1351006" y="1727359"/>
            <a:ext cx="2863755" cy="3256326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69FA30-3EFA-2B4D-BAF2-E6AD00D41C21}"/>
              </a:ext>
            </a:extLst>
          </p:cNvPr>
          <p:cNvSpPr/>
          <p:nvPr/>
        </p:nvSpPr>
        <p:spPr>
          <a:xfrm>
            <a:off x="1841757" y="2153318"/>
            <a:ext cx="1868606" cy="564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6DB74-4517-5B4E-A253-83B8ABE5E0A2}"/>
              </a:ext>
            </a:extLst>
          </p:cNvPr>
          <p:cNvSpPr/>
          <p:nvPr/>
        </p:nvSpPr>
        <p:spPr>
          <a:xfrm>
            <a:off x="1841757" y="2861722"/>
            <a:ext cx="1868606" cy="564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B48C6-0B6D-0646-AF18-2354B5008345}"/>
              </a:ext>
            </a:extLst>
          </p:cNvPr>
          <p:cNvSpPr/>
          <p:nvPr/>
        </p:nvSpPr>
        <p:spPr>
          <a:xfrm>
            <a:off x="1841757" y="3560901"/>
            <a:ext cx="1868606" cy="564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A213CBD-2DDA-FF45-A5F7-BE62B432F778}"/>
              </a:ext>
            </a:extLst>
          </p:cNvPr>
          <p:cNvSpPr/>
          <p:nvPr/>
        </p:nvSpPr>
        <p:spPr>
          <a:xfrm>
            <a:off x="2209393" y="4318858"/>
            <a:ext cx="1133333" cy="554603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A0A8-E6CD-8A45-9B20-47345CD8A71E}"/>
              </a:ext>
            </a:extLst>
          </p:cNvPr>
          <p:cNvSpPr/>
          <p:nvPr/>
        </p:nvSpPr>
        <p:spPr>
          <a:xfrm>
            <a:off x="1161359" y="1330663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11DC9-70BB-504C-B2A6-F1CF9920D72B}"/>
              </a:ext>
            </a:extLst>
          </p:cNvPr>
          <p:cNvSpPr/>
          <p:nvPr/>
        </p:nvSpPr>
        <p:spPr>
          <a:xfrm>
            <a:off x="5283582" y="695618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3F621A-6280-654A-BB36-D46EFCECC7BF}"/>
              </a:ext>
            </a:extLst>
          </p:cNvPr>
          <p:cNvGrpSpPr/>
          <p:nvPr/>
        </p:nvGrpSpPr>
        <p:grpSpPr>
          <a:xfrm>
            <a:off x="5283582" y="1015174"/>
            <a:ext cx="6383172" cy="4798111"/>
            <a:chOff x="5281399" y="1313416"/>
            <a:chExt cx="6383172" cy="40495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C2D83A-C2B4-3F44-B756-D9614A9F0208}"/>
                </a:ext>
              </a:extLst>
            </p:cNvPr>
            <p:cNvSpPr/>
            <p:nvPr/>
          </p:nvSpPr>
          <p:spPr>
            <a:xfrm>
              <a:off x="5281399" y="13134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7899FB-7874-BB4C-8D77-8D274C02A418}"/>
                </a:ext>
              </a:extLst>
            </p:cNvPr>
            <p:cNvSpPr/>
            <p:nvPr/>
          </p:nvSpPr>
          <p:spPr>
            <a:xfrm>
              <a:off x="5433799" y="14658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A2EAA2-8C50-5F44-9B47-CAA385F8C528}"/>
                </a:ext>
              </a:extLst>
            </p:cNvPr>
            <p:cNvSpPr/>
            <p:nvPr/>
          </p:nvSpPr>
          <p:spPr>
            <a:xfrm>
              <a:off x="5586199" y="16182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611C0D-CD99-194E-A66F-C4EF22C9FB42}"/>
                </a:ext>
              </a:extLst>
            </p:cNvPr>
            <p:cNvSpPr/>
            <p:nvPr/>
          </p:nvSpPr>
          <p:spPr>
            <a:xfrm>
              <a:off x="5738599" y="17706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6AB46E-BBA1-2042-A0D7-CFF82FFA1982}"/>
                </a:ext>
              </a:extLst>
            </p:cNvPr>
            <p:cNvSpPr/>
            <p:nvPr/>
          </p:nvSpPr>
          <p:spPr>
            <a:xfrm>
              <a:off x="5890999" y="19230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3E7EAE-0D5F-8344-B682-26C639B861C2}"/>
                </a:ext>
              </a:extLst>
            </p:cNvPr>
            <p:cNvSpPr/>
            <p:nvPr/>
          </p:nvSpPr>
          <p:spPr>
            <a:xfrm>
              <a:off x="6043399" y="20754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767D58-6F82-E94E-8347-AF292F0D4DF2}"/>
              </a:ext>
            </a:extLst>
          </p:cNvPr>
          <p:cNvGrpSpPr/>
          <p:nvPr/>
        </p:nvGrpSpPr>
        <p:grpSpPr>
          <a:xfrm>
            <a:off x="6301832" y="1893534"/>
            <a:ext cx="4532337" cy="2959335"/>
            <a:chOff x="6298725" y="2085042"/>
            <a:chExt cx="4532337" cy="29593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283DC-95C0-6840-900A-B3B964FFAB5C}"/>
                </a:ext>
              </a:extLst>
            </p:cNvPr>
            <p:cNvSpPr/>
            <p:nvPr/>
          </p:nvSpPr>
          <p:spPr>
            <a:xfrm>
              <a:off x="6700255" y="2756003"/>
              <a:ext cx="860605" cy="4616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79C652-A8F7-AD4F-AA02-72EE53A285E0}"/>
                </a:ext>
              </a:extLst>
            </p:cNvPr>
            <p:cNvSpPr/>
            <p:nvPr/>
          </p:nvSpPr>
          <p:spPr>
            <a:xfrm>
              <a:off x="6451125" y="4226934"/>
              <a:ext cx="1819419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E276D3-DF61-324E-9E58-F185137E828B}"/>
                </a:ext>
              </a:extLst>
            </p:cNvPr>
            <p:cNvSpPr/>
            <p:nvPr/>
          </p:nvSpPr>
          <p:spPr>
            <a:xfrm>
              <a:off x="6451126" y="2410296"/>
              <a:ext cx="1819418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9AD9EE-9624-BF42-8101-241B44206E79}"/>
                </a:ext>
              </a:extLst>
            </p:cNvPr>
            <p:cNvSpPr/>
            <p:nvPr/>
          </p:nvSpPr>
          <p:spPr>
            <a:xfrm>
              <a:off x="6298725" y="2085042"/>
              <a:ext cx="104803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PODS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5BFD66-5B9F-964C-98B2-A61C841E5EA5}"/>
                </a:ext>
              </a:extLst>
            </p:cNvPr>
            <p:cNvSpPr/>
            <p:nvPr/>
          </p:nvSpPr>
          <p:spPr>
            <a:xfrm>
              <a:off x="6451125" y="3331339"/>
              <a:ext cx="1819419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57A3C7-EC33-AB4D-8053-9907CC0549E9}"/>
                </a:ext>
              </a:extLst>
            </p:cNvPr>
            <p:cNvSpPr/>
            <p:nvPr/>
          </p:nvSpPr>
          <p:spPr>
            <a:xfrm>
              <a:off x="6395169" y="2453450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1C6B27-709C-544B-9287-4929E6851AAD}"/>
                </a:ext>
              </a:extLst>
            </p:cNvPr>
            <p:cNvSpPr/>
            <p:nvPr/>
          </p:nvSpPr>
          <p:spPr>
            <a:xfrm>
              <a:off x="9011644" y="2410366"/>
              <a:ext cx="1819418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3BACB0-EA5E-8F4C-A335-2EB17DDC7709}"/>
                </a:ext>
              </a:extLst>
            </p:cNvPr>
            <p:cNvSpPr/>
            <p:nvPr/>
          </p:nvSpPr>
          <p:spPr>
            <a:xfrm>
              <a:off x="9011643" y="3331409"/>
              <a:ext cx="1819419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538D51-C8E0-2343-A882-6433BDB8B596}"/>
                </a:ext>
              </a:extLst>
            </p:cNvPr>
            <p:cNvSpPr/>
            <p:nvPr/>
          </p:nvSpPr>
          <p:spPr>
            <a:xfrm>
              <a:off x="6700255" y="2791686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876999-15F2-3245-AB86-60C5484EA4E1}"/>
                </a:ext>
              </a:extLst>
            </p:cNvPr>
            <p:cNvSpPr/>
            <p:nvPr/>
          </p:nvSpPr>
          <p:spPr>
            <a:xfrm>
              <a:off x="7204653" y="2794969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DCDD43-D9C7-A541-AE80-E4D259EC9AD5}"/>
                </a:ext>
              </a:extLst>
            </p:cNvPr>
            <p:cNvSpPr/>
            <p:nvPr/>
          </p:nvSpPr>
          <p:spPr>
            <a:xfrm>
              <a:off x="6727296" y="3626171"/>
              <a:ext cx="880618" cy="2879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CDCCC2-FE56-364A-A460-A8C967F40061}"/>
                </a:ext>
              </a:extLst>
            </p:cNvPr>
            <p:cNvSpPr/>
            <p:nvPr/>
          </p:nvSpPr>
          <p:spPr>
            <a:xfrm>
              <a:off x="7682454" y="3612401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19B70D-1F94-B345-866A-7C9D4A6CBC56}"/>
                </a:ext>
              </a:extLst>
            </p:cNvPr>
            <p:cNvSpPr/>
            <p:nvPr/>
          </p:nvSpPr>
          <p:spPr>
            <a:xfrm>
              <a:off x="7712691" y="2781957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32F08-3E46-9E48-9AC0-7176B10E2425}"/>
                </a:ext>
              </a:extLst>
            </p:cNvPr>
            <p:cNvSpPr/>
            <p:nvPr/>
          </p:nvSpPr>
          <p:spPr>
            <a:xfrm>
              <a:off x="9201491" y="2749052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69CA91-9CBD-8C45-9200-FC907C4B767C}"/>
                </a:ext>
              </a:extLst>
            </p:cNvPr>
            <p:cNvSpPr/>
            <p:nvPr/>
          </p:nvSpPr>
          <p:spPr>
            <a:xfrm>
              <a:off x="6727296" y="4460621"/>
              <a:ext cx="1358419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44F83A-5ED5-D64D-8E15-DB0974FB91D1}"/>
                </a:ext>
              </a:extLst>
            </p:cNvPr>
            <p:cNvSpPr/>
            <p:nvPr/>
          </p:nvSpPr>
          <p:spPr>
            <a:xfrm>
              <a:off x="9201491" y="3639939"/>
              <a:ext cx="880618" cy="2879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3EEF5B-4C9E-9944-92D7-7407EDD671DC}"/>
                </a:ext>
              </a:extLst>
            </p:cNvPr>
            <p:cNvSpPr/>
            <p:nvPr/>
          </p:nvSpPr>
          <p:spPr>
            <a:xfrm>
              <a:off x="6438784" y="3396404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14CBE5-1D64-7D49-A65C-83C6B01CBDE6}"/>
                </a:ext>
              </a:extLst>
            </p:cNvPr>
            <p:cNvSpPr/>
            <p:nvPr/>
          </p:nvSpPr>
          <p:spPr>
            <a:xfrm>
              <a:off x="6451125" y="4230546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F7655A-2984-4049-9A89-AC47800796D3}"/>
                </a:ext>
              </a:extLst>
            </p:cNvPr>
            <p:cNvSpPr/>
            <p:nvPr/>
          </p:nvSpPr>
          <p:spPr>
            <a:xfrm>
              <a:off x="8869860" y="2482168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0B232DE-74A7-BE4B-92F7-CFCC124E6C01}"/>
                </a:ext>
              </a:extLst>
            </p:cNvPr>
            <p:cNvSpPr/>
            <p:nvPr/>
          </p:nvSpPr>
          <p:spPr>
            <a:xfrm>
              <a:off x="8911502" y="3382810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EDA92A0-FFDB-974E-80F4-291538EF9EC3}"/>
              </a:ext>
            </a:extLst>
          </p:cNvPr>
          <p:cNvSpPr/>
          <p:nvPr/>
        </p:nvSpPr>
        <p:spPr>
          <a:xfrm>
            <a:off x="6686170" y="5103199"/>
            <a:ext cx="1312678" cy="522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Kubelet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73A1AE-D2BC-824F-9F60-A171E8C038AF}"/>
              </a:ext>
            </a:extLst>
          </p:cNvPr>
          <p:cNvSpPr/>
          <p:nvPr/>
        </p:nvSpPr>
        <p:spPr>
          <a:xfrm>
            <a:off x="8136952" y="5105935"/>
            <a:ext cx="1312678" cy="522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Kube</a:t>
            </a:r>
            <a:r>
              <a:rPr lang="en-US" sz="1600" dirty="0">
                <a:solidFill>
                  <a:schemeClr val="tx1"/>
                </a:solidFill>
              </a:rPr>
              <a:t>-proxy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9BF99F-9936-0348-BC81-0D2503E9B925}"/>
              </a:ext>
            </a:extLst>
          </p:cNvPr>
          <p:cNvSpPr/>
          <p:nvPr/>
        </p:nvSpPr>
        <p:spPr>
          <a:xfrm>
            <a:off x="9587734" y="5105935"/>
            <a:ext cx="1912324" cy="522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Container Runtime Engine</a:t>
            </a:r>
          </a:p>
        </p:txBody>
      </p:sp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4BC5F201-CA7A-FA43-AAE1-5CE51F11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" y="2747696"/>
            <a:ext cx="914400" cy="9144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0351B58-66CC-6D40-A12E-C32E4DCE80FF}"/>
              </a:ext>
            </a:extLst>
          </p:cNvPr>
          <p:cNvSpPr/>
          <p:nvPr/>
        </p:nvSpPr>
        <p:spPr>
          <a:xfrm>
            <a:off x="6674" y="3692649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6C1A11CD-D31C-1C4B-BCCD-244B9489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544" y="6166307"/>
            <a:ext cx="752886" cy="75288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5F7ED06-7DF9-B24E-A640-63DB70D8F40E}"/>
              </a:ext>
            </a:extLst>
          </p:cNvPr>
          <p:cNvSpPr/>
          <p:nvPr/>
        </p:nvSpPr>
        <p:spPr>
          <a:xfrm>
            <a:off x="7339402" y="6441617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A6098D5-F854-E944-8A66-D1BC42AF4307}"/>
              </a:ext>
            </a:extLst>
          </p:cNvPr>
          <p:cNvCxnSpPr>
            <a:cxnSpLocks/>
          </p:cNvCxnSpPr>
          <p:nvPr/>
        </p:nvCxnSpPr>
        <p:spPr>
          <a:xfrm>
            <a:off x="8621454" y="5813285"/>
            <a:ext cx="0" cy="35302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93AB3A-8217-1849-8C02-AE3AA7C8CDD1}"/>
              </a:ext>
            </a:extLst>
          </p:cNvPr>
          <p:cNvCxnSpPr>
            <a:cxnSpLocks/>
          </p:cNvCxnSpPr>
          <p:nvPr/>
        </p:nvCxnSpPr>
        <p:spPr>
          <a:xfrm flipH="1">
            <a:off x="855014" y="3312251"/>
            <a:ext cx="425407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9FBC3-0E7A-5941-BD54-2D74513B568D}"/>
              </a:ext>
            </a:extLst>
          </p:cNvPr>
          <p:cNvCxnSpPr>
            <a:cxnSpLocks/>
          </p:cNvCxnSpPr>
          <p:nvPr/>
        </p:nvCxnSpPr>
        <p:spPr>
          <a:xfrm flipH="1">
            <a:off x="4378412" y="3448431"/>
            <a:ext cx="78044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5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Acts as the gatekeeper to the 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All clients and other applications interact with </a:t>
            </a:r>
            <a:r>
              <a:rPr lang="en-IN" dirty="0" err="1"/>
              <a:t>kubernetes</a:t>
            </a:r>
            <a:r>
              <a:rPr lang="en-IN" dirty="0"/>
              <a:t> through this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Handles authentication and authorization, request validation and etc</a:t>
            </a:r>
          </a:p>
          <a:p>
            <a:r>
              <a:rPr lang="en-IN" dirty="0"/>
              <a:t>Controller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Monitors the cluster state via the </a:t>
            </a:r>
            <a:r>
              <a:rPr lang="en-IN" dirty="0" err="1"/>
              <a:t>apiserver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Maintain the cluster towards the desired state.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Few controllers are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Node Controller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Replication Controller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Endpoints Controller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</a:t>
            </a:r>
          </a:p>
        </p:txBody>
      </p:sp>
    </p:spTree>
    <p:extLst>
      <p:ext uri="{BB962C8B-B14F-4D97-AF65-F5344CB8AC3E}">
        <p14:creationId xmlns:p14="http://schemas.microsoft.com/office/powerpoint/2010/main" val="416093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Scheduler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Allocate the node for the newly created pod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Scheduling decisions are based on hardware/software/policy constraints, data locality and etc</a:t>
            </a:r>
          </a:p>
          <a:p>
            <a:r>
              <a:rPr lang="en-US" dirty="0" err="1"/>
              <a:t>Etcd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/>
              <a:t>etcd</a:t>
            </a:r>
            <a:r>
              <a:rPr lang="en-IN" dirty="0"/>
              <a:t> is a cluster datastore.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Provides highly available key-value store for persisting cluster state.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Stores objects and config information.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 …</a:t>
            </a:r>
          </a:p>
        </p:txBody>
      </p:sp>
    </p:spTree>
    <p:extLst>
      <p:ext uri="{BB962C8B-B14F-4D97-AF65-F5344CB8AC3E}">
        <p14:creationId xmlns:p14="http://schemas.microsoft.com/office/powerpoint/2010/main" val="2662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kubelet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An agent that runs on each node in the cluster.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It makes sure that containers are running in a pod as per pod spec.</a:t>
            </a:r>
          </a:p>
          <a:p>
            <a:r>
              <a:rPr lang="en-IN" dirty="0" err="1"/>
              <a:t>kube</a:t>
            </a:r>
            <a:r>
              <a:rPr lang="en-IN" dirty="0"/>
              <a:t>-proxy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Manages the network rules on each node.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Performs connection forwarding or load balancing for Kubernetes cluster services. </a:t>
            </a:r>
          </a:p>
          <a:p>
            <a:r>
              <a:rPr lang="en-US" dirty="0"/>
              <a:t>Container Runtime Engine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container runtime is a Container Runtime Interface compatible application that executes and manages containers.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Containerd</a:t>
            </a:r>
            <a:r>
              <a:rPr lang="en-US" dirty="0"/>
              <a:t> (docker)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Rkt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Nodes Components</a:t>
            </a:r>
          </a:p>
        </p:txBody>
      </p:sp>
    </p:spTree>
    <p:extLst>
      <p:ext uri="{BB962C8B-B14F-4D97-AF65-F5344CB8AC3E}">
        <p14:creationId xmlns:p14="http://schemas.microsoft.com/office/powerpoint/2010/main" val="87496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9CB0-BFF1-6240-907E-172B1129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8051" y="6054804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Deploy an application on IBM Cloud Kubernetes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B09CE-A929-B140-8F26-C18A212A6223}"/>
              </a:ext>
            </a:extLst>
          </p:cNvPr>
          <p:cNvSpPr/>
          <p:nvPr/>
        </p:nvSpPr>
        <p:spPr>
          <a:xfrm>
            <a:off x="6500181" y="1636436"/>
            <a:ext cx="4781441" cy="471991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D7C4D-6F3A-214B-AB31-87BE7194CCBC}"/>
              </a:ext>
            </a:extLst>
          </p:cNvPr>
          <p:cNvSpPr/>
          <p:nvPr/>
        </p:nvSpPr>
        <p:spPr>
          <a:xfrm>
            <a:off x="7028752" y="2538362"/>
            <a:ext cx="3684895" cy="3214901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244BA-7188-534D-8078-DFE75ACCEBC0}"/>
              </a:ext>
            </a:extLst>
          </p:cNvPr>
          <p:cNvSpPr/>
          <p:nvPr/>
        </p:nvSpPr>
        <p:spPr>
          <a:xfrm>
            <a:off x="8111145" y="3660218"/>
            <a:ext cx="1364212" cy="15374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4277BB"/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>
              <a:solidFill>
                <a:schemeClr val="tx1"/>
              </a:solidFill>
            </a:endParaRP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D9C66BC-43A5-B446-83A3-174DCAAE7F5B}"/>
              </a:ext>
            </a:extLst>
          </p:cNvPr>
          <p:cNvSpPr/>
          <p:nvPr/>
        </p:nvSpPr>
        <p:spPr>
          <a:xfrm>
            <a:off x="5874326" y="873310"/>
            <a:ext cx="6040170" cy="584816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sz="1588"/>
          </a:p>
        </p:txBody>
      </p:sp>
      <p:grpSp>
        <p:nvGrpSpPr>
          <p:cNvPr id="13" name="Group 79">
            <a:extLst>
              <a:ext uri="{FF2B5EF4-FFF2-40B4-BE49-F238E27FC236}">
                <a16:creationId xmlns:a16="http://schemas.microsoft.com/office/drawing/2014/main" id="{C5A274D9-0B88-2843-BDD8-0A4F3AB5BF2E}"/>
              </a:ext>
            </a:extLst>
          </p:cNvPr>
          <p:cNvGrpSpPr/>
          <p:nvPr/>
        </p:nvGrpSpPr>
        <p:grpSpPr>
          <a:xfrm>
            <a:off x="4424505" y="4017381"/>
            <a:ext cx="990977" cy="965874"/>
            <a:chOff x="0" y="0"/>
            <a:chExt cx="716058" cy="707232"/>
          </a:xfrm>
        </p:grpSpPr>
        <p:sp>
          <p:nvSpPr>
            <p:cNvPr id="14" name="Shape 77">
              <a:extLst>
                <a:ext uri="{FF2B5EF4-FFF2-40B4-BE49-F238E27FC236}">
                  <a16:creationId xmlns:a16="http://schemas.microsoft.com/office/drawing/2014/main" id="{D9BCD62F-406E-1741-8AED-B0F8431BFD75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79C6FF"/>
                  </a:solidFill>
                </a:defRPr>
              </a:pPr>
              <a:endParaRPr sz="9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_-02.png">
              <a:extLst>
                <a:ext uri="{FF2B5EF4-FFF2-40B4-BE49-F238E27FC236}">
                  <a16:creationId xmlns:a16="http://schemas.microsoft.com/office/drawing/2014/main" id="{60120BE1-F6DB-BC46-8E99-6938F0FA5291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07232" cy="70723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1EAF92-4CAC-0043-88D7-FC71F8FAB015}"/>
              </a:ext>
            </a:extLst>
          </p:cNvPr>
          <p:cNvGrpSpPr/>
          <p:nvPr/>
        </p:nvGrpSpPr>
        <p:grpSpPr>
          <a:xfrm>
            <a:off x="8232310" y="3861665"/>
            <a:ext cx="1044177" cy="914505"/>
            <a:chOff x="4824841" y="4606521"/>
            <a:chExt cx="701160" cy="627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0D66DA-0FEB-784A-BECF-F7FD11FDF6B4}"/>
                </a:ext>
              </a:extLst>
            </p:cNvPr>
            <p:cNvGrpSpPr/>
            <p:nvPr/>
          </p:nvGrpSpPr>
          <p:grpSpPr>
            <a:xfrm>
              <a:off x="4901971" y="4609566"/>
              <a:ext cx="624030" cy="624029"/>
              <a:chOff x="4901971" y="4609566"/>
              <a:chExt cx="624030" cy="624029"/>
            </a:xfrm>
          </p:grpSpPr>
          <p:sp>
            <p:nvSpPr>
              <p:cNvPr id="22" name="Shape 195">
                <a:extLst>
                  <a:ext uri="{FF2B5EF4-FFF2-40B4-BE49-F238E27FC236}">
                    <a16:creationId xmlns:a16="http://schemas.microsoft.com/office/drawing/2014/main" id="{281BC722-E71B-1F4F-B9B8-85B206247992}"/>
                  </a:ext>
                </a:extLst>
              </p:cNvPr>
              <p:cNvSpPr/>
              <p:nvPr/>
            </p:nvSpPr>
            <p:spPr>
              <a:xfrm>
                <a:off x="4901971" y="4609566"/>
                <a:ext cx="624030" cy="62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3" name="_-03.png">
                <a:extLst>
                  <a:ext uri="{FF2B5EF4-FFF2-40B4-BE49-F238E27FC236}">
                    <a16:creationId xmlns:a16="http://schemas.microsoft.com/office/drawing/2014/main" id="{76E5A823-9259-6F46-B7A6-D200C451ADD0}"/>
                  </a:ext>
                </a:extLst>
              </p:cNvPr>
              <p:cNvPicPr/>
              <p:nvPr/>
            </p:nvPicPr>
            <p:blipFill>
              <a:blip r:embed="rId3"/>
              <a:srcRect l="22990" t="22678" r="12110" b="12057"/>
              <a:stretch>
                <a:fillRect/>
              </a:stretch>
            </p:blipFill>
            <p:spPr>
              <a:xfrm>
                <a:off x="4973832" y="4780746"/>
                <a:ext cx="406617" cy="4072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C878774-D55B-4245-9204-CA5BA156F148}"/>
                </a:ext>
              </a:extLst>
            </p:cNvPr>
            <p:cNvGrpSpPr/>
            <p:nvPr/>
          </p:nvGrpSpPr>
          <p:grpSpPr>
            <a:xfrm>
              <a:off x="4824841" y="4606521"/>
              <a:ext cx="624030" cy="624029"/>
              <a:chOff x="3982891" y="4559812"/>
              <a:chExt cx="624030" cy="624029"/>
            </a:xfrm>
          </p:grpSpPr>
          <p:sp>
            <p:nvSpPr>
              <p:cNvPr id="20" name="Shape 195">
                <a:extLst>
                  <a:ext uri="{FF2B5EF4-FFF2-40B4-BE49-F238E27FC236}">
                    <a16:creationId xmlns:a16="http://schemas.microsoft.com/office/drawing/2014/main" id="{A12147D3-C3C4-5E4E-84FF-5DA67935A5DD}"/>
                  </a:ext>
                </a:extLst>
              </p:cNvPr>
              <p:cNvSpPr/>
              <p:nvPr/>
            </p:nvSpPr>
            <p:spPr>
              <a:xfrm>
                <a:off x="3982891" y="4559812"/>
                <a:ext cx="624030" cy="62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1" name="_-03.png">
                <a:extLst>
                  <a:ext uri="{FF2B5EF4-FFF2-40B4-BE49-F238E27FC236}">
                    <a16:creationId xmlns:a16="http://schemas.microsoft.com/office/drawing/2014/main" id="{60DB71A1-6D62-384C-B43F-E816D2774D2D}"/>
                  </a:ext>
                </a:extLst>
              </p:cNvPr>
              <p:cNvPicPr/>
              <p:nvPr/>
            </p:nvPicPr>
            <p:blipFill>
              <a:blip r:embed="rId3"/>
              <a:srcRect l="22990" t="22678" r="12110" b="12057"/>
              <a:stretch>
                <a:fillRect/>
              </a:stretch>
            </p:blipFill>
            <p:spPr>
              <a:xfrm>
                <a:off x="4122675" y="4734037"/>
                <a:ext cx="406617" cy="4072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54A7ECA6-A12C-8940-8C97-4E3A4378D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06" y="1750027"/>
            <a:ext cx="577822" cy="57782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11399F-1526-7346-961E-570869330BE0}"/>
              </a:ext>
            </a:extLst>
          </p:cNvPr>
          <p:cNvCxnSpPr>
            <a:cxnSpLocks/>
          </p:cNvCxnSpPr>
          <p:nvPr/>
        </p:nvCxnSpPr>
        <p:spPr>
          <a:xfrm>
            <a:off x="5430718" y="4198772"/>
            <a:ext cx="2680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A39ECEC-40FF-7045-A43A-7875383E39EC}"/>
              </a:ext>
            </a:extLst>
          </p:cNvPr>
          <p:cNvSpPr txBox="1"/>
          <p:nvPr/>
        </p:nvSpPr>
        <p:spPr>
          <a:xfrm>
            <a:off x="8124655" y="4871722"/>
            <a:ext cx="1373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HelloWorld App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18AB5C-F2B6-2D43-A451-34EE048DCC7C}"/>
              </a:ext>
            </a:extLst>
          </p:cNvPr>
          <p:cNvSpPr txBox="1"/>
          <p:nvPr/>
        </p:nvSpPr>
        <p:spPr>
          <a:xfrm>
            <a:off x="4707932" y="513367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61CD1BB-9CA1-2D4D-9987-9377FAB4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310" y="939284"/>
            <a:ext cx="931318" cy="6162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15FA9C6-85E7-B04B-B1AC-28C388221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174" y="1746145"/>
            <a:ext cx="1850342" cy="66001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F45E2CF-9001-4D45-B49C-649538FAD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734" y="2705175"/>
            <a:ext cx="997177" cy="744530"/>
          </a:xfrm>
          <a:prstGeom prst="rect">
            <a:avLst/>
          </a:prstGeom>
        </p:spPr>
      </p:pic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C438885C-CC94-C840-BBBB-57D638790863}"/>
              </a:ext>
            </a:extLst>
          </p:cNvPr>
          <p:cNvSpPr txBox="1">
            <a:spLocks/>
          </p:cNvSpPr>
          <p:nvPr/>
        </p:nvSpPr>
        <p:spPr>
          <a:xfrm>
            <a:off x="401717" y="1487492"/>
            <a:ext cx="3551729" cy="431825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67" b="1" dirty="0"/>
              <a:t>Architectural Flow:</a:t>
            </a:r>
          </a:p>
          <a:p>
            <a:pPr algn="l"/>
            <a:r>
              <a:rPr lang="en-US" sz="1467" dirty="0"/>
              <a:t>Deploy HelloWorld App</a:t>
            </a:r>
          </a:p>
          <a:p>
            <a:pPr algn="l"/>
            <a:r>
              <a:rPr lang="en-US" sz="1467" dirty="0"/>
              <a:t>Access App</a:t>
            </a:r>
          </a:p>
          <a:p>
            <a:pPr algn="l"/>
            <a:r>
              <a:rPr lang="en-US" sz="1467" dirty="0"/>
              <a:t>Scale App</a:t>
            </a:r>
          </a:p>
          <a:p>
            <a:pPr algn="l"/>
            <a:endParaRPr lang="en-US" sz="1467" dirty="0"/>
          </a:p>
          <a:p>
            <a:pPr algn="l"/>
            <a:endParaRPr lang="en-US" sz="1867" dirty="0"/>
          </a:p>
          <a:p>
            <a:pPr algn="l"/>
            <a:endParaRPr lang="en-US" sz="1867" dirty="0"/>
          </a:p>
          <a:p>
            <a:pPr algn="l"/>
            <a:endParaRPr lang="en-US" sz="1867" dirty="0"/>
          </a:p>
          <a:p>
            <a:pPr algn="l"/>
            <a:endParaRPr lang="en-US" sz="800" dirty="0"/>
          </a:p>
          <a:p>
            <a:pPr algn="l"/>
            <a:r>
              <a:rPr lang="en-US" sz="1867" b="1" dirty="0"/>
              <a:t>Technology Stack (IBM Cloud):</a:t>
            </a:r>
          </a:p>
          <a:p>
            <a:pPr algn="l"/>
            <a:r>
              <a:rPr lang="en-US" sz="1467" dirty="0"/>
              <a:t>Docker Container</a:t>
            </a:r>
          </a:p>
          <a:p>
            <a:pPr algn="l"/>
            <a:r>
              <a:rPr lang="en-US" sz="1467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88128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94C451-BC35-5742-94B6-9411076FFC2B}"/>
              </a:ext>
            </a:extLst>
          </p:cNvPr>
          <p:cNvSpPr txBox="1">
            <a:spLocks/>
          </p:cNvSpPr>
          <p:nvPr/>
        </p:nvSpPr>
        <p:spPr>
          <a:xfrm>
            <a:off x="211735" y="2970004"/>
            <a:ext cx="11768528" cy="917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Hands on lab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94C451-BC35-5742-94B6-9411076FFC2B}"/>
              </a:ext>
            </a:extLst>
          </p:cNvPr>
          <p:cNvSpPr txBox="1">
            <a:spLocks/>
          </p:cNvSpPr>
          <p:nvPr/>
        </p:nvSpPr>
        <p:spPr>
          <a:xfrm>
            <a:off x="211735" y="2970004"/>
            <a:ext cx="11768528" cy="917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B4735-0330-044C-BC51-EBBAAD26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F4FC6-67F6-D74C-AF5E-FBED9D23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20">
            <a:extLst>
              <a:ext uri="{FF2B5EF4-FFF2-40B4-BE49-F238E27FC236}">
                <a16:creationId xmlns:a16="http://schemas.microsoft.com/office/drawing/2014/main" id="{8B5838B3-5E13-1041-A656-A159A312B450}"/>
              </a:ext>
            </a:extLst>
          </p:cNvPr>
          <p:cNvSpPr txBox="1">
            <a:spLocks/>
          </p:cNvSpPr>
          <p:nvPr/>
        </p:nvSpPr>
        <p:spPr>
          <a:xfrm>
            <a:off x="1728787" y="505696"/>
            <a:ext cx="8734425" cy="6786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Stay Connected and continue coding !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98AA501-3DCC-894E-A029-87598374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763242"/>
            <a:ext cx="992981" cy="992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7BAF2-B3AC-2446-A3D4-76787D0B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9" y="4369125"/>
            <a:ext cx="790574" cy="73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54E022-C73D-0C48-BDDF-0210DFD24E1C}"/>
              </a:ext>
            </a:extLst>
          </p:cNvPr>
          <p:cNvSpPr/>
          <p:nvPr/>
        </p:nvSpPr>
        <p:spPr>
          <a:xfrm>
            <a:off x="1869713" y="1999567"/>
            <a:ext cx="3824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Instructions available here </a:t>
            </a:r>
            <a:r>
              <a:rPr lang="en-US" altLang="en-US" sz="1200" dirty="0">
                <a:hlinkClick r:id="rId4"/>
              </a:rPr>
              <a:t>https://github.com/IBMEvent/HandsOnCloud-201905</a:t>
            </a:r>
            <a:endParaRPr lang="en-US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C9B9E-9AF8-E545-9087-8C2E1A2DA799}"/>
              </a:ext>
            </a:extLst>
          </p:cNvPr>
          <p:cNvSpPr/>
          <p:nvPr/>
        </p:nvSpPr>
        <p:spPr>
          <a:xfrm>
            <a:off x="1869712" y="3032702"/>
            <a:ext cx="3790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Check out the cool developer journeys</a:t>
            </a:r>
          </a:p>
          <a:p>
            <a:r>
              <a:rPr lang="en-US" altLang="en-US" dirty="0">
                <a:hlinkClick r:id="rId5"/>
              </a:rPr>
              <a:t>https://developer.ibm.com/patterns/</a:t>
            </a:r>
            <a:r>
              <a:rPr lang="en-US" alt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44A77-9A0E-8B4A-9740-03B8C82B697B}"/>
              </a:ext>
            </a:extLst>
          </p:cNvPr>
          <p:cNvSpPr/>
          <p:nvPr/>
        </p:nvSpPr>
        <p:spPr>
          <a:xfrm>
            <a:off x="1869713" y="4369125"/>
            <a:ext cx="695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Join our Slack team and stay in touch with the experts</a:t>
            </a:r>
          </a:p>
          <a:p>
            <a:r>
              <a:rPr lang="en-US" dirty="0">
                <a:hlinkClick r:id="rId6"/>
              </a:rPr>
              <a:t>https://ibmdevconnect.slack.com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Send in your request to  - </a:t>
            </a:r>
            <a:r>
              <a:rPr lang="en-US" dirty="0">
                <a:hlinkClick r:id="rId7"/>
              </a:rPr>
              <a:t>http://ibm.biz/slackrequest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D6171-BB5D-4B46-81A0-EDB56F86F260}"/>
              </a:ext>
            </a:extLst>
          </p:cNvPr>
          <p:cNvSpPr/>
          <p:nvPr/>
        </p:nvSpPr>
        <p:spPr>
          <a:xfrm>
            <a:off x="6105902" y="2501898"/>
            <a:ext cx="5895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Join</a:t>
            </a:r>
            <a:r>
              <a:rPr lang="en-US" altLang="en-US" dirty="0"/>
              <a:t> our Meetup groups</a:t>
            </a:r>
          </a:p>
          <a:p>
            <a:endParaRPr lang="en-US" altLang="en-US" sz="1500" dirty="0"/>
          </a:p>
          <a:p>
            <a:r>
              <a:rPr lang="en-US" altLang="en-US" sz="1500" b="1" dirty="0"/>
              <a:t>Mumbai :</a:t>
            </a:r>
            <a:r>
              <a:rPr lang="en-US" altLang="en-US" sz="1500" dirty="0"/>
              <a:t>	  </a:t>
            </a:r>
            <a:r>
              <a:rPr lang="en-US" altLang="en-US" sz="1500" dirty="0">
                <a:hlinkClick r:id="rId8"/>
              </a:rPr>
              <a:t>https://www.meetup.com/Cloud-Mumbai-Meetup/</a:t>
            </a:r>
            <a:r>
              <a:rPr lang="en-US" altLang="en-US" sz="1500" dirty="0"/>
              <a:t> </a:t>
            </a:r>
          </a:p>
          <a:p>
            <a:r>
              <a:rPr lang="en-US" altLang="en-US" sz="1500" b="1" dirty="0"/>
              <a:t>Hyderabad: </a:t>
            </a:r>
            <a:r>
              <a:rPr lang="en-US" altLang="en-US" sz="1500" dirty="0">
                <a:hlinkClick r:id="rId9"/>
              </a:rPr>
              <a:t>https://www.meetup.com/Hyderabad-Cognitive-with-Cloud</a:t>
            </a:r>
            <a:r>
              <a:rPr lang="en-US" altLang="en-US" sz="1500" dirty="0"/>
              <a:t> </a:t>
            </a:r>
          </a:p>
          <a:p>
            <a:r>
              <a:rPr lang="en-US" altLang="en-US" sz="1500" b="1" dirty="0"/>
              <a:t>Bangalore :</a:t>
            </a:r>
            <a:r>
              <a:rPr lang="en-US" altLang="en-US" sz="1500" dirty="0"/>
              <a:t> </a:t>
            </a:r>
            <a:r>
              <a:rPr lang="en-US" altLang="en-US" sz="1500" dirty="0">
                <a:hlinkClick r:id="rId10"/>
              </a:rPr>
              <a:t>https://www.meetup.com/IBMDevConnect-Bangalore</a:t>
            </a:r>
            <a:endParaRPr lang="en-US" altLang="en-US" sz="1500" dirty="0"/>
          </a:p>
          <a:p>
            <a:r>
              <a:rPr lang="en-US" altLang="en-US" sz="1500" b="1" dirty="0"/>
              <a:t>Chennai: </a:t>
            </a:r>
            <a:r>
              <a:rPr lang="en-US" altLang="en-US" sz="1500" dirty="0">
                <a:hlinkClick r:id="rId11"/>
              </a:rPr>
              <a:t>https://www.meetup.com/Chennai-CodeWeekend-Meetup/</a:t>
            </a:r>
            <a:r>
              <a:rPr lang="en-US" altLang="en-US" sz="1500" dirty="0"/>
              <a:t> </a:t>
            </a:r>
          </a:p>
          <a:p>
            <a:endParaRPr lang="en-US" altLang="en-US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BE55E-4B94-3D4F-905C-1E8B4EA3DF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86034"/>
            <a:ext cx="1409213" cy="502220"/>
          </a:xfrm>
          <a:prstGeom prst="rect">
            <a:avLst/>
          </a:prstGeom>
        </p:spPr>
      </p:pic>
      <p:pic>
        <p:nvPicPr>
          <p:cNvPr id="12" name="Picture 2" descr="Image result for IBM Developer">
            <a:extLst>
              <a:ext uri="{FF2B5EF4-FFF2-40B4-BE49-F238E27FC236}">
                <a16:creationId xmlns:a16="http://schemas.microsoft.com/office/drawing/2014/main" id="{E53EC7A4-54C6-9F48-82B7-EDDEBC69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9" y="3032702"/>
            <a:ext cx="789284" cy="7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5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BD8A2-FCB8-1546-8CDF-69AA3FA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IBM Cloud trial account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Kubernetes Cluster in IBM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Presentation</a:t>
            </a:r>
          </a:p>
          <a:p>
            <a:pPr lvl="1"/>
            <a:r>
              <a:rPr lang="en-US" dirty="0"/>
              <a:t>Dockers</a:t>
            </a:r>
          </a:p>
          <a:p>
            <a:pPr lvl="1"/>
            <a:r>
              <a:rPr lang="en-US" dirty="0"/>
              <a:t>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 on lab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9CB0-BFF1-6240-907E-172B1129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8744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7DC9D-5A6B-3E4C-A686-F0DC3BB2AE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1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trail account with your official mail id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the account by clicking on the link sent to your mail id</a:t>
            </a:r>
          </a:p>
          <a:p>
            <a:endParaRPr lang="en-US" dirty="0"/>
          </a:p>
          <a:p>
            <a:r>
              <a:rPr lang="en-US" dirty="0"/>
              <a:t>Open the IBM Cloud web console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trial account Registration and activation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B4E33-21FC-C648-B43D-1EE6D086FDCC}"/>
              </a:ext>
            </a:extLst>
          </p:cNvPr>
          <p:cNvSpPr/>
          <p:nvPr/>
        </p:nvSpPr>
        <p:spPr>
          <a:xfrm>
            <a:off x="1080798" y="4062332"/>
            <a:ext cx="2385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https://cloud.ibm.com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B4140-A81E-7C46-BC0F-2B1F30D17A19}"/>
              </a:ext>
            </a:extLst>
          </p:cNvPr>
          <p:cNvSpPr/>
          <p:nvPr/>
        </p:nvSpPr>
        <p:spPr>
          <a:xfrm>
            <a:off x="1080798" y="1399819"/>
            <a:ext cx="392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https://cloud.ibm.com/registration/trial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1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to IBM Cloud with your credentials.</a:t>
            </a:r>
          </a:p>
          <a:p>
            <a:r>
              <a:rPr lang="en-IN" dirty="0"/>
              <a:t>Click on </a:t>
            </a:r>
            <a:r>
              <a:rPr lang="en-IN" dirty="0" err="1"/>
              <a:t>Catalog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Kubernetes Service</a:t>
            </a:r>
          </a:p>
          <a:p>
            <a:endParaRPr lang="en-IN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85E1F-4C95-E94A-A703-35B6A42A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77" y="1455193"/>
            <a:ext cx="6362958" cy="2335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202DE-07AE-D840-9A06-C88A28C3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919822"/>
            <a:ext cx="6705600" cy="25236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F5DF3A-89BE-9C47-839B-FCA86423678E}"/>
              </a:ext>
            </a:extLst>
          </p:cNvPr>
          <p:cNvSpPr/>
          <p:nvPr/>
        </p:nvSpPr>
        <p:spPr>
          <a:xfrm>
            <a:off x="6737094" y="887877"/>
            <a:ext cx="2385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https://cloud.ibm.com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84A30-A4E3-6F48-89FC-DD204833357D}"/>
              </a:ext>
            </a:extLst>
          </p:cNvPr>
          <p:cNvSpPr/>
          <p:nvPr/>
        </p:nvSpPr>
        <p:spPr>
          <a:xfrm>
            <a:off x="5835270" y="1455193"/>
            <a:ext cx="783771" cy="312420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BC437-4DD2-FE4A-828A-33348FF7E879}"/>
              </a:ext>
            </a:extLst>
          </p:cNvPr>
          <p:cNvSpPr/>
          <p:nvPr/>
        </p:nvSpPr>
        <p:spPr>
          <a:xfrm>
            <a:off x="6227155" y="4883091"/>
            <a:ext cx="2481416" cy="1347060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Click on Create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Select a Plan - Free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Click on Create Cluster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 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AE04F-E729-0D4A-940B-A2143308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42" y="820867"/>
            <a:ext cx="8507928" cy="2419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40B37B-0094-BB42-B0F3-ADB374AC095C}"/>
              </a:ext>
            </a:extLst>
          </p:cNvPr>
          <p:cNvSpPr/>
          <p:nvPr/>
        </p:nvSpPr>
        <p:spPr>
          <a:xfrm>
            <a:off x="10570029" y="1466077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69190-118B-3A46-8899-4860478C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62462"/>
            <a:ext cx="6290516" cy="33590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5631A8-0440-354C-B90D-ACB4BB7EAD8C}"/>
              </a:ext>
            </a:extLst>
          </p:cNvPr>
          <p:cNvSpPr/>
          <p:nvPr/>
        </p:nvSpPr>
        <p:spPr>
          <a:xfrm>
            <a:off x="3570514" y="4093575"/>
            <a:ext cx="2285999" cy="1207768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0EC13-0124-8245-9CF8-4A7376C93081}"/>
              </a:ext>
            </a:extLst>
          </p:cNvPr>
          <p:cNvSpPr/>
          <p:nvPr/>
        </p:nvSpPr>
        <p:spPr>
          <a:xfrm>
            <a:off x="3570514" y="6356350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5932358" cy="5279785"/>
          </a:xfrm>
        </p:spPr>
        <p:txBody>
          <a:bodyPr/>
          <a:lstStyle/>
          <a:p>
            <a:r>
              <a:rPr lang="en-US" sz="2000" dirty="0"/>
              <a:t>You will get a cluster screen with Requested Status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Note: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This will take 20 -25 mins to spin up your cluster, which will be used to deploy your application later in the lab below</a:t>
            </a: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/>
              <a:t>After the provisioning the cluster you will have the status as Normal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DE385-3CDB-AD45-9383-CF5E08EF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956" y="820867"/>
            <a:ext cx="5546021" cy="28418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EFC7CF-BFDB-C64A-B732-F9A08138605C}"/>
              </a:ext>
            </a:extLst>
          </p:cNvPr>
          <p:cNvSpPr/>
          <p:nvPr/>
        </p:nvSpPr>
        <p:spPr>
          <a:xfrm>
            <a:off x="7881257" y="1172163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58A00-0BA4-1041-B12B-25D7902C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56" y="3821456"/>
            <a:ext cx="4836746" cy="29451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46A4E1-7067-A045-A746-560E7A9D01AE}"/>
              </a:ext>
            </a:extLst>
          </p:cNvPr>
          <p:cNvSpPr/>
          <p:nvPr/>
        </p:nvSpPr>
        <p:spPr>
          <a:xfrm>
            <a:off x="7587343" y="4139044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8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</p:spPr>
        <p:txBody>
          <a:bodyPr/>
          <a:lstStyle/>
          <a:p>
            <a:r>
              <a:rPr lang="en-US" dirty="0"/>
              <a:t>Docker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Docker is a platform to </a:t>
            </a:r>
            <a:r>
              <a:rPr lang="en-US" dirty="0">
                <a:solidFill>
                  <a:schemeClr val="accent1"/>
                </a:solidFill>
              </a:rPr>
              <a:t>develop, deploy, and run </a:t>
            </a:r>
            <a:r>
              <a:rPr lang="en-US" dirty="0"/>
              <a:t>applications with containers.</a:t>
            </a:r>
          </a:p>
          <a:p>
            <a:r>
              <a:rPr lang="en-US" dirty="0"/>
              <a:t>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image is an </a:t>
            </a:r>
            <a:r>
              <a:rPr lang="en-US" dirty="0">
                <a:solidFill>
                  <a:schemeClr val="accent1"/>
                </a:solidFill>
              </a:rPr>
              <a:t>executable package </a:t>
            </a:r>
            <a:r>
              <a:rPr lang="en-US" dirty="0"/>
              <a:t>that bundles everything needed to run an application.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Code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Libraries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Environment variables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Configuration files</a:t>
            </a:r>
          </a:p>
          <a:p>
            <a:r>
              <a:rPr lang="en-US" dirty="0"/>
              <a:t>Container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container is a runtime instance of an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71075-FCB1-2B42-BE36-D4E6DB3C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38" y="2982686"/>
            <a:ext cx="1792723" cy="14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</p:spPr>
        <p:txBody>
          <a:bodyPr/>
          <a:lstStyle/>
          <a:p>
            <a:r>
              <a:rPr lang="en-US" dirty="0"/>
              <a:t>Containers and virtual machines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Containers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Runs natively on Linux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Shares the kernel of the host machine with other containers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Virtual Machine.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Runs a full-blown </a:t>
            </a:r>
            <a:r>
              <a:rPr lang="en-US" b="1" dirty="0"/>
              <a:t>guest</a:t>
            </a:r>
            <a:r>
              <a:rPr lang="en-US" dirty="0"/>
              <a:t> operating system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Dockers 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D9E3F-227A-3E44-8586-E4217E887D1B}"/>
              </a:ext>
            </a:extLst>
          </p:cNvPr>
          <p:cNvSpPr/>
          <p:nvPr/>
        </p:nvSpPr>
        <p:spPr>
          <a:xfrm>
            <a:off x="4667179" y="5691556"/>
            <a:ext cx="2857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Reference : https://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www.docker.com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071A1-61D1-1842-9EF0-CE3BA6A2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66" y="3411368"/>
            <a:ext cx="2449402" cy="2161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DFB6F-3BD6-5D4F-8AE8-D8A0A53B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258" y="3429000"/>
            <a:ext cx="2368867" cy="21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3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C8217-1A38-E246-BC31-BA781EF899FE}"/>
              </a:ext>
            </a:extLst>
          </p:cNvPr>
          <p:cNvSpPr/>
          <p:nvPr/>
        </p:nvSpPr>
        <p:spPr>
          <a:xfrm>
            <a:off x="791570" y="2525109"/>
            <a:ext cx="2019869" cy="3256326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7E00E-4B4D-0B4D-94A5-0E0103369AA3}"/>
              </a:ext>
            </a:extLst>
          </p:cNvPr>
          <p:cNvSpPr/>
          <p:nvPr/>
        </p:nvSpPr>
        <p:spPr>
          <a:xfrm>
            <a:off x="791570" y="1899669"/>
            <a:ext cx="2019869" cy="564890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5A0CF-46F2-C240-A999-AB3676D7F3AE}"/>
              </a:ext>
            </a:extLst>
          </p:cNvPr>
          <p:cNvSpPr/>
          <p:nvPr/>
        </p:nvSpPr>
        <p:spPr>
          <a:xfrm>
            <a:off x="3305033" y="2525109"/>
            <a:ext cx="4951863" cy="3256326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8C8DC-BF50-3C49-AF75-58CF8AC3A5B5}"/>
              </a:ext>
            </a:extLst>
          </p:cNvPr>
          <p:cNvSpPr/>
          <p:nvPr/>
        </p:nvSpPr>
        <p:spPr>
          <a:xfrm>
            <a:off x="3305032" y="1905801"/>
            <a:ext cx="4951863" cy="564890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ED6E7-34E7-D449-B7C5-5C1AA2A8AB41}"/>
              </a:ext>
            </a:extLst>
          </p:cNvPr>
          <p:cNvSpPr/>
          <p:nvPr/>
        </p:nvSpPr>
        <p:spPr>
          <a:xfrm>
            <a:off x="8750490" y="2488337"/>
            <a:ext cx="2019869" cy="3256326"/>
          </a:xfrm>
          <a:prstGeom prst="rect">
            <a:avLst/>
          </a:prstGeom>
          <a:solidFill>
            <a:srgbClr val="87B8C1"/>
          </a:solidFill>
          <a:ln>
            <a:tailEnd w="lg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23C9B5-82B2-034F-8BCA-AC86A267B89A}"/>
              </a:ext>
            </a:extLst>
          </p:cNvPr>
          <p:cNvSpPr/>
          <p:nvPr/>
        </p:nvSpPr>
        <p:spPr>
          <a:xfrm>
            <a:off x="8750488" y="1869180"/>
            <a:ext cx="2019869" cy="564890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Registry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E1B357-2E00-8C41-9528-66526C24D9FC}"/>
              </a:ext>
            </a:extLst>
          </p:cNvPr>
          <p:cNvSpPr/>
          <p:nvPr/>
        </p:nvSpPr>
        <p:spPr>
          <a:xfrm>
            <a:off x="968990" y="2744035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build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75DDE-CD73-F84A-957D-153F43454972}"/>
              </a:ext>
            </a:extLst>
          </p:cNvPr>
          <p:cNvSpPr/>
          <p:nvPr/>
        </p:nvSpPr>
        <p:spPr>
          <a:xfrm>
            <a:off x="968990" y="3179853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pull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335F8-62BF-5C4B-93A4-70C70410FC3B}"/>
              </a:ext>
            </a:extLst>
          </p:cNvPr>
          <p:cNvSpPr/>
          <p:nvPr/>
        </p:nvSpPr>
        <p:spPr>
          <a:xfrm>
            <a:off x="968989" y="3609231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run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05B01-2D12-0C4A-B95B-2CD749403184}"/>
              </a:ext>
            </a:extLst>
          </p:cNvPr>
          <p:cNvSpPr/>
          <p:nvPr/>
        </p:nvSpPr>
        <p:spPr>
          <a:xfrm>
            <a:off x="3816562" y="2832493"/>
            <a:ext cx="4030901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Daemon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62E19-BC2A-8C4B-987D-635A11DA2E59}"/>
              </a:ext>
            </a:extLst>
          </p:cNvPr>
          <p:cNvSpPr/>
          <p:nvPr/>
        </p:nvSpPr>
        <p:spPr>
          <a:xfrm>
            <a:off x="8853724" y="2849250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hub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89E831-0D15-8346-9545-7DD80437F678}"/>
              </a:ext>
            </a:extLst>
          </p:cNvPr>
          <p:cNvSpPr/>
          <p:nvPr/>
        </p:nvSpPr>
        <p:spPr>
          <a:xfrm>
            <a:off x="8853723" y="3450523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Registry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B0AE41-AEF6-9B44-B8D9-1F480608F03A}"/>
              </a:ext>
            </a:extLst>
          </p:cNvPr>
          <p:cNvSpPr/>
          <p:nvPr/>
        </p:nvSpPr>
        <p:spPr>
          <a:xfrm>
            <a:off x="3816562" y="3587716"/>
            <a:ext cx="1983738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46990D-EFF2-B945-B23A-F37855FAB53C}"/>
              </a:ext>
            </a:extLst>
          </p:cNvPr>
          <p:cNvSpPr/>
          <p:nvPr/>
        </p:nvSpPr>
        <p:spPr>
          <a:xfrm>
            <a:off x="3816562" y="4116500"/>
            <a:ext cx="1983738" cy="13835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457A39-5CE2-6748-9907-8A3E6F3CF255}"/>
              </a:ext>
            </a:extLst>
          </p:cNvPr>
          <p:cNvSpPr/>
          <p:nvPr/>
        </p:nvSpPr>
        <p:spPr>
          <a:xfrm>
            <a:off x="5862195" y="3587716"/>
            <a:ext cx="1983738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A6F6A-2482-BB4E-BA6E-30386C16E1A8}"/>
              </a:ext>
            </a:extLst>
          </p:cNvPr>
          <p:cNvSpPr/>
          <p:nvPr/>
        </p:nvSpPr>
        <p:spPr>
          <a:xfrm>
            <a:off x="5862195" y="4116500"/>
            <a:ext cx="1983738" cy="13835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005DE28B-B99F-444C-A6AF-2F46AF0BC249}"/>
              </a:ext>
            </a:extLst>
          </p:cNvPr>
          <p:cNvSpPr/>
          <p:nvPr/>
        </p:nvSpPr>
        <p:spPr>
          <a:xfrm>
            <a:off x="3961274" y="4282203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nip Diagonal Corner Rectangle 26">
            <a:extLst>
              <a:ext uri="{FF2B5EF4-FFF2-40B4-BE49-F238E27FC236}">
                <a16:creationId xmlns:a16="http://schemas.microsoft.com/office/drawing/2014/main" id="{B8DDD8E9-FE8B-6249-8AFB-6FA4FE265F92}"/>
              </a:ext>
            </a:extLst>
          </p:cNvPr>
          <p:cNvSpPr/>
          <p:nvPr/>
        </p:nvSpPr>
        <p:spPr>
          <a:xfrm>
            <a:off x="4160795" y="4541337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Diagonal Corner Rectangle 27">
            <a:extLst>
              <a:ext uri="{FF2B5EF4-FFF2-40B4-BE49-F238E27FC236}">
                <a16:creationId xmlns:a16="http://schemas.microsoft.com/office/drawing/2014/main" id="{94730586-DF03-DC47-8668-D311FAB88459}"/>
              </a:ext>
            </a:extLst>
          </p:cNvPr>
          <p:cNvSpPr/>
          <p:nvPr/>
        </p:nvSpPr>
        <p:spPr>
          <a:xfrm>
            <a:off x="4443341" y="4738694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Diagonal Corner Rectangle 28">
            <a:extLst>
              <a:ext uri="{FF2B5EF4-FFF2-40B4-BE49-F238E27FC236}">
                <a16:creationId xmlns:a16="http://schemas.microsoft.com/office/drawing/2014/main" id="{366A3B22-C96A-BB46-9305-73B01E14639D}"/>
              </a:ext>
            </a:extLst>
          </p:cNvPr>
          <p:cNvSpPr/>
          <p:nvPr/>
        </p:nvSpPr>
        <p:spPr>
          <a:xfrm>
            <a:off x="4690138" y="4935213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nip Diagonal Corner Rectangle 29">
            <a:extLst>
              <a:ext uri="{FF2B5EF4-FFF2-40B4-BE49-F238E27FC236}">
                <a16:creationId xmlns:a16="http://schemas.microsoft.com/office/drawing/2014/main" id="{D4226184-7403-AC4F-8D4E-40A5A18A171A}"/>
              </a:ext>
            </a:extLst>
          </p:cNvPr>
          <p:cNvSpPr/>
          <p:nvPr/>
        </p:nvSpPr>
        <p:spPr>
          <a:xfrm>
            <a:off x="6279098" y="4306527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Diagonal Corner Rectangle 30">
            <a:extLst>
              <a:ext uri="{FF2B5EF4-FFF2-40B4-BE49-F238E27FC236}">
                <a16:creationId xmlns:a16="http://schemas.microsoft.com/office/drawing/2014/main" id="{E5F957BF-93D2-7C45-A2F8-987DD28EEE21}"/>
              </a:ext>
            </a:extLst>
          </p:cNvPr>
          <p:cNvSpPr/>
          <p:nvPr/>
        </p:nvSpPr>
        <p:spPr>
          <a:xfrm>
            <a:off x="6427079" y="4565661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nip Diagonal Corner Rectangle 31">
            <a:extLst>
              <a:ext uri="{FF2B5EF4-FFF2-40B4-BE49-F238E27FC236}">
                <a16:creationId xmlns:a16="http://schemas.microsoft.com/office/drawing/2014/main" id="{7E4FB615-3894-9248-A98E-C4BFBBBB393D}"/>
              </a:ext>
            </a:extLst>
          </p:cNvPr>
          <p:cNvSpPr/>
          <p:nvPr/>
        </p:nvSpPr>
        <p:spPr>
          <a:xfrm>
            <a:off x="6618968" y="4838262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3D3E3-1D6F-A24D-8C5F-B7B1DA991FC1}"/>
              </a:ext>
            </a:extLst>
          </p:cNvPr>
          <p:cNvCxnSpPr>
            <a:stCxn id="12" idx="3"/>
          </p:cNvCxnSpPr>
          <p:nvPr/>
        </p:nvCxnSpPr>
        <p:spPr>
          <a:xfrm>
            <a:off x="2634017" y="2917716"/>
            <a:ext cx="1182545" cy="10521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968CE8-CA12-4D43-BBB5-3EBE6224FE7E}"/>
              </a:ext>
            </a:extLst>
          </p:cNvPr>
          <p:cNvCxnSpPr>
            <a:cxnSpLocks/>
          </p:cNvCxnSpPr>
          <p:nvPr/>
        </p:nvCxnSpPr>
        <p:spPr>
          <a:xfrm flipV="1">
            <a:off x="2622660" y="3265077"/>
            <a:ext cx="1193902" cy="4943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87867E-FB8A-5145-B1E3-2DA2C35BC0C8}"/>
              </a:ext>
            </a:extLst>
          </p:cNvPr>
          <p:cNvCxnSpPr>
            <a:cxnSpLocks/>
          </p:cNvCxnSpPr>
          <p:nvPr/>
        </p:nvCxnSpPr>
        <p:spPr>
          <a:xfrm flipV="1">
            <a:off x="2634016" y="3429000"/>
            <a:ext cx="1210444" cy="351416"/>
          </a:xfrm>
          <a:prstGeom prst="line">
            <a:avLst/>
          </a:prstGeom>
          <a:ln w="25400">
            <a:solidFill>
              <a:srgbClr val="FF2F9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EAC818-2FDC-1148-B6C5-BEAD98AB8CD5}"/>
              </a:ext>
            </a:extLst>
          </p:cNvPr>
          <p:cNvCxnSpPr>
            <a:cxnSpLocks/>
          </p:cNvCxnSpPr>
          <p:nvPr/>
        </p:nvCxnSpPr>
        <p:spPr>
          <a:xfrm flipV="1">
            <a:off x="6427642" y="3391126"/>
            <a:ext cx="0" cy="891077"/>
          </a:xfrm>
          <a:prstGeom prst="line">
            <a:avLst/>
          </a:prstGeom>
          <a:ln w="25400">
            <a:solidFill>
              <a:srgbClr val="FF2F92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FB5590-F005-9146-826B-9372BC3792B8}"/>
              </a:ext>
            </a:extLst>
          </p:cNvPr>
          <p:cNvCxnSpPr>
            <a:cxnSpLocks/>
          </p:cNvCxnSpPr>
          <p:nvPr/>
        </p:nvCxnSpPr>
        <p:spPr>
          <a:xfrm>
            <a:off x="4971638" y="4423639"/>
            <a:ext cx="1302062" cy="0"/>
          </a:xfrm>
          <a:prstGeom prst="line">
            <a:avLst/>
          </a:prstGeom>
          <a:ln w="25400">
            <a:solidFill>
              <a:srgbClr val="FF2F92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D58886-C133-7C4D-B0B1-BBAE7C7DD153}"/>
              </a:ext>
            </a:extLst>
          </p:cNvPr>
          <p:cNvCxnSpPr>
            <a:cxnSpLocks/>
          </p:cNvCxnSpPr>
          <p:nvPr/>
        </p:nvCxnSpPr>
        <p:spPr>
          <a:xfrm flipV="1">
            <a:off x="7831418" y="3091396"/>
            <a:ext cx="1193902" cy="4943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9A6C78-1454-5746-86A2-2C2324B0B945}"/>
              </a:ext>
            </a:extLst>
          </p:cNvPr>
          <p:cNvCxnSpPr>
            <a:cxnSpLocks/>
          </p:cNvCxnSpPr>
          <p:nvPr/>
        </p:nvCxnSpPr>
        <p:spPr>
          <a:xfrm flipV="1">
            <a:off x="7596955" y="3284968"/>
            <a:ext cx="1479901" cy="184218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8240F0-41A6-444A-8EE7-0B416824E1E9}"/>
              </a:ext>
            </a:extLst>
          </p:cNvPr>
          <p:cNvCxnSpPr>
            <a:cxnSpLocks/>
          </p:cNvCxnSpPr>
          <p:nvPr/>
        </p:nvCxnSpPr>
        <p:spPr>
          <a:xfrm>
            <a:off x="7359709" y="3459012"/>
            <a:ext cx="0" cy="11201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ED8C93-33C6-6B4A-9C31-33C8EFFD2743}"/>
              </a:ext>
            </a:extLst>
          </p:cNvPr>
          <p:cNvSpPr/>
          <p:nvPr/>
        </p:nvSpPr>
        <p:spPr>
          <a:xfrm>
            <a:off x="957633" y="4051268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push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719E4-6C19-A840-BA0A-1CA511B6337B}"/>
              </a:ext>
            </a:extLst>
          </p:cNvPr>
          <p:cNvCxnSpPr>
            <a:cxnSpLocks/>
          </p:cNvCxnSpPr>
          <p:nvPr/>
        </p:nvCxnSpPr>
        <p:spPr>
          <a:xfrm flipV="1">
            <a:off x="2594241" y="3478107"/>
            <a:ext cx="1257603" cy="810011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E411E6-9C5E-7048-A258-DB03DDA554B3}"/>
              </a:ext>
            </a:extLst>
          </p:cNvPr>
          <p:cNvCxnSpPr>
            <a:cxnSpLocks/>
          </p:cNvCxnSpPr>
          <p:nvPr/>
        </p:nvCxnSpPr>
        <p:spPr>
          <a:xfrm flipV="1">
            <a:off x="7410436" y="3407271"/>
            <a:ext cx="277630" cy="1218029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8BAE12-8FA6-904B-93D7-E67E6AE0CB90}"/>
              </a:ext>
            </a:extLst>
          </p:cNvPr>
          <p:cNvCxnSpPr>
            <a:cxnSpLocks/>
          </p:cNvCxnSpPr>
          <p:nvPr/>
        </p:nvCxnSpPr>
        <p:spPr>
          <a:xfrm flipV="1">
            <a:off x="7479644" y="3196611"/>
            <a:ext cx="1288781" cy="157733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2" id="{6970708D-CC71-4E46-8F73-FE5744A2F3E3}" vid="{A5EFC6E6-D0A9-B847-9B2B-DF712B7AD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747</Words>
  <Application>Microsoft Macintosh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.AppleSystemUIFont</vt:lpstr>
      <vt:lpstr>Arial</vt:lpstr>
      <vt:lpstr>Calibri</vt:lpstr>
      <vt:lpstr>Calibri Light</vt:lpstr>
      <vt:lpstr>Courier New</vt:lpstr>
      <vt:lpstr>LucidaGrande</vt:lpstr>
      <vt:lpstr>Wingdings</vt:lpstr>
      <vt:lpstr>Office Theme</vt:lpstr>
      <vt:lpstr>PowerPoint Presentation</vt:lpstr>
      <vt:lpstr>Agenda</vt:lpstr>
      <vt:lpstr>IBM Cloud trial account Registration and activation</vt:lpstr>
      <vt:lpstr>Create Kubernetes Cluster</vt:lpstr>
      <vt:lpstr>Create Kubernetes Cluster  …</vt:lpstr>
      <vt:lpstr>Create Kubernetes Cluster …</vt:lpstr>
      <vt:lpstr>Dockers</vt:lpstr>
      <vt:lpstr>Dockers …</vt:lpstr>
      <vt:lpstr>Dockers</vt:lpstr>
      <vt:lpstr>Kubernetes</vt:lpstr>
      <vt:lpstr>Cluster</vt:lpstr>
      <vt:lpstr>Kubernetes Cluster</vt:lpstr>
      <vt:lpstr>Kubernetes Master components</vt:lpstr>
      <vt:lpstr>Kubernetes Master components …</vt:lpstr>
      <vt:lpstr>Kubernetes Nodes Components</vt:lpstr>
      <vt:lpstr>Hands On : Deploy an application on IBM Cloud Kubernetes Cluster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sachin.jha@gmail.com</dc:creator>
  <cp:lastModifiedBy>Jeya Gandhi Rajan M</cp:lastModifiedBy>
  <cp:revision>370</cp:revision>
  <dcterms:created xsi:type="dcterms:W3CDTF">2019-04-30T13:23:33Z</dcterms:created>
  <dcterms:modified xsi:type="dcterms:W3CDTF">2019-05-16T02:46:53Z</dcterms:modified>
</cp:coreProperties>
</file>