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68" r:id="rId3"/>
    <p:sldId id="286" r:id="rId4"/>
    <p:sldId id="10218" r:id="rId5"/>
    <p:sldId id="10219" r:id="rId6"/>
    <p:sldId id="10220" r:id="rId7"/>
    <p:sldId id="10210" r:id="rId8"/>
    <p:sldId id="10221" r:id="rId9"/>
    <p:sldId id="10209" r:id="rId10"/>
    <p:sldId id="10204" r:id="rId11"/>
    <p:sldId id="10213" r:id="rId12"/>
    <p:sldId id="10214" r:id="rId13"/>
    <p:sldId id="10216" r:id="rId14"/>
    <p:sldId id="10215" r:id="rId15"/>
    <p:sldId id="10217" r:id="rId16"/>
    <p:sldId id="10207" r:id="rId17"/>
    <p:sldId id="10208" r:id="rId18"/>
    <p:sldId id="10206" r:id="rId19"/>
    <p:sldId id="288" r:id="rId20"/>
    <p:sldId id="28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F92"/>
    <a:srgbClr val="87B8C1"/>
    <a:srgbClr val="000000"/>
    <a:srgbClr val="6C8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33"/>
    <p:restoredTop sz="95213"/>
  </p:normalViewPr>
  <p:slideViewPr>
    <p:cSldViewPr snapToGrid="0" snapToObjects="1">
      <p:cViewPr varScale="1">
        <p:scale>
          <a:sx n="92" d="100"/>
          <a:sy n="92" d="100"/>
        </p:scale>
        <p:origin x="12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3CD99-4F48-C34E-9999-8628B9BBFBA6}" type="datetimeFigureOut">
              <a:rPr lang="en-US" smtClean="0"/>
              <a:t>5/16/19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01A32-7889-1845-AC52-77784EE1A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6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4586CF3-9D3A-904E-B13A-A066E555004E}"/>
              </a:ext>
            </a:extLst>
          </p:cNvPr>
          <p:cNvSpPr/>
          <p:nvPr userDrawn="1"/>
        </p:nvSpPr>
        <p:spPr>
          <a:xfrm>
            <a:off x="129516" y="111903"/>
            <a:ext cx="11932968" cy="66341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367E9E6-2B57-7A47-A3FC-18FB745905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68362" y="382676"/>
            <a:ext cx="1441705" cy="584475"/>
          </a:xfrm>
          <a:prstGeom prst="rect">
            <a:avLst/>
          </a:prstGeom>
        </p:spPr>
      </p:pic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4DDDFC9E-DC83-6A47-A44D-E1CD8DA3D83A}"/>
              </a:ext>
            </a:extLst>
          </p:cNvPr>
          <p:cNvSpPr/>
          <p:nvPr userDrawn="1"/>
        </p:nvSpPr>
        <p:spPr>
          <a:xfrm flipH="1">
            <a:off x="8347695" y="1219200"/>
            <a:ext cx="3684648" cy="5502275"/>
          </a:xfrm>
          <a:prstGeom prst="rtTriangle">
            <a:avLst/>
          </a:prstGeom>
          <a:solidFill>
            <a:srgbClr val="6C8B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46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279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400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5709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9" cy="1720852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686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400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15630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6916616" cy="6027740"/>
          </a:xfrm>
        </p:spPr>
        <p:txBody>
          <a:bodyPr/>
          <a:lstStyle>
            <a:lvl1pPr marL="156629" indent="-156629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Think 2018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81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5E75E-8681-B64F-8485-3F304FDCD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2" y="820867"/>
            <a:ext cx="11768528" cy="527978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6F814-333A-554B-B84E-71DEF7E484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3642" y="6356350"/>
            <a:ext cx="3004930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smtClean="0">
                <a:effectLst/>
              </a:defRPr>
            </a:lvl1pPr>
          </a:lstStyle>
          <a:p>
            <a:r>
              <a:rPr lang="en-IN" dirty="0"/>
              <a:t>Hands on workshop on cloud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E61D9-96A6-0A4A-A836-619A7DF95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0506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BA36C-8F49-B44F-9DE9-69EA0B639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5D425F9E-BE9E-3E4B-A065-6D955E0DE5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7CBA8D-132B-8949-9F50-BD297EE9F699}"/>
              </a:ext>
            </a:extLst>
          </p:cNvPr>
          <p:cNvSpPr/>
          <p:nvPr userDrawn="1"/>
        </p:nvSpPr>
        <p:spPr>
          <a:xfrm>
            <a:off x="0" y="0"/>
            <a:ext cx="12192000" cy="662152"/>
          </a:xfrm>
          <a:prstGeom prst="rect">
            <a:avLst/>
          </a:prstGeom>
          <a:solidFill>
            <a:srgbClr val="6C8B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770D05-4D70-6E4D-AEB9-C1A51A8C56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18983" y="195000"/>
            <a:ext cx="521589" cy="2114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2490A1-CAF5-4F4D-935F-1FBBB5042C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8255"/>
            <a:ext cx="12192000" cy="643897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938343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7A8B-98BE-F145-997B-B368E7C93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5A6C2-B2E8-A145-93DA-CCB46D313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1FBFD-C506-2341-8A53-A8D8C181C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1EDDFF04-AF7A-CF47-A676-02B6F637C9D5}" type="datetime4">
              <a:rPr lang="en-IN" smtClean="0"/>
              <a:pPr/>
              <a:t>16 May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40740-1255-AE45-8423-327EF2EFB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88499-B34C-E941-935D-FE3004537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5D425F9E-BE9E-3E4B-A065-6D955E0DE5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DFE42F-484A-AB4C-8DFE-B2C539E039AE}"/>
              </a:ext>
            </a:extLst>
          </p:cNvPr>
          <p:cNvSpPr/>
          <p:nvPr userDrawn="1"/>
        </p:nvSpPr>
        <p:spPr>
          <a:xfrm>
            <a:off x="0" y="0"/>
            <a:ext cx="12192000" cy="662152"/>
          </a:xfrm>
          <a:prstGeom prst="rect">
            <a:avLst/>
          </a:prstGeom>
          <a:solidFill>
            <a:srgbClr val="6C8B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4B9559-1129-C94C-9B0D-02A6986096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18983" y="195000"/>
            <a:ext cx="521589" cy="21145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F03346E-B0A5-6F4F-935E-65CF88C947EF}"/>
              </a:ext>
            </a:extLst>
          </p:cNvPr>
          <p:cNvSpPr txBox="1">
            <a:spLocks/>
          </p:cNvSpPr>
          <p:nvPr userDrawn="1"/>
        </p:nvSpPr>
        <p:spPr>
          <a:xfrm>
            <a:off x="0" y="18255"/>
            <a:ext cx="12192000" cy="64389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641835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2207A-4723-2743-8CCA-B61B2FC3D8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984292" cy="365125"/>
          </a:xfrm>
        </p:spPr>
        <p:txBody>
          <a:bodyPr/>
          <a:lstStyle>
            <a:lvl1pPr>
              <a:defRPr lang="en-US" sz="1200" smtClean="0">
                <a:effectLst/>
              </a:defRPr>
            </a:lvl1pPr>
          </a:lstStyle>
          <a:p>
            <a:r>
              <a:rPr lang="en-IN" dirty="0"/>
              <a:t>Hands on workshop on cloud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956AB-8267-DC4D-889C-7F2B73470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5D425F9E-BE9E-3E4B-A065-6D955E0DE5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D26454-80B8-1E46-8951-AEFF75E3DB9D}"/>
              </a:ext>
            </a:extLst>
          </p:cNvPr>
          <p:cNvSpPr/>
          <p:nvPr userDrawn="1"/>
        </p:nvSpPr>
        <p:spPr>
          <a:xfrm>
            <a:off x="0" y="0"/>
            <a:ext cx="12192000" cy="662152"/>
          </a:xfrm>
          <a:prstGeom prst="rect">
            <a:avLst/>
          </a:prstGeom>
          <a:solidFill>
            <a:srgbClr val="6C8B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7C7F3F-DB5B-EE45-B52F-6AD018DEBE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18983" y="195000"/>
            <a:ext cx="521589" cy="211455"/>
          </a:xfrm>
          <a:prstGeom prst="rect">
            <a:avLst/>
          </a:prstGeom>
        </p:spPr>
      </p:pic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5D1772DB-E1BC-E046-B3A6-49FFE0B35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B524B71-3987-184D-AF7E-666E9075A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8255"/>
            <a:ext cx="12192000" cy="643897"/>
          </a:xfrm>
          <a:prstGeom prst="rect">
            <a:avLst/>
          </a:prstGeom>
        </p:spPr>
        <p:txBody>
          <a:bodyPr anchor="ctr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01817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2D99E4-DA1E-3E43-85EE-DB43CD0FA8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984292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IN" dirty="0"/>
              <a:t>Hands on workshop on cloud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3FF5D3-6A4B-8B4C-AD19-FEE80EFC5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1B3C08-F7FC-A347-A489-D2E444635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5F9E-BE9E-3E4B-A065-6D955E0DE5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C6BFD43-5EE8-E848-B059-10125D66A48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891251"/>
            <a:ext cx="5119869" cy="53365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F7374546-5EB2-E94C-A131-E68F92478EC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33931" y="891251"/>
            <a:ext cx="5119869" cy="53365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12F3D5-A364-584C-8A41-B665662950E7}"/>
              </a:ext>
            </a:extLst>
          </p:cNvPr>
          <p:cNvSpPr/>
          <p:nvPr userDrawn="1"/>
        </p:nvSpPr>
        <p:spPr>
          <a:xfrm>
            <a:off x="0" y="0"/>
            <a:ext cx="12192000" cy="662152"/>
          </a:xfrm>
          <a:prstGeom prst="rect">
            <a:avLst/>
          </a:prstGeom>
          <a:solidFill>
            <a:srgbClr val="6C8B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32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D58945B-8A8C-5E43-A550-17FB88AD80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8255"/>
            <a:ext cx="12192000" cy="643897"/>
          </a:xfrm>
          <a:prstGeom prst="rect">
            <a:avLst/>
          </a:prstGeom>
        </p:spPr>
        <p:txBody>
          <a:bodyPr anchor="ctr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36656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2207A-4723-2743-8CCA-B61B2FC3D8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984292" cy="365125"/>
          </a:xfrm>
        </p:spPr>
        <p:txBody>
          <a:bodyPr/>
          <a:lstStyle>
            <a:lvl1pPr>
              <a:defRPr lang="en-US" sz="1200" smtClean="0">
                <a:effectLst/>
              </a:defRPr>
            </a:lvl1pPr>
          </a:lstStyle>
          <a:p>
            <a:r>
              <a:rPr lang="en-IN" dirty="0"/>
              <a:t>Hands on workshop on cloud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956AB-8267-DC4D-889C-7F2B73470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5D425F9E-BE9E-3E4B-A065-6D955E0DE51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7C7F3F-DB5B-EE45-B52F-6AD018DEBE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18983" y="195000"/>
            <a:ext cx="521589" cy="211455"/>
          </a:xfrm>
          <a:prstGeom prst="rect">
            <a:avLst/>
          </a:prstGeom>
        </p:spPr>
      </p:pic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5D1772DB-E1BC-E046-B3A6-49FFE0B35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235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0417"/>
            <a:ext cx="5486400" cy="1338409"/>
          </a:xfrm>
        </p:spPr>
        <p:txBody>
          <a:bodyPr/>
          <a:lstStyle>
            <a:lvl1pPr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949620"/>
            <a:ext cx="11277600" cy="4435179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28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7626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99617"/>
            <a:ext cx="5486400" cy="46685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467"/>
              </a:spcBef>
              <a:buFontTx/>
              <a:buNone/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7072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90788" y="1203090"/>
            <a:ext cx="10886813" cy="5080068"/>
          </a:xfrm>
        </p:spPr>
        <p:txBody>
          <a:bodyPr/>
          <a:lstStyle>
            <a:lvl2pPr marL="529351" indent="-210893">
              <a:buClr>
                <a:schemeClr val="tx1"/>
              </a:buClr>
              <a:buSzPct val="90000"/>
              <a:buFont typeface=".AppleSystemUIFont" charset="-120"/>
              <a:buChar char="–"/>
              <a:defRPr/>
            </a:lvl2pPr>
            <a:lvl3pPr marL="788735" indent="-229944">
              <a:buFont typeface="LucidaGrande" charset="0"/>
              <a:buChar char="-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38FAD6DF-6C15-E446-85A6-A3EE02FAE91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195F61-18A5-496F-99BC-14D9FC7ECCF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D8C3FD6C-7396-4A4E-A823-179480EBD9B6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xfrm>
            <a:off x="304800" y="6435307"/>
            <a:ext cx="8534400" cy="18288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430560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D3ADE-BC17-E248-A021-BB38B89F53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IN" dirty="0"/>
              <a:t>Hands on workshop on cloud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0BA2C-6724-BA44-9426-E6E6C84CF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8EEEE-E3AB-F641-A07A-99494656B8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5D425F9E-BE9E-3E4B-A065-6D955E0DE5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72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6" r:id="rId5"/>
    <p:sldLayoutId id="2147483668" r:id="rId6"/>
    <p:sldLayoutId id="2147483658" r:id="rId7"/>
    <p:sldLayoutId id="2147483659" r:id="rId8"/>
    <p:sldLayoutId id="2147483660" r:id="rId9"/>
    <p:sldLayoutId id="2147483662" r:id="rId10"/>
    <p:sldLayoutId id="2147483664" r:id="rId11"/>
    <p:sldLayoutId id="2147483665" r:id="rId12"/>
    <p:sldLayoutId id="2147483666" r:id="rId1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eetup.com/Cloud-Mumbai-Meetup/" TargetMode="External"/><Relationship Id="rId13" Type="http://schemas.openxmlformats.org/officeDocument/2006/relationships/image" Target="../media/image25.jpeg"/><Relationship Id="rId3" Type="http://schemas.openxmlformats.org/officeDocument/2006/relationships/image" Target="../media/image23.jpg"/><Relationship Id="rId7" Type="http://schemas.openxmlformats.org/officeDocument/2006/relationships/hyperlink" Target="http://ibm.biz/slackrequest" TargetMode="External"/><Relationship Id="rId12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ibmdevconnect.slack.com/" TargetMode="External"/><Relationship Id="rId11" Type="http://schemas.openxmlformats.org/officeDocument/2006/relationships/hyperlink" Target="https://www.meetup.com/Chennai-CodeWeekend-Meetup/" TargetMode="External"/><Relationship Id="rId5" Type="http://schemas.openxmlformats.org/officeDocument/2006/relationships/hyperlink" Target="https://developer.ibm.com/patterns/" TargetMode="External"/><Relationship Id="rId10" Type="http://schemas.openxmlformats.org/officeDocument/2006/relationships/hyperlink" Target="https://www.meetup.com/IBMDevConnect-Bangalore" TargetMode="External"/><Relationship Id="rId4" Type="http://schemas.openxmlformats.org/officeDocument/2006/relationships/hyperlink" Target="https://github.com/IBMEvent/HandsOnCloud-201905" TargetMode="External"/><Relationship Id="rId9" Type="http://schemas.openxmlformats.org/officeDocument/2006/relationships/hyperlink" Target="https://www.meetup.com/Hyderabad-Cognitive-with-Clou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ibm.com/registration/trial" TargetMode="External"/><Relationship Id="rId2" Type="http://schemas.openxmlformats.org/officeDocument/2006/relationships/hyperlink" Target="https://cloud.ibm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oud.ibm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2FC5D7-B0EA-A24F-86B8-2F451A000F2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A5B11B0-3FF4-D447-A65E-6F780C59795B}" type="datetime4">
              <a:rPr lang="en-IN" smtClean="0">
                <a:solidFill>
                  <a:schemeClr val="bg1"/>
                </a:solidFill>
              </a:rPr>
              <a:pPr/>
              <a:t>16 May 2019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26898C-DE25-B745-AD13-B7E7B0C6C81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D425F9E-BE9E-3E4B-A065-6D955E0DE51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801357-663C-C545-A4A2-32BD185D30A8}"/>
              </a:ext>
            </a:extLst>
          </p:cNvPr>
          <p:cNvSpPr txBox="1"/>
          <p:nvPr/>
        </p:nvSpPr>
        <p:spPr>
          <a:xfrm>
            <a:off x="2911762" y="1982450"/>
            <a:ext cx="70704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Hands on Workshop - Cloud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600" b="1" dirty="0">
                <a:solidFill>
                  <a:schemeClr val="bg1"/>
                </a:solidFill>
              </a:rPr>
              <a:t>IBM Cloud and Kubernetes cluster</a:t>
            </a: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A5A8B6E7-2293-C545-A159-9C95C18C4775}"/>
              </a:ext>
            </a:extLst>
          </p:cNvPr>
          <p:cNvSpPr/>
          <p:nvPr/>
        </p:nvSpPr>
        <p:spPr>
          <a:xfrm flipH="1">
            <a:off x="8347695" y="1219200"/>
            <a:ext cx="3684648" cy="5502275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397C6E-77E8-3041-BE01-9D62863ACAFE}"/>
              </a:ext>
            </a:extLst>
          </p:cNvPr>
          <p:cNvSpPr txBox="1"/>
          <p:nvPr/>
        </p:nvSpPr>
        <p:spPr>
          <a:xfrm>
            <a:off x="7407322" y="3829106"/>
            <a:ext cx="24065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</a:rPr>
              <a:t>Jeya</a:t>
            </a:r>
            <a:r>
              <a:rPr lang="en-US" sz="2000" b="1" dirty="0">
                <a:solidFill>
                  <a:schemeClr val="bg1"/>
                </a:solidFill>
              </a:rPr>
              <a:t> Gandhi </a:t>
            </a:r>
            <a:r>
              <a:rPr lang="en-US" sz="2000" b="1" dirty="0" err="1">
                <a:solidFill>
                  <a:schemeClr val="bg1"/>
                </a:solidFill>
              </a:rPr>
              <a:t>Rajan</a:t>
            </a:r>
            <a:r>
              <a:rPr lang="en-US" sz="2000" b="1" dirty="0">
                <a:solidFill>
                  <a:schemeClr val="bg1"/>
                </a:solidFill>
              </a:rPr>
              <a:t> M</a:t>
            </a:r>
          </a:p>
        </p:txBody>
      </p:sp>
    </p:spTree>
    <p:extLst>
      <p:ext uri="{BB962C8B-B14F-4D97-AF65-F5344CB8AC3E}">
        <p14:creationId xmlns:p14="http://schemas.microsoft.com/office/powerpoint/2010/main" val="3789152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CE95BB-8096-AD45-9175-5F22584C6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 Orchestration System to </a:t>
            </a:r>
            <a:r>
              <a:rPr lang="en-IN" dirty="0"/>
              <a:t>manage containerized applications across a cluster of nodes</a:t>
            </a:r>
          </a:p>
          <a:p>
            <a:r>
              <a:rPr lang="en-IN" dirty="0"/>
              <a:t>Can scale up and down dynamically.</a:t>
            </a:r>
          </a:p>
          <a:p>
            <a:r>
              <a:rPr lang="en-IN" dirty="0"/>
              <a:t>Self-healing</a:t>
            </a:r>
          </a:p>
          <a:p>
            <a:r>
              <a:rPr lang="en-IN" dirty="0"/>
              <a:t>Seamless upgrading or rollback of applications.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2B9638-6256-0543-816A-61ED225B4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Hands on workshop on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F2749-7650-9549-9798-77DA1AE86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5F9E-BE9E-3E4B-A065-6D955E0DE51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D89C3A-C8B3-DF44-B1E3-9B53D2C6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</a:t>
            </a:r>
          </a:p>
        </p:txBody>
      </p:sp>
    </p:spTree>
    <p:extLst>
      <p:ext uri="{BB962C8B-B14F-4D97-AF65-F5344CB8AC3E}">
        <p14:creationId xmlns:p14="http://schemas.microsoft.com/office/powerpoint/2010/main" val="185973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CE95BB-8096-AD45-9175-5F22584C6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2" y="820867"/>
            <a:ext cx="6141624" cy="5279785"/>
          </a:xfrm>
        </p:spPr>
        <p:txBody>
          <a:bodyPr/>
          <a:lstStyle/>
          <a:p>
            <a:r>
              <a:rPr lang="en-US" dirty="0"/>
              <a:t>Cluster with 5 Nodes</a:t>
            </a:r>
          </a:p>
          <a:p>
            <a:pPr lvl="1"/>
            <a:r>
              <a:rPr lang="en-US" dirty="0"/>
              <a:t>1 Master Node</a:t>
            </a:r>
          </a:p>
          <a:p>
            <a:pPr lvl="1"/>
            <a:r>
              <a:rPr lang="en-US" dirty="0"/>
              <a:t>1 Proxy Node</a:t>
            </a:r>
          </a:p>
          <a:p>
            <a:pPr lvl="1"/>
            <a:r>
              <a:rPr lang="en-US" dirty="0"/>
              <a:t>3 Worker nodes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2B9638-6256-0543-816A-61ED225B4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Hands on workshop on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F2749-7650-9549-9798-77DA1AE86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5F9E-BE9E-3E4B-A065-6D955E0DE51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D89C3A-C8B3-DF44-B1E3-9B53D2C6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79A63D-92BD-8241-B6A0-CDE17BA7E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588" y="2151327"/>
            <a:ext cx="8134746" cy="407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488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2B9638-6256-0543-816A-61ED225B4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Hands on workshop on cloud</a:t>
            </a:r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D89C3A-C8B3-DF44-B1E3-9B53D2C6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Cluster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88B424-ECB7-374B-B985-B36E0163ADBA}"/>
              </a:ext>
            </a:extLst>
          </p:cNvPr>
          <p:cNvSpPr/>
          <p:nvPr/>
        </p:nvSpPr>
        <p:spPr>
          <a:xfrm>
            <a:off x="1351006" y="1727359"/>
            <a:ext cx="2863755" cy="3256326"/>
          </a:xfrm>
          <a:prstGeom prst="rect">
            <a:avLst/>
          </a:prstGeom>
          <a:gradFill flip="none" rotWithShape="1">
            <a:gsLst>
              <a:gs pos="0">
                <a:srgbClr val="87B8C1">
                  <a:shade val="30000"/>
                  <a:satMod val="115000"/>
                </a:srgbClr>
              </a:gs>
              <a:gs pos="50000">
                <a:srgbClr val="87B8C1">
                  <a:shade val="67500"/>
                  <a:satMod val="115000"/>
                </a:srgbClr>
              </a:gs>
              <a:gs pos="100000">
                <a:srgbClr val="87B8C1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69FA30-3EFA-2B4D-BAF2-E6AD00D41C21}"/>
              </a:ext>
            </a:extLst>
          </p:cNvPr>
          <p:cNvSpPr/>
          <p:nvPr/>
        </p:nvSpPr>
        <p:spPr>
          <a:xfrm>
            <a:off x="1841757" y="2153318"/>
            <a:ext cx="1868606" cy="56489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36DB74-4517-5B4E-A253-83B8ABE5E0A2}"/>
              </a:ext>
            </a:extLst>
          </p:cNvPr>
          <p:cNvSpPr/>
          <p:nvPr/>
        </p:nvSpPr>
        <p:spPr>
          <a:xfrm>
            <a:off x="1841757" y="2861722"/>
            <a:ext cx="1868606" cy="56489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Scheduler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FB48C6-0B6D-0646-AF18-2354B5008345}"/>
              </a:ext>
            </a:extLst>
          </p:cNvPr>
          <p:cNvSpPr/>
          <p:nvPr/>
        </p:nvSpPr>
        <p:spPr>
          <a:xfrm>
            <a:off x="1841757" y="3560901"/>
            <a:ext cx="1868606" cy="56489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5A213CBD-2DDA-FF45-A5F7-BE62B432F778}"/>
              </a:ext>
            </a:extLst>
          </p:cNvPr>
          <p:cNvSpPr/>
          <p:nvPr/>
        </p:nvSpPr>
        <p:spPr>
          <a:xfrm>
            <a:off x="2209393" y="4318858"/>
            <a:ext cx="1133333" cy="554603"/>
          </a:xfrm>
          <a:prstGeom prst="can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etcd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E4A0A8-E6CD-8A45-9B20-47345CD8A71E}"/>
              </a:ext>
            </a:extLst>
          </p:cNvPr>
          <p:cNvSpPr/>
          <p:nvPr/>
        </p:nvSpPr>
        <p:spPr>
          <a:xfrm>
            <a:off x="1161359" y="1330663"/>
            <a:ext cx="1048034" cy="3457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4E11DC9-70BB-504C-B2A6-F1CF9920D72B}"/>
              </a:ext>
            </a:extLst>
          </p:cNvPr>
          <p:cNvSpPr/>
          <p:nvPr/>
        </p:nvSpPr>
        <p:spPr>
          <a:xfrm>
            <a:off x="5283582" y="695618"/>
            <a:ext cx="1048034" cy="3457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Nodes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F3F621A-6280-654A-BB36-D46EFCECC7BF}"/>
              </a:ext>
            </a:extLst>
          </p:cNvPr>
          <p:cNvGrpSpPr/>
          <p:nvPr/>
        </p:nvGrpSpPr>
        <p:grpSpPr>
          <a:xfrm>
            <a:off x="5283582" y="1015174"/>
            <a:ext cx="6383172" cy="4798111"/>
            <a:chOff x="5281399" y="1313416"/>
            <a:chExt cx="6383172" cy="404956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5C2D83A-C2B4-3F44-B756-D9614A9F0208}"/>
                </a:ext>
              </a:extLst>
            </p:cNvPr>
            <p:cNvSpPr/>
            <p:nvPr/>
          </p:nvSpPr>
          <p:spPr>
            <a:xfrm>
              <a:off x="5281399" y="1313416"/>
              <a:ext cx="5621172" cy="32875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D7899FB-7874-BB4C-8D77-8D274C02A418}"/>
                </a:ext>
              </a:extLst>
            </p:cNvPr>
            <p:cNvSpPr/>
            <p:nvPr/>
          </p:nvSpPr>
          <p:spPr>
            <a:xfrm>
              <a:off x="5433799" y="1465816"/>
              <a:ext cx="5621172" cy="32875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4A2EAA2-8C50-5F44-9B47-CAA385F8C528}"/>
                </a:ext>
              </a:extLst>
            </p:cNvPr>
            <p:cNvSpPr/>
            <p:nvPr/>
          </p:nvSpPr>
          <p:spPr>
            <a:xfrm>
              <a:off x="5586199" y="1618216"/>
              <a:ext cx="5621172" cy="32875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4611C0D-CD99-194E-A66F-C4EF22C9FB42}"/>
                </a:ext>
              </a:extLst>
            </p:cNvPr>
            <p:cNvSpPr/>
            <p:nvPr/>
          </p:nvSpPr>
          <p:spPr>
            <a:xfrm>
              <a:off x="5738599" y="1770616"/>
              <a:ext cx="5621172" cy="32875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A6AB46E-BBA1-2042-A0D7-CFF82FFA1982}"/>
                </a:ext>
              </a:extLst>
            </p:cNvPr>
            <p:cNvSpPr/>
            <p:nvPr/>
          </p:nvSpPr>
          <p:spPr>
            <a:xfrm>
              <a:off x="5890999" y="1923016"/>
              <a:ext cx="5621172" cy="32875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23E7EAE-0D5F-8344-B682-26C639B861C2}"/>
                </a:ext>
              </a:extLst>
            </p:cNvPr>
            <p:cNvSpPr/>
            <p:nvPr/>
          </p:nvSpPr>
          <p:spPr>
            <a:xfrm>
              <a:off x="6043399" y="2075416"/>
              <a:ext cx="5621172" cy="32875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C767D58-6F82-E94E-8347-AF292F0D4DF2}"/>
              </a:ext>
            </a:extLst>
          </p:cNvPr>
          <p:cNvGrpSpPr/>
          <p:nvPr/>
        </p:nvGrpSpPr>
        <p:grpSpPr>
          <a:xfrm>
            <a:off x="6301832" y="1893534"/>
            <a:ext cx="4532337" cy="2959335"/>
            <a:chOff x="6298725" y="2085042"/>
            <a:chExt cx="4532337" cy="295933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52283DC-95C0-6840-900A-B3B964FFAB5C}"/>
                </a:ext>
              </a:extLst>
            </p:cNvPr>
            <p:cNvSpPr/>
            <p:nvPr/>
          </p:nvSpPr>
          <p:spPr>
            <a:xfrm>
              <a:off x="6700255" y="2756003"/>
              <a:ext cx="860605" cy="46164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F79C652-A8F7-AD4F-AA02-72EE53A285E0}"/>
                </a:ext>
              </a:extLst>
            </p:cNvPr>
            <p:cNvSpPr/>
            <p:nvPr/>
          </p:nvSpPr>
          <p:spPr>
            <a:xfrm>
              <a:off x="6451125" y="4226934"/>
              <a:ext cx="1819419" cy="81744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AE276D3-DF61-324E-9E58-F185137E828B}"/>
                </a:ext>
              </a:extLst>
            </p:cNvPr>
            <p:cNvSpPr/>
            <p:nvPr/>
          </p:nvSpPr>
          <p:spPr>
            <a:xfrm>
              <a:off x="6451126" y="2410296"/>
              <a:ext cx="1819418" cy="81744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B9AD9EE-9624-BF42-8101-241B44206E79}"/>
                </a:ext>
              </a:extLst>
            </p:cNvPr>
            <p:cNvSpPr/>
            <p:nvPr/>
          </p:nvSpPr>
          <p:spPr>
            <a:xfrm>
              <a:off x="6298725" y="2085042"/>
              <a:ext cx="1048034" cy="345708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PODS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45BFD66-5B9F-964C-98B2-A61C841E5EA5}"/>
                </a:ext>
              </a:extLst>
            </p:cNvPr>
            <p:cNvSpPr/>
            <p:nvPr/>
          </p:nvSpPr>
          <p:spPr>
            <a:xfrm>
              <a:off x="6451125" y="3331339"/>
              <a:ext cx="1819419" cy="81744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357A3C7-EC33-AB4D-8053-9907CC0549E9}"/>
                </a:ext>
              </a:extLst>
            </p:cNvPr>
            <p:cNvSpPr/>
            <p:nvPr/>
          </p:nvSpPr>
          <p:spPr>
            <a:xfrm>
              <a:off x="6395169" y="2453450"/>
              <a:ext cx="1329464" cy="345708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Containers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01C6B27-709C-544B-9287-4929E6851AAD}"/>
                </a:ext>
              </a:extLst>
            </p:cNvPr>
            <p:cNvSpPr/>
            <p:nvPr/>
          </p:nvSpPr>
          <p:spPr>
            <a:xfrm>
              <a:off x="9011644" y="2410366"/>
              <a:ext cx="1819418" cy="81744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E3BACB0-EA5E-8F4C-A335-2EB17DDC7709}"/>
                </a:ext>
              </a:extLst>
            </p:cNvPr>
            <p:cNvSpPr/>
            <p:nvPr/>
          </p:nvSpPr>
          <p:spPr>
            <a:xfrm>
              <a:off x="9011643" y="3331409"/>
              <a:ext cx="1819419" cy="81744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8538D51-C8E0-2343-A882-6433BDB8B596}"/>
                </a:ext>
              </a:extLst>
            </p:cNvPr>
            <p:cNvSpPr/>
            <p:nvPr/>
          </p:nvSpPr>
          <p:spPr>
            <a:xfrm>
              <a:off x="6700255" y="2791686"/>
              <a:ext cx="403261" cy="3154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4876999-15F2-3245-AB86-60C5484EA4E1}"/>
                </a:ext>
              </a:extLst>
            </p:cNvPr>
            <p:cNvSpPr/>
            <p:nvPr/>
          </p:nvSpPr>
          <p:spPr>
            <a:xfrm>
              <a:off x="7204653" y="2794969"/>
              <a:ext cx="403261" cy="3154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2DCDD43-D9C7-A541-AE80-E4D259EC9AD5}"/>
                </a:ext>
              </a:extLst>
            </p:cNvPr>
            <p:cNvSpPr/>
            <p:nvPr/>
          </p:nvSpPr>
          <p:spPr>
            <a:xfrm>
              <a:off x="6727296" y="3626171"/>
              <a:ext cx="880618" cy="2879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FCDCCC2-FE56-364A-A460-A8C967F40061}"/>
                </a:ext>
              </a:extLst>
            </p:cNvPr>
            <p:cNvSpPr/>
            <p:nvPr/>
          </p:nvSpPr>
          <p:spPr>
            <a:xfrm>
              <a:off x="7682454" y="3612401"/>
              <a:ext cx="403261" cy="3154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819B70D-1F94-B345-866A-7C9D4A6CBC56}"/>
                </a:ext>
              </a:extLst>
            </p:cNvPr>
            <p:cNvSpPr/>
            <p:nvPr/>
          </p:nvSpPr>
          <p:spPr>
            <a:xfrm>
              <a:off x="7712691" y="2781957"/>
              <a:ext cx="403261" cy="3154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9D32F08-3E46-9E48-9AC0-7176B10E2425}"/>
                </a:ext>
              </a:extLst>
            </p:cNvPr>
            <p:cNvSpPr/>
            <p:nvPr/>
          </p:nvSpPr>
          <p:spPr>
            <a:xfrm>
              <a:off x="9201491" y="2749052"/>
              <a:ext cx="403261" cy="3154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269CA91-9CBD-8C45-9200-FC907C4B767C}"/>
                </a:ext>
              </a:extLst>
            </p:cNvPr>
            <p:cNvSpPr/>
            <p:nvPr/>
          </p:nvSpPr>
          <p:spPr>
            <a:xfrm>
              <a:off x="6727296" y="4460621"/>
              <a:ext cx="1358419" cy="3154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D44F83A-5ED5-D64D-8E15-DB0974FB91D1}"/>
                </a:ext>
              </a:extLst>
            </p:cNvPr>
            <p:cNvSpPr/>
            <p:nvPr/>
          </p:nvSpPr>
          <p:spPr>
            <a:xfrm>
              <a:off x="9201491" y="3639939"/>
              <a:ext cx="880618" cy="2879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43EEF5B-4C9E-9944-92D7-7407EDD671DC}"/>
                </a:ext>
              </a:extLst>
            </p:cNvPr>
            <p:cNvSpPr/>
            <p:nvPr/>
          </p:nvSpPr>
          <p:spPr>
            <a:xfrm>
              <a:off x="6438784" y="3396404"/>
              <a:ext cx="1329464" cy="345708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Containers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514CBE5-1D64-7D49-A65C-83C6B01CBDE6}"/>
                </a:ext>
              </a:extLst>
            </p:cNvPr>
            <p:cNvSpPr/>
            <p:nvPr/>
          </p:nvSpPr>
          <p:spPr>
            <a:xfrm>
              <a:off x="6451125" y="4230546"/>
              <a:ext cx="1329464" cy="345708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Containers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9F7655A-2984-4049-9A89-AC47800796D3}"/>
                </a:ext>
              </a:extLst>
            </p:cNvPr>
            <p:cNvSpPr/>
            <p:nvPr/>
          </p:nvSpPr>
          <p:spPr>
            <a:xfrm>
              <a:off x="8869860" y="2482168"/>
              <a:ext cx="1329464" cy="345708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Containers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0B232DE-74A7-BE4B-92F7-CFCC124E6C01}"/>
                </a:ext>
              </a:extLst>
            </p:cNvPr>
            <p:cNvSpPr/>
            <p:nvPr/>
          </p:nvSpPr>
          <p:spPr>
            <a:xfrm>
              <a:off x="8911502" y="3382810"/>
              <a:ext cx="1329464" cy="345708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Containers</a:t>
              </a: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4EDA92A0-FFDB-974E-80F4-291538EF9EC3}"/>
              </a:ext>
            </a:extLst>
          </p:cNvPr>
          <p:cNvSpPr/>
          <p:nvPr/>
        </p:nvSpPr>
        <p:spPr>
          <a:xfrm>
            <a:off x="6686170" y="5103199"/>
            <a:ext cx="1312678" cy="522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Kubelet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873A1AE-D2BC-824F-9F60-A171E8C038AF}"/>
              </a:ext>
            </a:extLst>
          </p:cNvPr>
          <p:cNvSpPr/>
          <p:nvPr/>
        </p:nvSpPr>
        <p:spPr>
          <a:xfrm>
            <a:off x="8136952" y="5105935"/>
            <a:ext cx="1312678" cy="522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Kube</a:t>
            </a:r>
            <a:r>
              <a:rPr lang="en-US" sz="1600" dirty="0">
                <a:solidFill>
                  <a:schemeClr val="tx1"/>
                </a:solidFill>
              </a:rPr>
              <a:t>-proxy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B9BF99F-9936-0348-BC81-0D2503E9B925}"/>
              </a:ext>
            </a:extLst>
          </p:cNvPr>
          <p:cNvSpPr/>
          <p:nvPr/>
        </p:nvSpPr>
        <p:spPr>
          <a:xfrm>
            <a:off x="9587734" y="5105935"/>
            <a:ext cx="1912324" cy="522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Container Runtime Engine</a:t>
            </a:r>
          </a:p>
        </p:txBody>
      </p:sp>
      <p:pic>
        <p:nvPicPr>
          <p:cNvPr id="56" name="Graphic 55" descr="User">
            <a:extLst>
              <a:ext uri="{FF2B5EF4-FFF2-40B4-BE49-F238E27FC236}">
                <a16:creationId xmlns:a16="http://schemas.microsoft.com/office/drawing/2014/main" id="{4BC5F201-CA7A-FA43-AAE1-5CE51F116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97" y="2747696"/>
            <a:ext cx="914400" cy="914400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40351B58-66CC-6D40-A12E-C32E4DCE80FF}"/>
              </a:ext>
            </a:extLst>
          </p:cNvPr>
          <p:cNvSpPr/>
          <p:nvPr/>
        </p:nvSpPr>
        <p:spPr>
          <a:xfrm>
            <a:off x="6674" y="3692649"/>
            <a:ext cx="1048034" cy="3457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</a:t>
            </a:r>
          </a:p>
        </p:txBody>
      </p:sp>
      <p:pic>
        <p:nvPicPr>
          <p:cNvPr id="59" name="Graphic 58" descr="User">
            <a:extLst>
              <a:ext uri="{FF2B5EF4-FFF2-40B4-BE49-F238E27FC236}">
                <a16:creationId xmlns:a16="http://schemas.microsoft.com/office/drawing/2014/main" id="{6C1A11CD-D31C-1C4B-BCCD-244B94891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0544" y="6166307"/>
            <a:ext cx="752886" cy="752886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B5F7ED06-7DF9-B24E-A640-63DB70D8F40E}"/>
              </a:ext>
            </a:extLst>
          </p:cNvPr>
          <p:cNvSpPr/>
          <p:nvPr/>
        </p:nvSpPr>
        <p:spPr>
          <a:xfrm>
            <a:off x="7339402" y="6441617"/>
            <a:ext cx="1048034" cy="3457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A6098D5-F854-E944-8A66-D1BC42AF4307}"/>
              </a:ext>
            </a:extLst>
          </p:cNvPr>
          <p:cNvCxnSpPr>
            <a:cxnSpLocks/>
          </p:cNvCxnSpPr>
          <p:nvPr/>
        </p:nvCxnSpPr>
        <p:spPr>
          <a:xfrm>
            <a:off x="8621454" y="5813285"/>
            <a:ext cx="0" cy="353022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093AB3A-8217-1849-8C02-AE3AA7C8CDD1}"/>
              </a:ext>
            </a:extLst>
          </p:cNvPr>
          <p:cNvCxnSpPr>
            <a:cxnSpLocks/>
          </p:cNvCxnSpPr>
          <p:nvPr/>
        </p:nvCxnSpPr>
        <p:spPr>
          <a:xfrm flipH="1">
            <a:off x="855014" y="3312251"/>
            <a:ext cx="425407" cy="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029FBC3-0E7A-5941-BD54-2D74513B568D}"/>
              </a:ext>
            </a:extLst>
          </p:cNvPr>
          <p:cNvCxnSpPr>
            <a:cxnSpLocks/>
          </p:cNvCxnSpPr>
          <p:nvPr/>
        </p:nvCxnSpPr>
        <p:spPr>
          <a:xfrm flipH="1">
            <a:off x="4378412" y="3448431"/>
            <a:ext cx="780442" cy="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359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CE95BB-8096-AD45-9175-5F22584C6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Etcd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 err="1"/>
              <a:t>etcd</a:t>
            </a:r>
            <a:r>
              <a:rPr lang="en-IN" dirty="0"/>
              <a:t> is a cluster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datastore</a:t>
            </a:r>
            <a:endParaRPr lang="en-IN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Provides highly available key-value store for persisting cluster state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Stores objects and config information</a:t>
            </a:r>
          </a:p>
          <a:p>
            <a:r>
              <a:rPr lang="en-IN" dirty="0"/>
              <a:t>Scheduler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Allocate the node </a:t>
            </a:r>
            <a:r>
              <a:rPr lang="en-IN" dirty="0"/>
              <a:t>for the newly created pod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Scheduling decisions are based on hardware/software/policy constraints, data locality and etc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2B9638-6256-0543-816A-61ED225B4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Hands on workshop on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F2749-7650-9549-9798-77DA1AE86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5F9E-BE9E-3E4B-A065-6D955E0DE51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D89C3A-C8B3-DF44-B1E3-9B53D2C6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Master components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A731B0-FA5D-3648-9582-39656A047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919" y="3969918"/>
            <a:ext cx="4995881" cy="245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5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CE95BB-8096-AD45-9175-5F22584C6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Controller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Monitors</a:t>
            </a:r>
            <a:r>
              <a:rPr lang="en-IN" dirty="0"/>
              <a:t> the cluster state via the </a:t>
            </a:r>
            <a:r>
              <a:rPr lang="en-IN" dirty="0" err="1"/>
              <a:t>apiserver</a:t>
            </a:r>
            <a:endParaRPr lang="en-IN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Maintain the cluster towards the desired state.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Few controllers are</a:t>
            </a:r>
          </a:p>
          <a:p>
            <a:pPr lvl="2">
              <a:buFont typeface="Wingdings" pitchFamily="2" charset="2"/>
              <a:buChar char="§"/>
            </a:pPr>
            <a:r>
              <a:rPr lang="en-IN" dirty="0"/>
              <a:t>Node Controller</a:t>
            </a:r>
          </a:p>
          <a:p>
            <a:pPr lvl="2">
              <a:buFont typeface="Wingdings" pitchFamily="2" charset="2"/>
              <a:buChar char="§"/>
            </a:pPr>
            <a:r>
              <a:rPr lang="en-IN" dirty="0"/>
              <a:t>Replication Controller</a:t>
            </a:r>
          </a:p>
          <a:p>
            <a:pPr lvl="2">
              <a:buFont typeface="Wingdings" pitchFamily="2" charset="2"/>
              <a:buChar char="§"/>
            </a:pPr>
            <a:r>
              <a:rPr lang="en-IN" dirty="0"/>
              <a:t>Endpoints Controller</a:t>
            </a:r>
          </a:p>
          <a:p>
            <a:r>
              <a:rPr lang="en-IN" dirty="0"/>
              <a:t>API Server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Main management point of the entire cluster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When we issued command through </a:t>
            </a:r>
            <a:r>
              <a:rPr lang="en-IN" dirty="0" err="1"/>
              <a:t>kubectl</a:t>
            </a:r>
            <a:r>
              <a:rPr lang="en-IN" dirty="0"/>
              <a:t>, it communicates with API Server component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Handles authentication and authorization, request validation and etc</a:t>
            </a:r>
          </a:p>
          <a:p>
            <a:pPr lvl="2"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2B9638-6256-0543-816A-61ED225B4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Hands on workshop on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F2749-7650-9549-9798-77DA1AE86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5F9E-BE9E-3E4B-A065-6D955E0DE51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D89C3A-C8B3-DF44-B1E3-9B53D2C6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Master components  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43FE38-42DB-3B44-A1D8-D514AE5D9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289" y="1489955"/>
            <a:ext cx="4995881" cy="245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934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CE95BB-8096-AD45-9175-5F22584C6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kubelet</a:t>
            </a:r>
            <a:endParaRPr lang="en-IN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An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agent</a:t>
            </a:r>
            <a:r>
              <a:rPr lang="en-IN" dirty="0"/>
              <a:t> that runs on each node in the cluster.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It makes sure that containers are running in a pod as per pod spec.</a:t>
            </a:r>
          </a:p>
          <a:p>
            <a:r>
              <a:rPr lang="en-IN" dirty="0" err="1"/>
              <a:t>kube</a:t>
            </a:r>
            <a:r>
              <a:rPr lang="en-IN" dirty="0"/>
              <a:t>-proxy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Manages the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network</a:t>
            </a:r>
            <a:r>
              <a:rPr lang="en-IN" dirty="0"/>
              <a:t> rules on each node.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Performs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connection forwarding </a:t>
            </a:r>
            <a:r>
              <a:rPr lang="en-IN" dirty="0"/>
              <a:t>or load balancing for Kubernetes cluster services. </a:t>
            </a:r>
          </a:p>
          <a:p>
            <a:r>
              <a:rPr lang="en-US" dirty="0"/>
              <a:t>Container Runtime Engine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 container runtime is a Container Runtime Interface compatible application that executes and manages containers.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err="1"/>
              <a:t>Containerd</a:t>
            </a:r>
            <a:r>
              <a:rPr lang="en-US" dirty="0"/>
              <a:t> (docker)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err="1"/>
              <a:t>Rkt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2B9638-6256-0543-816A-61ED225B4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Hands on workshop on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F2749-7650-9549-9798-77DA1AE86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5F9E-BE9E-3E4B-A065-6D955E0DE51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D89C3A-C8B3-DF44-B1E3-9B53D2C6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Nodes Components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F699CE-7E2C-1B46-B232-CC0BB15BF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906" y="4268834"/>
            <a:ext cx="4995881" cy="245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961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3A9CB0-BFF1-6240-907E-172B112944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3642" y="6356350"/>
            <a:ext cx="3004930" cy="365125"/>
          </a:xfrm>
        </p:spPr>
        <p:txBody>
          <a:bodyPr/>
          <a:lstStyle/>
          <a:p>
            <a:r>
              <a:rPr lang="en-IN"/>
              <a:t>Hands on workshop on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6D80EF-7B4E-3A45-87C9-C5FDFC753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8051" y="6054804"/>
            <a:ext cx="2743200" cy="365125"/>
          </a:xfrm>
        </p:spPr>
        <p:txBody>
          <a:bodyPr/>
          <a:lstStyle/>
          <a:p>
            <a:fld id="{5D425F9E-BE9E-3E4B-A065-6D955E0DE51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1AA653B-5302-E043-8C81-B514B521A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: Deploy an application on IBM Cloud Kubernetes Cluster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BB09CE-A929-B140-8F26-C18A212A6223}"/>
              </a:ext>
            </a:extLst>
          </p:cNvPr>
          <p:cNvSpPr/>
          <p:nvPr/>
        </p:nvSpPr>
        <p:spPr>
          <a:xfrm>
            <a:off x="6500181" y="1636436"/>
            <a:ext cx="4781441" cy="4719914"/>
          </a:xfrm>
          <a:prstGeom prst="rect">
            <a:avLst/>
          </a:prstGeom>
          <a:noFill/>
          <a:ln w="3175">
            <a:solidFill>
              <a:schemeClr val="accent1">
                <a:lumMod val="75000"/>
              </a:schemeClr>
            </a:solidFill>
            <a:prstDash val="solid"/>
            <a:miter lim="400000"/>
          </a:ln>
        </p:spPr>
        <p:txBody>
          <a:bodyPr lIns="0" tIns="0" rIns="0" bIns="0" anchor="ctr"/>
          <a:lstStyle/>
          <a:p>
            <a:endParaRPr lang="en-US" sz="1588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4D7C4D-6F3A-214B-AB31-87BE7194CCBC}"/>
              </a:ext>
            </a:extLst>
          </p:cNvPr>
          <p:cNvSpPr/>
          <p:nvPr/>
        </p:nvSpPr>
        <p:spPr>
          <a:xfrm>
            <a:off x="7028752" y="2538362"/>
            <a:ext cx="3684895" cy="3214901"/>
          </a:xfrm>
          <a:prstGeom prst="rect">
            <a:avLst/>
          </a:prstGeom>
          <a:noFill/>
          <a:ln w="3175">
            <a:solidFill>
              <a:schemeClr val="accent1"/>
            </a:solidFill>
            <a:prstDash val="solid"/>
            <a:miter lim="400000"/>
          </a:ln>
        </p:spPr>
        <p:txBody>
          <a:bodyPr lIns="0" tIns="0" rIns="0" bIns="0" anchor="ctr"/>
          <a:lstStyle/>
          <a:p>
            <a:endParaRPr lang="en-US" sz="1588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B244BA-7188-534D-8078-DFE75ACCEBC0}"/>
              </a:ext>
            </a:extLst>
          </p:cNvPr>
          <p:cNvSpPr/>
          <p:nvPr/>
        </p:nvSpPr>
        <p:spPr>
          <a:xfrm>
            <a:off x="8111145" y="3660218"/>
            <a:ext cx="1364212" cy="15374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4277BB"/>
            </a:solidFill>
            <a:prstDash val="solid"/>
            <a:miter lim="400000"/>
          </a:ln>
        </p:spPr>
        <p:txBody>
          <a:bodyPr lIns="0" tIns="0" rIns="0" bIns="0" anchor="ctr"/>
          <a:lstStyle/>
          <a:p>
            <a:endParaRPr lang="en-US" sz="1588">
              <a:solidFill>
                <a:schemeClr val="tx1"/>
              </a:solidFill>
            </a:endParaRPr>
          </a:p>
        </p:txBody>
      </p:sp>
      <p:sp>
        <p:nvSpPr>
          <p:cNvPr id="12" name="Shape 61">
            <a:extLst>
              <a:ext uri="{FF2B5EF4-FFF2-40B4-BE49-F238E27FC236}">
                <a16:creationId xmlns:a16="http://schemas.microsoft.com/office/drawing/2014/main" id="{2D9C66BC-43A5-B446-83A3-174DCAAE7F5B}"/>
              </a:ext>
            </a:extLst>
          </p:cNvPr>
          <p:cNvSpPr/>
          <p:nvPr/>
        </p:nvSpPr>
        <p:spPr>
          <a:xfrm>
            <a:off x="5874326" y="873310"/>
            <a:ext cx="6040170" cy="5848160"/>
          </a:xfrm>
          <a:prstGeom prst="rect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4277BB"/>
                </a:solidFill>
              </a:defRPr>
            </a:pPr>
            <a:endParaRPr sz="1588"/>
          </a:p>
        </p:txBody>
      </p:sp>
      <p:grpSp>
        <p:nvGrpSpPr>
          <p:cNvPr id="13" name="Group 79">
            <a:extLst>
              <a:ext uri="{FF2B5EF4-FFF2-40B4-BE49-F238E27FC236}">
                <a16:creationId xmlns:a16="http://schemas.microsoft.com/office/drawing/2014/main" id="{C5A274D9-0B88-2843-BDD8-0A4F3AB5BF2E}"/>
              </a:ext>
            </a:extLst>
          </p:cNvPr>
          <p:cNvGrpSpPr/>
          <p:nvPr/>
        </p:nvGrpSpPr>
        <p:grpSpPr>
          <a:xfrm>
            <a:off x="4424505" y="4017381"/>
            <a:ext cx="990977" cy="965874"/>
            <a:chOff x="0" y="0"/>
            <a:chExt cx="716058" cy="707232"/>
          </a:xfrm>
        </p:grpSpPr>
        <p:sp>
          <p:nvSpPr>
            <p:cNvPr id="14" name="Shape 77">
              <a:extLst>
                <a:ext uri="{FF2B5EF4-FFF2-40B4-BE49-F238E27FC236}">
                  <a16:creationId xmlns:a16="http://schemas.microsoft.com/office/drawing/2014/main" id="{D9BCD62F-406E-1741-8AED-B0F8431BFD75}"/>
                </a:ext>
              </a:extLst>
            </p:cNvPr>
            <p:cNvSpPr/>
            <p:nvPr/>
          </p:nvSpPr>
          <p:spPr>
            <a:xfrm>
              <a:off x="8826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79C6FF"/>
                  </a:solidFill>
                </a:defRPr>
              </a:pPr>
              <a:endParaRPr sz="9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5" name="_-02.png">
              <a:extLst>
                <a:ext uri="{FF2B5EF4-FFF2-40B4-BE49-F238E27FC236}">
                  <a16:creationId xmlns:a16="http://schemas.microsoft.com/office/drawing/2014/main" id="{60120BE1-F6DB-BC46-8E99-6938F0FA5291}"/>
                </a:ext>
              </a:extLst>
            </p:cNvPr>
            <p:cNvPicPr/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707232" cy="707232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B1EAF92-4CAC-0043-88D7-FC71F8FAB015}"/>
              </a:ext>
            </a:extLst>
          </p:cNvPr>
          <p:cNvGrpSpPr/>
          <p:nvPr/>
        </p:nvGrpSpPr>
        <p:grpSpPr>
          <a:xfrm>
            <a:off x="8232310" y="3861665"/>
            <a:ext cx="1044177" cy="914505"/>
            <a:chOff x="4824841" y="4606521"/>
            <a:chExt cx="701160" cy="62707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10D66DA-0FEB-784A-BECF-F7FD11FDF6B4}"/>
                </a:ext>
              </a:extLst>
            </p:cNvPr>
            <p:cNvGrpSpPr/>
            <p:nvPr/>
          </p:nvGrpSpPr>
          <p:grpSpPr>
            <a:xfrm>
              <a:off x="4901971" y="4609566"/>
              <a:ext cx="624030" cy="624029"/>
              <a:chOff x="4901971" y="4609566"/>
              <a:chExt cx="624030" cy="624029"/>
            </a:xfrm>
          </p:grpSpPr>
          <p:sp>
            <p:nvSpPr>
              <p:cNvPr id="22" name="Shape 195">
                <a:extLst>
                  <a:ext uri="{FF2B5EF4-FFF2-40B4-BE49-F238E27FC236}">
                    <a16:creationId xmlns:a16="http://schemas.microsoft.com/office/drawing/2014/main" id="{281BC722-E71B-1F4F-B9B8-85B206247992}"/>
                  </a:ext>
                </a:extLst>
              </p:cNvPr>
              <p:cNvSpPr/>
              <p:nvPr/>
            </p:nvSpPr>
            <p:spPr>
              <a:xfrm>
                <a:off x="4901971" y="4609566"/>
                <a:ext cx="624030" cy="6240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sz="1588"/>
              </a:p>
            </p:txBody>
          </p:sp>
          <p:pic>
            <p:nvPicPr>
              <p:cNvPr id="23" name="_-03.png">
                <a:extLst>
                  <a:ext uri="{FF2B5EF4-FFF2-40B4-BE49-F238E27FC236}">
                    <a16:creationId xmlns:a16="http://schemas.microsoft.com/office/drawing/2014/main" id="{76E5A823-9259-6F46-B7A6-D200C451ADD0}"/>
                  </a:ext>
                </a:extLst>
              </p:cNvPr>
              <p:cNvPicPr/>
              <p:nvPr/>
            </p:nvPicPr>
            <p:blipFill>
              <a:blip r:embed="rId3"/>
              <a:srcRect l="22990" t="22678" r="12110" b="12057"/>
              <a:stretch>
                <a:fillRect/>
              </a:stretch>
            </p:blipFill>
            <p:spPr>
              <a:xfrm>
                <a:off x="4973832" y="4780746"/>
                <a:ext cx="406617" cy="407265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C878774-D55B-4245-9204-CA5BA156F148}"/>
                </a:ext>
              </a:extLst>
            </p:cNvPr>
            <p:cNvGrpSpPr/>
            <p:nvPr/>
          </p:nvGrpSpPr>
          <p:grpSpPr>
            <a:xfrm>
              <a:off x="4824841" y="4606521"/>
              <a:ext cx="624030" cy="624029"/>
              <a:chOff x="3982891" y="4559812"/>
              <a:chExt cx="624030" cy="624029"/>
            </a:xfrm>
          </p:grpSpPr>
          <p:sp>
            <p:nvSpPr>
              <p:cNvPr id="20" name="Shape 195">
                <a:extLst>
                  <a:ext uri="{FF2B5EF4-FFF2-40B4-BE49-F238E27FC236}">
                    <a16:creationId xmlns:a16="http://schemas.microsoft.com/office/drawing/2014/main" id="{A12147D3-C3C4-5E4E-84FF-5DA67935A5DD}"/>
                  </a:ext>
                </a:extLst>
              </p:cNvPr>
              <p:cNvSpPr/>
              <p:nvPr/>
            </p:nvSpPr>
            <p:spPr>
              <a:xfrm>
                <a:off x="3982891" y="4559812"/>
                <a:ext cx="624030" cy="6240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sz="1588"/>
              </a:p>
            </p:txBody>
          </p:sp>
          <p:pic>
            <p:nvPicPr>
              <p:cNvPr id="21" name="_-03.png">
                <a:extLst>
                  <a:ext uri="{FF2B5EF4-FFF2-40B4-BE49-F238E27FC236}">
                    <a16:creationId xmlns:a16="http://schemas.microsoft.com/office/drawing/2014/main" id="{60DB71A1-6D62-384C-B43F-E816D2774D2D}"/>
                  </a:ext>
                </a:extLst>
              </p:cNvPr>
              <p:cNvPicPr/>
              <p:nvPr/>
            </p:nvPicPr>
            <p:blipFill>
              <a:blip r:embed="rId3"/>
              <a:srcRect l="22990" t="22678" r="12110" b="12057"/>
              <a:stretch>
                <a:fillRect/>
              </a:stretch>
            </p:blipFill>
            <p:spPr>
              <a:xfrm>
                <a:off x="4122675" y="4734037"/>
                <a:ext cx="406617" cy="407265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54A7ECA6-A12C-8940-8C97-4E3A4378D1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206" y="1750027"/>
            <a:ext cx="577822" cy="577822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11399F-1526-7346-961E-570869330BE0}"/>
              </a:ext>
            </a:extLst>
          </p:cNvPr>
          <p:cNvCxnSpPr>
            <a:cxnSpLocks/>
          </p:cNvCxnSpPr>
          <p:nvPr/>
        </p:nvCxnSpPr>
        <p:spPr>
          <a:xfrm>
            <a:off x="5430718" y="4198772"/>
            <a:ext cx="26804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5A39ECEC-40FF-7045-A43A-7875383E39EC}"/>
              </a:ext>
            </a:extLst>
          </p:cNvPr>
          <p:cNvSpPr txBox="1"/>
          <p:nvPr/>
        </p:nvSpPr>
        <p:spPr>
          <a:xfrm>
            <a:off x="8124655" y="4871722"/>
            <a:ext cx="1373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HelloWorld App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318AB5C-F2B6-2D43-A451-34EE048DCC7C}"/>
              </a:ext>
            </a:extLst>
          </p:cNvPr>
          <p:cNvSpPr txBox="1"/>
          <p:nvPr/>
        </p:nvSpPr>
        <p:spPr>
          <a:xfrm>
            <a:off x="4707932" y="5133676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USER</a:t>
            </a:r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961CD1BB-9CA1-2D4D-9987-9377FAB40E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2310" y="939284"/>
            <a:ext cx="931318" cy="616273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D15FA9C6-85E7-B04B-B1AC-28C388221E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8174" y="1746145"/>
            <a:ext cx="1850342" cy="660019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7F45E2CF-9001-4D45-B49C-649538FAD2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1734" y="2705175"/>
            <a:ext cx="997177" cy="744530"/>
          </a:xfrm>
          <a:prstGeom prst="rect">
            <a:avLst/>
          </a:prstGeom>
        </p:spPr>
      </p:pic>
      <p:sp>
        <p:nvSpPr>
          <p:cNvPr id="117" name="Text Placeholder 2">
            <a:extLst>
              <a:ext uri="{FF2B5EF4-FFF2-40B4-BE49-F238E27FC236}">
                <a16:creationId xmlns:a16="http://schemas.microsoft.com/office/drawing/2014/main" id="{C438885C-CC94-C840-BBBB-57D638790863}"/>
              </a:ext>
            </a:extLst>
          </p:cNvPr>
          <p:cNvSpPr txBox="1">
            <a:spLocks/>
          </p:cNvSpPr>
          <p:nvPr/>
        </p:nvSpPr>
        <p:spPr>
          <a:xfrm>
            <a:off x="401717" y="1487492"/>
            <a:ext cx="3551729" cy="431825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983" rtl="0" eaLnBrk="1" latinLnBrk="0" hangingPunct="1">
              <a:defRPr sz="6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342991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983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974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966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957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949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40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932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67" b="1" dirty="0"/>
              <a:t>Architectural Flow:</a:t>
            </a:r>
          </a:p>
          <a:p>
            <a:pPr algn="l"/>
            <a:r>
              <a:rPr lang="en-US" sz="1467" dirty="0"/>
              <a:t>Deploy HelloWorld App</a:t>
            </a:r>
          </a:p>
          <a:p>
            <a:pPr algn="l"/>
            <a:r>
              <a:rPr lang="en-US" sz="1467" dirty="0"/>
              <a:t>Access App</a:t>
            </a:r>
          </a:p>
          <a:p>
            <a:pPr algn="l"/>
            <a:r>
              <a:rPr lang="en-US" sz="1467" dirty="0"/>
              <a:t>Scale App</a:t>
            </a:r>
          </a:p>
          <a:p>
            <a:pPr algn="l"/>
            <a:endParaRPr lang="en-US" sz="1467" dirty="0"/>
          </a:p>
          <a:p>
            <a:pPr algn="l"/>
            <a:endParaRPr lang="en-US" sz="1867" dirty="0"/>
          </a:p>
          <a:p>
            <a:pPr algn="l"/>
            <a:endParaRPr lang="en-US" sz="1867" dirty="0"/>
          </a:p>
          <a:p>
            <a:pPr algn="l"/>
            <a:endParaRPr lang="en-US" sz="1867" dirty="0"/>
          </a:p>
          <a:p>
            <a:pPr algn="l"/>
            <a:endParaRPr lang="en-US" sz="800" dirty="0"/>
          </a:p>
          <a:p>
            <a:pPr algn="l"/>
            <a:r>
              <a:rPr lang="en-US" sz="1867" b="1" dirty="0"/>
              <a:t>Technology Stack (IBM Cloud):</a:t>
            </a:r>
          </a:p>
          <a:p>
            <a:pPr algn="l"/>
            <a:r>
              <a:rPr lang="en-US" sz="1467" dirty="0"/>
              <a:t>Docker Container</a:t>
            </a:r>
          </a:p>
          <a:p>
            <a:pPr algn="l"/>
            <a:r>
              <a:rPr lang="en-US" sz="1467" dirty="0"/>
              <a:t>Kubernetes</a:t>
            </a:r>
          </a:p>
        </p:txBody>
      </p:sp>
    </p:spTree>
    <p:extLst>
      <p:ext uri="{BB962C8B-B14F-4D97-AF65-F5344CB8AC3E}">
        <p14:creationId xmlns:p14="http://schemas.microsoft.com/office/powerpoint/2010/main" val="881285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86C901-2E4F-1C45-BB07-A2DE5C14D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5F9E-BE9E-3E4B-A065-6D955E0DE516}" type="slidenum">
              <a:rPr lang="en-US" smtClean="0">
                <a:solidFill>
                  <a:schemeClr val="bg1"/>
                </a:solidFill>
              </a:rPr>
              <a:pPr/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CD389E-E5CB-F34A-883C-296B0E36E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746" y="2650961"/>
            <a:ext cx="2818507" cy="1117438"/>
          </a:xfrm>
          <a:prstGeom prst="rect">
            <a:avLst/>
          </a:prstGeom>
        </p:spPr>
      </p:pic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A894C451-BC35-5742-94B6-9411076FFC2B}"/>
              </a:ext>
            </a:extLst>
          </p:cNvPr>
          <p:cNvSpPr txBox="1">
            <a:spLocks/>
          </p:cNvSpPr>
          <p:nvPr/>
        </p:nvSpPr>
        <p:spPr>
          <a:xfrm>
            <a:off x="211735" y="2970004"/>
            <a:ext cx="11768528" cy="9179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Hands on lab</a:t>
            </a:r>
          </a:p>
          <a:p>
            <a:pPr lvl="1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821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86C901-2E4F-1C45-BB07-A2DE5C14D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5F9E-BE9E-3E4B-A065-6D955E0DE516}" type="slidenum">
              <a:rPr lang="en-US" smtClean="0">
                <a:solidFill>
                  <a:schemeClr val="bg1"/>
                </a:solidFill>
              </a:rPr>
              <a:pPr/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CD389E-E5CB-F34A-883C-296B0E36E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746" y="2650961"/>
            <a:ext cx="2818507" cy="1117438"/>
          </a:xfrm>
          <a:prstGeom prst="rect">
            <a:avLst/>
          </a:prstGeom>
        </p:spPr>
      </p:pic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A894C451-BC35-5742-94B6-9411076FFC2B}"/>
              </a:ext>
            </a:extLst>
          </p:cNvPr>
          <p:cNvSpPr txBox="1">
            <a:spLocks/>
          </p:cNvSpPr>
          <p:nvPr/>
        </p:nvSpPr>
        <p:spPr>
          <a:xfrm>
            <a:off x="211735" y="2970004"/>
            <a:ext cx="11768528" cy="9179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6600" b="1" dirty="0">
                <a:solidFill>
                  <a:schemeClr val="accent1">
                    <a:lumMod val="75000"/>
                  </a:schemeClr>
                </a:solidFill>
              </a:rPr>
              <a:t>Thank You</a:t>
            </a:r>
          </a:p>
          <a:p>
            <a:pPr lvl="1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295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CB4735-0330-044C-BC51-EBBAAD264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Hands on workshop on cloud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FF4FC6-67F6-D74C-AF5E-FBED9D236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5F9E-BE9E-3E4B-A065-6D955E0DE51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Title 20">
            <a:extLst>
              <a:ext uri="{FF2B5EF4-FFF2-40B4-BE49-F238E27FC236}">
                <a16:creationId xmlns:a16="http://schemas.microsoft.com/office/drawing/2014/main" id="{8B5838B3-5E13-1041-A656-A159A312B450}"/>
              </a:ext>
            </a:extLst>
          </p:cNvPr>
          <p:cNvSpPr txBox="1">
            <a:spLocks/>
          </p:cNvSpPr>
          <p:nvPr/>
        </p:nvSpPr>
        <p:spPr>
          <a:xfrm>
            <a:off x="1728787" y="505696"/>
            <a:ext cx="8734425" cy="6786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 dirty="0"/>
              <a:t>Stay Connected and continue coding !</a:t>
            </a:r>
          </a:p>
        </p:txBody>
      </p:sp>
      <p:pic>
        <p:nvPicPr>
          <p:cNvPr id="5" name="Content Placeholder 9">
            <a:extLst>
              <a:ext uri="{FF2B5EF4-FFF2-40B4-BE49-F238E27FC236}">
                <a16:creationId xmlns:a16="http://schemas.microsoft.com/office/drawing/2014/main" id="{098AA501-3DCC-894E-A029-875983749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87" y="1763242"/>
            <a:ext cx="992981" cy="9929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E7BAF2-B3AC-2446-A3D4-76787D0BD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39" y="4369125"/>
            <a:ext cx="790574" cy="7366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454E022-C73D-0C48-BDDF-0210DFD24E1C}"/>
              </a:ext>
            </a:extLst>
          </p:cNvPr>
          <p:cNvSpPr/>
          <p:nvPr/>
        </p:nvSpPr>
        <p:spPr>
          <a:xfrm>
            <a:off x="1869713" y="1999567"/>
            <a:ext cx="382450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Instructions available here </a:t>
            </a:r>
            <a:r>
              <a:rPr lang="en-US" altLang="en-US" sz="1200" dirty="0">
                <a:hlinkClick r:id="rId4"/>
              </a:rPr>
              <a:t>https://github.com/IBMEvent/HandsOnCloud-201905</a:t>
            </a:r>
            <a:endParaRPr lang="en-US" alt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2C9B9E-9AF8-E545-9087-8C2E1A2DA799}"/>
              </a:ext>
            </a:extLst>
          </p:cNvPr>
          <p:cNvSpPr/>
          <p:nvPr/>
        </p:nvSpPr>
        <p:spPr>
          <a:xfrm>
            <a:off x="1869712" y="3032702"/>
            <a:ext cx="37905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Check out the cool developer journeys</a:t>
            </a:r>
          </a:p>
          <a:p>
            <a:r>
              <a:rPr lang="en-US" altLang="en-US" dirty="0">
                <a:hlinkClick r:id="rId5"/>
              </a:rPr>
              <a:t>https://developer.ibm.com/patterns/</a:t>
            </a:r>
            <a:r>
              <a:rPr lang="en-US" altLang="en-US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E44A77-9A0E-8B4A-9740-03B8C82B697B}"/>
              </a:ext>
            </a:extLst>
          </p:cNvPr>
          <p:cNvSpPr/>
          <p:nvPr/>
        </p:nvSpPr>
        <p:spPr>
          <a:xfrm>
            <a:off x="1869713" y="4369125"/>
            <a:ext cx="69556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Join our Slack team and stay in touch with the experts</a:t>
            </a:r>
          </a:p>
          <a:p>
            <a:r>
              <a:rPr lang="en-US" dirty="0">
                <a:hlinkClick r:id="rId6"/>
              </a:rPr>
              <a:t>https://ibmdevconnect.slack.com</a:t>
            </a:r>
            <a:r>
              <a:rPr lang="en-US" dirty="0"/>
              <a:t>  </a:t>
            </a:r>
          </a:p>
          <a:p>
            <a:endParaRPr lang="en-US" dirty="0"/>
          </a:p>
          <a:p>
            <a:r>
              <a:rPr lang="en-US" dirty="0"/>
              <a:t>Send in your request to  - </a:t>
            </a:r>
            <a:r>
              <a:rPr lang="en-US" dirty="0">
                <a:hlinkClick r:id="rId7"/>
              </a:rPr>
              <a:t>http://ibm.biz/slackrequest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1D6171-BB5D-4B46-81A0-EDB56F86F260}"/>
              </a:ext>
            </a:extLst>
          </p:cNvPr>
          <p:cNvSpPr/>
          <p:nvPr/>
        </p:nvSpPr>
        <p:spPr>
          <a:xfrm>
            <a:off x="6105902" y="2501898"/>
            <a:ext cx="58952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/>
              <a:t>Join</a:t>
            </a:r>
            <a:r>
              <a:rPr lang="en-US" altLang="en-US" dirty="0"/>
              <a:t> our Meetup groups</a:t>
            </a:r>
          </a:p>
          <a:p>
            <a:endParaRPr lang="en-US" altLang="en-US" sz="1500" dirty="0"/>
          </a:p>
          <a:p>
            <a:r>
              <a:rPr lang="en-US" altLang="en-US" sz="1500" b="1" dirty="0"/>
              <a:t>Mumbai :</a:t>
            </a:r>
            <a:r>
              <a:rPr lang="en-US" altLang="en-US" sz="1500" dirty="0"/>
              <a:t>	  </a:t>
            </a:r>
            <a:r>
              <a:rPr lang="en-US" altLang="en-US" sz="1500" dirty="0">
                <a:hlinkClick r:id="rId8"/>
              </a:rPr>
              <a:t>https://www.meetup.com/Cloud-Mumbai-Meetup/</a:t>
            </a:r>
            <a:r>
              <a:rPr lang="en-US" altLang="en-US" sz="1500" dirty="0"/>
              <a:t> </a:t>
            </a:r>
          </a:p>
          <a:p>
            <a:r>
              <a:rPr lang="en-US" altLang="en-US" sz="1500" b="1" dirty="0"/>
              <a:t>Hyderabad: </a:t>
            </a:r>
            <a:r>
              <a:rPr lang="en-US" altLang="en-US" sz="1500" dirty="0">
                <a:hlinkClick r:id="rId9"/>
              </a:rPr>
              <a:t>https://www.meetup.com/Hyderabad-Cognitive-with-Cloud</a:t>
            </a:r>
            <a:r>
              <a:rPr lang="en-US" altLang="en-US" sz="1500" dirty="0"/>
              <a:t> </a:t>
            </a:r>
          </a:p>
          <a:p>
            <a:r>
              <a:rPr lang="en-US" altLang="en-US" sz="1500" b="1" dirty="0"/>
              <a:t>Bangalore :</a:t>
            </a:r>
            <a:r>
              <a:rPr lang="en-US" altLang="en-US" sz="1500" dirty="0"/>
              <a:t> </a:t>
            </a:r>
            <a:r>
              <a:rPr lang="en-US" altLang="en-US" sz="1500" dirty="0">
                <a:hlinkClick r:id="rId10"/>
              </a:rPr>
              <a:t>https://www.meetup.com/IBMDevConnect-Bangalore</a:t>
            </a:r>
            <a:endParaRPr lang="en-US" altLang="en-US" sz="1500" dirty="0"/>
          </a:p>
          <a:p>
            <a:r>
              <a:rPr lang="en-US" altLang="en-US" sz="1500" b="1" dirty="0"/>
              <a:t>Chennai: </a:t>
            </a:r>
            <a:r>
              <a:rPr lang="en-US" altLang="en-US" sz="1500" dirty="0">
                <a:hlinkClick r:id="rId11"/>
              </a:rPr>
              <a:t>https://www.meetup.com/Chennai-CodeWeekend-Meetup/</a:t>
            </a:r>
            <a:r>
              <a:rPr lang="en-US" altLang="en-US" sz="1500" dirty="0"/>
              <a:t> </a:t>
            </a:r>
          </a:p>
          <a:p>
            <a:endParaRPr lang="en-US" altLang="en-US" sz="15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DEBE55E-4B94-3D4F-905C-1E8B4EA3DF2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886034"/>
            <a:ext cx="1409213" cy="502220"/>
          </a:xfrm>
          <a:prstGeom prst="rect">
            <a:avLst/>
          </a:prstGeom>
        </p:spPr>
      </p:pic>
      <p:pic>
        <p:nvPicPr>
          <p:cNvPr id="12" name="Picture 2" descr="Image result for IBM Developer">
            <a:extLst>
              <a:ext uri="{FF2B5EF4-FFF2-40B4-BE49-F238E27FC236}">
                <a16:creationId xmlns:a16="http://schemas.microsoft.com/office/drawing/2014/main" id="{E53EC7A4-54C6-9F48-82B7-EDDEBC692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9" y="3032702"/>
            <a:ext cx="789284" cy="789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158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7BD8A2-FCB8-1546-8CDF-69AA3FA22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IBM Cloud trial account Registration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Kubernetes Cluster in IBM Cloud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Presentation</a:t>
            </a:r>
          </a:p>
          <a:p>
            <a:pPr lvl="1"/>
            <a:r>
              <a:rPr lang="en-US" dirty="0"/>
              <a:t>Dockers</a:t>
            </a:r>
          </a:p>
          <a:p>
            <a:pPr lvl="1"/>
            <a:r>
              <a:rPr lang="en-US" dirty="0"/>
              <a:t>Kubernetes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Hands on lab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3A9CB0-BFF1-6240-907E-172B11294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Hands on workshop on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6D80EF-7B4E-3A45-87C9-C5FDFC753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5F9E-BE9E-3E4B-A065-6D955E0DE51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1AA653B-5302-E043-8C81-B514B521A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987440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E7DC9D-5A6B-3E4C-A686-F0DC3BB2AE2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86C901-2E4F-1C45-BB07-A2DE5C14D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5F9E-BE9E-3E4B-A065-6D955E0DE516}" type="slidenum">
              <a:rPr lang="en-US" smtClean="0">
                <a:solidFill>
                  <a:schemeClr val="bg1"/>
                </a:solidFill>
              </a:rPr>
              <a:pPr/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CD389E-E5CB-F34A-883C-296B0E36E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746" y="2650961"/>
            <a:ext cx="2818507" cy="111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819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1FE9E7-2435-E647-A273-70D84FEC0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your trail account with your personal mail id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Activate the account by clicking on the link sent to your mail id</a:t>
            </a:r>
          </a:p>
          <a:p>
            <a:endParaRPr lang="en-US" dirty="0"/>
          </a:p>
          <a:p>
            <a:r>
              <a:rPr lang="en-US" dirty="0"/>
              <a:t>Open the IBM Cloud web console</a:t>
            </a:r>
          </a:p>
          <a:p>
            <a:pPr lvl="1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50F1FC-5D14-BE4E-AFCF-D098CD7EF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Hands on workshop on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F1AF0-9AFB-5942-87C4-019DE08AB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5F9E-BE9E-3E4B-A065-6D955E0DE51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DB18717-1CA3-6F4B-8D2C-DEAD4ADF2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Cloud trial account Registration and activation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AB4E33-21FC-C648-B43D-1EE6D086FDCC}"/>
              </a:ext>
            </a:extLst>
          </p:cNvPr>
          <p:cNvSpPr/>
          <p:nvPr/>
        </p:nvSpPr>
        <p:spPr>
          <a:xfrm>
            <a:off x="1080798" y="4062332"/>
            <a:ext cx="23857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https://cloud.ibm.com</a:t>
            </a:r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DB4140-A81E-7C46-BC0F-2B1F30D17A19}"/>
              </a:ext>
            </a:extLst>
          </p:cNvPr>
          <p:cNvSpPr/>
          <p:nvPr/>
        </p:nvSpPr>
        <p:spPr>
          <a:xfrm>
            <a:off x="1080798" y="1399819"/>
            <a:ext cx="3925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https://cloud.ibm.com/registration/trial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810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1FE9E7-2435-E647-A273-70D84FEC0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Login to IBM Cloud with your credentials.</a:t>
            </a:r>
          </a:p>
          <a:p>
            <a:r>
              <a:rPr lang="en-IN" dirty="0"/>
              <a:t>Click on </a:t>
            </a:r>
            <a:r>
              <a:rPr lang="en-IN" dirty="0" err="1"/>
              <a:t>Catalog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Click on Kubernetes Service</a:t>
            </a:r>
          </a:p>
          <a:p>
            <a:endParaRPr lang="en-IN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50F1FC-5D14-BE4E-AFCF-D098CD7EF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Hands on workshop on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F1AF0-9AFB-5942-87C4-019DE08AB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5F9E-BE9E-3E4B-A065-6D955E0DE51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DB18717-1CA3-6F4B-8D2C-DEAD4ADF2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Kubernetes Cluster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185E1F-4C95-E94A-A703-35B6A42AE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677" y="1455193"/>
            <a:ext cx="6362958" cy="23351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5202DE-07AE-D840-9A06-C88A28C38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3919822"/>
            <a:ext cx="6705600" cy="252361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2F5DF3A-89BE-9C47-839B-FCA86423678E}"/>
              </a:ext>
            </a:extLst>
          </p:cNvPr>
          <p:cNvSpPr/>
          <p:nvPr/>
        </p:nvSpPr>
        <p:spPr>
          <a:xfrm>
            <a:off x="6737094" y="887877"/>
            <a:ext cx="23857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https://cloud.ibm.com</a:t>
            </a:r>
            <a:endParaRPr lang="en-US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D84A30-A4E3-6F48-89FC-DD204833357D}"/>
              </a:ext>
            </a:extLst>
          </p:cNvPr>
          <p:cNvSpPr/>
          <p:nvPr/>
        </p:nvSpPr>
        <p:spPr>
          <a:xfrm>
            <a:off x="5835270" y="1455193"/>
            <a:ext cx="783771" cy="312420"/>
          </a:xfrm>
          <a:prstGeom prst="rect">
            <a:avLst/>
          </a:prstGeom>
          <a:noFill/>
          <a:ln w="25400">
            <a:solidFill>
              <a:srgbClr val="FF2F9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BC437-4DD2-FE4A-828A-33348FF7E879}"/>
              </a:ext>
            </a:extLst>
          </p:cNvPr>
          <p:cNvSpPr/>
          <p:nvPr/>
        </p:nvSpPr>
        <p:spPr>
          <a:xfrm>
            <a:off x="6227155" y="4883091"/>
            <a:ext cx="2481416" cy="1347060"/>
          </a:xfrm>
          <a:prstGeom prst="rect">
            <a:avLst/>
          </a:prstGeom>
          <a:noFill/>
          <a:ln w="25400">
            <a:solidFill>
              <a:srgbClr val="FF2F9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748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1FE9E7-2435-E647-A273-70D84FEC0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Click on Create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Select a Plan - Free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Click on Create Cluster</a:t>
            </a:r>
          </a:p>
          <a:p>
            <a:endParaRPr lang="en-US" sz="2400" dirty="0"/>
          </a:p>
          <a:p>
            <a:pPr lvl="1"/>
            <a:endParaRPr lang="en-US" sz="20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50F1FC-5D14-BE4E-AFCF-D098CD7EF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Hands on workshop on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F1AF0-9AFB-5942-87C4-019DE08AB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5F9E-BE9E-3E4B-A065-6D955E0DE51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DB18717-1CA3-6F4B-8D2C-DEAD4ADF2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Kubernetes Cluster  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8AE04F-E729-0D4A-940B-A2143308B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842" y="820867"/>
            <a:ext cx="8507928" cy="241911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40B37B-0094-BB42-B0F3-ADB374AC095C}"/>
              </a:ext>
            </a:extLst>
          </p:cNvPr>
          <p:cNvSpPr/>
          <p:nvPr/>
        </p:nvSpPr>
        <p:spPr>
          <a:xfrm>
            <a:off x="10570029" y="1466077"/>
            <a:ext cx="881742" cy="384493"/>
          </a:xfrm>
          <a:prstGeom prst="rect">
            <a:avLst/>
          </a:prstGeom>
          <a:noFill/>
          <a:ln w="25400">
            <a:solidFill>
              <a:srgbClr val="FF2F9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069190-118B-3A46-8899-4860478CB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3362462"/>
            <a:ext cx="6290516" cy="335901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C5631A8-0440-354C-B90D-ACB4BB7EAD8C}"/>
              </a:ext>
            </a:extLst>
          </p:cNvPr>
          <p:cNvSpPr/>
          <p:nvPr/>
        </p:nvSpPr>
        <p:spPr>
          <a:xfrm>
            <a:off x="3570514" y="4093575"/>
            <a:ext cx="2285999" cy="1207768"/>
          </a:xfrm>
          <a:prstGeom prst="rect">
            <a:avLst/>
          </a:prstGeom>
          <a:noFill/>
          <a:ln w="25400">
            <a:solidFill>
              <a:srgbClr val="FF2F9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20EC13-0124-8245-9CF8-4A7376C93081}"/>
              </a:ext>
            </a:extLst>
          </p:cNvPr>
          <p:cNvSpPr/>
          <p:nvPr/>
        </p:nvSpPr>
        <p:spPr>
          <a:xfrm>
            <a:off x="3570514" y="6356350"/>
            <a:ext cx="881742" cy="384493"/>
          </a:xfrm>
          <a:prstGeom prst="rect">
            <a:avLst/>
          </a:prstGeom>
          <a:noFill/>
          <a:ln w="25400">
            <a:solidFill>
              <a:srgbClr val="FF2F9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779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1FE9E7-2435-E647-A273-70D84FEC0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2" y="820867"/>
            <a:ext cx="5932358" cy="5279785"/>
          </a:xfrm>
        </p:spPr>
        <p:txBody>
          <a:bodyPr/>
          <a:lstStyle/>
          <a:p>
            <a:r>
              <a:rPr lang="en-US" sz="2000" dirty="0"/>
              <a:t>You will get a cluster screen with Requested Status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Note: </a:t>
            </a:r>
            <a:r>
              <a:rPr lang="en-IN" sz="2000" dirty="0">
                <a:solidFill>
                  <a:schemeClr val="bg1">
                    <a:lumMod val="75000"/>
                  </a:schemeClr>
                </a:solidFill>
              </a:rPr>
              <a:t>This will take 20 -25 mins to spin up your cluster, which will be used to deploy your application later in the lab below</a:t>
            </a:r>
          </a:p>
          <a:p>
            <a:endParaRPr lang="en-IN" sz="2000" dirty="0">
              <a:solidFill>
                <a:schemeClr val="bg1">
                  <a:lumMod val="75000"/>
                </a:schemeClr>
              </a:solidFill>
            </a:endParaRPr>
          </a:p>
          <a:p>
            <a:endParaRPr lang="en-IN" sz="2000" dirty="0">
              <a:solidFill>
                <a:schemeClr val="bg1">
                  <a:lumMod val="75000"/>
                </a:schemeClr>
              </a:solidFill>
            </a:endParaRPr>
          </a:p>
          <a:p>
            <a:endParaRPr lang="en-IN" sz="2000" dirty="0">
              <a:solidFill>
                <a:schemeClr val="bg1">
                  <a:lumMod val="75000"/>
                </a:schemeClr>
              </a:solidFill>
            </a:endParaRPr>
          </a:p>
          <a:p>
            <a:endParaRPr lang="en-IN" sz="20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000" dirty="0"/>
              <a:t>After the provisioning the cluster you will have the status as Normal</a:t>
            </a:r>
          </a:p>
          <a:p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sz="20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50F1FC-5D14-BE4E-AFCF-D098CD7EF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Hands on workshop on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F1AF0-9AFB-5942-87C4-019DE08AB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5F9E-BE9E-3E4B-A065-6D955E0DE51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DB18717-1CA3-6F4B-8D2C-DEAD4ADF2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Kubernetes Cluster 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ADE385-3CDB-AD45-9383-CF5E08EFF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956" y="820867"/>
            <a:ext cx="5546021" cy="284187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DEFC7CF-BFDB-C64A-B732-F9A08138605C}"/>
              </a:ext>
            </a:extLst>
          </p:cNvPr>
          <p:cNvSpPr/>
          <p:nvPr/>
        </p:nvSpPr>
        <p:spPr>
          <a:xfrm>
            <a:off x="7881257" y="1172163"/>
            <a:ext cx="881742" cy="384493"/>
          </a:xfrm>
          <a:prstGeom prst="rect">
            <a:avLst/>
          </a:prstGeom>
          <a:noFill/>
          <a:ln w="25400">
            <a:solidFill>
              <a:srgbClr val="FF2F9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258A00-0BA4-1041-B12B-25D7902CB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956" y="3821456"/>
            <a:ext cx="4836746" cy="294512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E46A4E1-7067-A045-A746-560E7A9D01AE}"/>
              </a:ext>
            </a:extLst>
          </p:cNvPr>
          <p:cNvSpPr/>
          <p:nvPr/>
        </p:nvSpPr>
        <p:spPr>
          <a:xfrm>
            <a:off x="7587343" y="4139044"/>
            <a:ext cx="881742" cy="384493"/>
          </a:xfrm>
          <a:prstGeom prst="rect">
            <a:avLst/>
          </a:prstGeom>
          <a:noFill/>
          <a:ln w="25400">
            <a:solidFill>
              <a:srgbClr val="FF2F9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589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CE95BB-8096-AD45-9175-5F22584C6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2" y="820867"/>
            <a:ext cx="11768528" cy="5279785"/>
          </a:xfrm>
        </p:spPr>
        <p:txBody>
          <a:bodyPr/>
          <a:lstStyle/>
          <a:p>
            <a:r>
              <a:rPr lang="en-US" dirty="0"/>
              <a:t>Docker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Docker is a platform to </a:t>
            </a:r>
            <a:r>
              <a:rPr lang="en-US" dirty="0">
                <a:solidFill>
                  <a:schemeClr val="accent1"/>
                </a:solidFill>
              </a:rPr>
              <a:t>develop, deploy, and run </a:t>
            </a:r>
            <a:r>
              <a:rPr lang="en-US" dirty="0"/>
              <a:t>applications with containers.</a:t>
            </a:r>
          </a:p>
          <a:p>
            <a:r>
              <a:rPr lang="en-US" dirty="0"/>
              <a:t>Image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An image is an </a:t>
            </a:r>
            <a:r>
              <a:rPr lang="en-US" dirty="0">
                <a:solidFill>
                  <a:schemeClr val="accent1"/>
                </a:solidFill>
              </a:rPr>
              <a:t>executable package </a:t>
            </a:r>
            <a:r>
              <a:rPr lang="en-US" dirty="0"/>
              <a:t>that bundles everything needed to run an application.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Code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Libraries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Environment variables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Configuration files</a:t>
            </a:r>
          </a:p>
          <a:p>
            <a:r>
              <a:rPr lang="en-US" dirty="0"/>
              <a:t>Container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 container is a runtime instance of an image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2B9638-6256-0543-816A-61ED225B4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Hands on workshop on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F2749-7650-9549-9798-77DA1AE86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5F9E-BE9E-3E4B-A065-6D955E0DE51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D89C3A-C8B3-DF44-B1E3-9B53D2C6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471075-FCB1-2B42-BE36-D4E6DB3CF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038" y="2982686"/>
            <a:ext cx="1792723" cy="146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149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CE95BB-8096-AD45-9175-5F22584C6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2" y="820867"/>
            <a:ext cx="11768528" cy="5279785"/>
          </a:xfrm>
        </p:spPr>
        <p:txBody>
          <a:bodyPr/>
          <a:lstStyle/>
          <a:p>
            <a:r>
              <a:rPr lang="en-US" dirty="0"/>
              <a:t>Containers and virtual machines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Containers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Runs natively on Linux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Shares the kernel of the host machine with other containers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Virtual Machine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Runs a full-blown </a:t>
            </a:r>
            <a:r>
              <a:rPr lang="en-US" b="1" dirty="0"/>
              <a:t>guest</a:t>
            </a:r>
            <a:r>
              <a:rPr lang="en-US" dirty="0"/>
              <a:t> operating system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2B9638-6256-0543-816A-61ED225B4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Hands on workshop on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F2749-7650-9549-9798-77DA1AE86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5F9E-BE9E-3E4B-A065-6D955E0DE51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D89C3A-C8B3-DF44-B1E3-9B53D2C6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Dockers …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0D9E3F-227A-3E44-8586-E4217E887D1B}"/>
              </a:ext>
            </a:extLst>
          </p:cNvPr>
          <p:cNvSpPr/>
          <p:nvPr/>
        </p:nvSpPr>
        <p:spPr>
          <a:xfrm>
            <a:off x="7761464" y="5748958"/>
            <a:ext cx="26213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Source : https://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</a:rPr>
              <a:t>www.docker.com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2071A1-61D1-1842-9EF0-CE3BA6A21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906" y="2958571"/>
            <a:ext cx="2857642" cy="25214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4DFB6F-3BD6-5D4F-8AE8-D8A0A53B7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0285" y="3000754"/>
            <a:ext cx="2671215" cy="243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538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CE95BB-8096-AD45-9175-5F22584C6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Docker Architecture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2B9638-6256-0543-816A-61ED225B4B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3642" y="6356350"/>
            <a:ext cx="3004930" cy="365125"/>
          </a:xfrm>
        </p:spPr>
        <p:txBody>
          <a:bodyPr/>
          <a:lstStyle/>
          <a:p>
            <a:r>
              <a:rPr lang="en-IN"/>
              <a:t>Hands on workshop on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F2749-7650-9549-9798-77DA1AE86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5F9E-BE9E-3E4B-A065-6D955E0DE51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D89C3A-C8B3-DF44-B1E3-9B53D2C6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2C8217-1A38-E246-BC31-BA781EF899FE}"/>
              </a:ext>
            </a:extLst>
          </p:cNvPr>
          <p:cNvSpPr/>
          <p:nvPr/>
        </p:nvSpPr>
        <p:spPr>
          <a:xfrm>
            <a:off x="791570" y="2525109"/>
            <a:ext cx="2019869" cy="3256326"/>
          </a:xfrm>
          <a:prstGeom prst="rect">
            <a:avLst/>
          </a:prstGeom>
          <a:solidFill>
            <a:srgbClr val="87B8C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17E00E-4B4D-0B4D-94A5-0E0103369AA3}"/>
              </a:ext>
            </a:extLst>
          </p:cNvPr>
          <p:cNvSpPr/>
          <p:nvPr/>
        </p:nvSpPr>
        <p:spPr>
          <a:xfrm>
            <a:off x="791570" y="1899669"/>
            <a:ext cx="2019869" cy="564890"/>
          </a:xfrm>
          <a:prstGeom prst="rect">
            <a:avLst/>
          </a:prstGeom>
          <a:solidFill>
            <a:srgbClr val="87B8C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Docker Client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C5A0CF-46F2-C240-A999-AB3676D7F3AE}"/>
              </a:ext>
            </a:extLst>
          </p:cNvPr>
          <p:cNvSpPr/>
          <p:nvPr/>
        </p:nvSpPr>
        <p:spPr>
          <a:xfrm>
            <a:off x="3305033" y="2525109"/>
            <a:ext cx="4951863" cy="3256326"/>
          </a:xfrm>
          <a:prstGeom prst="rect">
            <a:avLst/>
          </a:prstGeom>
          <a:solidFill>
            <a:srgbClr val="87B8C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B8C8DC-BF50-3C49-AF75-58CF8AC3A5B5}"/>
              </a:ext>
            </a:extLst>
          </p:cNvPr>
          <p:cNvSpPr/>
          <p:nvPr/>
        </p:nvSpPr>
        <p:spPr>
          <a:xfrm>
            <a:off x="3305032" y="1905801"/>
            <a:ext cx="4951863" cy="564890"/>
          </a:xfrm>
          <a:prstGeom prst="rect">
            <a:avLst/>
          </a:prstGeom>
          <a:solidFill>
            <a:srgbClr val="87B8C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Docker Host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4ED6E7-34E7-D449-B7C5-5C1AA2A8AB41}"/>
              </a:ext>
            </a:extLst>
          </p:cNvPr>
          <p:cNvSpPr/>
          <p:nvPr/>
        </p:nvSpPr>
        <p:spPr>
          <a:xfrm>
            <a:off x="8750490" y="2488337"/>
            <a:ext cx="2019869" cy="3256326"/>
          </a:xfrm>
          <a:prstGeom prst="rect">
            <a:avLst/>
          </a:prstGeom>
          <a:solidFill>
            <a:srgbClr val="87B8C1"/>
          </a:solidFill>
          <a:ln>
            <a:tailEnd w="lg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23C9B5-82B2-034F-8BCA-AC86A267B89A}"/>
              </a:ext>
            </a:extLst>
          </p:cNvPr>
          <p:cNvSpPr/>
          <p:nvPr/>
        </p:nvSpPr>
        <p:spPr>
          <a:xfrm>
            <a:off x="8750488" y="1869180"/>
            <a:ext cx="2019869" cy="564890"/>
          </a:xfrm>
          <a:prstGeom prst="rect">
            <a:avLst/>
          </a:prstGeom>
          <a:solidFill>
            <a:srgbClr val="87B8C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Docker Registry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E1B357-2E00-8C41-9528-66526C24D9FC}"/>
              </a:ext>
            </a:extLst>
          </p:cNvPr>
          <p:cNvSpPr/>
          <p:nvPr/>
        </p:nvSpPr>
        <p:spPr>
          <a:xfrm>
            <a:off x="968990" y="2744035"/>
            <a:ext cx="1665027" cy="34736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docker build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175DDE-CD73-F84A-957D-153F43454972}"/>
              </a:ext>
            </a:extLst>
          </p:cNvPr>
          <p:cNvSpPr/>
          <p:nvPr/>
        </p:nvSpPr>
        <p:spPr>
          <a:xfrm>
            <a:off x="968990" y="3179853"/>
            <a:ext cx="1665027" cy="34736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docker pull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1335F8-62BF-5C4B-93A4-70C70410FC3B}"/>
              </a:ext>
            </a:extLst>
          </p:cNvPr>
          <p:cNvSpPr/>
          <p:nvPr/>
        </p:nvSpPr>
        <p:spPr>
          <a:xfrm>
            <a:off x="968989" y="3609231"/>
            <a:ext cx="1665027" cy="34736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docker run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705B01-2D12-0C4A-B95B-2CD749403184}"/>
              </a:ext>
            </a:extLst>
          </p:cNvPr>
          <p:cNvSpPr/>
          <p:nvPr/>
        </p:nvSpPr>
        <p:spPr>
          <a:xfrm>
            <a:off x="3816562" y="2832493"/>
            <a:ext cx="4030901" cy="59650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Docker Daemon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162E19-BC2A-8C4B-987D-635A11DA2E59}"/>
              </a:ext>
            </a:extLst>
          </p:cNvPr>
          <p:cNvSpPr/>
          <p:nvPr/>
        </p:nvSpPr>
        <p:spPr>
          <a:xfrm>
            <a:off x="8853724" y="2849250"/>
            <a:ext cx="1665027" cy="34736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Docker hub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89E831-0D15-8346-9545-7DD80437F678}"/>
              </a:ext>
            </a:extLst>
          </p:cNvPr>
          <p:cNvSpPr/>
          <p:nvPr/>
        </p:nvSpPr>
        <p:spPr>
          <a:xfrm>
            <a:off x="8853723" y="3450523"/>
            <a:ext cx="1665027" cy="34736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Private Registry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B0AE41-AEF6-9B44-B8D9-1F480608F03A}"/>
              </a:ext>
            </a:extLst>
          </p:cNvPr>
          <p:cNvSpPr/>
          <p:nvPr/>
        </p:nvSpPr>
        <p:spPr>
          <a:xfrm>
            <a:off x="3816562" y="3587716"/>
            <a:ext cx="1983738" cy="59650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Containers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46990D-EFF2-B945-B23A-F37855FAB53C}"/>
              </a:ext>
            </a:extLst>
          </p:cNvPr>
          <p:cNvSpPr/>
          <p:nvPr/>
        </p:nvSpPr>
        <p:spPr>
          <a:xfrm>
            <a:off x="3816562" y="4116500"/>
            <a:ext cx="1983738" cy="138354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D457A39-5CE2-6748-9907-8A3E6F3CF255}"/>
              </a:ext>
            </a:extLst>
          </p:cNvPr>
          <p:cNvSpPr/>
          <p:nvPr/>
        </p:nvSpPr>
        <p:spPr>
          <a:xfrm>
            <a:off x="5862195" y="3587716"/>
            <a:ext cx="1983738" cy="59650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CA6F6A-2482-BB4E-BA6E-30386C16E1A8}"/>
              </a:ext>
            </a:extLst>
          </p:cNvPr>
          <p:cNvSpPr/>
          <p:nvPr/>
        </p:nvSpPr>
        <p:spPr>
          <a:xfrm>
            <a:off x="5862195" y="4116500"/>
            <a:ext cx="1983738" cy="138354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Snip Diagonal Corner Rectangle 25">
            <a:extLst>
              <a:ext uri="{FF2B5EF4-FFF2-40B4-BE49-F238E27FC236}">
                <a16:creationId xmlns:a16="http://schemas.microsoft.com/office/drawing/2014/main" id="{005DE28B-B99F-444C-A6AF-2F46AF0BC249}"/>
              </a:ext>
            </a:extLst>
          </p:cNvPr>
          <p:cNvSpPr/>
          <p:nvPr/>
        </p:nvSpPr>
        <p:spPr>
          <a:xfrm>
            <a:off x="3961274" y="4282203"/>
            <a:ext cx="960374" cy="409432"/>
          </a:xfrm>
          <a:prstGeom prst="snip2Diag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Snip Diagonal Corner Rectangle 26">
            <a:extLst>
              <a:ext uri="{FF2B5EF4-FFF2-40B4-BE49-F238E27FC236}">
                <a16:creationId xmlns:a16="http://schemas.microsoft.com/office/drawing/2014/main" id="{B8DDD8E9-FE8B-6249-8AFB-6FA4FE265F92}"/>
              </a:ext>
            </a:extLst>
          </p:cNvPr>
          <p:cNvSpPr/>
          <p:nvPr/>
        </p:nvSpPr>
        <p:spPr>
          <a:xfrm>
            <a:off x="4160795" y="4541337"/>
            <a:ext cx="960374" cy="409432"/>
          </a:xfrm>
          <a:prstGeom prst="snip2Diag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Snip Diagonal Corner Rectangle 27">
            <a:extLst>
              <a:ext uri="{FF2B5EF4-FFF2-40B4-BE49-F238E27FC236}">
                <a16:creationId xmlns:a16="http://schemas.microsoft.com/office/drawing/2014/main" id="{94730586-DF03-DC47-8668-D311FAB88459}"/>
              </a:ext>
            </a:extLst>
          </p:cNvPr>
          <p:cNvSpPr/>
          <p:nvPr/>
        </p:nvSpPr>
        <p:spPr>
          <a:xfrm>
            <a:off x="4443341" y="4738694"/>
            <a:ext cx="960374" cy="409432"/>
          </a:xfrm>
          <a:prstGeom prst="snip2Diag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Snip Diagonal Corner Rectangle 28">
            <a:extLst>
              <a:ext uri="{FF2B5EF4-FFF2-40B4-BE49-F238E27FC236}">
                <a16:creationId xmlns:a16="http://schemas.microsoft.com/office/drawing/2014/main" id="{366A3B22-C96A-BB46-9305-73B01E14639D}"/>
              </a:ext>
            </a:extLst>
          </p:cNvPr>
          <p:cNvSpPr/>
          <p:nvPr/>
        </p:nvSpPr>
        <p:spPr>
          <a:xfrm>
            <a:off x="4690138" y="4935213"/>
            <a:ext cx="960374" cy="409432"/>
          </a:xfrm>
          <a:prstGeom prst="snip2Diag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Snip Diagonal Corner Rectangle 29">
            <a:extLst>
              <a:ext uri="{FF2B5EF4-FFF2-40B4-BE49-F238E27FC236}">
                <a16:creationId xmlns:a16="http://schemas.microsoft.com/office/drawing/2014/main" id="{D4226184-7403-AC4F-8D4E-40A5A18A171A}"/>
              </a:ext>
            </a:extLst>
          </p:cNvPr>
          <p:cNvSpPr/>
          <p:nvPr/>
        </p:nvSpPr>
        <p:spPr>
          <a:xfrm>
            <a:off x="6279098" y="4306527"/>
            <a:ext cx="960374" cy="409432"/>
          </a:xfrm>
          <a:prstGeom prst="snip2Diag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Snip Diagonal Corner Rectangle 30">
            <a:extLst>
              <a:ext uri="{FF2B5EF4-FFF2-40B4-BE49-F238E27FC236}">
                <a16:creationId xmlns:a16="http://schemas.microsoft.com/office/drawing/2014/main" id="{E5F957BF-93D2-7C45-A2F8-987DD28EEE21}"/>
              </a:ext>
            </a:extLst>
          </p:cNvPr>
          <p:cNvSpPr/>
          <p:nvPr/>
        </p:nvSpPr>
        <p:spPr>
          <a:xfrm>
            <a:off x="6427079" y="4565661"/>
            <a:ext cx="960374" cy="409432"/>
          </a:xfrm>
          <a:prstGeom prst="snip2Diag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Snip Diagonal Corner Rectangle 31">
            <a:extLst>
              <a:ext uri="{FF2B5EF4-FFF2-40B4-BE49-F238E27FC236}">
                <a16:creationId xmlns:a16="http://schemas.microsoft.com/office/drawing/2014/main" id="{7E4FB615-3894-9248-A98E-C4BFBBBB393D}"/>
              </a:ext>
            </a:extLst>
          </p:cNvPr>
          <p:cNvSpPr/>
          <p:nvPr/>
        </p:nvSpPr>
        <p:spPr>
          <a:xfrm>
            <a:off x="6618968" y="4838262"/>
            <a:ext cx="960374" cy="409432"/>
          </a:xfrm>
          <a:prstGeom prst="snip2Diag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4B3D3E3-1D6F-A24D-8C5F-B7B1DA991FC1}"/>
              </a:ext>
            </a:extLst>
          </p:cNvPr>
          <p:cNvCxnSpPr>
            <a:stCxn id="12" idx="3"/>
          </p:cNvCxnSpPr>
          <p:nvPr/>
        </p:nvCxnSpPr>
        <p:spPr>
          <a:xfrm>
            <a:off x="2634017" y="2917716"/>
            <a:ext cx="1182545" cy="105214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968CE8-CA12-4D43-BBB5-3EBE6224FE7E}"/>
              </a:ext>
            </a:extLst>
          </p:cNvPr>
          <p:cNvCxnSpPr>
            <a:cxnSpLocks/>
          </p:cNvCxnSpPr>
          <p:nvPr/>
        </p:nvCxnSpPr>
        <p:spPr>
          <a:xfrm flipV="1">
            <a:off x="2622660" y="3265077"/>
            <a:ext cx="1193902" cy="4943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87867E-FB8A-5145-B1E3-2DA2C35BC0C8}"/>
              </a:ext>
            </a:extLst>
          </p:cNvPr>
          <p:cNvCxnSpPr>
            <a:cxnSpLocks/>
          </p:cNvCxnSpPr>
          <p:nvPr/>
        </p:nvCxnSpPr>
        <p:spPr>
          <a:xfrm flipV="1">
            <a:off x="2634016" y="3429000"/>
            <a:ext cx="1210444" cy="351416"/>
          </a:xfrm>
          <a:prstGeom prst="line">
            <a:avLst/>
          </a:prstGeom>
          <a:ln w="25400">
            <a:solidFill>
              <a:srgbClr val="FF2F92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AEAC818-2FDC-1148-B6C5-BEAD98AB8CD5}"/>
              </a:ext>
            </a:extLst>
          </p:cNvPr>
          <p:cNvCxnSpPr>
            <a:cxnSpLocks/>
          </p:cNvCxnSpPr>
          <p:nvPr/>
        </p:nvCxnSpPr>
        <p:spPr>
          <a:xfrm flipV="1">
            <a:off x="6427642" y="3391126"/>
            <a:ext cx="0" cy="891077"/>
          </a:xfrm>
          <a:prstGeom prst="line">
            <a:avLst/>
          </a:prstGeom>
          <a:ln w="25400">
            <a:solidFill>
              <a:srgbClr val="FF2F92"/>
            </a:solidFill>
            <a:prstDash val="dash"/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CFB5590-F005-9146-826B-9372BC3792B8}"/>
              </a:ext>
            </a:extLst>
          </p:cNvPr>
          <p:cNvCxnSpPr>
            <a:cxnSpLocks/>
          </p:cNvCxnSpPr>
          <p:nvPr/>
        </p:nvCxnSpPr>
        <p:spPr>
          <a:xfrm>
            <a:off x="4971638" y="4423639"/>
            <a:ext cx="1302062" cy="0"/>
          </a:xfrm>
          <a:prstGeom prst="line">
            <a:avLst/>
          </a:prstGeom>
          <a:ln w="25400">
            <a:solidFill>
              <a:srgbClr val="FF2F92"/>
            </a:solidFill>
            <a:prstDash val="dash"/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DD58886-C133-7C4D-B0B1-BBAE7C7DD153}"/>
              </a:ext>
            </a:extLst>
          </p:cNvPr>
          <p:cNvCxnSpPr>
            <a:cxnSpLocks/>
          </p:cNvCxnSpPr>
          <p:nvPr/>
        </p:nvCxnSpPr>
        <p:spPr>
          <a:xfrm flipV="1">
            <a:off x="7831418" y="3091396"/>
            <a:ext cx="1193902" cy="4943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79A6C78-1454-5746-86A2-2C2324B0B945}"/>
              </a:ext>
            </a:extLst>
          </p:cNvPr>
          <p:cNvCxnSpPr>
            <a:cxnSpLocks/>
          </p:cNvCxnSpPr>
          <p:nvPr/>
        </p:nvCxnSpPr>
        <p:spPr>
          <a:xfrm flipV="1">
            <a:off x="7596955" y="3284968"/>
            <a:ext cx="1479901" cy="184218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18240F0-41A6-444A-8EE7-0B416824E1E9}"/>
              </a:ext>
            </a:extLst>
          </p:cNvPr>
          <p:cNvCxnSpPr>
            <a:cxnSpLocks/>
          </p:cNvCxnSpPr>
          <p:nvPr/>
        </p:nvCxnSpPr>
        <p:spPr>
          <a:xfrm>
            <a:off x="7359709" y="3459012"/>
            <a:ext cx="0" cy="1120148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dash"/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53ED8C93-33C6-6B4A-9C31-33C8EFFD2743}"/>
              </a:ext>
            </a:extLst>
          </p:cNvPr>
          <p:cNvSpPr/>
          <p:nvPr/>
        </p:nvSpPr>
        <p:spPr>
          <a:xfrm>
            <a:off x="957633" y="4051268"/>
            <a:ext cx="1665027" cy="34736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docker push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70719E4-6C19-A840-BA0A-1CA511B6337B}"/>
              </a:ext>
            </a:extLst>
          </p:cNvPr>
          <p:cNvCxnSpPr>
            <a:cxnSpLocks/>
          </p:cNvCxnSpPr>
          <p:nvPr/>
        </p:nvCxnSpPr>
        <p:spPr>
          <a:xfrm flipV="1">
            <a:off x="2594241" y="3478107"/>
            <a:ext cx="1257603" cy="810011"/>
          </a:xfrm>
          <a:prstGeom prst="line">
            <a:avLst/>
          </a:prstGeom>
          <a:ln w="127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EE411E6-9C5E-7048-A258-DB03DDA554B3}"/>
              </a:ext>
            </a:extLst>
          </p:cNvPr>
          <p:cNvCxnSpPr>
            <a:cxnSpLocks/>
          </p:cNvCxnSpPr>
          <p:nvPr/>
        </p:nvCxnSpPr>
        <p:spPr>
          <a:xfrm flipV="1">
            <a:off x="7410436" y="3407271"/>
            <a:ext cx="277630" cy="1218029"/>
          </a:xfrm>
          <a:prstGeom prst="line">
            <a:avLst/>
          </a:prstGeom>
          <a:ln w="12700">
            <a:solidFill>
              <a:schemeClr val="accent2"/>
            </a:solidFill>
            <a:prstDash val="solid"/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A8BAE12-8FA6-904B-93D7-E67E6AE0CB90}"/>
              </a:ext>
            </a:extLst>
          </p:cNvPr>
          <p:cNvCxnSpPr>
            <a:cxnSpLocks/>
          </p:cNvCxnSpPr>
          <p:nvPr/>
        </p:nvCxnSpPr>
        <p:spPr>
          <a:xfrm flipV="1">
            <a:off x="7479644" y="3196611"/>
            <a:ext cx="1288781" cy="1577335"/>
          </a:xfrm>
          <a:prstGeom prst="line">
            <a:avLst/>
          </a:prstGeom>
          <a:ln w="12700">
            <a:solidFill>
              <a:schemeClr val="accent2"/>
            </a:solidFill>
            <a:prstDash val="solid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02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5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2" id="{6970708D-CC71-4E46-8F73-FE5744A2F3E3}" vid="{A5EFC6E6-D0A9-B847-9B2B-DF712B7ADC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4634</TotalTime>
  <Words>746</Words>
  <Application>Microsoft Macintosh PowerPoint</Application>
  <PresentationFormat>Widescreen</PresentationFormat>
  <Paragraphs>210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.AppleSystemUIFont</vt:lpstr>
      <vt:lpstr>Arial</vt:lpstr>
      <vt:lpstr>Calibri</vt:lpstr>
      <vt:lpstr>Calibri Light</vt:lpstr>
      <vt:lpstr>Courier New</vt:lpstr>
      <vt:lpstr>LucidaGrande</vt:lpstr>
      <vt:lpstr>Wingdings</vt:lpstr>
      <vt:lpstr>Office Theme</vt:lpstr>
      <vt:lpstr>PowerPoint Presentation</vt:lpstr>
      <vt:lpstr>Agenda</vt:lpstr>
      <vt:lpstr>IBM Cloud trial account Registration and activation</vt:lpstr>
      <vt:lpstr>Create Kubernetes Cluster</vt:lpstr>
      <vt:lpstr>Create Kubernetes Cluster  …</vt:lpstr>
      <vt:lpstr>Create Kubernetes Cluster …</vt:lpstr>
      <vt:lpstr>Dockers</vt:lpstr>
      <vt:lpstr>Dockers …</vt:lpstr>
      <vt:lpstr>Dockers</vt:lpstr>
      <vt:lpstr>Kubernetes</vt:lpstr>
      <vt:lpstr>Cluster</vt:lpstr>
      <vt:lpstr>Kubernetes Cluster</vt:lpstr>
      <vt:lpstr>Kubernetes Master components</vt:lpstr>
      <vt:lpstr>Kubernetes Master components  …</vt:lpstr>
      <vt:lpstr>Kubernetes Nodes Components</vt:lpstr>
      <vt:lpstr>Hands On : Deploy an application on IBM Cloud Kubernetes Cluster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sachin.jha@gmail.com</dc:creator>
  <cp:lastModifiedBy>Jeya Gandhi Rajan M</cp:lastModifiedBy>
  <cp:revision>378</cp:revision>
  <dcterms:created xsi:type="dcterms:W3CDTF">2019-04-30T13:23:33Z</dcterms:created>
  <dcterms:modified xsi:type="dcterms:W3CDTF">2019-05-16T06:12:08Z</dcterms:modified>
</cp:coreProperties>
</file>