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69" r:id="rId2"/>
    <p:sldId id="270" r:id="rId3"/>
    <p:sldId id="271" r:id="rId4"/>
    <p:sldId id="272" r:id="rId5"/>
    <p:sldId id="2142531820" r:id="rId6"/>
    <p:sldId id="2142531823" r:id="rId7"/>
    <p:sldId id="214253182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6F32B-39DE-4E3D-AED2-F91A9EC04154}" v="57" dt="2022-01-12T21:54:33.874"/>
    <p1510:client id="{8DEB18DD-BD4D-4BEF-B6A2-D864DB493C3D}" v="240" dt="2021-12-01T16:32:01.638"/>
    <p1510:client id="{DBEDC395-E3EB-46FD-9A8C-C62D0BC90067}" v="365" dt="2021-12-01T16:00:10.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A MARTINEZ" clId="Web-{DBEDC395-E3EB-46FD-9A8C-C62D0BC90067}"/>
    <pc:docChg chg="addSld modSld">
      <pc:chgData name="LUISA MARTINEZ" userId="" providerId="" clId="Web-{DBEDC395-E3EB-46FD-9A8C-C62D0BC90067}" dt="2021-12-01T16:00:10.894" v="361" actId="20577"/>
      <pc:docMkLst>
        <pc:docMk/>
      </pc:docMkLst>
      <pc:sldChg chg="modSp">
        <pc:chgData name="LUISA MARTINEZ" userId="" providerId="" clId="Web-{DBEDC395-E3EB-46FD-9A8C-C62D0BC90067}" dt="2021-12-01T15:54:23.296" v="221" actId="20577"/>
        <pc:sldMkLst>
          <pc:docMk/>
          <pc:sldMk cId="2529507991" sldId="270"/>
        </pc:sldMkLst>
        <pc:spChg chg="mod">
          <ac:chgData name="LUISA MARTINEZ" userId="" providerId="" clId="Web-{DBEDC395-E3EB-46FD-9A8C-C62D0BC90067}" dt="2021-12-01T15:54:23.296" v="221" actId="20577"/>
          <ac:spMkLst>
            <pc:docMk/>
            <pc:sldMk cId="2529507991" sldId="270"/>
            <ac:spMk id="10" creationId="{024FE947-7CDA-E046-AA64-C519B5F0A25E}"/>
          </ac:spMkLst>
        </pc:spChg>
      </pc:sldChg>
      <pc:sldChg chg="modSp">
        <pc:chgData name="LUISA MARTINEZ" userId="" providerId="" clId="Web-{DBEDC395-E3EB-46FD-9A8C-C62D0BC90067}" dt="2021-12-01T15:56:52.204" v="284" actId="20577"/>
        <pc:sldMkLst>
          <pc:docMk/>
          <pc:sldMk cId="3687911999" sldId="271"/>
        </pc:sldMkLst>
        <pc:spChg chg="mod">
          <ac:chgData name="LUISA MARTINEZ" userId="" providerId="" clId="Web-{DBEDC395-E3EB-46FD-9A8C-C62D0BC90067}" dt="2021-12-01T15:56:52.204" v="284" actId="20577"/>
          <ac:spMkLst>
            <pc:docMk/>
            <pc:sldMk cId="3687911999" sldId="271"/>
            <ac:spMk id="10" creationId="{024FE947-7CDA-E046-AA64-C519B5F0A25E}"/>
          </ac:spMkLst>
        </pc:spChg>
      </pc:sldChg>
      <pc:sldChg chg="modSp">
        <pc:chgData name="LUISA MARTINEZ" userId="" providerId="" clId="Web-{DBEDC395-E3EB-46FD-9A8C-C62D0BC90067}" dt="2021-12-01T15:54:44.469" v="228" actId="1076"/>
        <pc:sldMkLst>
          <pc:docMk/>
          <pc:sldMk cId="3305493068" sldId="272"/>
        </pc:sldMkLst>
        <pc:spChg chg="mod">
          <ac:chgData name="LUISA MARTINEZ" userId="" providerId="" clId="Web-{DBEDC395-E3EB-46FD-9A8C-C62D0BC90067}" dt="2021-12-01T15:54:44.469" v="228" actId="1076"/>
          <ac:spMkLst>
            <pc:docMk/>
            <pc:sldMk cId="3305493068" sldId="272"/>
            <ac:spMk id="3" creationId="{964FB10B-36E6-0644-995A-78A8BFC117B9}"/>
          </ac:spMkLst>
        </pc:spChg>
      </pc:sldChg>
      <pc:sldChg chg="addSp delSp modSp new mod modClrScheme chgLayout">
        <pc:chgData name="LUISA MARTINEZ" userId="" providerId="" clId="Web-{DBEDC395-E3EB-46FD-9A8C-C62D0BC90067}" dt="2021-12-01T16:00:10.894" v="361" actId="20577"/>
        <pc:sldMkLst>
          <pc:docMk/>
          <pc:sldMk cId="3274524401" sldId="2142531821"/>
        </pc:sldMkLst>
        <pc:spChg chg="mod ord">
          <ac:chgData name="LUISA MARTINEZ" userId="" providerId="" clId="Web-{DBEDC395-E3EB-46FD-9A8C-C62D0BC90067}" dt="2021-12-01T15:57:53.658" v="291" actId="20577"/>
          <ac:spMkLst>
            <pc:docMk/>
            <pc:sldMk cId="3274524401" sldId="2142531821"/>
            <ac:spMk id="2" creationId="{FE913B4E-256C-4EEC-A3E6-5CAFCDE0D197}"/>
          </ac:spMkLst>
        </pc:spChg>
        <pc:spChg chg="mod ord">
          <ac:chgData name="LUISA MARTINEZ" userId="" providerId="" clId="Web-{DBEDC395-E3EB-46FD-9A8C-C62D0BC90067}" dt="2021-12-01T16:00:10.894" v="361" actId="20577"/>
          <ac:spMkLst>
            <pc:docMk/>
            <pc:sldMk cId="3274524401" sldId="2142531821"/>
            <ac:spMk id="3" creationId="{40E51661-99D4-494C-AE66-E0E74A6A0D06}"/>
          </ac:spMkLst>
        </pc:spChg>
        <pc:spChg chg="mod ord">
          <ac:chgData name="LUISA MARTINEZ" userId="" providerId="" clId="Web-{DBEDC395-E3EB-46FD-9A8C-C62D0BC90067}" dt="2021-12-01T15:57:50.564" v="287"/>
          <ac:spMkLst>
            <pc:docMk/>
            <pc:sldMk cId="3274524401" sldId="2142531821"/>
            <ac:spMk id="4" creationId="{ABC35D5C-2530-414B-8C57-75542DF3A3F6}"/>
          </ac:spMkLst>
        </pc:spChg>
        <pc:spChg chg="mod ord">
          <ac:chgData name="LUISA MARTINEZ" userId="" providerId="" clId="Web-{DBEDC395-E3EB-46FD-9A8C-C62D0BC90067}" dt="2021-12-01T15:57:50.564" v="287"/>
          <ac:spMkLst>
            <pc:docMk/>
            <pc:sldMk cId="3274524401" sldId="2142531821"/>
            <ac:spMk id="5" creationId="{26FD0230-6225-49CC-A930-69B814421697}"/>
          </ac:spMkLst>
        </pc:spChg>
        <pc:spChg chg="add del mod ord">
          <ac:chgData name="LUISA MARTINEZ" userId="" providerId="" clId="Web-{DBEDC395-E3EB-46FD-9A8C-C62D0BC90067}" dt="2021-12-01T15:57:59.143" v="292"/>
          <ac:spMkLst>
            <pc:docMk/>
            <pc:sldMk cId="3274524401" sldId="2142531821"/>
            <ac:spMk id="6" creationId="{FD0A671A-C11C-4D2B-B700-0C9A3C3EB5E2}"/>
          </ac:spMkLst>
        </pc:spChg>
        <pc:spChg chg="add del mod ord">
          <ac:chgData name="LUISA MARTINEZ" userId="" providerId="" clId="Web-{DBEDC395-E3EB-46FD-9A8C-C62D0BC90067}" dt="2021-12-01T15:57:50.564" v="287"/>
          <ac:spMkLst>
            <pc:docMk/>
            <pc:sldMk cId="3274524401" sldId="2142531821"/>
            <ac:spMk id="7" creationId="{39913AE8-8FF7-4A4A-86A0-0A097E8D3B1E}"/>
          </ac:spMkLst>
        </pc:spChg>
      </pc:sldChg>
    </pc:docChg>
  </pc:docChgLst>
  <pc:docChgLst>
    <pc:chgData name="LUISA MARTINEZ" clId="Web-{8026F32B-39DE-4E3D-AED2-F91A9EC04154}"/>
    <pc:docChg chg="modSld">
      <pc:chgData name="LUISA MARTINEZ" userId="" providerId="" clId="Web-{8026F32B-39DE-4E3D-AED2-F91A9EC04154}" dt="2022-01-12T21:54:33.874" v="31" actId="1076"/>
      <pc:docMkLst>
        <pc:docMk/>
      </pc:docMkLst>
      <pc:sldChg chg="addSp delSp modSp">
        <pc:chgData name="LUISA MARTINEZ" userId="" providerId="" clId="Web-{8026F32B-39DE-4E3D-AED2-F91A9EC04154}" dt="2022-01-12T21:54:33.874" v="31" actId="1076"/>
        <pc:sldMkLst>
          <pc:docMk/>
          <pc:sldMk cId="1899192056" sldId="269"/>
        </pc:sldMkLst>
        <pc:spChg chg="add mod">
          <ac:chgData name="LUISA MARTINEZ" userId="" providerId="" clId="Web-{8026F32B-39DE-4E3D-AED2-F91A9EC04154}" dt="2022-01-12T21:54:33.874" v="31" actId="1076"/>
          <ac:spMkLst>
            <pc:docMk/>
            <pc:sldMk cId="1899192056" sldId="269"/>
            <ac:spMk id="3" creationId="{4CB6885A-E9F1-4959-8915-9BEDB1F1D35D}"/>
          </ac:spMkLst>
        </pc:spChg>
        <pc:spChg chg="add del mod">
          <ac:chgData name="LUISA MARTINEZ" userId="" providerId="" clId="Web-{8026F32B-39DE-4E3D-AED2-F91A9EC04154}" dt="2022-01-12T21:54:06.139" v="3"/>
          <ac:spMkLst>
            <pc:docMk/>
            <pc:sldMk cId="1899192056" sldId="269"/>
            <ac:spMk id="4" creationId="{DB502433-2ADF-4388-8FEC-DB9F8FCFA6A2}"/>
          </ac:spMkLst>
        </pc:spChg>
      </pc:sldChg>
    </pc:docChg>
  </pc:docChgLst>
  <pc:docChgLst>
    <pc:chgData name="LUISA MARTINEZ" clId="Web-{8DEB18DD-BD4D-4BEF-B6A2-D864DB493C3D}"/>
    <pc:docChg chg="modSld">
      <pc:chgData name="LUISA MARTINEZ" userId="" providerId="" clId="Web-{8DEB18DD-BD4D-4BEF-B6A2-D864DB493C3D}" dt="2021-12-01T16:31:58.466" v="236" actId="20577"/>
      <pc:docMkLst>
        <pc:docMk/>
      </pc:docMkLst>
      <pc:sldChg chg="modSp">
        <pc:chgData name="LUISA MARTINEZ" userId="" providerId="" clId="Web-{8DEB18DD-BD4D-4BEF-B6A2-D864DB493C3D}" dt="2021-12-01T16:31:58.466" v="236" actId="20577"/>
        <pc:sldMkLst>
          <pc:docMk/>
          <pc:sldMk cId="3687911999" sldId="271"/>
        </pc:sldMkLst>
        <pc:spChg chg="mod">
          <ac:chgData name="LUISA MARTINEZ" userId="" providerId="" clId="Web-{8DEB18DD-BD4D-4BEF-B6A2-D864DB493C3D}" dt="2021-12-01T16:31:58.466" v="236" actId="20577"/>
          <ac:spMkLst>
            <pc:docMk/>
            <pc:sldMk cId="3687911999" sldId="271"/>
            <ac:spMk id="10" creationId="{024FE947-7CDA-E046-AA64-C519B5F0A2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29506-4BA6-FD43-AD77-676B0FD45096}"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DE583-8248-BA4B-9469-FCED5940E5CA}" type="slidenum">
              <a:rPr lang="en-US" smtClean="0"/>
              <a:t>‹#›</a:t>
            </a:fld>
            <a:endParaRPr lang="en-US"/>
          </a:p>
        </p:txBody>
      </p:sp>
    </p:spTree>
    <p:extLst>
      <p:ext uri="{BB962C8B-B14F-4D97-AF65-F5344CB8AC3E}">
        <p14:creationId xmlns:p14="http://schemas.microsoft.com/office/powerpoint/2010/main" val="218542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 keys - public keys </a:t>
            </a:r>
          </a:p>
          <a:p>
            <a:r>
              <a:rPr lang="en-US" dirty="0"/>
              <a:t>White keys - private keys</a:t>
            </a:r>
          </a:p>
          <a:p>
            <a:endParaRPr lang="en-US" dirty="0"/>
          </a:p>
          <a:p>
            <a:r>
              <a:rPr lang="en-US" dirty="0"/>
              <a:t>An SSH key is an access credential for the SSH (secure shell) network protocol. This authenticated and encrypted secure network protocol is used for remote communication between machines on an unsecured open network. </a:t>
            </a: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93534E0-D552-224C-A61D-010A913F4660}" type="slidenum">
              <a:rPr lang="en-US" smtClean="0"/>
              <a:t>6</a:t>
            </a:fld>
            <a:endParaRPr lang="en-US"/>
          </a:p>
        </p:txBody>
      </p:sp>
    </p:spTree>
    <p:extLst>
      <p:ext uri="{BB962C8B-B14F-4D97-AF65-F5344CB8AC3E}">
        <p14:creationId xmlns:p14="http://schemas.microsoft.com/office/powerpoint/2010/main" val="14296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7" name="Picture" descr="IBM 8-bar logo"/>
          <p:cNvPicPr>
            <a:picLocks noChangeAspect="1"/>
          </p:cNvPicPr>
          <p:nvPr userDrawn="1"/>
        </p:nvPicPr>
        <p:blipFill>
          <a:blip r:embed="rId2"/>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22898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229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40152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1535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70664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3742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3241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49293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40800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1471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427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31128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92452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87131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dirty="0"/>
              <a:t>Text (black box) over image(s)</a:t>
            </a:r>
          </a:p>
        </p:txBody>
      </p:sp>
    </p:spTree>
    <p:extLst>
      <p:ext uri="{BB962C8B-B14F-4D97-AF65-F5344CB8AC3E}">
        <p14:creationId xmlns:p14="http://schemas.microsoft.com/office/powerpoint/2010/main" val="2523132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1861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33667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278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2816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6268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56540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446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88644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3228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25445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65382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9755-1A8E-2945-B2C1-698A4D518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508B8-0E8A-5541-9947-EB77CBC94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A96C0-88CC-F447-BF49-6B29FE6CC4E8}"/>
              </a:ext>
            </a:extLst>
          </p:cNvPr>
          <p:cNvSpPr>
            <a:spLocks noGrp="1"/>
          </p:cNvSpPr>
          <p:nvPr>
            <p:ph type="dt" sz="half" idx="10"/>
          </p:nvPr>
        </p:nvSpPr>
        <p:spPr/>
        <p:txBody>
          <a:bodyPr/>
          <a:lstStyle/>
          <a:p>
            <a:fld id="{02BE0F3A-B730-154E-A28A-DD134F0DA5F6}" type="datetimeFigureOut">
              <a:rPr lang="en-US" smtClean="0"/>
              <a:t>1/12/2022</a:t>
            </a:fld>
            <a:endParaRPr lang="en-US"/>
          </a:p>
        </p:txBody>
      </p:sp>
      <p:sp>
        <p:nvSpPr>
          <p:cNvPr id="5" name="Footer Placeholder 4">
            <a:extLst>
              <a:ext uri="{FF2B5EF4-FFF2-40B4-BE49-F238E27FC236}">
                <a16:creationId xmlns:a16="http://schemas.microsoft.com/office/drawing/2014/main" id="{F8CF772D-B668-3243-BDDE-81461631B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2A163-D7E4-C340-9094-62560C240D18}"/>
              </a:ext>
            </a:extLst>
          </p:cNvPr>
          <p:cNvSpPr>
            <a:spLocks noGrp="1"/>
          </p:cNvSpPr>
          <p:nvPr>
            <p:ph type="sldNum" sz="quarter" idx="12"/>
          </p:nvPr>
        </p:nvSpPr>
        <p:spPr/>
        <p:txBody>
          <a:bodyPr/>
          <a:lstStyle/>
          <a:p>
            <a:fld id="{EF463BB8-AD82-524C-85C3-B62E159492B1}" type="slidenum">
              <a:rPr lang="en-US" smtClean="0"/>
              <a:t>‹#›</a:t>
            </a:fld>
            <a:endParaRPr lang="en-US"/>
          </a:p>
        </p:txBody>
      </p:sp>
    </p:spTree>
    <p:extLst>
      <p:ext uri="{BB962C8B-B14F-4D97-AF65-F5344CB8AC3E}">
        <p14:creationId xmlns:p14="http://schemas.microsoft.com/office/powerpoint/2010/main" val="253145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9361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9507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2019 / © 2019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2029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1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78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617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627036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3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docs.ansible.com/ansible-tower/latest/html/administration/security_best_practices.html" TargetMode="External"/><Relationship Id="rId2" Type="http://schemas.openxmlformats.org/officeDocument/2006/relationships/hyperlink" Target="https://docs.ansible.com/ansible-tower/latest/html/userguide/credentials.html" TargetMode="External"/><Relationship Id="rId1" Type="http://schemas.openxmlformats.org/officeDocument/2006/relationships/slideLayout" Target="../slideLayouts/slideLayout24.xml"/><Relationship Id="rId4" Type="http://schemas.openxmlformats.org/officeDocument/2006/relationships/hyperlink" Target="https://docs.ansible.com/ansible-tower/3.5.0/html/administration/credential_plugi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0415" y="268224"/>
            <a:ext cx="10328969" cy="5726176"/>
          </a:xfrm>
        </p:spPr>
        <p:txBody>
          <a:bodyPr/>
          <a:lstStyle/>
          <a:p>
            <a:pPr algn="ctr"/>
            <a:br>
              <a:rPr lang="en-US" dirty="0"/>
            </a:br>
            <a:br>
              <a:rPr lang="en-US" dirty="0"/>
            </a:br>
            <a:br>
              <a:rPr lang="en-US" dirty="0"/>
            </a:br>
            <a:br>
              <a:rPr lang="en-US" dirty="0"/>
            </a:br>
            <a:br>
              <a:rPr lang="en-US" dirty="0"/>
            </a:br>
            <a:r>
              <a:rPr lang="en-US" dirty="0"/>
              <a:t>Ansible + z/OS Best Practices </a:t>
            </a:r>
            <a:br>
              <a:rPr lang="en-US" dirty="0"/>
            </a:br>
            <a:r>
              <a:rPr lang="en-US" dirty="0"/>
              <a:t>—</a:t>
            </a:r>
            <a:br>
              <a:rPr lang="en-US" dirty="0"/>
            </a:br>
            <a:endParaRPr lang="en-US" dirty="0"/>
          </a:p>
        </p:txBody>
      </p:sp>
      <p:sp>
        <p:nvSpPr>
          <p:cNvPr id="3" name="TextBox 2">
            <a:extLst>
              <a:ext uri="{FF2B5EF4-FFF2-40B4-BE49-F238E27FC236}">
                <a16:creationId xmlns:a16="http://schemas.microsoft.com/office/drawing/2014/main" id="{4CB6885A-E9F1-4959-8915-9BEDB1F1D35D}"/>
              </a:ext>
            </a:extLst>
          </p:cNvPr>
          <p:cNvSpPr txBox="1"/>
          <p:nvPr/>
        </p:nvSpPr>
        <p:spPr>
          <a:xfrm>
            <a:off x="4175760" y="3992880"/>
            <a:ext cx="36169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latin typeface="IBM Plex Sans"/>
              </a:rPr>
              <a:t>By Luisa Martinez – martinel@us.ibm.com</a:t>
            </a:r>
            <a:endParaRPr lang="en-US" dirty="0">
              <a:solidFill>
                <a:schemeClr val="bg1"/>
              </a:solidFill>
            </a:endParaRPr>
          </a:p>
        </p:txBody>
      </p:sp>
    </p:spTree>
    <p:extLst>
      <p:ext uri="{BB962C8B-B14F-4D97-AF65-F5344CB8AC3E}">
        <p14:creationId xmlns:p14="http://schemas.microsoft.com/office/powerpoint/2010/main" val="189919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0C5487-1F39-654E-88AE-5F687C45FBAE}"/>
              </a:ext>
            </a:extLst>
          </p:cNvPr>
          <p:cNvSpPr>
            <a:spLocks noGrp="1"/>
          </p:cNvSpPr>
          <p:nvPr>
            <p:ph type="title"/>
          </p:nvPr>
        </p:nvSpPr>
        <p:spPr/>
        <p:txBody>
          <a:bodyPr/>
          <a:lstStyle/>
          <a:p>
            <a:r>
              <a:rPr lang="en-US" dirty="0"/>
              <a:t>Ansible Service ID</a:t>
            </a:r>
          </a:p>
        </p:txBody>
      </p:sp>
      <p:sp>
        <p:nvSpPr>
          <p:cNvPr id="10" name="Text Placeholder 9">
            <a:extLst>
              <a:ext uri="{FF2B5EF4-FFF2-40B4-BE49-F238E27FC236}">
                <a16:creationId xmlns:a16="http://schemas.microsoft.com/office/drawing/2014/main" id="{024FE947-7CDA-E046-AA64-C519B5F0A25E}"/>
              </a:ext>
            </a:extLst>
          </p:cNvPr>
          <p:cNvSpPr>
            <a:spLocks noGrp="1"/>
          </p:cNvSpPr>
          <p:nvPr>
            <p:ph type="body" sz="quarter" idx="13"/>
          </p:nvPr>
        </p:nvSpPr>
        <p:spPr>
          <a:xfrm>
            <a:off x="280416" y="1341120"/>
            <a:ext cx="10316777" cy="4801772"/>
          </a:xfrm>
        </p:spPr>
        <p:txBody>
          <a:bodyPr vert="horz" lIns="0" tIns="0" rIns="0" bIns="0" rtlCol="0" anchor="t">
            <a:noAutofit/>
          </a:bodyPr>
          <a:lstStyle/>
          <a:p>
            <a:pPr marL="342900" lvl="1" indent="-342900">
              <a:buFont typeface="Arial" panose="020B0604020202020204" pitchFamily="34" charset="0"/>
              <a:buChar char="•"/>
            </a:pPr>
            <a:r>
              <a:rPr lang="en-US" sz="2000" dirty="0"/>
              <a:t>Separation of duties </a:t>
            </a:r>
          </a:p>
          <a:p>
            <a:pPr marL="570865" lvl="2" indent="-342900"/>
            <a:r>
              <a:rPr lang="en-US" sz="1850" dirty="0">
                <a:latin typeface="IBM Plex Sans"/>
              </a:rPr>
              <a:t>Different automation task need different authority levels </a:t>
            </a:r>
            <a:endParaRPr lang="en-US" sz="1850" dirty="0"/>
          </a:p>
          <a:p>
            <a:pPr marL="227965" lvl="2" indent="0">
              <a:buNone/>
            </a:pPr>
            <a:endParaRPr lang="en-US" sz="1850" dirty="0"/>
          </a:p>
          <a:p>
            <a:pPr marL="342900" lvl="1" indent="-342900">
              <a:buFont typeface="Arial" panose="020B0604020202020204" pitchFamily="34" charset="0"/>
              <a:buChar char="•"/>
            </a:pPr>
            <a:r>
              <a:rPr lang="en-US" sz="2000" dirty="0"/>
              <a:t>Service ID must have an OMVS segment </a:t>
            </a:r>
          </a:p>
          <a:p>
            <a:pPr marL="571498" lvl="2" indent="-342900"/>
            <a:r>
              <a:rPr lang="en-US" dirty="0"/>
              <a:t>Minimum recommended requirement for OMVS segment  include </a:t>
            </a:r>
          </a:p>
          <a:p>
            <a:pPr marL="952493" lvl="3" indent="-342900"/>
            <a:r>
              <a:rPr lang="en-US" dirty="0"/>
              <a:t>UID, HOME, and PROGRAM  </a:t>
            </a:r>
          </a:p>
          <a:p>
            <a:pPr marL="952493" lvl="3" indent="-342900"/>
            <a:endParaRPr lang="en-US" dirty="0"/>
          </a:p>
          <a:p>
            <a:pPr marL="342900" lvl="1" indent="-342900">
              <a:buFont typeface="Arial" panose="020B0604020202020204" pitchFamily="34" charset="0"/>
              <a:buChar char="•"/>
            </a:pPr>
            <a:r>
              <a:rPr lang="en-US" sz="2000" dirty="0"/>
              <a:t>User profile is recommended to have TSO segment disable </a:t>
            </a:r>
          </a:p>
          <a:p>
            <a:pPr marL="571498" lvl="2" indent="-342900"/>
            <a:r>
              <a:rPr lang="en-US" dirty="0"/>
              <a:t>This will enforce the ansible service ID to always connect to z/OS via SSH </a:t>
            </a:r>
          </a:p>
          <a:p>
            <a:endParaRPr lang="en-US" dirty="0"/>
          </a:p>
        </p:txBody>
      </p:sp>
    </p:spTree>
    <p:extLst>
      <p:ext uri="{BB962C8B-B14F-4D97-AF65-F5344CB8AC3E}">
        <p14:creationId xmlns:p14="http://schemas.microsoft.com/office/powerpoint/2010/main" val="252950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0C5487-1F39-654E-88AE-5F687C45FBAE}"/>
              </a:ext>
            </a:extLst>
          </p:cNvPr>
          <p:cNvSpPr>
            <a:spLocks noGrp="1"/>
          </p:cNvSpPr>
          <p:nvPr>
            <p:ph type="title"/>
          </p:nvPr>
        </p:nvSpPr>
        <p:spPr/>
        <p:txBody>
          <a:bodyPr/>
          <a:lstStyle/>
          <a:p>
            <a:r>
              <a:rPr lang="en-US" dirty="0"/>
              <a:t>Credentials</a:t>
            </a:r>
          </a:p>
        </p:txBody>
      </p:sp>
      <p:sp>
        <p:nvSpPr>
          <p:cNvPr id="10" name="Text Placeholder 9">
            <a:extLst>
              <a:ext uri="{FF2B5EF4-FFF2-40B4-BE49-F238E27FC236}">
                <a16:creationId xmlns:a16="http://schemas.microsoft.com/office/drawing/2014/main" id="{024FE947-7CDA-E046-AA64-C519B5F0A25E}"/>
              </a:ext>
            </a:extLst>
          </p:cNvPr>
          <p:cNvSpPr>
            <a:spLocks noGrp="1"/>
          </p:cNvSpPr>
          <p:nvPr>
            <p:ph type="body" sz="quarter" idx="13"/>
          </p:nvPr>
        </p:nvSpPr>
        <p:spPr>
          <a:xfrm>
            <a:off x="280416" y="1341120"/>
            <a:ext cx="11911584" cy="4801772"/>
          </a:xfrm>
        </p:spPr>
        <p:txBody>
          <a:bodyPr vert="horz" lIns="0" tIns="0" rIns="0" bIns="0" rtlCol="0" anchor="t">
            <a:noAutofit/>
          </a:bodyPr>
          <a:lstStyle/>
          <a:p>
            <a:pPr marL="227965" lvl="1" indent="-231140">
              <a:buFont typeface="Arial" panose="020B0604020202020204" pitchFamily="34" charset="0"/>
              <a:buChar char="•"/>
            </a:pPr>
            <a:r>
              <a:rPr lang="en-US" sz="2000" dirty="0">
                <a:latin typeface="IBM Plex Sans"/>
              </a:rPr>
              <a:t>The use SSH Keys is highly recommended </a:t>
            </a:r>
            <a:endParaRPr lang="en-US" sz="1850" dirty="0"/>
          </a:p>
          <a:p>
            <a:pPr marL="800095" lvl="2" indent="-342900"/>
            <a:r>
              <a:rPr lang="en-US" dirty="0"/>
              <a:t>This provides a strong  encrypted verification mechanism between Ansible service ID and z/OS </a:t>
            </a:r>
          </a:p>
          <a:p>
            <a:pPr marL="799465" lvl="2" indent="-342900"/>
            <a:r>
              <a:rPr lang="en-US" sz="1850" dirty="0">
                <a:latin typeface="IBM Plex Sans"/>
              </a:rPr>
              <a:t>Prevents the need to send passwords over the network  providing additional security</a:t>
            </a:r>
            <a:endParaRPr lang="en-US" sz="1850" dirty="0"/>
          </a:p>
          <a:p>
            <a:pPr marL="456565" lvl="2" indent="0">
              <a:buNone/>
            </a:pPr>
            <a:endParaRPr lang="en-US" sz="1850" dirty="0"/>
          </a:p>
          <a:p>
            <a:pPr marL="342900" lvl="1" indent="-342900">
              <a:buFont typeface="Arial" charset="-120"/>
              <a:buChar char="•"/>
            </a:pPr>
            <a:r>
              <a:rPr lang="en-US" sz="1850" dirty="0">
                <a:latin typeface="IBM Plex Sans"/>
              </a:rPr>
              <a:t>AWX / Tower and credential handling </a:t>
            </a:r>
            <a:endParaRPr lang="en-US" dirty="0"/>
          </a:p>
          <a:p>
            <a:pPr marL="571500" lvl="2" indent="-342900">
              <a:buFont typeface="Arial" charset="-120"/>
              <a:buChar char="•"/>
            </a:pPr>
            <a:r>
              <a:rPr lang="en-US" sz="1850" dirty="0">
                <a:latin typeface="IBM Plex Sans"/>
              </a:rPr>
              <a:t>Keys are kept encrypted and never written to disk </a:t>
            </a:r>
            <a:endParaRPr lang="en-US" sz="1850" dirty="0"/>
          </a:p>
          <a:p>
            <a:pPr marL="570865" lvl="1" indent="-231140">
              <a:buClr>
                <a:srgbClr val="FFFFFF"/>
              </a:buClr>
              <a:buFont typeface="Arial" pitchFamily="2" charset="2"/>
              <a:buChar char="•"/>
            </a:pPr>
            <a:r>
              <a:rPr lang="en-US" sz="1850" dirty="0">
                <a:latin typeface="IBM Plex Sans"/>
              </a:rPr>
              <a:t>Admin has granularity to manage how users and teams use credentials, without  exposing the credential to the user</a:t>
            </a:r>
          </a:p>
          <a:p>
            <a:pPr marL="799465" lvl="2" indent="-342900">
              <a:buClr>
                <a:srgbClr val="FFFFFF"/>
              </a:buClr>
              <a:buFont typeface="Arial" pitchFamily="2" charset="2"/>
              <a:buChar char="•"/>
            </a:pPr>
            <a:r>
              <a:rPr lang="en-US" sz="1850" dirty="0">
                <a:latin typeface="IBM Plex Sans"/>
              </a:rPr>
              <a:t> If  a user move to a different team or leave the organization, remove user's permissions without need to re-key the system</a:t>
            </a:r>
            <a:endParaRPr lang="en-US" sz="1850" dirty="0"/>
          </a:p>
          <a:p>
            <a:endParaRPr lang="en-US" dirty="0"/>
          </a:p>
        </p:txBody>
      </p:sp>
    </p:spTree>
    <p:extLst>
      <p:ext uri="{BB962C8B-B14F-4D97-AF65-F5344CB8AC3E}">
        <p14:creationId xmlns:p14="http://schemas.microsoft.com/office/powerpoint/2010/main" val="368791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097D-705E-CD47-A227-52D4A441C9A7}"/>
              </a:ext>
            </a:extLst>
          </p:cNvPr>
          <p:cNvSpPr>
            <a:spLocks noGrp="1"/>
          </p:cNvSpPr>
          <p:nvPr>
            <p:ph type="title"/>
          </p:nvPr>
        </p:nvSpPr>
        <p:spPr/>
        <p:txBody>
          <a:bodyPr/>
          <a:lstStyle/>
          <a:p>
            <a:r>
              <a:rPr lang="en-US" dirty="0"/>
              <a:t>z/OS system configuration </a:t>
            </a:r>
          </a:p>
        </p:txBody>
      </p:sp>
      <p:sp>
        <p:nvSpPr>
          <p:cNvPr id="3" name="Text Placeholder 2">
            <a:extLst>
              <a:ext uri="{FF2B5EF4-FFF2-40B4-BE49-F238E27FC236}">
                <a16:creationId xmlns:a16="http://schemas.microsoft.com/office/drawing/2014/main" id="{964FB10B-36E6-0644-995A-78A8BFC117B9}"/>
              </a:ext>
            </a:extLst>
          </p:cNvPr>
          <p:cNvSpPr>
            <a:spLocks noGrp="1"/>
          </p:cNvSpPr>
          <p:nvPr>
            <p:ph type="body" sz="quarter" idx="13"/>
          </p:nvPr>
        </p:nvSpPr>
        <p:spPr>
          <a:xfrm>
            <a:off x="283314" y="1221356"/>
            <a:ext cx="10668469" cy="4336288"/>
          </a:xfrm>
        </p:spPr>
        <p:txBody>
          <a:bodyPr vert="horz" lIns="0" tIns="0" rIns="0" bIns="0" rtlCol="0" anchor="t">
            <a:noAutofit/>
          </a:bodyPr>
          <a:lstStyle/>
          <a:p>
            <a:pPr marL="342900" lvl="1" indent="-342900" fontAlgn="auto">
              <a:buClr>
                <a:srgbClr val="FFFFFF"/>
              </a:buClr>
              <a:buFont typeface="Arial,Sans-Serif" panose="020B0604020202020204" pitchFamily="34" charset="0"/>
              <a:buChar char="•"/>
            </a:pPr>
            <a:r>
              <a:rPr lang="en-US" sz="2000" dirty="0">
                <a:latin typeface="IBM Plex Sans"/>
              </a:rPr>
              <a:t>OpenSSH can be configured to only allow credentials on connections from specific addresses</a:t>
            </a:r>
            <a:endParaRPr lang="en-US" sz="1850" dirty="0">
              <a:latin typeface="IBM Plex Sans"/>
            </a:endParaRPr>
          </a:p>
          <a:p>
            <a:pPr marL="342900" lvl="1" indent="-342900">
              <a:buClr>
                <a:srgbClr val="FFFFFF"/>
              </a:buClr>
              <a:buFont typeface="Arial,Sans-Serif" panose="020B0604020202020204" pitchFamily="34" charset="0"/>
              <a:buChar char="•"/>
            </a:pPr>
            <a:endParaRPr lang="en-US" sz="2000" dirty="0">
              <a:latin typeface="IBM Plex Sans"/>
            </a:endParaRPr>
          </a:p>
          <a:p>
            <a:pPr marL="342900" lvl="1" indent="-342900">
              <a:buClr>
                <a:srgbClr val="FFFFFF"/>
              </a:buClr>
              <a:buFont typeface="Arial,Sans-Serif" panose="020B0604020202020204" pitchFamily="34" charset="0"/>
              <a:buChar char="•"/>
            </a:pPr>
            <a:r>
              <a:rPr lang="en-US" sz="2000" dirty="0">
                <a:latin typeface="IBM Plex Sans"/>
              </a:rPr>
              <a:t>Configure RACF to default to always use SSH keys authentication first</a:t>
            </a:r>
            <a:endParaRPr lang="en-US" sz="1850" dirty="0"/>
          </a:p>
          <a:p>
            <a:pPr marL="342900" lvl="1" indent="-342900">
              <a:buClr>
                <a:srgbClr val="FFFFFF"/>
              </a:buClr>
              <a:buFont typeface="Arial,Sans-Serif" panose="020B0604020202020204" pitchFamily="34" charset="0"/>
              <a:buChar char="•"/>
            </a:pPr>
            <a:endParaRPr lang="en-US" sz="2000" dirty="0"/>
          </a:p>
          <a:p>
            <a:pPr marL="342900" lvl="1" indent="-342900">
              <a:buClr>
                <a:srgbClr val="FFFFFF"/>
              </a:buClr>
              <a:buFont typeface="Arial,Sans-Serif" panose="020B0604020202020204" pitchFamily="34" charset="0"/>
              <a:buChar char="•"/>
            </a:pPr>
            <a:r>
              <a:rPr lang="en-US" sz="1850" dirty="0">
                <a:latin typeface="IBM Plex Sans"/>
              </a:rPr>
              <a:t>Configure system to be Federal Information Processing Standards (FIPS) 140 compliant </a:t>
            </a:r>
            <a:endParaRPr lang="en-US" sz="1850" dirty="0"/>
          </a:p>
          <a:p>
            <a:pPr marL="570865" lvl="1" indent="-342900" fontAlgn="auto">
              <a:lnSpc>
                <a:spcPct val="90000"/>
              </a:lnSpc>
              <a:spcBef>
                <a:spcPts val="1000"/>
              </a:spcBef>
              <a:spcAft>
                <a:spcPts val="0"/>
              </a:spcAft>
              <a:buClrTx/>
              <a:buSzTx/>
              <a:buFont typeface="Arial" panose="020B0604020202020204" pitchFamily="34" charset="0"/>
              <a:buChar char="•"/>
            </a:pPr>
            <a:r>
              <a:rPr lang="en-US" sz="1850" dirty="0">
                <a:latin typeface="IBM Plex Sans"/>
              </a:rPr>
              <a:t>Collection of computer security standards set by the National Institute of Standards &amp; Technology (NIST) for the United States government.</a:t>
            </a:r>
          </a:p>
          <a:p>
            <a:pPr marL="571497" lvl="1" indent="-342900" fontAlgn="auto">
              <a:lnSpc>
                <a:spcPct val="90000"/>
              </a:lnSpc>
              <a:spcBef>
                <a:spcPts val="1000"/>
              </a:spcBef>
              <a:spcAft>
                <a:spcPts val="0"/>
              </a:spcAft>
              <a:buClrTx/>
              <a:buSzTx/>
              <a:buFont typeface="Arial" panose="020B0604020202020204" pitchFamily="34" charset="0"/>
              <a:buChar char="•"/>
            </a:pPr>
            <a:r>
              <a:rPr lang="en-US" dirty="0"/>
              <a:t>Standard for securing sensitive information </a:t>
            </a:r>
          </a:p>
          <a:p>
            <a:pPr marL="342900" indent="-342900" fontAlgn="auto">
              <a:lnSpc>
                <a:spcPct val="90000"/>
              </a:lnSpc>
              <a:spcBef>
                <a:spcPts val="1000"/>
              </a:spcBef>
              <a:spcAft>
                <a:spcPts val="0"/>
              </a:spcAft>
              <a:buClrTx/>
              <a:buSzTx/>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109B2FA8-B79C-2446-89D6-6B9B9B6059D4}"/>
              </a:ext>
            </a:extLst>
          </p:cNvPr>
          <p:cNvSpPr>
            <a:spLocks noGrp="1"/>
          </p:cNvSpPr>
          <p:nvPr>
            <p:ph type="ftr" sz="quarter" idx="10"/>
          </p:nvPr>
        </p:nvSpPr>
        <p:spPr/>
        <p:txBody>
          <a:bodyPr/>
          <a:lstStyle/>
          <a:p>
            <a:r>
              <a:rPr lang="en-US" dirty="0"/>
              <a:t>Month XX, 2021 / © 2021 IBM Corporation</a:t>
            </a:r>
          </a:p>
        </p:txBody>
      </p:sp>
      <p:sp>
        <p:nvSpPr>
          <p:cNvPr id="6" name="Slide Number Placeholder 5">
            <a:extLst>
              <a:ext uri="{FF2B5EF4-FFF2-40B4-BE49-F238E27FC236}">
                <a16:creationId xmlns:a16="http://schemas.microsoft.com/office/drawing/2014/main" id="{07C7ED12-8BC2-CF48-96B1-DBC477CB6971}"/>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Tree>
    <p:extLst>
      <p:ext uri="{BB962C8B-B14F-4D97-AF65-F5344CB8AC3E}">
        <p14:creationId xmlns:p14="http://schemas.microsoft.com/office/powerpoint/2010/main" val="330549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83C3720-4EBF-0142-83C7-6DFFE92F2719}"/>
              </a:ext>
            </a:extLst>
          </p:cNvPr>
          <p:cNvSpPr>
            <a:spLocks noGrp="1"/>
          </p:cNvSpPr>
          <p:nvPr>
            <p:ph type="title"/>
          </p:nvPr>
        </p:nvSpPr>
        <p:spPr>
          <a:xfrm>
            <a:off x="3029714" y="2892552"/>
            <a:ext cx="5522976" cy="1072896"/>
          </a:xfrm>
        </p:spPr>
        <p:txBody>
          <a:bodyPr/>
          <a:lstStyle/>
          <a:p>
            <a:pPr algn="ctr"/>
            <a:r>
              <a:rPr lang="en-US" dirty="0"/>
              <a:t>Sample Architecture </a:t>
            </a:r>
          </a:p>
        </p:txBody>
      </p:sp>
      <p:sp>
        <p:nvSpPr>
          <p:cNvPr id="6" name="Slide Number Placeholder 5">
            <a:extLst>
              <a:ext uri="{FF2B5EF4-FFF2-40B4-BE49-F238E27FC236}">
                <a16:creationId xmlns:a16="http://schemas.microsoft.com/office/drawing/2014/main" id="{7C036AB6-0CD3-5A4E-B2FD-817B61AC67E7}"/>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Tree>
    <p:extLst>
      <p:ext uri="{BB962C8B-B14F-4D97-AF65-F5344CB8AC3E}">
        <p14:creationId xmlns:p14="http://schemas.microsoft.com/office/powerpoint/2010/main" val="359966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a:extLst>
              <a:ext uri="{FF2B5EF4-FFF2-40B4-BE49-F238E27FC236}">
                <a16:creationId xmlns:a16="http://schemas.microsoft.com/office/drawing/2014/main" id="{09C1AD60-4D53-2744-8C88-56746DA31F74}"/>
              </a:ext>
            </a:extLst>
          </p:cNvPr>
          <p:cNvSpPr/>
          <p:nvPr/>
        </p:nvSpPr>
        <p:spPr bwMode="auto">
          <a:xfrm>
            <a:off x="2276517" y="5497809"/>
            <a:ext cx="1255931" cy="1310577"/>
          </a:xfrm>
          <a:prstGeom prst="can">
            <a:avLst/>
          </a:prstGeom>
          <a:solidFill>
            <a:schemeClr val="accent1">
              <a:lumMod val="20000"/>
              <a:lumOff val="80000"/>
            </a:schemeClr>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42" name="Rectangle 41">
            <a:extLst>
              <a:ext uri="{FF2B5EF4-FFF2-40B4-BE49-F238E27FC236}">
                <a16:creationId xmlns:a16="http://schemas.microsoft.com/office/drawing/2014/main" id="{E45D763E-02D1-9148-819F-32B51A06B73F}"/>
              </a:ext>
            </a:extLst>
          </p:cNvPr>
          <p:cNvSpPr/>
          <p:nvPr/>
        </p:nvSpPr>
        <p:spPr bwMode="auto">
          <a:xfrm>
            <a:off x="4614037" y="394088"/>
            <a:ext cx="1904973" cy="137566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5" tIns="35995" rIns="35995" bIns="35995" numCol="1" rtlCol="0" anchor="t" anchorCtr="0" compatLnSpc="1">
            <a:prstTxWarp prst="textNoShape">
              <a:avLst/>
            </a:prstTxWarp>
          </a:bodyPr>
          <a:lstStyle/>
          <a:p>
            <a:pPr defTabSz="685914"/>
            <a:endParaRPr lang="en-US" sz="1400" dirty="0">
              <a:solidFill>
                <a:schemeClr val="tx1"/>
              </a:solidFill>
              <a:latin typeface="IBM Plex Sans" panose="020B0503050203000203" pitchFamily="34" charset="0"/>
              <a:ea typeface="IBM Plex Sans" charset="0"/>
              <a:cs typeface="IBM Plex Sans" charset="0"/>
            </a:endParaRPr>
          </a:p>
        </p:txBody>
      </p:sp>
      <p:sp>
        <p:nvSpPr>
          <p:cNvPr id="76" name="Rectangle 75">
            <a:extLst>
              <a:ext uri="{FF2B5EF4-FFF2-40B4-BE49-F238E27FC236}">
                <a16:creationId xmlns:a16="http://schemas.microsoft.com/office/drawing/2014/main" id="{814629F7-EAA7-42F1-ADC1-7CE9132694AB}"/>
              </a:ext>
            </a:extLst>
          </p:cNvPr>
          <p:cNvSpPr/>
          <p:nvPr/>
        </p:nvSpPr>
        <p:spPr>
          <a:xfrm>
            <a:off x="557660" y="3526936"/>
            <a:ext cx="3976742" cy="1859836"/>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https://ec.yourlearning.ibm</a:t>
            </a:r>
            <a:r>
              <a:rPr lang="en-US" dirty="0">
                <a:ea typeface="+mn-lt"/>
                <a:cs typeface="+mn-lt"/>
              </a:rPr>
              <a:t>https://ec.yourlearning.ibm.com/w3/event/10209714</a:t>
            </a:r>
            <a:r>
              <a:rPr lang="en-US" dirty="0"/>
              <a:t>.com/w3/event/10209714</a:t>
            </a:r>
          </a:p>
        </p:txBody>
      </p:sp>
      <p:sp>
        <p:nvSpPr>
          <p:cNvPr id="86" name="Rectangle 85">
            <a:extLst>
              <a:ext uri="{FF2B5EF4-FFF2-40B4-BE49-F238E27FC236}">
                <a16:creationId xmlns:a16="http://schemas.microsoft.com/office/drawing/2014/main" id="{87E813E1-DB1D-9443-94D5-8A17AB6D5D05}"/>
              </a:ext>
            </a:extLst>
          </p:cNvPr>
          <p:cNvSpPr/>
          <p:nvPr/>
        </p:nvSpPr>
        <p:spPr>
          <a:xfrm>
            <a:off x="6359026" y="3521075"/>
            <a:ext cx="4571405" cy="3029153"/>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                                                                                    </a:t>
            </a:r>
          </a:p>
        </p:txBody>
      </p:sp>
      <p:sp>
        <p:nvSpPr>
          <p:cNvPr id="98" name="Rectangle 97">
            <a:extLst>
              <a:ext uri="{FF2B5EF4-FFF2-40B4-BE49-F238E27FC236}">
                <a16:creationId xmlns:a16="http://schemas.microsoft.com/office/drawing/2014/main" id="{CB9A2985-D4DC-4F4E-87E2-E984C59C933F}"/>
              </a:ext>
            </a:extLst>
          </p:cNvPr>
          <p:cNvSpPr/>
          <p:nvPr/>
        </p:nvSpPr>
        <p:spPr>
          <a:xfrm>
            <a:off x="9552032" y="3657193"/>
            <a:ext cx="900785" cy="399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RACF</a:t>
            </a:r>
          </a:p>
        </p:txBody>
      </p:sp>
      <p:sp>
        <p:nvSpPr>
          <p:cNvPr id="88" name="Rectangle 87">
            <a:extLst>
              <a:ext uri="{FF2B5EF4-FFF2-40B4-BE49-F238E27FC236}">
                <a16:creationId xmlns:a16="http://schemas.microsoft.com/office/drawing/2014/main" id="{64312C99-E52E-D743-BA62-8C3DC4842875}"/>
              </a:ext>
            </a:extLst>
          </p:cNvPr>
          <p:cNvSpPr/>
          <p:nvPr/>
        </p:nvSpPr>
        <p:spPr>
          <a:xfrm>
            <a:off x="6500530" y="3955482"/>
            <a:ext cx="2232896" cy="2457072"/>
          </a:xfrm>
          <a:prstGeom prst="rect">
            <a:avLst/>
          </a:prstGeom>
          <a:ln>
            <a:solidFill>
              <a:schemeClr val="accent4">
                <a:lumMod val="40000"/>
                <a:lumOff val="6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E89C685-B64B-7245-AFC7-6166B87DFB8F}"/>
              </a:ext>
            </a:extLst>
          </p:cNvPr>
          <p:cNvSpPr/>
          <p:nvPr/>
        </p:nvSpPr>
        <p:spPr>
          <a:xfrm>
            <a:off x="4017292" y="339985"/>
            <a:ext cx="2527354" cy="1451784"/>
          </a:xfrm>
          <a:prstGeom prst="rect">
            <a:avLst/>
          </a:prstGeom>
          <a:ln>
            <a:solidFill>
              <a:schemeClr val="accent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EACF26C2-716E-EA4E-803F-E2D8374B90BE}"/>
              </a:ext>
            </a:extLst>
          </p:cNvPr>
          <p:cNvSpPr txBox="1"/>
          <p:nvPr/>
        </p:nvSpPr>
        <p:spPr>
          <a:xfrm>
            <a:off x="1102003" y="850270"/>
            <a:ext cx="1157155" cy="276963"/>
          </a:xfrm>
          <a:prstGeom prst="rect">
            <a:avLst/>
          </a:prstGeom>
          <a:noFill/>
        </p:spPr>
        <p:txBody>
          <a:bodyPr wrap="square" rtlCol="0">
            <a:spAutoFit/>
          </a:bodyPr>
          <a:lstStyle/>
          <a:p>
            <a:r>
              <a:rPr lang="en-US" sz="1200" dirty="0">
                <a:solidFill>
                  <a:schemeClr val="bg1"/>
                </a:solidFill>
              </a:rPr>
              <a:t>Code commit </a:t>
            </a:r>
          </a:p>
        </p:txBody>
      </p:sp>
      <p:pic>
        <p:nvPicPr>
          <p:cNvPr id="22" name="Picture 21" descr="Logo&#10;&#10;Description automatically generated">
            <a:extLst>
              <a:ext uri="{FF2B5EF4-FFF2-40B4-BE49-F238E27FC236}">
                <a16:creationId xmlns:a16="http://schemas.microsoft.com/office/drawing/2014/main" id="{1FC1E574-95E2-F544-AD39-28C6749FAEC0}"/>
              </a:ext>
            </a:extLst>
          </p:cNvPr>
          <p:cNvPicPr>
            <a:picLocks noChangeAspect="1"/>
          </p:cNvPicPr>
          <p:nvPr/>
        </p:nvPicPr>
        <p:blipFill>
          <a:blip r:embed="rId3"/>
          <a:stretch>
            <a:fillRect/>
          </a:stretch>
        </p:blipFill>
        <p:spPr>
          <a:xfrm>
            <a:off x="559521" y="3554793"/>
            <a:ext cx="506584" cy="502339"/>
          </a:xfrm>
          <a:prstGeom prst="rect">
            <a:avLst/>
          </a:prstGeom>
        </p:spPr>
      </p:pic>
      <p:cxnSp>
        <p:nvCxnSpPr>
          <p:cNvPr id="28" name="Straight Arrow Connector 27">
            <a:extLst>
              <a:ext uri="{FF2B5EF4-FFF2-40B4-BE49-F238E27FC236}">
                <a16:creationId xmlns:a16="http://schemas.microsoft.com/office/drawing/2014/main" id="{E0D64573-543B-5F4F-AC8A-FEB02A29DBBE}"/>
              </a:ext>
            </a:extLst>
          </p:cNvPr>
          <p:cNvCxnSpPr>
            <a:cxnSpLocks/>
            <a:stCxn id="15" idx="3"/>
          </p:cNvCxnSpPr>
          <p:nvPr/>
        </p:nvCxnSpPr>
        <p:spPr>
          <a:xfrm flipV="1">
            <a:off x="2259159" y="979601"/>
            <a:ext cx="1728304" cy="9151"/>
          </a:xfrm>
          <a:prstGeom prst="straightConnector1">
            <a:avLst/>
          </a:prstGeom>
          <a:ln w="254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48F205A3-010F-EA4C-9AB5-A0F87C061A56}"/>
              </a:ext>
            </a:extLst>
          </p:cNvPr>
          <p:cNvSpPr txBox="1"/>
          <p:nvPr/>
        </p:nvSpPr>
        <p:spPr>
          <a:xfrm>
            <a:off x="6303827" y="3189448"/>
            <a:ext cx="575724" cy="338510"/>
          </a:xfrm>
          <a:prstGeom prst="rect">
            <a:avLst/>
          </a:prstGeom>
          <a:noFill/>
          <a:ln>
            <a:noFill/>
          </a:ln>
        </p:spPr>
        <p:txBody>
          <a:bodyPr wrap="none" rtlCol="0">
            <a:spAutoFit/>
          </a:bodyPr>
          <a:lstStyle/>
          <a:p>
            <a:pPr algn="r"/>
            <a:r>
              <a:rPr lang="en-US" sz="1600" dirty="0">
                <a:solidFill>
                  <a:schemeClr val="accent2">
                    <a:lumMod val="75000"/>
                  </a:schemeClr>
                </a:solidFill>
                <a:latin typeface="Calibri" panose="020F0502020204030204"/>
              </a:rPr>
              <a:t>z/OS</a:t>
            </a:r>
          </a:p>
        </p:txBody>
      </p:sp>
      <p:sp>
        <p:nvSpPr>
          <p:cNvPr id="85" name="Rectangle 84">
            <a:extLst>
              <a:ext uri="{FF2B5EF4-FFF2-40B4-BE49-F238E27FC236}">
                <a16:creationId xmlns:a16="http://schemas.microsoft.com/office/drawing/2014/main" id="{31950E0B-DE3B-764F-86E5-CF50581C4981}"/>
              </a:ext>
            </a:extLst>
          </p:cNvPr>
          <p:cNvSpPr/>
          <p:nvPr/>
        </p:nvSpPr>
        <p:spPr>
          <a:xfrm>
            <a:off x="5058269" y="4867093"/>
            <a:ext cx="617477" cy="369332"/>
          </a:xfrm>
          <a:prstGeom prst="rect">
            <a:avLst/>
          </a:prstGeom>
        </p:spPr>
        <p:txBody>
          <a:bodyPr wrap="none">
            <a:spAutoFit/>
          </a:bodyPr>
          <a:lstStyle/>
          <a:p>
            <a:r>
              <a:rPr lang="en-US" dirty="0">
                <a:solidFill>
                  <a:schemeClr val="bg1">
                    <a:lumMod val="95000"/>
                  </a:schemeClr>
                </a:solidFill>
              </a:rPr>
              <a:t>SSH</a:t>
            </a:r>
          </a:p>
        </p:txBody>
      </p:sp>
      <p:sp>
        <p:nvSpPr>
          <p:cNvPr id="87" name="Rectangle 86">
            <a:extLst>
              <a:ext uri="{FF2B5EF4-FFF2-40B4-BE49-F238E27FC236}">
                <a16:creationId xmlns:a16="http://schemas.microsoft.com/office/drawing/2014/main" id="{FB623F87-3F76-B540-987A-DD007C34D2C4}"/>
              </a:ext>
            </a:extLst>
          </p:cNvPr>
          <p:cNvSpPr/>
          <p:nvPr/>
        </p:nvSpPr>
        <p:spPr>
          <a:xfrm>
            <a:off x="6629118" y="4667374"/>
            <a:ext cx="985337" cy="606786"/>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p>
          <a:p>
            <a:pPr algn="ctr"/>
            <a:r>
              <a:rPr lang="en-US" sz="1200" dirty="0" err="1"/>
              <a:t>openSSH</a:t>
            </a:r>
            <a:endParaRPr lang="en-US" sz="1200" dirty="0"/>
          </a:p>
        </p:txBody>
      </p:sp>
      <p:sp>
        <p:nvSpPr>
          <p:cNvPr id="111" name="Rectangle 110">
            <a:extLst>
              <a:ext uri="{FF2B5EF4-FFF2-40B4-BE49-F238E27FC236}">
                <a16:creationId xmlns:a16="http://schemas.microsoft.com/office/drawing/2014/main" id="{3AC12D7B-6A4E-A04D-994A-00AF5E641490}"/>
              </a:ext>
            </a:extLst>
          </p:cNvPr>
          <p:cNvSpPr/>
          <p:nvPr/>
        </p:nvSpPr>
        <p:spPr>
          <a:xfrm>
            <a:off x="6709471" y="5627568"/>
            <a:ext cx="815440" cy="344459"/>
          </a:xfrm>
          <a:prstGeom prst="rect">
            <a:avLst/>
          </a:prstGeom>
          <a:ln w="34925">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Python</a:t>
            </a:r>
          </a:p>
        </p:txBody>
      </p:sp>
      <p:cxnSp>
        <p:nvCxnSpPr>
          <p:cNvPr id="114" name="Straight Connector 113">
            <a:extLst>
              <a:ext uri="{FF2B5EF4-FFF2-40B4-BE49-F238E27FC236}">
                <a16:creationId xmlns:a16="http://schemas.microsoft.com/office/drawing/2014/main" id="{45F43D18-D4EA-3F45-B3B5-40B38A9AA784}"/>
              </a:ext>
            </a:extLst>
          </p:cNvPr>
          <p:cNvCxnSpPr>
            <a:stCxn id="111" idx="3"/>
            <a:endCxn id="112" idx="1"/>
          </p:cNvCxnSpPr>
          <p:nvPr/>
        </p:nvCxnSpPr>
        <p:spPr>
          <a:xfrm>
            <a:off x="7524911" y="5799797"/>
            <a:ext cx="775339"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CFDE6EEF-2735-224D-8335-D81FA9D81C4C}"/>
              </a:ext>
            </a:extLst>
          </p:cNvPr>
          <p:cNvSpPr/>
          <p:nvPr/>
        </p:nvSpPr>
        <p:spPr>
          <a:xfrm>
            <a:off x="9554224" y="4498215"/>
            <a:ext cx="912237" cy="344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Data sets</a:t>
            </a:r>
          </a:p>
        </p:txBody>
      </p:sp>
      <p:sp>
        <p:nvSpPr>
          <p:cNvPr id="120" name="Rectangle 119">
            <a:extLst>
              <a:ext uri="{FF2B5EF4-FFF2-40B4-BE49-F238E27FC236}">
                <a16:creationId xmlns:a16="http://schemas.microsoft.com/office/drawing/2014/main" id="{3F2E9767-9204-294E-AD77-9CA207AFA796}"/>
              </a:ext>
            </a:extLst>
          </p:cNvPr>
          <p:cNvSpPr/>
          <p:nvPr/>
        </p:nvSpPr>
        <p:spPr>
          <a:xfrm>
            <a:off x="9554224" y="5070122"/>
            <a:ext cx="930402" cy="344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TSO</a:t>
            </a:r>
          </a:p>
        </p:txBody>
      </p:sp>
      <p:sp>
        <p:nvSpPr>
          <p:cNvPr id="121" name="Rectangle 120">
            <a:extLst>
              <a:ext uri="{FF2B5EF4-FFF2-40B4-BE49-F238E27FC236}">
                <a16:creationId xmlns:a16="http://schemas.microsoft.com/office/drawing/2014/main" id="{2AC3252E-099B-644B-A0FE-6030566A8A18}"/>
              </a:ext>
            </a:extLst>
          </p:cNvPr>
          <p:cNvSpPr/>
          <p:nvPr/>
        </p:nvSpPr>
        <p:spPr>
          <a:xfrm>
            <a:off x="9554224" y="5555234"/>
            <a:ext cx="916757" cy="344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MVS </a:t>
            </a:r>
            <a:r>
              <a:rPr lang="en-US" sz="1200" dirty="0" err="1"/>
              <a:t>pgm</a:t>
            </a:r>
            <a:endParaRPr lang="en-US" sz="1200" dirty="0"/>
          </a:p>
        </p:txBody>
      </p:sp>
      <p:sp>
        <p:nvSpPr>
          <p:cNvPr id="122" name="Rectangle 121">
            <a:extLst>
              <a:ext uri="{FF2B5EF4-FFF2-40B4-BE49-F238E27FC236}">
                <a16:creationId xmlns:a16="http://schemas.microsoft.com/office/drawing/2014/main" id="{59E2E5C1-9165-D24A-8221-1C4626632483}"/>
              </a:ext>
            </a:extLst>
          </p:cNvPr>
          <p:cNvSpPr/>
          <p:nvPr/>
        </p:nvSpPr>
        <p:spPr>
          <a:xfrm>
            <a:off x="9554224" y="6094144"/>
            <a:ext cx="916757" cy="3444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JES</a:t>
            </a:r>
          </a:p>
        </p:txBody>
      </p:sp>
      <p:cxnSp>
        <p:nvCxnSpPr>
          <p:cNvPr id="175" name="Straight Arrow Connector 174">
            <a:extLst>
              <a:ext uri="{FF2B5EF4-FFF2-40B4-BE49-F238E27FC236}">
                <a16:creationId xmlns:a16="http://schemas.microsoft.com/office/drawing/2014/main" id="{46211876-43D5-1A43-A2BF-3AE87A8D1F9A}"/>
              </a:ext>
            </a:extLst>
          </p:cNvPr>
          <p:cNvCxnSpPr>
            <a:cxnSpLocks/>
            <a:endCxn id="111" idx="0"/>
          </p:cNvCxnSpPr>
          <p:nvPr/>
        </p:nvCxnSpPr>
        <p:spPr>
          <a:xfrm>
            <a:off x="7117191" y="5349673"/>
            <a:ext cx="0" cy="277895"/>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BD6DFDE-9F18-E745-B202-6C3BEDE55EAB}"/>
              </a:ext>
            </a:extLst>
          </p:cNvPr>
          <p:cNvSpPr txBox="1"/>
          <p:nvPr/>
        </p:nvSpPr>
        <p:spPr>
          <a:xfrm>
            <a:off x="3949459" y="319387"/>
            <a:ext cx="649452" cy="369284"/>
          </a:xfrm>
          <a:prstGeom prst="rect">
            <a:avLst/>
          </a:prstGeom>
          <a:noFill/>
        </p:spPr>
        <p:txBody>
          <a:bodyPr wrap="none" rtlCol="0">
            <a:spAutoFit/>
          </a:bodyPr>
          <a:lstStyle/>
          <a:p>
            <a:r>
              <a:rPr lang="en-US" dirty="0">
                <a:solidFill>
                  <a:schemeClr val="bg1"/>
                </a:solidFill>
              </a:rPr>
              <a:t>SCM</a:t>
            </a:r>
          </a:p>
        </p:txBody>
      </p:sp>
      <p:pic>
        <p:nvPicPr>
          <p:cNvPr id="8" name="Graphic 7" descr="Open folder outline">
            <a:extLst>
              <a:ext uri="{FF2B5EF4-FFF2-40B4-BE49-F238E27FC236}">
                <a16:creationId xmlns:a16="http://schemas.microsoft.com/office/drawing/2014/main" id="{4E8D5BFF-6247-8D4E-ACFC-2FE4025CDD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7691" y="4548770"/>
            <a:ext cx="590410" cy="590410"/>
          </a:xfrm>
          <a:prstGeom prst="rect">
            <a:avLst/>
          </a:prstGeom>
        </p:spPr>
      </p:pic>
      <p:pic>
        <p:nvPicPr>
          <p:cNvPr id="34" name="Graphic 33" descr="Key with solid fill">
            <a:extLst>
              <a:ext uri="{FF2B5EF4-FFF2-40B4-BE49-F238E27FC236}">
                <a16:creationId xmlns:a16="http://schemas.microsoft.com/office/drawing/2014/main" id="{7FB06F81-701C-DA4D-8757-4C846838BB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423" y="1496257"/>
            <a:ext cx="347653" cy="347653"/>
          </a:xfrm>
          <a:prstGeom prst="rect">
            <a:avLst/>
          </a:prstGeom>
        </p:spPr>
      </p:pic>
      <p:pic>
        <p:nvPicPr>
          <p:cNvPr id="93" name="Graphic 92" descr="Key outline">
            <a:extLst>
              <a:ext uri="{FF2B5EF4-FFF2-40B4-BE49-F238E27FC236}">
                <a16:creationId xmlns:a16="http://schemas.microsoft.com/office/drawing/2014/main" id="{A15F7CDF-B66D-A84B-9A33-75FF7AB239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77071" y="506798"/>
            <a:ext cx="498048" cy="498048"/>
          </a:xfrm>
          <a:prstGeom prst="rect">
            <a:avLst/>
          </a:prstGeom>
        </p:spPr>
      </p:pic>
      <p:sp>
        <p:nvSpPr>
          <p:cNvPr id="63" name="TextBox 1">
            <a:extLst>
              <a:ext uri="{FF2B5EF4-FFF2-40B4-BE49-F238E27FC236}">
                <a16:creationId xmlns:a16="http://schemas.microsoft.com/office/drawing/2014/main" id="{A6C47827-B0B7-4C21-8AE5-3A88B1C00A60}"/>
              </a:ext>
            </a:extLst>
          </p:cNvPr>
          <p:cNvSpPr txBox="1"/>
          <p:nvPr/>
        </p:nvSpPr>
        <p:spPr>
          <a:xfrm>
            <a:off x="7941958" y="4762896"/>
            <a:ext cx="477610" cy="276963"/>
          </a:xfrm>
          <a:prstGeom prst="rect">
            <a:avLst/>
          </a:prstGeom>
          <a:noFill/>
        </p:spPr>
        <p:txBody>
          <a:bodyPr rot="0" spcFirstLastPara="0" vert="horz" wrap="square" lIns="91428" tIns="45714" rIns="91428" bIns="45714"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dirty="0">
                <a:solidFill>
                  <a:schemeClr val="bg1">
                    <a:lumMod val="95000"/>
                  </a:schemeClr>
                </a:solidFill>
              </a:rPr>
              <a:t>fs</a:t>
            </a:r>
            <a:endParaRPr lang="en-US" sz="1200" dirty="0">
              <a:solidFill>
                <a:schemeClr val="bg1">
                  <a:lumMod val="95000"/>
                </a:schemeClr>
              </a:solidFill>
              <a:cs typeface="Calibri"/>
            </a:endParaRPr>
          </a:p>
        </p:txBody>
      </p:sp>
      <p:sp>
        <p:nvSpPr>
          <p:cNvPr id="21" name="TextBox 20">
            <a:extLst>
              <a:ext uri="{FF2B5EF4-FFF2-40B4-BE49-F238E27FC236}">
                <a16:creationId xmlns:a16="http://schemas.microsoft.com/office/drawing/2014/main" id="{C152D39B-B542-4253-9409-B11C48574D05}"/>
              </a:ext>
            </a:extLst>
          </p:cNvPr>
          <p:cNvSpPr txBox="1"/>
          <p:nvPr/>
        </p:nvSpPr>
        <p:spPr>
          <a:xfrm>
            <a:off x="682319" y="2753558"/>
            <a:ext cx="3324251" cy="784818"/>
          </a:xfrm>
          <a:prstGeom prst="rect">
            <a:avLst/>
          </a:prstGeom>
          <a:noFill/>
        </p:spPr>
        <p:txBody>
          <a:bodyPr rot="0" spcFirstLastPara="0" vertOverflow="overflow" horzOverflow="overflow" vert="horz" wrap="square" lIns="91428" tIns="45714" rIns="91428" bIns="45714" numCol="1" spcCol="0" rtlCol="0" fromWordArt="0" anchor="t" anchorCtr="0" forceAA="0" compatLnSpc="1">
            <a:prstTxWarp prst="textNoShape">
              <a:avLst/>
            </a:prstTxWarp>
            <a:spAutoFit/>
          </a:bodyPr>
          <a:lstStyle/>
          <a:p>
            <a:pPr algn="l"/>
            <a:r>
              <a:rPr lang="en-US" dirty="0">
                <a:solidFill>
                  <a:schemeClr val="bg1"/>
                </a:solidFill>
                <a:ea typeface="+mn-lt"/>
                <a:cs typeface="+mn-lt"/>
              </a:rPr>
              <a:t>Ansible Automation Platform</a:t>
            </a:r>
          </a:p>
          <a:p>
            <a:pPr algn="l"/>
            <a:endParaRPr lang="en-US" sz="900" dirty="0">
              <a:solidFill>
                <a:schemeClr val="bg1"/>
              </a:solidFill>
              <a:ea typeface="+mn-lt"/>
              <a:cs typeface="+mn-lt"/>
            </a:endParaRPr>
          </a:p>
          <a:p>
            <a:pPr algn="ctr"/>
            <a:r>
              <a:rPr lang="en-US" dirty="0">
                <a:solidFill>
                  <a:schemeClr val="bg1"/>
                </a:solidFill>
                <a:ea typeface="+mn-lt"/>
                <a:cs typeface="+mn-lt"/>
              </a:rPr>
              <a:t>(Tower/AWX)</a:t>
            </a:r>
          </a:p>
        </p:txBody>
      </p:sp>
      <p:pic>
        <p:nvPicPr>
          <p:cNvPr id="83" name="Graphic 82" descr="Key outline">
            <a:extLst>
              <a:ext uri="{FF2B5EF4-FFF2-40B4-BE49-F238E27FC236}">
                <a16:creationId xmlns:a16="http://schemas.microsoft.com/office/drawing/2014/main" id="{FD17F0F8-0034-4E80-BA8F-862A417F5B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3237" y="4624051"/>
            <a:ext cx="471006" cy="471006"/>
          </a:xfrm>
          <a:prstGeom prst="rect">
            <a:avLst/>
          </a:prstGeom>
        </p:spPr>
      </p:pic>
      <p:sp>
        <p:nvSpPr>
          <p:cNvPr id="82" name="TextBox 81">
            <a:extLst>
              <a:ext uri="{FF2B5EF4-FFF2-40B4-BE49-F238E27FC236}">
                <a16:creationId xmlns:a16="http://schemas.microsoft.com/office/drawing/2014/main" id="{B4D4E81A-9F7D-47C1-B226-84CE0569BAD6}"/>
              </a:ext>
            </a:extLst>
          </p:cNvPr>
          <p:cNvSpPr txBox="1"/>
          <p:nvPr/>
        </p:nvSpPr>
        <p:spPr>
          <a:xfrm>
            <a:off x="-4366" y="1694377"/>
            <a:ext cx="1014115" cy="461605"/>
          </a:xfrm>
          <a:prstGeom prst="rect">
            <a:avLst/>
          </a:prstGeom>
          <a:noFill/>
        </p:spPr>
        <p:txBody>
          <a:bodyPr rot="0" spcFirstLastPara="0" vertOverflow="overflow" horzOverflow="overflow" vert="horz" wrap="square" lIns="91428" tIns="45714" rIns="91428" bIns="45714" numCol="1" spcCol="0" rtlCol="0" fromWordArt="0" anchor="t" anchorCtr="0" forceAA="0" compatLnSpc="1">
            <a:prstTxWarp prst="textNoShape">
              <a:avLst/>
            </a:prstTxWarp>
            <a:spAutoFit/>
          </a:bodyPr>
          <a:lstStyle/>
          <a:p>
            <a:pPr algn="ctr"/>
            <a:r>
              <a:rPr lang="en-US" sz="1200" dirty="0">
                <a:solidFill>
                  <a:schemeClr val="bg1"/>
                </a:solidFill>
                <a:cs typeface="Calibri"/>
              </a:rPr>
              <a:t>Modern day</a:t>
            </a:r>
          </a:p>
          <a:p>
            <a:pPr algn="ctr"/>
            <a:r>
              <a:rPr lang="en-US" sz="1200" dirty="0">
                <a:solidFill>
                  <a:schemeClr val="bg1"/>
                </a:solidFill>
                <a:cs typeface="Calibri"/>
              </a:rPr>
              <a:t> </a:t>
            </a:r>
            <a:r>
              <a:rPr lang="en-US" sz="1200" dirty="0" err="1">
                <a:solidFill>
                  <a:schemeClr val="bg1"/>
                </a:solidFill>
                <a:cs typeface="Calibri"/>
              </a:rPr>
              <a:t>sysprogs</a:t>
            </a:r>
            <a:endParaRPr lang="en-US" sz="1200" dirty="0">
              <a:solidFill>
                <a:schemeClr val="bg1"/>
              </a:solidFill>
              <a:cs typeface="Calibri"/>
            </a:endParaRPr>
          </a:p>
        </p:txBody>
      </p:sp>
      <p:pic>
        <p:nvPicPr>
          <p:cNvPr id="14" name="Graphic 13" descr="Programmer male with solid fill">
            <a:extLst>
              <a:ext uri="{FF2B5EF4-FFF2-40B4-BE49-F238E27FC236}">
                <a16:creationId xmlns:a16="http://schemas.microsoft.com/office/drawing/2014/main" id="{BA7ACE2F-8D72-2E4C-BB8B-575F85BA28E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0" y="896722"/>
            <a:ext cx="660666" cy="660666"/>
          </a:xfrm>
          <a:prstGeom prst="rect">
            <a:avLst/>
          </a:prstGeom>
        </p:spPr>
      </p:pic>
      <p:pic>
        <p:nvPicPr>
          <p:cNvPr id="92" name="Graphic 91" descr="Key outline">
            <a:extLst>
              <a:ext uri="{FF2B5EF4-FFF2-40B4-BE49-F238E27FC236}">
                <a16:creationId xmlns:a16="http://schemas.microsoft.com/office/drawing/2014/main" id="{B48F8A7A-EE95-D848-B91A-9D23AFE2AC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04150" y="5596394"/>
            <a:ext cx="427913" cy="590584"/>
          </a:xfrm>
          <a:prstGeom prst="rect">
            <a:avLst/>
          </a:prstGeom>
        </p:spPr>
      </p:pic>
      <p:pic>
        <p:nvPicPr>
          <p:cNvPr id="94" name="Graphic 93" descr="Key with solid fill">
            <a:extLst>
              <a:ext uri="{FF2B5EF4-FFF2-40B4-BE49-F238E27FC236}">
                <a16:creationId xmlns:a16="http://schemas.microsoft.com/office/drawing/2014/main" id="{6741BE8B-266A-7B42-A483-3BF64AFC0F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61190" y="5008327"/>
            <a:ext cx="489482" cy="489482"/>
          </a:xfrm>
          <a:prstGeom prst="rect">
            <a:avLst/>
          </a:prstGeom>
        </p:spPr>
      </p:pic>
      <p:sp>
        <p:nvSpPr>
          <p:cNvPr id="36" name="TextBox 35">
            <a:extLst>
              <a:ext uri="{FF2B5EF4-FFF2-40B4-BE49-F238E27FC236}">
                <a16:creationId xmlns:a16="http://schemas.microsoft.com/office/drawing/2014/main" id="{B046F185-F91E-D545-9077-057A6E6373E6}"/>
              </a:ext>
            </a:extLst>
          </p:cNvPr>
          <p:cNvSpPr txBox="1"/>
          <p:nvPr/>
        </p:nvSpPr>
        <p:spPr>
          <a:xfrm>
            <a:off x="11094695" y="4832903"/>
            <a:ext cx="970011" cy="276963"/>
          </a:xfrm>
          <a:prstGeom prst="rect">
            <a:avLst/>
          </a:prstGeom>
          <a:noFill/>
        </p:spPr>
        <p:txBody>
          <a:bodyPr wrap="none" rtlCol="0">
            <a:spAutoFit/>
          </a:bodyPr>
          <a:lstStyle/>
          <a:p>
            <a:r>
              <a:rPr lang="en-US" sz="1200" dirty="0">
                <a:solidFill>
                  <a:schemeClr val="bg1"/>
                </a:solidFill>
              </a:rPr>
              <a:t>Private Key</a:t>
            </a:r>
          </a:p>
        </p:txBody>
      </p:sp>
      <p:sp>
        <p:nvSpPr>
          <p:cNvPr id="38" name="Rectangle 37">
            <a:extLst>
              <a:ext uri="{FF2B5EF4-FFF2-40B4-BE49-F238E27FC236}">
                <a16:creationId xmlns:a16="http://schemas.microsoft.com/office/drawing/2014/main" id="{4593028B-268C-BB41-8692-7992AEDC2002}"/>
              </a:ext>
            </a:extLst>
          </p:cNvPr>
          <p:cNvSpPr/>
          <p:nvPr/>
        </p:nvSpPr>
        <p:spPr>
          <a:xfrm>
            <a:off x="11142860" y="5480205"/>
            <a:ext cx="893077" cy="276963"/>
          </a:xfrm>
          <a:prstGeom prst="rect">
            <a:avLst/>
          </a:prstGeom>
        </p:spPr>
        <p:txBody>
          <a:bodyPr wrap="none">
            <a:spAutoFit/>
          </a:bodyPr>
          <a:lstStyle/>
          <a:p>
            <a:r>
              <a:rPr lang="en-US" sz="1200" dirty="0">
                <a:solidFill>
                  <a:schemeClr val="bg1"/>
                </a:solidFill>
              </a:rPr>
              <a:t>Public key</a:t>
            </a:r>
          </a:p>
        </p:txBody>
      </p:sp>
      <p:sp>
        <p:nvSpPr>
          <p:cNvPr id="40" name="Rounded Rectangle 39">
            <a:extLst>
              <a:ext uri="{FF2B5EF4-FFF2-40B4-BE49-F238E27FC236}">
                <a16:creationId xmlns:a16="http://schemas.microsoft.com/office/drawing/2014/main" id="{C666F221-EE9A-B64D-BFDF-483D6EA4178F}"/>
              </a:ext>
            </a:extLst>
          </p:cNvPr>
          <p:cNvSpPr/>
          <p:nvPr/>
        </p:nvSpPr>
        <p:spPr>
          <a:xfrm>
            <a:off x="11080538" y="4666712"/>
            <a:ext cx="975000" cy="1542359"/>
          </a:xfrm>
          <a:prstGeom prst="roundRect">
            <a:avLst/>
          </a:prstGeom>
          <a:noFill/>
          <a:ln w="12700" cap="flat" cmpd="sng" algn="ctr">
            <a:solidFill>
              <a:schemeClr val="bg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48" name="Elbow Connector 47">
            <a:extLst>
              <a:ext uri="{FF2B5EF4-FFF2-40B4-BE49-F238E27FC236}">
                <a16:creationId xmlns:a16="http://schemas.microsoft.com/office/drawing/2014/main" id="{67E0D682-7EC4-FD40-B879-BCE7525E9C85}"/>
              </a:ext>
            </a:extLst>
          </p:cNvPr>
          <p:cNvCxnSpPr>
            <a:cxnSpLocks/>
            <a:stCxn id="98" idx="1"/>
            <a:endCxn id="88" idx="0"/>
          </p:cNvCxnSpPr>
          <p:nvPr/>
        </p:nvCxnSpPr>
        <p:spPr>
          <a:xfrm rot="10800000" flipV="1">
            <a:off x="7616978" y="3857162"/>
            <a:ext cx="1935054" cy="98320"/>
          </a:xfrm>
          <a:prstGeom prst="bentConnector2">
            <a:avLst/>
          </a:prstGeom>
          <a:ln w="25400">
            <a:solidFill>
              <a:schemeClr val="accent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0263022-00D8-9B4D-9059-3C5B5D29A41B}"/>
              </a:ext>
            </a:extLst>
          </p:cNvPr>
          <p:cNvSpPr txBox="1"/>
          <p:nvPr/>
        </p:nvSpPr>
        <p:spPr>
          <a:xfrm>
            <a:off x="0" y="257503"/>
            <a:ext cx="1255913" cy="246189"/>
          </a:xfrm>
          <a:prstGeom prst="rect">
            <a:avLst/>
          </a:prstGeom>
          <a:noFill/>
        </p:spPr>
        <p:txBody>
          <a:bodyPr wrap="square" rtlCol="0">
            <a:spAutoFit/>
          </a:bodyPr>
          <a:lstStyle/>
          <a:p>
            <a:r>
              <a:rPr lang="en-US" sz="1000" dirty="0">
                <a:solidFill>
                  <a:schemeClr val="bg1"/>
                </a:solidFill>
              </a:rPr>
              <a:t>Development IDE</a:t>
            </a:r>
          </a:p>
        </p:txBody>
      </p:sp>
      <p:grpSp>
        <p:nvGrpSpPr>
          <p:cNvPr id="70" name="Group 69">
            <a:extLst>
              <a:ext uri="{FF2B5EF4-FFF2-40B4-BE49-F238E27FC236}">
                <a16:creationId xmlns:a16="http://schemas.microsoft.com/office/drawing/2014/main" id="{8270E213-4949-E643-9651-389F0497E250}"/>
              </a:ext>
            </a:extLst>
          </p:cNvPr>
          <p:cNvGrpSpPr/>
          <p:nvPr/>
        </p:nvGrpSpPr>
        <p:grpSpPr>
          <a:xfrm>
            <a:off x="2484471" y="5868867"/>
            <a:ext cx="887304" cy="859192"/>
            <a:chOff x="3191745" y="4465117"/>
            <a:chExt cx="1000849" cy="1094839"/>
          </a:xfrm>
        </p:grpSpPr>
        <p:sp>
          <p:nvSpPr>
            <p:cNvPr id="7" name="Rectangle: Rounded Corners 6">
              <a:extLst>
                <a:ext uri="{FF2B5EF4-FFF2-40B4-BE49-F238E27FC236}">
                  <a16:creationId xmlns:a16="http://schemas.microsoft.com/office/drawing/2014/main" id="{46BD21DF-DEC7-4AEF-88E0-F1DCF40E758A}"/>
                </a:ext>
              </a:extLst>
            </p:cNvPr>
            <p:cNvSpPr/>
            <p:nvPr/>
          </p:nvSpPr>
          <p:spPr>
            <a:xfrm>
              <a:off x="3191745" y="4477702"/>
              <a:ext cx="1000849" cy="10145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cs typeface="Calibri"/>
                </a:rPr>
                <a:t>Credentials</a:t>
              </a:r>
            </a:p>
          </p:txBody>
        </p:sp>
        <p:pic>
          <p:nvPicPr>
            <p:cNvPr id="91" name="Graphic 90" descr="Key with solid fill">
              <a:extLst>
                <a:ext uri="{FF2B5EF4-FFF2-40B4-BE49-F238E27FC236}">
                  <a16:creationId xmlns:a16="http://schemas.microsoft.com/office/drawing/2014/main" id="{24D2115B-47A6-AC4D-A766-9374F0F3A0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2172" y="4465117"/>
              <a:ext cx="539283" cy="539283"/>
            </a:xfrm>
            <a:prstGeom prst="rect">
              <a:avLst/>
            </a:prstGeom>
          </p:spPr>
        </p:pic>
        <p:pic>
          <p:nvPicPr>
            <p:cNvPr id="95" name="Graphic 94" descr="Key with solid fill">
              <a:extLst>
                <a:ext uri="{FF2B5EF4-FFF2-40B4-BE49-F238E27FC236}">
                  <a16:creationId xmlns:a16="http://schemas.microsoft.com/office/drawing/2014/main" id="{C435BC08-68E4-8D4E-B711-FB69F7312D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2172" y="5020673"/>
              <a:ext cx="539283" cy="539283"/>
            </a:xfrm>
            <a:prstGeom prst="rect">
              <a:avLst/>
            </a:prstGeom>
          </p:spPr>
        </p:pic>
      </p:grpSp>
      <p:pic>
        <p:nvPicPr>
          <p:cNvPr id="89" name="Graphic 88" descr="Programmer male with solid fill">
            <a:extLst>
              <a:ext uri="{FF2B5EF4-FFF2-40B4-BE49-F238E27FC236}">
                <a16:creationId xmlns:a16="http://schemas.microsoft.com/office/drawing/2014/main" id="{BE491C92-9803-5E47-AD22-7E4FF56DEE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7660" y="896722"/>
            <a:ext cx="660666" cy="660666"/>
          </a:xfrm>
          <a:prstGeom prst="rect">
            <a:avLst/>
          </a:prstGeom>
        </p:spPr>
      </p:pic>
      <p:cxnSp>
        <p:nvCxnSpPr>
          <p:cNvPr id="100" name="Straight Connector 99">
            <a:extLst>
              <a:ext uri="{FF2B5EF4-FFF2-40B4-BE49-F238E27FC236}">
                <a16:creationId xmlns:a16="http://schemas.microsoft.com/office/drawing/2014/main" id="{4901A081-8AA2-7946-81B0-1726292CE35F}"/>
              </a:ext>
            </a:extLst>
          </p:cNvPr>
          <p:cNvCxnSpPr>
            <a:cxnSpLocks/>
            <a:stCxn id="118" idx="1"/>
            <a:endCxn id="112" idx="3"/>
          </p:cNvCxnSpPr>
          <p:nvPr/>
        </p:nvCxnSpPr>
        <p:spPr>
          <a:xfrm flipH="1">
            <a:off x="9115690" y="4670444"/>
            <a:ext cx="438534" cy="1129353"/>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1345A13-0A9A-BC40-8059-A82B4C406DCD}"/>
              </a:ext>
            </a:extLst>
          </p:cNvPr>
          <p:cNvCxnSpPr>
            <a:cxnSpLocks/>
            <a:stCxn id="120" idx="1"/>
            <a:endCxn id="112" idx="3"/>
          </p:cNvCxnSpPr>
          <p:nvPr/>
        </p:nvCxnSpPr>
        <p:spPr>
          <a:xfrm flipH="1">
            <a:off x="9115690" y="5242352"/>
            <a:ext cx="438534" cy="557445"/>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C522160-B929-E34D-875C-EE8DFA5578C6}"/>
              </a:ext>
            </a:extLst>
          </p:cNvPr>
          <p:cNvCxnSpPr>
            <a:cxnSpLocks/>
            <a:stCxn id="121" idx="1"/>
            <a:endCxn id="112" idx="3"/>
          </p:cNvCxnSpPr>
          <p:nvPr/>
        </p:nvCxnSpPr>
        <p:spPr>
          <a:xfrm flipH="1">
            <a:off x="9115690" y="5727464"/>
            <a:ext cx="438534" cy="72334"/>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0ECC21F-A406-E34D-8A04-F29F691B9189}"/>
              </a:ext>
            </a:extLst>
          </p:cNvPr>
          <p:cNvCxnSpPr>
            <a:cxnSpLocks/>
            <a:stCxn id="122" idx="1"/>
            <a:endCxn id="112" idx="3"/>
          </p:cNvCxnSpPr>
          <p:nvPr/>
        </p:nvCxnSpPr>
        <p:spPr>
          <a:xfrm flipH="1" flipV="1">
            <a:off x="9115690" y="5799798"/>
            <a:ext cx="438534" cy="466576"/>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59461A01-A508-7F49-B3A9-CBD7135E2ED5}"/>
              </a:ext>
            </a:extLst>
          </p:cNvPr>
          <p:cNvCxnSpPr>
            <a:cxnSpLocks/>
            <a:stCxn id="98" idx="3"/>
            <a:endCxn id="122" idx="3"/>
          </p:cNvCxnSpPr>
          <p:nvPr/>
        </p:nvCxnSpPr>
        <p:spPr>
          <a:xfrm>
            <a:off x="10452817" y="3857163"/>
            <a:ext cx="18164" cy="2409211"/>
          </a:xfrm>
          <a:prstGeom prst="bentConnector3">
            <a:avLst>
              <a:gd name="adj1" fmla="val 1358395"/>
            </a:avLst>
          </a:prstGeom>
          <a:ln w="25400">
            <a:solidFill>
              <a:schemeClr val="accent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76349971-E7DD-6E48-B117-A110CCB56C8F}"/>
              </a:ext>
            </a:extLst>
          </p:cNvPr>
          <p:cNvCxnSpPr>
            <a:cxnSpLocks/>
            <a:stCxn id="98" idx="3"/>
            <a:endCxn id="121" idx="3"/>
          </p:cNvCxnSpPr>
          <p:nvPr/>
        </p:nvCxnSpPr>
        <p:spPr>
          <a:xfrm>
            <a:off x="10452817" y="3857163"/>
            <a:ext cx="18164" cy="1870301"/>
          </a:xfrm>
          <a:prstGeom prst="bentConnector3">
            <a:avLst>
              <a:gd name="adj1" fmla="val 1358395"/>
            </a:avLst>
          </a:prstGeom>
          <a:ln w="25400">
            <a:solidFill>
              <a:schemeClr val="accent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6183B777-B09E-3B46-83AD-91A02000757D}"/>
              </a:ext>
            </a:extLst>
          </p:cNvPr>
          <p:cNvCxnSpPr>
            <a:cxnSpLocks/>
            <a:stCxn id="98" idx="3"/>
            <a:endCxn id="120" idx="3"/>
          </p:cNvCxnSpPr>
          <p:nvPr/>
        </p:nvCxnSpPr>
        <p:spPr>
          <a:xfrm>
            <a:off x="10452817" y="3857162"/>
            <a:ext cx="31809" cy="1385190"/>
          </a:xfrm>
          <a:prstGeom prst="bentConnector3">
            <a:avLst>
              <a:gd name="adj1" fmla="val 818574"/>
            </a:avLst>
          </a:prstGeom>
          <a:ln w="25400">
            <a:solidFill>
              <a:schemeClr val="accent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8547B338-A96C-774D-94E9-2B572CF3ACA8}"/>
              </a:ext>
            </a:extLst>
          </p:cNvPr>
          <p:cNvCxnSpPr>
            <a:cxnSpLocks/>
            <a:stCxn id="98" idx="3"/>
            <a:endCxn id="118" idx="3"/>
          </p:cNvCxnSpPr>
          <p:nvPr/>
        </p:nvCxnSpPr>
        <p:spPr>
          <a:xfrm>
            <a:off x="10452817" y="3857162"/>
            <a:ext cx="13644" cy="813282"/>
          </a:xfrm>
          <a:prstGeom prst="bentConnector3">
            <a:avLst>
              <a:gd name="adj1" fmla="val 1775216"/>
            </a:avLst>
          </a:prstGeom>
          <a:ln w="25400">
            <a:solidFill>
              <a:schemeClr val="accent2">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EBD9B92-C0AF-2B43-9184-0808EF1A75C7}"/>
              </a:ext>
            </a:extLst>
          </p:cNvPr>
          <p:cNvSpPr/>
          <p:nvPr/>
        </p:nvSpPr>
        <p:spPr>
          <a:xfrm>
            <a:off x="8300250" y="5627568"/>
            <a:ext cx="815440" cy="344459"/>
          </a:xfrm>
          <a:prstGeom prst="rect">
            <a:avLst/>
          </a:prstGeom>
          <a:ln w="34925">
            <a:solidFill>
              <a:srgbClr val="92D050"/>
            </a:solidFill>
          </a:ln>
        </p:spPr>
        <p:style>
          <a:lnRef idx="2">
            <a:schemeClr val="accent5"/>
          </a:lnRef>
          <a:fillRef idx="1">
            <a:schemeClr val="lt1"/>
          </a:fillRef>
          <a:effectRef idx="0">
            <a:schemeClr val="accent5"/>
          </a:effectRef>
          <a:fontRef idx="minor">
            <a:schemeClr val="dk1"/>
          </a:fontRef>
        </p:style>
        <p:txBody>
          <a:bodyPr lIns="91428" tIns="45714" rIns="91428" bIns="45714" rtlCol="0" anchor="ctr"/>
          <a:lstStyle/>
          <a:p>
            <a:pPr algn="ctr"/>
            <a:r>
              <a:rPr lang="en-US" sz="1200" dirty="0"/>
              <a:t>ZOAU</a:t>
            </a:r>
          </a:p>
        </p:txBody>
      </p:sp>
      <p:sp>
        <p:nvSpPr>
          <p:cNvPr id="102" name="TextBox 101">
            <a:extLst>
              <a:ext uri="{FF2B5EF4-FFF2-40B4-BE49-F238E27FC236}">
                <a16:creationId xmlns:a16="http://schemas.microsoft.com/office/drawing/2014/main" id="{BCE29E63-8DC0-5742-A3C3-F915D0728A82}"/>
              </a:ext>
            </a:extLst>
          </p:cNvPr>
          <p:cNvSpPr txBox="1"/>
          <p:nvPr/>
        </p:nvSpPr>
        <p:spPr>
          <a:xfrm>
            <a:off x="11226912" y="4364128"/>
            <a:ext cx="682251" cy="369284"/>
          </a:xfrm>
          <a:prstGeom prst="rect">
            <a:avLst/>
          </a:prstGeom>
          <a:noFill/>
        </p:spPr>
        <p:txBody>
          <a:bodyPr rot="0" spcFirstLastPara="0" vertOverflow="overflow" horzOverflow="overflow" vert="horz" wrap="square" lIns="91428" tIns="45714" rIns="91428" bIns="45714" numCol="1" spcCol="0" rtlCol="0" fromWordArt="0" anchor="t" anchorCtr="0" forceAA="0" compatLnSpc="1">
            <a:prstTxWarp prst="textNoShape">
              <a:avLst/>
            </a:prstTxWarp>
            <a:spAutoFit/>
          </a:bodyPr>
          <a:lstStyle/>
          <a:p>
            <a:pPr algn="l"/>
            <a:r>
              <a:rPr lang="en-US" dirty="0">
                <a:solidFill>
                  <a:schemeClr val="bg1"/>
                </a:solidFill>
                <a:ea typeface="+mn-lt"/>
                <a:cs typeface="+mn-lt"/>
              </a:rPr>
              <a:t>Key</a:t>
            </a:r>
          </a:p>
        </p:txBody>
      </p:sp>
      <p:sp>
        <p:nvSpPr>
          <p:cNvPr id="49" name="Rounded Rectangle 48">
            <a:extLst>
              <a:ext uri="{FF2B5EF4-FFF2-40B4-BE49-F238E27FC236}">
                <a16:creationId xmlns:a16="http://schemas.microsoft.com/office/drawing/2014/main" id="{7BBCF8A2-C4D6-E34A-BA27-0232DB4FFF9B}"/>
              </a:ext>
            </a:extLst>
          </p:cNvPr>
          <p:cNvSpPr/>
          <p:nvPr/>
        </p:nvSpPr>
        <p:spPr bwMode="auto">
          <a:xfrm>
            <a:off x="2597148" y="4008880"/>
            <a:ext cx="1160198" cy="802386"/>
          </a:xfrm>
          <a:prstGeom prst="roundRect">
            <a:avLst/>
          </a:prstGeom>
          <a:solidFill>
            <a:srgbClr val="C0000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5" tIns="35995" rIns="35995" bIns="35995" numCol="1" rtlCol="0" anchor="t" anchorCtr="0" compatLnSpc="1">
            <a:prstTxWarp prst="textNoShape">
              <a:avLst/>
            </a:prstTxWarp>
          </a:bodyPr>
          <a:lstStyle/>
          <a:p>
            <a:pPr defTabSz="685914"/>
            <a:endParaRPr lang="en-US" sz="1400" dirty="0">
              <a:solidFill>
                <a:schemeClr val="tx1"/>
              </a:solidFill>
              <a:latin typeface="IBM Plex Sans" panose="020B0503050203000203" pitchFamily="34" charset="0"/>
              <a:ea typeface="IBM Plex Sans" charset="0"/>
              <a:cs typeface="IBM Plex Sans" charset="0"/>
            </a:endParaRPr>
          </a:p>
        </p:txBody>
      </p:sp>
      <p:sp>
        <p:nvSpPr>
          <p:cNvPr id="51" name="TextBox 50">
            <a:extLst>
              <a:ext uri="{FF2B5EF4-FFF2-40B4-BE49-F238E27FC236}">
                <a16:creationId xmlns:a16="http://schemas.microsoft.com/office/drawing/2014/main" id="{0C9F0086-338B-AB46-B0C2-5E328E5FE6EF}"/>
              </a:ext>
            </a:extLst>
          </p:cNvPr>
          <p:cNvSpPr txBox="1"/>
          <p:nvPr/>
        </p:nvSpPr>
        <p:spPr>
          <a:xfrm>
            <a:off x="2678628" y="4023433"/>
            <a:ext cx="920445" cy="830997"/>
          </a:xfrm>
          <a:prstGeom prst="rect">
            <a:avLst/>
          </a:prstGeom>
          <a:noFill/>
        </p:spPr>
        <p:txBody>
          <a:bodyPr wrap="none" rtlCol="0">
            <a:spAutoFit/>
          </a:bodyPr>
          <a:lstStyle/>
          <a:p>
            <a:pPr algn="l"/>
            <a:r>
              <a:rPr lang="en-US" sz="1200" dirty="0">
                <a:solidFill>
                  <a:schemeClr val="bg1"/>
                </a:solidFill>
                <a:latin typeface="IBM Plex Sans" panose="020B0503050203000203" pitchFamily="34" charset="0"/>
                <a:ea typeface="IBM Plex Sans" charset="0"/>
                <a:cs typeface="IBM Plex Sans" charset="0"/>
              </a:rPr>
              <a:t>Inventory</a:t>
            </a:r>
          </a:p>
          <a:p>
            <a:pPr algn="l"/>
            <a:r>
              <a:rPr lang="en-US" sz="1200" dirty="0">
                <a:solidFill>
                  <a:schemeClr val="bg1"/>
                </a:solidFill>
                <a:latin typeface="IBM Plex Sans" panose="020B0503050203000203" pitchFamily="34" charset="0"/>
                <a:ea typeface="IBM Plex Sans" charset="0"/>
                <a:cs typeface="IBM Plex Sans" charset="0"/>
              </a:rPr>
              <a:t>Templates</a:t>
            </a:r>
          </a:p>
          <a:p>
            <a:pPr algn="l"/>
            <a:r>
              <a:rPr lang="en-US" sz="1200" dirty="0">
                <a:solidFill>
                  <a:schemeClr val="bg1"/>
                </a:solidFill>
                <a:latin typeface="IBM Plex Sans" panose="020B0503050203000203" pitchFamily="34" charset="0"/>
                <a:ea typeface="IBM Plex Sans" charset="0"/>
                <a:cs typeface="IBM Plex Sans" charset="0"/>
              </a:rPr>
              <a:t>Roles</a:t>
            </a:r>
          </a:p>
          <a:p>
            <a:pPr algn="l"/>
            <a:r>
              <a:rPr lang="en-US" sz="1200" dirty="0">
                <a:solidFill>
                  <a:schemeClr val="bg1"/>
                </a:solidFill>
                <a:latin typeface="IBM Plex Sans" panose="020B0503050203000203" pitchFamily="34" charset="0"/>
                <a:ea typeface="IBM Plex Sans" charset="0"/>
                <a:cs typeface="IBM Plex Sans" charset="0"/>
              </a:rPr>
              <a:t>Playbooks</a:t>
            </a:r>
          </a:p>
        </p:txBody>
      </p:sp>
      <p:cxnSp>
        <p:nvCxnSpPr>
          <p:cNvPr id="53" name="Elbow Connector 52">
            <a:extLst>
              <a:ext uri="{FF2B5EF4-FFF2-40B4-BE49-F238E27FC236}">
                <a16:creationId xmlns:a16="http://schemas.microsoft.com/office/drawing/2014/main" id="{5C24799E-F679-1A49-AF15-24463306D45D}"/>
              </a:ext>
            </a:extLst>
          </p:cNvPr>
          <p:cNvCxnSpPr>
            <a:cxnSpLocks/>
            <a:stCxn id="19" idx="2"/>
            <a:endCxn id="49" idx="3"/>
          </p:cNvCxnSpPr>
          <p:nvPr/>
        </p:nvCxnSpPr>
        <p:spPr bwMode="auto">
          <a:xfrm rot="5400000">
            <a:off x="3210006" y="2339110"/>
            <a:ext cx="2618304" cy="1523623"/>
          </a:xfrm>
          <a:prstGeom prst="bentConnector2">
            <a:avLst/>
          </a:prstGeom>
          <a:ln w="25400">
            <a:solidFill>
              <a:schemeClr val="accent2">
                <a:lumMod val="40000"/>
                <a:lumOff val="60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17" name="Elbow Connector 116">
            <a:extLst>
              <a:ext uri="{FF2B5EF4-FFF2-40B4-BE49-F238E27FC236}">
                <a16:creationId xmlns:a16="http://schemas.microsoft.com/office/drawing/2014/main" id="{9D1F92B6-9936-0E46-BB6E-B62C09ACBA57}"/>
              </a:ext>
            </a:extLst>
          </p:cNvPr>
          <p:cNvCxnSpPr>
            <a:cxnSpLocks/>
            <a:stCxn id="19" idx="2"/>
          </p:cNvCxnSpPr>
          <p:nvPr/>
        </p:nvCxnSpPr>
        <p:spPr bwMode="auto">
          <a:xfrm rot="16200000" flipH="1">
            <a:off x="5308629" y="1764108"/>
            <a:ext cx="2147950" cy="2203270"/>
          </a:xfrm>
          <a:prstGeom prst="bentConnector3">
            <a:avLst>
              <a:gd name="adj1" fmla="val 50000"/>
            </a:avLst>
          </a:prstGeom>
          <a:ln w="25400">
            <a:solidFill>
              <a:schemeClr val="accent2">
                <a:lumMod val="40000"/>
                <a:lumOff val="60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24" name="Elbow Connector 123">
            <a:extLst>
              <a:ext uri="{FF2B5EF4-FFF2-40B4-BE49-F238E27FC236}">
                <a16:creationId xmlns:a16="http://schemas.microsoft.com/office/drawing/2014/main" id="{9734DC60-6A39-2946-8A15-0727E5A6A0BD}"/>
              </a:ext>
            </a:extLst>
          </p:cNvPr>
          <p:cNvCxnSpPr>
            <a:cxnSpLocks/>
            <a:endCxn id="63" idx="0"/>
          </p:cNvCxnSpPr>
          <p:nvPr/>
        </p:nvCxnSpPr>
        <p:spPr bwMode="auto">
          <a:xfrm rot="10800000" flipV="1">
            <a:off x="8180764" y="1046141"/>
            <a:ext cx="1950707" cy="3716754"/>
          </a:xfrm>
          <a:prstGeom prst="bentConnector2">
            <a:avLst/>
          </a:prstGeom>
          <a:ln w="25400">
            <a:solidFill>
              <a:schemeClr val="accent2">
                <a:lumMod val="40000"/>
                <a:lumOff val="60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9" name="Elbow Connector 68">
            <a:extLst>
              <a:ext uri="{FF2B5EF4-FFF2-40B4-BE49-F238E27FC236}">
                <a16:creationId xmlns:a16="http://schemas.microsoft.com/office/drawing/2014/main" id="{7C42B6B1-F3A1-1A4E-99BC-EEBF0E3A9B3D}"/>
              </a:ext>
            </a:extLst>
          </p:cNvPr>
          <p:cNvCxnSpPr>
            <a:cxnSpLocks/>
          </p:cNvCxnSpPr>
          <p:nvPr/>
        </p:nvCxnSpPr>
        <p:spPr bwMode="auto">
          <a:xfrm rot="16200000" flipH="1">
            <a:off x="-761335" y="3230486"/>
            <a:ext cx="2373104" cy="264886"/>
          </a:xfrm>
          <a:prstGeom prst="bentConnector2">
            <a:avLst/>
          </a:prstGeom>
          <a:ln w="2540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73" name="Elbow Connector 72">
            <a:extLst>
              <a:ext uri="{FF2B5EF4-FFF2-40B4-BE49-F238E27FC236}">
                <a16:creationId xmlns:a16="http://schemas.microsoft.com/office/drawing/2014/main" id="{8E8DEEE6-F292-8C4E-92E9-FAE9E653E1F6}"/>
              </a:ext>
            </a:extLst>
          </p:cNvPr>
          <p:cNvCxnSpPr>
            <a:cxnSpLocks/>
          </p:cNvCxnSpPr>
          <p:nvPr/>
        </p:nvCxnSpPr>
        <p:spPr bwMode="auto">
          <a:xfrm>
            <a:off x="4500045" y="4859554"/>
            <a:ext cx="2138734" cy="1"/>
          </a:xfrm>
          <a:prstGeom prst="bentConnector3">
            <a:avLst/>
          </a:prstGeom>
          <a:ln w="25400">
            <a:solidFill>
              <a:schemeClr val="accent3">
                <a:lumMod val="75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A18739B6-8E15-0B45-8D67-A52CC8679032}"/>
              </a:ext>
            </a:extLst>
          </p:cNvPr>
          <p:cNvSpPr txBox="1"/>
          <p:nvPr/>
        </p:nvSpPr>
        <p:spPr>
          <a:xfrm>
            <a:off x="9510186" y="816660"/>
            <a:ext cx="783180" cy="276963"/>
          </a:xfrm>
          <a:prstGeom prst="rect">
            <a:avLst/>
          </a:prstGeom>
          <a:noFill/>
        </p:spPr>
        <p:txBody>
          <a:bodyPr wrap="square" lIns="91428" tIns="45714" rIns="91428" bIns="45714" rtlCol="0" anchor="t">
            <a:spAutoFit/>
          </a:bodyPr>
          <a:lstStyle/>
          <a:p>
            <a:r>
              <a:rPr lang="en-US" sz="1200" dirty="0">
                <a:solidFill>
                  <a:schemeClr val="bg1">
                    <a:lumMod val="95000"/>
                  </a:schemeClr>
                </a:solidFill>
              </a:rPr>
              <a:t>VPN</a:t>
            </a:r>
            <a:endParaRPr lang="en-US" sz="1400" dirty="0">
              <a:solidFill>
                <a:schemeClr val="bg1">
                  <a:lumMod val="95000"/>
                </a:schemeClr>
              </a:solidFill>
            </a:endParaRPr>
          </a:p>
        </p:txBody>
      </p:sp>
      <p:pic>
        <p:nvPicPr>
          <p:cNvPr id="97" name="Graphic 96" descr="Key with solid fill">
            <a:extLst>
              <a:ext uri="{FF2B5EF4-FFF2-40B4-BE49-F238E27FC236}">
                <a16:creationId xmlns:a16="http://schemas.microsoft.com/office/drawing/2014/main" id="{F4C49ED0-96F6-1441-85B9-CDC45AB642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262" y="1492147"/>
            <a:ext cx="347653" cy="347653"/>
          </a:xfrm>
          <a:prstGeom prst="rect">
            <a:avLst/>
          </a:prstGeom>
        </p:spPr>
      </p:pic>
      <p:sp>
        <p:nvSpPr>
          <p:cNvPr id="96" name="TextBox 95">
            <a:extLst>
              <a:ext uri="{FF2B5EF4-FFF2-40B4-BE49-F238E27FC236}">
                <a16:creationId xmlns:a16="http://schemas.microsoft.com/office/drawing/2014/main" id="{22523627-CD8F-5440-BB20-08234E6A352E}"/>
              </a:ext>
            </a:extLst>
          </p:cNvPr>
          <p:cNvSpPr txBox="1"/>
          <p:nvPr/>
        </p:nvSpPr>
        <p:spPr>
          <a:xfrm>
            <a:off x="6536321" y="4009562"/>
            <a:ext cx="1492074" cy="276963"/>
          </a:xfrm>
          <a:prstGeom prst="rect">
            <a:avLst/>
          </a:prstGeom>
          <a:noFill/>
        </p:spPr>
        <p:txBody>
          <a:bodyPr wrap="none" rtlCol="0">
            <a:spAutoFit/>
          </a:bodyPr>
          <a:lstStyle/>
          <a:p>
            <a:pPr algn="r"/>
            <a:r>
              <a:rPr lang="en-US" sz="1200" dirty="0">
                <a:solidFill>
                  <a:srgbClr val="D4BBFF"/>
                </a:solidFill>
                <a:latin typeface="Calibri" panose="020F0502020204030204"/>
              </a:rPr>
              <a:t>Unix System Services</a:t>
            </a:r>
          </a:p>
        </p:txBody>
      </p:sp>
      <p:pic>
        <p:nvPicPr>
          <p:cNvPr id="20" name="Picture 19" descr="Icon&#10;&#10;Description automatically generated">
            <a:extLst>
              <a:ext uri="{FF2B5EF4-FFF2-40B4-BE49-F238E27FC236}">
                <a16:creationId xmlns:a16="http://schemas.microsoft.com/office/drawing/2014/main" id="{10723DFC-4FBA-524C-B453-BA7C7374D51A}"/>
              </a:ext>
            </a:extLst>
          </p:cNvPr>
          <p:cNvPicPr>
            <a:picLocks noChangeAspect="1"/>
          </p:cNvPicPr>
          <p:nvPr/>
        </p:nvPicPr>
        <p:blipFill>
          <a:blip r:embed="rId12"/>
          <a:stretch>
            <a:fillRect/>
          </a:stretch>
        </p:blipFill>
        <p:spPr>
          <a:xfrm>
            <a:off x="149247" y="572119"/>
            <a:ext cx="290134" cy="290134"/>
          </a:xfrm>
          <a:prstGeom prst="rect">
            <a:avLst/>
          </a:prstGeom>
        </p:spPr>
      </p:pic>
      <p:pic>
        <p:nvPicPr>
          <p:cNvPr id="80" name="Picture 79" descr="Icon&#10;&#10;Description automatically generated">
            <a:extLst>
              <a:ext uri="{FF2B5EF4-FFF2-40B4-BE49-F238E27FC236}">
                <a16:creationId xmlns:a16="http://schemas.microsoft.com/office/drawing/2014/main" id="{C4C12740-3108-2F4C-A151-8F3032D06544}"/>
              </a:ext>
            </a:extLst>
          </p:cNvPr>
          <p:cNvPicPr>
            <a:picLocks noChangeAspect="1"/>
          </p:cNvPicPr>
          <p:nvPr/>
        </p:nvPicPr>
        <p:blipFill>
          <a:blip r:embed="rId12"/>
          <a:stretch>
            <a:fillRect/>
          </a:stretch>
        </p:blipFill>
        <p:spPr>
          <a:xfrm>
            <a:off x="726333" y="551064"/>
            <a:ext cx="290134" cy="290134"/>
          </a:xfrm>
          <a:prstGeom prst="rect">
            <a:avLst/>
          </a:prstGeom>
        </p:spPr>
      </p:pic>
      <p:pic>
        <p:nvPicPr>
          <p:cNvPr id="41" name="Picture 40" descr="Icon&#10;&#10;Description automatically generated">
            <a:extLst>
              <a:ext uri="{FF2B5EF4-FFF2-40B4-BE49-F238E27FC236}">
                <a16:creationId xmlns:a16="http://schemas.microsoft.com/office/drawing/2014/main" id="{295C183D-D6E5-3A40-AB0F-1EE0C545DE8B}"/>
              </a:ext>
            </a:extLst>
          </p:cNvPr>
          <p:cNvPicPr>
            <a:picLocks noChangeAspect="1"/>
          </p:cNvPicPr>
          <p:nvPr/>
        </p:nvPicPr>
        <p:blipFill>
          <a:blip r:embed="rId13"/>
          <a:stretch>
            <a:fillRect/>
          </a:stretch>
        </p:blipFill>
        <p:spPr>
          <a:xfrm>
            <a:off x="10142217" y="470515"/>
            <a:ext cx="1020304" cy="1151253"/>
          </a:xfrm>
          <a:prstGeom prst="rect">
            <a:avLst/>
          </a:prstGeom>
        </p:spPr>
      </p:pic>
      <p:pic>
        <p:nvPicPr>
          <p:cNvPr id="45" name="Picture 44" descr="Icon&#10;&#10;Description automatically generated">
            <a:extLst>
              <a:ext uri="{FF2B5EF4-FFF2-40B4-BE49-F238E27FC236}">
                <a16:creationId xmlns:a16="http://schemas.microsoft.com/office/drawing/2014/main" id="{AA8A8561-D3FA-8C4D-9206-2E2283D31B2C}"/>
              </a:ext>
            </a:extLst>
          </p:cNvPr>
          <p:cNvPicPr>
            <a:picLocks noChangeAspect="1"/>
          </p:cNvPicPr>
          <p:nvPr/>
        </p:nvPicPr>
        <p:blipFill>
          <a:blip r:embed="rId14"/>
          <a:stretch>
            <a:fillRect/>
          </a:stretch>
        </p:blipFill>
        <p:spPr>
          <a:xfrm>
            <a:off x="5046908" y="395700"/>
            <a:ext cx="639060" cy="668404"/>
          </a:xfrm>
          <a:prstGeom prst="rect">
            <a:avLst/>
          </a:prstGeom>
        </p:spPr>
      </p:pic>
      <p:pic>
        <p:nvPicPr>
          <p:cNvPr id="47" name="Picture 46" descr="Logo&#10;&#10;Description automatically generated">
            <a:extLst>
              <a:ext uri="{FF2B5EF4-FFF2-40B4-BE49-F238E27FC236}">
                <a16:creationId xmlns:a16="http://schemas.microsoft.com/office/drawing/2014/main" id="{1C037EC6-6915-2A43-B93D-56E536EDD894}"/>
              </a:ext>
            </a:extLst>
          </p:cNvPr>
          <p:cNvPicPr>
            <a:picLocks noChangeAspect="1"/>
          </p:cNvPicPr>
          <p:nvPr/>
        </p:nvPicPr>
        <p:blipFill>
          <a:blip r:embed="rId15"/>
          <a:stretch>
            <a:fillRect/>
          </a:stretch>
        </p:blipFill>
        <p:spPr>
          <a:xfrm>
            <a:off x="3996626" y="923030"/>
            <a:ext cx="1022731" cy="1022731"/>
          </a:xfrm>
          <a:prstGeom prst="rect">
            <a:avLst/>
          </a:prstGeom>
        </p:spPr>
      </p:pic>
      <p:pic>
        <p:nvPicPr>
          <p:cNvPr id="52" name="Picture 51" descr="Icon&#10;&#10;Description automatically generated">
            <a:extLst>
              <a:ext uri="{FF2B5EF4-FFF2-40B4-BE49-F238E27FC236}">
                <a16:creationId xmlns:a16="http://schemas.microsoft.com/office/drawing/2014/main" id="{9183E118-CB1C-3F41-8205-FC354EFF3DC9}"/>
              </a:ext>
            </a:extLst>
          </p:cNvPr>
          <p:cNvPicPr>
            <a:picLocks noChangeAspect="1"/>
          </p:cNvPicPr>
          <p:nvPr/>
        </p:nvPicPr>
        <p:blipFill>
          <a:blip r:embed="rId16"/>
          <a:stretch>
            <a:fillRect/>
          </a:stretch>
        </p:blipFill>
        <p:spPr>
          <a:xfrm>
            <a:off x="5832481" y="1071365"/>
            <a:ext cx="617284" cy="617284"/>
          </a:xfrm>
          <a:prstGeom prst="rect">
            <a:avLst/>
          </a:prstGeom>
        </p:spPr>
      </p:pic>
      <p:pic>
        <p:nvPicPr>
          <p:cNvPr id="71" name="Picture 70" descr="Logo&#10;&#10;Description automatically generated">
            <a:extLst>
              <a:ext uri="{FF2B5EF4-FFF2-40B4-BE49-F238E27FC236}">
                <a16:creationId xmlns:a16="http://schemas.microsoft.com/office/drawing/2014/main" id="{8D9F1CB4-56C0-734E-AF3E-71E208BA2E7A}"/>
              </a:ext>
            </a:extLst>
          </p:cNvPr>
          <p:cNvPicPr>
            <a:picLocks noChangeAspect="1"/>
          </p:cNvPicPr>
          <p:nvPr/>
        </p:nvPicPr>
        <p:blipFill>
          <a:blip r:embed="rId17"/>
          <a:stretch>
            <a:fillRect/>
          </a:stretch>
        </p:blipFill>
        <p:spPr>
          <a:xfrm>
            <a:off x="4856253" y="966144"/>
            <a:ext cx="986720" cy="893968"/>
          </a:xfrm>
          <a:prstGeom prst="rect">
            <a:avLst/>
          </a:prstGeom>
        </p:spPr>
      </p:pic>
      <p:sp>
        <p:nvSpPr>
          <p:cNvPr id="75" name="Rounded Rectangle 74">
            <a:extLst>
              <a:ext uri="{FF2B5EF4-FFF2-40B4-BE49-F238E27FC236}">
                <a16:creationId xmlns:a16="http://schemas.microsoft.com/office/drawing/2014/main" id="{E854DC7C-54BE-724F-8EDB-E97C7EF2CED8}"/>
              </a:ext>
            </a:extLst>
          </p:cNvPr>
          <p:cNvSpPr/>
          <p:nvPr/>
        </p:nvSpPr>
        <p:spPr bwMode="auto">
          <a:xfrm>
            <a:off x="1110744" y="4008880"/>
            <a:ext cx="1160198" cy="802386"/>
          </a:xfrm>
          <a:prstGeom prst="roundRect">
            <a:avLst/>
          </a:prstGeom>
          <a:solidFill>
            <a:srgbClr val="C0000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5" tIns="35995" rIns="35995" bIns="35995" numCol="1" rtlCol="0" anchor="t" anchorCtr="0" compatLnSpc="1">
            <a:prstTxWarp prst="textNoShape">
              <a:avLst/>
            </a:prstTxWarp>
          </a:bodyPr>
          <a:lstStyle/>
          <a:p>
            <a:pPr defTabSz="685914"/>
            <a:r>
              <a:rPr lang="en-US" sz="1200" dirty="0">
                <a:solidFill>
                  <a:schemeClr val="bg1"/>
                </a:solidFill>
                <a:latin typeface="IBM Plex Sans" panose="020B0503050203000203" pitchFamily="34" charset="0"/>
                <a:ea typeface="IBM Plex Sans" charset="0"/>
                <a:cs typeface="IBM Plex Sans" charset="0"/>
              </a:rPr>
              <a:t>Users</a:t>
            </a:r>
          </a:p>
          <a:p>
            <a:pPr defTabSz="685914"/>
            <a:r>
              <a:rPr lang="en-US" sz="1200" dirty="0">
                <a:solidFill>
                  <a:schemeClr val="bg1"/>
                </a:solidFill>
                <a:latin typeface="IBM Plex Sans" panose="020B0503050203000203" pitchFamily="34" charset="0"/>
                <a:ea typeface="IBM Plex Sans" charset="0"/>
                <a:cs typeface="IBM Plex Sans" charset="0"/>
              </a:rPr>
              <a:t>Teams</a:t>
            </a:r>
          </a:p>
          <a:p>
            <a:pPr defTabSz="685914"/>
            <a:r>
              <a:rPr lang="en-US" sz="1200" dirty="0">
                <a:solidFill>
                  <a:schemeClr val="bg1"/>
                </a:solidFill>
                <a:latin typeface="IBM Plex Sans" panose="020B0503050203000203" pitchFamily="34" charset="0"/>
                <a:ea typeface="IBM Plex Sans" charset="0"/>
                <a:cs typeface="IBM Plex Sans" charset="0"/>
              </a:rPr>
              <a:t>Organizations</a:t>
            </a:r>
            <a:endParaRPr lang="en-US" sz="1200" dirty="0">
              <a:solidFill>
                <a:schemeClr val="tx1"/>
              </a:solidFill>
              <a:latin typeface="IBM Plex Sans" panose="020B0503050203000203" pitchFamily="34" charset="0"/>
              <a:ea typeface="IBM Plex Sans" charset="0"/>
              <a:cs typeface="IBM Plex Sans" charset="0"/>
            </a:endParaRPr>
          </a:p>
        </p:txBody>
      </p:sp>
      <p:cxnSp>
        <p:nvCxnSpPr>
          <p:cNvPr id="81" name="Elbow Connector 80">
            <a:extLst>
              <a:ext uri="{FF2B5EF4-FFF2-40B4-BE49-F238E27FC236}">
                <a16:creationId xmlns:a16="http://schemas.microsoft.com/office/drawing/2014/main" id="{05AB5911-9B74-6D43-BBD0-96773BDE9E41}"/>
              </a:ext>
            </a:extLst>
          </p:cNvPr>
          <p:cNvCxnSpPr>
            <a:cxnSpLocks/>
            <a:endCxn id="5" idx="2"/>
          </p:cNvCxnSpPr>
          <p:nvPr/>
        </p:nvCxnSpPr>
        <p:spPr bwMode="auto">
          <a:xfrm>
            <a:off x="1495570" y="5386772"/>
            <a:ext cx="780947" cy="766326"/>
          </a:xfrm>
          <a:prstGeom prst="bentConnector3">
            <a:avLst>
              <a:gd name="adj1" fmla="val 50000"/>
            </a:avLst>
          </a:prstGeom>
          <a:ln w="25400">
            <a:solidFill>
              <a:schemeClr val="accent3">
                <a:lumMod val="75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84" name="Elbow Connector 83">
            <a:extLst>
              <a:ext uri="{FF2B5EF4-FFF2-40B4-BE49-F238E27FC236}">
                <a16:creationId xmlns:a16="http://schemas.microsoft.com/office/drawing/2014/main" id="{DE032051-81A1-F246-9227-DCE30BE6DF28}"/>
              </a:ext>
            </a:extLst>
          </p:cNvPr>
          <p:cNvCxnSpPr>
            <a:cxnSpLocks/>
            <a:stCxn id="5" idx="4"/>
          </p:cNvCxnSpPr>
          <p:nvPr/>
        </p:nvCxnSpPr>
        <p:spPr bwMode="auto">
          <a:xfrm flipV="1">
            <a:off x="3532448" y="5386772"/>
            <a:ext cx="247047" cy="766326"/>
          </a:xfrm>
          <a:prstGeom prst="bentConnector2">
            <a:avLst/>
          </a:prstGeom>
          <a:ln w="25400">
            <a:solidFill>
              <a:schemeClr val="accent3">
                <a:lumMod val="75000"/>
              </a:schemeClr>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B25CA7A-C735-3E4E-9CFF-10AC22F900AF}"/>
              </a:ext>
            </a:extLst>
          </p:cNvPr>
          <p:cNvSpPr txBox="1"/>
          <p:nvPr/>
        </p:nvSpPr>
        <p:spPr>
          <a:xfrm>
            <a:off x="3488661" y="6174880"/>
            <a:ext cx="2735183" cy="646331"/>
          </a:xfrm>
          <a:prstGeom prst="rect">
            <a:avLst/>
          </a:prstGeom>
          <a:noFill/>
        </p:spPr>
        <p:txBody>
          <a:bodyPr wrap="square" rtlCol="0">
            <a:spAutoFit/>
          </a:bodyPr>
          <a:lstStyle/>
          <a:p>
            <a:pPr algn="l"/>
            <a:r>
              <a:rPr lang="en-US" sz="1200" dirty="0">
                <a:solidFill>
                  <a:schemeClr val="bg1"/>
                </a:solidFill>
                <a:latin typeface="IBM Plex Sans" charset="0"/>
                <a:ea typeface="IBM Plex Sans" charset="0"/>
                <a:cs typeface="IBM Plex Sans" charset="0"/>
              </a:rPr>
              <a:t>Credential encrypted store –</a:t>
            </a:r>
          </a:p>
          <a:p>
            <a:pPr algn="l"/>
            <a:r>
              <a:rPr lang="en-US" sz="1200" dirty="0">
                <a:solidFill>
                  <a:schemeClr val="bg1"/>
                </a:solidFill>
                <a:latin typeface="IBM Plex Sans" charset="0"/>
                <a:ea typeface="IBM Plex Sans" charset="0"/>
                <a:cs typeface="IBM Plex Sans" charset="0"/>
              </a:rPr>
              <a:t>Ansible vault, Tower </a:t>
            </a:r>
            <a:r>
              <a:rPr lang="en-US" sz="1200" dirty="0" err="1">
                <a:solidFill>
                  <a:schemeClr val="bg1"/>
                </a:solidFill>
                <a:latin typeface="IBM Plex Sans" charset="0"/>
                <a:ea typeface="IBM Plex Sans" charset="0"/>
                <a:cs typeface="IBM Plex Sans" charset="0"/>
              </a:rPr>
              <a:t>postgres</a:t>
            </a:r>
            <a:r>
              <a:rPr lang="en-US" sz="1200" dirty="0">
                <a:solidFill>
                  <a:schemeClr val="bg1"/>
                </a:solidFill>
                <a:latin typeface="IBM Plex Sans" charset="0"/>
                <a:ea typeface="IBM Plex Sans" charset="0"/>
                <a:cs typeface="IBM Plex Sans" charset="0"/>
              </a:rPr>
              <a:t> </a:t>
            </a:r>
            <a:r>
              <a:rPr lang="en-US" sz="1200" dirty="0" err="1">
                <a:solidFill>
                  <a:schemeClr val="bg1"/>
                </a:solidFill>
                <a:latin typeface="IBM Plex Sans" charset="0"/>
                <a:ea typeface="IBM Plex Sans" charset="0"/>
                <a:cs typeface="IBM Plex Sans" charset="0"/>
              </a:rPr>
              <a:t>db</a:t>
            </a:r>
            <a:r>
              <a:rPr lang="en-US" sz="1200" dirty="0">
                <a:solidFill>
                  <a:schemeClr val="bg1"/>
                </a:solidFill>
                <a:latin typeface="IBM Plex Sans" charset="0"/>
                <a:ea typeface="IBM Plex Sans" charset="0"/>
                <a:cs typeface="IBM Plex Sans" charset="0"/>
              </a:rPr>
              <a:t>, or  secrete management system </a:t>
            </a:r>
          </a:p>
        </p:txBody>
      </p:sp>
    </p:spTree>
    <p:extLst>
      <p:ext uri="{BB962C8B-B14F-4D97-AF65-F5344CB8AC3E}">
        <p14:creationId xmlns:p14="http://schemas.microsoft.com/office/powerpoint/2010/main" val="339959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3B4E-256C-4EEC-A3E6-5CAFCDE0D197}"/>
              </a:ext>
            </a:extLst>
          </p:cNvPr>
          <p:cNvSpPr>
            <a:spLocks noGrp="1"/>
          </p:cNvSpPr>
          <p:nvPr>
            <p:ph type="title"/>
          </p:nvPr>
        </p:nvSpPr>
        <p:spPr/>
        <p:txBody>
          <a:bodyPr/>
          <a:lstStyle/>
          <a:p>
            <a:r>
              <a:rPr lang="en-US" dirty="0">
                <a:latin typeface="IBM Plex Sans"/>
              </a:rPr>
              <a:t>Resources </a:t>
            </a:r>
            <a:endParaRPr lang="en-US" dirty="0"/>
          </a:p>
        </p:txBody>
      </p:sp>
      <p:sp>
        <p:nvSpPr>
          <p:cNvPr id="3" name="Content Placeholder 2">
            <a:extLst>
              <a:ext uri="{FF2B5EF4-FFF2-40B4-BE49-F238E27FC236}">
                <a16:creationId xmlns:a16="http://schemas.microsoft.com/office/drawing/2014/main" id="{40E51661-99D4-494C-AE66-E0E74A6A0D06}"/>
              </a:ext>
            </a:extLst>
          </p:cNvPr>
          <p:cNvSpPr>
            <a:spLocks noGrp="1"/>
          </p:cNvSpPr>
          <p:nvPr>
            <p:ph type="body" sz="quarter" idx="12"/>
          </p:nvPr>
        </p:nvSpPr>
        <p:spPr>
          <a:xfrm>
            <a:off x="283316" y="1016917"/>
            <a:ext cx="9029810" cy="4336288"/>
          </a:xfrm>
        </p:spPr>
        <p:txBody>
          <a:bodyPr vert="horz" lIns="0" tIns="0" rIns="0" bIns="0" rtlCol="0" anchor="t">
            <a:noAutofit/>
          </a:bodyPr>
          <a:lstStyle/>
          <a:p>
            <a:pPr marL="342900" indent="-342900">
              <a:buFont typeface="Arial" pitchFamily="2" charset="2"/>
              <a:buChar char="•"/>
            </a:pPr>
            <a:r>
              <a:rPr lang="en-US" sz="1850" dirty="0">
                <a:latin typeface="IBM Plex Sans"/>
              </a:rPr>
              <a:t>Understanding Credentials - </a:t>
            </a:r>
            <a:r>
              <a:rPr lang="en-US" sz="1850" dirty="0">
                <a:latin typeface="IBM Plex Sans"/>
                <a:hlinkClick r:id="rId2"/>
              </a:rPr>
              <a:t>https://docs.ansible.com/ansible-tower/latest/html/userguide/credentials.html</a:t>
            </a:r>
            <a:endParaRPr lang="en-US" sz="1850" dirty="0"/>
          </a:p>
          <a:p>
            <a:pPr marL="342900" indent="-342900">
              <a:buFont typeface="Arial" pitchFamily="2" charset="2"/>
              <a:buChar char="•"/>
            </a:pPr>
            <a:r>
              <a:rPr lang="en-US" sz="1850" dirty="0">
                <a:latin typeface="IBM Plex Sans"/>
              </a:rPr>
              <a:t>Security Best Practices - </a:t>
            </a:r>
            <a:r>
              <a:rPr lang="en-US" sz="1850" dirty="0">
                <a:latin typeface="IBM Plex Sans"/>
                <a:hlinkClick r:id="rId3"/>
              </a:rPr>
              <a:t>https://docs.ansible.com/ansible-tower/latest/html/administration/security_best_practices.html</a:t>
            </a:r>
            <a:endParaRPr lang="en-US" sz="1850">
              <a:latin typeface="IBM Plex Sans"/>
            </a:endParaRPr>
          </a:p>
          <a:p>
            <a:pPr marL="342900" indent="-342900">
              <a:buFont typeface="Arial" pitchFamily="2" charset="2"/>
              <a:buChar char="•"/>
            </a:pPr>
            <a:r>
              <a:rPr lang="en-US" sz="1850" dirty="0">
                <a:latin typeface="IBM Plex Sans"/>
              </a:rPr>
              <a:t>Secrete </a:t>
            </a:r>
            <a:r>
              <a:rPr lang="en-US" sz="1850" dirty="0" err="1">
                <a:latin typeface="IBM Plex Sans"/>
              </a:rPr>
              <a:t>Magement</a:t>
            </a:r>
            <a:r>
              <a:rPr lang="en-US" sz="1850" dirty="0">
                <a:latin typeface="IBM Plex Sans"/>
              </a:rPr>
              <a:t> - </a:t>
            </a:r>
            <a:r>
              <a:rPr lang="en-US" sz="1850" dirty="0">
                <a:latin typeface="IBM Plex Sans"/>
                <a:hlinkClick r:id="rId4"/>
              </a:rPr>
              <a:t>https://docs.ansible.com/ansible-tower/3.5.0/html/administration/credential_plugins.html</a:t>
            </a:r>
            <a:endParaRPr lang="en-US" sz="1850" dirty="0"/>
          </a:p>
          <a:p>
            <a:pPr marL="342900" indent="-342900">
              <a:buFont typeface="Arial" pitchFamily="2" charset="2"/>
              <a:buChar char="•"/>
            </a:pPr>
            <a:endParaRPr lang="en-US" sz="1850" dirty="0"/>
          </a:p>
        </p:txBody>
      </p:sp>
      <p:sp>
        <p:nvSpPr>
          <p:cNvPr id="4" name="Footer Placeholder 3">
            <a:extLst>
              <a:ext uri="{FF2B5EF4-FFF2-40B4-BE49-F238E27FC236}">
                <a16:creationId xmlns:a16="http://schemas.microsoft.com/office/drawing/2014/main" id="{ABC35D5C-2530-414B-8C57-75542DF3A3F6}"/>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26FD0230-6225-49CC-A930-69B814421697}"/>
              </a:ext>
            </a:extLst>
          </p:cNvPr>
          <p:cNvSpPr>
            <a:spLocks noGrp="1"/>
          </p:cNvSpPr>
          <p:nvPr>
            <p:ph type="sldNum" sz="quarter" idx="11"/>
          </p:nvPr>
        </p:nvSpPr>
        <p:spPr/>
        <p:txBody>
          <a:bodyPr/>
          <a:lstStyle/>
          <a:p>
            <a:fld id="{EF463BB8-AD82-524C-85C3-B62E159492B1}" type="slidenum">
              <a:rPr lang="en-US" smtClean="0"/>
              <a:t>7</a:t>
            </a:fld>
            <a:endParaRPr lang="en-US"/>
          </a:p>
        </p:txBody>
      </p:sp>
    </p:spTree>
    <p:extLst>
      <p:ext uri="{BB962C8B-B14F-4D97-AF65-F5344CB8AC3E}">
        <p14:creationId xmlns:p14="http://schemas.microsoft.com/office/powerpoint/2010/main" val="3274524401"/>
      </p:ext>
    </p:extLst>
  </p:cSld>
  <p:clrMapOvr>
    <a:masterClrMapping/>
  </p:clrMapOvr>
</p:sld>
</file>

<file path=ppt/theme/theme1.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Plex_Embed" id="{210202FC-8427-774B-B297-1B291F8E3988}" vid="{4A61B10B-02E0-F648-AAE3-D4E12AC92B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IBM_template</Template>
  <TotalTime>111</TotalTime>
  <Words>465</Words>
  <Application>Microsoft Office PowerPoint</Application>
  <PresentationFormat>Widescreen</PresentationFormat>
  <Paragraphs>79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IBM 2019 Master template (black background)</vt:lpstr>
      <vt:lpstr>     Ansible + z/OS Best Practices  — </vt:lpstr>
      <vt:lpstr>Ansible Service ID</vt:lpstr>
      <vt:lpstr>Credentials</vt:lpstr>
      <vt:lpstr>z/OS system configuration </vt:lpstr>
      <vt:lpstr>Sample Architecture </vt:lpstr>
      <vt:lpstr>PowerPoint Presentation</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 z/OS Best Practices </dc:title>
  <dc:creator>Luisa Martinez</dc:creator>
  <cp:lastModifiedBy>Luisa Martinez</cp:lastModifiedBy>
  <cp:revision>131</cp:revision>
  <dcterms:created xsi:type="dcterms:W3CDTF">2021-11-11T21:42:16Z</dcterms:created>
  <dcterms:modified xsi:type="dcterms:W3CDTF">2022-01-12T21:54:35Z</dcterms:modified>
</cp:coreProperties>
</file>