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57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6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9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857EB-AC6B-D84C-9FD3-8584251E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6079" y="1150514"/>
            <a:ext cx="5989320" cy="2762904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  <a:cs typeface="Al Nile" pitchFamily="2" charset="-78"/>
              </a:rPr>
              <a:t>Starting an</a:t>
            </a:r>
            <a:br>
              <a:rPr lang="en-US" dirty="0">
                <a:latin typeface="Arial Nova" panose="020B0504020202020204" pitchFamily="34" charset="0"/>
                <a:cs typeface="Al Nile" pitchFamily="2" charset="-78"/>
              </a:rPr>
            </a:br>
            <a:r>
              <a:rPr lang="en-US" dirty="0">
                <a:latin typeface="Arial Nova" panose="020B0504020202020204" pitchFamily="34" charset="0"/>
                <a:cs typeface="Al Nile" pitchFamily="2" charset="-78"/>
              </a:rPr>
              <a:t>open source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35C623-DECD-2A4F-8331-D76B4500AD59}"/>
              </a:ext>
            </a:extLst>
          </p:cNvPr>
          <p:cNvSpPr txBox="1">
            <a:spLocks/>
          </p:cNvSpPr>
          <p:nvPr/>
        </p:nvSpPr>
        <p:spPr>
          <a:xfrm>
            <a:off x="4386079" y="2186684"/>
            <a:ext cx="5989320" cy="276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Nova" panose="020B0504020202020204" pitchFamily="34" charset="0"/>
              </a:rPr>
              <a:t>Initiative</a:t>
            </a:r>
            <a:r>
              <a:rPr lang="en-US" dirty="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B124B4E-1463-5C4A-A265-FFCDED3F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70" y="1612278"/>
            <a:ext cx="3337310" cy="333731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708D2DE1-923B-9349-9E19-0E1C4EC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48" y="5908406"/>
            <a:ext cx="6865727" cy="1524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Frank  De </a:t>
            </a:r>
            <a:r>
              <a:rPr lang="en-US" dirty="0" err="1">
                <a:solidFill>
                  <a:schemeClr val="bg1"/>
                </a:solidFill>
              </a:rPr>
              <a:t>Gilio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CTO of Mainframe </a:t>
            </a:r>
            <a:r>
              <a:rPr lang="en-US" sz="1800" dirty="0" err="1">
                <a:solidFill>
                  <a:schemeClr val="bg1"/>
                </a:solidFill>
              </a:rPr>
              <a:t>Declunkification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9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F929-F0E2-8A48-BE0E-ADF30BB4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Crossroads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EEF2-76AE-D245-8F5F-5CDA10C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82" y="2530012"/>
            <a:ext cx="9144000" cy="3127248"/>
          </a:xfrm>
        </p:spPr>
        <p:txBody>
          <a:bodyPr/>
          <a:lstStyle/>
          <a:p>
            <a:r>
              <a:rPr lang="en-US" dirty="0"/>
              <a:t>Growth is causing closer focus on mainframe automation</a:t>
            </a:r>
          </a:p>
          <a:p>
            <a:r>
              <a:rPr lang="en-US" dirty="0"/>
              <a:t>Mainframe automation will require some bespoke content</a:t>
            </a:r>
          </a:p>
          <a:p>
            <a:r>
              <a:rPr lang="en-US" dirty="0"/>
              <a:t>The number of programmers required for mainframe alone is cost prohibitive</a:t>
            </a:r>
          </a:p>
          <a:p>
            <a:r>
              <a:rPr lang="en-US" dirty="0"/>
              <a:t>Continued growth requires a community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1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FED2-8DE1-F948-A62A-0453843D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143B-F580-304E-A6B8-79DD7AA7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356" y="2581382"/>
            <a:ext cx="9144000" cy="3127248"/>
          </a:xfrm>
        </p:spPr>
        <p:txBody>
          <a:bodyPr/>
          <a:lstStyle/>
          <a:p>
            <a:r>
              <a:rPr lang="en-US" dirty="0"/>
              <a:t>Provide a wider community to support company’s direction</a:t>
            </a:r>
          </a:p>
          <a:p>
            <a:pPr marL="708660" lvl="1" indent="-342900">
              <a:buFont typeface="Wingdings" pitchFamily="2" charset="2"/>
              <a:buChar char="Ø"/>
            </a:pPr>
            <a:r>
              <a:rPr lang="en-US" dirty="0"/>
              <a:t>Open source leads to better code quality through the community</a:t>
            </a:r>
          </a:p>
          <a:p>
            <a:r>
              <a:rPr lang="en-US" dirty="0"/>
              <a:t>Not just developers but system programmers</a:t>
            </a:r>
          </a:p>
          <a:p>
            <a:r>
              <a:rPr lang="en-US" dirty="0"/>
              <a:t>Not just code but experience</a:t>
            </a:r>
          </a:p>
          <a:p>
            <a:r>
              <a:rPr lang="en-US" dirty="0"/>
              <a:t>Opportunity for growth and brand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413313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E616-57BF-E640-A308-8A97E62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Nascent Mainframe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8C6F-A051-FE41-8089-7CDF1998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178" y="2591656"/>
            <a:ext cx="9144000" cy="3127248"/>
          </a:xfrm>
        </p:spPr>
        <p:txBody>
          <a:bodyPr/>
          <a:lstStyle/>
          <a:p>
            <a:r>
              <a:rPr lang="en-US" dirty="0"/>
              <a:t>ZOWE – Focused on mainframe as a ”orchestrated node”</a:t>
            </a:r>
          </a:p>
          <a:p>
            <a:r>
              <a:rPr lang="en-US" dirty="0"/>
              <a:t>Z Open Automation Utilities (ZOAU) – Provide abstraction points for mainframe management</a:t>
            </a:r>
          </a:p>
          <a:p>
            <a:r>
              <a:rPr lang="en-US" dirty="0"/>
              <a:t>Ansible Galaxy -  provide an open source library of roles and collections for infrastructure provisioning, application deployment, and other task automation</a:t>
            </a:r>
          </a:p>
        </p:txBody>
      </p:sp>
    </p:spTree>
    <p:extLst>
      <p:ext uri="{BB962C8B-B14F-4D97-AF65-F5344CB8AC3E}">
        <p14:creationId xmlns:p14="http://schemas.microsoft.com/office/powerpoint/2010/main" val="25417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E2C-8584-BF40-AF4F-04AD0B0E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8ACF-014B-DF4F-AB25-241AAF69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IBM – z/OSMF + some plugins</a:t>
            </a:r>
          </a:p>
          <a:p>
            <a:r>
              <a:rPr lang="en-US" dirty="0"/>
              <a:t>Broadcom (CA)  - Command Line Interface</a:t>
            </a:r>
          </a:p>
          <a:p>
            <a:r>
              <a:rPr lang="en-US" dirty="0"/>
              <a:t>Rocket – Visual Desktop</a:t>
            </a:r>
          </a:p>
          <a:p>
            <a:r>
              <a:rPr lang="en-US" dirty="0"/>
              <a:t>Plugin providers: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ASG, BMC, Microfocus</a:t>
            </a:r>
          </a:p>
        </p:txBody>
      </p:sp>
    </p:spTree>
    <p:extLst>
      <p:ext uri="{BB962C8B-B14F-4D97-AF65-F5344CB8AC3E}">
        <p14:creationId xmlns:p14="http://schemas.microsoft.com/office/powerpoint/2010/main" val="182497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8047-2AAC-404F-AFDF-AD97DC46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76EE-4C26-9441-B6BE-BA61B76C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452" y="2437544"/>
            <a:ext cx="9656769" cy="3127248"/>
          </a:xfrm>
        </p:spPr>
        <p:txBody>
          <a:bodyPr>
            <a:normAutofit fontScale="92500"/>
          </a:bodyPr>
          <a:lstStyle/>
          <a:p>
            <a:r>
              <a:rPr lang="en-US" dirty="0"/>
              <a:t>Contributing to open source would define the company as leaders in the field</a:t>
            </a:r>
          </a:p>
          <a:p>
            <a:r>
              <a:rPr lang="en-US" dirty="0"/>
              <a:t>Help enhance company reputation and build brand recognition</a:t>
            </a:r>
          </a:p>
          <a:p>
            <a:r>
              <a:rPr lang="en-US" dirty="0"/>
              <a:t>Allow company to drive automation direction</a:t>
            </a:r>
          </a:p>
          <a:p>
            <a:r>
              <a:rPr lang="en-US" dirty="0"/>
              <a:t>Enhance ability to serve clients</a:t>
            </a:r>
          </a:p>
          <a:p>
            <a:r>
              <a:rPr lang="en-US" dirty="0"/>
              <a:t>Companies with open source projects attract new talent</a:t>
            </a:r>
          </a:p>
        </p:txBody>
      </p:sp>
    </p:spTree>
    <p:extLst>
      <p:ext uri="{BB962C8B-B14F-4D97-AF65-F5344CB8AC3E}">
        <p14:creationId xmlns:p14="http://schemas.microsoft.com/office/powerpoint/2010/main" val="400081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AC04-BB0D-9441-A2C9-319084D2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(and their mitigation)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5EC5-FA33-3A42-B0D9-79992EF4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630" y="2643027"/>
            <a:ext cx="9144000" cy="3127248"/>
          </a:xfrm>
        </p:spPr>
        <p:txBody>
          <a:bodyPr/>
          <a:lstStyle/>
          <a:p>
            <a:r>
              <a:rPr lang="en-US" dirty="0"/>
              <a:t>Responsible for code quality (working with other experts allows us to define better code)</a:t>
            </a:r>
          </a:p>
          <a:p>
            <a:r>
              <a:rPr lang="en-US" dirty="0"/>
              <a:t>Performing reviews will take time (delegation of responsibilities inside and outside the company)</a:t>
            </a:r>
          </a:p>
          <a:p>
            <a:r>
              <a:rPr lang="en-US" dirty="0"/>
              <a:t>Possible exposure of  competitive advantage (create a process for ensuring we protect our IP)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4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EE9F-157E-9F4E-B23E-28C14F1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CDA7-3E93-ED44-B003-D8A9F85B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178" y="2478640"/>
            <a:ext cx="9144000" cy="31272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Place code in an external repository with an APACHE (or similar) license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Anyone can use it free of charge but cannot sell it or make money from it</a:t>
            </a:r>
          </a:p>
          <a:p>
            <a:r>
              <a:rPr lang="en-US" dirty="0"/>
              <a:t>Others can get it, use it, and modify it locally</a:t>
            </a:r>
          </a:p>
          <a:p>
            <a:r>
              <a:rPr lang="en-US" dirty="0"/>
              <a:t>When others want to contribute code changes, they ask repository maintainers to review and approve changes they want to share with the community </a:t>
            </a:r>
          </a:p>
          <a:p>
            <a:r>
              <a:rPr lang="en-US" dirty="0"/>
              <a:t>Company’s approval (maintainers) makes us a powerful figure in this community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BBEC-D2F2-3447-BBD8-F606E0F5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211F-19EA-3043-B21C-59AAAD18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10009006" cy="3127248"/>
          </a:xfrm>
        </p:spPr>
        <p:txBody>
          <a:bodyPr/>
          <a:lstStyle/>
          <a:p>
            <a:r>
              <a:rPr lang="en-US" dirty="0"/>
              <a:t>Take initial building blocks to the open source community. (Do not include company’s secret sauce capabilities)</a:t>
            </a:r>
          </a:p>
          <a:p>
            <a:r>
              <a:rPr lang="en-US" dirty="0"/>
              <a:t>Become a review/approver (maintainer) of code improvements</a:t>
            </a:r>
          </a:p>
          <a:p>
            <a:r>
              <a:rPr lang="en-US" dirty="0"/>
              <a:t>Become a leading voice in an emerging space</a:t>
            </a:r>
          </a:p>
          <a:p>
            <a:r>
              <a:rPr lang="en-US" dirty="0"/>
              <a:t>Use this as part of the differentiated value in marketing</a:t>
            </a:r>
          </a:p>
        </p:txBody>
      </p:sp>
    </p:spTree>
    <p:extLst>
      <p:ext uri="{BB962C8B-B14F-4D97-AF65-F5344CB8AC3E}">
        <p14:creationId xmlns:p14="http://schemas.microsoft.com/office/powerpoint/2010/main" val="260313661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1B2C30"/>
      </a:dk2>
      <a:lt2>
        <a:srgbClr val="F0F0F3"/>
      </a:lt2>
      <a:accent1>
        <a:srgbClr val="A7A537"/>
      </a:accent1>
      <a:accent2>
        <a:srgbClr val="C3904D"/>
      </a:accent2>
      <a:accent3>
        <a:srgbClr val="81AC43"/>
      </a:accent3>
      <a:accent4>
        <a:srgbClr val="3BB1A3"/>
      </a:accent4>
      <a:accent5>
        <a:srgbClr val="4DA1C3"/>
      </a:accent5>
      <a:accent6>
        <a:srgbClr val="3B5DB1"/>
      </a:accent6>
      <a:hlink>
        <a:srgbClr val="6869CC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395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Arial Nova</vt:lpstr>
      <vt:lpstr>Avenir Next LT Pro</vt:lpstr>
      <vt:lpstr>Wingdings</vt:lpstr>
      <vt:lpstr>PrismaticVTI</vt:lpstr>
      <vt:lpstr>Starting an open source</vt:lpstr>
      <vt:lpstr>Crossroads</vt:lpstr>
      <vt:lpstr>Open Source to the Rescue</vt:lpstr>
      <vt:lpstr>Nascent Mainframe Open Source</vt:lpstr>
      <vt:lpstr>ZOWE Contributors</vt:lpstr>
      <vt:lpstr>Lead the Industry</vt:lpstr>
      <vt:lpstr>Risks (and their mitigation)</vt:lpstr>
      <vt:lpstr>The Process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an Ensono</dc:title>
  <dc:creator>Frank De Gilio</dc:creator>
  <cp:lastModifiedBy>Luisa Martinez</cp:lastModifiedBy>
  <cp:revision>11</cp:revision>
  <dcterms:created xsi:type="dcterms:W3CDTF">2021-07-29T17:12:22Z</dcterms:created>
  <dcterms:modified xsi:type="dcterms:W3CDTF">2022-01-07T15:52:56Z</dcterms:modified>
</cp:coreProperties>
</file>