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3" r:id="rId3"/>
    <p:sldId id="322" r:id="rId4"/>
    <p:sldId id="342" r:id="rId5"/>
    <p:sldId id="341" r:id="rId6"/>
    <p:sldId id="340" r:id="rId7"/>
    <p:sldId id="326" r:id="rId8"/>
    <p:sldId id="327" r:id="rId9"/>
    <p:sldId id="328" r:id="rId10"/>
    <p:sldId id="331" r:id="rId11"/>
    <p:sldId id="330" r:id="rId12"/>
    <p:sldId id="321" r:id="rId13"/>
    <p:sldId id="343" r:id="rId14"/>
    <p:sldId id="33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0664D-85B4-4572-AFFD-296512FBA209}" type="doc">
      <dgm:prSet loTypeId="urn:microsoft.com/office/officeart/2005/8/layout/vList2" loCatId="list" qsTypeId="urn:microsoft.com/office/officeart/2005/8/quickstyle/3d4" qsCatId="3D" csTypeId="urn:microsoft.com/office/officeart/2005/8/colors/accent5_3" csCatId="accent5" phldr="1"/>
      <dgm:spPr/>
      <dgm:t>
        <a:bodyPr/>
        <a:lstStyle/>
        <a:p>
          <a:endParaRPr lang="fr-FR"/>
        </a:p>
      </dgm:t>
    </dgm:pt>
    <dgm:pt modelId="{9CD5C7F6-543D-4555-88C8-F70827DE1BC6}">
      <dgm:prSet phldrT="[Text]"/>
      <dgm:spPr/>
      <dgm:t>
        <a:bodyPr/>
        <a:lstStyle/>
        <a:p>
          <a:pPr algn="l"/>
          <a:r>
            <a:rPr lang="en-US" b="1" dirty="0">
              <a:latin typeface="Roboto" panose="02000000000000000000" pitchFamily="2" charset="0"/>
              <a:ea typeface="Roboto" panose="02000000000000000000" pitchFamily="2" charset="0"/>
            </a:rPr>
            <a:t>C’EST QUOI MVC?</a:t>
          </a:r>
          <a:endParaRPr lang="fr-BE" b="1" dirty="0">
            <a:latin typeface="Roboto" panose="02000000000000000000" pitchFamily="2" charset="0"/>
            <a:ea typeface="Roboto" panose="02000000000000000000" pitchFamily="2" charset="0"/>
            <a:cs typeface="Times New Roman" pitchFamily="18" charset="0"/>
          </a:endParaRPr>
        </a:p>
      </dgm:t>
    </dgm:pt>
    <dgm:pt modelId="{0406BC31-EDF5-4EC9-B619-776B46EE7F82}" type="parTrans" cxnId="{C2A8269F-FA89-46E0-B4B3-CC25221EA2EE}">
      <dgm:prSet/>
      <dgm:spPr/>
      <dgm:t>
        <a:bodyPr/>
        <a:lstStyle/>
        <a:p>
          <a:endParaRPr lang="fr-BE"/>
        </a:p>
      </dgm:t>
    </dgm:pt>
    <dgm:pt modelId="{731FF5AA-88DA-4648-81E5-FE45CB6011B0}" type="sibTrans" cxnId="{C2A8269F-FA89-46E0-B4B3-CC25221EA2EE}">
      <dgm:prSet/>
      <dgm:spPr/>
      <dgm:t>
        <a:bodyPr/>
        <a:lstStyle/>
        <a:p>
          <a:endParaRPr lang="fr-BE"/>
        </a:p>
      </dgm:t>
    </dgm:pt>
    <dgm:pt modelId="{0A569AE5-4D22-481D-BA9D-F38EE0DB7046}">
      <dgm:prSet phldrT="[Text]" custT="1"/>
      <dgm:spPr/>
      <dgm:t>
        <a:bodyPr/>
        <a:lstStyle/>
        <a:p>
          <a:pPr algn="l"/>
          <a:r>
            <a:rPr lang="fr-FR" sz="3100" b="1" kern="1200" dirty="0">
              <a:solidFill>
                <a:prstClr val="white"/>
              </a:solidFill>
              <a:latin typeface="Roboto" panose="02000000000000000000" pitchFamily="2" charset="0"/>
              <a:ea typeface="Roboto" panose="02000000000000000000" pitchFamily="2" charset="0"/>
              <a:cs typeface="+mn-cs"/>
            </a:rPr>
            <a:t>Architecture MVC</a:t>
          </a:r>
          <a:endParaRPr lang="fr-BE" sz="3100" b="1" kern="1200" dirty="0">
            <a:solidFill>
              <a:prstClr val="white"/>
            </a:solidFill>
            <a:latin typeface="Roboto" panose="02000000000000000000" pitchFamily="2" charset="0"/>
            <a:ea typeface="Roboto" panose="02000000000000000000" pitchFamily="2" charset="0"/>
            <a:cs typeface="+mn-cs"/>
          </a:endParaRPr>
        </a:p>
      </dgm:t>
    </dgm:pt>
    <dgm:pt modelId="{1E1E63B5-03FA-49C8-92BF-4ABE290C219E}" type="parTrans" cxnId="{0FD3EC65-511C-440C-8E04-B1B05A4F189A}">
      <dgm:prSet/>
      <dgm:spPr/>
      <dgm:t>
        <a:bodyPr/>
        <a:lstStyle/>
        <a:p>
          <a:endParaRPr lang="fr-BE"/>
        </a:p>
      </dgm:t>
    </dgm:pt>
    <dgm:pt modelId="{C5EFE9E9-041E-42B3-ABE2-B7649A271492}" type="sibTrans" cxnId="{0FD3EC65-511C-440C-8E04-B1B05A4F189A}">
      <dgm:prSet/>
      <dgm:spPr/>
      <dgm:t>
        <a:bodyPr/>
        <a:lstStyle/>
        <a:p>
          <a:endParaRPr lang="fr-BE"/>
        </a:p>
      </dgm:t>
    </dgm:pt>
    <dgm:pt modelId="{D8B46244-E81A-4D36-A51C-2588FCB0442E}">
      <dgm:prSet phldrT="[Text]" custT="1"/>
      <dgm:spPr/>
      <dgm:t>
        <a:bodyPr/>
        <a:lstStyle/>
        <a:p>
          <a:pPr algn="l"/>
          <a:r>
            <a:rPr lang="fr-BE" sz="3100" b="1" kern="1200" dirty="0">
              <a:solidFill>
                <a:prstClr val="white"/>
              </a:solidFill>
              <a:latin typeface="Roboto" panose="02000000000000000000" pitchFamily="2" charset="0"/>
              <a:ea typeface="Roboto" panose="02000000000000000000" pitchFamily="2" charset="0"/>
              <a:cs typeface="+mn-cs"/>
            </a:rPr>
            <a:t>CONCLUSION</a:t>
          </a:r>
        </a:p>
      </dgm:t>
    </dgm:pt>
    <dgm:pt modelId="{D3C3BAE3-3114-433B-B65D-B1952F33631F}" type="parTrans" cxnId="{544227FC-1405-4CF5-BBA3-00DEF64859D4}">
      <dgm:prSet/>
      <dgm:spPr/>
      <dgm:t>
        <a:bodyPr/>
        <a:lstStyle/>
        <a:p>
          <a:endParaRPr lang="fr-BE"/>
        </a:p>
      </dgm:t>
    </dgm:pt>
    <dgm:pt modelId="{5F1720AA-3976-40DD-BC78-80DF2F7DD787}" type="sibTrans" cxnId="{544227FC-1405-4CF5-BBA3-00DEF64859D4}">
      <dgm:prSet/>
      <dgm:spPr/>
      <dgm:t>
        <a:bodyPr/>
        <a:lstStyle/>
        <a:p>
          <a:endParaRPr lang="fr-BE"/>
        </a:p>
      </dgm:t>
    </dgm:pt>
    <dgm:pt modelId="{3C2F4921-C98B-4846-9595-1121B609A8C7}">
      <dgm:prSet phldrT="[Text]" custT="1"/>
      <dgm:spPr/>
      <dgm:t>
        <a:bodyPr/>
        <a:lstStyle/>
        <a:p>
          <a:pPr algn="l"/>
          <a:r>
            <a:rPr lang="fr-FR" sz="3100" b="1" kern="1200" dirty="0">
              <a:solidFill>
                <a:prstClr val="white"/>
              </a:solidFill>
              <a:latin typeface="Roboto" panose="02000000000000000000" pitchFamily="2" charset="0"/>
              <a:ea typeface="Roboto" panose="02000000000000000000" pitchFamily="2" charset="0"/>
              <a:cs typeface="+mn-cs"/>
            </a:rPr>
            <a:t>Démonstration</a:t>
          </a:r>
          <a:endParaRPr lang="fr-BE" sz="3100" b="1" kern="1200" dirty="0">
            <a:solidFill>
              <a:prstClr val="white"/>
            </a:solidFill>
            <a:latin typeface="Roboto" panose="02000000000000000000" pitchFamily="2" charset="0"/>
            <a:ea typeface="Roboto" panose="02000000000000000000" pitchFamily="2" charset="0"/>
            <a:cs typeface="+mn-cs"/>
          </a:endParaRPr>
        </a:p>
      </dgm:t>
    </dgm:pt>
    <dgm:pt modelId="{19E8E1B9-8D04-47A2-9104-C701260090DF}" type="sibTrans" cxnId="{6466896E-485D-4E04-98F5-EC9230B50437}">
      <dgm:prSet/>
      <dgm:spPr/>
      <dgm:t>
        <a:bodyPr/>
        <a:lstStyle/>
        <a:p>
          <a:endParaRPr lang="fr-BE"/>
        </a:p>
      </dgm:t>
    </dgm:pt>
    <dgm:pt modelId="{B8AF6766-DF96-4C23-BD84-4A1883AF43F1}" type="parTrans" cxnId="{6466896E-485D-4E04-98F5-EC9230B50437}">
      <dgm:prSet/>
      <dgm:spPr/>
      <dgm:t>
        <a:bodyPr/>
        <a:lstStyle/>
        <a:p>
          <a:endParaRPr lang="fr-BE"/>
        </a:p>
      </dgm:t>
    </dgm:pt>
    <dgm:pt modelId="{517D17A4-FC4F-4FB1-A9AD-F5C38ACDD235}" type="pres">
      <dgm:prSet presAssocID="{6220664D-85B4-4572-AFFD-296512FBA209}" presName="linear" presStyleCnt="0">
        <dgm:presLayoutVars>
          <dgm:animLvl val="lvl"/>
          <dgm:resizeHandles val="exact"/>
        </dgm:presLayoutVars>
      </dgm:prSet>
      <dgm:spPr/>
    </dgm:pt>
    <dgm:pt modelId="{0E5E177D-AD0D-436F-906F-9E28051B7917}" type="pres">
      <dgm:prSet presAssocID="{9CD5C7F6-543D-4555-88C8-F70827DE1BC6}" presName="parentText" presStyleLbl="node1" presStyleIdx="0" presStyleCnt="4">
        <dgm:presLayoutVars>
          <dgm:chMax val="0"/>
          <dgm:bulletEnabled val="1"/>
        </dgm:presLayoutVars>
      </dgm:prSet>
      <dgm:spPr/>
    </dgm:pt>
    <dgm:pt modelId="{3F12810E-1D54-4814-9362-43562EDB4E68}" type="pres">
      <dgm:prSet presAssocID="{731FF5AA-88DA-4648-81E5-FE45CB6011B0}" presName="spacer" presStyleCnt="0"/>
      <dgm:spPr/>
    </dgm:pt>
    <dgm:pt modelId="{2C59EC7F-1E34-4109-A803-26AB18956152}" type="pres">
      <dgm:prSet presAssocID="{0A569AE5-4D22-481D-BA9D-F38EE0DB7046}" presName="parentText" presStyleLbl="node1" presStyleIdx="1" presStyleCnt="4">
        <dgm:presLayoutVars>
          <dgm:chMax val="0"/>
          <dgm:bulletEnabled val="1"/>
        </dgm:presLayoutVars>
      </dgm:prSet>
      <dgm:spPr/>
    </dgm:pt>
    <dgm:pt modelId="{59C6A756-C26A-4E15-8201-2AF6834F7BCD}" type="pres">
      <dgm:prSet presAssocID="{C5EFE9E9-041E-42B3-ABE2-B7649A271492}" presName="spacer" presStyleCnt="0"/>
      <dgm:spPr/>
    </dgm:pt>
    <dgm:pt modelId="{8FC7A57C-1001-4115-A28A-CA9DA09E3295}" type="pres">
      <dgm:prSet presAssocID="{3C2F4921-C98B-4846-9595-1121B609A8C7}" presName="parentText" presStyleLbl="node1" presStyleIdx="2" presStyleCnt="4">
        <dgm:presLayoutVars>
          <dgm:chMax val="0"/>
          <dgm:bulletEnabled val="1"/>
        </dgm:presLayoutVars>
      </dgm:prSet>
      <dgm:spPr/>
    </dgm:pt>
    <dgm:pt modelId="{EBD8851E-19FF-4E1E-A6B3-261B43C96F4A}" type="pres">
      <dgm:prSet presAssocID="{19E8E1B9-8D04-47A2-9104-C701260090DF}" presName="spacer" presStyleCnt="0"/>
      <dgm:spPr/>
    </dgm:pt>
    <dgm:pt modelId="{839EA2A7-796F-437A-9CC1-BC06D6EAC8A1}" type="pres">
      <dgm:prSet presAssocID="{D8B46244-E81A-4D36-A51C-2588FCB0442E}" presName="parentText" presStyleLbl="node1" presStyleIdx="3" presStyleCnt="4">
        <dgm:presLayoutVars>
          <dgm:chMax val="0"/>
          <dgm:bulletEnabled val="1"/>
        </dgm:presLayoutVars>
      </dgm:prSet>
      <dgm:spPr/>
    </dgm:pt>
  </dgm:ptLst>
  <dgm:cxnLst>
    <dgm:cxn modelId="{D7518F10-9842-40A8-B9F0-71C5019DC00B}" type="presOf" srcId="{D8B46244-E81A-4D36-A51C-2588FCB0442E}" destId="{839EA2A7-796F-437A-9CC1-BC06D6EAC8A1}" srcOrd="0" destOrd="0" presId="urn:microsoft.com/office/officeart/2005/8/layout/vList2"/>
    <dgm:cxn modelId="{7CCEB12B-BA70-472E-AFF7-8503F8BDB188}" type="presOf" srcId="{0A569AE5-4D22-481D-BA9D-F38EE0DB7046}" destId="{2C59EC7F-1E34-4109-A803-26AB18956152}" srcOrd="0" destOrd="0" presId="urn:microsoft.com/office/officeart/2005/8/layout/vList2"/>
    <dgm:cxn modelId="{0FD3EC65-511C-440C-8E04-B1B05A4F189A}" srcId="{6220664D-85B4-4572-AFFD-296512FBA209}" destId="{0A569AE5-4D22-481D-BA9D-F38EE0DB7046}" srcOrd="1" destOrd="0" parTransId="{1E1E63B5-03FA-49C8-92BF-4ABE290C219E}" sibTransId="{C5EFE9E9-041E-42B3-ABE2-B7649A271492}"/>
    <dgm:cxn modelId="{DD8D554C-3CCB-4FA0-89E4-15FB139026D8}" type="presOf" srcId="{3C2F4921-C98B-4846-9595-1121B609A8C7}" destId="{8FC7A57C-1001-4115-A28A-CA9DA09E3295}" srcOrd="0" destOrd="0" presId="urn:microsoft.com/office/officeart/2005/8/layout/vList2"/>
    <dgm:cxn modelId="{6466896E-485D-4E04-98F5-EC9230B50437}" srcId="{6220664D-85B4-4572-AFFD-296512FBA209}" destId="{3C2F4921-C98B-4846-9595-1121B609A8C7}" srcOrd="2" destOrd="0" parTransId="{B8AF6766-DF96-4C23-BD84-4A1883AF43F1}" sibTransId="{19E8E1B9-8D04-47A2-9104-C701260090DF}"/>
    <dgm:cxn modelId="{C2A8269F-FA89-46E0-B4B3-CC25221EA2EE}" srcId="{6220664D-85B4-4572-AFFD-296512FBA209}" destId="{9CD5C7F6-543D-4555-88C8-F70827DE1BC6}" srcOrd="0" destOrd="0" parTransId="{0406BC31-EDF5-4EC9-B619-776B46EE7F82}" sibTransId="{731FF5AA-88DA-4648-81E5-FE45CB6011B0}"/>
    <dgm:cxn modelId="{132893C3-C197-413C-AC7D-677C39A5F3DC}" type="presOf" srcId="{9CD5C7F6-543D-4555-88C8-F70827DE1BC6}" destId="{0E5E177D-AD0D-436F-906F-9E28051B7917}" srcOrd="0" destOrd="0" presId="urn:microsoft.com/office/officeart/2005/8/layout/vList2"/>
    <dgm:cxn modelId="{E92208CD-645F-4216-BB18-C782DCF41ED8}" type="presOf" srcId="{6220664D-85B4-4572-AFFD-296512FBA209}" destId="{517D17A4-FC4F-4FB1-A9AD-F5C38ACDD235}" srcOrd="0" destOrd="0" presId="urn:microsoft.com/office/officeart/2005/8/layout/vList2"/>
    <dgm:cxn modelId="{544227FC-1405-4CF5-BBA3-00DEF64859D4}" srcId="{6220664D-85B4-4572-AFFD-296512FBA209}" destId="{D8B46244-E81A-4D36-A51C-2588FCB0442E}" srcOrd="3" destOrd="0" parTransId="{D3C3BAE3-3114-433B-B65D-B1952F33631F}" sibTransId="{5F1720AA-3976-40DD-BC78-80DF2F7DD787}"/>
    <dgm:cxn modelId="{25100036-E3FF-418D-B9BC-A114D4C4B8F0}" type="presParOf" srcId="{517D17A4-FC4F-4FB1-A9AD-F5C38ACDD235}" destId="{0E5E177D-AD0D-436F-906F-9E28051B7917}" srcOrd="0" destOrd="0" presId="urn:microsoft.com/office/officeart/2005/8/layout/vList2"/>
    <dgm:cxn modelId="{E2956D37-D24D-41B3-9627-F5D903B45139}" type="presParOf" srcId="{517D17A4-FC4F-4FB1-A9AD-F5C38ACDD235}" destId="{3F12810E-1D54-4814-9362-43562EDB4E68}" srcOrd="1" destOrd="0" presId="urn:microsoft.com/office/officeart/2005/8/layout/vList2"/>
    <dgm:cxn modelId="{135170DB-19DB-4A39-BB66-461B12ABE039}" type="presParOf" srcId="{517D17A4-FC4F-4FB1-A9AD-F5C38ACDD235}" destId="{2C59EC7F-1E34-4109-A803-26AB18956152}" srcOrd="2" destOrd="0" presId="urn:microsoft.com/office/officeart/2005/8/layout/vList2"/>
    <dgm:cxn modelId="{9CF061F0-61DD-4BF5-8173-B5C9B6E94B4F}" type="presParOf" srcId="{517D17A4-FC4F-4FB1-A9AD-F5C38ACDD235}" destId="{59C6A756-C26A-4E15-8201-2AF6834F7BCD}" srcOrd="3" destOrd="0" presId="urn:microsoft.com/office/officeart/2005/8/layout/vList2"/>
    <dgm:cxn modelId="{0E139D11-0B7C-4C5F-B75B-02A940D33F2F}" type="presParOf" srcId="{517D17A4-FC4F-4FB1-A9AD-F5C38ACDD235}" destId="{8FC7A57C-1001-4115-A28A-CA9DA09E3295}" srcOrd="4" destOrd="0" presId="urn:microsoft.com/office/officeart/2005/8/layout/vList2"/>
    <dgm:cxn modelId="{445CDAD9-B48D-45B2-9DA7-363DD37EB571}" type="presParOf" srcId="{517D17A4-FC4F-4FB1-A9AD-F5C38ACDD235}" destId="{EBD8851E-19FF-4E1E-A6B3-261B43C96F4A}" srcOrd="5" destOrd="0" presId="urn:microsoft.com/office/officeart/2005/8/layout/vList2"/>
    <dgm:cxn modelId="{ECF176AD-92D6-463B-B52B-D56B36334BF7}" type="presParOf" srcId="{517D17A4-FC4F-4FB1-A9AD-F5C38ACDD235}" destId="{839EA2A7-796F-437A-9CC1-BC06D6EAC8A1}" srcOrd="6"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F3D99-204D-484F-8677-D97AFF2FEAC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DF094AA-CD73-4554-9423-09F958F5E40D}">
      <dgm:prSet custT="1"/>
      <dgm:spPr/>
      <dgm:t>
        <a:bodyPr/>
        <a:lstStyle/>
        <a:p>
          <a:r>
            <a:rPr lang="fr-FR" sz="2700" kern="1200" dirty="0">
              <a:solidFill>
                <a:prstClr val="white"/>
              </a:solidFill>
              <a:latin typeface="Roboto" panose="02000000000000000000" pitchFamily="2" charset="0"/>
              <a:ea typeface="Roboto" panose="02000000000000000000" pitchFamily="2" charset="0"/>
              <a:cs typeface="+mn-cs"/>
            </a:rPr>
            <a:t>Cette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partie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se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concentre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sur</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l'affichage</a:t>
          </a:r>
          <a:endParaRPr lang="en-US" sz="2700" kern="1200" dirty="0">
            <a:solidFill>
              <a:prstClr val="white"/>
            </a:solidFill>
            <a:latin typeface="Roboto" panose="02000000000000000000" pitchFamily="2" charset="0"/>
            <a:ea typeface="Roboto" panose="02000000000000000000" pitchFamily="2" charset="0"/>
            <a:cs typeface="+mn-cs"/>
          </a:endParaRPr>
        </a:p>
      </dgm:t>
    </dgm:pt>
    <dgm:pt modelId="{7E5B9AAD-A6AB-423F-83E9-A36419267969}" type="parTrans" cxnId="{F824410B-6DA4-4305-86B8-918558AC00B6}">
      <dgm:prSet/>
      <dgm:spPr/>
      <dgm:t>
        <a:bodyPr/>
        <a:lstStyle/>
        <a:p>
          <a:endParaRPr lang="en-US"/>
        </a:p>
      </dgm:t>
    </dgm:pt>
    <dgm:pt modelId="{7F2BE52F-4E39-4F62-802B-B1962B461C46}" type="sibTrans" cxnId="{F824410B-6DA4-4305-86B8-918558AC00B6}">
      <dgm:prSet/>
      <dgm:spPr/>
      <dgm:t>
        <a:bodyPr/>
        <a:lstStyle/>
        <a:p>
          <a:endParaRPr lang="en-US"/>
        </a:p>
      </dgm:t>
    </dgm:pt>
    <dgm:pt modelId="{2F10337F-B201-4822-9292-9C5F17328D66}">
      <dgm:prSet custT="1"/>
      <dgm:spPr/>
      <dgm:t>
        <a:bodyPr/>
        <a:lstStyle/>
        <a:p>
          <a:pPr marL="0" lvl="0" indent="0" algn="l" defTabSz="1200150">
            <a:lnSpc>
              <a:spcPct val="90000"/>
            </a:lnSpc>
            <a:spcBef>
              <a:spcPct val="0"/>
            </a:spcBef>
            <a:spcAft>
              <a:spcPct val="35000"/>
            </a:spcAft>
            <a:buNone/>
          </a:pPr>
          <a:r>
            <a:rPr lang="fr-FR" sz="2700" kern="1200" dirty="0">
              <a:solidFill>
                <a:prstClr val="white"/>
              </a:solidFill>
              <a:latin typeface="Roboto" panose="02000000000000000000" pitchFamily="2" charset="0"/>
              <a:ea typeface="Roboto" panose="02000000000000000000" pitchFamily="2" charset="0"/>
              <a:cs typeface="+mn-cs"/>
            </a:rPr>
            <a:t>S’occupe des interactions avec l’utilisateur : présentation, saisie et validation des données</a:t>
          </a:r>
          <a:endParaRPr lang="en-US" sz="2700" kern="1200" dirty="0">
            <a:solidFill>
              <a:prstClr val="white"/>
            </a:solidFill>
            <a:latin typeface="Roboto" panose="02000000000000000000" pitchFamily="2" charset="0"/>
            <a:ea typeface="Roboto" panose="02000000000000000000" pitchFamily="2" charset="0"/>
            <a:cs typeface="+mn-cs"/>
          </a:endParaRPr>
        </a:p>
      </dgm:t>
    </dgm:pt>
    <dgm:pt modelId="{8D012633-85F7-4247-893C-C1EF84D59E2B}" type="parTrans" cxnId="{04601DAB-5CCB-4C66-A8A3-C5C87DECBEF6}">
      <dgm:prSet/>
      <dgm:spPr/>
      <dgm:t>
        <a:bodyPr/>
        <a:lstStyle/>
        <a:p>
          <a:endParaRPr lang="en-US"/>
        </a:p>
      </dgm:t>
    </dgm:pt>
    <dgm:pt modelId="{98024D55-A988-4B0E-B20C-6318BD86AD2D}" type="sibTrans" cxnId="{04601DAB-5CCB-4C66-A8A3-C5C87DECBEF6}">
      <dgm:prSet/>
      <dgm:spPr/>
      <dgm:t>
        <a:bodyPr/>
        <a:lstStyle/>
        <a:p>
          <a:endParaRPr lang="en-US"/>
        </a:p>
      </dgm:t>
    </dgm:pt>
    <dgm:pt modelId="{CF5491C0-40EF-4224-BC67-C0627F91B4BA}">
      <dgm:prSet custT="1"/>
      <dgm:spPr/>
      <dgm:t>
        <a:bodyPr/>
        <a:lstStyle/>
        <a:p>
          <a:pPr marL="0" lvl="0" indent="0" algn="l" defTabSz="1200150">
            <a:lnSpc>
              <a:spcPct val="90000"/>
            </a:lnSpc>
            <a:spcBef>
              <a:spcPct val="0"/>
            </a:spcBef>
            <a:spcAft>
              <a:spcPct val="35000"/>
            </a:spcAft>
            <a:buNone/>
          </a:pPr>
          <a:r>
            <a:rPr lang="fr-FR" sz="2700" kern="1200" dirty="0">
              <a:solidFill>
                <a:prstClr val="white"/>
              </a:solidFill>
              <a:latin typeface="Roboto" panose="02000000000000000000" pitchFamily="2" charset="0"/>
              <a:ea typeface="Roboto" panose="02000000000000000000" pitchFamily="2" charset="0"/>
              <a:cs typeface="+mn-cs"/>
            </a:rPr>
            <a:t>Elle est responsable de retourner une réponse avec l’aide mutuelle des Model et Controller.</a:t>
          </a:r>
          <a:endParaRPr lang="en-US" sz="2700" kern="1200" dirty="0">
            <a:solidFill>
              <a:prstClr val="white"/>
            </a:solidFill>
            <a:latin typeface="Roboto" panose="02000000000000000000" pitchFamily="2" charset="0"/>
            <a:ea typeface="Roboto" panose="02000000000000000000" pitchFamily="2" charset="0"/>
            <a:cs typeface="+mn-cs"/>
          </a:endParaRPr>
        </a:p>
      </dgm:t>
    </dgm:pt>
    <dgm:pt modelId="{C421B428-4378-4F57-900D-02E077E874DD}" type="parTrans" cxnId="{46FC233B-06E7-46F4-9A98-359697F26008}">
      <dgm:prSet/>
      <dgm:spPr/>
      <dgm:t>
        <a:bodyPr/>
        <a:lstStyle/>
        <a:p>
          <a:endParaRPr lang="en-US"/>
        </a:p>
      </dgm:t>
    </dgm:pt>
    <dgm:pt modelId="{76830905-8D8E-4943-8A4A-740EEE722060}" type="sibTrans" cxnId="{46FC233B-06E7-46F4-9A98-359697F26008}">
      <dgm:prSet/>
      <dgm:spPr/>
      <dgm:t>
        <a:bodyPr/>
        <a:lstStyle/>
        <a:p>
          <a:endParaRPr lang="en-US"/>
        </a:p>
      </dgm:t>
    </dgm:pt>
    <dgm:pt modelId="{EACD8315-4443-4CCF-B7E9-3AF87428DAFB}" type="pres">
      <dgm:prSet presAssocID="{B3BF3D99-204D-484F-8677-D97AFF2FEAC0}" presName="linear" presStyleCnt="0">
        <dgm:presLayoutVars>
          <dgm:animLvl val="lvl"/>
          <dgm:resizeHandles val="exact"/>
        </dgm:presLayoutVars>
      </dgm:prSet>
      <dgm:spPr/>
    </dgm:pt>
    <dgm:pt modelId="{CC21BE4B-2735-4049-A1FC-2CB7E9EFA6CC}" type="pres">
      <dgm:prSet presAssocID="{8DF094AA-CD73-4554-9423-09F958F5E40D}" presName="parentText" presStyleLbl="node1" presStyleIdx="0" presStyleCnt="3">
        <dgm:presLayoutVars>
          <dgm:chMax val="0"/>
          <dgm:bulletEnabled val="1"/>
        </dgm:presLayoutVars>
      </dgm:prSet>
      <dgm:spPr/>
    </dgm:pt>
    <dgm:pt modelId="{453B9AE5-9389-4D35-A202-0899F228DA03}" type="pres">
      <dgm:prSet presAssocID="{7F2BE52F-4E39-4F62-802B-B1962B461C46}" presName="spacer" presStyleCnt="0"/>
      <dgm:spPr/>
    </dgm:pt>
    <dgm:pt modelId="{40C0569C-3477-492B-A4F6-BB3ACE12E97E}" type="pres">
      <dgm:prSet presAssocID="{2F10337F-B201-4822-9292-9C5F17328D66}" presName="parentText" presStyleLbl="node1" presStyleIdx="1" presStyleCnt="3">
        <dgm:presLayoutVars>
          <dgm:chMax val="0"/>
          <dgm:bulletEnabled val="1"/>
        </dgm:presLayoutVars>
      </dgm:prSet>
      <dgm:spPr/>
    </dgm:pt>
    <dgm:pt modelId="{551578CE-8494-4BF3-B437-BC98A7A990C3}" type="pres">
      <dgm:prSet presAssocID="{98024D55-A988-4B0E-B20C-6318BD86AD2D}" presName="spacer" presStyleCnt="0"/>
      <dgm:spPr/>
    </dgm:pt>
    <dgm:pt modelId="{926B6826-A313-470C-9DF6-3AE18027BB1C}" type="pres">
      <dgm:prSet presAssocID="{CF5491C0-40EF-4224-BC67-C0627F91B4BA}" presName="parentText" presStyleLbl="node1" presStyleIdx="2" presStyleCnt="3">
        <dgm:presLayoutVars>
          <dgm:chMax val="0"/>
          <dgm:bulletEnabled val="1"/>
        </dgm:presLayoutVars>
      </dgm:prSet>
      <dgm:spPr/>
    </dgm:pt>
  </dgm:ptLst>
  <dgm:cxnLst>
    <dgm:cxn modelId="{F824410B-6DA4-4305-86B8-918558AC00B6}" srcId="{B3BF3D99-204D-484F-8677-D97AFF2FEAC0}" destId="{8DF094AA-CD73-4554-9423-09F958F5E40D}" srcOrd="0" destOrd="0" parTransId="{7E5B9AAD-A6AB-423F-83E9-A36419267969}" sibTransId="{7F2BE52F-4E39-4F62-802B-B1962B461C46}"/>
    <dgm:cxn modelId="{5CEFB030-2730-4844-82D3-2B86D765BE6A}" type="presOf" srcId="{CF5491C0-40EF-4224-BC67-C0627F91B4BA}" destId="{926B6826-A313-470C-9DF6-3AE18027BB1C}" srcOrd="0" destOrd="0" presId="urn:microsoft.com/office/officeart/2005/8/layout/vList2"/>
    <dgm:cxn modelId="{46FC233B-06E7-46F4-9A98-359697F26008}" srcId="{B3BF3D99-204D-484F-8677-D97AFF2FEAC0}" destId="{CF5491C0-40EF-4224-BC67-C0627F91B4BA}" srcOrd="2" destOrd="0" parTransId="{C421B428-4378-4F57-900D-02E077E874DD}" sibTransId="{76830905-8D8E-4943-8A4A-740EEE722060}"/>
    <dgm:cxn modelId="{21BFADA0-8F08-4D9B-8D52-BE65B91A2E19}" type="presOf" srcId="{2F10337F-B201-4822-9292-9C5F17328D66}" destId="{40C0569C-3477-492B-A4F6-BB3ACE12E97E}" srcOrd="0" destOrd="0" presId="urn:microsoft.com/office/officeart/2005/8/layout/vList2"/>
    <dgm:cxn modelId="{4A82B1A2-213C-4060-AC7D-1280E0702DAE}" type="presOf" srcId="{B3BF3D99-204D-484F-8677-D97AFF2FEAC0}" destId="{EACD8315-4443-4CCF-B7E9-3AF87428DAFB}" srcOrd="0" destOrd="0" presId="urn:microsoft.com/office/officeart/2005/8/layout/vList2"/>
    <dgm:cxn modelId="{04601DAB-5CCB-4C66-A8A3-C5C87DECBEF6}" srcId="{B3BF3D99-204D-484F-8677-D97AFF2FEAC0}" destId="{2F10337F-B201-4822-9292-9C5F17328D66}" srcOrd="1" destOrd="0" parTransId="{8D012633-85F7-4247-893C-C1EF84D59E2B}" sibTransId="{98024D55-A988-4B0E-B20C-6318BD86AD2D}"/>
    <dgm:cxn modelId="{D32C31BA-0662-48C8-BEA8-C9983517F6A3}" type="presOf" srcId="{8DF094AA-CD73-4554-9423-09F958F5E40D}" destId="{CC21BE4B-2735-4049-A1FC-2CB7E9EFA6CC}" srcOrd="0" destOrd="0" presId="urn:microsoft.com/office/officeart/2005/8/layout/vList2"/>
    <dgm:cxn modelId="{1FDCE366-8773-4405-9D4B-7D43066FFE45}" type="presParOf" srcId="{EACD8315-4443-4CCF-B7E9-3AF87428DAFB}" destId="{CC21BE4B-2735-4049-A1FC-2CB7E9EFA6CC}" srcOrd="0" destOrd="0" presId="urn:microsoft.com/office/officeart/2005/8/layout/vList2"/>
    <dgm:cxn modelId="{AAEE25A9-C2C4-45AC-BA52-DF5E01C056C1}" type="presParOf" srcId="{EACD8315-4443-4CCF-B7E9-3AF87428DAFB}" destId="{453B9AE5-9389-4D35-A202-0899F228DA03}" srcOrd="1" destOrd="0" presId="urn:microsoft.com/office/officeart/2005/8/layout/vList2"/>
    <dgm:cxn modelId="{327ABD36-1804-4934-9A41-7089D1424DD2}" type="presParOf" srcId="{EACD8315-4443-4CCF-B7E9-3AF87428DAFB}" destId="{40C0569C-3477-492B-A4F6-BB3ACE12E97E}" srcOrd="2" destOrd="0" presId="urn:microsoft.com/office/officeart/2005/8/layout/vList2"/>
    <dgm:cxn modelId="{F048FC75-C581-4CBB-9F6B-C0DADF98BC8E}" type="presParOf" srcId="{EACD8315-4443-4CCF-B7E9-3AF87428DAFB}" destId="{551578CE-8494-4BF3-B437-BC98A7A990C3}" srcOrd="3" destOrd="0" presId="urn:microsoft.com/office/officeart/2005/8/layout/vList2"/>
    <dgm:cxn modelId="{179BC4E5-B89E-4903-B573-2FDE033D19CA}" type="presParOf" srcId="{EACD8315-4443-4CCF-B7E9-3AF87428DAFB}" destId="{926B6826-A313-470C-9DF6-3AE18027BB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1794BE-CD38-4819-8F20-B8D5830B7343}"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A1DF574D-7C80-4501-AD75-F38F65F205D4}">
      <dgm:prSet custT="1"/>
      <dgm:spPr>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pPr algn="l"/>
          <a:r>
            <a:rPr lang="fr-FR" sz="2400" dirty="0">
              <a:latin typeface="Roboto" panose="02000000000000000000" pitchFamily="2" charset="0"/>
              <a:ea typeface="Roboto" panose="02000000000000000000" pitchFamily="2" charset="0"/>
            </a:rPr>
            <a:t>Gère la dynamique de l’application, Il fait le lien entre l’utilisateur et le reste de l’application.</a:t>
          </a:r>
          <a:endParaRPr lang="en-US" sz="2400" dirty="0">
            <a:latin typeface="Roboto" panose="02000000000000000000" pitchFamily="2" charset="0"/>
            <a:ea typeface="Roboto" panose="02000000000000000000" pitchFamily="2" charset="0"/>
          </a:endParaRPr>
        </a:p>
      </dgm:t>
    </dgm:pt>
    <dgm:pt modelId="{38A469C1-A0E4-406C-8A4F-90EF771613C8}" type="parTrans" cxnId="{CBC8469C-2596-4F40-909C-67AEA3151467}">
      <dgm:prSet/>
      <dgm:spPr/>
      <dgm:t>
        <a:bodyPr/>
        <a:lstStyle/>
        <a:p>
          <a:endParaRPr lang="fr-FR"/>
        </a:p>
      </dgm:t>
    </dgm:pt>
    <dgm:pt modelId="{A8BEFC00-EAEB-41D4-91EB-B7077C8E2C16}" type="sibTrans" cxnId="{CBC8469C-2596-4F40-909C-67AEA3151467}">
      <dgm:prSet/>
      <dgm:spPr/>
      <dgm:t>
        <a:bodyPr/>
        <a:lstStyle/>
        <a:p>
          <a:endParaRPr lang="fr-FR"/>
        </a:p>
      </dgm:t>
    </dgm:pt>
    <dgm:pt modelId="{EB7A4B78-E625-4F67-988B-E0B63D9AAE71}">
      <dgm:prSet custT="1"/>
      <dgm:spPr>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pPr algn="l"/>
          <a:r>
            <a:rPr lang="fr-FR" sz="2400" kern="1200" dirty="0">
              <a:solidFill>
                <a:prstClr val="white"/>
              </a:solidFill>
              <a:latin typeface="Roboto" panose="02000000000000000000" pitchFamily="2" charset="0"/>
              <a:ea typeface="Roboto" panose="02000000000000000000" pitchFamily="2" charset="0"/>
              <a:cs typeface="+mn-cs"/>
            </a:rPr>
            <a:t>Affichage des données dans les vues</a:t>
          </a:r>
          <a:endParaRPr lang="en-US" sz="2400" kern="1200" dirty="0">
            <a:solidFill>
              <a:prstClr val="white"/>
            </a:solidFill>
            <a:latin typeface="Roboto" panose="02000000000000000000" pitchFamily="2" charset="0"/>
            <a:ea typeface="Roboto" panose="02000000000000000000" pitchFamily="2" charset="0"/>
            <a:cs typeface="+mn-cs"/>
          </a:endParaRPr>
        </a:p>
      </dgm:t>
    </dgm:pt>
    <dgm:pt modelId="{9C427DE4-9297-400E-9FBD-EE0A987081BF}" type="parTrans" cxnId="{8A72957D-0F32-433C-86D9-F2F8A39313AE}">
      <dgm:prSet/>
      <dgm:spPr/>
      <dgm:t>
        <a:bodyPr/>
        <a:lstStyle/>
        <a:p>
          <a:endParaRPr lang="fr-FR"/>
        </a:p>
      </dgm:t>
    </dgm:pt>
    <dgm:pt modelId="{873B6426-D831-4075-BEEF-868D500901E7}" type="sibTrans" cxnId="{8A72957D-0F32-433C-86D9-F2F8A39313AE}">
      <dgm:prSet/>
      <dgm:spPr/>
      <dgm:t>
        <a:bodyPr/>
        <a:lstStyle/>
        <a:p>
          <a:endParaRPr lang="fr-FR"/>
        </a:p>
      </dgm:t>
    </dgm:pt>
    <dgm:pt modelId="{60962E40-D334-4282-88FC-A4BD116B9525}">
      <dgm:prSet custT="1"/>
      <dgm:spPr>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pPr algn="l"/>
          <a:r>
            <a:rPr lang="fr-FR" sz="2400" kern="1200" dirty="0">
              <a:solidFill>
                <a:prstClr val="white"/>
              </a:solidFill>
              <a:latin typeface="Roboto" panose="02000000000000000000" pitchFamily="2" charset="0"/>
              <a:ea typeface="Roboto" panose="02000000000000000000" pitchFamily="2" charset="0"/>
              <a:cs typeface="+mn-cs"/>
            </a:rPr>
            <a:t>Accès aux données à partir du modèle</a:t>
          </a:r>
          <a:endParaRPr lang="en-US" sz="2400" kern="1200" dirty="0">
            <a:solidFill>
              <a:prstClr val="white"/>
            </a:solidFill>
            <a:latin typeface="Roboto" panose="02000000000000000000" pitchFamily="2" charset="0"/>
            <a:ea typeface="Roboto" panose="02000000000000000000" pitchFamily="2" charset="0"/>
            <a:cs typeface="+mn-cs"/>
          </a:endParaRPr>
        </a:p>
      </dgm:t>
    </dgm:pt>
    <dgm:pt modelId="{F8C68F75-1943-4716-8B40-5F3788208F4D}" type="parTrans" cxnId="{CDC995F5-71A7-4F0A-BFCD-4311D52D5AF8}">
      <dgm:prSet/>
      <dgm:spPr/>
      <dgm:t>
        <a:bodyPr/>
        <a:lstStyle/>
        <a:p>
          <a:endParaRPr lang="fr-FR"/>
        </a:p>
      </dgm:t>
    </dgm:pt>
    <dgm:pt modelId="{C6E7DE97-CDA8-4090-AA67-96FFCF34E1E9}" type="sibTrans" cxnId="{CDC995F5-71A7-4F0A-BFCD-4311D52D5AF8}">
      <dgm:prSet/>
      <dgm:spPr/>
      <dgm:t>
        <a:bodyPr/>
        <a:lstStyle/>
        <a:p>
          <a:endParaRPr lang="fr-FR"/>
        </a:p>
      </dgm:t>
    </dgm:pt>
    <dgm:pt modelId="{EADFED71-6A52-4458-855A-A3A261F14116}">
      <dgm:prSet custT="1"/>
      <dgm:spPr>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pPr algn="l"/>
          <a:r>
            <a:rPr lang="fr-FR" sz="2400" kern="1200" dirty="0">
              <a:solidFill>
                <a:prstClr val="white"/>
              </a:solidFill>
              <a:latin typeface="Roboto" panose="02000000000000000000" pitchFamily="2" charset="0"/>
              <a:ea typeface="Roboto" panose="02000000000000000000" pitchFamily="2" charset="0"/>
              <a:cs typeface="+mn-cs"/>
            </a:rPr>
            <a:t>Intermédiaire entre les vues et les modèles</a:t>
          </a:r>
          <a:endParaRPr lang="en-US" sz="2400" kern="1200" dirty="0">
            <a:solidFill>
              <a:prstClr val="white"/>
            </a:solidFill>
            <a:latin typeface="Roboto" panose="02000000000000000000" pitchFamily="2" charset="0"/>
            <a:ea typeface="Roboto" panose="02000000000000000000" pitchFamily="2" charset="0"/>
            <a:cs typeface="+mn-cs"/>
          </a:endParaRPr>
        </a:p>
      </dgm:t>
    </dgm:pt>
    <dgm:pt modelId="{313A08B5-857D-4EDB-BAEE-3474B4B59F12}" type="parTrans" cxnId="{DBE92D9C-11F9-436B-876E-D86D2E830C23}">
      <dgm:prSet/>
      <dgm:spPr/>
      <dgm:t>
        <a:bodyPr/>
        <a:lstStyle/>
        <a:p>
          <a:endParaRPr lang="fr-FR"/>
        </a:p>
      </dgm:t>
    </dgm:pt>
    <dgm:pt modelId="{45849CA9-3280-46C5-970A-42DD250D482E}" type="sibTrans" cxnId="{DBE92D9C-11F9-436B-876E-D86D2E830C23}">
      <dgm:prSet/>
      <dgm:spPr/>
      <dgm:t>
        <a:bodyPr/>
        <a:lstStyle/>
        <a:p>
          <a:endParaRPr lang="fr-FR"/>
        </a:p>
      </dgm:t>
    </dgm:pt>
    <dgm:pt modelId="{45DE3F6D-EDF7-4684-98F6-B863B5F0312D}" type="pres">
      <dgm:prSet presAssocID="{3C1794BE-CD38-4819-8F20-B8D5830B7343}" presName="linear" presStyleCnt="0">
        <dgm:presLayoutVars>
          <dgm:animLvl val="lvl"/>
          <dgm:resizeHandles val="exact"/>
        </dgm:presLayoutVars>
      </dgm:prSet>
      <dgm:spPr/>
    </dgm:pt>
    <dgm:pt modelId="{EA34654D-884B-4A31-A3A4-B38B40869BD3}" type="pres">
      <dgm:prSet presAssocID="{A1DF574D-7C80-4501-AD75-F38F65F205D4}" presName="parentText" presStyleLbl="node1" presStyleIdx="0" presStyleCnt="4" custLinFactNeighborX="-96">
        <dgm:presLayoutVars>
          <dgm:chMax val="0"/>
          <dgm:bulletEnabled val="1"/>
        </dgm:presLayoutVars>
      </dgm:prSet>
      <dgm:spPr/>
    </dgm:pt>
    <dgm:pt modelId="{51125E2F-237A-4382-B62B-36C7FF49C56A}" type="pres">
      <dgm:prSet presAssocID="{A8BEFC00-EAEB-41D4-91EB-B7077C8E2C16}" presName="spacer" presStyleCnt="0"/>
      <dgm:spPr/>
    </dgm:pt>
    <dgm:pt modelId="{360FDC08-9C9A-49B7-946C-8BCF1A6C46D1}" type="pres">
      <dgm:prSet presAssocID="{EADFED71-6A52-4458-855A-A3A261F14116}" presName="parentText" presStyleLbl="node1" presStyleIdx="1" presStyleCnt="4" custLinFactNeighborX="2233">
        <dgm:presLayoutVars>
          <dgm:chMax val="0"/>
          <dgm:bulletEnabled val="1"/>
        </dgm:presLayoutVars>
      </dgm:prSet>
      <dgm:spPr/>
    </dgm:pt>
    <dgm:pt modelId="{C73C7547-D053-480D-B1BF-32D99246BED5}" type="pres">
      <dgm:prSet presAssocID="{45849CA9-3280-46C5-970A-42DD250D482E}" presName="spacer" presStyleCnt="0"/>
      <dgm:spPr/>
    </dgm:pt>
    <dgm:pt modelId="{F8F21975-86B1-4E11-9EBE-A5B890F754A0}" type="pres">
      <dgm:prSet presAssocID="{60962E40-D334-4282-88FC-A4BD116B9525}" presName="parentText" presStyleLbl="node1" presStyleIdx="2" presStyleCnt="4" custLinFactNeighborX="2233">
        <dgm:presLayoutVars>
          <dgm:chMax val="0"/>
          <dgm:bulletEnabled val="1"/>
        </dgm:presLayoutVars>
      </dgm:prSet>
      <dgm:spPr/>
    </dgm:pt>
    <dgm:pt modelId="{6893B162-60DA-4123-AD8F-6C85A3658485}" type="pres">
      <dgm:prSet presAssocID="{C6E7DE97-CDA8-4090-AA67-96FFCF34E1E9}" presName="spacer" presStyleCnt="0"/>
      <dgm:spPr/>
    </dgm:pt>
    <dgm:pt modelId="{73E706D3-129E-4529-9115-47DCC19FD205}" type="pres">
      <dgm:prSet presAssocID="{EB7A4B78-E625-4F67-988B-E0B63D9AAE71}" presName="parentText" presStyleLbl="node1" presStyleIdx="3" presStyleCnt="4" custLinFactNeighborX="2233">
        <dgm:presLayoutVars>
          <dgm:chMax val="0"/>
          <dgm:bulletEnabled val="1"/>
        </dgm:presLayoutVars>
      </dgm:prSet>
      <dgm:spPr/>
    </dgm:pt>
  </dgm:ptLst>
  <dgm:cxnLst>
    <dgm:cxn modelId="{E34D0203-2345-4A85-B1EA-739F506921D6}" type="presOf" srcId="{60962E40-D334-4282-88FC-A4BD116B9525}" destId="{F8F21975-86B1-4E11-9EBE-A5B890F754A0}" srcOrd="0" destOrd="0" presId="urn:microsoft.com/office/officeart/2005/8/layout/vList2"/>
    <dgm:cxn modelId="{38C9E903-C510-47D2-B738-51E9A6BEB915}" type="presOf" srcId="{EB7A4B78-E625-4F67-988B-E0B63D9AAE71}" destId="{73E706D3-129E-4529-9115-47DCC19FD205}" srcOrd="0" destOrd="0" presId="urn:microsoft.com/office/officeart/2005/8/layout/vList2"/>
    <dgm:cxn modelId="{8DED3C6D-1626-49FA-BE77-C48B9FA9B217}" type="presOf" srcId="{EADFED71-6A52-4458-855A-A3A261F14116}" destId="{360FDC08-9C9A-49B7-946C-8BCF1A6C46D1}" srcOrd="0" destOrd="0" presId="urn:microsoft.com/office/officeart/2005/8/layout/vList2"/>
    <dgm:cxn modelId="{8A72957D-0F32-433C-86D9-F2F8A39313AE}" srcId="{3C1794BE-CD38-4819-8F20-B8D5830B7343}" destId="{EB7A4B78-E625-4F67-988B-E0B63D9AAE71}" srcOrd="3" destOrd="0" parTransId="{9C427DE4-9297-400E-9FBD-EE0A987081BF}" sibTransId="{873B6426-D831-4075-BEEF-868D500901E7}"/>
    <dgm:cxn modelId="{BF325B95-E297-45C7-97ED-08081263747A}" type="presOf" srcId="{3C1794BE-CD38-4819-8F20-B8D5830B7343}" destId="{45DE3F6D-EDF7-4684-98F6-B863B5F0312D}" srcOrd="0" destOrd="0" presId="urn:microsoft.com/office/officeart/2005/8/layout/vList2"/>
    <dgm:cxn modelId="{DBE92D9C-11F9-436B-876E-D86D2E830C23}" srcId="{3C1794BE-CD38-4819-8F20-B8D5830B7343}" destId="{EADFED71-6A52-4458-855A-A3A261F14116}" srcOrd="1" destOrd="0" parTransId="{313A08B5-857D-4EDB-BAEE-3474B4B59F12}" sibTransId="{45849CA9-3280-46C5-970A-42DD250D482E}"/>
    <dgm:cxn modelId="{CBC8469C-2596-4F40-909C-67AEA3151467}" srcId="{3C1794BE-CD38-4819-8F20-B8D5830B7343}" destId="{A1DF574D-7C80-4501-AD75-F38F65F205D4}" srcOrd="0" destOrd="0" parTransId="{38A469C1-A0E4-406C-8A4F-90EF771613C8}" sibTransId="{A8BEFC00-EAEB-41D4-91EB-B7077C8E2C16}"/>
    <dgm:cxn modelId="{D81CC6C0-724A-4420-953E-9F576438FD47}" type="presOf" srcId="{A1DF574D-7C80-4501-AD75-F38F65F205D4}" destId="{EA34654D-884B-4A31-A3A4-B38B40869BD3}" srcOrd="0" destOrd="0" presId="urn:microsoft.com/office/officeart/2005/8/layout/vList2"/>
    <dgm:cxn modelId="{CDC995F5-71A7-4F0A-BFCD-4311D52D5AF8}" srcId="{3C1794BE-CD38-4819-8F20-B8D5830B7343}" destId="{60962E40-D334-4282-88FC-A4BD116B9525}" srcOrd="2" destOrd="0" parTransId="{F8C68F75-1943-4716-8B40-5F3788208F4D}" sibTransId="{C6E7DE97-CDA8-4090-AA67-96FFCF34E1E9}"/>
    <dgm:cxn modelId="{92C8F86A-7717-457E-9DCC-655EEC7D74A3}" type="presParOf" srcId="{45DE3F6D-EDF7-4684-98F6-B863B5F0312D}" destId="{EA34654D-884B-4A31-A3A4-B38B40869BD3}" srcOrd="0" destOrd="0" presId="urn:microsoft.com/office/officeart/2005/8/layout/vList2"/>
    <dgm:cxn modelId="{6D599875-FA26-44FA-96DB-FDE5C1571DCD}" type="presParOf" srcId="{45DE3F6D-EDF7-4684-98F6-B863B5F0312D}" destId="{51125E2F-237A-4382-B62B-36C7FF49C56A}" srcOrd="1" destOrd="0" presId="urn:microsoft.com/office/officeart/2005/8/layout/vList2"/>
    <dgm:cxn modelId="{28B93774-EFD2-485E-9528-DB79D88B0F2B}" type="presParOf" srcId="{45DE3F6D-EDF7-4684-98F6-B863B5F0312D}" destId="{360FDC08-9C9A-49B7-946C-8BCF1A6C46D1}" srcOrd="2" destOrd="0" presId="urn:microsoft.com/office/officeart/2005/8/layout/vList2"/>
    <dgm:cxn modelId="{BF990781-B9D6-4CC6-8B37-31E40BE5B554}" type="presParOf" srcId="{45DE3F6D-EDF7-4684-98F6-B863B5F0312D}" destId="{C73C7547-D053-480D-B1BF-32D99246BED5}" srcOrd="3" destOrd="0" presId="urn:microsoft.com/office/officeart/2005/8/layout/vList2"/>
    <dgm:cxn modelId="{3E5B617F-5B4D-414F-9F2A-87360FE1DA7C}" type="presParOf" srcId="{45DE3F6D-EDF7-4684-98F6-B863B5F0312D}" destId="{F8F21975-86B1-4E11-9EBE-A5B890F754A0}" srcOrd="4" destOrd="0" presId="urn:microsoft.com/office/officeart/2005/8/layout/vList2"/>
    <dgm:cxn modelId="{E4046F4B-2E44-41F5-95B5-F9AC884857EC}" type="presParOf" srcId="{45DE3F6D-EDF7-4684-98F6-B863B5F0312D}" destId="{6893B162-60DA-4123-AD8F-6C85A3658485}" srcOrd="5" destOrd="0" presId="urn:microsoft.com/office/officeart/2005/8/layout/vList2"/>
    <dgm:cxn modelId="{680CDFD7-FFC7-4870-9575-A0322057A3F8}" type="presParOf" srcId="{45DE3F6D-EDF7-4684-98F6-B863B5F0312D}" destId="{73E706D3-129E-4529-9115-47DCC19FD20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E177D-AD0D-436F-906F-9E28051B7917}">
      <dsp:nvSpPr>
        <dsp:cNvPr id="0" name=""/>
        <dsp:cNvSpPr/>
      </dsp:nvSpPr>
      <dsp:spPr>
        <a:xfrm>
          <a:off x="0" y="6280"/>
          <a:ext cx="8947150" cy="959400"/>
        </a:xfrm>
        <a:prstGeom prst="roundRect">
          <a:avLst/>
        </a:prstGeom>
        <a:solidFill>
          <a:schemeClr val="accent5">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latin typeface="Roboto" panose="02000000000000000000" pitchFamily="2" charset="0"/>
              <a:ea typeface="Roboto" panose="02000000000000000000" pitchFamily="2" charset="0"/>
            </a:rPr>
            <a:t>C’EST QUOI MVC?</a:t>
          </a:r>
          <a:endParaRPr lang="fr-BE" sz="4000" b="1" kern="1200" dirty="0">
            <a:latin typeface="Roboto" panose="02000000000000000000" pitchFamily="2" charset="0"/>
            <a:ea typeface="Roboto" panose="02000000000000000000" pitchFamily="2" charset="0"/>
            <a:cs typeface="Times New Roman" pitchFamily="18" charset="0"/>
          </a:endParaRPr>
        </a:p>
      </dsp:txBody>
      <dsp:txXfrm>
        <a:off x="46834" y="53114"/>
        <a:ext cx="8853482" cy="865732"/>
      </dsp:txXfrm>
    </dsp:sp>
    <dsp:sp modelId="{2C59EC7F-1E34-4109-A803-26AB18956152}">
      <dsp:nvSpPr>
        <dsp:cNvPr id="0" name=""/>
        <dsp:cNvSpPr/>
      </dsp:nvSpPr>
      <dsp:spPr>
        <a:xfrm>
          <a:off x="0" y="1080880"/>
          <a:ext cx="8947150" cy="959400"/>
        </a:xfrm>
        <a:prstGeom prst="roundRect">
          <a:avLst/>
        </a:prstGeom>
        <a:solidFill>
          <a:schemeClr val="accent5">
            <a:shade val="80000"/>
            <a:hueOff val="65251"/>
            <a:satOff val="-3571"/>
            <a:lumOff val="912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b="1" kern="1200" dirty="0">
              <a:solidFill>
                <a:prstClr val="white"/>
              </a:solidFill>
              <a:latin typeface="Roboto" panose="02000000000000000000" pitchFamily="2" charset="0"/>
              <a:ea typeface="Roboto" panose="02000000000000000000" pitchFamily="2" charset="0"/>
              <a:cs typeface="+mn-cs"/>
            </a:rPr>
            <a:t>Architecture MVC</a:t>
          </a:r>
          <a:endParaRPr lang="fr-BE" sz="3100" b="1" kern="1200" dirty="0">
            <a:solidFill>
              <a:prstClr val="white"/>
            </a:solidFill>
            <a:latin typeface="Roboto" panose="02000000000000000000" pitchFamily="2" charset="0"/>
            <a:ea typeface="Roboto" panose="02000000000000000000" pitchFamily="2" charset="0"/>
            <a:cs typeface="+mn-cs"/>
          </a:endParaRPr>
        </a:p>
      </dsp:txBody>
      <dsp:txXfrm>
        <a:off x="46834" y="1127714"/>
        <a:ext cx="8853482" cy="865732"/>
      </dsp:txXfrm>
    </dsp:sp>
    <dsp:sp modelId="{8FC7A57C-1001-4115-A28A-CA9DA09E3295}">
      <dsp:nvSpPr>
        <dsp:cNvPr id="0" name=""/>
        <dsp:cNvSpPr/>
      </dsp:nvSpPr>
      <dsp:spPr>
        <a:xfrm>
          <a:off x="0" y="2155481"/>
          <a:ext cx="8947150" cy="959400"/>
        </a:xfrm>
        <a:prstGeom prst="roundRect">
          <a:avLst/>
        </a:prstGeom>
        <a:solidFill>
          <a:schemeClr val="accent5">
            <a:shade val="80000"/>
            <a:hueOff val="130502"/>
            <a:satOff val="-7142"/>
            <a:lumOff val="1825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b="1" kern="1200" dirty="0">
              <a:solidFill>
                <a:prstClr val="white"/>
              </a:solidFill>
              <a:latin typeface="Roboto" panose="02000000000000000000" pitchFamily="2" charset="0"/>
              <a:ea typeface="Roboto" panose="02000000000000000000" pitchFamily="2" charset="0"/>
              <a:cs typeface="+mn-cs"/>
            </a:rPr>
            <a:t>Démonstration</a:t>
          </a:r>
          <a:endParaRPr lang="fr-BE" sz="3100" b="1" kern="1200" dirty="0">
            <a:solidFill>
              <a:prstClr val="white"/>
            </a:solidFill>
            <a:latin typeface="Roboto" panose="02000000000000000000" pitchFamily="2" charset="0"/>
            <a:ea typeface="Roboto" panose="02000000000000000000" pitchFamily="2" charset="0"/>
            <a:cs typeface="+mn-cs"/>
          </a:endParaRPr>
        </a:p>
      </dsp:txBody>
      <dsp:txXfrm>
        <a:off x="46834" y="2202315"/>
        <a:ext cx="8853482" cy="865732"/>
      </dsp:txXfrm>
    </dsp:sp>
    <dsp:sp modelId="{839EA2A7-796F-437A-9CC1-BC06D6EAC8A1}">
      <dsp:nvSpPr>
        <dsp:cNvPr id="0" name=""/>
        <dsp:cNvSpPr/>
      </dsp:nvSpPr>
      <dsp:spPr>
        <a:xfrm>
          <a:off x="0" y="3230081"/>
          <a:ext cx="8947150" cy="959400"/>
        </a:xfrm>
        <a:prstGeom prst="roundRect">
          <a:avLst/>
        </a:prstGeom>
        <a:solidFill>
          <a:schemeClr val="accent5">
            <a:shade val="80000"/>
            <a:hueOff val="195753"/>
            <a:satOff val="-10713"/>
            <a:lumOff val="2737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BE" sz="3100" b="1" kern="1200" dirty="0">
              <a:solidFill>
                <a:prstClr val="white"/>
              </a:solidFill>
              <a:latin typeface="Roboto" panose="02000000000000000000" pitchFamily="2" charset="0"/>
              <a:ea typeface="Roboto" panose="02000000000000000000" pitchFamily="2" charset="0"/>
              <a:cs typeface="+mn-cs"/>
            </a:rPr>
            <a:t>CONCLUSION</a:t>
          </a:r>
        </a:p>
      </dsp:txBody>
      <dsp:txXfrm>
        <a:off x="46834" y="3276915"/>
        <a:ext cx="8853482" cy="86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1BE4B-2735-4049-A1FC-2CB7E9EFA6CC}">
      <dsp:nvSpPr>
        <dsp:cNvPr id="0" name=""/>
        <dsp:cNvSpPr/>
      </dsp:nvSpPr>
      <dsp:spPr>
        <a:xfrm>
          <a:off x="0" y="10042"/>
          <a:ext cx="10895369" cy="1049343"/>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solidFill>
                <a:prstClr val="white"/>
              </a:solidFill>
              <a:latin typeface="Roboto" panose="02000000000000000000" pitchFamily="2" charset="0"/>
              <a:ea typeface="Roboto" panose="02000000000000000000" pitchFamily="2" charset="0"/>
              <a:cs typeface="+mn-cs"/>
            </a:rPr>
            <a:t>Cette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partie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se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concentre</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sur</a:t>
          </a:r>
          <a:r>
            <a:rPr lang="fr-FR" sz="4000" kern="1200" dirty="0">
              <a:latin typeface="Roboto" panose="02000000000000000000" pitchFamily="2" charset="0"/>
              <a:ea typeface="Roboto" panose="02000000000000000000" pitchFamily="2" charset="0"/>
            </a:rPr>
            <a:t> </a:t>
          </a:r>
          <a:r>
            <a:rPr lang="fr-FR" sz="2700" kern="1200" dirty="0">
              <a:solidFill>
                <a:prstClr val="white"/>
              </a:solidFill>
              <a:latin typeface="Roboto" panose="02000000000000000000" pitchFamily="2" charset="0"/>
              <a:ea typeface="Roboto" panose="02000000000000000000" pitchFamily="2" charset="0"/>
              <a:cs typeface="+mn-cs"/>
            </a:rPr>
            <a:t>l'affichage</a:t>
          </a:r>
          <a:endParaRPr lang="en-US" sz="2700" kern="1200" dirty="0">
            <a:solidFill>
              <a:prstClr val="white"/>
            </a:solidFill>
            <a:latin typeface="Roboto" panose="02000000000000000000" pitchFamily="2" charset="0"/>
            <a:ea typeface="Roboto" panose="02000000000000000000" pitchFamily="2" charset="0"/>
            <a:cs typeface="+mn-cs"/>
          </a:endParaRPr>
        </a:p>
      </dsp:txBody>
      <dsp:txXfrm>
        <a:off x="51225" y="61267"/>
        <a:ext cx="10792919" cy="946893"/>
      </dsp:txXfrm>
    </dsp:sp>
    <dsp:sp modelId="{40C0569C-3477-492B-A4F6-BB3ACE12E97E}">
      <dsp:nvSpPr>
        <dsp:cNvPr id="0" name=""/>
        <dsp:cNvSpPr/>
      </dsp:nvSpPr>
      <dsp:spPr>
        <a:xfrm>
          <a:off x="0" y="1177466"/>
          <a:ext cx="10895369" cy="1049343"/>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solidFill>
                <a:prstClr val="white"/>
              </a:solidFill>
              <a:latin typeface="Roboto" panose="02000000000000000000" pitchFamily="2" charset="0"/>
              <a:ea typeface="Roboto" panose="02000000000000000000" pitchFamily="2" charset="0"/>
              <a:cs typeface="+mn-cs"/>
            </a:rPr>
            <a:t>S’occupe des interactions avec l’utilisateur : présentation, saisie et validation des données</a:t>
          </a:r>
          <a:endParaRPr lang="en-US" sz="2700" kern="1200" dirty="0">
            <a:solidFill>
              <a:prstClr val="white"/>
            </a:solidFill>
            <a:latin typeface="Roboto" panose="02000000000000000000" pitchFamily="2" charset="0"/>
            <a:ea typeface="Roboto" panose="02000000000000000000" pitchFamily="2" charset="0"/>
            <a:cs typeface="+mn-cs"/>
          </a:endParaRPr>
        </a:p>
      </dsp:txBody>
      <dsp:txXfrm>
        <a:off x="51225" y="1228691"/>
        <a:ext cx="10792919" cy="946893"/>
      </dsp:txXfrm>
    </dsp:sp>
    <dsp:sp modelId="{926B6826-A313-470C-9DF6-3AE18027BB1C}">
      <dsp:nvSpPr>
        <dsp:cNvPr id="0" name=""/>
        <dsp:cNvSpPr/>
      </dsp:nvSpPr>
      <dsp:spPr>
        <a:xfrm>
          <a:off x="0" y="2344890"/>
          <a:ext cx="10895369" cy="1049343"/>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solidFill>
                <a:prstClr val="white"/>
              </a:solidFill>
              <a:latin typeface="Roboto" panose="02000000000000000000" pitchFamily="2" charset="0"/>
              <a:ea typeface="Roboto" panose="02000000000000000000" pitchFamily="2" charset="0"/>
              <a:cs typeface="+mn-cs"/>
            </a:rPr>
            <a:t>Elle est responsable de retourner une réponse avec l’aide mutuelle des Model et Controller.</a:t>
          </a:r>
          <a:endParaRPr lang="en-US" sz="2700" kern="1200" dirty="0">
            <a:solidFill>
              <a:prstClr val="white"/>
            </a:solidFill>
            <a:latin typeface="Roboto" panose="02000000000000000000" pitchFamily="2" charset="0"/>
            <a:ea typeface="Roboto" panose="02000000000000000000" pitchFamily="2" charset="0"/>
            <a:cs typeface="+mn-cs"/>
          </a:endParaRPr>
        </a:p>
      </dsp:txBody>
      <dsp:txXfrm>
        <a:off x="51225" y="2396115"/>
        <a:ext cx="10792919" cy="946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4654D-884B-4A31-A3A4-B38B40869BD3}">
      <dsp:nvSpPr>
        <dsp:cNvPr id="0" name=""/>
        <dsp:cNvSpPr/>
      </dsp:nvSpPr>
      <dsp:spPr>
        <a:xfrm>
          <a:off x="0" y="17976"/>
          <a:ext cx="11295146" cy="936000"/>
        </a:xfrm>
        <a:prstGeom prst="roundRect">
          <a:avLst/>
        </a:prstGeom>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latin typeface="Roboto" panose="02000000000000000000" pitchFamily="2" charset="0"/>
              <a:ea typeface="Roboto" panose="02000000000000000000" pitchFamily="2" charset="0"/>
            </a:rPr>
            <a:t>Gère la dynamique de l’application, Il fait le lien entre l’utilisateur et le reste de l’application.</a:t>
          </a:r>
          <a:endParaRPr lang="en-US" sz="2400" kern="1200" dirty="0">
            <a:latin typeface="Roboto" panose="02000000000000000000" pitchFamily="2" charset="0"/>
            <a:ea typeface="Roboto" panose="02000000000000000000" pitchFamily="2" charset="0"/>
          </a:endParaRPr>
        </a:p>
      </dsp:txBody>
      <dsp:txXfrm>
        <a:off x="45692" y="63668"/>
        <a:ext cx="11203762" cy="844616"/>
      </dsp:txXfrm>
    </dsp:sp>
    <dsp:sp modelId="{360FDC08-9C9A-49B7-946C-8BCF1A6C46D1}">
      <dsp:nvSpPr>
        <dsp:cNvPr id="0" name=""/>
        <dsp:cNvSpPr/>
      </dsp:nvSpPr>
      <dsp:spPr>
        <a:xfrm>
          <a:off x="0" y="1046137"/>
          <a:ext cx="11295146" cy="936000"/>
        </a:xfrm>
        <a:prstGeom prst="roundRect">
          <a:avLst/>
        </a:prstGeom>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solidFill>
                <a:prstClr val="white"/>
              </a:solidFill>
              <a:latin typeface="Roboto" panose="02000000000000000000" pitchFamily="2" charset="0"/>
              <a:ea typeface="Roboto" panose="02000000000000000000" pitchFamily="2" charset="0"/>
              <a:cs typeface="+mn-cs"/>
            </a:rPr>
            <a:t>Intermédiaire entre les vues et les modèles</a:t>
          </a:r>
          <a:endParaRPr lang="en-US" sz="2400" kern="1200" dirty="0">
            <a:solidFill>
              <a:prstClr val="white"/>
            </a:solidFill>
            <a:latin typeface="Roboto" panose="02000000000000000000" pitchFamily="2" charset="0"/>
            <a:ea typeface="Roboto" panose="02000000000000000000" pitchFamily="2" charset="0"/>
            <a:cs typeface="+mn-cs"/>
          </a:endParaRPr>
        </a:p>
      </dsp:txBody>
      <dsp:txXfrm>
        <a:off x="45692" y="1091829"/>
        <a:ext cx="11203762" cy="844616"/>
      </dsp:txXfrm>
    </dsp:sp>
    <dsp:sp modelId="{F8F21975-86B1-4E11-9EBE-A5B890F754A0}">
      <dsp:nvSpPr>
        <dsp:cNvPr id="0" name=""/>
        <dsp:cNvSpPr/>
      </dsp:nvSpPr>
      <dsp:spPr>
        <a:xfrm>
          <a:off x="0" y="2074297"/>
          <a:ext cx="11295146" cy="936000"/>
        </a:xfrm>
        <a:prstGeom prst="roundRect">
          <a:avLst/>
        </a:prstGeom>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solidFill>
                <a:prstClr val="white"/>
              </a:solidFill>
              <a:latin typeface="Roboto" panose="02000000000000000000" pitchFamily="2" charset="0"/>
              <a:ea typeface="Roboto" panose="02000000000000000000" pitchFamily="2" charset="0"/>
              <a:cs typeface="+mn-cs"/>
            </a:rPr>
            <a:t>Accès aux données à partir du modèle</a:t>
          </a:r>
          <a:endParaRPr lang="en-US" sz="2400" kern="1200" dirty="0">
            <a:solidFill>
              <a:prstClr val="white"/>
            </a:solidFill>
            <a:latin typeface="Roboto" panose="02000000000000000000" pitchFamily="2" charset="0"/>
            <a:ea typeface="Roboto" panose="02000000000000000000" pitchFamily="2" charset="0"/>
            <a:cs typeface="+mn-cs"/>
          </a:endParaRPr>
        </a:p>
      </dsp:txBody>
      <dsp:txXfrm>
        <a:off x="45692" y="2119989"/>
        <a:ext cx="11203762" cy="844616"/>
      </dsp:txXfrm>
    </dsp:sp>
    <dsp:sp modelId="{73E706D3-129E-4529-9115-47DCC19FD205}">
      <dsp:nvSpPr>
        <dsp:cNvPr id="0" name=""/>
        <dsp:cNvSpPr/>
      </dsp:nvSpPr>
      <dsp:spPr>
        <a:xfrm>
          <a:off x="0" y="3102457"/>
          <a:ext cx="11295146" cy="936000"/>
        </a:xfrm>
        <a:prstGeom prst="roundRect">
          <a:avLst/>
        </a:prstGeom>
        <a:gradFill flip="none"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a:solidFill>
                <a:prstClr val="white"/>
              </a:solidFill>
              <a:latin typeface="Roboto" panose="02000000000000000000" pitchFamily="2" charset="0"/>
              <a:ea typeface="Roboto" panose="02000000000000000000" pitchFamily="2" charset="0"/>
              <a:cs typeface="+mn-cs"/>
            </a:rPr>
            <a:t>Affichage des données dans les vues</a:t>
          </a:r>
          <a:endParaRPr lang="en-US" sz="2400" kern="1200" dirty="0">
            <a:solidFill>
              <a:prstClr val="white"/>
            </a:solidFill>
            <a:latin typeface="Roboto" panose="02000000000000000000" pitchFamily="2" charset="0"/>
            <a:ea typeface="Roboto" panose="02000000000000000000" pitchFamily="2" charset="0"/>
            <a:cs typeface="+mn-cs"/>
          </a:endParaRPr>
        </a:p>
      </dsp:txBody>
      <dsp:txXfrm>
        <a:off x="45692" y="3148149"/>
        <a:ext cx="11203762"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3A90A-ECD0-421A-A29D-2D52403A9E92}" type="datetimeFigureOut">
              <a:rPr lang="fr-FR" smtClean="0"/>
              <a:t>13/12/2022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E8488-7D62-44B4-A21B-54492C1E1DD9}" type="slidenum">
              <a:rPr lang="fr-FR" smtClean="0"/>
              <a:t>‹N°›</a:t>
            </a:fld>
            <a:endParaRPr lang="fr-FR"/>
          </a:p>
        </p:txBody>
      </p:sp>
    </p:spTree>
    <p:extLst>
      <p:ext uri="{BB962C8B-B14F-4D97-AF65-F5344CB8AC3E}">
        <p14:creationId xmlns:p14="http://schemas.microsoft.com/office/powerpoint/2010/main" val="212285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noProof="0"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dirty="0"/>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endParaRPr lang="fr-FR" dirty="0"/>
          </a:p>
        </p:txBody>
      </p:sp>
      <p:sp>
        <p:nvSpPr>
          <p:cNvPr id="4" name="Slide Number Placeholder 3"/>
          <p:cNvSpPr>
            <a:spLocks noGrp="1"/>
          </p:cNvSpPr>
          <p:nvPr>
            <p:ph type="sldNum" sz="quarter" idx="10"/>
          </p:nvPr>
        </p:nvSpPr>
        <p:spPr/>
        <p:txBody>
          <a:bodyPr/>
          <a:lstStyle/>
          <a:p>
            <a:fld id="{333E963C-1534-4F8D-B2A7-66D81AA25953}" type="slidenum">
              <a:rPr lang="en-US" smtClean="0"/>
              <a:pPr/>
              <a:t>12</a:t>
            </a:fld>
            <a:endParaRPr lang="en-US" dirty="0"/>
          </a:p>
        </p:txBody>
      </p:sp>
    </p:spTree>
    <p:extLst>
      <p:ext uri="{BB962C8B-B14F-4D97-AF65-F5344CB8AC3E}">
        <p14:creationId xmlns:p14="http://schemas.microsoft.com/office/powerpoint/2010/main" val="4789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noProof="0"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13</a:t>
            </a:fld>
            <a:endParaRPr lang="en-US" dirty="0"/>
          </a:p>
        </p:txBody>
      </p:sp>
    </p:spTree>
    <p:extLst>
      <p:ext uri="{BB962C8B-B14F-4D97-AF65-F5344CB8AC3E}">
        <p14:creationId xmlns:p14="http://schemas.microsoft.com/office/powerpoint/2010/main" val="102719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nous </a:t>
            </a:r>
            <a:r>
              <a:rPr lang="en-US" dirty="0" err="1"/>
              <a:t>avons</a:t>
            </a:r>
            <a:r>
              <a:rPr lang="en-US" dirty="0"/>
              <a:t> essayer de </a:t>
            </a:r>
            <a:r>
              <a:rPr lang="en-US" dirty="0" err="1"/>
              <a:t>repartir</a:t>
            </a:r>
            <a:r>
              <a:rPr lang="en-US" dirty="0"/>
              <a:t> </a:t>
            </a:r>
            <a:r>
              <a:rPr lang="en-US" dirty="0" err="1"/>
              <a:t>notre</a:t>
            </a:r>
            <a:r>
              <a:rPr lang="en-US" dirty="0"/>
              <a:t> travail </a:t>
            </a:r>
            <a:r>
              <a:rPr lang="en-US" dirty="0" err="1"/>
              <a:t>selon</a:t>
            </a:r>
            <a:r>
              <a:rPr lang="en-US" dirty="0"/>
              <a:t> </a:t>
            </a:r>
            <a:r>
              <a:rPr lang="en-US" dirty="0" err="1"/>
              <a:t>une</a:t>
            </a:r>
            <a:r>
              <a:rPr lang="en-US" dirty="0"/>
              <a:t> </a:t>
            </a:r>
            <a:r>
              <a:rPr lang="en-US" dirty="0" err="1"/>
              <a:t>methodologie</a:t>
            </a:r>
            <a:r>
              <a:rPr lang="en-US" dirty="0"/>
              <a:t> </a:t>
            </a:r>
            <a:r>
              <a:rPr lang="en-US" dirty="0" err="1"/>
              <a:t>bien</a:t>
            </a:r>
            <a:r>
              <a:rPr lang="en-US" dirty="0"/>
              <a:t> </a:t>
            </a:r>
            <a:r>
              <a:rPr lang="en-US" dirty="0" err="1"/>
              <a:t>étudié</a:t>
            </a:r>
            <a:endParaRPr lang="en-US" dirty="0"/>
          </a:p>
          <a:p>
            <a:r>
              <a:rPr lang="en-US" dirty="0" err="1"/>
              <a:t>Donc</a:t>
            </a:r>
            <a:r>
              <a:rPr lang="en-US" dirty="0"/>
              <a:t> </a:t>
            </a:r>
            <a:r>
              <a:rPr lang="en-US" dirty="0" err="1"/>
              <a:t>notre</a:t>
            </a:r>
            <a:r>
              <a:rPr lang="en-US" baseline="0" dirty="0"/>
              <a:t> plan sera come suit:</a:t>
            </a:r>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dirty="0"/>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333E963C-1534-4F8D-B2A7-66D81AA25953}" type="slidenum">
              <a:rPr lang="en-US" smtClean="0"/>
              <a:pPr/>
              <a:t>3</a:t>
            </a:fld>
            <a:endParaRPr lang="en-US" dirty="0"/>
          </a:p>
        </p:txBody>
      </p:sp>
    </p:spTree>
    <p:extLst>
      <p:ext uri="{BB962C8B-B14F-4D97-AF65-F5344CB8AC3E}">
        <p14:creationId xmlns:p14="http://schemas.microsoft.com/office/powerpoint/2010/main" val="210139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333E963C-1534-4F8D-B2A7-66D81AA25953}" type="slidenum">
              <a:rPr lang="en-US" smtClean="0"/>
              <a:pPr/>
              <a:t>4</a:t>
            </a:fld>
            <a:endParaRPr lang="en-US" dirty="0"/>
          </a:p>
        </p:txBody>
      </p:sp>
    </p:spTree>
    <p:extLst>
      <p:ext uri="{BB962C8B-B14F-4D97-AF65-F5344CB8AC3E}">
        <p14:creationId xmlns:p14="http://schemas.microsoft.com/office/powerpoint/2010/main" val="178420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333E963C-1534-4F8D-B2A7-66D81AA25953}" type="slidenum">
              <a:rPr lang="en-US" smtClean="0"/>
              <a:pPr/>
              <a:t>5</a:t>
            </a:fld>
            <a:endParaRPr lang="en-US" dirty="0"/>
          </a:p>
        </p:txBody>
      </p:sp>
    </p:spTree>
    <p:extLst>
      <p:ext uri="{BB962C8B-B14F-4D97-AF65-F5344CB8AC3E}">
        <p14:creationId xmlns:p14="http://schemas.microsoft.com/office/powerpoint/2010/main" val="300107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fr-FR" sz="1200" dirty="0"/>
              <a:t>1 - L’utilisateur envoie une requête HTTP</a:t>
            </a:r>
          </a:p>
          <a:p>
            <a:pPr eaLnBrk="1" hangingPunct="1">
              <a:defRPr/>
            </a:pPr>
            <a:r>
              <a:rPr lang="fr-FR" sz="1200" dirty="0"/>
              <a:t>2 – Le contrôleur appelle le modèle, celui-ci va récupérer les données</a:t>
            </a:r>
          </a:p>
          <a:p>
            <a:pPr eaLnBrk="1" hangingPunct="1">
              <a:defRPr/>
            </a:pPr>
            <a:r>
              <a:rPr lang="fr-FR" sz="1200" dirty="0"/>
              <a:t>3 – Le modèle retourne les données au contrôleur</a:t>
            </a:r>
          </a:p>
          <a:p>
            <a:pPr eaLnBrk="1" hangingPunct="1">
              <a:defRPr/>
            </a:pPr>
            <a:r>
              <a:rPr lang="fr-FR" sz="1200" dirty="0"/>
              <a:t>4 - Le contrôleur décide de la vue à afficher, va l’appeler</a:t>
            </a:r>
          </a:p>
          <a:p>
            <a:pPr eaLnBrk="1" hangingPunct="1">
              <a:defRPr/>
            </a:pPr>
            <a:r>
              <a:rPr lang="fr-FR" sz="1200" dirty="0"/>
              <a:t>5 – Le code HTML de la vue est envoyé à l’utilisateur pour qu’il puisse naviguer normalement</a:t>
            </a:r>
            <a:endParaRPr lang="en-US" dirty="0"/>
          </a:p>
        </p:txBody>
      </p:sp>
    </p:spTree>
    <p:extLst>
      <p:ext uri="{BB962C8B-B14F-4D97-AF65-F5344CB8AC3E}">
        <p14:creationId xmlns:p14="http://schemas.microsoft.com/office/powerpoint/2010/main" val="329466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3E963C-1534-4F8D-B2A7-66D81AA25953}" type="slidenum">
              <a:rPr lang="en-US" smtClean="0"/>
              <a:pPr/>
              <a:t>7</a:t>
            </a:fld>
            <a:endParaRPr lang="en-US" dirty="0"/>
          </a:p>
        </p:txBody>
      </p:sp>
    </p:spTree>
    <p:extLst>
      <p:ext uri="{BB962C8B-B14F-4D97-AF65-F5344CB8AC3E}">
        <p14:creationId xmlns:p14="http://schemas.microsoft.com/office/powerpoint/2010/main" val="252458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33E963C-1534-4F8D-B2A7-66D81AA25953}" type="slidenum">
              <a:rPr lang="en-US" smtClean="0"/>
              <a:pPr/>
              <a:t>10</a:t>
            </a:fld>
            <a:endParaRPr lang="en-US" dirty="0"/>
          </a:p>
        </p:txBody>
      </p:sp>
    </p:spTree>
    <p:extLst>
      <p:ext uri="{BB962C8B-B14F-4D97-AF65-F5344CB8AC3E}">
        <p14:creationId xmlns:p14="http://schemas.microsoft.com/office/powerpoint/2010/main" val="316137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333E963C-1534-4F8D-B2A7-66D81AA25953}" type="slidenum">
              <a:rPr lang="en-US" smtClean="0"/>
              <a:pPr/>
              <a:t>11</a:t>
            </a:fld>
            <a:endParaRPr lang="en-US" dirty="0"/>
          </a:p>
        </p:txBody>
      </p:sp>
    </p:spTree>
    <p:extLst>
      <p:ext uri="{BB962C8B-B14F-4D97-AF65-F5344CB8AC3E}">
        <p14:creationId xmlns:p14="http://schemas.microsoft.com/office/powerpoint/2010/main" val="351627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310749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9DFA89-DC3C-43D6-8885-FCDD3E77E1BD}"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53923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692057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6270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248108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3720159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2814445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617916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188965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174506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15287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D9DFA89-DC3C-43D6-8885-FCDD3E77E1BD}"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231360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D9DFA89-DC3C-43D6-8885-FCDD3E77E1BD}" type="datetimeFigureOut">
              <a:rPr lang="fr-FR" smtClean="0"/>
              <a:t>13/12/2022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212019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2012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10766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D9DFA89-DC3C-43D6-8885-FCDD3E77E1BD}" type="datetimeFigureOut">
              <a:rPr lang="fr-FR" smtClean="0"/>
              <a:t>13/12/2022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98257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9DFA89-DC3C-43D6-8885-FCDD3E77E1BD}" type="datetimeFigureOut">
              <a:rPr lang="fr-FR" smtClean="0"/>
              <a:t>13/12/2022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627E25-A09E-4D2B-9E12-3E7B3487FFA8}" type="slidenum">
              <a:rPr lang="fr-FR" smtClean="0"/>
              <a:t>‹N°›</a:t>
            </a:fld>
            <a:endParaRPr lang="fr-FR"/>
          </a:p>
        </p:txBody>
      </p:sp>
    </p:spTree>
    <p:extLst>
      <p:ext uri="{BB962C8B-B14F-4D97-AF65-F5344CB8AC3E}">
        <p14:creationId xmlns:p14="http://schemas.microsoft.com/office/powerpoint/2010/main" val="3940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D9DFA89-DC3C-43D6-8885-FCDD3E77E1BD}" type="datetimeFigureOut">
              <a:rPr lang="fr-FR" smtClean="0"/>
              <a:t>13/12/2022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627E25-A09E-4D2B-9E12-3E7B3487FFA8}" type="slidenum">
              <a:rPr lang="fr-FR" smtClean="0"/>
              <a:t>‹N°›</a:t>
            </a:fld>
            <a:endParaRPr lang="fr-FR"/>
          </a:p>
        </p:txBody>
      </p:sp>
    </p:spTree>
    <p:extLst>
      <p:ext uri="{BB962C8B-B14F-4D97-AF65-F5344CB8AC3E}">
        <p14:creationId xmlns:p14="http://schemas.microsoft.com/office/powerpoint/2010/main" val="27489998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fr.wikipedia.org/wiki/Design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60"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7" name="Rectangle 26"/>
          <p:cNvSpPr/>
          <p:nvPr/>
        </p:nvSpPr>
        <p:spPr>
          <a:xfrm>
            <a:off x="635458" y="4854344"/>
            <a:ext cx="9345155" cy="861802"/>
          </a:xfrm>
          <a:prstGeom prst="rect">
            <a:avLst/>
          </a:prstGeom>
          <a:scene3d>
            <a:camera prst="orthographicFront"/>
            <a:lightRig rig="threePt" dir="t"/>
          </a:scene3d>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4800">
                <a:ln/>
                <a:solidFill>
                  <a:schemeClr val="tx2"/>
                </a:solidFill>
                <a:effectLst>
                  <a:reflection blurRad="6350" endPos="0" dir="5400000" sy="-100000" algn="bl" rotWithShape="0"/>
                </a:effectLst>
                <a:latin typeface="+mj-lt"/>
                <a:ea typeface="+mj-ea"/>
                <a:cs typeface="+mj-cs"/>
              </a:rPr>
              <a:t>Modèle MVC</a:t>
            </a:r>
          </a:p>
        </p:txBody>
      </p:sp>
      <p:pic>
        <p:nvPicPr>
          <p:cNvPr id="6" name="Image 5" descr="Une image contenant texte, extérieur, signe, capture d’écran&#10;&#10;Description générée automatiquement">
            <a:extLst>
              <a:ext uri="{FF2B5EF4-FFF2-40B4-BE49-F238E27FC236}">
                <a16:creationId xmlns:a16="http://schemas.microsoft.com/office/drawing/2014/main" id="{F3282BD0-1CB0-8E41-EB54-DDA36422B25D}"/>
              </a:ext>
            </a:extLst>
          </p:cNvPr>
          <p:cNvPicPr>
            <a:picLocks noChangeAspect="1"/>
          </p:cNvPicPr>
          <p:nvPr/>
        </p:nvPicPr>
        <p:blipFill>
          <a:blip r:embed="rId4"/>
          <a:stretch>
            <a:fillRect/>
          </a:stretch>
        </p:blipFill>
        <p:spPr>
          <a:xfrm>
            <a:off x="2456180" y="-123610"/>
            <a:ext cx="7080330" cy="4425206"/>
          </a:xfrm>
          <a:prstGeom prst="rect">
            <a:avLst/>
          </a:prstGeom>
          <a:effectLst/>
        </p:spPr>
      </p:pic>
      <p:pic>
        <p:nvPicPr>
          <p:cNvPr id="7" name="Image 6">
            <a:extLst>
              <a:ext uri="{FF2B5EF4-FFF2-40B4-BE49-F238E27FC236}">
                <a16:creationId xmlns:a16="http://schemas.microsoft.com/office/drawing/2014/main" id="{7AB1320D-EA04-6CE3-352B-A3081AF3F3D1}"/>
              </a:ext>
            </a:extLst>
          </p:cNvPr>
          <p:cNvPicPr>
            <a:picLocks noChangeAspect="1"/>
          </p:cNvPicPr>
          <p:nvPr/>
        </p:nvPicPr>
        <p:blipFill>
          <a:blip r:embed="rId5"/>
          <a:stretch>
            <a:fillRect/>
          </a:stretch>
        </p:blipFill>
        <p:spPr>
          <a:xfrm>
            <a:off x="10325705" y="4815968"/>
            <a:ext cx="1162698" cy="627857"/>
          </a:xfrm>
          <a:prstGeom prst="rect">
            <a:avLst/>
          </a:prstGeom>
          <a:effectLst/>
        </p:spPr>
      </p:pic>
      <p:pic>
        <p:nvPicPr>
          <p:cNvPr id="5" name="Image 4" descr="Une image contenant texte, clipart, signe&#10;&#10;Description générée automatiquement">
            <a:extLst>
              <a:ext uri="{FF2B5EF4-FFF2-40B4-BE49-F238E27FC236}">
                <a16:creationId xmlns:a16="http://schemas.microsoft.com/office/drawing/2014/main" id="{C32EBAE0-8A42-D7A2-A362-AD23557512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211" y="5564625"/>
            <a:ext cx="1162698" cy="453452"/>
          </a:xfrm>
          <a:prstGeom prst="rect">
            <a:avLst/>
          </a:prstGeom>
          <a:effectLst/>
        </p:spPr>
      </p:pic>
      <p:pic>
        <p:nvPicPr>
          <p:cNvPr id="3" name="Image 2">
            <a:extLst>
              <a:ext uri="{FF2B5EF4-FFF2-40B4-BE49-F238E27FC236}">
                <a16:creationId xmlns:a16="http://schemas.microsoft.com/office/drawing/2014/main" id="{1A87F6AC-C919-40F6-CD4B-124199D07A9A}"/>
              </a:ext>
            </a:extLst>
          </p:cNvPr>
          <p:cNvPicPr>
            <a:picLocks noChangeAspect="1"/>
          </p:cNvPicPr>
          <p:nvPr/>
        </p:nvPicPr>
        <p:blipFill>
          <a:blip r:embed="rId7"/>
          <a:stretch>
            <a:fillRect/>
          </a:stretch>
        </p:blipFill>
        <p:spPr>
          <a:xfrm>
            <a:off x="9029538" y="4980421"/>
            <a:ext cx="1013945" cy="1013945"/>
          </a:xfrm>
          <a:prstGeom prst="rect">
            <a:avLst/>
          </a:prstGeom>
          <a:effectLst/>
        </p:spPr>
      </p:pic>
      <p:sp>
        <p:nvSpPr>
          <p:cNvPr id="2" name="Rectangle 1">
            <a:extLst>
              <a:ext uri="{FF2B5EF4-FFF2-40B4-BE49-F238E27FC236}">
                <a16:creationId xmlns:a16="http://schemas.microsoft.com/office/drawing/2014/main" id="{81E659D0-92A5-012E-29BE-D6B542F271AD}"/>
              </a:ext>
            </a:extLst>
          </p:cNvPr>
          <p:cNvSpPr/>
          <p:nvPr/>
        </p:nvSpPr>
        <p:spPr>
          <a:xfrm>
            <a:off x="10111622" y="6432212"/>
            <a:ext cx="2601994" cy="338886"/>
          </a:xfrm>
          <a:prstGeom prst="rect">
            <a:avLst/>
          </a:prstGeom>
          <a:scene3d>
            <a:camera prst="orthographicFront"/>
            <a:lightRig rig="threePt" dir="t"/>
          </a:scene3d>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1200" dirty="0">
                <a:ln/>
                <a:solidFill>
                  <a:schemeClr val="tx2"/>
                </a:solidFill>
                <a:effectLst>
                  <a:reflection blurRad="6350" endPos="0" dir="5400000" sy="-100000" algn="bl" rotWithShape="0"/>
                </a:effectLst>
                <a:latin typeface="+mj-lt"/>
                <a:ea typeface="+mj-ea"/>
                <a:cs typeface="+mj-cs"/>
              </a:rPr>
              <a:t>Par : JAMAOUI Mouad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7"/>
            <a:ext cx="9252154" cy="1016654"/>
          </a:xfrm>
        </p:spPr>
        <p:txBody>
          <a:bodyPr vert="horz" lIns="91440" tIns="45720" rIns="91440" bIns="45720" rtlCol="0">
            <a:normAutofit/>
          </a:bodyPr>
          <a:lstStyle/>
          <a:p>
            <a:r>
              <a:rPr lang="fr-FR">
                <a:solidFill>
                  <a:srgbClr val="EBEBEB"/>
                </a:solidFill>
                <a:latin typeface="Roboto Black" panose="02000000000000000000" pitchFamily="2" charset="0"/>
                <a:ea typeface="Roboto Black" panose="02000000000000000000" pitchFamily="2" charset="0"/>
              </a:rPr>
              <a:t>L’UTLISATION DE MVC</a:t>
            </a:r>
          </a:p>
        </p:txBody>
      </p:sp>
      <p:sp>
        <p:nvSpPr>
          <p:cNvPr id="3" name="Content Placeholder 2"/>
          <p:cNvSpPr>
            <a:spLocks noGrp="1"/>
          </p:cNvSpPr>
          <p:nvPr>
            <p:ph idx="1"/>
          </p:nvPr>
        </p:nvSpPr>
        <p:spPr>
          <a:xfrm>
            <a:off x="598561" y="1758358"/>
            <a:ext cx="10940143" cy="456176"/>
          </a:xfrm>
        </p:spPr>
        <p:txBody>
          <a:bodyPr>
            <a:normAutofit/>
          </a:bodyPr>
          <a:lstStyle/>
          <a:p>
            <a:r>
              <a:rPr lang="en-US" dirty="0">
                <a:latin typeface="Roboto" panose="02000000000000000000" pitchFamily="2" charset="0"/>
                <a:ea typeface="Roboto" panose="02000000000000000000" pitchFamily="2" charset="0"/>
              </a:rPr>
              <a:t>MVC </a:t>
            </a:r>
            <a:r>
              <a:rPr lang="fr-FR" dirty="0">
                <a:latin typeface="Roboto" panose="02000000000000000000" pitchFamily="2" charset="0"/>
                <a:ea typeface="Roboto" panose="02000000000000000000" pitchFamily="2" charset="0"/>
              </a:rPr>
              <a:t>est</a:t>
            </a:r>
            <a:r>
              <a:rPr lang="en-US" dirty="0">
                <a:latin typeface="Roboto" panose="02000000000000000000" pitchFamily="2" charset="0"/>
                <a:ea typeface="Roboto" panose="02000000000000000000" pitchFamily="2" charset="0"/>
              </a:rPr>
              <a:t> </a:t>
            </a:r>
            <a:r>
              <a:rPr lang="fr-FR" dirty="0">
                <a:latin typeface="Roboto" panose="02000000000000000000" pitchFamily="2" charset="0"/>
                <a:ea typeface="Roboto" panose="02000000000000000000" pitchFamily="2" charset="0"/>
              </a:rPr>
              <a:t>appliqué</a:t>
            </a:r>
            <a:r>
              <a:rPr lang="en-US" dirty="0">
                <a:latin typeface="Roboto" panose="02000000000000000000" pitchFamily="2" charset="0"/>
                <a:ea typeface="Roboto" panose="02000000000000000000" pitchFamily="2" charset="0"/>
              </a:rPr>
              <a:t> sur tout les </a:t>
            </a:r>
            <a:r>
              <a:rPr lang="fr-FR" dirty="0">
                <a:latin typeface="Roboto" panose="02000000000000000000" pitchFamily="2" charset="0"/>
                <a:ea typeface="Roboto" panose="02000000000000000000" pitchFamily="2" charset="0"/>
              </a:rPr>
              <a:t>systèmes</a:t>
            </a:r>
            <a:r>
              <a:rPr lang="en-US" dirty="0">
                <a:latin typeface="Roboto" panose="02000000000000000000" pitchFamily="2" charset="0"/>
                <a:ea typeface="Roboto" panose="02000000000000000000" pitchFamily="2" charset="0"/>
              </a:rPr>
              <a:t> et les </a:t>
            </a:r>
            <a:r>
              <a:rPr lang="fr-FR" dirty="0">
                <a:latin typeface="Roboto" panose="02000000000000000000" pitchFamily="2" charset="0"/>
                <a:ea typeface="Roboto" panose="02000000000000000000" pitchFamily="2" charset="0"/>
              </a:rPr>
              <a:t>technologies (PHP , Java, Python, ...) </a:t>
            </a:r>
          </a:p>
          <a:p>
            <a:endParaRPr lang="fr-FR" b="1" dirty="0">
              <a:latin typeface="Roboto" panose="02000000000000000000" pitchFamily="2" charset="0"/>
              <a:ea typeface="Roboto" panose="02000000000000000000" pitchFamily="2" charset="0"/>
            </a:endParaRPr>
          </a:p>
          <a:p>
            <a:endParaRPr lang="fr-FR" b="1" dirty="0">
              <a:latin typeface="Roboto" panose="02000000000000000000" pitchFamily="2" charset="0"/>
              <a:ea typeface="Roboto" panose="02000000000000000000" pitchFamily="2" charset="0"/>
            </a:endParaRPr>
          </a:p>
          <a:p>
            <a:endParaRPr lang="fr-FR" b="1" dirty="0">
              <a:latin typeface="Roboto" panose="02000000000000000000" pitchFamily="2" charset="0"/>
              <a:ea typeface="Roboto" panose="02000000000000000000" pitchFamily="2" charset="0"/>
            </a:endParaRPr>
          </a:p>
          <a:p>
            <a:endParaRPr lang="fr-FR" dirty="0">
              <a:latin typeface="Roboto" panose="02000000000000000000" pitchFamily="2" charset="0"/>
              <a:ea typeface="Roboto" panose="02000000000000000000" pitchFamily="2" charset="0"/>
            </a:endParaRPr>
          </a:p>
          <a:p>
            <a:endParaRPr lang="fr-FR" dirty="0">
              <a:latin typeface="Roboto" panose="02000000000000000000" pitchFamily="2" charset="0"/>
              <a:ea typeface="Roboto" panose="02000000000000000000" pitchFamily="2" charset="0"/>
            </a:endParaRPr>
          </a:p>
        </p:txBody>
      </p:sp>
      <p:sp>
        <p:nvSpPr>
          <p:cNvPr id="5" name="Espace réservé du numéro de diapositive 4"/>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a:solidFill>
                  <a:srgbClr val="FFFFFF"/>
                </a:solidFill>
              </a:rPr>
              <a:pPr>
                <a:spcAft>
                  <a:spcPts val="600"/>
                </a:spcAft>
              </a:pPr>
              <a:t>10</a:t>
            </a:fld>
            <a:endParaRPr lang="en-US" b="1">
              <a:solidFill>
                <a:srgbClr val="FFFFFF"/>
              </a:solidFill>
            </a:endParaRPr>
          </a:p>
        </p:txBody>
      </p:sp>
      <p:pic>
        <p:nvPicPr>
          <p:cNvPr id="9" name="Image 8">
            <a:extLst>
              <a:ext uri="{FF2B5EF4-FFF2-40B4-BE49-F238E27FC236}">
                <a16:creationId xmlns:a16="http://schemas.microsoft.com/office/drawing/2014/main" id="{79ECCF3B-90B4-AF12-4484-0A6326551DDD}"/>
              </a:ext>
            </a:extLst>
          </p:cNvPr>
          <p:cNvPicPr>
            <a:picLocks noChangeAspect="1"/>
          </p:cNvPicPr>
          <p:nvPr/>
        </p:nvPicPr>
        <p:blipFill>
          <a:blip r:embed="rId3"/>
          <a:stretch>
            <a:fillRect/>
          </a:stretch>
        </p:blipFill>
        <p:spPr>
          <a:xfrm>
            <a:off x="2211816" y="2470348"/>
            <a:ext cx="9684318" cy="4091624"/>
          </a:xfrm>
          <a:prstGeom prst="rect">
            <a:avLst/>
          </a:prstGeom>
          <a:effectLst/>
        </p:spPr>
      </p:pic>
      <p:pic>
        <p:nvPicPr>
          <p:cNvPr id="4106" name="Picture 10" descr="Logo PHP PNG transparents - StickPNG">
            <a:extLst>
              <a:ext uri="{FF2B5EF4-FFF2-40B4-BE49-F238E27FC236}">
                <a16:creationId xmlns:a16="http://schemas.microsoft.com/office/drawing/2014/main" id="{B9F74507-3327-6F88-33A3-BDC5B3FBB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86" y="3548743"/>
            <a:ext cx="1156097"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Java Logo et symbole, sens, histoire, PNG, marque">
            <a:extLst>
              <a:ext uri="{FF2B5EF4-FFF2-40B4-BE49-F238E27FC236}">
                <a16:creationId xmlns:a16="http://schemas.microsoft.com/office/drawing/2014/main" id="{CFC72948-D0B5-FDEF-84D2-C28F191CE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652" y="4404334"/>
            <a:ext cx="1519640" cy="85904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Logo Python PNG transparents - StickPNG">
            <a:extLst>
              <a:ext uri="{FF2B5EF4-FFF2-40B4-BE49-F238E27FC236}">
                <a16:creationId xmlns:a16="http://schemas.microsoft.com/office/drawing/2014/main" id="{E32F4199-B8B3-0198-A19B-AE1356A578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61" y="5515495"/>
            <a:ext cx="1101822" cy="109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4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fr-FR" dirty="0">
                <a:latin typeface="Roboto Black" panose="02000000000000000000" pitchFamily="2" charset="0"/>
                <a:ea typeface="Roboto Black" panose="02000000000000000000" pitchFamily="2" charset="0"/>
              </a:rPr>
              <a:t>Exemples d’architecture MVC</a:t>
            </a:r>
            <a:br>
              <a:rPr lang="fr-FR" dirty="0">
                <a:latin typeface="Roboto Black" panose="02000000000000000000" pitchFamily="2" charset="0"/>
                <a:ea typeface="Roboto Black" panose="02000000000000000000" pitchFamily="2" charset="0"/>
              </a:rPr>
            </a:br>
            <a:endParaRPr lang="fr-FR" dirty="0">
              <a:latin typeface="Roboto Black" panose="02000000000000000000" pitchFamily="2" charset="0"/>
              <a:ea typeface="Roboto Black" panose="02000000000000000000" pitchFamily="2" charset="0"/>
            </a:endParaRPr>
          </a:p>
        </p:txBody>
      </p:sp>
      <p:sp>
        <p:nvSpPr>
          <p:cNvPr id="3" name="Content Placeholder 2"/>
          <p:cNvSpPr>
            <a:spLocks noGrp="1"/>
          </p:cNvSpPr>
          <p:nvPr>
            <p:ph idx="1"/>
          </p:nvPr>
        </p:nvSpPr>
        <p:spPr>
          <a:xfrm>
            <a:off x="369387" y="1523528"/>
            <a:ext cx="6769350" cy="4195481"/>
          </a:xfrm>
        </p:spPr>
        <p:txBody>
          <a:bodyPr>
            <a:noAutofit/>
          </a:bodyPr>
          <a:lstStyle/>
          <a:p>
            <a:pPr algn="just">
              <a:lnSpc>
                <a:spcPct val="150000"/>
              </a:lnSpc>
            </a:pPr>
            <a:r>
              <a:rPr lang="fr-FR" sz="2400" b="1" dirty="0">
                <a:effectLst/>
              </a:rPr>
              <a:t>Pour PHP:</a:t>
            </a:r>
          </a:p>
          <a:p>
            <a:pPr marL="457200" lvl="1" indent="0" algn="just">
              <a:lnSpc>
                <a:spcPct val="150000"/>
              </a:lnSpc>
              <a:buNone/>
            </a:pPr>
            <a:r>
              <a:rPr lang="fr-FR" dirty="0">
                <a:effectLst/>
              </a:rPr>
              <a:t>Notre code est maintenant découpé en 3 fichiers :</a:t>
            </a:r>
          </a:p>
          <a:p>
            <a:pPr marL="457200" lvl="1" indent="0" algn="just">
              <a:lnSpc>
                <a:spcPct val="150000"/>
              </a:lnSpc>
              <a:buNone/>
            </a:pPr>
            <a:r>
              <a:rPr lang="fr-FR" dirty="0">
                <a:effectLst/>
              </a:rPr>
              <a:t>Un pour le traitement PHP : il récupère les données de la base. On l'appelle le </a:t>
            </a:r>
            <a:r>
              <a:rPr lang="fr-FR" b="1" dirty="0">
                <a:effectLst/>
              </a:rPr>
              <a:t>modèle</a:t>
            </a:r>
            <a:r>
              <a:rPr lang="fr-FR" dirty="0">
                <a:effectLst/>
              </a:rPr>
              <a:t>. (Ex : </a:t>
            </a:r>
            <a:r>
              <a:rPr lang="fr-FR" dirty="0" err="1">
                <a:effectLst/>
              </a:rPr>
              <a:t>modele.php</a:t>
            </a:r>
            <a:r>
              <a:rPr lang="fr-FR" dirty="0">
                <a:effectLst/>
              </a:rPr>
              <a:t>)</a:t>
            </a:r>
          </a:p>
          <a:p>
            <a:pPr marL="457200" lvl="1" indent="0" algn="just">
              <a:lnSpc>
                <a:spcPct val="150000"/>
              </a:lnSpc>
              <a:buNone/>
            </a:pPr>
            <a:r>
              <a:rPr lang="fr-FR" dirty="0">
                <a:effectLst/>
              </a:rPr>
              <a:t>Un pour l'affichage : il affiche les informations dans une page HTML. On l'appelle la </a:t>
            </a:r>
            <a:r>
              <a:rPr lang="fr-FR" b="1" dirty="0">
                <a:effectLst/>
              </a:rPr>
              <a:t>vue</a:t>
            </a:r>
            <a:r>
              <a:rPr lang="fr-FR" dirty="0">
                <a:effectLst/>
              </a:rPr>
              <a:t>. (Ex : </a:t>
            </a:r>
            <a:r>
              <a:rPr lang="fr-FR" dirty="0" err="1">
                <a:effectLst/>
              </a:rPr>
              <a:t>vueAccueil.php</a:t>
            </a:r>
            <a:r>
              <a:rPr lang="fr-FR" dirty="0">
                <a:effectLst/>
              </a:rPr>
              <a:t>)</a:t>
            </a:r>
          </a:p>
          <a:p>
            <a:pPr marL="457200" lvl="1" indent="0" algn="just">
              <a:lnSpc>
                <a:spcPct val="150000"/>
              </a:lnSpc>
              <a:buNone/>
            </a:pPr>
            <a:r>
              <a:rPr lang="fr-FR" dirty="0">
                <a:effectLst/>
              </a:rPr>
              <a:t>Un pour faire le lien entre les deux : on l'appelle le </a:t>
            </a:r>
            <a:r>
              <a:rPr lang="fr-FR" b="1" dirty="0">
                <a:effectLst/>
              </a:rPr>
              <a:t>contrôleur</a:t>
            </a:r>
            <a:r>
              <a:rPr lang="fr-FR" dirty="0">
                <a:effectLst/>
              </a:rPr>
              <a:t>. (Ex : </a:t>
            </a:r>
            <a:r>
              <a:rPr lang="fr-FR" dirty="0" err="1">
                <a:effectLst/>
              </a:rPr>
              <a:t>controleur.php</a:t>
            </a:r>
            <a:r>
              <a:rPr lang="fr-FR" dirty="0">
                <a:effectLst/>
              </a:rPr>
              <a:t>)</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b="1" smtClean="0">
                <a:solidFill>
                  <a:schemeClr val="tx1"/>
                </a:solidFill>
              </a:rPr>
              <a:pPr/>
              <a:t>11</a:t>
            </a:fld>
            <a:endParaRPr lang="en-US" b="1" dirty="0">
              <a:solidFill>
                <a:schemeClr val="tx1"/>
              </a:solidFill>
            </a:endParaRPr>
          </a:p>
        </p:txBody>
      </p:sp>
      <p:pic>
        <p:nvPicPr>
          <p:cNvPr id="5122" name="Picture 2" descr="Évoluer vers une architecture MVC en PHP">
            <a:extLst>
              <a:ext uri="{FF2B5EF4-FFF2-40B4-BE49-F238E27FC236}">
                <a16:creationId xmlns:a16="http://schemas.microsoft.com/office/drawing/2014/main" id="{4145F720-0EEC-AAF8-C7E1-9781C3BC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018" y="1523528"/>
            <a:ext cx="3174721" cy="514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Logo PHP PNG transparents - StickPNG">
            <a:extLst>
              <a:ext uri="{FF2B5EF4-FFF2-40B4-BE49-F238E27FC236}">
                <a16:creationId xmlns:a16="http://schemas.microsoft.com/office/drawing/2014/main" id="{869E0078-B8CF-E558-C77A-AA4ED6005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87" y="5910943"/>
            <a:ext cx="1156097"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00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noGrp="1"/>
          </p:cNvSpPr>
          <p:nvPr>
            <p:ph type="title"/>
          </p:nvPr>
        </p:nvSpPr>
        <p:spPr>
          <a:xfrm>
            <a:off x="971967" y="324102"/>
            <a:ext cx="9271000" cy="835025"/>
          </a:xfrm>
          <a:prstGeom prst="rect">
            <a:avLst/>
          </a:prstGeom>
        </p:spPr>
        <p:txBody>
          <a:bodyPr>
            <a:normAutofit fontScale="9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Roboto Black" panose="02000000000000000000" pitchFamily="2" charset="0"/>
                <a:ea typeface="Roboto Black" panose="02000000000000000000" pitchFamily="2" charset="0"/>
              </a:rPr>
              <a:t>AVANTAGES</a:t>
            </a:r>
            <a:br>
              <a:rPr lang="en-US" dirty="0">
                <a:latin typeface="Roboto Black" panose="02000000000000000000" pitchFamily="2" charset="0"/>
                <a:ea typeface="Roboto Black" panose="02000000000000000000" pitchFamily="2" charset="0"/>
              </a:rPr>
            </a:br>
            <a:endParaRPr lang="en-IN" dirty="0">
              <a:latin typeface="Roboto Black" panose="02000000000000000000" pitchFamily="2" charset="0"/>
              <a:ea typeface="Roboto Black" panose="02000000000000000000" pitchFamily="2" charset="0"/>
            </a:endParaRPr>
          </a:p>
        </p:txBody>
      </p:sp>
      <p:sp>
        <p:nvSpPr>
          <p:cNvPr id="4" name="Espace réservé du numéro de diapositive 3"/>
          <p:cNvSpPr>
            <a:spLocks noGrp="1"/>
          </p:cNvSpPr>
          <p:nvPr>
            <p:ph type="sldNum" sz="quarter" idx="12"/>
          </p:nvPr>
        </p:nvSpPr>
        <p:spPr/>
        <p:txBody>
          <a:bodyPr/>
          <a:lstStyle/>
          <a:p>
            <a:fld id="{D57F1E4F-1CFF-5643-939E-02111984F565}" type="slidenum">
              <a:rPr lang="en-US" b="1" smtClean="0">
                <a:solidFill>
                  <a:schemeClr val="tx1"/>
                </a:solidFill>
              </a:rPr>
              <a:pPr/>
              <a:t>12</a:t>
            </a:fld>
            <a:endParaRPr lang="en-US" b="1" dirty="0">
              <a:solidFill>
                <a:schemeClr val="tx1"/>
              </a:solidFill>
            </a:endParaRPr>
          </a:p>
        </p:txBody>
      </p:sp>
      <p:sp>
        <p:nvSpPr>
          <p:cNvPr id="6" name="Oval 18"/>
          <p:cNvSpPr/>
          <p:nvPr/>
        </p:nvSpPr>
        <p:spPr bwMode="auto">
          <a:xfrm>
            <a:off x="855330" y="1777026"/>
            <a:ext cx="1755775" cy="17541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 name="Connecteur droit 38"/>
          <p:cNvCxnSpPr/>
          <p:nvPr/>
        </p:nvCxnSpPr>
        <p:spPr bwMode="auto">
          <a:xfrm>
            <a:off x="4347548" y="4215507"/>
            <a:ext cx="893203" cy="932948"/>
          </a:xfrm>
          <a:prstGeom prst="line">
            <a:avLst/>
          </a:prstGeom>
          <a:noFill/>
          <a:ln w="9525" cap="flat" cmpd="sng" algn="ctr">
            <a:noFill/>
            <a:prstDash val="solid"/>
            <a:round/>
            <a:headEnd type="none" w="med" len="med"/>
            <a:tailEnd type="none" w="med" len="med"/>
          </a:ln>
          <a:effectLst/>
        </p:spPr>
      </p:cxnSp>
      <p:sp>
        <p:nvSpPr>
          <p:cNvPr id="9" name="Forme automatique 22"/>
          <p:cNvSpPr>
            <a:spLocks noChangeArrowheads="1"/>
          </p:cNvSpPr>
          <p:nvPr/>
        </p:nvSpPr>
        <p:spPr bwMode="gray">
          <a:xfrm>
            <a:off x="2015331" y="1442314"/>
            <a:ext cx="9243140" cy="618744"/>
          </a:xfrm>
          <a:prstGeom prst="roundRect">
            <a:avLst/>
          </a:prstGeom>
          <a:solidFill>
            <a:schemeClr val="tx2"/>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just">
              <a:lnSpc>
                <a:spcPct val="150000"/>
              </a:lnSpc>
            </a:pPr>
            <a:r>
              <a:rPr lang="fr-FR" sz="2000" b="1" dirty="0">
                <a:solidFill>
                  <a:schemeClr val="bg1"/>
                </a:solidFill>
              </a:rPr>
              <a:t>Les fichiers sont organisés, on sait où trouver ce qu'on cherche.</a:t>
            </a:r>
          </a:p>
          <a:p>
            <a:pPr algn="ctr">
              <a:buNone/>
            </a:pPr>
            <a:endParaRPr lang="en-US" sz="1200" b="1" dirty="0">
              <a:effectLst/>
              <a:latin typeface="Times New Roman" panose="02020603050405020304" pitchFamily="18" charset="0"/>
              <a:cs typeface="Times New Roman" panose="02020603050405020304" pitchFamily="18" charset="0"/>
            </a:endParaRPr>
          </a:p>
        </p:txBody>
      </p:sp>
      <p:sp>
        <p:nvSpPr>
          <p:cNvPr id="17" name="Forme automatique 22"/>
          <p:cNvSpPr>
            <a:spLocks noChangeArrowheads="1"/>
          </p:cNvSpPr>
          <p:nvPr/>
        </p:nvSpPr>
        <p:spPr bwMode="gray">
          <a:xfrm>
            <a:off x="2047430" y="2368304"/>
            <a:ext cx="9243140" cy="618744"/>
          </a:xfrm>
          <a:prstGeom prst="roundRect">
            <a:avLst/>
          </a:prstGeom>
          <a:solidFill>
            <a:schemeClr val="tx2"/>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just">
              <a:lnSpc>
                <a:spcPct val="150000"/>
              </a:lnSpc>
            </a:pPr>
            <a:r>
              <a:rPr lang="fr-FR" b="1" dirty="0">
                <a:solidFill>
                  <a:schemeClr val="bg1"/>
                </a:solidFill>
              </a:rPr>
              <a:t>Le code est modulaire, et facilement réutilisable(conception claire et efficace)</a:t>
            </a:r>
            <a:endParaRPr lang="en-US" b="1" dirty="0">
              <a:solidFill>
                <a:schemeClr val="bg1"/>
              </a:solidFill>
            </a:endParaRPr>
          </a:p>
        </p:txBody>
      </p:sp>
      <p:sp>
        <p:nvSpPr>
          <p:cNvPr id="18" name="Forme automatique 22"/>
          <p:cNvSpPr>
            <a:spLocks noChangeArrowheads="1"/>
          </p:cNvSpPr>
          <p:nvPr/>
        </p:nvSpPr>
        <p:spPr bwMode="gray">
          <a:xfrm>
            <a:off x="2013564" y="3365946"/>
            <a:ext cx="9243140" cy="618744"/>
          </a:xfrm>
          <a:prstGeom prst="roundRect">
            <a:avLst/>
          </a:prstGeom>
          <a:solidFill>
            <a:schemeClr val="tx2"/>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just">
              <a:lnSpc>
                <a:spcPct val="150000"/>
              </a:lnSpc>
            </a:pPr>
            <a:r>
              <a:rPr lang="fr-FR" sz="2000" b="1" dirty="0">
                <a:solidFill>
                  <a:schemeClr val="bg1"/>
                </a:solidFill>
              </a:rPr>
              <a:t>Il est aisé de greffer du code sur celui déjà existant</a:t>
            </a:r>
            <a:r>
              <a:rPr lang="fr-FR" sz="2000" dirty="0"/>
              <a:t>.</a:t>
            </a:r>
          </a:p>
          <a:p>
            <a:pPr algn="ctr">
              <a:buNone/>
            </a:pPr>
            <a:endParaRPr lang="en-US" sz="1200" b="1" dirty="0">
              <a:effectLst/>
              <a:latin typeface="Times New Roman" panose="02020603050405020304" pitchFamily="18" charset="0"/>
              <a:cs typeface="Times New Roman" panose="02020603050405020304" pitchFamily="18" charset="0"/>
            </a:endParaRPr>
          </a:p>
        </p:txBody>
      </p:sp>
      <p:sp>
        <p:nvSpPr>
          <p:cNvPr id="19" name="Forme automatique 22"/>
          <p:cNvSpPr>
            <a:spLocks noChangeArrowheads="1"/>
          </p:cNvSpPr>
          <p:nvPr/>
        </p:nvSpPr>
        <p:spPr bwMode="gray">
          <a:xfrm>
            <a:off x="2035638" y="4307371"/>
            <a:ext cx="9243140" cy="618744"/>
          </a:xfrm>
          <a:prstGeom prst="roundRect">
            <a:avLst/>
          </a:prstGeom>
          <a:solidFill>
            <a:schemeClr val="tx2"/>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just" fontAlgn="base">
              <a:lnSpc>
                <a:spcPct val="150000"/>
              </a:lnSpc>
            </a:pPr>
            <a:r>
              <a:rPr lang="fr-FR" sz="2000" b="1" dirty="0">
                <a:solidFill>
                  <a:schemeClr val="bg1"/>
                </a:solidFill>
              </a:rPr>
              <a:t>Un gain de temps de maintenance et d’évolution du site</a:t>
            </a:r>
          </a:p>
          <a:p>
            <a:pPr algn="ctr">
              <a:buNone/>
            </a:pPr>
            <a:endParaRPr lang="en-US" sz="1200" b="1" dirty="0">
              <a:effectLst/>
              <a:latin typeface="Times New Roman" panose="02020603050405020304" pitchFamily="18" charset="0"/>
              <a:cs typeface="Times New Roman" panose="02020603050405020304" pitchFamily="18" charset="0"/>
            </a:endParaRPr>
          </a:p>
        </p:txBody>
      </p:sp>
      <p:sp>
        <p:nvSpPr>
          <p:cNvPr id="20" name="Forme automatique 22"/>
          <p:cNvSpPr>
            <a:spLocks noChangeArrowheads="1"/>
          </p:cNvSpPr>
          <p:nvPr/>
        </p:nvSpPr>
        <p:spPr bwMode="gray">
          <a:xfrm>
            <a:off x="2052574" y="5147800"/>
            <a:ext cx="9192338" cy="1128474"/>
          </a:xfrm>
          <a:prstGeom prst="roundRect">
            <a:avLst/>
          </a:prstGeom>
          <a:solidFill>
            <a:schemeClr val="tx2"/>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just" fontAlgn="base">
              <a:lnSpc>
                <a:spcPct val="150000"/>
              </a:lnSpc>
            </a:pPr>
            <a:r>
              <a:rPr lang="fr-FR" b="1" dirty="0">
                <a:solidFill>
                  <a:schemeClr val="bg1"/>
                </a:solidFill>
              </a:rPr>
              <a:t>Une plus grande souplesse pour organiser le développement du site entre </a:t>
            </a:r>
          </a:p>
          <a:p>
            <a:pPr algn="just" fontAlgn="base">
              <a:lnSpc>
                <a:spcPct val="150000"/>
              </a:lnSpc>
            </a:pPr>
            <a:r>
              <a:rPr lang="fr-FR" b="1" dirty="0">
                <a:solidFill>
                  <a:schemeClr val="bg1"/>
                </a:solidFill>
              </a:rPr>
              <a:t>différents développeurs pour travailler sur un même projet en parallèle</a:t>
            </a:r>
          </a:p>
          <a:p>
            <a:pPr algn="ctr">
              <a:buNone/>
            </a:pPr>
            <a:endParaRPr lang="en-US" sz="1100" b="1" dirty="0">
              <a:effectLst/>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62" y="1408272"/>
            <a:ext cx="737508" cy="737508"/>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095" y="2342739"/>
            <a:ext cx="737508" cy="73750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087" y="3297115"/>
            <a:ext cx="737508" cy="73750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26" y="4228563"/>
            <a:ext cx="737508" cy="737508"/>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26" y="5338129"/>
            <a:ext cx="737508" cy="737508"/>
          </a:xfrm>
          <a:prstGeom prst="rect">
            <a:avLst/>
          </a:prstGeom>
        </p:spPr>
      </p:pic>
    </p:spTree>
    <p:extLst>
      <p:ext uri="{BB962C8B-B14F-4D97-AF65-F5344CB8AC3E}">
        <p14:creationId xmlns:p14="http://schemas.microsoft.com/office/powerpoint/2010/main" val="331682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1+#ppt_w/2"/>
                                          </p:val>
                                        </p:tav>
                                        <p:tav tm="100000">
                                          <p:val>
                                            <p:strVal val="#ppt_x"/>
                                          </p:val>
                                        </p:tav>
                                      </p:tavLst>
                                    </p:anim>
                                    <p:anim calcmode="lin" valueType="num">
                                      <p:cBhvr additive="base">
                                        <p:cTn id="6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800561" y="2567198"/>
            <a:ext cx="9345155" cy="861802"/>
          </a:xfrm>
          <a:prstGeom prst="rect">
            <a:avLst/>
          </a:prstGeom>
          <a:scene3d>
            <a:camera prst="orthographicFront"/>
            <a:lightRig rig="threePt" dir="t"/>
          </a:scene3d>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8000" b="1" dirty="0">
                <a:ln/>
                <a:solidFill>
                  <a:schemeClr val="tx2"/>
                </a:solidFill>
                <a:effectLst>
                  <a:reflection blurRad="6350" endPos="0" dir="5400000" sy="-100000" algn="bl" rotWithShape="0"/>
                </a:effectLst>
                <a:latin typeface="+mj-lt"/>
                <a:ea typeface="+mj-ea"/>
                <a:cs typeface="+mj-cs"/>
              </a:rPr>
              <a:t>DEMONSTRATION</a:t>
            </a:r>
          </a:p>
        </p:txBody>
      </p:sp>
      <p:pic>
        <p:nvPicPr>
          <p:cNvPr id="7" name="Image 6">
            <a:extLst>
              <a:ext uri="{FF2B5EF4-FFF2-40B4-BE49-F238E27FC236}">
                <a16:creationId xmlns:a16="http://schemas.microsoft.com/office/drawing/2014/main" id="{7AB1320D-EA04-6CE3-352B-A3081AF3F3D1}"/>
              </a:ext>
            </a:extLst>
          </p:cNvPr>
          <p:cNvPicPr>
            <a:picLocks noChangeAspect="1"/>
          </p:cNvPicPr>
          <p:nvPr/>
        </p:nvPicPr>
        <p:blipFill>
          <a:blip r:embed="rId3"/>
          <a:stretch>
            <a:fillRect/>
          </a:stretch>
        </p:blipFill>
        <p:spPr>
          <a:xfrm>
            <a:off x="10325705" y="4815968"/>
            <a:ext cx="1162698" cy="627857"/>
          </a:xfrm>
          <a:prstGeom prst="rect">
            <a:avLst/>
          </a:prstGeom>
          <a:effectLst/>
        </p:spPr>
      </p:pic>
      <p:pic>
        <p:nvPicPr>
          <p:cNvPr id="5" name="Image 4" descr="Une image contenant texte, clipart, signe&#10;&#10;Description générée automatiquement">
            <a:extLst>
              <a:ext uri="{FF2B5EF4-FFF2-40B4-BE49-F238E27FC236}">
                <a16:creationId xmlns:a16="http://schemas.microsoft.com/office/drawing/2014/main" id="{C32EBAE0-8A42-D7A2-A362-AD2355751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0211" y="5564625"/>
            <a:ext cx="1162698" cy="453452"/>
          </a:xfrm>
          <a:prstGeom prst="rect">
            <a:avLst/>
          </a:prstGeom>
          <a:effectLst/>
        </p:spPr>
      </p:pic>
      <p:pic>
        <p:nvPicPr>
          <p:cNvPr id="3" name="Image 2">
            <a:extLst>
              <a:ext uri="{FF2B5EF4-FFF2-40B4-BE49-F238E27FC236}">
                <a16:creationId xmlns:a16="http://schemas.microsoft.com/office/drawing/2014/main" id="{1A87F6AC-C919-40F6-CD4B-124199D07A9A}"/>
              </a:ext>
            </a:extLst>
          </p:cNvPr>
          <p:cNvPicPr>
            <a:picLocks noChangeAspect="1"/>
          </p:cNvPicPr>
          <p:nvPr/>
        </p:nvPicPr>
        <p:blipFill>
          <a:blip r:embed="rId5"/>
          <a:stretch>
            <a:fillRect/>
          </a:stretch>
        </p:blipFill>
        <p:spPr>
          <a:xfrm>
            <a:off x="9029538" y="4980421"/>
            <a:ext cx="1013945" cy="1013945"/>
          </a:xfrm>
          <a:prstGeom prst="rect">
            <a:avLst/>
          </a:prstGeom>
          <a:effectLst/>
        </p:spPr>
      </p:pic>
      <p:sp>
        <p:nvSpPr>
          <p:cNvPr id="2" name="Rectangle 1">
            <a:extLst>
              <a:ext uri="{FF2B5EF4-FFF2-40B4-BE49-F238E27FC236}">
                <a16:creationId xmlns:a16="http://schemas.microsoft.com/office/drawing/2014/main" id="{81E659D0-92A5-012E-29BE-D6B542F271AD}"/>
              </a:ext>
            </a:extLst>
          </p:cNvPr>
          <p:cNvSpPr/>
          <p:nvPr/>
        </p:nvSpPr>
        <p:spPr>
          <a:xfrm>
            <a:off x="10111622" y="6432212"/>
            <a:ext cx="2601994" cy="338886"/>
          </a:xfrm>
          <a:prstGeom prst="rect">
            <a:avLst/>
          </a:prstGeom>
          <a:scene3d>
            <a:camera prst="orthographicFront"/>
            <a:lightRig rig="threePt" dir="t"/>
          </a:scene3d>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1200" dirty="0">
                <a:ln/>
                <a:solidFill>
                  <a:schemeClr val="tx2"/>
                </a:solidFill>
                <a:effectLst>
                  <a:reflection blurRad="6350" endPos="0" dir="5400000" sy="-100000" algn="bl" rotWithShape="0"/>
                </a:effectLst>
                <a:latin typeface="+mj-lt"/>
                <a:ea typeface="+mj-ea"/>
                <a:cs typeface="+mj-cs"/>
              </a:rPr>
              <a:t>Par : JAMAOUI Mouad</a:t>
            </a:r>
          </a:p>
        </p:txBody>
      </p:sp>
      <p:sp>
        <p:nvSpPr>
          <p:cNvPr id="8" name="ZoneTexte 7">
            <a:extLst>
              <a:ext uri="{FF2B5EF4-FFF2-40B4-BE49-F238E27FC236}">
                <a16:creationId xmlns:a16="http://schemas.microsoft.com/office/drawing/2014/main" id="{7594E26D-6A9F-CDCD-BE5B-E983A8EFE52A}"/>
              </a:ext>
            </a:extLst>
          </p:cNvPr>
          <p:cNvSpPr txBox="1"/>
          <p:nvPr/>
        </p:nvSpPr>
        <p:spPr>
          <a:xfrm>
            <a:off x="10470605" y="431573"/>
            <a:ext cx="6365630" cy="523220"/>
          </a:xfrm>
          <a:prstGeom prst="rect">
            <a:avLst/>
          </a:prstGeom>
          <a:noFill/>
        </p:spPr>
        <p:txBody>
          <a:bodyPr wrap="square">
            <a:spAutoFit/>
          </a:bodyPr>
          <a:lstStyle/>
          <a:p>
            <a:fld id="{D57F1E4F-1CFF-5643-939E-02111984F565}" type="slidenum">
              <a:rPr lang="en-US" sz="2800" b="1" smtClean="0">
                <a:solidFill>
                  <a:schemeClr val="tx1"/>
                </a:solidFill>
              </a:rPr>
              <a:pPr/>
              <a:t>13</a:t>
            </a:fld>
            <a:endParaRPr lang="en-US" sz="2800" b="1" dirty="0">
              <a:solidFill>
                <a:schemeClr val="tx1"/>
              </a:solidFill>
            </a:endParaRPr>
          </a:p>
        </p:txBody>
      </p:sp>
    </p:spTree>
    <p:extLst>
      <p:ext uri="{BB962C8B-B14F-4D97-AF65-F5344CB8AC3E}">
        <p14:creationId xmlns:p14="http://schemas.microsoft.com/office/powerpoint/2010/main" val="17803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39407" y="363151"/>
            <a:ext cx="9404723" cy="1400530"/>
          </a:xfrm>
        </p:spPr>
        <p:txBody>
          <a:bodyPr/>
          <a:lstStyle/>
          <a:p>
            <a:pPr eaLnBrk="1" hangingPunct="1">
              <a:defRPr/>
            </a:pPr>
            <a:r>
              <a:rPr lang="en-US" dirty="0">
                <a:latin typeface="Roboto Black" panose="02000000000000000000" pitchFamily="2" charset="0"/>
                <a:ea typeface="Roboto Black" panose="02000000000000000000" pitchFamily="2" charset="0"/>
              </a:rPr>
              <a:t>CONCLUSION</a:t>
            </a:r>
          </a:p>
        </p:txBody>
      </p:sp>
      <p:sp>
        <p:nvSpPr>
          <p:cNvPr id="35843" name="Rectangle 3"/>
          <p:cNvSpPr>
            <a:spLocks noGrp="1" noChangeArrowheads="1"/>
          </p:cNvSpPr>
          <p:nvPr>
            <p:ph idx="1"/>
          </p:nvPr>
        </p:nvSpPr>
        <p:spPr>
          <a:xfrm>
            <a:off x="1139407" y="1607750"/>
            <a:ext cx="8946541" cy="4074926"/>
          </a:xfrm>
        </p:spPr>
        <p:txBody>
          <a:bodyPr>
            <a:normAutofit lnSpcReduction="10000"/>
          </a:bodyPr>
          <a:lstStyle/>
          <a:p>
            <a:pPr algn="just" eaLnBrk="1" hangingPunct="1">
              <a:lnSpc>
                <a:spcPct val="150000"/>
              </a:lnSpc>
            </a:pPr>
            <a:r>
              <a:rPr lang="fr-FR" dirty="0"/>
              <a:t>Pour conclure, L’architecture MVC est une</a:t>
            </a:r>
            <a:r>
              <a:rPr lang="fr-FR" b="1" dirty="0"/>
              <a:t> solution très intéressante et très puissante</a:t>
            </a:r>
            <a:r>
              <a:rPr lang="fr-FR" dirty="0"/>
              <a:t>, à mettre en œuvre dans de grands projets de préférence.</a:t>
            </a:r>
          </a:p>
          <a:p>
            <a:pPr algn="just" fontAlgn="base">
              <a:lnSpc>
                <a:spcPct val="150000"/>
              </a:lnSpc>
            </a:pPr>
            <a:r>
              <a:rPr lang="fr-FR" dirty="0"/>
              <a:t>Le MVC favorise le développement et la maintenance du code. Sur de gros projets et/ou avec de grandes équipes de développements, l’application d’un tel modèle de conception se révèle très performant. Il existe aujourd’hui des </a:t>
            </a:r>
            <a:r>
              <a:rPr lang="fr-FR" dirty="0" err="1"/>
              <a:t>frameworks</a:t>
            </a:r>
            <a:r>
              <a:rPr lang="fr-FR" dirty="0"/>
              <a:t> très avancés qui se basent sur le MVC. L’utilisation de ces </a:t>
            </a:r>
            <a:r>
              <a:rPr lang="fr-FR" dirty="0" err="1"/>
              <a:t>frameworks</a:t>
            </a:r>
            <a:r>
              <a:rPr lang="fr-FR" dirty="0"/>
              <a:t> facilite sa mise en place et cadre sa réalisation.</a:t>
            </a:r>
          </a:p>
        </p:txBody>
      </p:sp>
      <p:sp>
        <p:nvSpPr>
          <p:cNvPr id="2" name="Espace réservé du numéro de diapositive 1"/>
          <p:cNvSpPr>
            <a:spLocks noGrp="1"/>
          </p:cNvSpPr>
          <p:nvPr>
            <p:ph type="sldNum" sz="quarter" idx="12"/>
          </p:nvPr>
        </p:nvSpPr>
        <p:spPr/>
        <p:txBody>
          <a:bodyPr/>
          <a:lstStyle/>
          <a:p>
            <a:fld id="{D57F1E4F-1CFF-5643-939E-02111984F565}" type="slidenum">
              <a:rPr lang="en-US" b="1" smtClean="0">
                <a:solidFill>
                  <a:schemeClr val="tx1"/>
                </a:solidFill>
              </a:rPr>
              <a:pPr/>
              <a:t>14</a:t>
            </a:fld>
            <a:endParaRPr lang="en-US" b="1" dirty="0">
              <a:solidFill>
                <a:schemeClr val="tx1"/>
              </a:solidFill>
            </a:endParaRPr>
          </a:p>
        </p:txBody>
      </p:sp>
    </p:spTree>
    <p:extLst>
      <p:ext uri="{BB962C8B-B14F-4D97-AF65-F5344CB8AC3E}">
        <p14:creationId xmlns:p14="http://schemas.microsoft.com/office/powerpoint/2010/main" val="40566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366916" y="384929"/>
            <a:ext cx="9404723" cy="1400530"/>
          </a:xfrm>
        </p:spPr>
        <p:txBody>
          <a:bodyPr/>
          <a:lstStyle/>
          <a:p>
            <a:r>
              <a:rPr lang="en-US" dirty="0"/>
              <a:t>PLAN</a:t>
            </a:r>
          </a:p>
        </p:txBody>
      </p:sp>
      <p:graphicFrame>
        <p:nvGraphicFramePr>
          <p:cNvPr id="8" name="Content Placeholder 7"/>
          <p:cNvGraphicFramePr>
            <a:graphicFrameLocks noGrp="1"/>
          </p:cNvGraphicFramePr>
          <p:nvPr>
            <p:ph idx="1"/>
          </p:nvPr>
        </p:nvGraphicFramePr>
        <p:xfrm>
          <a:off x="1941513" y="17478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0E5E177D-AD0D-436F-906F-9E28051B7917}"/>
                                            </p:graphicEl>
                                          </p:spTgt>
                                        </p:tgtEl>
                                        <p:attrNameLst>
                                          <p:attrName>style.visibility</p:attrName>
                                        </p:attrNameLst>
                                      </p:cBhvr>
                                      <p:to>
                                        <p:strVal val="visible"/>
                                      </p:to>
                                    </p:set>
                                    <p:animEffect transition="in" filter="fade">
                                      <p:cBhvr>
                                        <p:cTn id="7" dur="500"/>
                                        <p:tgtEl>
                                          <p:spTgt spid="8">
                                            <p:graphicEl>
                                              <a:dgm id="{0E5E177D-AD0D-436F-906F-9E28051B7917}"/>
                                            </p:graphicEl>
                                          </p:spTgt>
                                        </p:tgtEl>
                                      </p:cBhvr>
                                    </p:animEffect>
                                    <p:anim calcmode="lin" valueType="num">
                                      <p:cBhvr>
                                        <p:cTn id="8" dur="500" fill="hold"/>
                                        <p:tgtEl>
                                          <p:spTgt spid="8">
                                            <p:graphicEl>
                                              <a:dgm id="{0E5E177D-AD0D-436F-906F-9E28051B7917}"/>
                                            </p:graphicEl>
                                          </p:spTgt>
                                        </p:tgtEl>
                                        <p:attrNameLst>
                                          <p:attrName>ppt_x</p:attrName>
                                        </p:attrNameLst>
                                      </p:cBhvr>
                                      <p:tavLst>
                                        <p:tav tm="0">
                                          <p:val>
                                            <p:strVal val="#ppt_x"/>
                                          </p:val>
                                        </p:tav>
                                        <p:tav tm="100000">
                                          <p:val>
                                            <p:strVal val="#ppt_x"/>
                                          </p:val>
                                        </p:tav>
                                      </p:tavLst>
                                    </p:anim>
                                    <p:anim calcmode="lin" valueType="num">
                                      <p:cBhvr>
                                        <p:cTn id="9" dur="500" fill="hold"/>
                                        <p:tgtEl>
                                          <p:spTgt spid="8">
                                            <p:graphicEl>
                                              <a:dgm id="{0E5E177D-AD0D-436F-906F-9E28051B7917}"/>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2C59EC7F-1E34-4109-A803-26AB18956152}"/>
                                            </p:graphicEl>
                                          </p:spTgt>
                                        </p:tgtEl>
                                        <p:attrNameLst>
                                          <p:attrName>style.visibility</p:attrName>
                                        </p:attrNameLst>
                                      </p:cBhvr>
                                      <p:to>
                                        <p:strVal val="visible"/>
                                      </p:to>
                                    </p:set>
                                    <p:animEffect transition="in" filter="fade">
                                      <p:cBhvr>
                                        <p:cTn id="14" dur="500"/>
                                        <p:tgtEl>
                                          <p:spTgt spid="8">
                                            <p:graphicEl>
                                              <a:dgm id="{2C59EC7F-1E34-4109-A803-26AB18956152}"/>
                                            </p:graphicEl>
                                          </p:spTgt>
                                        </p:tgtEl>
                                      </p:cBhvr>
                                    </p:animEffect>
                                    <p:anim calcmode="lin" valueType="num">
                                      <p:cBhvr>
                                        <p:cTn id="15" dur="500" fill="hold"/>
                                        <p:tgtEl>
                                          <p:spTgt spid="8">
                                            <p:graphicEl>
                                              <a:dgm id="{2C59EC7F-1E34-4109-A803-26AB18956152}"/>
                                            </p:graphicEl>
                                          </p:spTgt>
                                        </p:tgtEl>
                                        <p:attrNameLst>
                                          <p:attrName>ppt_x</p:attrName>
                                        </p:attrNameLst>
                                      </p:cBhvr>
                                      <p:tavLst>
                                        <p:tav tm="0">
                                          <p:val>
                                            <p:strVal val="#ppt_x"/>
                                          </p:val>
                                        </p:tav>
                                        <p:tav tm="100000">
                                          <p:val>
                                            <p:strVal val="#ppt_x"/>
                                          </p:val>
                                        </p:tav>
                                      </p:tavLst>
                                    </p:anim>
                                    <p:anim calcmode="lin" valueType="num">
                                      <p:cBhvr>
                                        <p:cTn id="16" dur="500" fill="hold"/>
                                        <p:tgtEl>
                                          <p:spTgt spid="8">
                                            <p:graphicEl>
                                              <a:dgm id="{2C59EC7F-1E34-4109-A803-26AB1895615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graphicEl>
                                              <a:dgm id="{8FC7A57C-1001-4115-A28A-CA9DA09E3295}"/>
                                            </p:graphicEl>
                                          </p:spTgt>
                                        </p:tgtEl>
                                        <p:attrNameLst>
                                          <p:attrName>style.visibility</p:attrName>
                                        </p:attrNameLst>
                                      </p:cBhvr>
                                      <p:to>
                                        <p:strVal val="visible"/>
                                      </p:to>
                                    </p:set>
                                    <p:animEffect transition="in" filter="fade">
                                      <p:cBhvr>
                                        <p:cTn id="21" dur="500"/>
                                        <p:tgtEl>
                                          <p:spTgt spid="8">
                                            <p:graphicEl>
                                              <a:dgm id="{8FC7A57C-1001-4115-A28A-CA9DA09E3295}"/>
                                            </p:graphicEl>
                                          </p:spTgt>
                                        </p:tgtEl>
                                      </p:cBhvr>
                                    </p:animEffect>
                                    <p:anim calcmode="lin" valueType="num">
                                      <p:cBhvr>
                                        <p:cTn id="22" dur="500" fill="hold"/>
                                        <p:tgtEl>
                                          <p:spTgt spid="8">
                                            <p:graphicEl>
                                              <a:dgm id="{8FC7A57C-1001-4115-A28A-CA9DA09E3295}"/>
                                            </p:graphicEl>
                                          </p:spTgt>
                                        </p:tgtEl>
                                        <p:attrNameLst>
                                          <p:attrName>ppt_x</p:attrName>
                                        </p:attrNameLst>
                                      </p:cBhvr>
                                      <p:tavLst>
                                        <p:tav tm="0">
                                          <p:val>
                                            <p:strVal val="#ppt_x"/>
                                          </p:val>
                                        </p:tav>
                                        <p:tav tm="100000">
                                          <p:val>
                                            <p:strVal val="#ppt_x"/>
                                          </p:val>
                                        </p:tav>
                                      </p:tavLst>
                                    </p:anim>
                                    <p:anim calcmode="lin" valueType="num">
                                      <p:cBhvr>
                                        <p:cTn id="23" dur="500" fill="hold"/>
                                        <p:tgtEl>
                                          <p:spTgt spid="8">
                                            <p:graphicEl>
                                              <a:dgm id="{8FC7A57C-1001-4115-A28A-CA9DA09E3295}"/>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graphicEl>
                                              <a:dgm id="{839EA2A7-796F-437A-9CC1-BC06D6EAC8A1}"/>
                                            </p:graphicEl>
                                          </p:spTgt>
                                        </p:tgtEl>
                                        <p:attrNameLst>
                                          <p:attrName>style.visibility</p:attrName>
                                        </p:attrNameLst>
                                      </p:cBhvr>
                                      <p:to>
                                        <p:strVal val="visible"/>
                                      </p:to>
                                    </p:set>
                                    <p:animEffect transition="in" filter="fade">
                                      <p:cBhvr>
                                        <p:cTn id="28" dur="500"/>
                                        <p:tgtEl>
                                          <p:spTgt spid="8">
                                            <p:graphicEl>
                                              <a:dgm id="{839EA2A7-796F-437A-9CC1-BC06D6EAC8A1}"/>
                                            </p:graphicEl>
                                          </p:spTgt>
                                        </p:tgtEl>
                                      </p:cBhvr>
                                    </p:animEffect>
                                    <p:anim calcmode="lin" valueType="num">
                                      <p:cBhvr>
                                        <p:cTn id="29" dur="500" fill="hold"/>
                                        <p:tgtEl>
                                          <p:spTgt spid="8">
                                            <p:graphicEl>
                                              <a:dgm id="{839EA2A7-796F-437A-9CC1-BC06D6EAC8A1}"/>
                                            </p:graphicEl>
                                          </p:spTgt>
                                        </p:tgtEl>
                                        <p:attrNameLst>
                                          <p:attrName>ppt_x</p:attrName>
                                        </p:attrNameLst>
                                      </p:cBhvr>
                                      <p:tavLst>
                                        <p:tav tm="0">
                                          <p:val>
                                            <p:strVal val="#ppt_x"/>
                                          </p:val>
                                        </p:tav>
                                        <p:tav tm="100000">
                                          <p:val>
                                            <p:strVal val="#ppt_x"/>
                                          </p:val>
                                        </p:tav>
                                      </p:tavLst>
                                    </p:anim>
                                    <p:anim calcmode="lin" valueType="num">
                                      <p:cBhvr>
                                        <p:cTn id="30" dur="500" fill="hold"/>
                                        <p:tgtEl>
                                          <p:spTgt spid="8">
                                            <p:graphicEl>
                                              <a:dgm id="{839EA2A7-796F-437A-9CC1-BC06D6EAC8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8930" y="629266"/>
            <a:ext cx="9252154" cy="1223983"/>
          </a:xfrm>
        </p:spPr>
        <p:txBody>
          <a:bodyPr>
            <a:normAutofit/>
          </a:bodyPr>
          <a:lstStyle/>
          <a:p>
            <a:pPr eaLnBrk="1" hangingPunct="1">
              <a:lnSpc>
                <a:spcPct val="90000"/>
              </a:lnSpc>
              <a:defRPr/>
            </a:pPr>
            <a:r>
              <a:rPr lang="fr-FR" sz="3900" b="1" dirty="0">
                <a:latin typeface="Roboto Black" panose="02000000000000000000" pitchFamily="2" charset="0"/>
                <a:ea typeface="Roboto Black" panose="02000000000000000000" pitchFamily="2" charset="0"/>
                <a:cs typeface="Times New Roman" pitchFamily="18" charset="0"/>
              </a:rPr>
              <a:t>Comment avoir une structure propre et pro pour mon code?</a:t>
            </a:r>
            <a:endParaRPr lang="en-US" sz="3900" b="1" dirty="0">
              <a:latin typeface="Roboto Black" panose="02000000000000000000" pitchFamily="2" charset="0"/>
              <a:ea typeface="Roboto Black" panose="02000000000000000000" pitchFamily="2" charset="0"/>
              <a:cs typeface="Times New Roman" pitchFamily="18" charset="0"/>
            </a:endParaRPr>
          </a:p>
        </p:txBody>
      </p:sp>
      <p:sp>
        <p:nvSpPr>
          <p:cNvPr id="30723" name="Rectangle 3"/>
          <p:cNvSpPr>
            <a:spLocks noGrp="1" noChangeArrowheads="1"/>
          </p:cNvSpPr>
          <p:nvPr>
            <p:ph idx="1"/>
          </p:nvPr>
        </p:nvSpPr>
        <p:spPr>
          <a:xfrm>
            <a:off x="4942114" y="2052214"/>
            <a:ext cx="6934199" cy="4196185"/>
          </a:xfrm>
        </p:spPr>
        <p:txBody>
          <a:bodyPr>
            <a:normAutofit fontScale="92500" lnSpcReduction="10000"/>
          </a:bodyPr>
          <a:lstStyle/>
          <a:p>
            <a:pPr marL="0" indent="0" algn="just" eaLnBrk="1" hangingPunct="1">
              <a:lnSpc>
                <a:spcPct val="90000"/>
              </a:lnSpc>
              <a:buNone/>
              <a:defRPr/>
            </a:pPr>
            <a:r>
              <a:rPr lang="fr-FR" sz="1800" dirty="0">
                <a:latin typeface="Roboto" panose="02000000000000000000" pitchFamily="2" charset="0"/>
                <a:ea typeface="Roboto" panose="02000000000000000000" pitchFamily="2" charset="0"/>
                <a:cs typeface="Times New Roman" panose="02020603050405020304" pitchFamily="18" charset="0"/>
              </a:rPr>
              <a:t>Pour avoir un code professionnel il faut avoir un code: </a:t>
            </a:r>
          </a:p>
          <a:p>
            <a:pPr algn="just">
              <a:lnSpc>
                <a:spcPct val="90000"/>
              </a:lnSpc>
              <a:defRPr/>
            </a:pPr>
            <a:r>
              <a:rPr lang="fr-FR" sz="1800" b="1" dirty="0">
                <a:latin typeface="Roboto" panose="02000000000000000000" pitchFamily="2" charset="0"/>
                <a:ea typeface="Roboto" panose="02000000000000000000" pitchFamily="2" charset="0"/>
                <a:cs typeface="Times New Roman" panose="02020603050405020304" pitchFamily="18" charset="0"/>
              </a:rPr>
              <a:t>Modulaire</a:t>
            </a:r>
            <a:r>
              <a:rPr lang="fr-FR" sz="1800" dirty="0">
                <a:latin typeface="Roboto" panose="02000000000000000000" pitchFamily="2" charset="0"/>
                <a:ea typeface="Roboto" panose="02000000000000000000" pitchFamily="2" charset="0"/>
                <a:cs typeface="Times New Roman" panose="02020603050405020304" pitchFamily="18" charset="0"/>
              </a:rPr>
              <a:t> : généralement découpé en de nombreux fichiers, chaque fichier a un et un seul rôle à la fois.</a:t>
            </a:r>
          </a:p>
          <a:p>
            <a:pPr algn="just">
              <a:lnSpc>
                <a:spcPct val="90000"/>
              </a:lnSpc>
              <a:defRPr/>
            </a:pPr>
            <a:r>
              <a:rPr lang="fr-FR" sz="1800" b="1" dirty="0">
                <a:latin typeface="Roboto" panose="02000000000000000000" pitchFamily="2" charset="0"/>
                <a:ea typeface="Roboto" panose="02000000000000000000" pitchFamily="2" charset="0"/>
                <a:cs typeface="Times New Roman" panose="02020603050405020304" pitchFamily="18" charset="0"/>
              </a:rPr>
              <a:t>Découplé</a:t>
            </a:r>
            <a:r>
              <a:rPr lang="fr-FR" sz="1800" dirty="0">
                <a:latin typeface="Roboto" panose="02000000000000000000" pitchFamily="2" charset="0"/>
                <a:ea typeface="Roboto" panose="02000000000000000000" pitchFamily="2" charset="0"/>
                <a:cs typeface="Times New Roman" panose="02020603050405020304" pitchFamily="18" charset="0"/>
              </a:rPr>
              <a:t> : les fichiers sont conçus pour fonctionner indépendamment les uns des autres.</a:t>
            </a:r>
          </a:p>
          <a:p>
            <a:pPr algn="just">
              <a:lnSpc>
                <a:spcPct val="90000"/>
              </a:lnSpc>
              <a:defRPr/>
            </a:pPr>
            <a:r>
              <a:rPr lang="fr-FR" sz="1800" b="1" dirty="0">
                <a:latin typeface="Roboto" panose="02000000000000000000" pitchFamily="2" charset="0"/>
                <a:ea typeface="Roboto" panose="02000000000000000000" pitchFamily="2" charset="0"/>
                <a:cs typeface="Times New Roman" panose="02020603050405020304" pitchFamily="18" charset="0"/>
              </a:rPr>
              <a:t>Clair</a:t>
            </a:r>
            <a:r>
              <a:rPr lang="fr-FR" sz="1800" dirty="0">
                <a:latin typeface="Roboto" panose="02000000000000000000" pitchFamily="2" charset="0"/>
                <a:ea typeface="Roboto" panose="02000000000000000000" pitchFamily="2" charset="0"/>
                <a:cs typeface="Times New Roman" panose="02020603050405020304" pitchFamily="18" charset="0"/>
              </a:rPr>
              <a:t> : chaque fichier est généralement assez court (jamais des fichiers de 1000 lignes !), et le code à l'intérieur peut se lire comme de la prose.</a:t>
            </a:r>
          </a:p>
          <a:p>
            <a:pPr algn="just">
              <a:lnSpc>
                <a:spcPct val="90000"/>
              </a:lnSpc>
              <a:defRPr/>
            </a:pPr>
            <a:r>
              <a:rPr lang="fr-FR" sz="1800" b="1" dirty="0">
                <a:latin typeface="Roboto" panose="02000000000000000000" pitchFamily="2" charset="0"/>
                <a:ea typeface="Roboto" panose="02000000000000000000" pitchFamily="2" charset="0"/>
                <a:cs typeface="Times New Roman" panose="02020603050405020304" pitchFamily="18" charset="0"/>
              </a:rPr>
              <a:t>Réutilisable</a:t>
            </a:r>
            <a:r>
              <a:rPr lang="fr-FR" sz="1800" dirty="0">
                <a:latin typeface="Roboto" panose="02000000000000000000" pitchFamily="2" charset="0"/>
                <a:ea typeface="Roboto" panose="02000000000000000000" pitchFamily="2" charset="0"/>
                <a:cs typeface="Times New Roman" panose="02020603050405020304" pitchFamily="18" charset="0"/>
              </a:rPr>
              <a:t>: si un jour nous avons codé un fichier utile, nous pouvons nous en resservir dans un autre projet, ou dans un autre endroit du même projet. On gagne du temps en n'ayant pas à tout refaire à chaque fois !</a:t>
            </a:r>
          </a:p>
          <a:p>
            <a:pPr algn="just">
              <a:lnSpc>
                <a:spcPct val="90000"/>
              </a:lnSpc>
              <a:defRPr/>
            </a:pPr>
            <a:r>
              <a:rPr lang="fr-FR" sz="1800" b="1" dirty="0">
                <a:latin typeface="Roboto" panose="02000000000000000000" pitchFamily="2" charset="0"/>
                <a:ea typeface="Roboto" panose="02000000000000000000" pitchFamily="2" charset="0"/>
                <a:cs typeface="Times New Roman" panose="02020603050405020304" pitchFamily="18" charset="0"/>
              </a:rPr>
              <a:t>Évolutif</a:t>
            </a:r>
            <a:r>
              <a:rPr lang="fr-FR" sz="1800" dirty="0">
                <a:latin typeface="Roboto" panose="02000000000000000000" pitchFamily="2" charset="0"/>
                <a:ea typeface="Roboto" panose="02000000000000000000" pitchFamily="2" charset="0"/>
                <a:cs typeface="Times New Roman" panose="02020603050405020304" pitchFamily="18" charset="0"/>
              </a:rPr>
              <a:t>:  quand quelqu'un vient vous demander une nouvelle fonctionnalité, il est facile de l'ajouter. Vous n'avez pas peur de tout casser. Vous savez que ça va marcher, et votre code ne sera pas plus compliqué.</a:t>
            </a:r>
          </a:p>
        </p:txBody>
      </p:sp>
      <p:sp>
        <p:nvSpPr>
          <p:cNvPr id="2" name="Espace réservé du numéro de diapositive 1"/>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smtClean="0"/>
              <a:pPr>
                <a:spcAft>
                  <a:spcPts val="600"/>
                </a:spcAft>
              </a:pPr>
              <a:t>3</a:t>
            </a:fld>
            <a:endParaRPr lang="en-US" b="1"/>
          </a:p>
        </p:txBody>
      </p:sp>
      <p:pic>
        <p:nvPicPr>
          <p:cNvPr id="1026" name="Picture 2" descr="Clean code - Free computer icons">
            <a:extLst>
              <a:ext uri="{FF2B5EF4-FFF2-40B4-BE49-F238E27FC236}">
                <a16:creationId xmlns:a16="http://schemas.microsoft.com/office/drawing/2014/main" id="{31D0D431-2DA2-6981-4EBD-0DE6081747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72" b="4"/>
          <a:stretch/>
        </p:blipFill>
        <p:spPr bwMode="auto">
          <a:xfrm>
            <a:off x="457201" y="2032549"/>
            <a:ext cx="399190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8930" y="629266"/>
            <a:ext cx="3322912" cy="1641987"/>
          </a:xfrm>
        </p:spPr>
        <p:txBody>
          <a:bodyPr>
            <a:normAutofit/>
          </a:bodyPr>
          <a:lstStyle/>
          <a:p>
            <a:pPr eaLnBrk="1" hangingPunct="1">
              <a:lnSpc>
                <a:spcPct val="90000"/>
              </a:lnSpc>
              <a:defRPr/>
            </a:pPr>
            <a:r>
              <a:rPr lang="fr-FR" sz="3600" b="1">
                <a:latin typeface="Roboto Black" panose="02000000000000000000" pitchFamily="2" charset="0"/>
                <a:ea typeface="Roboto Black" panose="02000000000000000000" pitchFamily="2" charset="0"/>
                <a:cs typeface="Times New Roman" pitchFamily="18" charset="0"/>
              </a:rPr>
              <a:t>Les limites d'un code de débutant</a:t>
            </a:r>
          </a:p>
        </p:txBody>
      </p:sp>
      <p:sp>
        <p:nvSpPr>
          <p:cNvPr id="30723" name="Rectangle 3"/>
          <p:cNvSpPr>
            <a:spLocks noGrp="1" noChangeArrowheads="1"/>
          </p:cNvSpPr>
          <p:nvPr>
            <p:ph idx="1"/>
          </p:nvPr>
        </p:nvSpPr>
        <p:spPr>
          <a:xfrm>
            <a:off x="647701" y="2438401"/>
            <a:ext cx="3324141" cy="3809998"/>
          </a:xfrm>
        </p:spPr>
        <p:txBody>
          <a:bodyPr>
            <a:normAutofit/>
          </a:bodyPr>
          <a:lstStyle/>
          <a:p>
            <a:pPr marL="0" indent="0" eaLnBrk="1" hangingPunct="1">
              <a:buNone/>
              <a:defRPr/>
            </a:pPr>
            <a:r>
              <a:rPr lang="fr-FR">
                <a:latin typeface="Roboto" panose="02000000000000000000" pitchFamily="2" charset="0"/>
                <a:ea typeface="Roboto" panose="02000000000000000000" pitchFamily="2" charset="0"/>
                <a:cs typeface="Times New Roman" panose="02020603050405020304" pitchFamily="18" charset="0"/>
              </a:rPr>
              <a:t>Tout est dans un seul fichier. On y mélange </a:t>
            </a:r>
            <a:r>
              <a:rPr lang="fr-FR" b="1" u="sng">
                <a:latin typeface="Roboto" panose="02000000000000000000" pitchFamily="2" charset="0"/>
                <a:ea typeface="Roboto" panose="02000000000000000000" pitchFamily="2" charset="0"/>
                <a:cs typeface="Times New Roman" panose="02020603050405020304" pitchFamily="18" charset="0"/>
              </a:rPr>
              <a:t>des opérations en PHP, des requêtes SQL et du code HTML</a:t>
            </a:r>
            <a:r>
              <a:rPr lang="fr-FR">
                <a:latin typeface="Roboto" panose="02000000000000000000" pitchFamily="2" charset="0"/>
                <a:ea typeface="Roboto" panose="02000000000000000000" pitchFamily="2" charset="0"/>
                <a:cs typeface="Times New Roman" panose="02020603050405020304" pitchFamily="18" charset="0"/>
              </a:rPr>
              <a:t>.</a:t>
            </a:r>
          </a:p>
          <a:p>
            <a:pPr marL="0" indent="0" eaLnBrk="1" hangingPunct="1">
              <a:buNone/>
              <a:defRPr/>
            </a:pPr>
            <a:endParaRPr lang="fr-FR">
              <a:latin typeface="Roboto" panose="02000000000000000000" pitchFamily="2" charset="0"/>
              <a:ea typeface="Roboto" panose="02000000000000000000" pitchFamily="2" charset="0"/>
              <a:cs typeface="Times New Roman" panose="02020603050405020304" pitchFamily="18" charset="0"/>
            </a:endParaRPr>
          </a:p>
        </p:txBody>
      </p:sp>
      <p:sp>
        <p:nvSpPr>
          <p:cNvPr id="2" name="Espace réservé du numéro de diapositive 1"/>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a:pPr>
                <a:spcAft>
                  <a:spcPts val="600"/>
                </a:spcAft>
              </a:pPr>
              <a:t>4</a:t>
            </a:fld>
            <a:endParaRPr lang="en-US" b="1"/>
          </a:p>
        </p:txBody>
      </p:sp>
      <p:pic>
        <p:nvPicPr>
          <p:cNvPr id="3075" name="Picture 3" descr="HTML, PHP, SQL, PHP, HTML, PHP... on mélange un peu trop les choses ici !">
            <a:extLst>
              <a:ext uri="{FF2B5EF4-FFF2-40B4-BE49-F238E27FC236}">
                <a16:creationId xmlns:a16="http://schemas.microsoft.com/office/drawing/2014/main" id="{2AE75559-B3E3-DAD3-EB08-7B2A0AC5A0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03" r="1" b="1"/>
          <a:stretch/>
        </p:blipFill>
        <p:spPr bwMode="auto">
          <a:xfrm>
            <a:off x="4265983" y="629266"/>
            <a:ext cx="6924756"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8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8930" y="629266"/>
            <a:ext cx="5616217" cy="1622321"/>
          </a:xfrm>
        </p:spPr>
        <p:txBody>
          <a:bodyPr>
            <a:normAutofit/>
          </a:bodyPr>
          <a:lstStyle/>
          <a:p>
            <a:pPr eaLnBrk="1" hangingPunct="1">
              <a:defRPr/>
            </a:pPr>
            <a:r>
              <a:rPr lang="en-US" b="1" dirty="0">
                <a:solidFill>
                  <a:srgbClr val="EBEBEB"/>
                </a:solidFill>
                <a:latin typeface="Roboto Black" panose="020B0604020202020204" pitchFamily="2" charset="0"/>
                <a:ea typeface="Roboto Black" panose="020B0604020202020204" pitchFamily="2" charset="0"/>
                <a:cs typeface="Times New Roman" pitchFamily="18" charset="0"/>
              </a:rPr>
              <a:t>C’EST QUOI MVC?</a:t>
            </a:r>
          </a:p>
        </p:txBody>
      </p:sp>
      <p:sp>
        <p:nvSpPr>
          <p:cNvPr id="30723" name="Rectangle 3"/>
          <p:cNvSpPr>
            <a:spLocks noGrp="1" noChangeArrowheads="1"/>
          </p:cNvSpPr>
          <p:nvPr>
            <p:ph idx="1"/>
          </p:nvPr>
        </p:nvSpPr>
        <p:spPr>
          <a:xfrm>
            <a:off x="417653" y="2251587"/>
            <a:ext cx="6252612" cy="3785419"/>
          </a:xfrm>
        </p:spPr>
        <p:txBody>
          <a:bodyPr>
            <a:normAutofit lnSpcReduction="10000"/>
          </a:bodyPr>
          <a:lstStyle/>
          <a:p>
            <a:pPr marL="0" indent="0" eaLnBrk="1" hangingPunct="1">
              <a:buNone/>
              <a:defRPr/>
            </a:pPr>
            <a:r>
              <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Comment est-ce que je fais pour avoir une structure propre pour mon code, comme les pros? C’est avec MVC !!!</a:t>
            </a:r>
          </a:p>
          <a:p>
            <a:pPr eaLnBrk="1" hangingPunct="1">
              <a:defRPr/>
            </a:pPr>
            <a:endPar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endParaRPr>
          </a:p>
          <a:p>
            <a:pPr eaLnBrk="1" hangingPunct="1">
              <a:defRPr/>
            </a:pPr>
            <a:r>
              <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MVC est un </a:t>
            </a:r>
            <a:r>
              <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hlinkClick r:id="rId3" tooltip="http://fr.wikipedia.org/wiki/Design_pattern">
                  <a:extLst>
                    <a:ext uri="{A12FA001-AC4F-418D-AE19-62706E023703}">
                      <ahyp:hlinkClr xmlns:ahyp="http://schemas.microsoft.com/office/drawing/2018/hyperlinkcolor" val="tx"/>
                    </a:ext>
                  </a:extLst>
                </a:hlinkClick>
              </a:rPr>
              <a:t>design pattern</a:t>
            </a:r>
            <a:r>
              <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 (orienté objet). c'est à dire un concept d'architecture logicielle. </a:t>
            </a:r>
          </a:p>
          <a:p>
            <a:pPr eaLnBrk="1" hangingPunct="1">
              <a:defRPr/>
            </a:pPr>
            <a:r>
              <a:rPr lang="fr-FR" sz="240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Il permet de séparer l’affichage des informations, les actions de l’utilisateur et l’accès aux données.</a:t>
            </a:r>
            <a:endParaRPr lang="en-US" sz="2400" dirty="0">
              <a:solidFill>
                <a:srgbClr val="FFFFFF"/>
              </a:solidFill>
              <a:latin typeface="Roboto" panose="02000000000000000000" pitchFamily="2" charset="0"/>
              <a:ea typeface="Roboto" panose="02000000000000000000" pitchFamily="2" charset="0"/>
              <a:cs typeface="Times New Roman" panose="02020603050405020304" pitchFamily="18" charset="0"/>
            </a:endParaRPr>
          </a:p>
        </p:txBody>
      </p:sp>
      <p:sp>
        <p:nvSpPr>
          <p:cNvPr id="2" name="Espace réservé du numéro de diapositive 1"/>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smtClean="0">
                <a:solidFill>
                  <a:srgbClr val="FFFFFF"/>
                </a:solidFill>
              </a:rPr>
              <a:pPr>
                <a:spcAft>
                  <a:spcPts val="600"/>
                </a:spcAft>
              </a:pPr>
              <a:t>5</a:t>
            </a:fld>
            <a:endParaRPr lang="en-US" b="1">
              <a:solidFill>
                <a:srgbClr val="FFFFFF"/>
              </a:solidFill>
            </a:endParaRPr>
          </a:p>
        </p:txBody>
      </p:sp>
      <p:pic>
        <p:nvPicPr>
          <p:cNvPr id="7" name="Image 6">
            <a:extLst>
              <a:ext uri="{FF2B5EF4-FFF2-40B4-BE49-F238E27FC236}">
                <a16:creationId xmlns:a16="http://schemas.microsoft.com/office/drawing/2014/main" id="{18AB0837-0513-0F33-AC17-C88414860F2F}"/>
              </a:ext>
            </a:extLst>
          </p:cNvPr>
          <p:cNvPicPr>
            <a:picLocks noChangeAspect="1"/>
          </p:cNvPicPr>
          <p:nvPr/>
        </p:nvPicPr>
        <p:blipFill>
          <a:blip r:embed="rId4"/>
          <a:stretch>
            <a:fillRect/>
          </a:stretch>
        </p:blipFill>
        <p:spPr>
          <a:xfrm>
            <a:off x="7305212" y="2628929"/>
            <a:ext cx="4821698" cy="1964841"/>
          </a:xfrm>
          <a:prstGeom prst="rect">
            <a:avLst/>
          </a:prstGeom>
          <a:effectLst/>
        </p:spPr>
      </p:pic>
    </p:spTree>
    <p:extLst>
      <p:ext uri="{BB962C8B-B14F-4D97-AF65-F5344CB8AC3E}">
        <p14:creationId xmlns:p14="http://schemas.microsoft.com/office/powerpoint/2010/main" val="75407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02111984F565}" type="slidenum">
              <a:rPr lang="en-US">
                <a:solidFill>
                  <a:srgbClr val="FFFFFF"/>
                </a:solidFill>
              </a:rPr>
              <a:pPr defTabSz="914400">
                <a:spcAft>
                  <a:spcPts val="600"/>
                </a:spcAft>
              </a:pPr>
              <a:t>6</a:t>
            </a:fld>
            <a:endParaRPr lang="en-US" dirty="0">
              <a:solidFill>
                <a:srgbClr val="FFFFFF"/>
              </a:solidFill>
            </a:endParaRPr>
          </a:p>
        </p:txBody>
      </p:sp>
      <p:sp>
        <p:nvSpPr>
          <p:cNvPr id="4" name="Rectangle 3"/>
          <p:cNvSpPr/>
          <p:nvPr/>
        </p:nvSpPr>
        <p:spPr>
          <a:xfrm>
            <a:off x="228600" y="3072385"/>
            <a:ext cx="3932709" cy="294741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sz="3600" dirty="0">
                <a:solidFill>
                  <a:srgbClr val="FFFFFF"/>
                </a:solidFill>
                <a:latin typeface="Roboto Black" panose="02000000000000000000" pitchFamily="2" charset="0"/>
                <a:ea typeface="Roboto Black" panose="02000000000000000000" pitchFamily="2" charset="0"/>
                <a:cs typeface="+mj-cs"/>
              </a:rPr>
              <a:t>Architecture MVC</a:t>
            </a:r>
          </a:p>
          <a:p>
            <a:pPr>
              <a:spcBef>
                <a:spcPts val="1000"/>
              </a:spcBef>
              <a:buClr>
                <a:schemeClr val="bg2">
                  <a:lumMod val="40000"/>
                  <a:lumOff val="60000"/>
                </a:schemeClr>
              </a:buClr>
              <a:buSzPct val="80000"/>
              <a:buFont typeface="Wingdings 3" charset="2"/>
              <a:buChar char=""/>
            </a:pPr>
            <a:endParaRPr lang="en-US" sz="3600" dirty="0">
              <a:solidFill>
                <a:srgbClr val="FFFFFF"/>
              </a:solidFill>
              <a:effectLst>
                <a:reflection blurRad="6350" stA="60000" endA="900" endPos="58000" dir="5400000" sy="-100000" algn="bl" rotWithShape="0"/>
              </a:effectLst>
              <a:latin typeface="Roboto Black" panose="02000000000000000000" pitchFamily="2" charset="0"/>
              <a:ea typeface="Roboto Black" panose="02000000000000000000" pitchFamily="2" charset="0"/>
              <a:cs typeface="+mj-cs"/>
            </a:endParaRPr>
          </a:p>
        </p:txBody>
      </p:sp>
      <p:pic>
        <p:nvPicPr>
          <p:cNvPr id="1026" name="Picture 2" descr="The Model View Controller Pattern – MVC Architecture and Frameworks  Explained">
            <a:extLst>
              <a:ext uri="{FF2B5EF4-FFF2-40B4-BE49-F238E27FC236}">
                <a16:creationId xmlns:a16="http://schemas.microsoft.com/office/drawing/2014/main" id="{5E2E1A71-1D34-989E-5909-D758C1B97C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1880" y="1317988"/>
            <a:ext cx="7232809" cy="573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03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169" y="1447799"/>
            <a:ext cx="2731458" cy="4766734"/>
          </a:xfrm>
        </p:spPr>
        <p:txBody>
          <a:bodyPr anchor="t">
            <a:normAutofit/>
          </a:bodyPr>
          <a:lstStyle/>
          <a:p>
            <a:pPr eaLnBrk="1" hangingPunct="1">
              <a:defRPr/>
            </a:pPr>
            <a:r>
              <a:rPr lang="fr-FR" sz="4000" dirty="0">
                <a:solidFill>
                  <a:schemeClr val="tx1"/>
                </a:solidFill>
                <a:latin typeface="Roboto Black" panose="02000000000000000000" pitchFamily="2" charset="0"/>
                <a:ea typeface="Roboto Black" panose="02000000000000000000" pitchFamily="2" charset="0"/>
              </a:rPr>
              <a:t>MODEL</a:t>
            </a:r>
            <a:endParaRPr lang="fr-FR" sz="4000" b="1" dirty="0">
              <a:solidFill>
                <a:schemeClr val="tx1"/>
              </a:solidFill>
              <a:effectLst>
                <a:reflection blurRad="6350" stA="60000" endA="900" endPos="58000" dir="5400000" sy="-100000" algn="bl" rotWithShape="0"/>
              </a:effectLst>
              <a:latin typeface="Roboto Black" panose="02000000000000000000" pitchFamily="2" charset="0"/>
              <a:ea typeface="Roboto Black" panose="02000000000000000000" pitchFamily="2" charset="0"/>
              <a:cs typeface="Times New Roman" pitchFamily="18" charset="0"/>
            </a:endParaRPr>
          </a:p>
        </p:txBody>
      </p:sp>
      <p:sp>
        <p:nvSpPr>
          <p:cNvPr id="3" name="Content Placeholder 2"/>
          <p:cNvSpPr>
            <a:spLocks noGrp="1"/>
          </p:cNvSpPr>
          <p:nvPr>
            <p:ph idx="1"/>
          </p:nvPr>
        </p:nvSpPr>
        <p:spPr>
          <a:xfrm>
            <a:off x="643467" y="1447798"/>
            <a:ext cx="6709034" cy="4766735"/>
          </a:xfrm>
        </p:spPr>
        <p:txBody>
          <a:bodyPr anchor="t">
            <a:normAutofit/>
          </a:bodyPr>
          <a:lstStyle/>
          <a:p>
            <a:pPr marL="0" indent="0" eaLnBrk="1" hangingPunct="1">
              <a:buNone/>
              <a:defRPr/>
            </a:pPr>
            <a:r>
              <a:rPr lang="fr-FR" sz="2400" dirty="0">
                <a:effectLst/>
                <a:latin typeface="Roboto" panose="02000000000000000000" pitchFamily="2" charset="0"/>
                <a:ea typeface="Roboto" panose="02000000000000000000" pitchFamily="2" charset="0"/>
              </a:rPr>
              <a:t>Représente la partie de l’application qui exécute la logique métier. Cela signifie qu’elle est responsable de récupérer les données et faire des traitements, validations, et beaucoup d’autres tâches concernant la manipulation des données.</a:t>
            </a:r>
          </a:p>
          <a:p>
            <a:pPr eaLnBrk="1" hangingPunct="1">
              <a:defRPr/>
            </a:pPr>
            <a:r>
              <a:rPr lang="fr-FR" sz="2400" dirty="0">
                <a:latin typeface="Roboto" panose="02000000000000000000" pitchFamily="2" charset="0"/>
                <a:ea typeface="Roboto" panose="02000000000000000000" pitchFamily="2" charset="0"/>
              </a:rPr>
              <a:t>Données de l’application</a:t>
            </a:r>
          </a:p>
          <a:p>
            <a:pPr eaLnBrk="1" hangingPunct="1">
              <a:defRPr/>
            </a:pPr>
            <a:r>
              <a:rPr lang="fr-FR" sz="2400" dirty="0">
                <a:latin typeface="Roboto" panose="02000000000000000000" pitchFamily="2" charset="0"/>
                <a:ea typeface="Roboto" panose="02000000000000000000" pitchFamily="2" charset="0"/>
              </a:rPr>
              <a:t>Méthodes manipulant ces données</a:t>
            </a:r>
          </a:p>
          <a:p>
            <a:pPr eaLnBrk="1" hangingPunct="1">
              <a:defRPr/>
            </a:pPr>
            <a:r>
              <a:rPr lang="fr-FR" sz="2400" dirty="0">
                <a:latin typeface="Roboto" panose="02000000000000000000" pitchFamily="2" charset="0"/>
                <a:ea typeface="Roboto" panose="02000000000000000000" pitchFamily="2" charset="0"/>
              </a:rPr>
              <a:t>Stockage et extraction de la BD</a:t>
            </a:r>
            <a:endParaRPr lang="en-US" altLang="en-US" sz="2400" dirty="0">
              <a:latin typeface="Roboto" panose="02000000000000000000" pitchFamily="2" charset="0"/>
              <a:ea typeface="Roboto" panose="02000000000000000000" pitchFamily="2" charset="0"/>
            </a:endParaRPr>
          </a:p>
          <a:p>
            <a:pPr marL="0" indent="0" eaLnBrk="1" hangingPunct="1">
              <a:buNone/>
              <a:defRPr/>
            </a:pPr>
            <a:endParaRPr lang="fr-FR" sz="2400" dirty="0">
              <a:latin typeface="Roboto" panose="02000000000000000000" pitchFamily="2" charset="0"/>
              <a:ea typeface="Roboto" panose="02000000000000000000" pitchFamily="2" charset="0"/>
            </a:endParaRPr>
          </a:p>
        </p:txBody>
      </p:sp>
      <p:sp>
        <p:nvSpPr>
          <p:cNvPr id="4" name="Espace réservé du numéro de diapositive 3"/>
          <p:cNvSpPr>
            <a:spLocks noGrp="1"/>
          </p:cNvSpPr>
          <p:nvPr>
            <p:ph type="sldNum" sz="quarter" idx="12"/>
          </p:nvPr>
        </p:nvSpPr>
        <p:spPr>
          <a:xfrm>
            <a:off x="10344118" y="111091"/>
            <a:ext cx="838199" cy="767687"/>
          </a:xfrm>
        </p:spPr>
        <p:txBody>
          <a:bodyPr>
            <a:normAutofit/>
          </a:bodyPr>
          <a:lstStyle/>
          <a:p>
            <a:pPr>
              <a:spcAft>
                <a:spcPts val="600"/>
              </a:spcAft>
            </a:pPr>
            <a:fld id="{D57F1E4F-1CFF-5643-939E-02111984F565}" type="slidenum">
              <a:rPr lang="en-US" b="1"/>
              <a:pPr>
                <a:spcAft>
                  <a:spcPts val="600"/>
                </a:spcAft>
              </a:pPr>
              <a:t>7</a:t>
            </a:fld>
            <a:endParaRPr lang="en-US" b="1" dirty="0"/>
          </a:p>
        </p:txBody>
      </p:sp>
    </p:spTree>
    <p:extLst>
      <p:ext uri="{BB962C8B-B14F-4D97-AF65-F5344CB8AC3E}">
        <p14:creationId xmlns:p14="http://schemas.microsoft.com/office/powerpoint/2010/main" val="46284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7"/>
            <a:ext cx="9252154" cy="1016654"/>
          </a:xfrm>
        </p:spPr>
        <p:txBody>
          <a:bodyPr vert="horz" lIns="91440" tIns="45720" rIns="91440" bIns="45720" rtlCol="0">
            <a:normAutofit/>
            <a:scene3d>
              <a:camera prst="orthographicFront"/>
              <a:lightRig rig="soft" dir="t">
                <a:rot lat="0" lon="0" rev="15600000"/>
              </a:lightRig>
            </a:scene3d>
            <a:sp3d extrusionH="57150" prstMaterial="softEdge">
              <a:bevelT w="25400" h="38100"/>
            </a:sp3d>
          </a:bodyPr>
          <a:lstStyle/>
          <a:p>
            <a:r>
              <a:rPr lang="fr-FR" dirty="0">
                <a:solidFill>
                  <a:srgbClr val="EBEBEB"/>
                </a:solidFill>
                <a:latin typeface="Roboto Black" panose="02000000000000000000" pitchFamily="2" charset="0"/>
                <a:ea typeface="Roboto Black" panose="02000000000000000000" pitchFamily="2" charset="0"/>
              </a:rPr>
              <a:t>VIEW</a:t>
            </a:r>
            <a:endParaRPr lang="fr-FR" b="1" dirty="0">
              <a:solidFill>
                <a:srgbClr val="EBEBEB"/>
              </a:solidFill>
              <a:latin typeface="Roboto Black" panose="02000000000000000000" pitchFamily="2" charset="0"/>
              <a:ea typeface="Roboto Black" panose="02000000000000000000" pitchFamily="2" charset="0"/>
              <a:cs typeface="Times New Roman" pitchFamily="18" charset="0"/>
            </a:endParaRPr>
          </a:p>
        </p:txBody>
      </p:sp>
      <p:graphicFrame>
        <p:nvGraphicFramePr>
          <p:cNvPr id="28" name="Content Placeholder 2">
            <a:extLst>
              <a:ext uri="{FF2B5EF4-FFF2-40B4-BE49-F238E27FC236}">
                <a16:creationId xmlns:a16="http://schemas.microsoft.com/office/drawing/2014/main" id="{F3F628BB-8141-DA10-B202-819D819CEF5A}"/>
              </a:ext>
            </a:extLst>
          </p:cNvPr>
          <p:cNvGraphicFramePr>
            <a:graphicFrameLocks noGrp="1"/>
          </p:cNvGraphicFramePr>
          <p:nvPr>
            <p:ph idx="1"/>
          </p:nvPr>
        </p:nvGraphicFramePr>
        <p:xfrm>
          <a:off x="648930" y="2187209"/>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smtClean="0">
                <a:solidFill>
                  <a:srgbClr val="FFFFFF"/>
                </a:solidFill>
              </a:rPr>
              <a:pPr>
                <a:spcAft>
                  <a:spcPts val="600"/>
                </a:spcAft>
              </a:pPr>
              <a:t>8</a:t>
            </a:fld>
            <a:endParaRPr lang="en-US" b="1">
              <a:solidFill>
                <a:srgbClr val="FFFFFF"/>
              </a:solidFill>
            </a:endParaRPr>
          </a:p>
        </p:txBody>
      </p:sp>
    </p:spTree>
    <p:extLst>
      <p:ext uri="{BB962C8B-B14F-4D97-AF65-F5344CB8AC3E}">
        <p14:creationId xmlns:p14="http://schemas.microsoft.com/office/powerpoint/2010/main" val="80310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vert="horz" lIns="91440" tIns="45720" rIns="91440" bIns="45720" rtlCol="0">
            <a:normAutofit/>
          </a:bodyPr>
          <a:lstStyle/>
          <a:p>
            <a:r>
              <a:rPr lang="fr-FR" dirty="0">
                <a:latin typeface="Roboto Black" panose="02000000000000000000" pitchFamily="2" charset="0"/>
                <a:ea typeface="Roboto Black" panose="02000000000000000000" pitchFamily="2" charset="0"/>
              </a:rPr>
              <a:t>CONTROLLER</a:t>
            </a:r>
            <a:endParaRPr lang="fr-FR" b="1" i="1" dirty="0">
              <a:effectLst>
                <a:reflection blurRad="6350" stA="60000" endA="900" endPos="58000" dir="5400000" sy="-100000" algn="bl" rotWithShape="0"/>
              </a:effectLst>
              <a:latin typeface="Roboto Black" panose="02000000000000000000" pitchFamily="2" charset="0"/>
              <a:ea typeface="Roboto Black" panose="02000000000000000000" pitchFamily="2" charset="0"/>
              <a:cs typeface="Times New Roman" pitchFamily="18" charset="0"/>
            </a:endParaRPr>
          </a:p>
        </p:txBody>
      </p:sp>
      <p:graphicFrame>
        <p:nvGraphicFramePr>
          <p:cNvPr id="23" name="Content Placeholder 2">
            <a:extLst>
              <a:ext uri="{FF2B5EF4-FFF2-40B4-BE49-F238E27FC236}">
                <a16:creationId xmlns:a16="http://schemas.microsoft.com/office/drawing/2014/main" id="{65155808-E314-266B-A076-C1398AB2DBED}"/>
              </a:ext>
            </a:extLst>
          </p:cNvPr>
          <p:cNvGraphicFramePr>
            <a:graphicFrameLocks noGrp="1"/>
          </p:cNvGraphicFramePr>
          <p:nvPr>
            <p:ph idx="1"/>
          </p:nvPr>
        </p:nvGraphicFramePr>
        <p:xfrm>
          <a:off x="646481" y="1810435"/>
          <a:ext cx="11295147"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b="1"/>
              <a:pPr>
                <a:spcAft>
                  <a:spcPts val="600"/>
                </a:spcAft>
              </a:pPr>
              <a:t>9</a:t>
            </a:fld>
            <a:endParaRPr lang="en-US" b="1"/>
          </a:p>
        </p:txBody>
      </p:sp>
    </p:spTree>
    <p:extLst>
      <p:ext uri="{BB962C8B-B14F-4D97-AF65-F5344CB8AC3E}">
        <p14:creationId xmlns:p14="http://schemas.microsoft.com/office/powerpoint/2010/main" val="229690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TotalTime>
  <Words>779</Words>
  <Application>Microsoft Office PowerPoint</Application>
  <PresentationFormat>Grand écran</PresentationFormat>
  <Paragraphs>88</Paragraphs>
  <Slides>14</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Century Gothic</vt:lpstr>
      <vt:lpstr>Roboto</vt:lpstr>
      <vt:lpstr>Roboto Black</vt:lpstr>
      <vt:lpstr>Times New Roman</vt:lpstr>
      <vt:lpstr>Wingdings 3</vt:lpstr>
      <vt:lpstr>Ion</vt:lpstr>
      <vt:lpstr>Présentation PowerPoint</vt:lpstr>
      <vt:lpstr>PLAN</vt:lpstr>
      <vt:lpstr>Comment avoir une structure propre et pro pour mon code?</vt:lpstr>
      <vt:lpstr>Les limites d'un code de débutant</vt:lpstr>
      <vt:lpstr>C’EST QUOI MVC?</vt:lpstr>
      <vt:lpstr>Présentation PowerPoint</vt:lpstr>
      <vt:lpstr>MODEL</vt:lpstr>
      <vt:lpstr>VIEW</vt:lpstr>
      <vt:lpstr>CONTROLLER</vt:lpstr>
      <vt:lpstr>L’UTLISATION DE MVC</vt:lpstr>
      <vt:lpstr>Exemples d’architecture MVC </vt:lpstr>
      <vt:lpstr>AVANTAGES </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Mouad Jamaoui</dc:creator>
  <cp:lastModifiedBy>Mouad Jamaoui</cp:lastModifiedBy>
  <cp:revision>4</cp:revision>
  <dcterms:created xsi:type="dcterms:W3CDTF">2022-12-11T14:29:25Z</dcterms:created>
  <dcterms:modified xsi:type="dcterms:W3CDTF">2022-12-13T12:02:24Z</dcterms:modified>
</cp:coreProperties>
</file>