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9995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-En" initials="C" lastIdx="1" clrIdx="0">
    <p:extLst>
      <p:ext uri="{19B8F6BF-5375-455C-9EA6-DF929625EA0E}">
        <p15:presenceInfo xmlns:p15="http://schemas.microsoft.com/office/powerpoint/2012/main" userId="ef027c2057e778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816" y="-6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945943"/>
            <a:ext cx="7649607" cy="626689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9454516"/>
            <a:ext cx="6749654" cy="434599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958369"/>
            <a:ext cx="1940525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958369"/>
            <a:ext cx="5709082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4487671"/>
            <a:ext cx="7762102" cy="748777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2046282"/>
            <a:ext cx="7762102" cy="3937644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4791843"/>
            <a:ext cx="3824804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4791843"/>
            <a:ext cx="3824804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6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958373"/>
            <a:ext cx="776210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4412664"/>
            <a:ext cx="3807226" cy="216257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6575242"/>
            <a:ext cx="38072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4412664"/>
            <a:ext cx="3825976" cy="216257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6575242"/>
            <a:ext cx="382597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200044"/>
            <a:ext cx="2902585" cy="420015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591766"/>
            <a:ext cx="4556016" cy="1279213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5400199"/>
            <a:ext cx="2902585" cy="1000453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200044"/>
            <a:ext cx="2902585" cy="420015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591766"/>
            <a:ext cx="4556016" cy="1279213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5400199"/>
            <a:ext cx="2902585" cy="1000453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958373"/>
            <a:ext cx="776210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4791843"/>
            <a:ext cx="776210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6683952"/>
            <a:ext cx="20248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8925-4FF1-4052-9E91-AFD7F2B3F05E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6683952"/>
            <a:ext cx="30373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6683952"/>
            <a:ext cx="20248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1FB-29F2-4C8D-8AAC-EA8BE797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B204DEE-986F-4147-88B5-2B6E0E2EF283}"/>
              </a:ext>
            </a:extLst>
          </p:cNvPr>
          <p:cNvSpPr/>
          <p:nvPr/>
        </p:nvSpPr>
        <p:spPr>
          <a:xfrm>
            <a:off x="4344824" y="9966829"/>
            <a:ext cx="4413063" cy="7810549"/>
          </a:xfrm>
          <a:prstGeom prst="roundRect">
            <a:avLst/>
          </a:prstGeom>
          <a:ln cap="flat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D0E44-435B-4959-9AC0-63A56F5D6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69119"/>
              </p:ext>
            </p:extLst>
          </p:nvPr>
        </p:nvGraphicFramePr>
        <p:xfrm>
          <a:off x="1969983" y="315187"/>
          <a:ext cx="950452" cy="12192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0452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</a:tblGrid>
              <a:tr h="161129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Experiment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161129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SRX347205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61129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ERX1043601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167156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61129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SRX997368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BDDFEE-0179-4E39-92F9-8726E296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95815"/>
              </p:ext>
            </p:extLst>
          </p:nvPr>
        </p:nvGraphicFramePr>
        <p:xfrm>
          <a:off x="1592611" y="2666502"/>
          <a:ext cx="1705196" cy="12538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2598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85259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</a:tblGrid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Experiment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Run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SRX347205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SRR974727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SRX347205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SRR974742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0765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1565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SRX997368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SRR1976398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FBB51B-EBBF-4E61-A383-A0B8F03160E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445209" y="1940799"/>
            <a:ext cx="0" cy="725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40917-84C5-4CBA-9E96-A52E6E88072B}"/>
              </a:ext>
            </a:extLst>
          </p:cNvPr>
          <p:cNvCxnSpPr>
            <a:cxnSpLocks/>
          </p:cNvCxnSpPr>
          <p:nvPr/>
        </p:nvCxnSpPr>
        <p:spPr>
          <a:xfrm>
            <a:off x="1969983" y="5234400"/>
            <a:ext cx="46129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03FF3A-A606-4A5D-BECC-48B1E065BAE1}"/>
              </a:ext>
            </a:extLst>
          </p:cNvPr>
          <p:cNvSpPr txBox="1"/>
          <p:nvPr/>
        </p:nvSpPr>
        <p:spPr>
          <a:xfrm>
            <a:off x="3969" y="1806003"/>
            <a:ext cx="242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Fetch </a:t>
            </a:r>
            <a:br>
              <a:rPr lang="en-US" sz="1600" b="1" dirty="0"/>
            </a:br>
            <a:r>
              <a:rPr lang="en-US" sz="1600" b="1" dirty="0"/>
              <a:t>run information </a:t>
            </a:r>
            <a:br>
              <a:rPr lang="en-US" sz="1600" b="1" dirty="0"/>
            </a:br>
            <a:r>
              <a:rPr lang="en-US" sz="1600" b="1" dirty="0"/>
              <a:t>from SRA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57501-ADAE-4C73-BBAF-AFD2B0E62D91}"/>
              </a:ext>
            </a:extLst>
          </p:cNvPr>
          <p:cNvSpPr txBox="1"/>
          <p:nvPr/>
        </p:nvSpPr>
        <p:spPr>
          <a:xfrm>
            <a:off x="1799199" y="1546776"/>
            <a:ext cx="126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1FA607-38DB-440A-87FC-2A7E0921D1C8}"/>
              </a:ext>
            </a:extLst>
          </p:cNvPr>
          <p:cNvCxnSpPr>
            <a:cxnSpLocks/>
            <a:stCxn id="28" idx="2"/>
            <a:endCxn id="21" idx="1"/>
          </p:cNvCxnSpPr>
          <p:nvPr/>
        </p:nvCxnSpPr>
        <p:spPr>
          <a:xfrm>
            <a:off x="2431273" y="4240962"/>
            <a:ext cx="1580" cy="1223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EA5CC2-BF44-4F62-AE16-4B160D696371}"/>
              </a:ext>
            </a:extLst>
          </p:cNvPr>
          <p:cNvSpPr txBox="1"/>
          <p:nvPr/>
        </p:nvSpPr>
        <p:spPr>
          <a:xfrm>
            <a:off x="1948" y="4422232"/>
            <a:ext cx="2179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b="1" dirty="0"/>
              <a:t>Download sequencing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C57301-FF83-459B-ACF6-CF8840ACEA25}"/>
              </a:ext>
            </a:extLst>
          </p:cNvPr>
          <p:cNvGrpSpPr/>
          <p:nvPr/>
        </p:nvGrpSpPr>
        <p:grpSpPr>
          <a:xfrm>
            <a:off x="1892975" y="5464078"/>
            <a:ext cx="1010358" cy="393145"/>
            <a:chOff x="1636265" y="4462632"/>
            <a:chExt cx="1010358" cy="393145"/>
          </a:xfrm>
        </p:grpSpPr>
        <p:sp>
          <p:nvSpPr>
            <p:cNvPr id="18" name="Flowchart: Data 17">
              <a:extLst>
                <a:ext uri="{FF2B5EF4-FFF2-40B4-BE49-F238E27FC236}">
                  <a16:creationId xmlns:a16="http://schemas.microsoft.com/office/drawing/2014/main" id="{DCECD36D-8718-4D03-963F-894484C3A99B}"/>
                </a:ext>
              </a:extLst>
            </p:cNvPr>
            <p:cNvSpPr/>
            <p:nvPr/>
          </p:nvSpPr>
          <p:spPr>
            <a:xfrm>
              <a:off x="1636265" y="4558600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lowchart: Data 18">
              <a:extLst>
                <a:ext uri="{FF2B5EF4-FFF2-40B4-BE49-F238E27FC236}">
                  <a16:creationId xmlns:a16="http://schemas.microsoft.com/office/drawing/2014/main" id="{B43A003E-9403-4224-8DDA-8D459E6E3721}"/>
                </a:ext>
              </a:extLst>
            </p:cNvPr>
            <p:cNvSpPr/>
            <p:nvPr/>
          </p:nvSpPr>
          <p:spPr>
            <a:xfrm>
              <a:off x="1660541" y="4527727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lowchart: Data 19">
              <a:extLst>
                <a:ext uri="{FF2B5EF4-FFF2-40B4-BE49-F238E27FC236}">
                  <a16:creationId xmlns:a16="http://schemas.microsoft.com/office/drawing/2014/main" id="{88009375-D852-4A71-89F1-881F6DA98E65}"/>
                </a:ext>
              </a:extLst>
            </p:cNvPr>
            <p:cNvSpPr/>
            <p:nvPr/>
          </p:nvSpPr>
          <p:spPr>
            <a:xfrm>
              <a:off x="1684817" y="4498339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0BD22927-1F6E-41F0-9D93-22664AC413A2}"/>
                </a:ext>
              </a:extLst>
            </p:cNvPr>
            <p:cNvSpPr/>
            <p:nvPr/>
          </p:nvSpPr>
          <p:spPr>
            <a:xfrm>
              <a:off x="1705662" y="4462632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63A2219-8BD6-4FBF-8597-4A10B42DC6B9}"/>
              </a:ext>
            </a:extLst>
          </p:cNvPr>
          <p:cNvSpPr txBox="1"/>
          <p:nvPr/>
        </p:nvSpPr>
        <p:spPr>
          <a:xfrm>
            <a:off x="693148" y="5076352"/>
            <a:ext cx="13943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Convert Sequencing data into </a:t>
            </a:r>
            <a:r>
              <a:rPr lang="en-US" sz="1100" dirty="0" err="1"/>
              <a:t>fastq</a:t>
            </a:r>
            <a:r>
              <a:rPr lang="en-US" sz="1100" dirty="0"/>
              <a:t> format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726DD-9C55-417E-BB4F-2D9AE5982771}"/>
              </a:ext>
            </a:extLst>
          </p:cNvPr>
          <p:cNvSpPr txBox="1"/>
          <p:nvPr/>
        </p:nvSpPr>
        <p:spPr>
          <a:xfrm>
            <a:off x="1553661" y="3871630"/>
            <a:ext cx="175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 Information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54EDBD-4835-4858-AAFB-32EA1AB42B8D}"/>
              </a:ext>
            </a:extLst>
          </p:cNvPr>
          <p:cNvSpPr txBox="1"/>
          <p:nvPr/>
        </p:nvSpPr>
        <p:spPr>
          <a:xfrm>
            <a:off x="1534395" y="5910373"/>
            <a:ext cx="1781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Sequencing Data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fastq</a:t>
            </a:r>
            <a:r>
              <a:rPr lang="en-US" dirty="0"/>
              <a:t> files)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235B91-5C87-499D-BC8B-FE0915058FEB}"/>
              </a:ext>
            </a:extLst>
          </p:cNvPr>
          <p:cNvSpPr txBox="1"/>
          <p:nvPr/>
        </p:nvSpPr>
        <p:spPr>
          <a:xfrm>
            <a:off x="4499769" y="1546776"/>
            <a:ext cx="273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Annotation(a </a:t>
            </a:r>
            <a:r>
              <a:rPr lang="en-US" dirty="0" err="1"/>
              <a:t>gff</a:t>
            </a:r>
            <a:r>
              <a:rPr lang="en-US" dirty="0"/>
              <a:t> file)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19D9AA7D-6208-427C-A9A0-2D648E765859}"/>
              </a:ext>
            </a:extLst>
          </p:cNvPr>
          <p:cNvSpPr/>
          <p:nvPr/>
        </p:nvSpPr>
        <p:spPr>
          <a:xfrm>
            <a:off x="4803071" y="2677800"/>
            <a:ext cx="1265731" cy="961032"/>
          </a:xfrm>
          <a:prstGeom prst="foldedCorne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&gt;NC_003197.2</a:t>
            </a:r>
          </a:p>
          <a:p>
            <a:r>
              <a:rPr lang="en-US" sz="1400" dirty="0"/>
              <a:t>AGAGATTA…</a:t>
            </a:r>
          </a:p>
          <a:p>
            <a:r>
              <a:rPr lang="en-US" sz="1400" dirty="0"/>
              <a:t>&gt;NC_003277.2</a:t>
            </a:r>
          </a:p>
          <a:p>
            <a:r>
              <a:rPr lang="en-US" sz="1400" dirty="0"/>
              <a:t>GAGTGAAC…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EA6B67-571A-4EA2-8684-0279939956F2}"/>
              </a:ext>
            </a:extLst>
          </p:cNvPr>
          <p:cNvSpPr txBox="1"/>
          <p:nvPr/>
        </p:nvSpPr>
        <p:spPr>
          <a:xfrm>
            <a:off x="4609890" y="3569002"/>
            <a:ext cx="165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Reference </a:t>
            </a:r>
          </a:p>
          <a:p>
            <a:pPr algn="ctr"/>
            <a:r>
              <a:rPr lang="en-US" sz="1400" dirty="0"/>
              <a:t>Genome Sequence</a:t>
            </a:r>
          </a:p>
          <a:p>
            <a:pPr algn="ctr"/>
            <a:r>
              <a:rPr lang="en-US" sz="1400" dirty="0"/>
              <a:t>(a </a:t>
            </a:r>
            <a:r>
              <a:rPr lang="en-US" sz="1400" dirty="0" err="1"/>
              <a:t>Fasta</a:t>
            </a:r>
            <a:r>
              <a:rPr lang="en-US" sz="1400" dirty="0"/>
              <a:t> file)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28874CC-4B56-43A6-8B1C-98B19206D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13625"/>
              </p:ext>
            </p:extLst>
          </p:nvPr>
        </p:nvGraphicFramePr>
        <p:xfrm>
          <a:off x="4240689" y="315187"/>
          <a:ext cx="3348036" cy="12345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2020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93237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873424477"/>
                    </a:ext>
                  </a:extLst>
                </a:gridCol>
                <a:gridCol w="452436">
                  <a:extLst>
                    <a:ext uri="{9D8B030D-6E8A-4147-A177-3AD203B41FA5}">
                      <a16:colId xmlns:a16="http://schemas.microsoft.com/office/drawing/2014/main" val="2397681617"/>
                    </a:ext>
                  </a:extLst>
                </a:gridCol>
              </a:tblGrid>
              <a:tr h="242321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Chromosome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Gene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Direction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Start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End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42321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NC_003197.2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STM0001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+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190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255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42321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NC_003197.2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STM0002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+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325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2799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42321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NC_003277.2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PSLT0001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+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94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378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D71793-A67A-4924-B29A-68463CBA2BD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35935" y="1922592"/>
            <a:ext cx="0" cy="755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90F1FE-DC5B-450F-BB25-B4BCC5AE72DC}"/>
              </a:ext>
            </a:extLst>
          </p:cNvPr>
          <p:cNvCxnSpPr>
            <a:cxnSpLocks/>
            <a:endCxn id="106" idx="0"/>
          </p:cNvCxnSpPr>
          <p:nvPr/>
        </p:nvCxnSpPr>
        <p:spPr>
          <a:xfrm rot="16200000" flipH="1">
            <a:off x="3211063" y="4418889"/>
            <a:ext cx="5282525" cy="847290"/>
          </a:xfrm>
          <a:prstGeom prst="bentConnector3">
            <a:avLst>
              <a:gd name="adj1" fmla="val -19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38A40E-524B-4F62-916C-AE99254EA097}"/>
              </a:ext>
            </a:extLst>
          </p:cNvPr>
          <p:cNvCxnSpPr>
            <a:cxnSpLocks/>
          </p:cNvCxnSpPr>
          <p:nvPr/>
        </p:nvCxnSpPr>
        <p:spPr>
          <a:xfrm>
            <a:off x="4931569" y="2376140"/>
            <a:ext cx="5043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78F65BE-C449-4A64-BB3C-FDE0BA081690}"/>
              </a:ext>
            </a:extLst>
          </p:cNvPr>
          <p:cNvSpPr txBox="1"/>
          <p:nvPr/>
        </p:nvSpPr>
        <p:spPr>
          <a:xfrm>
            <a:off x="4159063" y="2226726"/>
            <a:ext cx="9470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Download reference genome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23D401-37EA-4868-8CF9-53AF26C9F7E0}"/>
              </a:ext>
            </a:extLst>
          </p:cNvPr>
          <p:cNvCxnSpPr>
            <a:cxnSpLocks/>
          </p:cNvCxnSpPr>
          <p:nvPr/>
        </p:nvCxnSpPr>
        <p:spPr>
          <a:xfrm>
            <a:off x="6298919" y="5703581"/>
            <a:ext cx="39193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305A10C-3102-44A2-B54E-236FE4069318}"/>
              </a:ext>
            </a:extLst>
          </p:cNvPr>
          <p:cNvSpPr txBox="1"/>
          <p:nvPr/>
        </p:nvSpPr>
        <p:spPr>
          <a:xfrm>
            <a:off x="6572560" y="5585454"/>
            <a:ext cx="9850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Convert </a:t>
            </a:r>
            <a:r>
              <a:rPr lang="en-US" sz="1100" dirty="0" err="1"/>
              <a:t>gff</a:t>
            </a:r>
            <a:r>
              <a:rPr lang="en-US" sz="1100" dirty="0"/>
              <a:t> file into bed file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98CFE9-9920-49B3-9D2B-A208230B4C5F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421420" y="4307666"/>
            <a:ext cx="14514" cy="1152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773B04-1A1B-4288-BD8A-DE0755B70E8F}"/>
              </a:ext>
            </a:extLst>
          </p:cNvPr>
          <p:cNvCxnSpPr>
            <a:cxnSpLocks/>
          </p:cNvCxnSpPr>
          <p:nvPr/>
        </p:nvCxnSpPr>
        <p:spPr>
          <a:xfrm>
            <a:off x="4870940" y="4684302"/>
            <a:ext cx="5043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403172-C946-41AF-85FB-05AEDF9B7999}"/>
              </a:ext>
            </a:extLst>
          </p:cNvPr>
          <p:cNvSpPr txBox="1"/>
          <p:nvPr/>
        </p:nvSpPr>
        <p:spPr>
          <a:xfrm>
            <a:off x="4317982" y="4556504"/>
            <a:ext cx="947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Build reference genome indices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0FC6B7F-BB96-4D80-83E3-0B1387BDD269}"/>
              </a:ext>
            </a:extLst>
          </p:cNvPr>
          <p:cNvGrpSpPr/>
          <p:nvPr/>
        </p:nvGrpSpPr>
        <p:grpSpPr>
          <a:xfrm>
            <a:off x="4881471" y="5459710"/>
            <a:ext cx="1010358" cy="393145"/>
            <a:chOff x="1636265" y="4462632"/>
            <a:chExt cx="1010358" cy="393145"/>
          </a:xfrm>
        </p:grpSpPr>
        <p:sp>
          <p:nvSpPr>
            <p:cNvPr id="82" name="Flowchart: Data 81">
              <a:extLst>
                <a:ext uri="{FF2B5EF4-FFF2-40B4-BE49-F238E27FC236}">
                  <a16:creationId xmlns:a16="http://schemas.microsoft.com/office/drawing/2014/main" id="{B4D5F670-83D6-4D44-ACA4-38AD5E1ADEFF}"/>
                </a:ext>
              </a:extLst>
            </p:cNvPr>
            <p:cNvSpPr/>
            <p:nvPr/>
          </p:nvSpPr>
          <p:spPr>
            <a:xfrm>
              <a:off x="1636265" y="4558600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lowchart: Data 82">
              <a:extLst>
                <a:ext uri="{FF2B5EF4-FFF2-40B4-BE49-F238E27FC236}">
                  <a16:creationId xmlns:a16="http://schemas.microsoft.com/office/drawing/2014/main" id="{A34A3DB7-FAAF-451A-8A1C-E6E23B2CB8FE}"/>
                </a:ext>
              </a:extLst>
            </p:cNvPr>
            <p:cNvSpPr/>
            <p:nvPr/>
          </p:nvSpPr>
          <p:spPr>
            <a:xfrm>
              <a:off x="1660541" y="4527727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lowchart: Data 83">
              <a:extLst>
                <a:ext uri="{FF2B5EF4-FFF2-40B4-BE49-F238E27FC236}">
                  <a16:creationId xmlns:a16="http://schemas.microsoft.com/office/drawing/2014/main" id="{32729342-2658-471A-B2FC-AC15DE5E3040}"/>
                </a:ext>
              </a:extLst>
            </p:cNvPr>
            <p:cNvSpPr/>
            <p:nvPr/>
          </p:nvSpPr>
          <p:spPr>
            <a:xfrm>
              <a:off x="1684817" y="4498339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lowchart: Data 84">
              <a:extLst>
                <a:ext uri="{FF2B5EF4-FFF2-40B4-BE49-F238E27FC236}">
                  <a16:creationId xmlns:a16="http://schemas.microsoft.com/office/drawing/2014/main" id="{0A4ADD13-BFA9-412C-BDD2-E5626536EF82}"/>
                </a:ext>
              </a:extLst>
            </p:cNvPr>
            <p:cNvSpPr/>
            <p:nvPr/>
          </p:nvSpPr>
          <p:spPr>
            <a:xfrm>
              <a:off x="1705662" y="4462632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F11EB12-7A37-4C45-BE91-4910537C14F6}"/>
              </a:ext>
            </a:extLst>
          </p:cNvPr>
          <p:cNvSpPr txBox="1"/>
          <p:nvPr/>
        </p:nvSpPr>
        <p:spPr>
          <a:xfrm>
            <a:off x="4525907" y="5885536"/>
            <a:ext cx="165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Reference </a:t>
            </a:r>
          </a:p>
          <a:p>
            <a:pPr algn="ctr"/>
            <a:r>
              <a:rPr lang="en-US" sz="1400" dirty="0"/>
              <a:t>Genome Sequence</a:t>
            </a:r>
          </a:p>
          <a:p>
            <a:pPr algn="ctr"/>
            <a:r>
              <a:rPr lang="en-US" sz="1400" dirty="0"/>
              <a:t>(bowtie2 indices)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CE4CF89-3338-4FA9-815D-DBBB593A2EEF}"/>
              </a:ext>
            </a:extLst>
          </p:cNvPr>
          <p:cNvCxnSpPr>
            <a:cxnSpLocks/>
          </p:cNvCxnSpPr>
          <p:nvPr/>
        </p:nvCxnSpPr>
        <p:spPr>
          <a:xfrm>
            <a:off x="2431272" y="6640725"/>
            <a:ext cx="1580" cy="1223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EB737B4-27F5-46EC-825E-01C1A1966BF1}"/>
              </a:ext>
            </a:extLst>
          </p:cNvPr>
          <p:cNvSpPr txBox="1"/>
          <p:nvPr/>
        </p:nvSpPr>
        <p:spPr>
          <a:xfrm>
            <a:off x="-8835" y="6804520"/>
            <a:ext cx="2424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b="1" dirty="0"/>
              <a:t>Align </a:t>
            </a:r>
            <a:br>
              <a:rPr lang="en-US" sz="1600" b="1" dirty="0"/>
            </a:br>
            <a:r>
              <a:rPr lang="en-US" sz="1600" b="1" dirty="0"/>
              <a:t>sequencing data with reference genome using Bowtie2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5208EB8-D4B9-416B-8CBA-2B3402965D4E}"/>
              </a:ext>
            </a:extLst>
          </p:cNvPr>
          <p:cNvCxnSpPr>
            <a:cxnSpLocks/>
            <a:stCxn id="88" idx="2"/>
          </p:cNvCxnSpPr>
          <p:nvPr/>
        </p:nvCxnSpPr>
        <p:spPr>
          <a:xfrm rot="5400000">
            <a:off x="3594222" y="5475190"/>
            <a:ext cx="608721" cy="29067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559D77-BAEB-4B91-BFA9-B77A30B1E1AB}"/>
              </a:ext>
            </a:extLst>
          </p:cNvPr>
          <p:cNvGrpSpPr/>
          <p:nvPr/>
        </p:nvGrpSpPr>
        <p:grpSpPr>
          <a:xfrm>
            <a:off x="1892975" y="7899219"/>
            <a:ext cx="1010358" cy="393145"/>
            <a:chOff x="1636265" y="4462632"/>
            <a:chExt cx="1010358" cy="393145"/>
          </a:xfrm>
        </p:grpSpPr>
        <p:sp>
          <p:nvSpPr>
            <p:cNvPr id="97" name="Flowchart: Data 96">
              <a:extLst>
                <a:ext uri="{FF2B5EF4-FFF2-40B4-BE49-F238E27FC236}">
                  <a16:creationId xmlns:a16="http://schemas.microsoft.com/office/drawing/2014/main" id="{E18EA095-3D45-40DD-AF7B-2556D5E9DDE4}"/>
                </a:ext>
              </a:extLst>
            </p:cNvPr>
            <p:cNvSpPr/>
            <p:nvPr/>
          </p:nvSpPr>
          <p:spPr>
            <a:xfrm>
              <a:off x="1636265" y="4558600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lowchart: Data 97">
              <a:extLst>
                <a:ext uri="{FF2B5EF4-FFF2-40B4-BE49-F238E27FC236}">
                  <a16:creationId xmlns:a16="http://schemas.microsoft.com/office/drawing/2014/main" id="{478F0EDF-7F97-40A9-8E35-4509738B0C92}"/>
                </a:ext>
              </a:extLst>
            </p:cNvPr>
            <p:cNvSpPr/>
            <p:nvPr/>
          </p:nvSpPr>
          <p:spPr>
            <a:xfrm>
              <a:off x="1660541" y="4527727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lowchart: Data 98">
              <a:extLst>
                <a:ext uri="{FF2B5EF4-FFF2-40B4-BE49-F238E27FC236}">
                  <a16:creationId xmlns:a16="http://schemas.microsoft.com/office/drawing/2014/main" id="{BE8C0FE5-34B4-42D0-9106-42FEED1C4678}"/>
                </a:ext>
              </a:extLst>
            </p:cNvPr>
            <p:cNvSpPr/>
            <p:nvPr/>
          </p:nvSpPr>
          <p:spPr>
            <a:xfrm>
              <a:off x="1684817" y="4498339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lowchart: Data 99">
              <a:extLst>
                <a:ext uri="{FF2B5EF4-FFF2-40B4-BE49-F238E27FC236}">
                  <a16:creationId xmlns:a16="http://schemas.microsoft.com/office/drawing/2014/main" id="{7AF8E037-4081-4F6E-BC74-FA4A945899B3}"/>
                </a:ext>
              </a:extLst>
            </p:cNvPr>
            <p:cNvSpPr/>
            <p:nvPr/>
          </p:nvSpPr>
          <p:spPr>
            <a:xfrm>
              <a:off x="1705662" y="4462632"/>
              <a:ext cx="940961" cy="29717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CAD9321-2E50-4BE5-96A2-3B7C4827F0D5}"/>
              </a:ext>
            </a:extLst>
          </p:cNvPr>
          <p:cNvSpPr txBox="1"/>
          <p:nvPr/>
        </p:nvSpPr>
        <p:spPr>
          <a:xfrm>
            <a:off x="1602847" y="8345514"/>
            <a:ext cx="164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Aligned Results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sam</a:t>
            </a:r>
            <a:r>
              <a:rPr lang="en-US" dirty="0"/>
              <a:t> files)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F95BE3-D868-4477-8936-820461D03A45}"/>
              </a:ext>
            </a:extLst>
          </p:cNvPr>
          <p:cNvSpPr txBox="1"/>
          <p:nvPr/>
        </p:nvSpPr>
        <p:spPr>
          <a:xfrm>
            <a:off x="-12129" y="15394920"/>
            <a:ext cx="24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b="1" dirty="0"/>
              <a:t>Normalize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C5E2287-3F75-42CC-8D78-6651620A090C}"/>
              </a:ext>
            </a:extLst>
          </p:cNvPr>
          <p:cNvCxnSpPr>
            <a:cxnSpLocks/>
          </p:cNvCxnSpPr>
          <p:nvPr/>
        </p:nvCxnSpPr>
        <p:spPr>
          <a:xfrm flipH="1">
            <a:off x="2375594" y="9008225"/>
            <a:ext cx="12137" cy="1496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Folded Corner 105">
            <a:extLst>
              <a:ext uri="{FF2B5EF4-FFF2-40B4-BE49-F238E27FC236}">
                <a16:creationId xmlns:a16="http://schemas.microsoft.com/office/drawing/2014/main" id="{E2497BF2-9D41-428F-9C72-0FD048BDB625}"/>
              </a:ext>
            </a:extLst>
          </p:cNvPr>
          <p:cNvSpPr/>
          <p:nvPr/>
        </p:nvSpPr>
        <p:spPr>
          <a:xfrm>
            <a:off x="5719304" y="7483797"/>
            <a:ext cx="1113330" cy="961032"/>
          </a:xfrm>
          <a:prstGeom prst="foldedCorne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1" rIns="91439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A1E4A20-22A5-465F-9974-E6D36876E176}"/>
              </a:ext>
            </a:extLst>
          </p:cNvPr>
          <p:cNvCxnSpPr>
            <a:cxnSpLocks/>
            <a:stCxn id="111" idx="2"/>
          </p:cNvCxnSpPr>
          <p:nvPr/>
        </p:nvCxnSpPr>
        <p:spPr>
          <a:xfrm rot="5400000">
            <a:off x="3853781" y="7255756"/>
            <a:ext cx="931862" cy="39125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840A4D8-5BA5-4C6D-B09A-4883B5D91ECC}"/>
              </a:ext>
            </a:extLst>
          </p:cNvPr>
          <p:cNvSpPr txBox="1"/>
          <p:nvPr/>
        </p:nvSpPr>
        <p:spPr>
          <a:xfrm>
            <a:off x="5128817" y="8438306"/>
            <a:ext cx="229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 Annotation (a bed file)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331BC4F-8349-4989-8A37-EE1C210582B4}"/>
              </a:ext>
            </a:extLst>
          </p:cNvPr>
          <p:cNvSpPr txBox="1"/>
          <p:nvPr/>
        </p:nvSpPr>
        <p:spPr>
          <a:xfrm>
            <a:off x="993361" y="9107413"/>
            <a:ext cx="13943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Infer strand information using </a:t>
            </a:r>
            <a:r>
              <a:rPr lang="en-US" sz="1100" dirty="0" err="1"/>
              <a:t>RSeQC</a:t>
            </a:r>
            <a:r>
              <a:rPr lang="en-US" sz="1100" dirty="0"/>
              <a:t> package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4CCE858-2C60-4AAF-AC43-95975F86AB1E}"/>
              </a:ext>
            </a:extLst>
          </p:cNvPr>
          <p:cNvCxnSpPr>
            <a:cxnSpLocks/>
          </p:cNvCxnSpPr>
          <p:nvPr/>
        </p:nvCxnSpPr>
        <p:spPr>
          <a:xfrm>
            <a:off x="1891553" y="9257041"/>
            <a:ext cx="47190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2C5FADA2-FEC8-4F4E-9BFC-D2C9E9F04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3597"/>
              </p:ext>
            </p:extLst>
          </p:nvPr>
        </p:nvGraphicFramePr>
        <p:xfrm>
          <a:off x="1510857" y="10654947"/>
          <a:ext cx="1705196" cy="12538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2598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85259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</a:tblGrid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Gene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Count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0765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1565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BBA533B6-97E2-49BC-9758-7CDA124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06491"/>
              </p:ext>
            </p:extLst>
          </p:nvPr>
        </p:nvGraphicFramePr>
        <p:xfrm>
          <a:off x="1579060" y="10584055"/>
          <a:ext cx="1705196" cy="12538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2598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85259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</a:tblGrid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Gene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Count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0765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1565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7FC75F51-2F14-419C-AEB8-63D685034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07031"/>
              </p:ext>
            </p:extLst>
          </p:nvPr>
        </p:nvGraphicFramePr>
        <p:xfrm>
          <a:off x="1629359" y="10513163"/>
          <a:ext cx="1705196" cy="12538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2598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85259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</a:tblGrid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Gene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Count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STM0001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STM0002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100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0765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1565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PSLT001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2D11AFD-9C90-4FF6-8182-0FDC1BEA886F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2363454" y="12257337"/>
            <a:ext cx="12140" cy="132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34B40F0-237F-43DE-9ADB-AC5A7C30EECB}"/>
              </a:ext>
            </a:extLst>
          </p:cNvPr>
          <p:cNvSpPr txBox="1"/>
          <p:nvPr/>
        </p:nvSpPr>
        <p:spPr>
          <a:xfrm>
            <a:off x="1118722" y="11888005"/>
            <a:ext cx="24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Gene Expression Profiles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CCB46FD-DD16-4693-B568-2C2BF571DD79}"/>
              </a:ext>
            </a:extLst>
          </p:cNvPr>
          <p:cNvSpPr txBox="1"/>
          <p:nvPr/>
        </p:nvSpPr>
        <p:spPr>
          <a:xfrm>
            <a:off x="557681" y="12342397"/>
            <a:ext cx="13965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Merge multiple runs into one for each sample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88A4724-E58A-43DF-8FB7-D0281FF0ECEF}"/>
              </a:ext>
            </a:extLst>
          </p:cNvPr>
          <p:cNvCxnSpPr>
            <a:cxnSpLocks/>
          </p:cNvCxnSpPr>
          <p:nvPr/>
        </p:nvCxnSpPr>
        <p:spPr>
          <a:xfrm>
            <a:off x="1867277" y="12475534"/>
            <a:ext cx="47190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5AEB525A-5F74-448A-A912-FD2F5736F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85226"/>
              </p:ext>
            </p:extLst>
          </p:nvPr>
        </p:nvGraphicFramePr>
        <p:xfrm>
          <a:off x="1067028" y="13609498"/>
          <a:ext cx="2641406" cy="12538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8279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804519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5172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826882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Gene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SRX347205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SRX997368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STM0001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STM0002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100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0765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1565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PSLT001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15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09C758AC-1769-446A-A885-61FF95F503B0}"/>
              </a:ext>
            </a:extLst>
          </p:cNvPr>
          <p:cNvSpPr txBox="1"/>
          <p:nvPr/>
        </p:nvSpPr>
        <p:spPr>
          <a:xfrm>
            <a:off x="558923" y="12960414"/>
            <a:ext cx="1396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Concatenate gene expression profiles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8232C67-0FC5-41CB-9378-0043797B3878}"/>
              </a:ext>
            </a:extLst>
          </p:cNvPr>
          <p:cNvCxnSpPr>
            <a:cxnSpLocks/>
          </p:cNvCxnSpPr>
          <p:nvPr/>
        </p:nvCxnSpPr>
        <p:spPr>
          <a:xfrm>
            <a:off x="1854005" y="13093551"/>
            <a:ext cx="47190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FBB748E-4C22-494F-A307-AB68C3254569}"/>
              </a:ext>
            </a:extLst>
          </p:cNvPr>
          <p:cNvSpPr txBox="1"/>
          <p:nvPr/>
        </p:nvSpPr>
        <p:spPr>
          <a:xfrm>
            <a:off x="851581" y="14835915"/>
            <a:ext cx="307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Merged Gene Expression Table</a:t>
            </a:r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3305773-ECBA-4758-945E-B43912DBD75D}"/>
              </a:ext>
            </a:extLst>
          </p:cNvPr>
          <p:cNvSpPr txBox="1"/>
          <p:nvPr/>
        </p:nvSpPr>
        <p:spPr>
          <a:xfrm>
            <a:off x="7750" y="9851375"/>
            <a:ext cx="24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b="1" dirty="0"/>
              <a:t>Count gene expressions using </a:t>
            </a:r>
            <a:r>
              <a:rPr lang="en-US" sz="1600" b="1" dirty="0" err="1"/>
              <a:t>htseq</a:t>
            </a:r>
            <a:endParaRPr lang="en-US" sz="1600" b="1" dirty="0"/>
          </a:p>
        </p:txBody>
      </p:sp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59A08B44-974C-41D1-AD00-7EEB6D75A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368"/>
              </p:ext>
            </p:extLst>
          </p:nvPr>
        </p:nvGraphicFramePr>
        <p:xfrm>
          <a:off x="1068151" y="15852639"/>
          <a:ext cx="2641406" cy="12538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8279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804519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51726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826882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Gene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SRX347205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SRX997368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STM0001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322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STM0002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60765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61565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PSLT001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1846FE1-C321-48F5-8F59-093824F40B5F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>
            <a:off x="2387996" y="15205247"/>
            <a:ext cx="858" cy="647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AC3CD05-A877-4FEA-B81E-3D5AF5BAC7E2}"/>
              </a:ext>
            </a:extLst>
          </p:cNvPr>
          <p:cNvSpPr txBox="1"/>
          <p:nvPr/>
        </p:nvSpPr>
        <p:spPr>
          <a:xfrm>
            <a:off x="1244992" y="17131047"/>
            <a:ext cx="228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Normalized </a:t>
            </a:r>
          </a:p>
          <a:p>
            <a:pPr algn="ctr"/>
            <a:r>
              <a:rPr lang="en-US" altLang="zh-TW" dirty="0"/>
              <a:t>Gene Expression Table</a:t>
            </a:r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8D7C6B0-435A-4438-8806-D71912D59AC8}"/>
              </a:ext>
            </a:extLst>
          </p:cNvPr>
          <p:cNvCxnSpPr>
            <a:cxnSpLocks/>
            <a:stCxn id="159" idx="3"/>
            <a:endCxn id="169" idx="1"/>
          </p:cNvCxnSpPr>
          <p:nvPr/>
        </p:nvCxnSpPr>
        <p:spPr>
          <a:xfrm flipV="1">
            <a:off x="3709557" y="13872104"/>
            <a:ext cx="635267" cy="26074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056FD298-E382-4497-89CE-46420E6F61D1}"/>
              </a:ext>
            </a:extLst>
          </p:cNvPr>
          <p:cNvSpPr txBox="1"/>
          <p:nvPr/>
        </p:nvSpPr>
        <p:spPr>
          <a:xfrm>
            <a:off x="4646344" y="10018297"/>
            <a:ext cx="24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b="1" dirty="0"/>
              <a:t>Optional Validation</a:t>
            </a:r>
          </a:p>
        </p:txBody>
      </p:sp>
      <p:graphicFrame>
        <p:nvGraphicFramePr>
          <p:cNvPr id="172" name="Table 171">
            <a:extLst>
              <a:ext uri="{FF2B5EF4-FFF2-40B4-BE49-F238E27FC236}">
                <a16:creationId xmlns:a16="http://schemas.microsoft.com/office/drawing/2014/main" id="{7F00DD5E-AF67-4B05-9B3B-8455E691D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34279"/>
              </p:ext>
            </p:extLst>
          </p:nvPr>
        </p:nvGraphicFramePr>
        <p:xfrm>
          <a:off x="4609034" y="10904266"/>
          <a:ext cx="1528734" cy="11658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9346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464023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63873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441492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66404">
                <a:tc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166404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66404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18680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737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173" name="Table 172">
            <a:extLst>
              <a:ext uri="{FF2B5EF4-FFF2-40B4-BE49-F238E27FC236}">
                <a16:creationId xmlns:a16="http://schemas.microsoft.com/office/drawing/2014/main" id="{8CAC23AC-53E1-4201-9FFE-6536E1220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87443"/>
              </p:ext>
            </p:extLst>
          </p:nvPr>
        </p:nvGraphicFramePr>
        <p:xfrm>
          <a:off x="7462577" y="10904266"/>
          <a:ext cx="1206649" cy="11658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636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366259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08278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348476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66404">
                <a:tc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166404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66404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NA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18680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737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NA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FB07A6B-E47E-41CC-92F0-D88E0FC761DF}"/>
              </a:ext>
            </a:extLst>
          </p:cNvPr>
          <p:cNvCxnSpPr>
            <a:cxnSpLocks/>
            <a:stCxn id="172" idx="3"/>
            <a:endCxn id="173" idx="1"/>
          </p:cNvCxnSpPr>
          <p:nvPr/>
        </p:nvCxnSpPr>
        <p:spPr>
          <a:xfrm>
            <a:off x="6137768" y="11487201"/>
            <a:ext cx="13248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18A6C09-2212-4AFA-9B8A-BE89FF01B3BE}"/>
              </a:ext>
            </a:extLst>
          </p:cNvPr>
          <p:cNvCxnSpPr>
            <a:cxnSpLocks/>
            <a:stCxn id="180" idx="2"/>
          </p:cNvCxnSpPr>
          <p:nvPr/>
        </p:nvCxnSpPr>
        <p:spPr>
          <a:xfrm>
            <a:off x="7176348" y="11138092"/>
            <a:ext cx="0" cy="34910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D921D56-D22E-468B-AC0E-47F6A10B9F15}"/>
              </a:ext>
            </a:extLst>
          </p:cNvPr>
          <p:cNvSpPr txBox="1"/>
          <p:nvPr/>
        </p:nvSpPr>
        <p:spPr>
          <a:xfrm>
            <a:off x="6762430" y="10368651"/>
            <a:ext cx="827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Remove some values randomly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67A8AF0-6867-4C2A-88AE-263AD16A7BE5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8065901" y="12070136"/>
            <a:ext cx="0" cy="572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87E28E7-B08F-4932-B80D-87E0B327F0C2}"/>
              </a:ext>
            </a:extLst>
          </p:cNvPr>
          <p:cNvSpPr txBox="1"/>
          <p:nvPr/>
        </p:nvSpPr>
        <p:spPr>
          <a:xfrm>
            <a:off x="6771783" y="12138565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Impute missing values back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7B4EE5A-9296-46FE-A20A-B652435EDA34}"/>
              </a:ext>
            </a:extLst>
          </p:cNvPr>
          <p:cNvCxnSpPr>
            <a:cxnSpLocks/>
          </p:cNvCxnSpPr>
          <p:nvPr/>
        </p:nvCxnSpPr>
        <p:spPr>
          <a:xfrm flipH="1" flipV="1">
            <a:off x="7743825" y="12277809"/>
            <a:ext cx="323358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52FECD7D-E49D-4CD8-B4F4-31A8C6959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08867"/>
              </p:ext>
            </p:extLst>
          </p:nvPr>
        </p:nvGraphicFramePr>
        <p:xfrm>
          <a:off x="7453055" y="12648473"/>
          <a:ext cx="1206649" cy="11658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636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366259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208278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348476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66404">
                <a:tc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166404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66404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186800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7373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58CD60B-0798-4BFB-B54C-2F0AE9821B31}"/>
              </a:ext>
            </a:extLst>
          </p:cNvPr>
          <p:cNvCxnSpPr>
            <a:cxnSpLocks/>
          </p:cNvCxnSpPr>
          <p:nvPr/>
        </p:nvCxnSpPr>
        <p:spPr>
          <a:xfrm flipH="1">
            <a:off x="6367903" y="13231408"/>
            <a:ext cx="10552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" name="Table 193">
            <a:extLst>
              <a:ext uri="{FF2B5EF4-FFF2-40B4-BE49-F238E27FC236}">
                <a16:creationId xmlns:a16="http://schemas.microsoft.com/office/drawing/2014/main" id="{81DB433F-27C3-4C37-9539-495AC046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20691"/>
              </p:ext>
            </p:extLst>
          </p:nvPr>
        </p:nvGraphicFramePr>
        <p:xfrm>
          <a:off x="4487472" y="12317300"/>
          <a:ext cx="1754205" cy="11679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284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632842">
                  <a:extLst>
                    <a:ext uri="{9D8B030D-6E8A-4147-A177-3AD203B41FA5}">
                      <a16:colId xmlns:a16="http://schemas.microsoft.com/office/drawing/2014/main" val="1403071449"/>
                    </a:ext>
                  </a:extLst>
                </a:gridCol>
                <a:gridCol w="48852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5356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Expected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Imputed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Error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6791096-1CD5-445B-BB4B-EF7118FCE50F}"/>
              </a:ext>
            </a:extLst>
          </p:cNvPr>
          <p:cNvCxnSpPr>
            <a:cxnSpLocks/>
            <a:stCxn id="204" idx="2"/>
          </p:cNvCxnSpPr>
          <p:nvPr/>
        </p:nvCxnSpPr>
        <p:spPr>
          <a:xfrm>
            <a:off x="6491178" y="11138092"/>
            <a:ext cx="0" cy="32021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EFA96FE-A460-4E05-A0DA-F29B42FABCD7}"/>
              </a:ext>
            </a:extLst>
          </p:cNvPr>
          <p:cNvSpPr txBox="1"/>
          <p:nvPr/>
        </p:nvSpPr>
        <p:spPr>
          <a:xfrm>
            <a:off x="6077260" y="10368651"/>
            <a:ext cx="827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 noise with different noise ratio</a:t>
            </a:r>
          </a:p>
        </p:txBody>
      </p: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52C0F6F6-379F-4B96-9E7D-90137AF11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26876"/>
              </p:ext>
            </p:extLst>
          </p:nvPr>
        </p:nvGraphicFramePr>
        <p:xfrm>
          <a:off x="4556017" y="12373404"/>
          <a:ext cx="1754205" cy="11679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284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632842">
                  <a:extLst>
                    <a:ext uri="{9D8B030D-6E8A-4147-A177-3AD203B41FA5}">
                      <a16:colId xmlns:a16="http://schemas.microsoft.com/office/drawing/2014/main" val="1403071449"/>
                    </a:ext>
                  </a:extLst>
                </a:gridCol>
                <a:gridCol w="48852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5356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Expected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Imputed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Error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FA6B666A-CB2B-4CAC-B0AE-156D65AC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07756"/>
              </p:ext>
            </p:extLst>
          </p:nvPr>
        </p:nvGraphicFramePr>
        <p:xfrm>
          <a:off x="4613698" y="12450463"/>
          <a:ext cx="1754205" cy="11679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284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632842">
                  <a:extLst>
                    <a:ext uri="{9D8B030D-6E8A-4147-A177-3AD203B41FA5}">
                      <a16:colId xmlns:a16="http://schemas.microsoft.com/office/drawing/2014/main" val="1403071449"/>
                    </a:ext>
                  </a:extLst>
                </a:gridCol>
                <a:gridCol w="488521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25356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Expected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Imputed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Error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21578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214" name="TextBox 213">
            <a:extLst>
              <a:ext uri="{FF2B5EF4-FFF2-40B4-BE49-F238E27FC236}">
                <a16:creationId xmlns:a16="http://schemas.microsoft.com/office/drawing/2014/main" id="{383A4784-55DE-4A64-B89B-FA96838B71F2}"/>
              </a:ext>
            </a:extLst>
          </p:cNvPr>
          <p:cNvSpPr txBox="1"/>
          <p:nvPr/>
        </p:nvSpPr>
        <p:spPr>
          <a:xfrm>
            <a:off x="4626806" y="13629655"/>
            <a:ext cx="186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 of different SNR and missing value ratio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CACC9FF-3384-4B0E-AF84-DEB4733584AA}"/>
              </a:ext>
            </a:extLst>
          </p:cNvPr>
          <p:cNvCxnSpPr/>
          <p:nvPr/>
        </p:nvCxnSpPr>
        <p:spPr>
          <a:xfrm>
            <a:off x="4354349" y="14271625"/>
            <a:ext cx="441306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BAC594A-4FFC-4A5B-9388-79991AA0D9DD}"/>
              </a:ext>
            </a:extLst>
          </p:cNvPr>
          <p:cNvSpPr txBox="1"/>
          <p:nvPr/>
        </p:nvSpPr>
        <p:spPr>
          <a:xfrm>
            <a:off x="6832634" y="13984173"/>
            <a:ext cx="2002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Unsupervised Validation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F724191-6673-4365-88AC-DD424D47E2C1}"/>
              </a:ext>
            </a:extLst>
          </p:cNvPr>
          <p:cNvSpPr txBox="1"/>
          <p:nvPr/>
        </p:nvSpPr>
        <p:spPr>
          <a:xfrm>
            <a:off x="7031622" y="14248739"/>
            <a:ext cx="1801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Supervised Validation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E416153-CA67-4A8B-B403-C70F37679F9A}"/>
              </a:ext>
            </a:extLst>
          </p:cNvPr>
          <p:cNvCxnSpPr>
            <a:cxnSpLocks/>
          </p:cNvCxnSpPr>
          <p:nvPr/>
        </p:nvCxnSpPr>
        <p:spPr>
          <a:xfrm flipH="1">
            <a:off x="6091700" y="14706017"/>
            <a:ext cx="8820" cy="274819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2299E6-53A8-4FE6-8F96-A85DFBA3ADE8}"/>
              </a:ext>
            </a:extLst>
          </p:cNvPr>
          <p:cNvCxnSpPr>
            <a:cxnSpLocks/>
          </p:cNvCxnSpPr>
          <p:nvPr/>
        </p:nvCxnSpPr>
        <p:spPr>
          <a:xfrm flipH="1">
            <a:off x="6177998" y="16713254"/>
            <a:ext cx="248170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1" name="Table 240">
            <a:extLst>
              <a:ext uri="{FF2B5EF4-FFF2-40B4-BE49-F238E27FC236}">
                <a16:creationId xmlns:a16="http://schemas.microsoft.com/office/drawing/2014/main" id="{588EBD43-CDBB-453C-A8DB-1B1AEB4CB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0289"/>
              </p:ext>
            </p:extLst>
          </p:nvPr>
        </p:nvGraphicFramePr>
        <p:xfrm>
          <a:off x="4589915" y="14884984"/>
          <a:ext cx="1360135" cy="9144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8891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03071449"/>
                    </a:ext>
                  </a:extLst>
                </a:gridCol>
                <a:gridCol w="474044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18291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Exp.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Study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Cond.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18291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SRX..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C001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8291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291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ERX..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S100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C300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245" name="TextBox 244">
            <a:extLst>
              <a:ext uri="{FF2B5EF4-FFF2-40B4-BE49-F238E27FC236}">
                <a16:creationId xmlns:a16="http://schemas.microsoft.com/office/drawing/2014/main" id="{13CD91D5-827C-4831-ABB2-2F562BF73F19}"/>
              </a:ext>
            </a:extLst>
          </p:cNvPr>
          <p:cNvSpPr txBox="1"/>
          <p:nvPr/>
        </p:nvSpPr>
        <p:spPr>
          <a:xfrm>
            <a:off x="4499769" y="15773696"/>
            <a:ext cx="16921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Extract PCC among samples from the same studies or conditions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8D40C38-EA8C-4DD4-AB3A-E8F0288150D9}"/>
              </a:ext>
            </a:extLst>
          </p:cNvPr>
          <p:cNvCxnSpPr/>
          <p:nvPr/>
        </p:nvCxnSpPr>
        <p:spPr>
          <a:xfrm>
            <a:off x="4609034" y="16352750"/>
            <a:ext cx="0" cy="1101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44650C6-F448-4312-89FE-1C175CC484A7}"/>
              </a:ext>
            </a:extLst>
          </p:cNvPr>
          <p:cNvCxnSpPr>
            <a:cxnSpLocks/>
          </p:cNvCxnSpPr>
          <p:nvPr/>
        </p:nvCxnSpPr>
        <p:spPr>
          <a:xfrm flipH="1">
            <a:off x="4612037" y="17458624"/>
            <a:ext cx="11532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8BD2283A-F9DF-4A88-A411-4F0D3B60BC6F}"/>
              </a:ext>
            </a:extLst>
          </p:cNvPr>
          <p:cNvSpPr txBox="1"/>
          <p:nvPr/>
        </p:nvSpPr>
        <p:spPr>
          <a:xfrm>
            <a:off x="4657839" y="17396688"/>
            <a:ext cx="12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Noise ratio</a:t>
            </a:r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1754853-B2F8-4AEA-9B5E-54240893B0F0}"/>
              </a:ext>
            </a:extLst>
          </p:cNvPr>
          <p:cNvSpPr txBox="1"/>
          <p:nvPr/>
        </p:nvSpPr>
        <p:spPr>
          <a:xfrm rot="16200000">
            <a:off x="4016543" y="16669589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Avg PCC</a:t>
            </a:r>
            <a:endParaRPr lang="en-US" dirty="0"/>
          </a:p>
        </p:txBody>
      </p:sp>
      <p:cxnSp>
        <p:nvCxnSpPr>
          <p:cNvPr id="256" name="Connector: Curved 255">
            <a:extLst>
              <a:ext uri="{FF2B5EF4-FFF2-40B4-BE49-F238E27FC236}">
                <a16:creationId xmlns:a16="http://schemas.microsoft.com/office/drawing/2014/main" id="{58F020E9-10E8-4EA7-B013-E2A483373DB4}"/>
              </a:ext>
            </a:extLst>
          </p:cNvPr>
          <p:cNvCxnSpPr>
            <a:cxnSpLocks/>
          </p:cNvCxnSpPr>
          <p:nvPr/>
        </p:nvCxnSpPr>
        <p:spPr>
          <a:xfrm>
            <a:off x="4646344" y="16479567"/>
            <a:ext cx="1062012" cy="917121"/>
          </a:xfrm>
          <a:prstGeom prst="curvedConnector3">
            <a:avLst>
              <a:gd name="adj1" fmla="val 30866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2554E2DC-6B65-4128-8FD5-D49659D17C68}"/>
              </a:ext>
            </a:extLst>
          </p:cNvPr>
          <p:cNvCxnSpPr>
            <a:cxnSpLocks/>
          </p:cNvCxnSpPr>
          <p:nvPr/>
        </p:nvCxnSpPr>
        <p:spPr>
          <a:xfrm>
            <a:off x="4632275" y="16713180"/>
            <a:ext cx="1133035" cy="70561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B98EA6C-C591-4BAB-B401-C41CF7EE7176}"/>
              </a:ext>
            </a:extLst>
          </p:cNvPr>
          <p:cNvCxnSpPr>
            <a:cxnSpLocks/>
          </p:cNvCxnSpPr>
          <p:nvPr/>
        </p:nvCxnSpPr>
        <p:spPr>
          <a:xfrm>
            <a:off x="4632275" y="17085902"/>
            <a:ext cx="1087029" cy="310786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762A9F2E-8AD2-4DD0-81FE-78C28E428BB5}"/>
              </a:ext>
            </a:extLst>
          </p:cNvPr>
          <p:cNvSpPr txBox="1"/>
          <p:nvPr/>
        </p:nvSpPr>
        <p:spPr>
          <a:xfrm>
            <a:off x="5100512" y="16348496"/>
            <a:ext cx="880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Same Cond.</a:t>
            </a:r>
          </a:p>
          <a:p>
            <a:r>
              <a:rPr lang="en-US" sz="1000" dirty="0">
                <a:solidFill>
                  <a:srgbClr val="FFC000"/>
                </a:solidFill>
              </a:rPr>
              <a:t>Same Studies</a:t>
            </a:r>
          </a:p>
          <a:p>
            <a:r>
              <a:rPr lang="en-US" sz="1000" dirty="0">
                <a:solidFill>
                  <a:srgbClr val="0070C0"/>
                </a:solidFill>
              </a:rPr>
              <a:t>All samples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730EFE8-F25A-4DE8-A9B4-33C6FAEDDC4F}"/>
              </a:ext>
            </a:extLst>
          </p:cNvPr>
          <p:cNvSpPr txBox="1"/>
          <p:nvPr/>
        </p:nvSpPr>
        <p:spPr>
          <a:xfrm>
            <a:off x="4525907" y="14387568"/>
            <a:ext cx="167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+mj-lt"/>
              <a:buAutoNum type="alphaUcPeriod"/>
            </a:pPr>
            <a:r>
              <a:rPr lang="en-US" sz="1200" b="1" i="1" dirty="0"/>
              <a:t>Correlation validation</a:t>
            </a:r>
          </a:p>
        </p:txBody>
      </p:sp>
      <p:graphicFrame>
        <p:nvGraphicFramePr>
          <p:cNvPr id="270" name="Table 269">
            <a:extLst>
              <a:ext uri="{FF2B5EF4-FFF2-40B4-BE49-F238E27FC236}">
                <a16:creationId xmlns:a16="http://schemas.microsoft.com/office/drawing/2014/main" id="{A07302D5-EA3C-446E-9414-D26B54D9C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85460"/>
              </p:ext>
            </p:extLst>
          </p:nvPr>
        </p:nvGraphicFramePr>
        <p:xfrm>
          <a:off x="6313214" y="14561327"/>
          <a:ext cx="973768" cy="9144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318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530582">
                  <a:extLst>
                    <a:ext uri="{9D8B030D-6E8A-4147-A177-3AD203B41FA5}">
                      <a16:colId xmlns:a16="http://schemas.microsoft.com/office/drawing/2014/main" val="1403071449"/>
                    </a:ext>
                  </a:extLst>
                </a:gridCol>
              </a:tblGrid>
              <a:tr h="2276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Exp.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Group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1885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SRX.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CASE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885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85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ERX.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CTRL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271" name="TextBox 270">
            <a:extLst>
              <a:ext uri="{FF2B5EF4-FFF2-40B4-BE49-F238E27FC236}">
                <a16:creationId xmlns:a16="http://schemas.microsoft.com/office/drawing/2014/main" id="{79311211-9309-4D0E-BB5E-DB05A39597EE}"/>
              </a:ext>
            </a:extLst>
          </p:cNvPr>
          <p:cNvSpPr txBox="1"/>
          <p:nvPr/>
        </p:nvSpPr>
        <p:spPr>
          <a:xfrm>
            <a:off x="6187519" y="16451915"/>
            <a:ext cx="248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+mj-lt"/>
              <a:buAutoNum type="alphaUcPeriod" startAt="2"/>
            </a:pPr>
            <a:r>
              <a:rPr lang="en-US" sz="1200" b="1" i="1" dirty="0"/>
              <a:t>Knowledge capture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C8673ED-B62C-401F-A16B-3D5A296012F7}"/>
              </a:ext>
            </a:extLst>
          </p:cNvPr>
          <p:cNvCxnSpPr>
            <a:cxnSpLocks/>
          </p:cNvCxnSpPr>
          <p:nvPr/>
        </p:nvCxnSpPr>
        <p:spPr>
          <a:xfrm>
            <a:off x="7270104" y="15018531"/>
            <a:ext cx="4737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" name="Table 275">
            <a:extLst>
              <a:ext uri="{FF2B5EF4-FFF2-40B4-BE49-F238E27FC236}">
                <a16:creationId xmlns:a16="http://schemas.microsoft.com/office/drawing/2014/main" id="{A6860063-0090-4441-B086-04DAADF8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60550"/>
              </p:ext>
            </p:extLst>
          </p:nvPr>
        </p:nvGraphicFramePr>
        <p:xfrm>
          <a:off x="7728778" y="14561327"/>
          <a:ext cx="973768" cy="9144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3186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530582">
                  <a:extLst>
                    <a:ext uri="{9D8B030D-6E8A-4147-A177-3AD203B41FA5}">
                      <a16:colId xmlns:a16="http://schemas.microsoft.com/office/drawing/2014/main" val="1403071449"/>
                    </a:ext>
                  </a:extLst>
                </a:gridCol>
              </a:tblGrid>
              <a:tr h="22763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Gene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9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FC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6478"/>
                  </a:ext>
                </a:extLst>
              </a:tr>
              <a:tr h="1885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STM.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1885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1885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PSLT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80AA8CF-DDCF-4A4D-A9DB-2974ADC7969A}"/>
              </a:ext>
            </a:extLst>
          </p:cNvPr>
          <p:cNvCxnSpPr>
            <a:cxnSpLocks/>
          </p:cNvCxnSpPr>
          <p:nvPr/>
        </p:nvCxnSpPr>
        <p:spPr>
          <a:xfrm flipH="1">
            <a:off x="7044545" y="15558365"/>
            <a:ext cx="3273" cy="676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5A4B520-3531-4A2F-9F8E-0B98A506E447}"/>
              </a:ext>
            </a:extLst>
          </p:cNvPr>
          <p:cNvCxnSpPr>
            <a:cxnSpLocks/>
          </p:cNvCxnSpPr>
          <p:nvPr/>
        </p:nvCxnSpPr>
        <p:spPr>
          <a:xfrm flipH="1" flipV="1">
            <a:off x="7065093" y="16234617"/>
            <a:ext cx="1678961" cy="10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9550CDB-03E1-4F8A-9B95-F39FE4D9B36E}"/>
              </a:ext>
            </a:extLst>
          </p:cNvPr>
          <p:cNvSpPr txBox="1"/>
          <p:nvPr/>
        </p:nvSpPr>
        <p:spPr>
          <a:xfrm>
            <a:off x="6361066" y="15607026"/>
            <a:ext cx="1002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Ratio of interested genes</a:t>
            </a:r>
            <a:endParaRPr lang="en-US" sz="10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26E65DF-F2FC-4BDE-932B-30D41E8FEC7D}"/>
              </a:ext>
            </a:extLst>
          </p:cNvPr>
          <p:cNvSpPr txBox="1"/>
          <p:nvPr/>
        </p:nvSpPr>
        <p:spPr>
          <a:xfrm>
            <a:off x="7146653" y="16244733"/>
            <a:ext cx="1467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Rank of fold changes (FC)</a:t>
            </a:r>
            <a:endParaRPr lang="en-US" sz="1000" dirty="0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27DA362B-05ED-4C14-A3E0-809303BA1180}"/>
              </a:ext>
            </a:extLst>
          </p:cNvPr>
          <p:cNvSpPr/>
          <p:nvPr/>
        </p:nvSpPr>
        <p:spPr>
          <a:xfrm>
            <a:off x="7086600" y="15573375"/>
            <a:ext cx="1343025" cy="647700"/>
          </a:xfrm>
          <a:custGeom>
            <a:avLst/>
            <a:gdLst>
              <a:gd name="connsiteX0" fmla="*/ 0 w 1343025"/>
              <a:gd name="connsiteY0" fmla="*/ 647700 h 647700"/>
              <a:gd name="connsiteX1" fmla="*/ 190500 w 1343025"/>
              <a:gd name="connsiteY1" fmla="*/ 295275 h 647700"/>
              <a:gd name="connsiteX2" fmla="*/ 485775 w 1343025"/>
              <a:gd name="connsiteY2" fmla="*/ 123825 h 647700"/>
              <a:gd name="connsiteX3" fmla="*/ 1343025 w 1343025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025" h="647700">
                <a:moveTo>
                  <a:pt x="0" y="647700"/>
                </a:moveTo>
                <a:cubicBezTo>
                  <a:pt x="54769" y="515143"/>
                  <a:pt x="109538" y="382587"/>
                  <a:pt x="190500" y="295275"/>
                </a:cubicBezTo>
                <a:cubicBezTo>
                  <a:pt x="271463" y="207962"/>
                  <a:pt x="293688" y="173037"/>
                  <a:pt x="485775" y="123825"/>
                </a:cubicBezTo>
                <a:cubicBezTo>
                  <a:pt x="677863" y="74612"/>
                  <a:pt x="1010444" y="37306"/>
                  <a:pt x="1343025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64C371A-FE04-4B59-BDE4-7D708015E96E}"/>
              </a:ext>
            </a:extLst>
          </p:cNvPr>
          <p:cNvCxnSpPr>
            <a:stCxn id="293" idx="0"/>
            <a:endCxn id="293" idx="3"/>
          </p:cNvCxnSpPr>
          <p:nvPr/>
        </p:nvCxnSpPr>
        <p:spPr>
          <a:xfrm flipV="1">
            <a:off x="7086600" y="15573375"/>
            <a:ext cx="1343025" cy="6477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48075D0C-4E4F-4C15-B310-D2C6E8173D98}"/>
              </a:ext>
            </a:extLst>
          </p:cNvPr>
          <p:cNvSpPr txBox="1"/>
          <p:nvPr/>
        </p:nvSpPr>
        <p:spPr>
          <a:xfrm>
            <a:off x="7708566" y="15878753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Compendium</a:t>
            </a:r>
          </a:p>
          <a:p>
            <a:r>
              <a:rPr lang="en-US" sz="1000" dirty="0"/>
              <a:t>Control (Random)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3C34837-64AD-46F1-9C43-0A1F1F58F81C}"/>
              </a:ext>
            </a:extLst>
          </p:cNvPr>
          <p:cNvSpPr txBox="1"/>
          <p:nvPr/>
        </p:nvSpPr>
        <p:spPr>
          <a:xfrm>
            <a:off x="6178905" y="16664852"/>
            <a:ext cx="261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+mj-lt"/>
              <a:buAutoNum type="alphaUcPeriod" startAt="3"/>
            </a:pPr>
            <a:r>
              <a:rPr lang="en-US" sz="1200" b="1" i="1" dirty="0"/>
              <a:t>Compare with published data</a:t>
            </a:r>
          </a:p>
        </p:txBody>
      </p:sp>
      <p:graphicFrame>
        <p:nvGraphicFramePr>
          <p:cNvPr id="300" name="Table 299">
            <a:extLst>
              <a:ext uri="{FF2B5EF4-FFF2-40B4-BE49-F238E27FC236}">
                <a16:creationId xmlns:a16="http://schemas.microsoft.com/office/drawing/2014/main" id="{16DE2B57-2C75-4035-8B8C-EE89E3AB7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57309"/>
              </p:ext>
            </p:extLst>
          </p:nvPr>
        </p:nvGraphicFramePr>
        <p:xfrm>
          <a:off x="6325860" y="16964678"/>
          <a:ext cx="1099896" cy="552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551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876345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sz="2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3905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Compendium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graphicFrame>
        <p:nvGraphicFramePr>
          <p:cNvPr id="301" name="Table 300">
            <a:extLst>
              <a:ext uri="{FF2B5EF4-FFF2-40B4-BE49-F238E27FC236}">
                <a16:creationId xmlns:a16="http://schemas.microsoft.com/office/drawing/2014/main" id="{6FB14398-B2F8-45F3-8146-8B482FBF9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53672"/>
              </p:ext>
            </p:extLst>
          </p:nvPr>
        </p:nvGraphicFramePr>
        <p:xfrm>
          <a:off x="7582084" y="16945433"/>
          <a:ext cx="967634" cy="5791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916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738718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</a:tblGrid>
              <a:tr h="170132">
                <a:tc>
                  <a:txBody>
                    <a:bodyPr/>
                    <a:lstStyle/>
                    <a:p>
                      <a:pPr algn="l"/>
                      <a:endParaRPr lang="en-US" sz="2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601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Published Data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</a:tbl>
          </a:graphicData>
        </a:graphic>
      </p:graphicFrame>
      <p:sp>
        <p:nvSpPr>
          <p:cNvPr id="302" name="Arrow: Curved Up 301">
            <a:extLst>
              <a:ext uri="{FF2B5EF4-FFF2-40B4-BE49-F238E27FC236}">
                <a16:creationId xmlns:a16="http://schemas.microsoft.com/office/drawing/2014/main" id="{215ACD05-5CA8-48C7-B658-0AF50629905A}"/>
              </a:ext>
            </a:extLst>
          </p:cNvPr>
          <p:cNvSpPr/>
          <p:nvPr/>
        </p:nvSpPr>
        <p:spPr>
          <a:xfrm>
            <a:off x="6909818" y="17517090"/>
            <a:ext cx="1329760" cy="220058"/>
          </a:xfrm>
          <a:prstGeom prst="curvedUpArrow">
            <a:avLst>
              <a:gd name="adj1" fmla="val 0"/>
              <a:gd name="adj2" fmla="val 50000"/>
              <a:gd name="adj3" fmla="val 4214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3" name="Arrow: Curved Up 302">
            <a:extLst>
              <a:ext uri="{FF2B5EF4-FFF2-40B4-BE49-F238E27FC236}">
                <a16:creationId xmlns:a16="http://schemas.microsoft.com/office/drawing/2014/main" id="{4B99ABDD-42E8-4208-AB1C-3DF8A7CFF00B}"/>
              </a:ext>
            </a:extLst>
          </p:cNvPr>
          <p:cNvSpPr/>
          <p:nvPr/>
        </p:nvSpPr>
        <p:spPr>
          <a:xfrm flipH="1">
            <a:off x="6822060" y="17508488"/>
            <a:ext cx="1353862" cy="228659"/>
          </a:xfrm>
          <a:prstGeom prst="curvedUpArrow">
            <a:avLst>
              <a:gd name="adj1" fmla="val 0"/>
              <a:gd name="adj2" fmla="val 50000"/>
              <a:gd name="adj3" fmla="val 4214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9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3133</TotalTime>
  <Words>422</Words>
  <Application>Microsoft Office PowerPoint</Application>
  <PresentationFormat>Custom</PresentationFormat>
  <Paragraphs>250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18</cp:revision>
  <dcterms:created xsi:type="dcterms:W3CDTF">2020-03-06T23:27:45Z</dcterms:created>
  <dcterms:modified xsi:type="dcterms:W3CDTF">2020-03-09T03:41:16Z</dcterms:modified>
</cp:coreProperties>
</file>