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0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8C55-990A-4CF6-BB35-011BB60A09A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180-8F96-42C8-B2AA-46FA5062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0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8C55-990A-4CF6-BB35-011BB60A09A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180-8F96-42C8-B2AA-46FA5062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8C55-990A-4CF6-BB35-011BB60A09A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180-8F96-42C8-B2AA-46FA5062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2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8C55-990A-4CF6-BB35-011BB60A09A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180-8F96-42C8-B2AA-46FA5062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8C55-990A-4CF6-BB35-011BB60A09A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180-8F96-42C8-B2AA-46FA5062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8C55-990A-4CF6-BB35-011BB60A09A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180-8F96-42C8-B2AA-46FA5062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7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8C55-990A-4CF6-BB35-011BB60A09A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180-8F96-42C8-B2AA-46FA5062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2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8C55-990A-4CF6-BB35-011BB60A09A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180-8F96-42C8-B2AA-46FA5062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8C55-990A-4CF6-BB35-011BB60A09A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180-8F96-42C8-B2AA-46FA5062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2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8C55-990A-4CF6-BB35-011BB60A09A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180-8F96-42C8-B2AA-46FA5062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8C55-990A-4CF6-BB35-011BB60A09A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180-8F96-42C8-B2AA-46FA5062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0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98C55-990A-4CF6-BB35-011BB60A09A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77180-8F96-42C8-B2AA-46FA5062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6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FADF65B0-4594-44F1-8780-A1CEAB9DC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25" r="9087"/>
          <a:stretch/>
        </p:blipFill>
        <p:spPr>
          <a:xfrm>
            <a:off x="1195961" y="7769293"/>
            <a:ext cx="3676443" cy="235139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272BDA-8EBC-4FB5-9EC7-7A017DB7D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16019"/>
              </p:ext>
            </p:extLst>
          </p:nvPr>
        </p:nvGraphicFramePr>
        <p:xfrm>
          <a:off x="1464323" y="517419"/>
          <a:ext cx="1571736" cy="13373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9454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477076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271296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453910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267470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267470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267470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67470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267470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1F3F62-7D1E-42AA-9053-DE42A35CC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800213"/>
              </p:ext>
            </p:extLst>
          </p:nvPr>
        </p:nvGraphicFramePr>
        <p:xfrm>
          <a:off x="1464323" y="2258783"/>
          <a:ext cx="1571736" cy="12954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9454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477076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271296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453910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185783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185783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185783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185783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185783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55A0D2-FD04-48B9-BE0F-A3F0933E79B3}"/>
              </a:ext>
            </a:extLst>
          </p:cNvPr>
          <p:cNvSpPr txBox="1"/>
          <p:nvPr/>
        </p:nvSpPr>
        <p:spPr>
          <a:xfrm>
            <a:off x="1288197" y="1854771"/>
            <a:ext cx="1923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Normalized Data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115B7-197A-4440-9B52-FFD473526B68}"/>
              </a:ext>
            </a:extLst>
          </p:cNvPr>
          <p:cNvSpPr txBox="1"/>
          <p:nvPr/>
        </p:nvSpPr>
        <p:spPr>
          <a:xfrm>
            <a:off x="831598" y="3569350"/>
            <a:ext cx="2837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Noise</a:t>
            </a:r>
          </a:p>
          <a:p>
            <a:pPr algn="ctr"/>
            <a:r>
              <a:rPr lang="en-US" sz="1400" dirty="0"/>
              <a:t>(Randomly Permutated Data Matrix)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4B7175D-B559-4BE7-9575-E1488140A6E6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3036061" y="2008656"/>
            <a:ext cx="921561" cy="8978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5035A9-A028-4AE3-8020-04915A801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30086"/>
              </p:ext>
            </p:extLst>
          </p:nvPr>
        </p:nvGraphicFramePr>
        <p:xfrm>
          <a:off x="3957622" y="1035186"/>
          <a:ext cx="2280999" cy="19469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6174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692362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393721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658742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389389"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389389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389389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389389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389389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37.5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B8246A3-6BBF-48EC-A614-B1B0E8BC00C7}"/>
              </a:ext>
            </a:extLst>
          </p:cNvPr>
          <p:cNvSpPr txBox="1"/>
          <p:nvPr/>
        </p:nvSpPr>
        <p:spPr>
          <a:xfrm>
            <a:off x="3496839" y="2997286"/>
            <a:ext cx="32145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Matrix with Noise</a:t>
            </a:r>
          </a:p>
          <a:p>
            <a:pPr algn="ctr"/>
            <a:r>
              <a:rPr lang="en-US" sz="1200" dirty="0"/>
              <a:t>(1 – x) * Normalized Data Matrix + (x) * Noise</a:t>
            </a:r>
          </a:p>
          <a:p>
            <a:pPr algn="ctr"/>
            <a:r>
              <a:rPr lang="en-US" sz="1200" dirty="0"/>
              <a:t>x is the noise ratio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77D2929-ACD2-48F2-8CFB-1DC0AF1C2A02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3036061" y="1186094"/>
            <a:ext cx="921561" cy="8225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68E9A63-71A9-46AA-86DD-3E81FB989A23}"/>
              </a:ext>
            </a:extLst>
          </p:cNvPr>
          <p:cNvSpPr/>
          <p:nvPr/>
        </p:nvSpPr>
        <p:spPr>
          <a:xfrm>
            <a:off x="3268540" y="1761146"/>
            <a:ext cx="456598" cy="4565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B5FEFB-19E9-406C-9B20-7B75A49FEA03}"/>
              </a:ext>
            </a:extLst>
          </p:cNvPr>
          <p:cNvSpPr txBox="1"/>
          <p:nvPr/>
        </p:nvSpPr>
        <p:spPr>
          <a:xfrm>
            <a:off x="3232194" y="83125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(1-x)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632113-0D4A-45A6-A4D4-4CA9DEF4E369}"/>
              </a:ext>
            </a:extLst>
          </p:cNvPr>
          <p:cNvSpPr txBox="1"/>
          <p:nvPr/>
        </p:nvSpPr>
        <p:spPr>
          <a:xfrm>
            <a:off x="3296035" y="290606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D5403E-4C51-4A36-90A6-95A94756557E}"/>
              </a:ext>
            </a:extLst>
          </p:cNvPr>
          <p:cNvSpPr txBox="1"/>
          <p:nvPr/>
        </p:nvSpPr>
        <p:spPr>
          <a:xfrm>
            <a:off x="652714" y="4157571"/>
            <a:ext cx="6031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Add noise with different noise ratio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(x)</a:t>
            </a:r>
            <a:r>
              <a:rPr lang="en-US" sz="2000" b="1" dirty="0"/>
              <a:t> to data matrix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3CDD68-AB34-4056-A619-A0312215ADBA}"/>
              </a:ext>
            </a:extLst>
          </p:cNvPr>
          <p:cNvSpPr txBox="1"/>
          <p:nvPr/>
        </p:nvSpPr>
        <p:spPr>
          <a:xfrm>
            <a:off x="6881792" y="4188211"/>
            <a:ext cx="4344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b="1" dirty="0"/>
              <a:t>Remove some value randomly with different missing value ratio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4928D1E-EDCB-4418-86FA-44D903A74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165713"/>
              </p:ext>
            </p:extLst>
          </p:nvPr>
        </p:nvGraphicFramePr>
        <p:xfrm>
          <a:off x="8028012" y="263159"/>
          <a:ext cx="2052042" cy="16764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355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622866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354201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592620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297464"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297464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297464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97464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297464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37.5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415DD10-511D-4FE4-8A9D-515452BB2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10701"/>
              </p:ext>
            </p:extLst>
          </p:nvPr>
        </p:nvGraphicFramePr>
        <p:xfrm>
          <a:off x="8028012" y="2311224"/>
          <a:ext cx="2052043" cy="16764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355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622866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354201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592621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309108"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309108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309108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NaN</a:t>
                      </a:r>
                      <a:endParaRPr lang="en-US" sz="16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309108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309108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NaN</a:t>
                      </a:r>
                      <a:endParaRPr lang="en-US" sz="16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EA0892-2A58-49DD-B5B6-72E7084D2F56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9054033" y="1939569"/>
            <a:ext cx="0" cy="3716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F031F11-F330-410E-AC17-49A72C2ECF27}"/>
              </a:ext>
            </a:extLst>
          </p:cNvPr>
          <p:cNvSpPr/>
          <p:nvPr/>
        </p:nvSpPr>
        <p:spPr>
          <a:xfrm>
            <a:off x="6502398" y="2153219"/>
            <a:ext cx="641151" cy="5397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DB8AA9C-B258-42BE-B417-6C1606F1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98557"/>
              </p:ext>
            </p:extLst>
          </p:nvPr>
        </p:nvGraphicFramePr>
        <p:xfrm>
          <a:off x="8003420" y="5632711"/>
          <a:ext cx="2052043" cy="16764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355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622866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354201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592621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264441"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264441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264441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NaN</a:t>
                      </a:r>
                      <a:endParaRPr lang="en-US" sz="16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64441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264441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NaN</a:t>
                      </a:r>
                      <a:endParaRPr lang="en-US" sz="16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3BC666-55AB-4C80-8B4B-81F766087896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9029441" y="7309121"/>
            <a:ext cx="12021" cy="6756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099ADBC6-D209-4BEA-8374-9FFF9EFE6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62911"/>
              </p:ext>
            </p:extLst>
          </p:nvPr>
        </p:nvGraphicFramePr>
        <p:xfrm>
          <a:off x="8015441" y="7984735"/>
          <a:ext cx="2052043" cy="16764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355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622866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354201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592621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275669"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275669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275669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75669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275669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7707BE30-265D-4975-BF95-6F69AAB56725}"/>
              </a:ext>
            </a:extLst>
          </p:cNvPr>
          <p:cNvSpPr txBox="1"/>
          <p:nvPr/>
        </p:nvSpPr>
        <p:spPr>
          <a:xfrm>
            <a:off x="6881792" y="10125026"/>
            <a:ext cx="4344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b="1" dirty="0"/>
              <a:t>Impute missing values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C4BDE730-520D-4C25-99CD-FA29F1D22DE4}"/>
              </a:ext>
            </a:extLst>
          </p:cNvPr>
          <p:cNvSpPr/>
          <p:nvPr/>
        </p:nvSpPr>
        <p:spPr>
          <a:xfrm rot="10800000">
            <a:off x="6502397" y="6806466"/>
            <a:ext cx="641151" cy="5397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C0D9878-16D1-46DA-87AD-1E0D670283E6}"/>
              </a:ext>
            </a:extLst>
          </p:cNvPr>
          <p:cNvSpPr/>
          <p:nvPr/>
        </p:nvSpPr>
        <p:spPr>
          <a:xfrm rot="5400000">
            <a:off x="8763007" y="4849157"/>
            <a:ext cx="582051" cy="5397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525B8BE2-DA0D-450D-AC27-43CB7806F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51529"/>
              </p:ext>
            </p:extLst>
          </p:nvPr>
        </p:nvGraphicFramePr>
        <p:xfrm>
          <a:off x="975797" y="5108395"/>
          <a:ext cx="2052042" cy="13415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4458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754743">
                  <a:extLst>
                    <a:ext uri="{9D8B030D-6E8A-4147-A177-3AD203B41FA5}">
                      <a16:colId xmlns:a16="http://schemas.microsoft.com/office/drawing/2014/main" val="1403071449"/>
                    </a:ext>
                  </a:extLst>
                </a:gridCol>
                <a:gridCol w="512841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3807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Imputed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Error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6478"/>
                  </a:ext>
                </a:extLst>
              </a:tr>
              <a:tr h="3432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55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3432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37.5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428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174661AC-C444-4036-88D7-D7DC10D01B1F}"/>
              </a:ext>
            </a:extLst>
          </p:cNvPr>
          <p:cNvSpPr txBox="1"/>
          <p:nvPr/>
        </p:nvSpPr>
        <p:spPr>
          <a:xfrm>
            <a:off x="659651" y="6660901"/>
            <a:ext cx="283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Error table for different noise ratio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9DB81E-2B91-4A5D-9138-340F7B6AF5C6}"/>
              </a:ext>
            </a:extLst>
          </p:cNvPr>
          <p:cNvSpPr txBox="1"/>
          <p:nvPr/>
        </p:nvSpPr>
        <p:spPr>
          <a:xfrm>
            <a:off x="3859625" y="6809203"/>
            <a:ext cx="283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Avg Error table </a:t>
            </a:r>
          </a:p>
          <a:p>
            <a:pPr algn="ctr"/>
            <a:r>
              <a:rPr lang="en-US" sz="1400" dirty="0"/>
              <a:t>for different missing value ratio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F0550A8-0997-4B44-BC4A-F51EC809A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97933"/>
              </p:ext>
            </p:extLst>
          </p:nvPr>
        </p:nvGraphicFramePr>
        <p:xfrm>
          <a:off x="4304352" y="5081196"/>
          <a:ext cx="1481388" cy="15544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5547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875841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3518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Noise Ratio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Avg Error</a:t>
                      </a:r>
                    </a:p>
                    <a:p>
                      <a:pPr algn="ctr"/>
                      <a:r>
                        <a:rPr lang="en-US" sz="1200" dirty="0"/>
                        <a:t>(SMAPE)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6478"/>
                  </a:ext>
                </a:extLst>
              </a:tr>
              <a:tr h="2111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2111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111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2111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40892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14279527-1D9A-4C2D-BBB3-6F186FF70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52672"/>
              </p:ext>
            </p:extLst>
          </p:nvPr>
        </p:nvGraphicFramePr>
        <p:xfrm>
          <a:off x="4419781" y="5153895"/>
          <a:ext cx="1481388" cy="15544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5547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875841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3518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Noise Ratio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Avg Error</a:t>
                      </a:r>
                    </a:p>
                    <a:p>
                      <a:pPr algn="ctr"/>
                      <a:r>
                        <a:rPr lang="en-US" sz="1200" dirty="0"/>
                        <a:t>(SMAPE)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6478"/>
                  </a:ext>
                </a:extLst>
              </a:tr>
              <a:tr h="2111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2111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111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2111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40892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157405A0-6703-414B-B704-7FBC2C2DE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76568"/>
              </p:ext>
            </p:extLst>
          </p:nvPr>
        </p:nvGraphicFramePr>
        <p:xfrm>
          <a:off x="4537525" y="5246265"/>
          <a:ext cx="1481388" cy="15544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5547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875841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3518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Noise Ratio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Avg Error</a:t>
                      </a:r>
                    </a:p>
                    <a:p>
                      <a:pPr algn="ctr"/>
                      <a:r>
                        <a:rPr lang="en-US" sz="1200" dirty="0"/>
                        <a:t>(SMAPE)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6478"/>
                  </a:ext>
                </a:extLst>
              </a:tr>
              <a:tr h="2111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30%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2111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50%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111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2111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70%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40892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C25114B3-4466-4701-AB54-393750669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94907"/>
              </p:ext>
            </p:extLst>
          </p:nvPr>
        </p:nvGraphicFramePr>
        <p:xfrm>
          <a:off x="1093541" y="5173738"/>
          <a:ext cx="2052042" cy="13415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4458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754743">
                  <a:extLst>
                    <a:ext uri="{9D8B030D-6E8A-4147-A177-3AD203B41FA5}">
                      <a16:colId xmlns:a16="http://schemas.microsoft.com/office/drawing/2014/main" val="1403071449"/>
                    </a:ext>
                  </a:extLst>
                </a:gridCol>
                <a:gridCol w="512841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3807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Imputed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Error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6478"/>
                  </a:ext>
                </a:extLst>
              </a:tr>
              <a:tr h="3432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55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3432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37.5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428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6A09D6DA-9958-409F-9952-2B2F88BCB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4357"/>
              </p:ext>
            </p:extLst>
          </p:nvPr>
        </p:nvGraphicFramePr>
        <p:xfrm>
          <a:off x="1209180" y="5279199"/>
          <a:ext cx="2052042" cy="13415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4458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754743">
                  <a:extLst>
                    <a:ext uri="{9D8B030D-6E8A-4147-A177-3AD203B41FA5}">
                      <a16:colId xmlns:a16="http://schemas.microsoft.com/office/drawing/2014/main" val="1403071449"/>
                    </a:ext>
                  </a:extLst>
                </a:gridCol>
                <a:gridCol w="512841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3807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Imputed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Error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6478"/>
                  </a:ext>
                </a:extLst>
              </a:tr>
              <a:tr h="3432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55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3432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37.5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428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</a:tbl>
          </a:graphicData>
        </a:graphic>
      </p:graphicFrame>
      <p:sp>
        <p:nvSpPr>
          <p:cNvPr id="80" name="Arrow: Curved Down 79">
            <a:extLst>
              <a:ext uri="{FF2B5EF4-FFF2-40B4-BE49-F238E27FC236}">
                <a16:creationId xmlns:a16="http://schemas.microsoft.com/office/drawing/2014/main" id="{6721CBAB-3D70-413D-BE8A-66019DC74ABC}"/>
              </a:ext>
            </a:extLst>
          </p:cNvPr>
          <p:cNvSpPr/>
          <p:nvPr/>
        </p:nvSpPr>
        <p:spPr>
          <a:xfrm>
            <a:off x="3387171" y="5750748"/>
            <a:ext cx="709420" cy="26029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Arrow: Curved Down 80">
            <a:extLst>
              <a:ext uri="{FF2B5EF4-FFF2-40B4-BE49-F238E27FC236}">
                <a16:creationId xmlns:a16="http://schemas.microsoft.com/office/drawing/2014/main" id="{C449C892-DC51-48D8-BECA-880623E93512}"/>
              </a:ext>
            </a:extLst>
          </p:cNvPr>
          <p:cNvSpPr/>
          <p:nvPr/>
        </p:nvSpPr>
        <p:spPr>
          <a:xfrm rot="5705766">
            <a:off x="4816392" y="7575594"/>
            <a:ext cx="709420" cy="26029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274B9E1-193A-4F38-8F22-229C086B9680}"/>
              </a:ext>
            </a:extLst>
          </p:cNvPr>
          <p:cNvSpPr txBox="1"/>
          <p:nvPr/>
        </p:nvSpPr>
        <p:spPr>
          <a:xfrm>
            <a:off x="1609245" y="9841877"/>
            <a:ext cx="2837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Noise</a:t>
            </a:r>
            <a:r>
              <a:rPr lang="zh-TW" altLang="en-US" sz="1600" dirty="0"/>
              <a:t> </a:t>
            </a:r>
            <a:r>
              <a:rPr lang="en-US" altLang="zh-TW" sz="1600" dirty="0"/>
              <a:t>Ratio</a:t>
            </a:r>
            <a:endParaRPr lang="en-US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BA8F54-E68C-481F-8B61-1C3C209CFFC4}"/>
              </a:ext>
            </a:extLst>
          </p:cNvPr>
          <p:cNvSpPr txBox="1"/>
          <p:nvPr/>
        </p:nvSpPr>
        <p:spPr>
          <a:xfrm rot="16200000">
            <a:off x="-299674" y="8653663"/>
            <a:ext cx="2837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Avg Error (SMAPE)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28EAA3A-8E17-4342-B9B2-F11581A6F8C6}"/>
              </a:ext>
            </a:extLst>
          </p:cNvPr>
          <p:cNvSpPr txBox="1"/>
          <p:nvPr/>
        </p:nvSpPr>
        <p:spPr>
          <a:xfrm>
            <a:off x="3150931" y="8655635"/>
            <a:ext cx="20442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Missing value ratio = 0.3</a:t>
            </a:r>
          </a:p>
          <a:p>
            <a:r>
              <a:rPr lang="en-US" sz="1400" dirty="0">
                <a:solidFill>
                  <a:srgbClr val="FFC000"/>
                </a:solidFill>
              </a:rPr>
              <a:t>Missing value ratio = 0.5</a:t>
            </a:r>
          </a:p>
          <a:p>
            <a:r>
              <a:rPr lang="en-US" sz="1400" dirty="0">
                <a:solidFill>
                  <a:srgbClr val="00B050"/>
                </a:solidFill>
              </a:rPr>
              <a:t>Missing value ratio = 0.7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Missing value ratio = 0.9</a:t>
            </a:r>
          </a:p>
          <a:p>
            <a:r>
              <a:rPr lang="en-US" sz="1400" dirty="0">
                <a:solidFill>
                  <a:srgbClr val="7030A0"/>
                </a:solidFill>
              </a:rPr>
              <a:t>Missing value ratio = 0.99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0A323BA-0258-4D17-9356-9BDA387B7AD5}"/>
              </a:ext>
            </a:extLst>
          </p:cNvPr>
          <p:cNvSpPr txBox="1"/>
          <p:nvPr/>
        </p:nvSpPr>
        <p:spPr>
          <a:xfrm>
            <a:off x="652714" y="10122315"/>
            <a:ext cx="584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b="1" dirty="0"/>
              <a:t>Observe imputation error for different noise ratio and missing value ratio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34DBF70-B19E-4587-A7ED-53A14147872C}"/>
              </a:ext>
            </a:extLst>
          </p:cNvPr>
          <p:cNvSpPr txBox="1"/>
          <p:nvPr/>
        </p:nvSpPr>
        <p:spPr>
          <a:xfrm>
            <a:off x="3276743" y="5353943"/>
            <a:ext cx="93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273914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3067</TotalTime>
  <Words>287</Words>
  <Application>Microsoft Office PowerPoint</Application>
  <PresentationFormat>Custom</PresentationFormat>
  <Paragraphs>170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Cheng-En</dc:creator>
  <cp:lastModifiedBy>Cheng-En</cp:lastModifiedBy>
  <cp:revision>11</cp:revision>
  <dcterms:created xsi:type="dcterms:W3CDTF">2020-03-07T03:35:11Z</dcterms:created>
  <dcterms:modified xsi:type="dcterms:W3CDTF">2020-03-09T06:42:35Z</dcterms:modified>
</cp:coreProperties>
</file>