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DF77-1DB9-4455-BAE0-0C026CB5B63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5C9B-0EA2-4C4B-8848-B0090C06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0079FF-DFA7-4284-81DD-A54F75501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24547"/>
              </p:ext>
            </p:extLst>
          </p:nvPr>
        </p:nvGraphicFramePr>
        <p:xfrm>
          <a:off x="10197913" y="4482982"/>
          <a:ext cx="4115485" cy="8735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1409230374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235584829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4208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6144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Sample4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Sample5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Sample6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CEC8D-45FB-4544-BF51-65F862D97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0638"/>
              </p:ext>
            </p:extLst>
          </p:nvPr>
        </p:nvGraphicFramePr>
        <p:xfrm>
          <a:off x="10210613" y="6201128"/>
          <a:ext cx="4115485" cy="1015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926989-14A9-4C84-9937-3E673E0B1C27}"/>
              </a:ext>
            </a:extLst>
          </p:cNvPr>
          <p:cNvCxnSpPr>
            <a:cxnSpLocks/>
          </p:cNvCxnSpPr>
          <p:nvPr/>
        </p:nvCxnSpPr>
        <p:spPr>
          <a:xfrm>
            <a:off x="11268264" y="6503398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777B11-145A-48E5-8CC4-4BA62774678C}"/>
              </a:ext>
            </a:extLst>
          </p:cNvPr>
          <p:cNvCxnSpPr>
            <a:cxnSpLocks/>
          </p:cNvCxnSpPr>
          <p:nvPr/>
        </p:nvCxnSpPr>
        <p:spPr>
          <a:xfrm>
            <a:off x="12482547" y="6488884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AE61FD-1285-4665-AE35-E8325744771B}"/>
              </a:ext>
            </a:extLst>
          </p:cNvPr>
          <p:cNvSpPr txBox="1"/>
          <p:nvPr/>
        </p:nvSpPr>
        <p:spPr>
          <a:xfrm>
            <a:off x="10937885" y="6779910"/>
            <a:ext cx="660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5A755-A6D3-4328-9AAC-12ACCC2F9043}"/>
              </a:ext>
            </a:extLst>
          </p:cNvPr>
          <p:cNvSpPr txBox="1"/>
          <p:nvPr/>
        </p:nvSpPr>
        <p:spPr>
          <a:xfrm>
            <a:off x="12152168" y="6779910"/>
            <a:ext cx="6607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7C689-11C2-4C34-A660-88064964374B}"/>
              </a:ext>
            </a:extLst>
          </p:cNvPr>
          <p:cNvSpPr txBox="1"/>
          <p:nvPr/>
        </p:nvSpPr>
        <p:spPr>
          <a:xfrm>
            <a:off x="13104899" y="6779910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1ED05-BACE-49E1-935C-1E8802383A18}"/>
              </a:ext>
            </a:extLst>
          </p:cNvPr>
          <p:cNvSpPr txBox="1"/>
          <p:nvPr/>
        </p:nvSpPr>
        <p:spPr>
          <a:xfrm>
            <a:off x="13702797" y="6779909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4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07A195-9712-4843-8259-B6DF8A850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69342"/>
              </p:ext>
            </p:extLst>
          </p:nvPr>
        </p:nvGraphicFramePr>
        <p:xfrm>
          <a:off x="10197913" y="8026881"/>
          <a:ext cx="4115485" cy="92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242775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</a:tblGrid>
              <a:tr h="16669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666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116158-5FBE-4D0B-82D7-0FEDA3D1AE0F}"/>
              </a:ext>
            </a:extLst>
          </p:cNvPr>
          <p:cNvCxnSpPr>
            <a:cxnSpLocks/>
          </p:cNvCxnSpPr>
          <p:nvPr/>
        </p:nvCxnSpPr>
        <p:spPr>
          <a:xfrm>
            <a:off x="11255564" y="8314637"/>
            <a:ext cx="0" cy="638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3A6120-D36B-434C-BAC6-3485A0AF79EF}"/>
              </a:ext>
            </a:extLst>
          </p:cNvPr>
          <p:cNvCxnSpPr>
            <a:cxnSpLocks/>
          </p:cNvCxnSpPr>
          <p:nvPr/>
        </p:nvCxnSpPr>
        <p:spPr>
          <a:xfrm>
            <a:off x="12469847" y="8301937"/>
            <a:ext cx="0" cy="657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27C65F-1D32-4649-9E90-1D228718D828}"/>
              </a:ext>
            </a:extLst>
          </p:cNvPr>
          <p:cNvCxnSpPr>
            <a:cxnSpLocks/>
          </p:cNvCxnSpPr>
          <p:nvPr/>
        </p:nvCxnSpPr>
        <p:spPr>
          <a:xfrm>
            <a:off x="11879912" y="8112614"/>
            <a:ext cx="0" cy="840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6D420B-0F3B-4EAD-AAB9-26A1CB6AA16B}"/>
              </a:ext>
            </a:extLst>
          </p:cNvPr>
          <p:cNvSpPr txBox="1"/>
          <p:nvPr/>
        </p:nvSpPr>
        <p:spPr>
          <a:xfrm>
            <a:off x="11558425" y="8498912"/>
            <a:ext cx="649537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Study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243849-7A1C-446E-8E34-E88217AD3DF0}"/>
              </a:ext>
            </a:extLst>
          </p:cNvPr>
          <p:cNvCxnSpPr>
            <a:cxnSpLocks/>
          </p:cNvCxnSpPr>
          <p:nvPr/>
        </p:nvCxnSpPr>
        <p:spPr>
          <a:xfrm>
            <a:off x="13702797" y="8309260"/>
            <a:ext cx="0" cy="663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8E3E9D-A381-41AE-87CB-77F56BCDBED1}"/>
              </a:ext>
            </a:extLst>
          </p:cNvPr>
          <p:cNvSpPr txBox="1"/>
          <p:nvPr/>
        </p:nvSpPr>
        <p:spPr>
          <a:xfrm>
            <a:off x="13378477" y="8498911"/>
            <a:ext cx="66047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5D9B6C-4E89-416D-8369-9D95AA363EF6}"/>
              </a:ext>
            </a:extLst>
          </p:cNvPr>
          <p:cNvSpPr txBox="1"/>
          <p:nvPr/>
        </p:nvSpPr>
        <p:spPr>
          <a:xfrm>
            <a:off x="9180024" y="6673746"/>
            <a:ext cx="1091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samples by conditions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59B6A2-0FF1-421A-84B2-0453975A39FC}"/>
              </a:ext>
            </a:extLst>
          </p:cNvPr>
          <p:cNvCxnSpPr>
            <a:cxnSpLocks/>
            <a:stCxn id="100" idx="3"/>
            <a:endCxn id="5" idx="1"/>
          </p:cNvCxnSpPr>
          <p:nvPr/>
        </p:nvCxnSpPr>
        <p:spPr>
          <a:xfrm flipV="1">
            <a:off x="7495086" y="4919770"/>
            <a:ext cx="2702826" cy="2117824"/>
          </a:xfrm>
          <a:prstGeom prst="bentConnector3">
            <a:avLst>
              <a:gd name="adj1" fmla="val 639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E0CF341-0E1C-46AE-9888-EDCBF956AC5A}"/>
              </a:ext>
            </a:extLst>
          </p:cNvPr>
          <p:cNvCxnSpPr>
            <a:cxnSpLocks/>
            <a:stCxn id="100" idx="3"/>
            <a:endCxn id="16" idx="1"/>
          </p:cNvCxnSpPr>
          <p:nvPr/>
        </p:nvCxnSpPr>
        <p:spPr>
          <a:xfrm>
            <a:off x="7495086" y="7037595"/>
            <a:ext cx="2702826" cy="1452207"/>
          </a:xfrm>
          <a:prstGeom prst="bentConnector3">
            <a:avLst>
              <a:gd name="adj1" fmla="val 639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098C5F-2194-40F8-8537-3860A3CDCBDC}"/>
              </a:ext>
            </a:extLst>
          </p:cNvPr>
          <p:cNvSpPr txBox="1"/>
          <p:nvPr/>
        </p:nvSpPr>
        <p:spPr>
          <a:xfrm>
            <a:off x="9179177" y="8480701"/>
            <a:ext cx="987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samples by studies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C0370A-2D5C-42DD-99A0-959EC70B9708}"/>
              </a:ext>
            </a:extLst>
          </p:cNvPr>
          <p:cNvSpPr txBox="1"/>
          <p:nvPr/>
        </p:nvSpPr>
        <p:spPr>
          <a:xfrm>
            <a:off x="9221707" y="4919772"/>
            <a:ext cx="987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Grouping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D8BE29-46A6-472E-82CD-BF640E19CF40}"/>
              </a:ext>
            </a:extLst>
          </p:cNvPr>
          <p:cNvCxnSpPr>
            <a:cxnSpLocks/>
          </p:cNvCxnSpPr>
          <p:nvPr/>
        </p:nvCxnSpPr>
        <p:spPr>
          <a:xfrm>
            <a:off x="14483513" y="5122966"/>
            <a:ext cx="1214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8069CE-47A9-403D-8B7B-0BF17636DB3E}"/>
              </a:ext>
            </a:extLst>
          </p:cNvPr>
          <p:cNvSpPr txBox="1"/>
          <p:nvPr/>
        </p:nvSpPr>
        <p:spPr>
          <a:xfrm>
            <a:off x="14536062" y="5160858"/>
            <a:ext cx="11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 correlation matrix directly</a:t>
            </a:r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F6451E94-E646-4443-B152-AC87CFA8A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84777"/>
              </p:ext>
            </p:extLst>
          </p:nvPr>
        </p:nvGraphicFramePr>
        <p:xfrm>
          <a:off x="15697798" y="3916104"/>
          <a:ext cx="2168789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96050254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787691387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259452481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7707698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3998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519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52061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00217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9194D1-2CC0-4B2A-B269-48954A0321BC}"/>
              </a:ext>
            </a:extLst>
          </p:cNvPr>
          <p:cNvCxnSpPr>
            <a:cxnSpLocks/>
          </p:cNvCxnSpPr>
          <p:nvPr/>
        </p:nvCxnSpPr>
        <p:spPr>
          <a:xfrm>
            <a:off x="14533392" y="6918406"/>
            <a:ext cx="1090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0BF5A7-5C6E-49A9-AD32-94CE4823A4E1}"/>
              </a:ext>
            </a:extLst>
          </p:cNvPr>
          <p:cNvSpPr txBox="1"/>
          <p:nvPr/>
        </p:nvSpPr>
        <p:spPr>
          <a:xfrm>
            <a:off x="14514797" y="6898234"/>
            <a:ext cx="11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 correlation for each condition</a:t>
            </a:r>
          </a:p>
        </p:txBody>
      </p:sp>
      <p:graphicFrame>
        <p:nvGraphicFramePr>
          <p:cNvPr id="73" name="Table 56">
            <a:extLst>
              <a:ext uri="{FF2B5EF4-FFF2-40B4-BE49-F238E27FC236}">
                <a16:creationId xmlns:a16="http://schemas.microsoft.com/office/drawing/2014/main" id="{1124A864-0A22-4CE2-A186-46A5D1DDB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89413"/>
              </p:ext>
            </p:extLst>
          </p:nvPr>
        </p:nvGraphicFramePr>
        <p:xfrm>
          <a:off x="15710498" y="6423047"/>
          <a:ext cx="929481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9C0215D-2343-445C-81E6-6DE74E57A930}"/>
              </a:ext>
            </a:extLst>
          </p:cNvPr>
          <p:cNvSpPr txBox="1"/>
          <p:nvPr/>
        </p:nvSpPr>
        <p:spPr>
          <a:xfrm>
            <a:off x="15902046" y="5823416"/>
            <a:ext cx="176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Correlation Matrix </a:t>
            </a:r>
          </a:p>
          <a:p>
            <a:pPr algn="ctr"/>
            <a:r>
              <a:rPr lang="en-US" sz="1600" dirty="0"/>
              <a:t>(all samples)</a:t>
            </a:r>
          </a:p>
        </p:txBody>
      </p:sp>
      <p:graphicFrame>
        <p:nvGraphicFramePr>
          <p:cNvPr id="75" name="Table 56">
            <a:extLst>
              <a:ext uri="{FF2B5EF4-FFF2-40B4-BE49-F238E27FC236}">
                <a16:creationId xmlns:a16="http://schemas.microsoft.com/office/drawing/2014/main" id="{270AB6CB-B112-45BF-9D2E-DF4D753D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87094"/>
              </p:ext>
            </p:extLst>
          </p:nvPr>
        </p:nvGraphicFramePr>
        <p:xfrm>
          <a:off x="16924780" y="6433905"/>
          <a:ext cx="929481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913D56-6EEE-4982-AC2E-464410B022B5}"/>
              </a:ext>
            </a:extLst>
          </p:cNvPr>
          <p:cNvCxnSpPr>
            <a:cxnSpLocks/>
          </p:cNvCxnSpPr>
          <p:nvPr/>
        </p:nvCxnSpPr>
        <p:spPr>
          <a:xfrm>
            <a:off x="14483513" y="8489804"/>
            <a:ext cx="1150782" cy="9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56">
            <a:extLst>
              <a:ext uri="{FF2B5EF4-FFF2-40B4-BE49-F238E27FC236}">
                <a16:creationId xmlns:a16="http://schemas.microsoft.com/office/drawing/2014/main" id="{421A1F81-E391-4A85-BAD6-2510288B9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95814"/>
              </p:ext>
            </p:extLst>
          </p:nvPr>
        </p:nvGraphicFramePr>
        <p:xfrm>
          <a:off x="15653257" y="8028768"/>
          <a:ext cx="1549135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96050254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787691387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3998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5193"/>
                  </a:ext>
                </a:extLst>
              </a:tr>
            </a:tbl>
          </a:graphicData>
        </a:graphic>
      </p:graphicFrame>
      <p:graphicFrame>
        <p:nvGraphicFramePr>
          <p:cNvPr id="81" name="Table 56">
            <a:extLst>
              <a:ext uri="{FF2B5EF4-FFF2-40B4-BE49-F238E27FC236}">
                <a16:creationId xmlns:a16="http://schemas.microsoft.com/office/drawing/2014/main" id="{F688EFE8-DEE9-4AB5-89CC-8DF2A243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92770"/>
              </p:ext>
            </p:extLst>
          </p:nvPr>
        </p:nvGraphicFramePr>
        <p:xfrm>
          <a:off x="17401846" y="8577408"/>
          <a:ext cx="929481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1C5A3AB-C243-453A-8E00-274D4A4F15D6}"/>
              </a:ext>
            </a:extLst>
          </p:cNvPr>
          <p:cNvSpPr txBox="1"/>
          <p:nvPr/>
        </p:nvSpPr>
        <p:spPr>
          <a:xfrm>
            <a:off x="15791942" y="7256866"/>
            <a:ext cx="2232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Matrices for different conditions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77D036-E46D-4049-A240-0687D7A9EA6F}"/>
              </a:ext>
            </a:extLst>
          </p:cNvPr>
          <p:cNvSpPr txBox="1"/>
          <p:nvPr/>
        </p:nvSpPr>
        <p:spPr>
          <a:xfrm>
            <a:off x="15808635" y="9400369"/>
            <a:ext cx="2232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Matrices for different studies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422347B8-4ACE-4A06-BA77-CB51385BB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59191"/>
              </p:ext>
            </p:extLst>
          </p:nvPr>
        </p:nvGraphicFramePr>
        <p:xfrm>
          <a:off x="2720786" y="5546353"/>
          <a:ext cx="1571736" cy="13373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6747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6747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E4CEC82F-2969-42BF-8B77-69673A895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23237"/>
              </p:ext>
            </p:extLst>
          </p:nvPr>
        </p:nvGraphicFramePr>
        <p:xfrm>
          <a:off x="2720786" y="7287717"/>
          <a:ext cx="1571736" cy="1295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5783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85783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1CDB664F-0673-4FD9-8541-814B69BEB509}"/>
              </a:ext>
            </a:extLst>
          </p:cNvPr>
          <p:cNvSpPr txBox="1"/>
          <p:nvPr/>
        </p:nvSpPr>
        <p:spPr>
          <a:xfrm>
            <a:off x="2423538" y="6883707"/>
            <a:ext cx="2166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Normalized Data Matrix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6723F2-6ECC-49A6-8E8D-49C780450BDA}"/>
              </a:ext>
            </a:extLst>
          </p:cNvPr>
          <p:cNvSpPr txBox="1"/>
          <p:nvPr/>
        </p:nvSpPr>
        <p:spPr>
          <a:xfrm>
            <a:off x="1904007" y="8598285"/>
            <a:ext cx="32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Noise</a:t>
            </a:r>
          </a:p>
          <a:p>
            <a:pPr algn="ctr"/>
            <a:r>
              <a:rPr lang="en-US" sz="1600" dirty="0"/>
              <a:t>(Randomly Permutated Data Matrix)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F38F0D1-6E8B-45EC-B40E-0BA9D0EAC08F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4292527" y="7037590"/>
            <a:ext cx="921561" cy="8978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DC8E5DF-8E80-4F1A-B16A-41B48C226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63086"/>
              </p:ext>
            </p:extLst>
          </p:nvPr>
        </p:nvGraphicFramePr>
        <p:xfrm>
          <a:off x="5214088" y="6064123"/>
          <a:ext cx="2280999" cy="1946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9372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65874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9389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8938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DDD78F31-9576-4D12-9281-439B0EAD28C4}"/>
              </a:ext>
            </a:extLst>
          </p:cNvPr>
          <p:cNvSpPr txBox="1"/>
          <p:nvPr/>
        </p:nvSpPr>
        <p:spPr>
          <a:xfrm>
            <a:off x="4858360" y="7991735"/>
            <a:ext cx="3155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Matrix with Noise</a:t>
            </a:r>
          </a:p>
          <a:p>
            <a:pPr algn="ctr"/>
            <a:r>
              <a:rPr lang="en-US" sz="1600" dirty="0"/>
              <a:t>(1 – x) * Normalized Data Matrix + </a:t>
            </a:r>
          </a:p>
          <a:p>
            <a:pPr algn="ctr"/>
            <a:r>
              <a:rPr lang="en-US" sz="1600" dirty="0"/>
              <a:t>(x) * Noise</a:t>
            </a:r>
          </a:p>
          <a:p>
            <a:pPr algn="ctr"/>
            <a:r>
              <a:rPr lang="en-US" sz="1600" dirty="0"/>
              <a:t>x is the noise ratio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47DCD8E-1778-4EB7-8E9D-B630B5AEE8C2}"/>
              </a:ext>
            </a:extLst>
          </p:cNvPr>
          <p:cNvCxnSpPr>
            <a:cxnSpLocks/>
            <a:stCxn id="95" idx="3"/>
            <a:endCxn id="100" idx="1"/>
          </p:cNvCxnSpPr>
          <p:nvPr/>
        </p:nvCxnSpPr>
        <p:spPr>
          <a:xfrm>
            <a:off x="4292527" y="6215028"/>
            <a:ext cx="921561" cy="822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828BD06-E4D6-480D-971F-D2D42C5EE607}"/>
              </a:ext>
            </a:extLst>
          </p:cNvPr>
          <p:cNvSpPr/>
          <p:nvPr/>
        </p:nvSpPr>
        <p:spPr>
          <a:xfrm>
            <a:off x="4525003" y="6790080"/>
            <a:ext cx="456598" cy="4565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104A66-CAD3-4ABB-87F4-D8DF23CF6B1C}"/>
              </a:ext>
            </a:extLst>
          </p:cNvPr>
          <p:cNvSpPr txBox="1"/>
          <p:nvPr/>
        </p:nvSpPr>
        <p:spPr>
          <a:xfrm>
            <a:off x="4488657" y="586018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(1-x)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F1A2FD-D293-4A46-9E3B-544D15D409AD}"/>
              </a:ext>
            </a:extLst>
          </p:cNvPr>
          <p:cNvSpPr txBox="1"/>
          <p:nvPr/>
        </p:nvSpPr>
        <p:spPr>
          <a:xfrm>
            <a:off x="4552498" y="793499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F1EB05-F5C2-4676-BF21-2CE558D957B7}"/>
              </a:ext>
            </a:extLst>
          </p:cNvPr>
          <p:cNvSpPr txBox="1"/>
          <p:nvPr/>
        </p:nvSpPr>
        <p:spPr>
          <a:xfrm>
            <a:off x="2198371" y="9892316"/>
            <a:ext cx="603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Add noise with different noise ratio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(x)</a:t>
            </a:r>
            <a:r>
              <a:rPr lang="en-US" sz="2000" b="1" dirty="0"/>
              <a:t> to data matrix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9A8E82-7C26-4171-9889-F3A41215FFC4}"/>
              </a:ext>
            </a:extLst>
          </p:cNvPr>
          <p:cNvSpPr txBox="1"/>
          <p:nvPr/>
        </p:nvSpPr>
        <p:spPr>
          <a:xfrm>
            <a:off x="8987054" y="9893876"/>
            <a:ext cx="603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000" b="1" dirty="0"/>
              <a:t>Group samples with different approaches</a:t>
            </a:r>
            <a:endParaRPr 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6CD9C0-FB4B-433E-8BF9-745274B87320}"/>
              </a:ext>
            </a:extLst>
          </p:cNvPr>
          <p:cNvSpPr txBox="1"/>
          <p:nvPr/>
        </p:nvSpPr>
        <p:spPr>
          <a:xfrm>
            <a:off x="14733309" y="9892316"/>
            <a:ext cx="409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Evaluate correlation matrix for each group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0B93AC-926F-4509-BC09-5BD13AA4665E}"/>
              </a:ext>
            </a:extLst>
          </p:cNvPr>
          <p:cNvCxnSpPr>
            <a:cxnSpLocks/>
          </p:cNvCxnSpPr>
          <p:nvPr/>
        </p:nvCxnSpPr>
        <p:spPr>
          <a:xfrm flipV="1">
            <a:off x="18024229" y="5122969"/>
            <a:ext cx="130702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E793A4B-5464-422A-8EB8-3FA7DEB76D8D}"/>
              </a:ext>
            </a:extLst>
          </p:cNvPr>
          <p:cNvSpPr txBox="1"/>
          <p:nvPr/>
        </p:nvSpPr>
        <p:spPr>
          <a:xfrm>
            <a:off x="19026294" y="9921218"/>
            <a:ext cx="581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Taking average of correlations (lower half part for each correlation matrix) for each noise ratio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BD6321-CBD1-4772-9BA1-0A28880BA6E0}"/>
              </a:ext>
            </a:extLst>
          </p:cNvPr>
          <p:cNvCxnSpPr>
            <a:cxnSpLocks/>
          </p:cNvCxnSpPr>
          <p:nvPr/>
        </p:nvCxnSpPr>
        <p:spPr>
          <a:xfrm flipV="1">
            <a:off x="17927830" y="6918407"/>
            <a:ext cx="14034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8BDB564-6D1A-4D29-B2E5-22BD4977B62A}"/>
              </a:ext>
            </a:extLst>
          </p:cNvPr>
          <p:cNvCxnSpPr>
            <a:cxnSpLocks/>
          </p:cNvCxnSpPr>
          <p:nvPr/>
        </p:nvCxnSpPr>
        <p:spPr>
          <a:xfrm flipV="1">
            <a:off x="18372131" y="8469820"/>
            <a:ext cx="95912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8B026BE8-7537-444F-BCCC-B1BAF132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9516"/>
              </p:ext>
            </p:extLst>
          </p:nvPr>
        </p:nvGraphicFramePr>
        <p:xfrm>
          <a:off x="19331251" y="4358645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1D87F7E6-6260-4267-9CF5-6892C13A4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05425"/>
              </p:ext>
            </p:extLst>
          </p:nvPr>
        </p:nvGraphicFramePr>
        <p:xfrm>
          <a:off x="19331251" y="6169599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F5B63E9-8B5F-4675-87CF-BD823EAB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386"/>
              </p:ext>
            </p:extLst>
          </p:nvPr>
        </p:nvGraphicFramePr>
        <p:xfrm>
          <a:off x="19331251" y="7891709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00077E-D762-456A-AB19-5A74C0EBE513}"/>
              </a:ext>
            </a:extLst>
          </p:cNvPr>
          <p:cNvCxnSpPr/>
          <p:nvPr/>
        </p:nvCxnSpPr>
        <p:spPr>
          <a:xfrm>
            <a:off x="21111309" y="5484022"/>
            <a:ext cx="0" cy="2628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ACF8DE-08B0-4D23-8F22-66F6E2A77A05}"/>
              </a:ext>
            </a:extLst>
          </p:cNvPr>
          <p:cNvCxnSpPr>
            <a:cxnSpLocks/>
          </p:cNvCxnSpPr>
          <p:nvPr/>
        </p:nvCxnSpPr>
        <p:spPr>
          <a:xfrm flipH="1">
            <a:off x="21111311" y="8112612"/>
            <a:ext cx="309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7FDF835-CDE3-47C3-844F-10005111DA98}"/>
              </a:ext>
            </a:extLst>
          </p:cNvPr>
          <p:cNvSpPr/>
          <p:nvPr/>
        </p:nvSpPr>
        <p:spPr>
          <a:xfrm>
            <a:off x="21212911" y="5803106"/>
            <a:ext cx="2888343" cy="2235200"/>
          </a:xfrm>
          <a:custGeom>
            <a:avLst/>
            <a:gdLst>
              <a:gd name="connsiteX0" fmla="*/ 0 w 2888343"/>
              <a:gd name="connsiteY0" fmla="*/ 0 h 2235200"/>
              <a:gd name="connsiteX1" fmla="*/ 174171 w 2888343"/>
              <a:gd name="connsiteY1" fmla="*/ 754743 h 2235200"/>
              <a:gd name="connsiteX2" fmla="*/ 566057 w 2888343"/>
              <a:gd name="connsiteY2" fmla="*/ 1654629 h 2235200"/>
              <a:gd name="connsiteX3" fmla="*/ 1756229 w 2888343"/>
              <a:gd name="connsiteY3" fmla="*/ 2104571 h 2235200"/>
              <a:gd name="connsiteX4" fmla="*/ 2888343 w 2888343"/>
              <a:gd name="connsiteY4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343" h="2235200">
                <a:moveTo>
                  <a:pt x="0" y="0"/>
                </a:moveTo>
                <a:cubicBezTo>
                  <a:pt x="39914" y="239485"/>
                  <a:pt x="79828" y="478971"/>
                  <a:pt x="174171" y="754743"/>
                </a:cubicBezTo>
                <a:cubicBezTo>
                  <a:pt x="268514" y="1030515"/>
                  <a:pt x="302381" y="1429658"/>
                  <a:pt x="566057" y="1654629"/>
                </a:cubicBezTo>
                <a:cubicBezTo>
                  <a:pt x="829733" y="1879600"/>
                  <a:pt x="1369181" y="2007809"/>
                  <a:pt x="1756229" y="2104571"/>
                </a:cubicBezTo>
                <a:cubicBezTo>
                  <a:pt x="2143277" y="2201333"/>
                  <a:pt x="2515810" y="2218266"/>
                  <a:pt x="2888343" y="2235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A14F7F13-2C1B-478C-94DE-1C8E713FB330}"/>
              </a:ext>
            </a:extLst>
          </p:cNvPr>
          <p:cNvSpPr/>
          <p:nvPr/>
        </p:nvSpPr>
        <p:spPr>
          <a:xfrm>
            <a:off x="21256452" y="6862649"/>
            <a:ext cx="2830286" cy="1165980"/>
          </a:xfrm>
          <a:custGeom>
            <a:avLst/>
            <a:gdLst>
              <a:gd name="connsiteX0" fmla="*/ 0 w 2830286"/>
              <a:gd name="connsiteY0" fmla="*/ 0 h 1165980"/>
              <a:gd name="connsiteX1" fmla="*/ 653143 w 2830286"/>
              <a:gd name="connsiteY1" fmla="*/ 464457 h 1165980"/>
              <a:gd name="connsiteX2" fmla="*/ 1538514 w 2830286"/>
              <a:gd name="connsiteY2" fmla="*/ 812800 h 1165980"/>
              <a:gd name="connsiteX3" fmla="*/ 2394857 w 2830286"/>
              <a:gd name="connsiteY3" fmla="*/ 1117600 h 1165980"/>
              <a:gd name="connsiteX4" fmla="*/ 2830286 w 2830286"/>
              <a:gd name="connsiteY4" fmla="*/ 1161143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286" h="1165980">
                <a:moveTo>
                  <a:pt x="0" y="0"/>
                </a:moveTo>
                <a:cubicBezTo>
                  <a:pt x="198362" y="164495"/>
                  <a:pt x="396724" y="328990"/>
                  <a:pt x="653143" y="464457"/>
                </a:cubicBezTo>
                <a:cubicBezTo>
                  <a:pt x="909562" y="599924"/>
                  <a:pt x="1248228" y="703943"/>
                  <a:pt x="1538514" y="812800"/>
                </a:cubicBezTo>
                <a:cubicBezTo>
                  <a:pt x="1828800" y="921657"/>
                  <a:pt x="2179562" y="1059543"/>
                  <a:pt x="2394857" y="1117600"/>
                </a:cubicBezTo>
                <a:cubicBezTo>
                  <a:pt x="2610152" y="1175657"/>
                  <a:pt x="2720219" y="1168400"/>
                  <a:pt x="2830286" y="116114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8EB9816-88CF-47F4-BE71-D14209D01595}"/>
              </a:ext>
            </a:extLst>
          </p:cNvPr>
          <p:cNvSpPr/>
          <p:nvPr/>
        </p:nvSpPr>
        <p:spPr>
          <a:xfrm>
            <a:off x="21285482" y="7501277"/>
            <a:ext cx="2873829" cy="519172"/>
          </a:xfrm>
          <a:custGeom>
            <a:avLst/>
            <a:gdLst>
              <a:gd name="connsiteX0" fmla="*/ 0 w 2873829"/>
              <a:gd name="connsiteY0" fmla="*/ 0 h 519172"/>
              <a:gd name="connsiteX1" fmla="*/ 740229 w 2873829"/>
              <a:gd name="connsiteY1" fmla="*/ 232229 h 519172"/>
              <a:gd name="connsiteX2" fmla="*/ 1393372 w 2873829"/>
              <a:gd name="connsiteY2" fmla="*/ 391886 h 519172"/>
              <a:gd name="connsiteX3" fmla="*/ 2235200 w 2873829"/>
              <a:gd name="connsiteY3" fmla="*/ 508000 h 519172"/>
              <a:gd name="connsiteX4" fmla="*/ 2873829 w 2873829"/>
              <a:gd name="connsiteY4" fmla="*/ 508000 h 51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519172">
                <a:moveTo>
                  <a:pt x="0" y="0"/>
                </a:moveTo>
                <a:cubicBezTo>
                  <a:pt x="254000" y="83457"/>
                  <a:pt x="508000" y="166915"/>
                  <a:pt x="740229" y="232229"/>
                </a:cubicBezTo>
                <a:cubicBezTo>
                  <a:pt x="972458" y="297543"/>
                  <a:pt x="1144210" y="345924"/>
                  <a:pt x="1393372" y="391886"/>
                </a:cubicBezTo>
                <a:cubicBezTo>
                  <a:pt x="1642534" y="437848"/>
                  <a:pt x="1988457" y="488648"/>
                  <a:pt x="2235200" y="508000"/>
                </a:cubicBezTo>
                <a:cubicBezTo>
                  <a:pt x="2481943" y="527352"/>
                  <a:pt x="2677886" y="517676"/>
                  <a:pt x="2873829" y="50800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EF9AFD1-04A1-4209-802B-F878466240D4}"/>
              </a:ext>
            </a:extLst>
          </p:cNvPr>
          <p:cNvSpPr txBox="1"/>
          <p:nvPr/>
        </p:nvSpPr>
        <p:spPr>
          <a:xfrm>
            <a:off x="21713424" y="5526320"/>
            <a:ext cx="2591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Group samples by conditions</a:t>
            </a:r>
          </a:p>
          <a:p>
            <a:r>
              <a:rPr lang="en-US" sz="1600" dirty="0">
                <a:solidFill>
                  <a:srgbClr val="FFC000"/>
                </a:solidFill>
              </a:rPr>
              <a:t>Group samples by studies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No grouping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B2EB937-DA20-4ABF-8B01-F0E1C7212958}"/>
              </a:ext>
            </a:extLst>
          </p:cNvPr>
          <p:cNvSpPr txBox="1"/>
          <p:nvPr/>
        </p:nvSpPr>
        <p:spPr>
          <a:xfrm>
            <a:off x="22050129" y="8107025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Ratio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BF08853-C4D7-4C10-863D-F404CF2D8CF0}"/>
              </a:ext>
            </a:extLst>
          </p:cNvPr>
          <p:cNvSpPr txBox="1"/>
          <p:nvPr/>
        </p:nvSpPr>
        <p:spPr>
          <a:xfrm rot="16200000">
            <a:off x="20448412" y="6649860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PCC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65A87DE-3A76-41FD-B6DC-12A9659078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7495086" y="6708938"/>
            <a:ext cx="2715526" cy="328656"/>
          </a:xfrm>
          <a:prstGeom prst="bentConnector3">
            <a:avLst>
              <a:gd name="adj1" fmla="val 637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20981BA1-BBED-457E-A155-F16185C87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12576"/>
              </p:ext>
            </p:extLst>
          </p:nvPr>
        </p:nvGraphicFramePr>
        <p:xfrm>
          <a:off x="6968857" y="4108195"/>
          <a:ext cx="2148911" cy="12106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9975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585581264"/>
                    </a:ext>
                  </a:extLst>
                </a:gridCol>
                <a:gridCol w="819812">
                  <a:extLst>
                    <a:ext uri="{9D8B030D-6E8A-4147-A177-3AD203B41FA5}">
                      <a16:colId xmlns:a16="http://schemas.microsoft.com/office/drawing/2014/main" val="17873708"/>
                    </a:ext>
                  </a:extLst>
                </a:gridCol>
              </a:tblGrid>
              <a:tr h="42205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exp_id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(Sample)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series_id (Studies)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cond_id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(Conditions)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262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SRX…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26287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262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SRX…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C9CBA077-4787-4166-B833-C45C49BD8D9B}"/>
              </a:ext>
            </a:extLst>
          </p:cNvPr>
          <p:cNvSpPr txBox="1"/>
          <p:nvPr/>
        </p:nvSpPr>
        <p:spPr>
          <a:xfrm>
            <a:off x="7054276" y="5278535"/>
            <a:ext cx="20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Sample-Studies-Conditions Mapping Table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303772C-5A0C-41E2-807E-25F3420E1051}"/>
              </a:ext>
            </a:extLst>
          </p:cNvPr>
          <p:cNvCxnSpPr/>
          <p:nvPr/>
        </p:nvCxnSpPr>
        <p:spPr>
          <a:xfrm>
            <a:off x="8043312" y="5941817"/>
            <a:ext cx="0" cy="1055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86C7A518-F81B-45B4-BA3D-28021F45521D}"/>
              </a:ext>
            </a:extLst>
          </p:cNvPr>
          <p:cNvSpPr txBox="1"/>
          <p:nvPr/>
        </p:nvSpPr>
        <p:spPr>
          <a:xfrm>
            <a:off x="14495001" y="8530344"/>
            <a:ext cx="11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 correlation for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271842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4D418B1-0322-40A2-A007-0AC3F65A5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24901"/>
              </p:ext>
            </p:extLst>
          </p:nvPr>
        </p:nvGraphicFramePr>
        <p:xfrm>
          <a:off x="3493876" y="5460900"/>
          <a:ext cx="4115485" cy="1015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47D37D-C7FE-4B97-91D7-F0A6ACCAACA1}"/>
              </a:ext>
            </a:extLst>
          </p:cNvPr>
          <p:cNvCxnSpPr>
            <a:cxnSpLocks/>
          </p:cNvCxnSpPr>
          <p:nvPr/>
        </p:nvCxnSpPr>
        <p:spPr>
          <a:xfrm>
            <a:off x="4551527" y="5763170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0C47C4-C0B5-409C-B4F7-673378BAB661}"/>
              </a:ext>
            </a:extLst>
          </p:cNvPr>
          <p:cNvCxnSpPr>
            <a:cxnSpLocks/>
          </p:cNvCxnSpPr>
          <p:nvPr/>
        </p:nvCxnSpPr>
        <p:spPr>
          <a:xfrm>
            <a:off x="5765810" y="5748656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71BD959-CD23-433D-82F1-A6F7413FCEC4}"/>
              </a:ext>
            </a:extLst>
          </p:cNvPr>
          <p:cNvSpPr txBox="1"/>
          <p:nvPr/>
        </p:nvSpPr>
        <p:spPr>
          <a:xfrm>
            <a:off x="4221148" y="6039682"/>
            <a:ext cx="660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0E14EB-7707-4E0A-9CF3-9459B5B5856C}"/>
              </a:ext>
            </a:extLst>
          </p:cNvPr>
          <p:cNvSpPr txBox="1"/>
          <p:nvPr/>
        </p:nvSpPr>
        <p:spPr>
          <a:xfrm>
            <a:off x="5435431" y="6039682"/>
            <a:ext cx="6607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28E2AD-5E9C-4A6E-8900-8CBA12FA6B54}"/>
              </a:ext>
            </a:extLst>
          </p:cNvPr>
          <p:cNvSpPr txBox="1"/>
          <p:nvPr/>
        </p:nvSpPr>
        <p:spPr>
          <a:xfrm>
            <a:off x="6388162" y="6039682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5AE53C-4CD8-4FB9-BAFA-8F3B4755B072}"/>
              </a:ext>
            </a:extLst>
          </p:cNvPr>
          <p:cNvSpPr txBox="1"/>
          <p:nvPr/>
        </p:nvSpPr>
        <p:spPr>
          <a:xfrm>
            <a:off x="6986060" y="6039681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4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073E3313-F0ED-40AD-879A-C485A8AAB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69627"/>
              </p:ext>
            </p:extLst>
          </p:nvPr>
        </p:nvGraphicFramePr>
        <p:xfrm>
          <a:off x="3481176" y="7286653"/>
          <a:ext cx="4115485" cy="92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242775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</a:tblGrid>
              <a:tr h="16669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666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97BFC1C-6BF7-48C0-9CD3-1768E4E11C34}"/>
              </a:ext>
            </a:extLst>
          </p:cNvPr>
          <p:cNvCxnSpPr>
            <a:cxnSpLocks/>
          </p:cNvCxnSpPr>
          <p:nvPr/>
        </p:nvCxnSpPr>
        <p:spPr>
          <a:xfrm>
            <a:off x="4538827" y="7574409"/>
            <a:ext cx="0" cy="638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C0B5D3-9B1D-479B-9E98-259FAAAE81BA}"/>
              </a:ext>
            </a:extLst>
          </p:cNvPr>
          <p:cNvCxnSpPr>
            <a:cxnSpLocks/>
          </p:cNvCxnSpPr>
          <p:nvPr/>
        </p:nvCxnSpPr>
        <p:spPr>
          <a:xfrm>
            <a:off x="5753110" y="7561709"/>
            <a:ext cx="0" cy="657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A95E0A3-26E8-486F-ACA3-F54A27CAD650}"/>
              </a:ext>
            </a:extLst>
          </p:cNvPr>
          <p:cNvCxnSpPr>
            <a:cxnSpLocks/>
          </p:cNvCxnSpPr>
          <p:nvPr/>
        </p:nvCxnSpPr>
        <p:spPr>
          <a:xfrm>
            <a:off x="5163175" y="7372386"/>
            <a:ext cx="0" cy="840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062FC9C-94CC-4CCD-B585-00D91298B5FC}"/>
              </a:ext>
            </a:extLst>
          </p:cNvPr>
          <p:cNvSpPr txBox="1"/>
          <p:nvPr/>
        </p:nvSpPr>
        <p:spPr>
          <a:xfrm>
            <a:off x="4841688" y="7758684"/>
            <a:ext cx="649537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Study 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DE22FB-26DB-46E4-BC49-520630F21261}"/>
              </a:ext>
            </a:extLst>
          </p:cNvPr>
          <p:cNvCxnSpPr>
            <a:cxnSpLocks/>
          </p:cNvCxnSpPr>
          <p:nvPr/>
        </p:nvCxnSpPr>
        <p:spPr>
          <a:xfrm>
            <a:off x="6986060" y="7569032"/>
            <a:ext cx="0" cy="663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DE01F6-F164-439A-A523-F6D2DB4B84A4}"/>
              </a:ext>
            </a:extLst>
          </p:cNvPr>
          <p:cNvSpPr txBox="1"/>
          <p:nvPr/>
        </p:nvSpPr>
        <p:spPr>
          <a:xfrm>
            <a:off x="6661740" y="7758683"/>
            <a:ext cx="66047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CC823E-16DD-42A5-816E-2389C41150F6}"/>
              </a:ext>
            </a:extLst>
          </p:cNvPr>
          <p:cNvCxnSpPr>
            <a:cxnSpLocks/>
          </p:cNvCxnSpPr>
          <p:nvPr/>
        </p:nvCxnSpPr>
        <p:spPr>
          <a:xfrm>
            <a:off x="7596661" y="6039679"/>
            <a:ext cx="1090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DE4361-2099-4591-9E19-ADEC12C7A454}"/>
              </a:ext>
            </a:extLst>
          </p:cNvPr>
          <p:cNvCxnSpPr>
            <a:cxnSpLocks/>
          </p:cNvCxnSpPr>
          <p:nvPr/>
        </p:nvCxnSpPr>
        <p:spPr>
          <a:xfrm>
            <a:off x="7596661" y="7758681"/>
            <a:ext cx="1090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ED858B7B-31C9-48A9-9C51-E682A32AD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32356"/>
              </p:ext>
            </p:extLst>
          </p:nvPr>
        </p:nvGraphicFramePr>
        <p:xfrm>
          <a:off x="8687496" y="5452522"/>
          <a:ext cx="2648618" cy="1015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962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Avg Gene Expression of Conditions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Cond.1</a:t>
                      </a:r>
                    </a:p>
                    <a:p>
                      <a:pPr algn="ctr"/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2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3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4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1C8FC777-4A44-4EA1-89B7-96DCA6087F65}"/>
              </a:ext>
            </a:extLst>
          </p:cNvPr>
          <p:cNvSpPr txBox="1"/>
          <p:nvPr/>
        </p:nvSpPr>
        <p:spPr>
          <a:xfrm>
            <a:off x="3080475" y="8967827"/>
            <a:ext cx="512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b="1" dirty="0"/>
              <a:t>Group samples by conditions or studies</a:t>
            </a:r>
            <a:endParaRPr 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2BCE49-AA3D-4AAF-9A9C-47798EF113C6}"/>
              </a:ext>
            </a:extLst>
          </p:cNvPr>
          <p:cNvSpPr txBox="1"/>
          <p:nvPr/>
        </p:nvSpPr>
        <p:spPr>
          <a:xfrm>
            <a:off x="8312875" y="8967829"/>
            <a:ext cx="2892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000" b="1" dirty="0"/>
              <a:t>For each condition or study, the average gene expression are calculated</a:t>
            </a:r>
            <a:endParaRPr lang="en-US" sz="2000" b="1" dirty="0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DD2014AB-2CB3-4792-84B7-1A8B5A5A7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18265"/>
              </p:ext>
            </p:extLst>
          </p:nvPr>
        </p:nvGraphicFramePr>
        <p:xfrm>
          <a:off x="8687496" y="7074123"/>
          <a:ext cx="1476790" cy="1350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962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Avg Gene Expression of Studies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Study 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Study 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9EAB12-C3A0-4687-AD60-CA40AD5C275D}"/>
              </a:ext>
            </a:extLst>
          </p:cNvPr>
          <p:cNvCxnSpPr>
            <a:cxnSpLocks/>
          </p:cNvCxnSpPr>
          <p:nvPr/>
        </p:nvCxnSpPr>
        <p:spPr>
          <a:xfrm>
            <a:off x="11336116" y="6039679"/>
            <a:ext cx="861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14986D-87AE-4946-8C27-F3C5385D1F06}"/>
              </a:ext>
            </a:extLst>
          </p:cNvPr>
          <p:cNvCxnSpPr>
            <a:cxnSpLocks/>
          </p:cNvCxnSpPr>
          <p:nvPr/>
        </p:nvCxnSpPr>
        <p:spPr>
          <a:xfrm>
            <a:off x="10164288" y="7758681"/>
            <a:ext cx="20331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56">
            <a:extLst>
              <a:ext uri="{FF2B5EF4-FFF2-40B4-BE49-F238E27FC236}">
                <a16:creationId xmlns:a16="http://schemas.microsoft.com/office/drawing/2014/main" id="{0703BB35-D577-4AD0-B508-E0798C2C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68227"/>
              </p:ext>
            </p:extLst>
          </p:nvPr>
        </p:nvGraphicFramePr>
        <p:xfrm>
          <a:off x="12197477" y="5153126"/>
          <a:ext cx="1617205" cy="15469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441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196050254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787691387"/>
                    </a:ext>
                  </a:extLst>
                </a:gridCol>
              </a:tblGrid>
              <a:tr h="344425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39983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5193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FE7B613C-E653-4022-88FF-CD58AB7B33C3}"/>
              </a:ext>
            </a:extLst>
          </p:cNvPr>
          <p:cNvSpPr txBox="1"/>
          <p:nvPr/>
        </p:nvSpPr>
        <p:spPr>
          <a:xfrm>
            <a:off x="11251562" y="6700106"/>
            <a:ext cx="363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Matrix (among conditions)</a:t>
            </a:r>
          </a:p>
        </p:txBody>
      </p:sp>
      <p:graphicFrame>
        <p:nvGraphicFramePr>
          <p:cNvPr id="116" name="Table 56">
            <a:extLst>
              <a:ext uri="{FF2B5EF4-FFF2-40B4-BE49-F238E27FC236}">
                <a16:creationId xmlns:a16="http://schemas.microsoft.com/office/drawing/2014/main" id="{DB2A23DE-C026-4221-9419-C5BDB078A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14999"/>
              </p:ext>
            </p:extLst>
          </p:nvPr>
        </p:nvGraphicFramePr>
        <p:xfrm>
          <a:off x="12216039" y="7292513"/>
          <a:ext cx="1929915" cy="1369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305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643305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643305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498899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Study1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Study1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Study2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704FAE6F-0792-4AD0-A378-D33009F1673F}"/>
              </a:ext>
            </a:extLst>
          </p:cNvPr>
          <p:cNvSpPr txBox="1"/>
          <p:nvPr/>
        </p:nvSpPr>
        <p:spPr>
          <a:xfrm>
            <a:off x="11412585" y="8967827"/>
            <a:ext cx="408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sz="2000" b="1" dirty="0"/>
              <a:t>Evaluate correlations among different conditions or studies</a:t>
            </a:r>
            <a:endParaRPr lang="en-US" sz="2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5FC4E2-7D05-4BC0-B53A-854957B96CCF}"/>
              </a:ext>
            </a:extLst>
          </p:cNvPr>
          <p:cNvSpPr txBox="1"/>
          <p:nvPr/>
        </p:nvSpPr>
        <p:spPr>
          <a:xfrm>
            <a:off x="11308485" y="8709565"/>
            <a:ext cx="376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Matrix (among studies)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D988D8-F91A-4335-A45D-098A252F1D4E}"/>
              </a:ext>
            </a:extLst>
          </p:cNvPr>
          <p:cNvCxnSpPr>
            <a:cxnSpLocks/>
          </p:cNvCxnSpPr>
          <p:nvPr/>
        </p:nvCxnSpPr>
        <p:spPr>
          <a:xfrm flipV="1">
            <a:off x="13948284" y="5763172"/>
            <a:ext cx="190734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C81E663-C3D0-43DE-8907-ED8FF025875D}"/>
              </a:ext>
            </a:extLst>
          </p:cNvPr>
          <p:cNvSpPr txBox="1"/>
          <p:nvPr/>
        </p:nvSpPr>
        <p:spPr>
          <a:xfrm>
            <a:off x="15662283" y="8967827"/>
            <a:ext cx="581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Taking average of correlations (lower half part for each correlation matrix) for each noise ratio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83619D8-164F-40EF-91FB-80EA8B9ADDA4}"/>
              </a:ext>
            </a:extLst>
          </p:cNvPr>
          <p:cNvCxnSpPr>
            <a:cxnSpLocks/>
          </p:cNvCxnSpPr>
          <p:nvPr/>
        </p:nvCxnSpPr>
        <p:spPr>
          <a:xfrm>
            <a:off x="14121769" y="7760943"/>
            <a:ext cx="17644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008EFD9F-6AC4-4630-B27E-6A51BF218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62996"/>
              </p:ext>
            </p:extLst>
          </p:nvPr>
        </p:nvGraphicFramePr>
        <p:xfrm>
          <a:off x="15862926" y="5115316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EFC8BB1E-7ABA-41DA-AD29-1D6DEFF28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80716"/>
              </p:ext>
            </p:extLst>
          </p:nvPr>
        </p:nvGraphicFramePr>
        <p:xfrm>
          <a:off x="15886207" y="7182832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915D0B-900A-44DD-BAFA-C4D7E3335449}"/>
              </a:ext>
            </a:extLst>
          </p:cNvPr>
          <p:cNvCxnSpPr/>
          <p:nvPr/>
        </p:nvCxnSpPr>
        <p:spPr>
          <a:xfrm>
            <a:off x="17707883" y="5484022"/>
            <a:ext cx="0" cy="2628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A644428-5EDE-493E-A023-7A2157C77831}"/>
              </a:ext>
            </a:extLst>
          </p:cNvPr>
          <p:cNvCxnSpPr>
            <a:cxnSpLocks/>
          </p:cNvCxnSpPr>
          <p:nvPr/>
        </p:nvCxnSpPr>
        <p:spPr>
          <a:xfrm flipH="1">
            <a:off x="17707885" y="8112612"/>
            <a:ext cx="309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764BBB9-E7C5-423D-8B43-94D70C6F9B85}"/>
              </a:ext>
            </a:extLst>
          </p:cNvPr>
          <p:cNvSpPr/>
          <p:nvPr/>
        </p:nvSpPr>
        <p:spPr>
          <a:xfrm>
            <a:off x="17791941" y="6491034"/>
            <a:ext cx="2905887" cy="1547272"/>
          </a:xfrm>
          <a:custGeom>
            <a:avLst/>
            <a:gdLst>
              <a:gd name="connsiteX0" fmla="*/ 0 w 2888343"/>
              <a:gd name="connsiteY0" fmla="*/ 0 h 2235200"/>
              <a:gd name="connsiteX1" fmla="*/ 174171 w 2888343"/>
              <a:gd name="connsiteY1" fmla="*/ 754743 h 2235200"/>
              <a:gd name="connsiteX2" fmla="*/ 566057 w 2888343"/>
              <a:gd name="connsiteY2" fmla="*/ 1654629 h 2235200"/>
              <a:gd name="connsiteX3" fmla="*/ 1756229 w 2888343"/>
              <a:gd name="connsiteY3" fmla="*/ 2104571 h 2235200"/>
              <a:gd name="connsiteX4" fmla="*/ 2888343 w 2888343"/>
              <a:gd name="connsiteY4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343" h="2235200">
                <a:moveTo>
                  <a:pt x="0" y="0"/>
                </a:moveTo>
                <a:cubicBezTo>
                  <a:pt x="39914" y="239485"/>
                  <a:pt x="79828" y="478971"/>
                  <a:pt x="174171" y="754743"/>
                </a:cubicBezTo>
                <a:cubicBezTo>
                  <a:pt x="268514" y="1030515"/>
                  <a:pt x="302381" y="1429658"/>
                  <a:pt x="566057" y="1654629"/>
                </a:cubicBezTo>
                <a:cubicBezTo>
                  <a:pt x="829733" y="1879600"/>
                  <a:pt x="1369181" y="2007809"/>
                  <a:pt x="1756229" y="2104571"/>
                </a:cubicBezTo>
                <a:cubicBezTo>
                  <a:pt x="2143277" y="2201333"/>
                  <a:pt x="2515810" y="2218266"/>
                  <a:pt x="2888343" y="22352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20E31BE-4232-4025-8A39-DD9AB8D84695}"/>
              </a:ext>
            </a:extLst>
          </p:cNvPr>
          <p:cNvSpPr/>
          <p:nvPr/>
        </p:nvSpPr>
        <p:spPr>
          <a:xfrm>
            <a:off x="17777427" y="6848785"/>
            <a:ext cx="2905887" cy="1179844"/>
          </a:xfrm>
          <a:custGeom>
            <a:avLst/>
            <a:gdLst>
              <a:gd name="connsiteX0" fmla="*/ 0 w 2830286"/>
              <a:gd name="connsiteY0" fmla="*/ 0 h 1165980"/>
              <a:gd name="connsiteX1" fmla="*/ 653143 w 2830286"/>
              <a:gd name="connsiteY1" fmla="*/ 464457 h 1165980"/>
              <a:gd name="connsiteX2" fmla="*/ 1538514 w 2830286"/>
              <a:gd name="connsiteY2" fmla="*/ 812800 h 1165980"/>
              <a:gd name="connsiteX3" fmla="*/ 2394857 w 2830286"/>
              <a:gd name="connsiteY3" fmla="*/ 1117600 h 1165980"/>
              <a:gd name="connsiteX4" fmla="*/ 2830286 w 2830286"/>
              <a:gd name="connsiteY4" fmla="*/ 1161143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286" h="1165980">
                <a:moveTo>
                  <a:pt x="0" y="0"/>
                </a:moveTo>
                <a:cubicBezTo>
                  <a:pt x="198362" y="164495"/>
                  <a:pt x="396724" y="328990"/>
                  <a:pt x="653143" y="464457"/>
                </a:cubicBezTo>
                <a:cubicBezTo>
                  <a:pt x="909562" y="599924"/>
                  <a:pt x="1248228" y="703943"/>
                  <a:pt x="1538514" y="812800"/>
                </a:cubicBezTo>
                <a:cubicBezTo>
                  <a:pt x="1828800" y="921657"/>
                  <a:pt x="2179562" y="1059543"/>
                  <a:pt x="2394857" y="1117600"/>
                </a:cubicBezTo>
                <a:cubicBezTo>
                  <a:pt x="2610152" y="1175657"/>
                  <a:pt x="2720219" y="1168400"/>
                  <a:pt x="2830286" y="1161143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55B89D9-4E53-4E81-9EFA-BD677D176F20}"/>
              </a:ext>
            </a:extLst>
          </p:cNvPr>
          <p:cNvSpPr txBox="1"/>
          <p:nvPr/>
        </p:nvSpPr>
        <p:spPr>
          <a:xfrm>
            <a:off x="18760881" y="5417835"/>
            <a:ext cx="2042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PCC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among studies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PCC among conditions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CC17297-1B7F-4852-9B57-19A6D67633AF}"/>
              </a:ext>
            </a:extLst>
          </p:cNvPr>
          <p:cNvSpPr txBox="1"/>
          <p:nvPr/>
        </p:nvSpPr>
        <p:spPr>
          <a:xfrm>
            <a:off x="18646703" y="8107025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Ratio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111F531-99CA-4699-AC41-688BA16EDBB0}"/>
              </a:ext>
            </a:extLst>
          </p:cNvPr>
          <p:cNvSpPr txBox="1"/>
          <p:nvPr/>
        </p:nvSpPr>
        <p:spPr>
          <a:xfrm rot="16200000">
            <a:off x="17044986" y="6649860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PCC</a:t>
            </a:r>
          </a:p>
        </p:txBody>
      </p:sp>
    </p:spTree>
    <p:extLst>
      <p:ext uri="{BB962C8B-B14F-4D97-AF65-F5344CB8AC3E}">
        <p14:creationId xmlns:p14="http://schemas.microsoft.com/office/powerpoint/2010/main" val="31310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4EDD6B-DDB1-4405-A79F-F2932D11E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30039"/>
              </p:ext>
            </p:extLst>
          </p:nvPr>
        </p:nvGraphicFramePr>
        <p:xfrm>
          <a:off x="8879475" y="804117"/>
          <a:ext cx="4115485" cy="8735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1409230374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235584829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4208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6144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Sample4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Sample5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Sample6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74717B-C3CE-4422-B723-DDC1D4B60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00440"/>
              </p:ext>
            </p:extLst>
          </p:nvPr>
        </p:nvGraphicFramePr>
        <p:xfrm>
          <a:off x="8892175" y="2522263"/>
          <a:ext cx="4115485" cy="1015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2C30AE-94C6-4663-AFBD-E2431F42C963}"/>
              </a:ext>
            </a:extLst>
          </p:cNvPr>
          <p:cNvCxnSpPr>
            <a:cxnSpLocks/>
          </p:cNvCxnSpPr>
          <p:nvPr/>
        </p:nvCxnSpPr>
        <p:spPr>
          <a:xfrm>
            <a:off x="9949826" y="2824533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71C5D0-5C55-4098-AA91-175F7316E154}"/>
              </a:ext>
            </a:extLst>
          </p:cNvPr>
          <p:cNvCxnSpPr>
            <a:cxnSpLocks/>
          </p:cNvCxnSpPr>
          <p:nvPr/>
        </p:nvCxnSpPr>
        <p:spPr>
          <a:xfrm>
            <a:off x="11164109" y="2810019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AB853A-65B6-4E43-86C3-A456C02827CC}"/>
              </a:ext>
            </a:extLst>
          </p:cNvPr>
          <p:cNvSpPr txBox="1"/>
          <p:nvPr/>
        </p:nvSpPr>
        <p:spPr>
          <a:xfrm>
            <a:off x="9619447" y="3101045"/>
            <a:ext cx="660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59021-42BA-4A2D-A697-607237AC5D1B}"/>
              </a:ext>
            </a:extLst>
          </p:cNvPr>
          <p:cNvSpPr txBox="1"/>
          <p:nvPr/>
        </p:nvSpPr>
        <p:spPr>
          <a:xfrm>
            <a:off x="10833730" y="3101045"/>
            <a:ext cx="6607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36D19-D061-42B0-B625-D735DB6A6219}"/>
              </a:ext>
            </a:extLst>
          </p:cNvPr>
          <p:cNvSpPr txBox="1"/>
          <p:nvPr/>
        </p:nvSpPr>
        <p:spPr>
          <a:xfrm>
            <a:off x="11786461" y="3101045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53DD-0836-407E-AD32-640CD84D92EF}"/>
              </a:ext>
            </a:extLst>
          </p:cNvPr>
          <p:cNvSpPr txBox="1"/>
          <p:nvPr/>
        </p:nvSpPr>
        <p:spPr>
          <a:xfrm>
            <a:off x="12384359" y="3101044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1372B0-7BBC-47B9-A21E-3CB000507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3000"/>
              </p:ext>
            </p:extLst>
          </p:nvPr>
        </p:nvGraphicFramePr>
        <p:xfrm>
          <a:off x="8879475" y="4348016"/>
          <a:ext cx="4115485" cy="92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242775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</a:tblGrid>
              <a:tr h="16669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666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91453-AC43-40A3-A1E6-C5AAFA9A955C}"/>
              </a:ext>
            </a:extLst>
          </p:cNvPr>
          <p:cNvCxnSpPr>
            <a:cxnSpLocks/>
          </p:cNvCxnSpPr>
          <p:nvPr/>
        </p:nvCxnSpPr>
        <p:spPr>
          <a:xfrm>
            <a:off x="9937126" y="4635772"/>
            <a:ext cx="0" cy="638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C57E-4473-4106-8E99-6E3E017AD8C4}"/>
              </a:ext>
            </a:extLst>
          </p:cNvPr>
          <p:cNvCxnSpPr>
            <a:cxnSpLocks/>
          </p:cNvCxnSpPr>
          <p:nvPr/>
        </p:nvCxnSpPr>
        <p:spPr>
          <a:xfrm>
            <a:off x="11151409" y="4623072"/>
            <a:ext cx="0" cy="657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CCC7C5-7C50-4398-A670-45C13FFF90E6}"/>
              </a:ext>
            </a:extLst>
          </p:cNvPr>
          <p:cNvCxnSpPr>
            <a:cxnSpLocks/>
          </p:cNvCxnSpPr>
          <p:nvPr/>
        </p:nvCxnSpPr>
        <p:spPr>
          <a:xfrm>
            <a:off x="10561474" y="4433749"/>
            <a:ext cx="0" cy="840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A3C49-D756-4173-9C68-7BE2FDBE9567}"/>
              </a:ext>
            </a:extLst>
          </p:cNvPr>
          <p:cNvSpPr txBox="1"/>
          <p:nvPr/>
        </p:nvSpPr>
        <p:spPr>
          <a:xfrm>
            <a:off x="10239987" y="4820047"/>
            <a:ext cx="649537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Study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BB4AC7-357D-4878-A724-E2CE2502A104}"/>
              </a:ext>
            </a:extLst>
          </p:cNvPr>
          <p:cNvCxnSpPr>
            <a:cxnSpLocks/>
          </p:cNvCxnSpPr>
          <p:nvPr/>
        </p:nvCxnSpPr>
        <p:spPr>
          <a:xfrm>
            <a:off x="12384359" y="4630395"/>
            <a:ext cx="0" cy="663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4E3A9D-46B6-4734-8489-7B01C5232C7C}"/>
              </a:ext>
            </a:extLst>
          </p:cNvPr>
          <p:cNvSpPr txBox="1"/>
          <p:nvPr/>
        </p:nvSpPr>
        <p:spPr>
          <a:xfrm>
            <a:off x="12060039" y="4820046"/>
            <a:ext cx="66047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6D682-8624-4CA6-9182-5824E2529857}"/>
              </a:ext>
            </a:extLst>
          </p:cNvPr>
          <p:cNvSpPr txBox="1"/>
          <p:nvPr/>
        </p:nvSpPr>
        <p:spPr>
          <a:xfrm>
            <a:off x="7861586" y="2994881"/>
            <a:ext cx="1091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samples by conditions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E2C937D-FA40-4B6E-9EB2-B0459E03EE59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 flipV="1">
            <a:off x="6176648" y="1240905"/>
            <a:ext cx="2702826" cy="2117824"/>
          </a:xfrm>
          <a:prstGeom prst="bentConnector3">
            <a:avLst>
              <a:gd name="adj1" fmla="val 639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D6C694-8B6F-4559-A27B-C60D478ABDB7}"/>
              </a:ext>
            </a:extLst>
          </p:cNvPr>
          <p:cNvCxnSpPr>
            <a:cxnSpLocks/>
            <a:stCxn id="42" idx="3"/>
            <a:endCxn id="12" idx="1"/>
          </p:cNvCxnSpPr>
          <p:nvPr/>
        </p:nvCxnSpPr>
        <p:spPr>
          <a:xfrm>
            <a:off x="6176648" y="3358730"/>
            <a:ext cx="2702826" cy="1452207"/>
          </a:xfrm>
          <a:prstGeom prst="bentConnector3">
            <a:avLst>
              <a:gd name="adj1" fmla="val 639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CF7962-36F0-422C-AE7B-0C0C632F458A}"/>
              </a:ext>
            </a:extLst>
          </p:cNvPr>
          <p:cNvSpPr txBox="1"/>
          <p:nvPr/>
        </p:nvSpPr>
        <p:spPr>
          <a:xfrm>
            <a:off x="7860739" y="4801836"/>
            <a:ext cx="987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samples by studies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7F66D-4627-498B-8BC0-7DD42B2AF2C9}"/>
              </a:ext>
            </a:extLst>
          </p:cNvPr>
          <p:cNvSpPr txBox="1"/>
          <p:nvPr/>
        </p:nvSpPr>
        <p:spPr>
          <a:xfrm>
            <a:off x="7903269" y="1240907"/>
            <a:ext cx="987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Grouping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7231EF-8E37-4FE7-B995-49CFA8F743C5}"/>
              </a:ext>
            </a:extLst>
          </p:cNvPr>
          <p:cNvCxnSpPr>
            <a:cxnSpLocks/>
          </p:cNvCxnSpPr>
          <p:nvPr/>
        </p:nvCxnSpPr>
        <p:spPr>
          <a:xfrm>
            <a:off x="13165075" y="1444101"/>
            <a:ext cx="1214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5C1DCF-FEC5-4EE7-AB50-C4C8B9087A31}"/>
              </a:ext>
            </a:extLst>
          </p:cNvPr>
          <p:cNvSpPr txBox="1"/>
          <p:nvPr/>
        </p:nvSpPr>
        <p:spPr>
          <a:xfrm>
            <a:off x="13217624" y="1481993"/>
            <a:ext cx="11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 correlation matrix directly</a:t>
            </a:r>
          </a:p>
        </p:txBody>
      </p:sp>
      <p:graphicFrame>
        <p:nvGraphicFramePr>
          <p:cNvPr id="26" name="Table 56">
            <a:extLst>
              <a:ext uri="{FF2B5EF4-FFF2-40B4-BE49-F238E27FC236}">
                <a16:creationId xmlns:a16="http://schemas.microsoft.com/office/drawing/2014/main" id="{50652204-15FE-4737-B25F-3BBD06977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29511"/>
              </p:ext>
            </p:extLst>
          </p:nvPr>
        </p:nvGraphicFramePr>
        <p:xfrm>
          <a:off x="14379360" y="237239"/>
          <a:ext cx="2168789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96050254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787691387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259452481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7707698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3998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519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52061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00217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DA228A-80A8-4EF2-921A-63BDE9EF48B5}"/>
              </a:ext>
            </a:extLst>
          </p:cNvPr>
          <p:cNvCxnSpPr>
            <a:cxnSpLocks/>
          </p:cNvCxnSpPr>
          <p:nvPr/>
        </p:nvCxnSpPr>
        <p:spPr>
          <a:xfrm>
            <a:off x="13214954" y="3239541"/>
            <a:ext cx="1090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18FFE5-BF16-4F14-AFD5-D453082CAA7E}"/>
              </a:ext>
            </a:extLst>
          </p:cNvPr>
          <p:cNvSpPr txBox="1"/>
          <p:nvPr/>
        </p:nvSpPr>
        <p:spPr>
          <a:xfrm>
            <a:off x="13196359" y="3219369"/>
            <a:ext cx="11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 correlation for each condition</a:t>
            </a:r>
          </a:p>
        </p:txBody>
      </p:sp>
      <p:graphicFrame>
        <p:nvGraphicFramePr>
          <p:cNvPr id="29" name="Table 56">
            <a:extLst>
              <a:ext uri="{FF2B5EF4-FFF2-40B4-BE49-F238E27FC236}">
                <a16:creationId xmlns:a16="http://schemas.microsoft.com/office/drawing/2014/main" id="{80A90D3C-014A-4707-8CDC-4A20016C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0932"/>
              </p:ext>
            </p:extLst>
          </p:nvPr>
        </p:nvGraphicFramePr>
        <p:xfrm>
          <a:off x="14392060" y="2744182"/>
          <a:ext cx="929481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CC717C9-28B7-4BBF-999A-8976C4173732}"/>
              </a:ext>
            </a:extLst>
          </p:cNvPr>
          <p:cNvSpPr txBox="1"/>
          <p:nvPr/>
        </p:nvSpPr>
        <p:spPr>
          <a:xfrm>
            <a:off x="14583608" y="2144551"/>
            <a:ext cx="176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Correlation Matrix </a:t>
            </a:r>
          </a:p>
          <a:p>
            <a:pPr algn="ctr"/>
            <a:r>
              <a:rPr lang="en-US" sz="1600" dirty="0"/>
              <a:t>(all samples)</a:t>
            </a:r>
          </a:p>
        </p:txBody>
      </p:sp>
      <p:graphicFrame>
        <p:nvGraphicFramePr>
          <p:cNvPr id="31" name="Table 56">
            <a:extLst>
              <a:ext uri="{FF2B5EF4-FFF2-40B4-BE49-F238E27FC236}">
                <a16:creationId xmlns:a16="http://schemas.microsoft.com/office/drawing/2014/main" id="{E09410F4-65B3-45DB-AB2A-1A8E8548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84032"/>
              </p:ext>
            </p:extLst>
          </p:nvPr>
        </p:nvGraphicFramePr>
        <p:xfrm>
          <a:off x="15606342" y="2755040"/>
          <a:ext cx="929481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5E8129-E61E-473F-8D2B-0B4597E3729A}"/>
              </a:ext>
            </a:extLst>
          </p:cNvPr>
          <p:cNvCxnSpPr>
            <a:cxnSpLocks/>
          </p:cNvCxnSpPr>
          <p:nvPr/>
        </p:nvCxnSpPr>
        <p:spPr>
          <a:xfrm>
            <a:off x="13165075" y="4810939"/>
            <a:ext cx="1150782" cy="9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56">
            <a:extLst>
              <a:ext uri="{FF2B5EF4-FFF2-40B4-BE49-F238E27FC236}">
                <a16:creationId xmlns:a16="http://schemas.microsoft.com/office/drawing/2014/main" id="{CA06DE93-31D7-4566-9DFF-0A2699ED5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04329"/>
              </p:ext>
            </p:extLst>
          </p:nvPr>
        </p:nvGraphicFramePr>
        <p:xfrm>
          <a:off x="14334819" y="4349903"/>
          <a:ext cx="1549135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96050254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787691387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3998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5193"/>
                  </a:ext>
                </a:extLst>
              </a:tr>
            </a:tbl>
          </a:graphicData>
        </a:graphic>
      </p:graphicFrame>
      <p:graphicFrame>
        <p:nvGraphicFramePr>
          <p:cNvPr id="34" name="Table 56">
            <a:extLst>
              <a:ext uri="{FF2B5EF4-FFF2-40B4-BE49-F238E27FC236}">
                <a16:creationId xmlns:a16="http://schemas.microsoft.com/office/drawing/2014/main" id="{02D79CF2-2DB6-4216-BC67-CC7B0D25E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94257"/>
              </p:ext>
            </p:extLst>
          </p:nvPr>
        </p:nvGraphicFramePr>
        <p:xfrm>
          <a:off x="16083408" y="4898543"/>
          <a:ext cx="929481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827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09827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DC01509-C39B-46B4-A6B1-479A98C1446E}"/>
              </a:ext>
            </a:extLst>
          </p:cNvPr>
          <p:cNvSpPr txBox="1"/>
          <p:nvPr/>
        </p:nvSpPr>
        <p:spPr>
          <a:xfrm>
            <a:off x="14473504" y="3578001"/>
            <a:ext cx="2232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Matrices for different conditions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DF68B-B985-4F66-8C99-23950E461D88}"/>
              </a:ext>
            </a:extLst>
          </p:cNvPr>
          <p:cNvSpPr txBox="1"/>
          <p:nvPr/>
        </p:nvSpPr>
        <p:spPr>
          <a:xfrm>
            <a:off x="14490197" y="5721504"/>
            <a:ext cx="2232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Matrices for different studies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D6C5F13-FE3E-41BC-8813-79FD442A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68317"/>
              </p:ext>
            </p:extLst>
          </p:nvPr>
        </p:nvGraphicFramePr>
        <p:xfrm>
          <a:off x="1402348" y="1867488"/>
          <a:ext cx="1571736" cy="13373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6747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6747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C6D6D8C-63BC-47A0-B73E-5962CA5A2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66147"/>
              </p:ext>
            </p:extLst>
          </p:nvPr>
        </p:nvGraphicFramePr>
        <p:xfrm>
          <a:off x="1402348" y="3608852"/>
          <a:ext cx="1571736" cy="1295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5783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85783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5CBD855-FA8A-4CBF-A3FE-2AB67DE98330}"/>
              </a:ext>
            </a:extLst>
          </p:cNvPr>
          <p:cNvSpPr txBox="1"/>
          <p:nvPr/>
        </p:nvSpPr>
        <p:spPr>
          <a:xfrm>
            <a:off x="1105100" y="3204842"/>
            <a:ext cx="2166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Normalized Data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FACC8-0F06-49E0-9D8F-8D66FD74D185}"/>
              </a:ext>
            </a:extLst>
          </p:cNvPr>
          <p:cNvSpPr txBox="1"/>
          <p:nvPr/>
        </p:nvSpPr>
        <p:spPr>
          <a:xfrm>
            <a:off x="585569" y="4919420"/>
            <a:ext cx="32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Noise</a:t>
            </a:r>
          </a:p>
          <a:p>
            <a:pPr algn="ctr"/>
            <a:r>
              <a:rPr lang="en-US" sz="1600" dirty="0"/>
              <a:t>(Randomly Permutated Data Matrix)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CEEA6AA-56F9-4330-AADF-69F2E0CD3946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2974089" y="3358725"/>
            <a:ext cx="921561" cy="8978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7344DFC-8DFC-49FC-B21C-851E9824C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14270"/>
              </p:ext>
            </p:extLst>
          </p:nvPr>
        </p:nvGraphicFramePr>
        <p:xfrm>
          <a:off x="3895650" y="2385258"/>
          <a:ext cx="2280999" cy="1946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9372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65874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9389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8938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654086E-A002-4429-93A9-0F94C5DA7C24}"/>
              </a:ext>
            </a:extLst>
          </p:cNvPr>
          <p:cNvSpPr txBox="1"/>
          <p:nvPr/>
        </p:nvSpPr>
        <p:spPr>
          <a:xfrm>
            <a:off x="3539922" y="4312870"/>
            <a:ext cx="3155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Matrix with Noise</a:t>
            </a:r>
          </a:p>
          <a:p>
            <a:pPr algn="ctr"/>
            <a:r>
              <a:rPr lang="en-US" sz="1600" dirty="0"/>
              <a:t>(1 – x) * Normalized Data Matrix + </a:t>
            </a:r>
          </a:p>
          <a:p>
            <a:pPr algn="ctr"/>
            <a:r>
              <a:rPr lang="en-US" sz="1600" dirty="0"/>
              <a:t>(x) * Noise</a:t>
            </a:r>
          </a:p>
          <a:p>
            <a:pPr algn="ctr"/>
            <a:r>
              <a:rPr lang="en-US" sz="1600" dirty="0"/>
              <a:t>x is the noise ratio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CB8579-6FBB-4734-B06F-B5A2C97CAA5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2974089" y="2536163"/>
            <a:ext cx="921561" cy="822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52DF8B9-5BD5-4DAC-BAF0-67F726D728FB}"/>
              </a:ext>
            </a:extLst>
          </p:cNvPr>
          <p:cNvSpPr/>
          <p:nvPr/>
        </p:nvSpPr>
        <p:spPr>
          <a:xfrm>
            <a:off x="3206565" y="3111215"/>
            <a:ext cx="456598" cy="4565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4E8C02-316A-40F3-AE2C-CFE67EAD9818}"/>
              </a:ext>
            </a:extLst>
          </p:cNvPr>
          <p:cNvSpPr txBox="1"/>
          <p:nvPr/>
        </p:nvSpPr>
        <p:spPr>
          <a:xfrm>
            <a:off x="3170219" y="21813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F6AD5-50FB-49CF-99E8-13F616412B9A}"/>
              </a:ext>
            </a:extLst>
          </p:cNvPr>
          <p:cNvSpPr txBox="1"/>
          <p:nvPr/>
        </p:nvSpPr>
        <p:spPr>
          <a:xfrm>
            <a:off x="3234060" y="42561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6398A0-4A85-444D-A6DB-37BA43BDEC77}"/>
              </a:ext>
            </a:extLst>
          </p:cNvPr>
          <p:cNvSpPr txBox="1"/>
          <p:nvPr/>
        </p:nvSpPr>
        <p:spPr>
          <a:xfrm>
            <a:off x="879933" y="6213451"/>
            <a:ext cx="603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Add noise with different noise ratio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(x)</a:t>
            </a:r>
            <a:r>
              <a:rPr lang="en-US" sz="2000" b="1" dirty="0"/>
              <a:t> to data matrix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576F1D-0362-4801-95A7-DA6B97EECD0C}"/>
              </a:ext>
            </a:extLst>
          </p:cNvPr>
          <p:cNvSpPr txBox="1"/>
          <p:nvPr/>
        </p:nvSpPr>
        <p:spPr>
          <a:xfrm>
            <a:off x="7668616" y="6215011"/>
            <a:ext cx="603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000" b="1" dirty="0"/>
              <a:t>Group samples with different approaches</a:t>
            </a:r>
            <a:endParaRPr 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EC1BEB-1A4D-4508-BE2C-356C2BE0DB7F}"/>
              </a:ext>
            </a:extLst>
          </p:cNvPr>
          <p:cNvSpPr txBox="1"/>
          <p:nvPr/>
        </p:nvSpPr>
        <p:spPr>
          <a:xfrm>
            <a:off x="13414871" y="6213451"/>
            <a:ext cx="409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Evaluate correlation matrix for each group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3CCC68-EDCA-4350-BB11-93A6DF7C3C14}"/>
              </a:ext>
            </a:extLst>
          </p:cNvPr>
          <p:cNvCxnSpPr>
            <a:cxnSpLocks/>
          </p:cNvCxnSpPr>
          <p:nvPr/>
        </p:nvCxnSpPr>
        <p:spPr>
          <a:xfrm flipV="1">
            <a:off x="16705791" y="1444104"/>
            <a:ext cx="130702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3927DCE-664C-44DE-B00B-68C06BA68201}"/>
              </a:ext>
            </a:extLst>
          </p:cNvPr>
          <p:cNvSpPr txBox="1"/>
          <p:nvPr/>
        </p:nvSpPr>
        <p:spPr>
          <a:xfrm>
            <a:off x="17707856" y="6242353"/>
            <a:ext cx="581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Taking average of correlations (lower half part for each correlation matrix) for each noise ratio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9F4EB9-F76A-4D9B-8E48-72B774BA69C9}"/>
              </a:ext>
            </a:extLst>
          </p:cNvPr>
          <p:cNvCxnSpPr>
            <a:cxnSpLocks/>
          </p:cNvCxnSpPr>
          <p:nvPr/>
        </p:nvCxnSpPr>
        <p:spPr>
          <a:xfrm flipV="1">
            <a:off x="16609392" y="3239542"/>
            <a:ext cx="14034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37F35-3DD2-422B-A415-304AC2DD8DD7}"/>
              </a:ext>
            </a:extLst>
          </p:cNvPr>
          <p:cNvCxnSpPr>
            <a:cxnSpLocks/>
          </p:cNvCxnSpPr>
          <p:nvPr/>
        </p:nvCxnSpPr>
        <p:spPr>
          <a:xfrm flipV="1">
            <a:off x="17053693" y="4790955"/>
            <a:ext cx="95912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C6AD82F-E277-4CCB-AA4F-7022470A0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94011"/>
              </p:ext>
            </p:extLst>
          </p:nvPr>
        </p:nvGraphicFramePr>
        <p:xfrm>
          <a:off x="18012813" y="679780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06F00B5-B423-4EB8-AEA3-715E4C57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42691"/>
              </p:ext>
            </p:extLst>
          </p:nvPr>
        </p:nvGraphicFramePr>
        <p:xfrm>
          <a:off x="18012813" y="2490734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004A24F-3600-464A-8AA8-0D28E63B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16201"/>
              </p:ext>
            </p:extLst>
          </p:nvPr>
        </p:nvGraphicFramePr>
        <p:xfrm>
          <a:off x="18012813" y="4212844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FCA766-E68A-444D-AD21-D8AEF9F5AAAE}"/>
              </a:ext>
            </a:extLst>
          </p:cNvPr>
          <p:cNvCxnSpPr/>
          <p:nvPr/>
        </p:nvCxnSpPr>
        <p:spPr>
          <a:xfrm>
            <a:off x="19792871" y="1805157"/>
            <a:ext cx="0" cy="2628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ECD51E-CC90-43AE-9C4B-07A33A18BA94}"/>
              </a:ext>
            </a:extLst>
          </p:cNvPr>
          <p:cNvCxnSpPr>
            <a:cxnSpLocks/>
          </p:cNvCxnSpPr>
          <p:nvPr/>
        </p:nvCxnSpPr>
        <p:spPr>
          <a:xfrm flipH="1">
            <a:off x="19792873" y="4433747"/>
            <a:ext cx="309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E0CF420-1DB8-418D-BBB9-A5709F3E53D2}"/>
              </a:ext>
            </a:extLst>
          </p:cNvPr>
          <p:cNvSpPr/>
          <p:nvPr/>
        </p:nvSpPr>
        <p:spPr>
          <a:xfrm>
            <a:off x="19894473" y="2124241"/>
            <a:ext cx="2888343" cy="2235200"/>
          </a:xfrm>
          <a:custGeom>
            <a:avLst/>
            <a:gdLst>
              <a:gd name="connsiteX0" fmla="*/ 0 w 2888343"/>
              <a:gd name="connsiteY0" fmla="*/ 0 h 2235200"/>
              <a:gd name="connsiteX1" fmla="*/ 174171 w 2888343"/>
              <a:gd name="connsiteY1" fmla="*/ 754743 h 2235200"/>
              <a:gd name="connsiteX2" fmla="*/ 566057 w 2888343"/>
              <a:gd name="connsiteY2" fmla="*/ 1654629 h 2235200"/>
              <a:gd name="connsiteX3" fmla="*/ 1756229 w 2888343"/>
              <a:gd name="connsiteY3" fmla="*/ 2104571 h 2235200"/>
              <a:gd name="connsiteX4" fmla="*/ 2888343 w 2888343"/>
              <a:gd name="connsiteY4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343" h="2235200">
                <a:moveTo>
                  <a:pt x="0" y="0"/>
                </a:moveTo>
                <a:cubicBezTo>
                  <a:pt x="39914" y="239485"/>
                  <a:pt x="79828" y="478971"/>
                  <a:pt x="174171" y="754743"/>
                </a:cubicBezTo>
                <a:cubicBezTo>
                  <a:pt x="268514" y="1030515"/>
                  <a:pt x="302381" y="1429658"/>
                  <a:pt x="566057" y="1654629"/>
                </a:cubicBezTo>
                <a:cubicBezTo>
                  <a:pt x="829733" y="1879600"/>
                  <a:pt x="1369181" y="2007809"/>
                  <a:pt x="1756229" y="2104571"/>
                </a:cubicBezTo>
                <a:cubicBezTo>
                  <a:pt x="2143277" y="2201333"/>
                  <a:pt x="2515810" y="2218266"/>
                  <a:pt x="2888343" y="2235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A9202F7-DA79-4FFE-BF57-B3CD0EDA0753}"/>
              </a:ext>
            </a:extLst>
          </p:cNvPr>
          <p:cNvSpPr/>
          <p:nvPr/>
        </p:nvSpPr>
        <p:spPr>
          <a:xfrm>
            <a:off x="19938014" y="3183784"/>
            <a:ext cx="2830286" cy="1165980"/>
          </a:xfrm>
          <a:custGeom>
            <a:avLst/>
            <a:gdLst>
              <a:gd name="connsiteX0" fmla="*/ 0 w 2830286"/>
              <a:gd name="connsiteY0" fmla="*/ 0 h 1165980"/>
              <a:gd name="connsiteX1" fmla="*/ 653143 w 2830286"/>
              <a:gd name="connsiteY1" fmla="*/ 464457 h 1165980"/>
              <a:gd name="connsiteX2" fmla="*/ 1538514 w 2830286"/>
              <a:gd name="connsiteY2" fmla="*/ 812800 h 1165980"/>
              <a:gd name="connsiteX3" fmla="*/ 2394857 w 2830286"/>
              <a:gd name="connsiteY3" fmla="*/ 1117600 h 1165980"/>
              <a:gd name="connsiteX4" fmla="*/ 2830286 w 2830286"/>
              <a:gd name="connsiteY4" fmla="*/ 1161143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286" h="1165980">
                <a:moveTo>
                  <a:pt x="0" y="0"/>
                </a:moveTo>
                <a:cubicBezTo>
                  <a:pt x="198362" y="164495"/>
                  <a:pt x="396724" y="328990"/>
                  <a:pt x="653143" y="464457"/>
                </a:cubicBezTo>
                <a:cubicBezTo>
                  <a:pt x="909562" y="599924"/>
                  <a:pt x="1248228" y="703943"/>
                  <a:pt x="1538514" y="812800"/>
                </a:cubicBezTo>
                <a:cubicBezTo>
                  <a:pt x="1828800" y="921657"/>
                  <a:pt x="2179562" y="1059543"/>
                  <a:pt x="2394857" y="1117600"/>
                </a:cubicBezTo>
                <a:cubicBezTo>
                  <a:pt x="2610152" y="1175657"/>
                  <a:pt x="2720219" y="1168400"/>
                  <a:pt x="2830286" y="116114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2DF536D-0F1F-49BC-B1B4-81650F1A3442}"/>
              </a:ext>
            </a:extLst>
          </p:cNvPr>
          <p:cNvSpPr/>
          <p:nvPr/>
        </p:nvSpPr>
        <p:spPr>
          <a:xfrm>
            <a:off x="19967044" y="3822412"/>
            <a:ext cx="2873829" cy="519172"/>
          </a:xfrm>
          <a:custGeom>
            <a:avLst/>
            <a:gdLst>
              <a:gd name="connsiteX0" fmla="*/ 0 w 2873829"/>
              <a:gd name="connsiteY0" fmla="*/ 0 h 519172"/>
              <a:gd name="connsiteX1" fmla="*/ 740229 w 2873829"/>
              <a:gd name="connsiteY1" fmla="*/ 232229 h 519172"/>
              <a:gd name="connsiteX2" fmla="*/ 1393372 w 2873829"/>
              <a:gd name="connsiteY2" fmla="*/ 391886 h 519172"/>
              <a:gd name="connsiteX3" fmla="*/ 2235200 w 2873829"/>
              <a:gd name="connsiteY3" fmla="*/ 508000 h 519172"/>
              <a:gd name="connsiteX4" fmla="*/ 2873829 w 2873829"/>
              <a:gd name="connsiteY4" fmla="*/ 508000 h 51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519172">
                <a:moveTo>
                  <a:pt x="0" y="0"/>
                </a:moveTo>
                <a:cubicBezTo>
                  <a:pt x="254000" y="83457"/>
                  <a:pt x="508000" y="166915"/>
                  <a:pt x="740229" y="232229"/>
                </a:cubicBezTo>
                <a:cubicBezTo>
                  <a:pt x="972458" y="297543"/>
                  <a:pt x="1144210" y="345924"/>
                  <a:pt x="1393372" y="391886"/>
                </a:cubicBezTo>
                <a:cubicBezTo>
                  <a:pt x="1642534" y="437848"/>
                  <a:pt x="1988457" y="488648"/>
                  <a:pt x="2235200" y="508000"/>
                </a:cubicBezTo>
                <a:cubicBezTo>
                  <a:pt x="2481943" y="527352"/>
                  <a:pt x="2677886" y="517676"/>
                  <a:pt x="2873829" y="50800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88FB21-A9C7-4F9B-80B7-98EDAAC55A6A}"/>
              </a:ext>
            </a:extLst>
          </p:cNvPr>
          <p:cNvSpPr txBox="1"/>
          <p:nvPr/>
        </p:nvSpPr>
        <p:spPr>
          <a:xfrm>
            <a:off x="20394986" y="1847455"/>
            <a:ext cx="2591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Group samples by conditions</a:t>
            </a:r>
          </a:p>
          <a:p>
            <a:r>
              <a:rPr lang="en-US" sz="1600" dirty="0">
                <a:solidFill>
                  <a:srgbClr val="FFC000"/>
                </a:solidFill>
              </a:rPr>
              <a:t>Group samples by studies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No grouping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3EF756-601D-439C-8A01-906B2D3F4CBC}"/>
              </a:ext>
            </a:extLst>
          </p:cNvPr>
          <p:cNvSpPr txBox="1"/>
          <p:nvPr/>
        </p:nvSpPr>
        <p:spPr>
          <a:xfrm>
            <a:off x="20731691" y="4428160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Ratio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F3EB14-59A0-4C34-90B2-EE9A66FF903A}"/>
              </a:ext>
            </a:extLst>
          </p:cNvPr>
          <p:cNvSpPr txBox="1"/>
          <p:nvPr/>
        </p:nvSpPr>
        <p:spPr>
          <a:xfrm rot="16200000">
            <a:off x="19129974" y="297099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PCC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87D85E4-65E6-4389-AD5A-F45B5874CE5B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176648" y="3030073"/>
            <a:ext cx="2715526" cy="328656"/>
          </a:xfrm>
          <a:prstGeom prst="bentConnector3">
            <a:avLst>
              <a:gd name="adj1" fmla="val 637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023B1838-4043-4A51-A20D-0A830554E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59754"/>
              </p:ext>
            </p:extLst>
          </p:nvPr>
        </p:nvGraphicFramePr>
        <p:xfrm>
          <a:off x="5650419" y="429330"/>
          <a:ext cx="2148911" cy="12106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9975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585581264"/>
                    </a:ext>
                  </a:extLst>
                </a:gridCol>
                <a:gridCol w="819812">
                  <a:extLst>
                    <a:ext uri="{9D8B030D-6E8A-4147-A177-3AD203B41FA5}">
                      <a16:colId xmlns:a16="http://schemas.microsoft.com/office/drawing/2014/main" val="17873708"/>
                    </a:ext>
                  </a:extLst>
                </a:gridCol>
              </a:tblGrid>
              <a:tr h="42205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exp_id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(Sample)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series_id (Studies)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cond_id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(Conditions)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262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SRX…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26287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262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SRX…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EC6B6A2-ACA6-4679-9E90-14930A14FC6C}"/>
              </a:ext>
            </a:extLst>
          </p:cNvPr>
          <p:cNvSpPr txBox="1"/>
          <p:nvPr/>
        </p:nvSpPr>
        <p:spPr>
          <a:xfrm>
            <a:off x="5735838" y="1599670"/>
            <a:ext cx="20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Sample-Studies-Conditions Mapping Table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7BEBD7-36A7-4036-961D-A1678A3EC538}"/>
              </a:ext>
            </a:extLst>
          </p:cNvPr>
          <p:cNvCxnSpPr/>
          <p:nvPr/>
        </p:nvCxnSpPr>
        <p:spPr>
          <a:xfrm>
            <a:off x="6724874" y="2262952"/>
            <a:ext cx="0" cy="1055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92787F0-F161-47A2-A5A0-8CDB415C56E1}"/>
              </a:ext>
            </a:extLst>
          </p:cNvPr>
          <p:cNvSpPr txBox="1"/>
          <p:nvPr/>
        </p:nvSpPr>
        <p:spPr>
          <a:xfrm>
            <a:off x="13176563" y="4851479"/>
            <a:ext cx="11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 correlation for each condition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3925CBE0-AC77-43B0-B253-B6DB8D38C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12510"/>
              </p:ext>
            </p:extLst>
          </p:nvPr>
        </p:nvGraphicFramePr>
        <p:xfrm>
          <a:off x="1264145" y="8283887"/>
          <a:ext cx="4115485" cy="1015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D9B12-850E-4540-9B18-F3F3ADFC392A}"/>
              </a:ext>
            </a:extLst>
          </p:cNvPr>
          <p:cNvCxnSpPr>
            <a:cxnSpLocks/>
          </p:cNvCxnSpPr>
          <p:nvPr/>
        </p:nvCxnSpPr>
        <p:spPr>
          <a:xfrm>
            <a:off x="2321796" y="8586157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11FE2C-E21A-40C3-AF20-0F1473FBCC22}"/>
              </a:ext>
            </a:extLst>
          </p:cNvPr>
          <p:cNvCxnSpPr>
            <a:cxnSpLocks/>
          </p:cNvCxnSpPr>
          <p:nvPr/>
        </p:nvCxnSpPr>
        <p:spPr>
          <a:xfrm>
            <a:off x="3536079" y="8571643"/>
            <a:ext cx="0" cy="727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E96F64-8305-4F4C-9832-3DCE37BA4E6C}"/>
              </a:ext>
            </a:extLst>
          </p:cNvPr>
          <p:cNvSpPr txBox="1"/>
          <p:nvPr/>
        </p:nvSpPr>
        <p:spPr>
          <a:xfrm>
            <a:off x="1991417" y="8862669"/>
            <a:ext cx="660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524BE9-17F2-4A6B-9F2D-82FE64873394}"/>
              </a:ext>
            </a:extLst>
          </p:cNvPr>
          <p:cNvSpPr txBox="1"/>
          <p:nvPr/>
        </p:nvSpPr>
        <p:spPr>
          <a:xfrm>
            <a:off x="3205700" y="8862669"/>
            <a:ext cx="6607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Cond.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B70776-5E80-4498-8077-908CE0F19F5D}"/>
              </a:ext>
            </a:extLst>
          </p:cNvPr>
          <p:cNvSpPr txBox="1"/>
          <p:nvPr/>
        </p:nvSpPr>
        <p:spPr>
          <a:xfrm>
            <a:off x="4158431" y="8862669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AAF2C3-88AA-4F24-9FBC-60740E5B2CC1}"/>
              </a:ext>
            </a:extLst>
          </p:cNvPr>
          <p:cNvSpPr txBox="1"/>
          <p:nvPr/>
        </p:nvSpPr>
        <p:spPr>
          <a:xfrm>
            <a:off x="4756329" y="8862668"/>
            <a:ext cx="6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Cond. 4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84C7AE0C-ADA7-45A5-901D-CE3324B0B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0820"/>
              </p:ext>
            </p:extLst>
          </p:nvPr>
        </p:nvGraphicFramePr>
        <p:xfrm>
          <a:off x="1251445" y="10109640"/>
          <a:ext cx="4115485" cy="92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3857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242775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1213876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</a:tblGrid>
              <a:tr h="16669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666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391DF-1B21-4897-B2AF-42B8305ED061}"/>
              </a:ext>
            </a:extLst>
          </p:cNvPr>
          <p:cNvCxnSpPr>
            <a:cxnSpLocks/>
          </p:cNvCxnSpPr>
          <p:nvPr/>
        </p:nvCxnSpPr>
        <p:spPr>
          <a:xfrm>
            <a:off x="2309096" y="10397396"/>
            <a:ext cx="0" cy="638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6B53310-40B7-4201-8E14-9ECBE448DBA5}"/>
              </a:ext>
            </a:extLst>
          </p:cNvPr>
          <p:cNvCxnSpPr>
            <a:cxnSpLocks/>
          </p:cNvCxnSpPr>
          <p:nvPr/>
        </p:nvCxnSpPr>
        <p:spPr>
          <a:xfrm>
            <a:off x="3523379" y="10384696"/>
            <a:ext cx="0" cy="657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33B05F-9D8B-4B11-84FE-E9C59FDEA1C3}"/>
              </a:ext>
            </a:extLst>
          </p:cNvPr>
          <p:cNvCxnSpPr>
            <a:cxnSpLocks/>
          </p:cNvCxnSpPr>
          <p:nvPr/>
        </p:nvCxnSpPr>
        <p:spPr>
          <a:xfrm>
            <a:off x="2933444" y="10195373"/>
            <a:ext cx="0" cy="840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6C118E9-71B7-47E8-959C-BE9EF8EA6EFF}"/>
              </a:ext>
            </a:extLst>
          </p:cNvPr>
          <p:cNvSpPr txBox="1"/>
          <p:nvPr/>
        </p:nvSpPr>
        <p:spPr>
          <a:xfrm>
            <a:off x="2611957" y="10581671"/>
            <a:ext cx="649537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Study 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D245CB-07A7-4976-9DB0-679162F2AD27}"/>
              </a:ext>
            </a:extLst>
          </p:cNvPr>
          <p:cNvCxnSpPr>
            <a:cxnSpLocks/>
          </p:cNvCxnSpPr>
          <p:nvPr/>
        </p:nvCxnSpPr>
        <p:spPr>
          <a:xfrm>
            <a:off x="4756329" y="10392019"/>
            <a:ext cx="0" cy="663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78E46A-082C-4DDF-9C4A-0A2552A4C868}"/>
              </a:ext>
            </a:extLst>
          </p:cNvPr>
          <p:cNvSpPr txBox="1"/>
          <p:nvPr/>
        </p:nvSpPr>
        <p:spPr>
          <a:xfrm>
            <a:off x="4432009" y="10581670"/>
            <a:ext cx="66047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5D8236-238E-4285-912E-38C9BB315552}"/>
              </a:ext>
            </a:extLst>
          </p:cNvPr>
          <p:cNvCxnSpPr>
            <a:cxnSpLocks/>
          </p:cNvCxnSpPr>
          <p:nvPr/>
        </p:nvCxnSpPr>
        <p:spPr>
          <a:xfrm>
            <a:off x="5366930" y="8862666"/>
            <a:ext cx="1090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BCFFC1-24A9-44BA-A1EB-A53417BBA731}"/>
              </a:ext>
            </a:extLst>
          </p:cNvPr>
          <p:cNvCxnSpPr>
            <a:cxnSpLocks/>
          </p:cNvCxnSpPr>
          <p:nvPr/>
        </p:nvCxnSpPr>
        <p:spPr>
          <a:xfrm>
            <a:off x="5366930" y="10581668"/>
            <a:ext cx="1090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C652E5B-53F9-4241-AA41-515584E2A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65756"/>
              </p:ext>
            </p:extLst>
          </p:nvPr>
        </p:nvGraphicFramePr>
        <p:xfrm>
          <a:off x="6457765" y="8275509"/>
          <a:ext cx="2648618" cy="1015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962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3068470428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Avg Gene Expression of Conditions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Cond.1</a:t>
                      </a:r>
                    </a:p>
                    <a:p>
                      <a:pPr algn="ctr"/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2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3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Cond.4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(C</a:t>
                      </a:r>
                      <a:r>
                        <a:rPr lang="en-US" sz="1000" baseline="-25000" dirty="0"/>
                        <a:t>4</a:t>
                      </a:r>
                      <a:r>
                        <a:rPr lang="en-US" sz="1000" baseline="0" dirty="0"/>
                        <a:t>)</a:t>
                      </a:r>
                      <a:endParaRPr lang="en-US" sz="10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A60B9E69-97D2-4E44-8618-BD4A57A843A3}"/>
              </a:ext>
            </a:extLst>
          </p:cNvPr>
          <p:cNvSpPr txBox="1"/>
          <p:nvPr/>
        </p:nvSpPr>
        <p:spPr>
          <a:xfrm>
            <a:off x="850744" y="11790814"/>
            <a:ext cx="512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b="1" dirty="0"/>
              <a:t>Group samples by conditions or studies</a:t>
            </a:r>
            <a:endParaRPr lang="en-US" sz="2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8AA831-526F-46B3-A796-8E264214FE12}"/>
              </a:ext>
            </a:extLst>
          </p:cNvPr>
          <p:cNvSpPr txBox="1"/>
          <p:nvPr/>
        </p:nvSpPr>
        <p:spPr>
          <a:xfrm>
            <a:off x="6083144" y="11790816"/>
            <a:ext cx="2892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000" b="1" dirty="0"/>
              <a:t>For each condition or study, the average gene expression are calculated</a:t>
            </a:r>
            <a:endParaRPr lang="en-US" sz="2000" b="1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BDC6277-5866-4675-A47C-9FB92523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73524"/>
              </p:ext>
            </p:extLst>
          </p:nvPr>
        </p:nvGraphicFramePr>
        <p:xfrm>
          <a:off x="6457765" y="9897110"/>
          <a:ext cx="1476790" cy="1350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962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585914">
                  <a:extLst>
                    <a:ext uri="{9D8B030D-6E8A-4147-A177-3AD203B41FA5}">
                      <a16:colId xmlns:a16="http://schemas.microsoft.com/office/drawing/2014/main" val="3363092567"/>
                    </a:ext>
                  </a:extLst>
                </a:gridCol>
              </a:tblGrid>
              <a:tr h="18913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Avg Gene Expression of Studies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756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Study 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Study 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78AE21C-C682-4A01-A821-10E23736F202}"/>
              </a:ext>
            </a:extLst>
          </p:cNvPr>
          <p:cNvCxnSpPr>
            <a:cxnSpLocks/>
          </p:cNvCxnSpPr>
          <p:nvPr/>
        </p:nvCxnSpPr>
        <p:spPr>
          <a:xfrm>
            <a:off x="9106385" y="8862666"/>
            <a:ext cx="861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CD16DC-0B5F-481D-9392-D194FAE0FB62}"/>
              </a:ext>
            </a:extLst>
          </p:cNvPr>
          <p:cNvCxnSpPr>
            <a:cxnSpLocks/>
          </p:cNvCxnSpPr>
          <p:nvPr/>
        </p:nvCxnSpPr>
        <p:spPr>
          <a:xfrm>
            <a:off x="7934557" y="10581668"/>
            <a:ext cx="20331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56">
            <a:extLst>
              <a:ext uri="{FF2B5EF4-FFF2-40B4-BE49-F238E27FC236}">
                <a16:creationId xmlns:a16="http://schemas.microsoft.com/office/drawing/2014/main" id="{E9FBC178-A1D0-429B-AEB5-F9A875D0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92397"/>
              </p:ext>
            </p:extLst>
          </p:nvPr>
        </p:nvGraphicFramePr>
        <p:xfrm>
          <a:off x="9967746" y="7976113"/>
          <a:ext cx="1617205" cy="15469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441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196050254"/>
                    </a:ext>
                  </a:extLst>
                </a:gridCol>
                <a:gridCol w="323441">
                  <a:extLst>
                    <a:ext uri="{9D8B030D-6E8A-4147-A177-3AD203B41FA5}">
                      <a16:colId xmlns:a16="http://schemas.microsoft.com/office/drawing/2014/main" val="787691387"/>
                    </a:ext>
                  </a:extLst>
                </a:gridCol>
              </a:tblGrid>
              <a:tr h="344425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39983"/>
                  </a:ext>
                </a:extLst>
              </a:tr>
              <a:tr h="300639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200" b="1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5193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B1BA59E8-B2DC-4432-A24D-FE2015FEB1B5}"/>
              </a:ext>
            </a:extLst>
          </p:cNvPr>
          <p:cNvSpPr txBox="1"/>
          <p:nvPr/>
        </p:nvSpPr>
        <p:spPr>
          <a:xfrm>
            <a:off x="9021831" y="9523093"/>
            <a:ext cx="363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Matrix (among conditions)</a:t>
            </a:r>
          </a:p>
        </p:txBody>
      </p:sp>
      <p:graphicFrame>
        <p:nvGraphicFramePr>
          <p:cNvPr id="95" name="Table 56">
            <a:extLst>
              <a:ext uri="{FF2B5EF4-FFF2-40B4-BE49-F238E27FC236}">
                <a16:creationId xmlns:a16="http://schemas.microsoft.com/office/drawing/2014/main" id="{2C2CA8D9-7600-4701-B809-EA4D4E23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03763"/>
              </p:ext>
            </p:extLst>
          </p:nvPr>
        </p:nvGraphicFramePr>
        <p:xfrm>
          <a:off x="9986308" y="10115500"/>
          <a:ext cx="1929915" cy="1369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305">
                  <a:extLst>
                    <a:ext uri="{9D8B030D-6E8A-4147-A177-3AD203B41FA5}">
                      <a16:colId xmlns:a16="http://schemas.microsoft.com/office/drawing/2014/main" val="1291568799"/>
                    </a:ext>
                  </a:extLst>
                </a:gridCol>
                <a:gridCol w="643305">
                  <a:extLst>
                    <a:ext uri="{9D8B030D-6E8A-4147-A177-3AD203B41FA5}">
                      <a16:colId xmlns:a16="http://schemas.microsoft.com/office/drawing/2014/main" val="3729722340"/>
                    </a:ext>
                  </a:extLst>
                </a:gridCol>
                <a:gridCol w="643305">
                  <a:extLst>
                    <a:ext uri="{9D8B030D-6E8A-4147-A177-3AD203B41FA5}">
                      <a16:colId xmlns:a16="http://schemas.microsoft.com/office/drawing/2014/main" val="1458228405"/>
                    </a:ext>
                  </a:extLst>
                </a:gridCol>
              </a:tblGrid>
              <a:tr h="498899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Study1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8578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Study1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99263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Study2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09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C7EEAFCF-72CE-4DF2-AE1A-67D1B9C46811}"/>
              </a:ext>
            </a:extLst>
          </p:cNvPr>
          <p:cNvSpPr txBox="1"/>
          <p:nvPr/>
        </p:nvSpPr>
        <p:spPr>
          <a:xfrm>
            <a:off x="9182854" y="11790814"/>
            <a:ext cx="408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sz="2000" b="1" dirty="0"/>
              <a:t>Evaluate correlations among different conditions or studies</a:t>
            </a:r>
            <a:endParaRPr lang="en-US" sz="2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440E7C-9501-40DD-A92F-992224BBBDE4}"/>
              </a:ext>
            </a:extLst>
          </p:cNvPr>
          <p:cNvSpPr txBox="1"/>
          <p:nvPr/>
        </p:nvSpPr>
        <p:spPr>
          <a:xfrm>
            <a:off x="9078754" y="11532552"/>
            <a:ext cx="376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Correlation Matrix (among studies)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B9072A-23C9-4327-9295-886CC83E8667}"/>
              </a:ext>
            </a:extLst>
          </p:cNvPr>
          <p:cNvCxnSpPr>
            <a:cxnSpLocks/>
          </p:cNvCxnSpPr>
          <p:nvPr/>
        </p:nvCxnSpPr>
        <p:spPr>
          <a:xfrm flipV="1">
            <a:off x="11718553" y="8586159"/>
            <a:ext cx="190734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D33411A-34E5-4179-95AC-3921E07D0D45}"/>
              </a:ext>
            </a:extLst>
          </p:cNvPr>
          <p:cNvSpPr txBox="1"/>
          <p:nvPr/>
        </p:nvSpPr>
        <p:spPr>
          <a:xfrm>
            <a:off x="13432552" y="11790814"/>
            <a:ext cx="581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Taking average of correlations (lower half part for each correlation matrix) for each noise ratio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5CA8B16-E911-47B8-8B19-00D471BBF659}"/>
              </a:ext>
            </a:extLst>
          </p:cNvPr>
          <p:cNvCxnSpPr>
            <a:cxnSpLocks/>
          </p:cNvCxnSpPr>
          <p:nvPr/>
        </p:nvCxnSpPr>
        <p:spPr>
          <a:xfrm>
            <a:off x="11892038" y="10583930"/>
            <a:ext cx="17644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9DD3B541-C202-4317-BCD0-CBF7CAD9F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70055"/>
              </p:ext>
            </p:extLst>
          </p:nvPr>
        </p:nvGraphicFramePr>
        <p:xfrm>
          <a:off x="13633195" y="7938303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DB2BA1C-3EFE-4369-95CE-E7A0F7E8C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77293"/>
              </p:ext>
            </p:extLst>
          </p:nvPr>
        </p:nvGraphicFramePr>
        <p:xfrm>
          <a:off x="13656476" y="10005819"/>
          <a:ext cx="1213876" cy="1478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93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60693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Noise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AvgCorr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A8DB8A4-1344-47FD-A11A-1B22053362F2}"/>
              </a:ext>
            </a:extLst>
          </p:cNvPr>
          <p:cNvCxnSpPr/>
          <p:nvPr/>
        </p:nvCxnSpPr>
        <p:spPr>
          <a:xfrm>
            <a:off x="15478152" y="8307009"/>
            <a:ext cx="0" cy="2628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421DE24-B3FD-438A-904F-54395F471638}"/>
              </a:ext>
            </a:extLst>
          </p:cNvPr>
          <p:cNvCxnSpPr>
            <a:cxnSpLocks/>
          </p:cNvCxnSpPr>
          <p:nvPr/>
        </p:nvCxnSpPr>
        <p:spPr>
          <a:xfrm flipH="1">
            <a:off x="15478154" y="10935599"/>
            <a:ext cx="309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321C994-B58E-46C4-81B8-A6890E835ED1}"/>
              </a:ext>
            </a:extLst>
          </p:cNvPr>
          <p:cNvSpPr/>
          <p:nvPr/>
        </p:nvSpPr>
        <p:spPr>
          <a:xfrm>
            <a:off x="15562210" y="9314021"/>
            <a:ext cx="2905887" cy="1547272"/>
          </a:xfrm>
          <a:custGeom>
            <a:avLst/>
            <a:gdLst>
              <a:gd name="connsiteX0" fmla="*/ 0 w 2888343"/>
              <a:gd name="connsiteY0" fmla="*/ 0 h 2235200"/>
              <a:gd name="connsiteX1" fmla="*/ 174171 w 2888343"/>
              <a:gd name="connsiteY1" fmla="*/ 754743 h 2235200"/>
              <a:gd name="connsiteX2" fmla="*/ 566057 w 2888343"/>
              <a:gd name="connsiteY2" fmla="*/ 1654629 h 2235200"/>
              <a:gd name="connsiteX3" fmla="*/ 1756229 w 2888343"/>
              <a:gd name="connsiteY3" fmla="*/ 2104571 h 2235200"/>
              <a:gd name="connsiteX4" fmla="*/ 2888343 w 2888343"/>
              <a:gd name="connsiteY4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343" h="2235200">
                <a:moveTo>
                  <a:pt x="0" y="0"/>
                </a:moveTo>
                <a:cubicBezTo>
                  <a:pt x="39914" y="239485"/>
                  <a:pt x="79828" y="478971"/>
                  <a:pt x="174171" y="754743"/>
                </a:cubicBezTo>
                <a:cubicBezTo>
                  <a:pt x="268514" y="1030515"/>
                  <a:pt x="302381" y="1429658"/>
                  <a:pt x="566057" y="1654629"/>
                </a:cubicBezTo>
                <a:cubicBezTo>
                  <a:pt x="829733" y="1879600"/>
                  <a:pt x="1369181" y="2007809"/>
                  <a:pt x="1756229" y="2104571"/>
                </a:cubicBezTo>
                <a:cubicBezTo>
                  <a:pt x="2143277" y="2201333"/>
                  <a:pt x="2515810" y="2218266"/>
                  <a:pt x="2888343" y="22352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5DDB663-4B10-4C5B-AA5A-E3CC5B7FD51B}"/>
              </a:ext>
            </a:extLst>
          </p:cNvPr>
          <p:cNvSpPr/>
          <p:nvPr/>
        </p:nvSpPr>
        <p:spPr>
          <a:xfrm>
            <a:off x="15547696" y="9671772"/>
            <a:ext cx="2905887" cy="1179844"/>
          </a:xfrm>
          <a:custGeom>
            <a:avLst/>
            <a:gdLst>
              <a:gd name="connsiteX0" fmla="*/ 0 w 2830286"/>
              <a:gd name="connsiteY0" fmla="*/ 0 h 1165980"/>
              <a:gd name="connsiteX1" fmla="*/ 653143 w 2830286"/>
              <a:gd name="connsiteY1" fmla="*/ 464457 h 1165980"/>
              <a:gd name="connsiteX2" fmla="*/ 1538514 w 2830286"/>
              <a:gd name="connsiteY2" fmla="*/ 812800 h 1165980"/>
              <a:gd name="connsiteX3" fmla="*/ 2394857 w 2830286"/>
              <a:gd name="connsiteY3" fmla="*/ 1117600 h 1165980"/>
              <a:gd name="connsiteX4" fmla="*/ 2830286 w 2830286"/>
              <a:gd name="connsiteY4" fmla="*/ 1161143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286" h="1165980">
                <a:moveTo>
                  <a:pt x="0" y="0"/>
                </a:moveTo>
                <a:cubicBezTo>
                  <a:pt x="198362" y="164495"/>
                  <a:pt x="396724" y="328990"/>
                  <a:pt x="653143" y="464457"/>
                </a:cubicBezTo>
                <a:cubicBezTo>
                  <a:pt x="909562" y="599924"/>
                  <a:pt x="1248228" y="703943"/>
                  <a:pt x="1538514" y="812800"/>
                </a:cubicBezTo>
                <a:cubicBezTo>
                  <a:pt x="1828800" y="921657"/>
                  <a:pt x="2179562" y="1059543"/>
                  <a:pt x="2394857" y="1117600"/>
                </a:cubicBezTo>
                <a:cubicBezTo>
                  <a:pt x="2610152" y="1175657"/>
                  <a:pt x="2720219" y="1168400"/>
                  <a:pt x="2830286" y="1161143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119A90-EAF6-4BA2-A67E-695D34297C11}"/>
              </a:ext>
            </a:extLst>
          </p:cNvPr>
          <p:cNvSpPr txBox="1"/>
          <p:nvPr/>
        </p:nvSpPr>
        <p:spPr>
          <a:xfrm>
            <a:off x="16531150" y="8240822"/>
            <a:ext cx="2042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PCC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among studies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PCC among conditions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1135671-60ED-48AF-8683-EF6DDBDD803C}"/>
              </a:ext>
            </a:extLst>
          </p:cNvPr>
          <p:cNvSpPr txBox="1"/>
          <p:nvPr/>
        </p:nvSpPr>
        <p:spPr>
          <a:xfrm>
            <a:off x="16416972" y="10930012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Ratio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685F454-A6F9-4B7D-B23C-AFF64CD56152}"/>
              </a:ext>
            </a:extLst>
          </p:cNvPr>
          <p:cNvSpPr txBox="1"/>
          <p:nvPr/>
        </p:nvSpPr>
        <p:spPr>
          <a:xfrm rot="16200000">
            <a:off x="14815255" y="9472847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PCC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412C02-FCF0-4222-A935-C9C32D04E5D7}"/>
              </a:ext>
            </a:extLst>
          </p:cNvPr>
          <p:cNvSpPr txBox="1"/>
          <p:nvPr/>
        </p:nvSpPr>
        <p:spPr>
          <a:xfrm>
            <a:off x="249579" y="219342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(A)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8CC8F8-BDC4-4E01-9E18-5C4A54CD03C5}"/>
              </a:ext>
            </a:extLst>
          </p:cNvPr>
          <p:cNvSpPr txBox="1"/>
          <p:nvPr/>
        </p:nvSpPr>
        <p:spPr>
          <a:xfrm>
            <a:off x="178765" y="7353528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5084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3017</TotalTime>
  <Words>942</Words>
  <Application>Microsoft Office PowerPoint</Application>
  <PresentationFormat>Custom</PresentationFormat>
  <Paragraphs>466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27</cp:revision>
  <dcterms:created xsi:type="dcterms:W3CDTF">2020-03-07T04:27:05Z</dcterms:created>
  <dcterms:modified xsi:type="dcterms:W3CDTF">2020-03-09T06:44:57Z</dcterms:modified>
</cp:coreProperties>
</file>