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5199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122363"/>
            <a:ext cx="188999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3602038"/>
            <a:ext cx="188999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365125"/>
            <a:ext cx="54337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365125"/>
            <a:ext cx="159862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1709739"/>
            <a:ext cx="217349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4589464"/>
            <a:ext cx="2173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825625"/>
            <a:ext cx="107099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825625"/>
            <a:ext cx="107099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365126"/>
            <a:ext cx="217349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1681163"/>
            <a:ext cx="10660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2505075"/>
            <a:ext cx="1066077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1681163"/>
            <a:ext cx="10713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2505075"/>
            <a:ext cx="107132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987426"/>
            <a:ext cx="12757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987426"/>
            <a:ext cx="127574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365126"/>
            <a:ext cx="21734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825625"/>
            <a:ext cx="2173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6D22-C465-4BC8-8C0B-A0F561EFCCB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6356351"/>
            <a:ext cx="8504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438F-87F8-43B0-8B8F-7D76C17A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68B525-0EAD-4B0F-9229-22EC92ED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14097"/>
              </p:ext>
            </p:extLst>
          </p:nvPr>
        </p:nvGraphicFramePr>
        <p:xfrm>
          <a:off x="777925" y="1252005"/>
          <a:ext cx="1571736" cy="13373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6747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6747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747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8BC82-AD93-4C6B-8024-E62BCBD1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47026"/>
              </p:ext>
            </p:extLst>
          </p:nvPr>
        </p:nvGraphicFramePr>
        <p:xfrm>
          <a:off x="777925" y="2993369"/>
          <a:ext cx="1571736" cy="1295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945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7707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7129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53910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5783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85783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578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C74BEC-F930-4DA3-9C7B-2D45B4881AFB}"/>
              </a:ext>
            </a:extLst>
          </p:cNvPr>
          <p:cNvSpPr txBox="1"/>
          <p:nvPr/>
        </p:nvSpPr>
        <p:spPr>
          <a:xfrm>
            <a:off x="480676" y="2589358"/>
            <a:ext cx="2166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Data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C9DC2-5379-480D-BAD1-40C85814EC67}"/>
              </a:ext>
            </a:extLst>
          </p:cNvPr>
          <p:cNvSpPr txBox="1"/>
          <p:nvPr/>
        </p:nvSpPr>
        <p:spPr>
          <a:xfrm>
            <a:off x="-26155" y="4303937"/>
            <a:ext cx="32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Noise</a:t>
            </a:r>
          </a:p>
          <a:p>
            <a:pPr algn="ctr"/>
            <a:r>
              <a:rPr lang="en-US" sz="1600" dirty="0"/>
              <a:t>(Randomly Permutated Data Matrix)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BB270E3-9409-407F-9057-8DC25958A9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9665" y="2743242"/>
            <a:ext cx="921561" cy="8978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03A400-151C-49EC-AAE6-308049C2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4380"/>
              </p:ext>
            </p:extLst>
          </p:nvPr>
        </p:nvGraphicFramePr>
        <p:xfrm>
          <a:off x="3271226" y="1769774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C2926B-8E44-4EE1-B998-3A6791F864A7}"/>
              </a:ext>
            </a:extLst>
          </p:cNvPr>
          <p:cNvSpPr txBox="1"/>
          <p:nvPr/>
        </p:nvSpPr>
        <p:spPr>
          <a:xfrm>
            <a:off x="2945907" y="3683165"/>
            <a:ext cx="3015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Matrix with Noise</a:t>
            </a:r>
          </a:p>
          <a:p>
            <a:pPr algn="ctr"/>
            <a:r>
              <a:rPr lang="en-US" sz="1600" dirty="0"/>
              <a:t>(1 – x) * Normalized Data Matrix + </a:t>
            </a:r>
          </a:p>
          <a:p>
            <a:pPr algn="ctr"/>
            <a:r>
              <a:rPr lang="en-US" sz="1600" dirty="0"/>
              <a:t>(x) * Noise</a:t>
            </a:r>
          </a:p>
          <a:p>
            <a:pPr algn="ctr"/>
            <a:r>
              <a:rPr lang="en-US" sz="1600" dirty="0"/>
              <a:t>x is the noise ratio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D647B-2651-4573-BF65-14B7F14377F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349665" y="1920680"/>
            <a:ext cx="921561" cy="822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76EF9F-D0B5-40B5-B088-25966E4AE301}"/>
              </a:ext>
            </a:extLst>
          </p:cNvPr>
          <p:cNvSpPr/>
          <p:nvPr/>
        </p:nvSpPr>
        <p:spPr>
          <a:xfrm>
            <a:off x="2582142" y="2495732"/>
            <a:ext cx="456598" cy="4565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98504-FB78-43AD-9767-ED84DF092B50}"/>
              </a:ext>
            </a:extLst>
          </p:cNvPr>
          <p:cNvSpPr txBox="1"/>
          <p:nvPr/>
        </p:nvSpPr>
        <p:spPr>
          <a:xfrm>
            <a:off x="2545796" y="156584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55324-F3A7-4559-B0A2-0342925F6587}"/>
              </a:ext>
            </a:extLst>
          </p:cNvPr>
          <p:cNvSpPr txBox="1"/>
          <p:nvPr/>
        </p:nvSpPr>
        <p:spPr>
          <a:xfrm>
            <a:off x="2609637" y="36406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D4A0A-5770-499C-83B5-5F20408A8DBD}"/>
              </a:ext>
            </a:extLst>
          </p:cNvPr>
          <p:cNvSpPr txBox="1"/>
          <p:nvPr/>
        </p:nvSpPr>
        <p:spPr>
          <a:xfrm>
            <a:off x="255510" y="5092744"/>
            <a:ext cx="603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Add noise with different noise ratio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(x)</a:t>
            </a:r>
            <a:r>
              <a:rPr lang="en-US" sz="2000" b="1" dirty="0"/>
              <a:t> to data matrix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BF4BCC-F2CC-4F05-9224-FF0354F4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3512"/>
              </p:ext>
            </p:extLst>
          </p:nvPr>
        </p:nvGraphicFramePr>
        <p:xfrm>
          <a:off x="5687211" y="318700"/>
          <a:ext cx="2757796" cy="1600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7889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  <a:gridCol w="1378898">
                  <a:extLst>
                    <a:ext uri="{9D8B030D-6E8A-4147-A177-3AD203B41FA5}">
                      <a16:colId xmlns:a16="http://schemas.microsoft.com/office/drawing/2014/main" val="2639108622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exp_id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(Samples)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indicator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(Case or Ctrl)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SRX1638996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SRX1638997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SRX1638999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58200B-7F48-4FF9-A4D9-46D57E4F9412}"/>
              </a:ext>
            </a:extLst>
          </p:cNvPr>
          <p:cNvSpPr txBox="1"/>
          <p:nvPr/>
        </p:nvSpPr>
        <p:spPr>
          <a:xfrm>
            <a:off x="6509245" y="1926980"/>
            <a:ext cx="112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 List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8A768-9E03-48FF-949E-0B9EF9D2CB27}"/>
              </a:ext>
            </a:extLst>
          </p:cNvPr>
          <p:cNvCxnSpPr>
            <a:cxnSpLocks/>
          </p:cNvCxnSpPr>
          <p:nvPr/>
        </p:nvCxnSpPr>
        <p:spPr>
          <a:xfrm>
            <a:off x="5634291" y="3235567"/>
            <a:ext cx="2854264" cy="12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83B5D-F77D-4DA5-BAD9-24881400C33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070906" y="2265534"/>
            <a:ext cx="1" cy="927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4CC340-5B56-479C-A95E-223973AF0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61227"/>
              </p:ext>
            </p:extLst>
          </p:nvPr>
        </p:nvGraphicFramePr>
        <p:xfrm>
          <a:off x="8512251" y="1844927"/>
          <a:ext cx="3942274" cy="28094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5899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514340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69334">
                  <a:extLst>
                    <a:ext uri="{9D8B030D-6E8A-4147-A177-3AD203B41FA5}">
                      <a16:colId xmlns:a16="http://schemas.microsoft.com/office/drawing/2014/main" val="2235584829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183631547"/>
                    </a:ext>
                  </a:extLst>
                </a:gridCol>
                <a:gridCol w="841645">
                  <a:extLst>
                    <a:ext uri="{9D8B030D-6E8A-4147-A177-3AD203B41FA5}">
                      <a16:colId xmlns:a16="http://schemas.microsoft.com/office/drawing/2014/main" val="2128397698"/>
                    </a:ext>
                  </a:extLst>
                </a:gridCol>
              </a:tblGrid>
              <a:tr h="797713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 Gene Expression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 Log2(Case/Ctrl)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98290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Ctrl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Case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9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25678"/>
                  </a:ext>
                </a:extLst>
              </a:tr>
              <a:tr h="29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29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52033"/>
                  </a:ext>
                </a:extLst>
              </a:tr>
              <a:tr h="29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298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41642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29834E5-0EC4-44AC-9D19-566B56BD2DF4}"/>
              </a:ext>
            </a:extLst>
          </p:cNvPr>
          <p:cNvSpPr txBox="1"/>
          <p:nvPr/>
        </p:nvSpPr>
        <p:spPr>
          <a:xfrm>
            <a:off x="8215557" y="5112033"/>
            <a:ext cx="5149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Select and group samples, and then take the average of cases and control and then calculate the absolute log fold change (case/ctrl) and corresponded rank</a:t>
            </a:r>
            <a:r>
              <a:rPr lang="zh-TW" altLang="en-US" sz="2000" b="1" dirty="0"/>
              <a:t> </a:t>
            </a:r>
            <a:endParaRPr lang="en-US" sz="20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EBA247-FAAA-48BE-B62A-1DA975E30111}"/>
              </a:ext>
            </a:extLst>
          </p:cNvPr>
          <p:cNvCxnSpPr>
            <a:cxnSpLocks/>
            <a:stCxn id="35" idx="3"/>
            <a:endCxn id="61" idx="1"/>
          </p:cNvCxnSpPr>
          <p:nvPr/>
        </p:nvCxnSpPr>
        <p:spPr>
          <a:xfrm flipV="1">
            <a:off x="12454525" y="3244521"/>
            <a:ext cx="1883267" cy="5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95B887D-B980-4DE3-931B-6E29A0DC3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03098"/>
              </p:ext>
            </p:extLst>
          </p:nvPr>
        </p:nvGraphicFramePr>
        <p:xfrm>
          <a:off x="12642441" y="452289"/>
          <a:ext cx="1378898" cy="14428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78898">
                  <a:extLst>
                    <a:ext uri="{9D8B030D-6E8A-4147-A177-3AD203B41FA5}">
                      <a16:colId xmlns:a16="http://schemas.microsoft.com/office/drawing/2014/main" val="534790301"/>
                    </a:ext>
                  </a:extLst>
                </a:gridCol>
              </a:tblGrid>
              <a:tr h="360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gene_list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4865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STM0001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4366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01078"/>
                  </a:ext>
                </a:extLst>
              </a:tr>
              <a:tr h="360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STM2054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737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6E526BC4-2315-443F-870D-8CA7FB45623D}"/>
              </a:ext>
            </a:extLst>
          </p:cNvPr>
          <p:cNvSpPr txBox="1"/>
          <p:nvPr/>
        </p:nvSpPr>
        <p:spPr>
          <a:xfrm>
            <a:off x="12855188" y="1973859"/>
            <a:ext cx="95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 List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FC5C0A-4D67-458C-916B-54E529A556E1}"/>
              </a:ext>
            </a:extLst>
          </p:cNvPr>
          <p:cNvCxnSpPr>
            <a:cxnSpLocks/>
          </p:cNvCxnSpPr>
          <p:nvPr/>
        </p:nvCxnSpPr>
        <p:spPr>
          <a:xfrm>
            <a:off x="13333847" y="2335723"/>
            <a:ext cx="1" cy="927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3B27DCF-F86A-4C68-B5BD-BA3CFA09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99077"/>
              </p:ext>
            </p:extLst>
          </p:nvPr>
        </p:nvGraphicFramePr>
        <p:xfrm>
          <a:off x="14337792" y="1949114"/>
          <a:ext cx="2651757" cy="25908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673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1586991">
                  <a:extLst>
                    <a:ext uri="{9D8B030D-6E8A-4147-A177-3AD203B41FA5}">
                      <a16:colId xmlns:a16="http://schemas.microsoft.com/office/drawing/2014/main" val="183631547"/>
                    </a:ext>
                  </a:extLst>
                </a:gridCol>
                <a:gridCol w="768093">
                  <a:extLst>
                    <a:ext uri="{9D8B030D-6E8A-4147-A177-3AD203B41FA5}">
                      <a16:colId xmlns:a16="http://schemas.microsoft.com/office/drawing/2014/main" val="1237091933"/>
                    </a:ext>
                  </a:extLst>
                </a:gridCol>
              </a:tblGrid>
              <a:tr h="574027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</a:t>
                      </a:r>
                    </a:p>
                    <a:p>
                      <a:pPr algn="ctr"/>
                      <a:r>
                        <a:rPr lang="en-US" sz="1600" dirty="0"/>
                        <a:t>Log2(Case/Ctrl)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3779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03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5678"/>
                  </a:ext>
                </a:extLst>
              </a:tr>
              <a:tr h="303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1.13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303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52033"/>
                  </a:ext>
                </a:extLst>
              </a:tr>
              <a:tr h="303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3024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303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416426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F1BCD4-E187-4ABF-8BC8-A69C63C3C23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89549" y="3244521"/>
            <a:ext cx="294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E9982F-939D-4340-930D-77F4D8F80A6D}"/>
              </a:ext>
            </a:extLst>
          </p:cNvPr>
          <p:cNvSpPr txBox="1"/>
          <p:nvPr/>
        </p:nvSpPr>
        <p:spPr>
          <a:xfrm>
            <a:off x="14021340" y="5092744"/>
            <a:ext cx="402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Select the genes in gene list, extract the rank and sort them.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5312940-0654-4B0F-A9AD-9ECEBB34C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70116"/>
              </p:ext>
            </p:extLst>
          </p:nvPr>
        </p:nvGraphicFramePr>
        <p:xfrm>
          <a:off x="17275082" y="1973859"/>
          <a:ext cx="768093" cy="19151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8093">
                  <a:extLst>
                    <a:ext uri="{9D8B030D-6E8A-4147-A177-3AD203B41FA5}">
                      <a16:colId xmlns:a16="http://schemas.microsoft.com/office/drawing/2014/main" val="1237091933"/>
                    </a:ext>
                  </a:extLst>
                </a:gridCol>
              </a:tblGrid>
              <a:tr h="574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5678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3024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39384"/>
                  </a:ext>
                </a:extLst>
              </a:tr>
            </a:tbl>
          </a:graphicData>
        </a:graphic>
      </p:graphicFrame>
      <p:sp>
        <p:nvSpPr>
          <p:cNvPr id="84" name="Arrow: Curved Down 83">
            <a:extLst>
              <a:ext uri="{FF2B5EF4-FFF2-40B4-BE49-F238E27FC236}">
                <a16:creationId xmlns:a16="http://schemas.microsoft.com/office/drawing/2014/main" id="{8CC71B82-A869-43C6-9F22-CD3E416AEDFC}"/>
              </a:ext>
            </a:extLst>
          </p:cNvPr>
          <p:cNvSpPr/>
          <p:nvPr/>
        </p:nvSpPr>
        <p:spPr>
          <a:xfrm>
            <a:off x="9838944" y="1387226"/>
            <a:ext cx="694944" cy="382548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2D1BA4BC-EF59-4B50-959C-F93B6E2B8F66}"/>
              </a:ext>
            </a:extLst>
          </p:cNvPr>
          <p:cNvSpPr/>
          <p:nvPr/>
        </p:nvSpPr>
        <p:spPr>
          <a:xfrm>
            <a:off x="11299988" y="1402353"/>
            <a:ext cx="694944" cy="382548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03D836-9F80-4FC7-998B-50B1D9C2066A}"/>
              </a:ext>
            </a:extLst>
          </p:cNvPr>
          <p:cNvCxnSpPr>
            <a:cxnSpLocks/>
          </p:cNvCxnSpPr>
          <p:nvPr/>
        </p:nvCxnSpPr>
        <p:spPr>
          <a:xfrm>
            <a:off x="18043175" y="3228734"/>
            <a:ext cx="5557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CAB84E-41AE-4F64-A4EF-7606C24F285D}"/>
              </a:ext>
            </a:extLst>
          </p:cNvPr>
          <p:cNvSpPr txBox="1"/>
          <p:nvPr/>
        </p:nvSpPr>
        <p:spPr>
          <a:xfrm>
            <a:off x="9515708" y="479023"/>
            <a:ext cx="165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absolute log2 fold change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B0F30D-698C-4DF2-A6FF-C7A2E374B77D}"/>
              </a:ext>
            </a:extLst>
          </p:cNvPr>
          <p:cNvSpPr txBox="1"/>
          <p:nvPr/>
        </p:nvSpPr>
        <p:spPr>
          <a:xfrm>
            <a:off x="11008378" y="312937"/>
            <a:ext cx="165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rank of  absolute log2 fold change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E1C5FB39-A441-490E-AD75-EFD452A78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21948"/>
              </p:ext>
            </p:extLst>
          </p:nvPr>
        </p:nvGraphicFramePr>
        <p:xfrm>
          <a:off x="18621319" y="1973859"/>
          <a:ext cx="2674626" cy="19202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1542">
                  <a:extLst>
                    <a:ext uri="{9D8B030D-6E8A-4147-A177-3AD203B41FA5}">
                      <a16:colId xmlns:a16="http://schemas.microsoft.com/office/drawing/2014/main" val="123709193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3980897531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668710101"/>
                    </a:ext>
                  </a:extLst>
                </a:gridCol>
              </a:tblGrid>
              <a:tr h="574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 Count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1682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3024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39384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69A0FB2D-8064-489F-AA10-C7DA1D4FC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20528"/>
              </p:ext>
            </p:extLst>
          </p:nvPr>
        </p:nvGraphicFramePr>
        <p:xfrm>
          <a:off x="18731706" y="2069820"/>
          <a:ext cx="2674626" cy="19202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1542">
                  <a:extLst>
                    <a:ext uri="{9D8B030D-6E8A-4147-A177-3AD203B41FA5}">
                      <a16:colId xmlns:a16="http://schemas.microsoft.com/office/drawing/2014/main" val="123709193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3980897531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668710101"/>
                    </a:ext>
                  </a:extLst>
                </a:gridCol>
              </a:tblGrid>
              <a:tr h="574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 Count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1682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3024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39384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CE371970-9852-47F5-8D1D-126AA9C0F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21174"/>
              </p:ext>
            </p:extLst>
          </p:nvPr>
        </p:nvGraphicFramePr>
        <p:xfrm>
          <a:off x="18847530" y="2185644"/>
          <a:ext cx="2674626" cy="19202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1542">
                  <a:extLst>
                    <a:ext uri="{9D8B030D-6E8A-4147-A177-3AD203B41FA5}">
                      <a16:colId xmlns:a16="http://schemas.microsoft.com/office/drawing/2014/main" val="123709193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3980897531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668710101"/>
                    </a:ext>
                  </a:extLst>
                </a:gridCol>
              </a:tblGrid>
              <a:tr h="574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Rank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 Count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Hit Ratio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1682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5829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074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3024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39384"/>
                  </a:ext>
                </a:extLst>
              </a:tr>
            </a:tbl>
          </a:graphicData>
        </a:graphic>
      </p:graphicFrame>
      <p:pic>
        <p:nvPicPr>
          <p:cNvPr id="93" name="Picture 92">
            <a:extLst>
              <a:ext uri="{FF2B5EF4-FFF2-40B4-BE49-F238E27FC236}">
                <a16:creationId xmlns:a16="http://schemas.microsoft.com/office/drawing/2014/main" id="{B0FD4118-9113-4AAC-9AEF-B6FC821CC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" r="9243" b="12932"/>
          <a:stretch/>
        </p:blipFill>
        <p:spPr>
          <a:xfrm>
            <a:off x="21836200" y="1949114"/>
            <a:ext cx="2798746" cy="218772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513D8C1-6ADC-4F3A-ACC2-9F5B42C8CA74}"/>
              </a:ext>
            </a:extLst>
          </p:cNvPr>
          <p:cNvSpPr txBox="1"/>
          <p:nvPr/>
        </p:nvSpPr>
        <p:spPr>
          <a:xfrm>
            <a:off x="22912407" y="41041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D02299-78BA-43D3-B7BB-59D241114068}"/>
              </a:ext>
            </a:extLst>
          </p:cNvPr>
          <p:cNvSpPr txBox="1"/>
          <p:nvPr/>
        </p:nvSpPr>
        <p:spPr>
          <a:xfrm rot="16200000">
            <a:off x="21221938" y="2845279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Ratio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8EF455-EF6A-4C47-AFB4-BB6D13544B9D}"/>
              </a:ext>
            </a:extLst>
          </p:cNvPr>
          <p:cNvSpPr txBox="1"/>
          <p:nvPr/>
        </p:nvSpPr>
        <p:spPr>
          <a:xfrm>
            <a:off x="23038102" y="3235567"/>
            <a:ext cx="17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Noise Ratio = 0</a:t>
            </a:r>
          </a:p>
          <a:p>
            <a:r>
              <a:rPr lang="en-US" dirty="0">
                <a:solidFill>
                  <a:srgbClr val="FFC000"/>
                </a:solidFill>
              </a:rPr>
              <a:t>Noise Ratio = 0.1</a:t>
            </a:r>
          </a:p>
          <a:p>
            <a:r>
              <a:rPr lang="en-US" dirty="0"/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FA9539-B580-4116-8DAC-0C3C8B72B5D9}"/>
              </a:ext>
            </a:extLst>
          </p:cNvPr>
          <p:cNvSpPr txBox="1"/>
          <p:nvPr/>
        </p:nvSpPr>
        <p:spPr>
          <a:xfrm>
            <a:off x="18621319" y="5100698"/>
            <a:ext cx="5690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Count the gene from top to the bottom, and then divided by the #genes in gene list to get hit ratio. Plot the rank vs. hit ratio for different noise ratio cases.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6B4FB3-785D-4A64-B3A3-54B4ABF233A9}"/>
              </a:ext>
            </a:extLst>
          </p:cNvPr>
          <p:cNvSpPr txBox="1"/>
          <p:nvPr/>
        </p:nvSpPr>
        <p:spPr>
          <a:xfrm>
            <a:off x="18774378" y="4106077"/>
            <a:ext cx="279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(#Gene in gene list = 10)</a:t>
            </a:r>
          </a:p>
          <a:p>
            <a:pPr algn="ctr"/>
            <a:r>
              <a:rPr lang="en-US" dirty="0"/>
              <a:t>Rank vs. hit ratio for different noise ratio</a:t>
            </a:r>
          </a:p>
        </p:txBody>
      </p:sp>
    </p:spTree>
    <p:extLst>
      <p:ext uri="{BB962C8B-B14F-4D97-AF65-F5344CB8AC3E}">
        <p14:creationId xmlns:p14="http://schemas.microsoft.com/office/powerpoint/2010/main" val="41858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</TotalTime>
  <Words>337</Words>
  <Application>Microsoft Office PowerPoint</Application>
  <PresentationFormat>Custom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13</cp:revision>
  <dcterms:created xsi:type="dcterms:W3CDTF">2020-03-07T08:03:18Z</dcterms:created>
  <dcterms:modified xsi:type="dcterms:W3CDTF">2020-03-09T06:45:45Z</dcterms:modified>
</cp:coreProperties>
</file>