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4045F-71B0-3E49-3D64-1CA4C581F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51B31-5A0A-F2A9-08B1-12CCA416F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90B61-8B65-4BAB-B5A3-7E7FCE93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729-71A2-4CA8-B54A-E94D6D2A1612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D0DEE-BC58-BCC2-EE9E-53EC87DC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EBA29-3ACA-5E24-0B6E-BA97173B1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D24-9146-499D-86AC-92461B6FA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2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BE7E-F4F0-9C30-42F0-4DD4A8C9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B8666-D038-E7BC-4DA0-0EED5DAAA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5BE97-82B5-86B2-46F9-9FCCA3AF7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729-71A2-4CA8-B54A-E94D6D2A1612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0DAAC-6B58-176B-6206-47FE61F8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1A82C-52F4-379A-DA33-B8E41094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D24-9146-499D-86AC-92461B6FA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5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BFDEC3-3235-48DE-4F1B-55783F469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8E9C8-BBDB-AF46-08B5-ECBD4BA9B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E53D4-1C0D-73B1-6F39-02C18A29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729-71A2-4CA8-B54A-E94D6D2A1612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7E41A-F16F-911D-F978-5F6C8C4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49313-0855-1863-10B0-6E1E9AE9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D24-9146-499D-86AC-92461B6FA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6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C0BE-3998-F13D-CD57-C5D381CF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1BE93-BE84-E7D7-FA75-19498D7B9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7DB32-BFA1-515D-D22E-178F91E2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729-71A2-4CA8-B54A-E94D6D2A1612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C3979-7729-6060-54F8-1D3FBE2E8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72D7C-371D-675C-1A1C-32FD3864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D24-9146-499D-86AC-92461B6FA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8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9D75-300F-3E46-1251-3B7F02C1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5B3A3-78BF-512B-35FA-4A734BF61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04E83-DFA0-B102-4FEE-ADB38EA5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729-71A2-4CA8-B54A-E94D6D2A1612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3824E-4462-9A91-95D1-FEC71DF2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C1655-A5EF-BF41-7F78-2E7EEF66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D24-9146-499D-86AC-92461B6FA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1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E3069-8ACE-3FE8-A825-9DF2DF510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E25A6-CA97-B89A-D33A-B7E90FD5C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7A71E-0DA1-278E-964C-4873D0172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EDB38-E95E-F1B8-C8AE-97806135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729-71A2-4CA8-B54A-E94D6D2A1612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66B9D-4070-1CDD-030A-92A7ED60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84B5B-5B61-4313-D29F-471A5129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D24-9146-499D-86AC-92461B6FA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2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7F188-DDB7-560E-FBC4-98259A613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47463-885D-0ACF-0B1D-D0E30F863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84B94-F315-5D50-DCB7-6E76705F5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7DD53-187D-195F-212D-00836757F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DD052-F21F-2415-6B9A-62ACCAFD2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F3424A-C270-6515-7131-0A1EF059B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729-71A2-4CA8-B54A-E94D6D2A1612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45F1D3-D34D-2685-9964-81D13DF8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ECD1B-05F9-B938-0D2D-8E6673B8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D24-9146-499D-86AC-92461B6FA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4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D603-A2F3-0419-A4BD-2CCDB78D3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78C362-23FC-ED75-4ACB-D81399D0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729-71A2-4CA8-B54A-E94D6D2A1612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0E1FB-108F-4863-76D1-0A5159913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6361C-7577-2178-F86A-15E46E39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D24-9146-499D-86AC-92461B6FA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8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CCF0C1-93FB-B1E1-18FF-89DFEB5E1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729-71A2-4CA8-B54A-E94D6D2A1612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8F92E2-195E-499E-E59A-CC38CC7E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DF63F-889C-E05F-BB3B-E1D1D8E4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D24-9146-499D-86AC-92461B6FA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0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26A0-CD33-F1AB-CEE7-AAA07194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BD4D0-63E6-86CD-F06F-7AC824247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26E53-B6A1-ED46-7B84-CDB050F9C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20F25-E11C-623B-3527-A2B002FB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729-71A2-4CA8-B54A-E94D6D2A1612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D683A-11FC-3D8B-E8A4-DE46E6CF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22664-296F-636C-54A0-69FB8167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D24-9146-499D-86AC-92461B6FA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0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5BF8-2360-BB88-10DF-27C5E510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33CAA-7737-338E-E53D-1F90901FA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00FCA-3532-21E3-680F-D4041FE59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5C1DF-D150-139E-B090-3C4EF962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729-71A2-4CA8-B54A-E94D6D2A1612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F84A3-33B0-4DC4-1853-3D03986F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75DBA-881F-0FAB-CDD7-7EA1C2D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D24-9146-499D-86AC-92461B6FA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3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B5677-CC69-6AD4-6816-0F305CEA7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0FA57-A29C-CDAF-D559-AAC72D695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34055-A307-CB55-7187-4B92379F5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85729-71A2-4CA8-B54A-E94D6D2A1612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8339E-F0B7-FB8F-6E12-AA6E370DD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705EF-FA4D-7A8E-27BD-B92761CC7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171D24-9146-499D-86AC-92461B6FA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6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1A0D-B457-0A36-5AEF-972B219AE8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NaïveBays</a:t>
            </a:r>
            <a:r>
              <a:rPr lang="en-US" dirty="0"/>
              <a:t> Model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54116-2393-AC13-F912-AE694CE40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 rtl="0" fontAlgn="base">
              <a:lnSpc>
                <a:spcPts val="1575"/>
              </a:lnSpc>
            </a:pPr>
            <a:r>
              <a:rPr lang="en-US" sz="1800" b="0" i="0" u="none" strike="noStrike" dirty="0">
                <a:solidFill>
                  <a:srgbClr val="0E1D35"/>
                </a:solidFill>
                <a:effectLst/>
                <a:latin typeface="Raleway Medium" pitchFamily="2" charset="0"/>
              </a:rPr>
              <a:t>Bader </a:t>
            </a:r>
            <a:r>
              <a:rPr lang="en-US" sz="1800" b="0" i="0" u="none" strike="noStrike" dirty="0" err="1">
                <a:solidFill>
                  <a:srgbClr val="0E1D35"/>
                </a:solidFill>
                <a:effectLst/>
                <a:latin typeface="Raleway Medium" pitchFamily="2" charset="0"/>
              </a:rPr>
              <a:t>AlMutlaq</a:t>
            </a:r>
            <a:r>
              <a:rPr lang="en-US" sz="1800" b="0" i="0" u="none" strike="noStrike" dirty="0">
                <a:solidFill>
                  <a:srgbClr val="0E1D35"/>
                </a:solidFill>
                <a:effectLst/>
                <a:latin typeface="Raleway Medium" pitchFamily="2" charset="0"/>
              </a:rPr>
              <a:t> 					</a:t>
            </a:r>
            <a:r>
              <a:rPr lang="en-US" sz="1800" dirty="0">
                <a:solidFill>
                  <a:srgbClr val="0E1D35"/>
                </a:solidFill>
                <a:latin typeface="Raleway Medium" pitchFamily="2" charset="0"/>
              </a:rPr>
              <a:t>	</a:t>
            </a:r>
            <a:r>
              <a:rPr lang="en-US" sz="1800" b="0" i="0" u="none" strike="noStrike" dirty="0">
                <a:solidFill>
                  <a:srgbClr val="0E1D35"/>
                </a:solidFill>
                <a:effectLst/>
                <a:latin typeface="Arial" panose="020B0604020202020204" pitchFamily="34" charset="0"/>
              </a:rPr>
              <a:t>CSC484</a:t>
            </a:r>
            <a:r>
              <a:rPr lang="en-US" sz="1800" b="0" i="0" dirty="0">
                <a:solidFill>
                  <a:srgbClr val="0E1D35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E1D35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575"/>
              </a:lnSpc>
            </a:pPr>
            <a:r>
              <a:rPr lang="en-US" sz="1800" b="0" i="0" u="none" strike="noStrike" dirty="0">
                <a:solidFill>
                  <a:srgbClr val="0E1D35"/>
                </a:solidFill>
                <a:effectLst/>
                <a:latin typeface="Raleway Medium" pitchFamily="2" charset="0"/>
              </a:rPr>
              <a:t>Abdullah </a:t>
            </a:r>
            <a:r>
              <a:rPr lang="en-US" sz="1800" b="0" i="0" u="none" strike="noStrike" dirty="0" err="1">
                <a:solidFill>
                  <a:srgbClr val="0E1D35"/>
                </a:solidFill>
                <a:effectLst/>
                <a:latin typeface="Raleway Medium" pitchFamily="2" charset="0"/>
              </a:rPr>
              <a:t>AlShalan</a:t>
            </a:r>
            <a:r>
              <a:rPr lang="en-US" sz="1800" dirty="0">
                <a:solidFill>
                  <a:srgbClr val="0E1D35"/>
                </a:solidFill>
                <a:latin typeface="Raleway Medium" pitchFamily="2" charset="0"/>
              </a:rPr>
              <a:t>                                                 </a:t>
            </a:r>
            <a:r>
              <a:rPr lang="en-US" sz="1800" b="0" i="0" u="none" strike="noStrike" dirty="0">
                <a:solidFill>
                  <a:srgbClr val="0E1D35"/>
                </a:solidFill>
                <a:effectLst/>
                <a:latin typeface="Raleway Medium" pitchFamily="2" charset="0"/>
              </a:rPr>
              <a:t> </a:t>
            </a:r>
            <a:r>
              <a:rPr lang="en-US" sz="1800" b="0" i="0" dirty="0">
                <a:solidFill>
                  <a:srgbClr val="0E1D35"/>
                </a:solidFill>
                <a:effectLst/>
                <a:latin typeface="Raleway Medium" pitchFamily="2" charset="0"/>
              </a:rPr>
              <a:t>​	</a:t>
            </a:r>
            <a:r>
              <a:rPr lang="en-US" sz="1800" dirty="0">
                <a:solidFill>
                  <a:srgbClr val="0E1D35"/>
                </a:solidFill>
                <a:latin typeface="Raleway Medium" pitchFamily="2" charset="0"/>
              </a:rPr>
              <a:t>Dr. </a:t>
            </a:r>
            <a:r>
              <a:rPr lang="en-US" sz="1800">
                <a:solidFill>
                  <a:srgbClr val="0E1D35"/>
                </a:solidFill>
                <a:latin typeface="Raleway Medium" pitchFamily="2" charset="0"/>
              </a:rPr>
              <a:t>Mohhamed</a:t>
            </a:r>
            <a:endParaRPr lang="en-US" b="0" i="0" dirty="0">
              <a:solidFill>
                <a:srgbClr val="0E1D35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575"/>
              </a:lnSpc>
            </a:pPr>
            <a:r>
              <a:rPr lang="en-US" sz="1800" b="0" i="0" u="none" strike="noStrike" dirty="0">
                <a:solidFill>
                  <a:srgbClr val="0E1D35"/>
                </a:solidFill>
                <a:effectLst/>
                <a:latin typeface="Raleway Medium" pitchFamily="2" charset="0"/>
              </a:rPr>
              <a:t>Ibrahim </a:t>
            </a:r>
            <a:r>
              <a:rPr lang="en-US" sz="1800" b="0" i="0" u="none" strike="noStrike" dirty="0" err="1">
                <a:solidFill>
                  <a:srgbClr val="0E1D35"/>
                </a:solidFill>
                <a:effectLst/>
                <a:latin typeface="Raleway Medium" pitchFamily="2" charset="0"/>
              </a:rPr>
              <a:t>AlObaid</a:t>
            </a:r>
            <a:r>
              <a:rPr lang="en-US" sz="1800" b="0" i="0" u="none" strike="noStrike" dirty="0">
                <a:solidFill>
                  <a:srgbClr val="0E1D35"/>
                </a:solidFill>
                <a:effectLst/>
                <a:latin typeface="Raleway Medium" pitchFamily="2" charset="0"/>
              </a:rPr>
              <a:t>	</a:t>
            </a:r>
          </a:p>
          <a:p>
            <a:pPr algn="l" rtl="0" fontAlgn="base">
              <a:lnSpc>
                <a:spcPts val="1575"/>
              </a:lnSpc>
            </a:pPr>
            <a:endParaRPr lang="en-US" sz="1800" dirty="0">
              <a:solidFill>
                <a:srgbClr val="0E1D35"/>
              </a:solidFill>
              <a:latin typeface="Raleway Medium" pitchFamily="2" charset="0"/>
            </a:endParaRPr>
          </a:p>
          <a:p>
            <a:pPr algn="l" rtl="0" fontAlgn="base">
              <a:lnSpc>
                <a:spcPts val="1575"/>
              </a:lnSpc>
            </a:pPr>
            <a:r>
              <a:rPr lang="en-US" sz="1800" dirty="0">
                <a:solidFill>
                  <a:srgbClr val="0E1D35"/>
                </a:solidFill>
                <a:latin typeface="Raleway Medium" pitchFamily="2" charset="0"/>
              </a:rPr>
              <a:t>					</a:t>
            </a:r>
            <a:endParaRPr lang="ar-SA" sz="1800" b="0" i="0" u="none" strike="noStrike" dirty="0">
              <a:solidFill>
                <a:srgbClr val="0E1D35"/>
              </a:solidFill>
              <a:effectLst/>
              <a:latin typeface="Raleway Medium" pitchFamily="2" charset="0"/>
            </a:endParaRPr>
          </a:p>
          <a:p>
            <a:pPr algn="l" rtl="0" fontAlgn="base">
              <a:lnSpc>
                <a:spcPts val="1575"/>
              </a:lnSpc>
            </a:pPr>
            <a:endParaRPr lang="en-US" b="0" i="0" dirty="0">
              <a:solidFill>
                <a:srgbClr val="0E1D35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21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A6B47-5DCF-5B8C-024D-B8314A08A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F76B-6381-1CB9-891B-34E1F257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Trainning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model.fit</a:t>
            </a:r>
            <a:r>
              <a:rPr lang="en-US" dirty="0"/>
              <a:t>(“buy this now” , “spam”)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E9A396-9630-EE88-D75B-7F2A9D67E34C}"/>
              </a:ext>
            </a:extLst>
          </p:cNvPr>
          <p:cNvSpPr/>
          <p:nvPr/>
        </p:nvSpPr>
        <p:spPr>
          <a:xfrm>
            <a:off x="5070348" y="1772984"/>
            <a:ext cx="2051304" cy="1225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4C0110-7AF7-6D34-6802-70EBF9E80547}"/>
              </a:ext>
            </a:extLst>
          </p:cNvPr>
          <p:cNvSpPr/>
          <p:nvPr/>
        </p:nvSpPr>
        <p:spPr>
          <a:xfrm>
            <a:off x="2479548" y="3429000"/>
            <a:ext cx="2051304" cy="1225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922C88-7799-A4E8-7405-A7DF9717DE45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505200" y="2998280"/>
            <a:ext cx="2590800" cy="430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C38A749-D722-C1C5-DED4-2244FB80C5B7}"/>
              </a:ext>
            </a:extLst>
          </p:cNvPr>
          <p:cNvSpPr/>
          <p:nvPr/>
        </p:nvSpPr>
        <p:spPr>
          <a:xfrm>
            <a:off x="7252716" y="3429000"/>
            <a:ext cx="2051304" cy="1225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915824-2992-FA6C-21EA-C57A9EF2E8D4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6096000" y="2998280"/>
            <a:ext cx="2182368" cy="430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AB9FC1F-91F9-6CCC-83DF-5D26A30A3452}"/>
              </a:ext>
            </a:extLst>
          </p:cNvPr>
          <p:cNvSpPr/>
          <p:nvPr/>
        </p:nvSpPr>
        <p:spPr>
          <a:xfrm>
            <a:off x="2660142" y="1892332"/>
            <a:ext cx="1627632" cy="986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Buy</a:t>
            </a:r>
            <a:r>
              <a:rPr lang="en-US" dirty="0"/>
              <a:t> this now , spam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3CD010-2AB3-3F14-5A5F-D36D74F6F7B0}"/>
              </a:ext>
            </a:extLst>
          </p:cNvPr>
          <p:cNvCxnSpPr>
            <a:stCxn id="9" idx="4"/>
            <a:endCxn id="4" idx="0"/>
          </p:cNvCxnSpPr>
          <p:nvPr/>
        </p:nvCxnSpPr>
        <p:spPr>
          <a:xfrm>
            <a:off x="3473958" y="2878932"/>
            <a:ext cx="31242" cy="550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FED1DEA-F450-A446-2FB9-8E706618AC0E}"/>
              </a:ext>
            </a:extLst>
          </p:cNvPr>
          <p:cNvSpPr/>
          <p:nvPr/>
        </p:nvSpPr>
        <p:spPr>
          <a:xfrm>
            <a:off x="2440686" y="4928616"/>
            <a:ext cx="2129028" cy="1655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TotalTermCount</a:t>
            </a:r>
            <a:r>
              <a:rPr lang="en-US" dirty="0"/>
              <a:t> + 1</a:t>
            </a:r>
          </a:p>
          <a:p>
            <a:pPr algn="ctr"/>
            <a:r>
              <a:rPr lang="en-US" dirty="0"/>
              <a:t>Terms[“Buy”] + 1</a:t>
            </a:r>
          </a:p>
          <a:p>
            <a:pPr algn="ctr"/>
            <a:r>
              <a:rPr lang="en-US" dirty="0" err="1"/>
              <a:t>father.vocb.add</a:t>
            </a:r>
            <a:r>
              <a:rPr lang="en-US" dirty="0"/>
              <a:t>(buy)</a:t>
            </a: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837ECC62-2D9B-6319-D1AD-A30191B11224}"/>
              </a:ext>
            </a:extLst>
          </p:cNvPr>
          <p:cNvSpPr/>
          <p:nvPr/>
        </p:nvSpPr>
        <p:spPr>
          <a:xfrm>
            <a:off x="356616" y="2998280"/>
            <a:ext cx="1766316" cy="1440656"/>
          </a:xfrm>
          <a:prstGeom prst="wedgeEllipseCallout">
            <a:avLst>
              <a:gd name="adj1" fmla="val 65277"/>
              <a:gd name="adj2" fmla="val 327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Got word “Buy”</a:t>
            </a:r>
          </a:p>
        </p:txBody>
      </p:sp>
    </p:spTree>
    <p:extLst>
      <p:ext uri="{BB962C8B-B14F-4D97-AF65-F5344CB8AC3E}">
        <p14:creationId xmlns:p14="http://schemas.microsoft.com/office/powerpoint/2010/main" val="312876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E737C-2A4C-C28B-27DB-576771733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43FE-D860-812B-E3CF-C2F9B808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Trainning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model.fit</a:t>
            </a:r>
            <a:r>
              <a:rPr lang="en-US" dirty="0"/>
              <a:t>(“buy this now” , “spam”)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288961-8C4D-463E-95E9-E9E7803FCB51}"/>
              </a:ext>
            </a:extLst>
          </p:cNvPr>
          <p:cNvSpPr/>
          <p:nvPr/>
        </p:nvSpPr>
        <p:spPr>
          <a:xfrm>
            <a:off x="5070348" y="1772984"/>
            <a:ext cx="2051304" cy="1225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C95392-4AB5-035B-39D2-B5E8F7728E6A}"/>
              </a:ext>
            </a:extLst>
          </p:cNvPr>
          <p:cNvSpPr/>
          <p:nvPr/>
        </p:nvSpPr>
        <p:spPr>
          <a:xfrm>
            <a:off x="2479548" y="3429000"/>
            <a:ext cx="2051304" cy="1225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37CCF2-D390-AC11-7CC8-9B1C6D8FB204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505200" y="2998280"/>
            <a:ext cx="2590800" cy="430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A6CED83-F321-C9EB-7B7B-717A723F0FD8}"/>
              </a:ext>
            </a:extLst>
          </p:cNvPr>
          <p:cNvSpPr/>
          <p:nvPr/>
        </p:nvSpPr>
        <p:spPr>
          <a:xfrm>
            <a:off x="7252716" y="3429000"/>
            <a:ext cx="2051304" cy="1225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83185E-7927-0A9E-2C98-33C05CF985AA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6096000" y="2998280"/>
            <a:ext cx="2182368" cy="430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99B978C-B939-5783-F3C5-E0325EFA7B5B}"/>
              </a:ext>
            </a:extLst>
          </p:cNvPr>
          <p:cNvSpPr/>
          <p:nvPr/>
        </p:nvSpPr>
        <p:spPr>
          <a:xfrm>
            <a:off x="2660142" y="1892332"/>
            <a:ext cx="1627632" cy="986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now , spam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271928-FA9F-DDD8-C64E-01D52418E089}"/>
              </a:ext>
            </a:extLst>
          </p:cNvPr>
          <p:cNvCxnSpPr>
            <a:stCxn id="9" idx="4"/>
            <a:endCxn id="4" idx="0"/>
          </p:cNvCxnSpPr>
          <p:nvPr/>
        </p:nvCxnSpPr>
        <p:spPr>
          <a:xfrm>
            <a:off x="3473958" y="2878932"/>
            <a:ext cx="31242" cy="550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51E9470-7DA4-3C09-AA7A-A20BE96C2C70}"/>
              </a:ext>
            </a:extLst>
          </p:cNvPr>
          <p:cNvSpPr/>
          <p:nvPr/>
        </p:nvSpPr>
        <p:spPr>
          <a:xfrm>
            <a:off x="2440686" y="4928616"/>
            <a:ext cx="2129028" cy="1655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TotalTermCount</a:t>
            </a:r>
            <a:r>
              <a:rPr lang="en-US" dirty="0"/>
              <a:t> + 1</a:t>
            </a:r>
          </a:p>
          <a:p>
            <a:pPr algn="ctr"/>
            <a:r>
              <a:rPr lang="en-US" dirty="0"/>
              <a:t>Terms[“this”] + 1</a:t>
            </a:r>
          </a:p>
          <a:p>
            <a:pPr algn="ctr"/>
            <a:r>
              <a:rPr lang="en-US" dirty="0" err="1"/>
              <a:t>father.vocb.add</a:t>
            </a:r>
            <a:r>
              <a:rPr lang="en-US" dirty="0"/>
              <a:t>(this)</a:t>
            </a: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02D09917-E629-F9CA-9A20-DA5A13F22888}"/>
              </a:ext>
            </a:extLst>
          </p:cNvPr>
          <p:cNvSpPr/>
          <p:nvPr/>
        </p:nvSpPr>
        <p:spPr>
          <a:xfrm>
            <a:off x="356616" y="2998280"/>
            <a:ext cx="1766316" cy="1440656"/>
          </a:xfrm>
          <a:prstGeom prst="wedgeEllipseCallout">
            <a:avLst>
              <a:gd name="adj1" fmla="val 65277"/>
              <a:gd name="adj2" fmla="val 327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Got word “this”</a:t>
            </a:r>
          </a:p>
        </p:txBody>
      </p:sp>
    </p:spTree>
    <p:extLst>
      <p:ext uri="{BB962C8B-B14F-4D97-AF65-F5344CB8AC3E}">
        <p14:creationId xmlns:p14="http://schemas.microsoft.com/office/powerpoint/2010/main" val="248537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33CE0-C2B6-1FAA-7BC4-8CC460773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0873-D273-D1D6-33D4-8F4446F7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Trainning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model.fit</a:t>
            </a:r>
            <a:r>
              <a:rPr lang="en-US" dirty="0"/>
              <a:t>(“buy this now” , “spam”)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707667-9DA0-4A04-75FE-51D4AB861A22}"/>
              </a:ext>
            </a:extLst>
          </p:cNvPr>
          <p:cNvSpPr/>
          <p:nvPr/>
        </p:nvSpPr>
        <p:spPr>
          <a:xfrm>
            <a:off x="5070348" y="1772984"/>
            <a:ext cx="2051304" cy="1225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6F3063-3852-3FE8-9FE7-E8130A8BEBDD}"/>
              </a:ext>
            </a:extLst>
          </p:cNvPr>
          <p:cNvSpPr/>
          <p:nvPr/>
        </p:nvSpPr>
        <p:spPr>
          <a:xfrm>
            <a:off x="2479548" y="3429000"/>
            <a:ext cx="2051304" cy="1225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4A69B1-EA47-941B-4027-39A25826AF0A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505200" y="2998280"/>
            <a:ext cx="2590800" cy="430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516E196-016A-B726-15EF-A7CCFA21A1EA}"/>
              </a:ext>
            </a:extLst>
          </p:cNvPr>
          <p:cNvSpPr/>
          <p:nvPr/>
        </p:nvSpPr>
        <p:spPr>
          <a:xfrm>
            <a:off x="7252716" y="3429000"/>
            <a:ext cx="2051304" cy="1225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48304E-6A1B-882B-457B-15759B421C18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6096000" y="2998280"/>
            <a:ext cx="2182368" cy="430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484F1CE-4487-82E0-D69E-CC08AD69D7BD}"/>
              </a:ext>
            </a:extLst>
          </p:cNvPr>
          <p:cNvSpPr/>
          <p:nvPr/>
        </p:nvSpPr>
        <p:spPr>
          <a:xfrm>
            <a:off x="2660142" y="1892332"/>
            <a:ext cx="1627632" cy="986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this </a:t>
            </a:r>
            <a:r>
              <a:rPr lang="en-US" dirty="0">
                <a:solidFill>
                  <a:srgbClr val="FF0000"/>
                </a:solidFill>
              </a:rPr>
              <a:t>now</a:t>
            </a:r>
            <a:r>
              <a:rPr lang="en-US" dirty="0"/>
              <a:t> , spam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362677-0391-2A70-F115-59C543EDD7CF}"/>
              </a:ext>
            </a:extLst>
          </p:cNvPr>
          <p:cNvCxnSpPr>
            <a:stCxn id="9" idx="4"/>
            <a:endCxn id="4" idx="0"/>
          </p:cNvCxnSpPr>
          <p:nvPr/>
        </p:nvCxnSpPr>
        <p:spPr>
          <a:xfrm>
            <a:off x="3473958" y="2878932"/>
            <a:ext cx="31242" cy="550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591AD2D-BA5F-A87C-C80B-2D4100ACA286}"/>
              </a:ext>
            </a:extLst>
          </p:cNvPr>
          <p:cNvSpPr/>
          <p:nvPr/>
        </p:nvSpPr>
        <p:spPr>
          <a:xfrm>
            <a:off x="2440686" y="4928616"/>
            <a:ext cx="2129028" cy="1655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TotalTermCount</a:t>
            </a:r>
            <a:r>
              <a:rPr lang="en-US" dirty="0"/>
              <a:t> + 1</a:t>
            </a:r>
          </a:p>
          <a:p>
            <a:pPr algn="ctr"/>
            <a:r>
              <a:rPr lang="en-US" dirty="0"/>
              <a:t>Terms[“now”] + 1</a:t>
            </a:r>
          </a:p>
          <a:p>
            <a:pPr algn="ctr"/>
            <a:r>
              <a:rPr lang="en-US" dirty="0" err="1"/>
              <a:t>father.vocb.add</a:t>
            </a:r>
            <a:r>
              <a:rPr lang="en-US" dirty="0"/>
              <a:t>(now)</a:t>
            </a: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2052F5FF-D0B2-3D07-8E59-D0CC4E7FB5E6}"/>
              </a:ext>
            </a:extLst>
          </p:cNvPr>
          <p:cNvSpPr/>
          <p:nvPr/>
        </p:nvSpPr>
        <p:spPr>
          <a:xfrm>
            <a:off x="356616" y="2998280"/>
            <a:ext cx="1766316" cy="1440656"/>
          </a:xfrm>
          <a:prstGeom prst="wedgeEllipseCallout">
            <a:avLst>
              <a:gd name="adj1" fmla="val 65277"/>
              <a:gd name="adj2" fmla="val 327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Got word “now”</a:t>
            </a:r>
          </a:p>
        </p:txBody>
      </p:sp>
    </p:spTree>
    <p:extLst>
      <p:ext uri="{BB962C8B-B14F-4D97-AF65-F5344CB8AC3E}">
        <p14:creationId xmlns:p14="http://schemas.microsoft.com/office/powerpoint/2010/main" val="180838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EB12-849A-44F5-B4EC-259A8326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Trainning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CD470-B2B8-C0C5-3987-895E01D4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prosses repeats for each input </a:t>
            </a:r>
          </a:p>
          <a:p>
            <a:r>
              <a:rPr lang="en-US" dirty="0"/>
              <a:t>Each category will update its values </a:t>
            </a:r>
          </a:p>
          <a:p>
            <a:pPr lvl="1"/>
            <a:r>
              <a:rPr lang="en-US" dirty="0"/>
              <a:t>terms : </a:t>
            </a:r>
            <a:r>
              <a:rPr lang="en-US" dirty="0" err="1"/>
              <a:t>dict</a:t>
            </a:r>
            <a:endParaRPr lang="en-US" dirty="0"/>
          </a:p>
          <a:p>
            <a:pPr lvl="1"/>
            <a:r>
              <a:rPr lang="en-US" dirty="0" err="1"/>
              <a:t>TotalDocCount</a:t>
            </a:r>
            <a:r>
              <a:rPr lang="en-US" dirty="0"/>
              <a:t> : int</a:t>
            </a:r>
          </a:p>
          <a:p>
            <a:pPr lvl="1"/>
            <a:r>
              <a:rPr lang="en-US" dirty="0" err="1"/>
              <a:t>TotalTermCount</a:t>
            </a:r>
            <a:r>
              <a:rPr lang="en-US" dirty="0"/>
              <a:t> : int</a:t>
            </a:r>
          </a:p>
          <a:p>
            <a:pPr lvl="1"/>
            <a:r>
              <a:rPr lang="en-US" dirty="0" err="1"/>
              <a:t>Father.vocabulary</a:t>
            </a:r>
            <a:r>
              <a:rPr lang="en-US" dirty="0"/>
              <a:t> : set</a:t>
            </a:r>
          </a:p>
          <a:p>
            <a:r>
              <a:rPr lang="en-US" dirty="0"/>
              <a:t>Father Node is responsible of redirect text to child nodes </a:t>
            </a:r>
          </a:p>
        </p:txBody>
      </p:sp>
    </p:spTree>
    <p:extLst>
      <p:ext uri="{BB962C8B-B14F-4D97-AF65-F5344CB8AC3E}">
        <p14:creationId xmlns:p14="http://schemas.microsoft.com/office/powerpoint/2010/main" val="2518317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E7A6-627F-7CE5-6BC5-7C318C22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727CC-EF7C-2378-4AB2-505385FB0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Model.test</a:t>
            </a:r>
            <a:r>
              <a:rPr lang="en-US" dirty="0"/>
              <a:t>(Text) is going to call each Category node and ask if for score</a:t>
            </a:r>
          </a:p>
          <a:p>
            <a:r>
              <a:rPr lang="en-US" dirty="0"/>
              <a:t>Each </a:t>
            </a:r>
            <a:r>
              <a:rPr lang="en-US" dirty="0" err="1"/>
              <a:t>CategoryN</a:t>
            </a:r>
            <a:r>
              <a:rPr lang="en-US" dirty="0"/>
              <a:t>  node has a function called </a:t>
            </a:r>
            <a:r>
              <a:rPr lang="en-US" dirty="0" err="1"/>
              <a:t>getScore</a:t>
            </a:r>
            <a:r>
              <a:rPr lang="en-US" dirty="0"/>
              <a:t>() that returns a </a:t>
            </a:r>
            <a:r>
              <a:rPr lang="en-US" dirty="0" err="1"/>
              <a:t>propility</a:t>
            </a:r>
            <a:r>
              <a:rPr lang="en-US" dirty="0"/>
              <a:t> if  Text belongs to </a:t>
            </a:r>
            <a:r>
              <a:rPr lang="en-US" dirty="0" err="1"/>
              <a:t>CategoryN</a:t>
            </a:r>
            <a:r>
              <a:rPr lang="en-US" dirty="0"/>
              <a:t> </a:t>
            </a:r>
          </a:p>
          <a:p>
            <a:r>
              <a:rPr lang="en-US" dirty="0"/>
              <a:t>After each category calculate P Model node is responsible of finding P max </a:t>
            </a:r>
          </a:p>
          <a:p>
            <a:r>
              <a:rPr lang="en-US" dirty="0"/>
              <a:t>After that it makes </a:t>
            </a:r>
            <a:r>
              <a:rPr lang="en-US" dirty="0" err="1"/>
              <a:t>decetion</a:t>
            </a:r>
            <a:r>
              <a:rPr lang="en-US" dirty="0"/>
              <a:t> of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4787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F385F-06D0-F0D7-D2EF-41E5DB66E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A9DF-4A8C-F028-414C-C8BA88DE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Categorization </a:t>
            </a:r>
            <a:br>
              <a:rPr lang="en-US" dirty="0"/>
            </a:br>
            <a:r>
              <a:rPr lang="en-US" dirty="0" err="1"/>
              <a:t>model.test</a:t>
            </a:r>
            <a:r>
              <a:rPr lang="en-US" dirty="0"/>
              <a:t>(“buy this product” 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860B29-D87A-E818-B1BB-212E25AC15A6}"/>
              </a:ext>
            </a:extLst>
          </p:cNvPr>
          <p:cNvSpPr/>
          <p:nvPr/>
        </p:nvSpPr>
        <p:spPr>
          <a:xfrm>
            <a:off x="5070348" y="1772984"/>
            <a:ext cx="2051304" cy="1225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DE98C0-896D-9DC3-1648-2C3DA3D53717}"/>
              </a:ext>
            </a:extLst>
          </p:cNvPr>
          <p:cNvSpPr/>
          <p:nvPr/>
        </p:nvSpPr>
        <p:spPr>
          <a:xfrm>
            <a:off x="2479548" y="3429000"/>
            <a:ext cx="2051304" cy="1225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C52666-F097-8561-5C7E-2400855DD7C6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505200" y="2998280"/>
            <a:ext cx="2590800" cy="430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04DCC2B-61E7-115B-7807-BEDDE9D3A4E9}"/>
              </a:ext>
            </a:extLst>
          </p:cNvPr>
          <p:cNvSpPr/>
          <p:nvPr/>
        </p:nvSpPr>
        <p:spPr>
          <a:xfrm>
            <a:off x="7252716" y="3429000"/>
            <a:ext cx="2051304" cy="1225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ACA345-8108-CFCF-B4AF-49B22C4EBEC0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6096000" y="2998280"/>
            <a:ext cx="2182368" cy="430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EC3E1F9-00C3-33F6-892E-AE2E126DF80B}"/>
              </a:ext>
            </a:extLst>
          </p:cNvPr>
          <p:cNvSpPr/>
          <p:nvPr/>
        </p:nvSpPr>
        <p:spPr>
          <a:xfrm>
            <a:off x="2660142" y="1892332"/>
            <a:ext cx="1627632" cy="986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this product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EE788C-CFE7-1BD7-593E-4BBAA2802CD6}"/>
              </a:ext>
            </a:extLst>
          </p:cNvPr>
          <p:cNvCxnSpPr>
            <a:stCxn id="9" idx="6"/>
            <a:endCxn id="3" idx="1"/>
          </p:cNvCxnSpPr>
          <p:nvPr/>
        </p:nvCxnSpPr>
        <p:spPr>
          <a:xfrm>
            <a:off x="4287774" y="2385632"/>
            <a:ext cx="7825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568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367CC-66D7-1E8B-34E8-493875906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786AA-C3A8-52BF-BC00-3DF1D186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Categorization </a:t>
            </a:r>
            <a:br>
              <a:rPr lang="en-US" dirty="0"/>
            </a:br>
            <a:r>
              <a:rPr lang="en-US" dirty="0" err="1"/>
              <a:t>model.test</a:t>
            </a:r>
            <a:r>
              <a:rPr lang="en-US" dirty="0"/>
              <a:t>(“buy this product” 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004A-1D6B-53F3-1EC7-D1656A632422}"/>
              </a:ext>
            </a:extLst>
          </p:cNvPr>
          <p:cNvSpPr/>
          <p:nvPr/>
        </p:nvSpPr>
        <p:spPr>
          <a:xfrm>
            <a:off x="5070348" y="1772984"/>
            <a:ext cx="2051304" cy="1225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7C6A1-086B-32F4-5711-CA4655289F22}"/>
              </a:ext>
            </a:extLst>
          </p:cNvPr>
          <p:cNvSpPr/>
          <p:nvPr/>
        </p:nvSpPr>
        <p:spPr>
          <a:xfrm>
            <a:off x="2479548" y="3429000"/>
            <a:ext cx="2051304" cy="1225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8CC7CC-8E8F-8E4A-CB62-5397DB00D654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505200" y="2998280"/>
            <a:ext cx="2590800" cy="430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EC16B01-5160-7D8C-6B10-F391190EDD06}"/>
              </a:ext>
            </a:extLst>
          </p:cNvPr>
          <p:cNvSpPr/>
          <p:nvPr/>
        </p:nvSpPr>
        <p:spPr>
          <a:xfrm>
            <a:off x="7252716" y="3429000"/>
            <a:ext cx="2051304" cy="1225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298A9F-37DD-9637-F48E-486B95697C42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6096000" y="2998280"/>
            <a:ext cx="2182368" cy="430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AA3BC21-1C67-AFF0-0636-A675BDE9F6ED}"/>
              </a:ext>
            </a:extLst>
          </p:cNvPr>
          <p:cNvSpPr/>
          <p:nvPr/>
        </p:nvSpPr>
        <p:spPr>
          <a:xfrm>
            <a:off x="2660142" y="1892332"/>
            <a:ext cx="1627632" cy="986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this product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FC8421-9AFD-B9EB-3627-50BE52FABCD8}"/>
              </a:ext>
            </a:extLst>
          </p:cNvPr>
          <p:cNvCxnSpPr>
            <a:stCxn id="9" idx="6"/>
            <a:endCxn id="3" idx="1"/>
          </p:cNvCxnSpPr>
          <p:nvPr/>
        </p:nvCxnSpPr>
        <p:spPr>
          <a:xfrm>
            <a:off x="4287774" y="2385632"/>
            <a:ext cx="7825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C6A64ABF-5D51-1746-F315-2BB551E59A59}"/>
              </a:ext>
            </a:extLst>
          </p:cNvPr>
          <p:cNvSpPr/>
          <p:nvPr/>
        </p:nvSpPr>
        <p:spPr>
          <a:xfrm>
            <a:off x="8037576" y="1526731"/>
            <a:ext cx="1874520" cy="1225296"/>
          </a:xfrm>
          <a:prstGeom prst="wedgeEllipseCallout">
            <a:avLst>
              <a:gd name="adj1" fmla="val -92788"/>
              <a:gd name="adj2" fmla="val 192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Broadcast Text to all Category</a:t>
            </a:r>
          </a:p>
        </p:txBody>
      </p:sp>
    </p:spTree>
    <p:extLst>
      <p:ext uri="{BB962C8B-B14F-4D97-AF65-F5344CB8AC3E}">
        <p14:creationId xmlns:p14="http://schemas.microsoft.com/office/powerpoint/2010/main" val="2265565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D8A34-F5C3-2AFC-EB4C-617D77628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7CCA-0597-D76F-0DE6-2677F00D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Categorization </a:t>
            </a:r>
            <a:br>
              <a:rPr lang="en-US" dirty="0"/>
            </a:br>
            <a:r>
              <a:rPr lang="en-US" dirty="0" err="1"/>
              <a:t>model.test</a:t>
            </a:r>
            <a:r>
              <a:rPr lang="en-US" dirty="0"/>
              <a:t>(“buy this product” 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BDAB85-C31D-4E79-9022-1A60F3851C61}"/>
              </a:ext>
            </a:extLst>
          </p:cNvPr>
          <p:cNvSpPr/>
          <p:nvPr/>
        </p:nvSpPr>
        <p:spPr>
          <a:xfrm>
            <a:off x="5070348" y="1772984"/>
            <a:ext cx="2051304" cy="1225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5437B3-9F12-A303-F9E6-D4CF63A8983C}"/>
              </a:ext>
            </a:extLst>
          </p:cNvPr>
          <p:cNvSpPr/>
          <p:nvPr/>
        </p:nvSpPr>
        <p:spPr>
          <a:xfrm>
            <a:off x="2479548" y="3429000"/>
            <a:ext cx="2051304" cy="1225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953E1D-6688-F38F-7C5D-B0C8D12E4EA8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505200" y="2998280"/>
            <a:ext cx="2590800" cy="430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3009022-8715-273A-45D8-4C2623C08B4D}"/>
              </a:ext>
            </a:extLst>
          </p:cNvPr>
          <p:cNvSpPr/>
          <p:nvPr/>
        </p:nvSpPr>
        <p:spPr>
          <a:xfrm>
            <a:off x="7252716" y="3429000"/>
            <a:ext cx="2051304" cy="1225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1206B7-3EF8-DBED-5E4A-C9B3601ECE99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6096000" y="2998280"/>
            <a:ext cx="2182368" cy="430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3465483-2EFF-ACAA-4A49-24E70D0944A2}"/>
              </a:ext>
            </a:extLst>
          </p:cNvPr>
          <p:cNvSpPr/>
          <p:nvPr/>
        </p:nvSpPr>
        <p:spPr>
          <a:xfrm>
            <a:off x="2660142" y="1892332"/>
            <a:ext cx="1627632" cy="986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this product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A390D5-4EBC-DF58-D96B-887F1AF270D4}"/>
              </a:ext>
            </a:extLst>
          </p:cNvPr>
          <p:cNvCxnSpPr>
            <a:stCxn id="9" idx="4"/>
            <a:endCxn id="4" idx="0"/>
          </p:cNvCxnSpPr>
          <p:nvPr/>
        </p:nvCxnSpPr>
        <p:spPr>
          <a:xfrm>
            <a:off x="3473958" y="2878932"/>
            <a:ext cx="31242" cy="55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F9188A-453D-039B-4C5C-6885AF59B39A}"/>
              </a:ext>
            </a:extLst>
          </p:cNvPr>
          <p:cNvCxnSpPr>
            <a:stCxn id="9" idx="6"/>
            <a:endCxn id="6" idx="1"/>
          </p:cNvCxnSpPr>
          <p:nvPr/>
        </p:nvCxnSpPr>
        <p:spPr>
          <a:xfrm>
            <a:off x="4287774" y="2385632"/>
            <a:ext cx="2964942" cy="1656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409DF486-D3CB-6066-7BBE-290907C88676}"/>
              </a:ext>
            </a:extLst>
          </p:cNvPr>
          <p:cNvSpPr/>
          <p:nvPr/>
        </p:nvSpPr>
        <p:spPr>
          <a:xfrm>
            <a:off x="2479548" y="5204364"/>
            <a:ext cx="2051303" cy="1435608"/>
          </a:xfrm>
          <a:prstGeom prst="wedgeEllipseCallout">
            <a:avLst>
              <a:gd name="adj1" fmla="val 297"/>
              <a:gd name="adj2" fmla="val -846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GetScore</a:t>
            </a:r>
            <a:r>
              <a:rPr lang="en-US" dirty="0"/>
              <a:t>(“buy this product”)</a:t>
            </a: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FEDFCFE5-6F6F-CE3A-7EC3-C8A77378DA18}"/>
              </a:ext>
            </a:extLst>
          </p:cNvPr>
          <p:cNvSpPr/>
          <p:nvPr/>
        </p:nvSpPr>
        <p:spPr>
          <a:xfrm>
            <a:off x="7252716" y="5167312"/>
            <a:ext cx="2051303" cy="1435608"/>
          </a:xfrm>
          <a:prstGeom prst="wedgeEllipseCallout">
            <a:avLst>
              <a:gd name="adj1" fmla="val 297"/>
              <a:gd name="adj2" fmla="val -846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GetScore</a:t>
            </a:r>
            <a:r>
              <a:rPr lang="en-US" dirty="0"/>
              <a:t>(“buy this product”)</a:t>
            </a:r>
          </a:p>
        </p:txBody>
      </p:sp>
    </p:spTree>
    <p:extLst>
      <p:ext uri="{BB962C8B-B14F-4D97-AF65-F5344CB8AC3E}">
        <p14:creationId xmlns:p14="http://schemas.microsoft.com/office/powerpoint/2010/main" val="12894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0A00C-CE50-4B77-A8B0-E3630DDCB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F428-8A21-8619-6D48-997DE605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Categorization </a:t>
            </a:r>
            <a:br>
              <a:rPr lang="en-US" dirty="0"/>
            </a:br>
            <a:r>
              <a:rPr lang="en-US" dirty="0" err="1"/>
              <a:t>model.test</a:t>
            </a:r>
            <a:r>
              <a:rPr lang="en-US" dirty="0"/>
              <a:t>(“buy this product” 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3B9AC7-E1BB-ABAA-7D2A-26849A83F0A1}"/>
              </a:ext>
            </a:extLst>
          </p:cNvPr>
          <p:cNvSpPr/>
          <p:nvPr/>
        </p:nvSpPr>
        <p:spPr>
          <a:xfrm>
            <a:off x="5070348" y="1772984"/>
            <a:ext cx="2051304" cy="1225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6B4B3D-E80A-C7DA-EB31-743EE0C3DDFC}"/>
              </a:ext>
            </a:extLst>
          </p:cNvPr>
          <p:cNvSpPr/>
          <p:nvPr/>
        </p:nvSpPr>
        <p:spPr>
          <a:xfrm>
            <a:off x="2479548" y="3429000"/>
            <a:ext cx="2051304" cy="1225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5882AA-648F-FF63-FF8F-B6C565E7111E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505200" y="2998280"/>
            <a:ext cx="2590800" cy="430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365D575-2D97-402B-C66B-F4CFEB1D553B}"/>
              </a:ext>
            </a:extLst>
          </p:cNvPr>
          <p:cNvSpPr/>
          <p:nvPr/>
        </p:nvSpPr>
        <p:spPr>
          <a:xfrm>
            <a:off x="7252716" y="3429000"/>
            <a:ext cx="2051304" cy="1225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247A0E-FFA4-EE14-68AE-158A9ADE6087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6096000" y="2998280"/>
            <a:ext cx="2182368" cy="430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11C4FE7-BF2E-0BC3-628F-4FF4075BD569}"/>
              </a:ext>
            </a:extLst>
          </p:cNvPr>
          <p:cNvSpPr/>
          <p:nvPr/>
        </p:nvSpPr>
        <p:spPr>
          <a:xfrm>
            <a:off x="2660142" y="1892332"/>
            <a:ext cx="1627632" cy="986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this product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B2C5CC-97CD-8509-7F1A-5E9B816C9034}"/>
              </a:ext>
            </a:extLst>
          </p:cNvPr>
          <p:cNvCxnSpPr>
            <a:stCxn id="9" idx="4"/>
            <a:endCxn id="4" idx="0"/>
          </p:cNvCxnSpPr>
          <p:nvPr/>
        </p:nvCxnSpPr>
        <p:spPr>
          <a:xfrm>
            <a:off x="3473958" y="2878932"/>
            <a:ext cx="31242" cy="55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AF1134-FBCD-697E-E7EB-B83396887E04}"/>
              </a:ext>
            </a:extLst>
          </p:cNvPr>
          <p:cNvCxnSpPr>
            <a:stCxn id="9" idx="6"/>
            <a:endCxn id="6" idx="1"/>
          </p:cNvCxnSpPr>
          <p:nvPr/>
        </p:nvCxnSpPr>
        <p:spPr>
          <a:xfrm>
            <a:off x="4287774" y="2385632"/>
            <a:ext cx="2964942" cy="1656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3AFD6423-25D7-FFAD-6775-9C067ABE3627}"/>
              </a:ext>
            </a:extLst>
          </p:cNvPr>
          <p:cNvSpPr/>
          <p:nvPr/>
        </p:nvSpPr>
        <p:spPr>
          <a:xfrm>
            <a:off x="2479548" y="5204364"/>
            <a:ext cx="2051303" cy="1435608"/>
          </a:xfrm>
          <a:prstGeom prst="wedgeEllipseCallout">
            <a:avLst>
              <a:gd name="adj1" fmla="val 297"/>
              <a:gd name="adj2" fmla="val -846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Got 5.23e6</a:t>
            </a: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442595F5-F554-B30B-0803-04E77A2E7D4E}"/>
              </a:ext>
            </a:extLst>
          </p:cNvPr>
          <p:cNvSpPr/>
          <p:nvPr/>
        </p:nvSpPr>
        <p:spPr>
          <a:xfrm>
            <a:off x="7252716" y="5167312"/>
            <a:ext cx="2051303" cy="1435608"/>
          </a:xfrm>
          <a:prstGeom prst="wedgeEllipseCallout">
            <a:avLst>
              <a:gd name="adj1" fmla="val 297"/>
              <a:gd name="adj2" fmla="val -846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Got 8.23e7</a:t>
            </a:r>
          </a:p>
        </p:txBody>
      </p:sp>
    </p:spTree>
    <p:extLst>
      <p:ext uri="{BB962C8B-B14F-4D97-AF65-F5344CB8AC3E}">
        <p14:creationId xmlns:p14="http://schemas.microsoft.com/office/powerpoint/2010/main" val="758814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96AD2-D423-1CB2-CA96-7C6F8A4CA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F381-924E-16AF-BEDC-8F7A24C7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Categorization </a:t>
            </a:r>
            <a:br>
              <a:rPr lang="en-US" dirty="0"/>
            </a:br>
            <a:r>
              <a:rPr lang="en-US" dirty="0" err="1"/>
              <a:t>model.test</a:t>
            </a:r>
            <a:r>
              <a:rPr lang="en-US" dirty="0"/>
              <a:t>(“buy this product” 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2D3542-E323-3531-6E99-0EFD1A5819C1}"/>
              </a:ext>
            </a:extLst>
          </p:cNvPr>
          <p:cNvSpPr/>
          <p:nvPr/>
        </p:nvSpPr>
        <p:spPr>
          <a:xfrm>
            <a:off x="5070348" y="1772984"/>
            <a:ext cx="2051304" cy="1225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B0515A-222C-2AFF-0AAE-37064F0A217E}"/>
              </a:ext>
            </a:extLst>
          </p:cNvPr>
          <p:cNvSpPr/>
          <p:nvPr/>
        </p:nvSpPr>
        <p:spPr>
          <a:xfrm>
            <a:off x="2479548" y="3429000"/>
            <a:ext cx="2051304" cy="1225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19E016-24F7-7770-807D-3F43B5B5E463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505200" y="2998280"/>
            <a:ext cx="2590800" cy="430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0D11D0F-CA7F-B1CE-6513-937B2714771D}"/>
              </a:ext>
            </a:extLst>
          </p:cNvPr>
          <p:cNvSpPr/>
          <p:nvPr/>
        </p:nvSpPr>
        <p:spPr>
          <a:xfrm>
            <a:off x="7252716" y="3429000"/>
            <a:ext cx="2051304" cy="1225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0CA409-D26E-9C2C-5B82-D23C0FF9A412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6096000" y="2998280"/>
            <a:ext cx="2182368" cy="430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5C799B8-35D3-C6B8-4326-E357D79A34D4}"/>
              </a:ext>
            </a:extLst>
          </p:cNvPr>
          <p:cNvSpPr/>
          <p:nvPr/>
        </p:nvSpPr>
        <p:spPr>
          <a:xfrm>
            <a:off x="2660142" y="1892332"/>
            <a:ext cx="1627632" cy="986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this product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2BBDD6-35BB-9459-C538-AEA604243DE1}"/>
              </a:ext>
            </a:extLst>
          </p:cNvPr>
          <p:cNvCxnSpPr>
            <a:stCxn id="9" idx="4"/>
            <a:endCxn id="4" idx="0"/>
          </p:cNvCxnSpPr>
          <p:nvPr/>
        </p:nvCxnSpPr>
        <p:spPr>
          <a:xfrm>
            <a:off x="3473958" y="2878932"/>
            <a:ext cx="31242" cy="55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3585F4-7CB6-B126-25B0-171160754C0D}"/>
              </a:ext>
            </a:extLst>
          </p:cNvPr>
          <p:cNvCxnSpPr>
            <a:stCxn id="9" idx="6"/>
            <a:endCxn id="6" idx="1"/>
          </p:cNvCxnSpPr>
          <p:nvPr/>
        </p:nvCxnSpPr>
        <p:spPr>
          <a:xfrm>
            <a:off x="4287774" y="2385632"/>
            <a:ext cx="2964942" cy="1656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2E1F6B41-78BB-93C9-A1DA-3C219228A4F2}"/>
              </a:ext>
            </a:extLst>
          </p:cNvPr>
          <p:cNvSpPr/>
          <p:nvPr/>
        </p:nvSpPr>
        <p:spPr>
          <a:xfrm>
            <a:off x="2479548" y="5204364"/>
            <a:ext cx="2051303" cy="1435608"/>
          </a:xfrm>
          <a:prstGeom prst="wedgeEllipseCallout">
            <a:avLst>
              <a:gd name="adj1" fmla="val 297"/>
              <a:gd name="adj2" fmla="val -846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Got 5.23e6</a:t>
            </a: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75C6A99B-2DA2-17D7-359E-233A625BF163}"/>
              </a:ext>
            </a:extLst>
          </p:cNvPr>
          <p:cNvSpPr/>
          <p:nvPr/>
        </p:nvSpPr>
        <p:spPr>
          <a:xfrm>
            <a:off x="7252716" y="5167312"/>
            <a:ext cx="2051303" cy="1435608"/>
          </a:xfrm>
          <a:prstGeom prst="wedgeEllipseCallout">
            <a:avLst>
              <a:gd name="adj1" fmla="val 297"/>
              <a:gd name="adj2" fmla="val -846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Got 8.23e7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1409E1E6-B21A-3AB6-4542-AC7E5CC670F4}"/>
              </a:ext>
            </a:extLst>
          </p:cNvPr>
          <p:cNvSpPr/>
          <p:nvPr/>
        </p:nvSpPr>
        <p:spPr>
          <a:xfrm>
            <a:off x="7904226" y="1170432"/>
            <a:ext cx="1843278" cy="1225296"/>
          </a:xfrm>
          <a:prstGeom prst="wedgeEllipseCallout">
            <a:avLst>
              <a:gd name="adj1" fmla="val -77385"/>
              <a:gd name="adj2" fmla="val 445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is 5.23e6 </a:t>
            </a:r>
          </a:p>
          <a:p>
            <a:pPr algn="ctr"/>
            <a:r>
              <a:rPr lang="en-US" dirty="0"/>
              <a:t>So Spam</a:t>
            </a:r>
          </a:p>
        </p:txBody>
      </p:sp>
    </p:spTree>
    <p:extLst>
      <p:ext uri="{BB962C8B-B14F-4D97-AF65-F5344CB8AC3E}">
        <p14:creationId xmlns:p14="http://schemas.microsoft.com/office/powerpoint/2010/main" val="267795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FED5-CC2F-95B1-E2C1-B68EE6AD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Initialization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FBBD-C0CB-0022-D2D2-A0712510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initialized by calling class </a:t>
            </a:r>
            <a:r>
              <a:rPr lang="en-US" dirty="0" err="1"/>
              <a:t>NaiveBays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Input of </a:t>
            </a:r>
            <a:r>
              <a:rPr lang="en-US" dirty="0" err="1"/>
              <a:t>NaiveBays</a:t>
            </a:r>
            <a:r>
              <a:rPr lang="en-US" dirty="0"/>
              <a:t>([Category1 , Category2 , .. , </a:t>
            </a:r>
            <a:r>
              <a:rPr lang="en-US" dirty="0" err="1"/>
              <a:t>CategoryN</a:t>
            </a:r>
            <a:r>
              <a:rPr lang="en-US" dirty="0"/>
              <a:t>])</a:t>
            </a:r>
          </a:p>
          <a:p>
            <a:endParaRPr lang="en-US" dirty="0"/>
          </a:p>
          <a:p>
            <a:r>
              <a:rPr lang="en-US" dirty="0"/>
              <a:t>N category Class will be created and all point to </a:t>
            </a:r>
            <a:r>
              <a:rPr lang="en-US" dirty="0" err="1"/>
              <a:t>NaiveBays</a:t>
            </a:r>
            <a:r>
              <a:rPr lang="en-US" dirty="0"/>
              <a:t> as Father </a:t>
            </a:r>
          </a:p>
          <a:p>
            <a:r>
              <a:rPr lang="en-US" dirty="0" err="1"/>
              <a:t>Category.father</a:t>
            </a:r>
            <a:r>
              <a:rPr lang="en-US" dirty="0"/>
              <a:t> = </a:t>
            </a:r>
            <a:r>
              <a:rPr lang="en-US" dirty="0" err="1"/>
              <a:t>NaiveBays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6690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8A8E-B400-2B9F-D3C7-47E8C9A13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BAF56-6C8C-184F-901B-362920DBD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425"/>
              </a:lnSpc>
            </a:pP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#importing </a:t>
            </a:r>
            <a:r>
              <a:rPr lang="en-GB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load_data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</a:t>
            </a:r>
            <a:endParaRPr lang="en-GB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project2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project2skeleton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load_data</a:t>
            </a:r>
            <a:endParaRPr lang="en-GB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#split the data into pair of Text - category for train</a:t>
            </a:r>
            <a:endParaRPr lang="en-GB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load_data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"project2/</a:t>
            </a:r>
            <a:r>
              <a:rPr lang="en-GB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SPAM_training_set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#Feeding Data into model</a:t>
            </a:r>
            <a:endParaRPr lang="en-GB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nb_train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#split the data into pair of Text - category for train</a:t>
            </a:r>
            <a:endParaRPr lang="en-GB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load_data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"project2/</a:t>
            </a:r>
            <a:r>
              <a:rPr lang="en-GB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SPAM_test_set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endParaRPr lang="en-GB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50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FFAE7-D100-F1F4-629C-14654511E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5C8B-12DD-049B-CBDC-8DC00ACD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CADA5-6A52-4F25-8837-3D2A3CCF4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425"/>
              </a:lnSpc>
            </a:pP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#applying model on test and returning list of predicted for all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configurations </a:t>
            </a:r>
            <a:endParaRPr lang="en-US" sz="20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y_pred1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nb_test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use_log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smoothing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y_pred2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nb_test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use_log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smoothing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y_pred3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nb_test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use_log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smoothing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y_pred4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nb_test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use_log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smoothing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1" dirty="0" err="1">
                <a:latin typeface="Consolas" panose="020B0609020204030204" pitchFamily="49" charset="0"/>
              </a:rPr>
              <a:t>Fscore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 err="1">
                <a:latin typeface="Consolas" panose="020B0609020204030204" pitchFamily="49" charset="0"/>
              </a:rPr>
              <a:t>y_test</a:t>
            </a:r>
            <a:r>
              <a:rPr lang="en-GB" b="1" dirty="0">
                <a:latin typeface="Consolas" panose="020B0609020204030204" pitchFamily="49" charset="0"/>
              </a:rPr>
              <a:t> ,y_pred1) = 0.9698996655518394</a:t>
            </a:r>
          </a:p>
          <a:p>
            <a:pPr>
              <a:lnSpc>
                <a:spcPts val="1425"/>
              </a:lnSpc>
            </a:pPr>
            <a:r>
              <a:rPr lang="en-GB" b="1" dirty="0" err="1">
                <a:latin typeface="Consolas" panose="020B0609020204030204" pitchFamily="49" charset="0"/>
              </a:rPr>
              <a:t>Fscore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 err="1">
                <a:latin typeface="Consolas" panose="020B0609020204030204" pitchFamily="49" charset="0"/>
              </a:rPr>
              <a:t>y_test</a:t>
            </a:r>
            <a:r>
              <a:rPr lang="en-GB" b="1" dirty="0">
                <a:latin typeface="Consolas" panose="020B0609020204030204" pitchFamily="49" charset="0"/>
              </a:rPr>
              <a:t> ,y_pred2) = 0.9623287671232876</a:t>
            </a:r>
          </a:p>
          <a:p>
            <a:pPr>
              <a:lnSpc>
                <a:spcPts val="1425"/>
              </a:lnSpc>
            </a:pPr>
            <a:r>
              <a:rPr lang="en-GB" b="1" dirty="0" err="1">
                <a:latin typeface="Consolas" panose="020B0609020204030204" pitchFamily="49" charset="0"/>
              </a:rPr>
              <a:t>Fscore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 err="1">
                <a:latin typeface="Consolas" panose="020B0609020204030204" pitchFamily="49" charset="0"/>
              </a:rPr>
              <a:t>y_test</a:t>
            </a:r>
            <a:r>
              <a:rPr lang="en-GB" b="1" dirty="0">
                <a:latin typeface="Consolas" panose="020B0609020204030204" pitchFamily="49" charset="0"/>
              </a:rPr>
              <a:t> ,y_pred3) </a:t>
            </a:r>
            <a:r>
              <a:rPr lang="en-GB" b="1" dirty="0">
                <a:effectLst/>
                <a:latin typeface="Consolas" panose="020B0609020204030204" pitchFamily="49" charset="0"/>
              </a:rPr>
              <a:t>= 0.5375302663438256</a:t>
            </a:r>
          </a:p>
          <a:p>
            <a:pPr>
              <a:lnSpc>
                <a:spcPts val="1425"/>
              </a:lnSpc>
            </a:pPr>
            <a:r>
              <a:rPr lang="en-GB" b="1" dirty="0" err="1">
                <a:latin typeface="Consolas" panose="020B0609020204030204" pitchFamily="49" charset="0"/>
              </a:rPr>
              <a:t>Fscore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 err="1">
                <a:latin typeface="Consolas" panose="020B0609020204030204" pitchFamily="49" charset="0"/>
              </a:rPr>
              <a:t>y_test</a:t>
            </a:r>
            <a:r>
              <a:rPr lang="en-GB" b="1" dirty="0">
                <a:latin typeface="Consolas" panose="020B0609020204030204" pitchFamily="49" charset="0"/>
              </a:rPr>
              <a:t> ,y_pred4) = 0.22941176470588237</a:t>
            </a:r>
            <a:endParaRPr lang="en-GB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84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CEAEB-7ACB-C9D8-DF4D-31A9CA7F2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Initialization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model =</a:t>
            </a:r>
            <a:r>
              <a:rPr lang="en-US" dirty="0" err="1"/>
              <a:t>NaiveBay</a:t>
            </a:r>
            <a:r>
              <a:rPr lang="en-US" dirty="0"/>
              <a:t>([“spam” , “ham”])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0D05E7-01D1-9EF6-A785-31D05401EBA1}"/>
              </a:ext>
            </a:extLst>
          </p:cNvPr>
          <p:cNvSpPr/>
          <p:nvPr/>
        </p:nvSpPr>
        <p:spPr>
          <a:xfrm>
            <a:off x="5070348" y="1772984"/>
            <a:ext cx="2051304" cy="1225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86460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6D91D-69A8-FF9B-C097-A9DC58D74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77060-D487-257C-7BF6-479F3189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Initialization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model =</a:t>
            </a:r>
            <a:r>
              <a:rPr lang="en-US" dirty="0" err="1"/>
              <a:t>NaiveBay</a:t>
            </a:r>
            <a:r>
              <a:rPr lang="en-US" dirty="0"/>
              <a:t>([“spam” , “ham”])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64FB39-A4C5-DF6B-F343-C01DFA0E084A}"/>
              </a:ext>
            </a:extLst>
          </p:cNvPr>
          <p:cNvSpPr/>
          <p:nvPr/>
        </p:nvSpPr>
        <p:spPr>
          <a:xfrm>
            <a:off x="5070348" y="1772984"/>
            <a:ext cx="2051304" cy="1225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72D0DB-9635-CDCA-8770-3E1ECB907035}"/>
              </a:ext>
            </a:extLst>
          </p:cNvPr>
          <p:cNvSpPr/>
          <p:nvPr/>
        </p:nvSpPr>
        <p:spPr>
          <a:xfrm>
            <a:off x="2479548" y="3429000"/>
            <a:ext cx="2051304" cy="1225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Spam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A965DE-99C4-BF9B-5872-AEF0B6136901}"/>
              </a:ext>
            </a:extLst>
          </p:cNvPr>
          <p:cNvCxnSpPr>
            <a:stCxn id="4" idx="2"/>
            <a:endCxn id="3" idx="0"/>
          </p:cNvCxnSpPr>
          <p:nvPr/>
        </p:nvCxnSpPr>
        <p:spPr>
          <a:xfrm flipH="1">
            <a:off x="3505200" y="2998280"/>
            <a:ext cx="2590800" cy="430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36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3C5FF-2C56-FC93-E474-4730DC3F2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6099-6955-919E-D930-BFECAC4A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Initialization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model =</a:t>
            </a:r>
            <a:r>
              <a:rPr lang="en-US" dirty="0" err="1"/>
              <a:t>NaiveBay</a:t>
            </a:r>
            <a:r>
              <a:rPr lang="en-US" dirty="0"/>
              <a:t>([“spam” , “ham”])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8A1CBE-2353-FFD6-81CB-4E3BC1F1EF4A}"/>
              </a:ext>
            </a:extLst>
          </p:cNvPr>
          <p:cNvSpPr/>
          <p:nvPr/>
        </p:nvSpPr>
        <p:spPr>
          <a:xfrm>
            <a:off x="5070348" y="1772984"/>
            <a:ext cx="2051304" cy="1225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9E52F0-BC44-75C2-163E-7242FC97E9FF}"/>
              </a:ext>
            </a:extLst>
          </p:cNvPr>
          <p:cNvSpPr/>
          <p:nvPr/>
        </p:nvSpPr>
        <p:spPr>
          <a:xfrm>
            <a:off x="2479548" y="3429000"/>
            <a:ext cx="2051304" cy="1225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Spam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7C8680-316B-1E52-8F99-D5C60B495136}"/>
              </a:ext>
            </a:extLst>
          </p:cNvPr>
          <p:cNvCxnSpPr>
            <a:stCxn id="4" idx="2"/>
            <a:endCxn id="3" idx="0"/>
          </p:cNvCxnSpPr>
          <p:nvPr/>
        </p:nvCxnSpPr>
        <p:spPr>
          <a:xfrm flipH="1">
            <a:off x="3505200" y="2998280"/>
            <a:ext cx="2590800" cy="430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0A0A9E-38CF-A232-E46F-10BC84E547D3}"/>
              </a:ext>
            </a:extLst>
          </p:cNvPr>
          <p:cNvSpPr/>
          <p:nvPr/>
        </p:nvSpPr>
        <p:spPr>
          <a:xfrm>
            <a:off x="7252716" y="3429000"/>
            <a:ext cx="2051304" cy="1225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CDD88F-D4C0-BA26-8B5D-6A70ECE8380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2998280"/>
            <a:ext cx="2182368" cy="430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616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D225-679E-E281-5500-5DF5E0EF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Trainning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F5C41-4E2A-A3CE-6A36-0C76C0A9A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NaiveBays.fit</a:t>
            </a:r>
            <a:r>
              <a:rPr lang="en-GB" dirty="0"/>
              <a:t>(Text , </a:t>
            </a:r>
            <a:r>
              <a:rPr lang="en-GB" dirty="0" err="1"/>
              <a:t>CategoryI</a:t>
            </a:r>
            <a:r>
              <a:rPr lang="en-GB" dirty="0"/>
              <a:t>) Will redirect the Text for </a:t>
            </a:r>
            <a:r>
              <a:rPr lang="en-GB" dirty="0" err="1"/>
              <a:t>CategoryN</a:t>
            </a:r>
            <a:endParaRPr lang="en-GB" dirty="0"/>
          </a:p>
          <a:p>
            <a:r>
              <a:rPr lang="en-GB" dirty="0" err="1"/>
              <a:t>CategoryN</a:t>
            </a:r>
            <a:r>
              <a:rPr lang="en-GB" dirty="0"/>
              <a:t> will breakdown the text into terms and update the frequency of each term to </a:t>
            </a:r>
          </a:p>
          <a:p>
            <a:r>
              <a:rPr lang="en-GB" dirty="0" err="1"/>
              <a:t>CategoryN</a:t>
            </a:r>
            <a:r>
              <a:rPr lang="en-GB" dirty="0"/>
              <a:t> also will update data such as </a:t>
            </a:r>
            <a:r>
              <a:rPr lang="en-GB" dirty="0" err="1"/>
              <a:t>TotalDocCount</a:t>
            </a:r>
            <a:r>
              <a:rPr lang="en-GB" dirty="0"/>
              <a:t> , </a:t>
            </a:r>
            <a:r>
              <a:rPr lang="en-GB" dirty="0" err="1"/>
              <a:t>TotalTermCount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0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106B-3667-5B48-2063-288EE1DD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Trainning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model.fit</a:t>
            </a:r>
            <a:r>
              <a:rPr lang="en-US" dirty="0"/>
              <a:t>(“buy this now” , “spam”)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96FAE7-23EC-509F-7D45-09BA6815D694}"/>
              </a:ext>
            </a:extLst>
          </p:cNvPr>
          <p:cNvSpPr/>
          <p:nvPr/>
        </p:nvSpPr>
        <p:spPr>
          <a:xfrm>
            <a:off x="5070348" y="1772984"/>
            <a:ext cx="2051304" cy="1225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2C1D1B-1599-612F-7A47-6E9763663C8A}"/>
              </a:ext>
            </a:extLst>
          </p:cNvPr>
          <p:cNvSpPr/>
          <p:nvPr/>
        </p:nvSpPr>
        <p:spPr>
          <a:xfrm>
            <a:off x="2479548" y="3429000"/>
            <a:ext cx="2051304" cy="1225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059E53-BA04-A9CA-66D7-65AB31F92D2C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505200" y="2998280"/>
            <a:ext cx="2590800" cy="430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0C04C94-111B-6DF4-1B70-ADE06320B8A6}"/>
              </a:ext>
            </a:extLst>
          </p:cNvPr>
          <p:cNvSpPr/>
          <p:nvPr/>
        </p:nvSpPr>
        <p:spPr>
          <a:xfrm>
            <a:off x="7252716" y="3429000"/>
            <a:ext cx="2051304" cy="1225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E92205-067C-753F-0857-61DEF5505E0C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6096000" y="2998280"/>
            <a:ext cx="2182368" cy="430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3348D23-B286-F3BE-B3C5-55A67597E7F7}"/>
              </a:ext>
            </a:extLst>
          </p:cNvPr>
          <p:cNvSpPr/>
          <p:nvPr/>
        </p:nvSpPr>
        <p:spPr>
          <a:xfrm>
            <a:off x="2660142" y="1892332"/>
            <a:ext cx="1627632" cy="986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this now , spam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85005B-4A63-831E-6541-8D4E5CDEA503}"/>
              </a:ext>
            </a:extLst>
          </p:cNvPr>
          <p:cNvCxnSpPr>
            <a:stCxn id="9" idx="6"/>
            <a:endCxn id="3" idx="1"/>
          </p:cNvCxnSpPr>
          <p:nvPr/>
        </p:nvCxnSpPr>
        <p:spPr>
          <a:xfrm>
            <a:off x="4287774" y="2385632"/>
            <a:ext cx="7825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46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610C8-C63A-7F2A-0C45-B5C5735B4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8F92-A361-2BE3-8C21-02E12B9C3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Trainning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model.fit</a:t>
            </a:r>
            <a:r>
              <a:rPr lang="en-US" dirty="0"/>
              <a:t>(“buy this now” , “spam”)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485833-C260-B097-F9DF-B194F7EDDCD5}"/>
              </a:ext>
            </a:extLst>
          </p:cNvPr>
          <p:cNvSpPr/>
          <p:nvPr/>
        </p:nvSpPr>
        <p:spPr>
          <a:xfrm>
            <a:off x="5070348" y="1772984"/>
            <a:ext cx="2051304" cy="1225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55262F-2098-8536-96D3-247B17DD770F}"/>
              </a:ext>
            </a:extLst>
          </p:cNvPr>
          <p:cNvSpPr/>
          <p:nvPr/>
        </p:nvSpPr>
        <p:spPr>
          <a:xfrm>
            <a:off x="2479548" y="3429000"/>
            <a:ext cx="2051304" cy="1225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A2498-3D06-FA0A-7275-E5E617F1B5AD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505200" y="2998280"/>
            <a:ext cx="2590800" cy="430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E7A5972-96AF-0F8C-F286-E72E85FE73BD}"/>
              </a:ext>
            </a:extLst>
          </p:cNvPr>
          <p:cNvSpPr/>
          <p:nvPr/>
        </p:nvSpPr>
        <p:spPr>
          <a:xfrm>
            <a:off x="7252716" y="3429000"/>
            <a:ext cx="2051304" cy="1225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85B40D-ACCF-E917-2504-DA5266C2CB8D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6096000" y="2998280"/>
            <a:ext cx="2182368" cy="430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5A5F2F6-D8A8-2352-A1E8-30DEB6AFA1FB}"/>
              </a:ext>
            </a:extLst>
          </p:cNvPr>
          <p:cNvSpPr/>
          <p:nvPr/>
        </p:nvSpPr>
        <p:spPr>
          <a:xfrm>
            <a:off x="2660142" y="1892332"/>
            <a:ext cx="1627632" cy="986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this now , spam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5B048C-FD3D-43A8-787B-E334E738E04D}"/>
              </a:ext>
            </a:extLst>
          </p:cNvPr>
          <p:cNvCxnSpPr>
            <a:stCxn id="9" idx="6"/>
            <a:endCxn id="3" idx="1"/>
          </p:cNvCxnSpPr>
          <p:nvPr/>
        </p:nvCxnSpPr>
        <p:spPr>
          <a:xfrm>
            <a:off x="4287774" y="2385632"/>
            <a:ext cx="7825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57F249B4-114B-B9B4-5D55-3E038849FAB2}"/>
              </a:ext>
            </a:extLst>
          </p:cNvPr>
          <p:cNvSpPr/>
          <p:nvPr/>
        </p:nvSpPr>
        <p:spPr>
          <a:xfrm>
            <a:off x="7452360" y="1690688"/>
            <a:ext cx="2079498" cy="769048"/>
          </a:xfrm>
          <a:prstGeom prst="wedgeEllipseCallout">
            <a:avLst>
              <a:gd name="adj1" fmla="val -68106"/>
              <a:gd name="adj2" fmla="val 3515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belong to Spam!</a:t>
            </a:r>
          </a:p>
        </p:txBody>
      </p:sp>
    </p:spTree>
    <p:extLst>
      <p:ext uri="{BB962C8B-B14F-4D97-AF65-F5344CB8AC3E}">
        <p14:creationId xmlns:p14="http://schemas.microsoft.com/office/powerpoint/2010/main" val="2254807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A9B77-23AC-8BC2-914C-AC325F40B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0D27-BA52-DED7-7746-E91308D5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Trainning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model.fit</a:t>
            </a:r>
            <a:r>
              <a:rPr lang="en-US" dirty="0"/>
              <a:t>(“buy this now” , “spam”)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37FC5B-5729-A5C3-6732-F5A834EE6B71}"/>
              </a:ext>
            </a:extLst>
          </p:cNvPr>
          <p:cNvSpPr/>
          <p:nvPr/>
        </p:nvSpPr>
        <p:spPr>
          <a:xfrm>
            <a:off x="5070348" y="1772984"/>
            <a:ext cx="2051304" cy="1225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677106-6BC3-6224-DAEE-C6A9478BF849}"/>
              </a:ext>
            </a:extLst>
          </p:cNvPr>
          <p:cNvSpPr/>
          <p:nvPr/>
        </p:nvSpPr>
        <p:spPr>
          <a:xfrm>
            <a:off x="2479548" y="3429000"/>
            <a:ext cx="2051304" cy="1225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DD1841-AE45-DB8C-E2D3-F940B3B81E6B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505200" y="2998280"/>
            <a:ext cx="2590800" cy="430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32DF712-3DA1-4B72-BB2C-73A533EE35F1}"/>
              </a:ext>
            </a:extLst>
          </p:cNvPr>
          <p:cNvSpPr/>
          <p:nvPr/>
        </p:nvSpPr>
        <p:spPr>
          <a:xfrm>
            <a:off x="7252716" y="3429000"/>
            <a:ext cx="2051304" cy="1225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FA1393-4AF3-0DB0-7F24-A0CEECB91510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6096000" y="2998280"/>
            <a:ext cx="2182368" cy="430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9F56BC8-2B2B-9689-C50B-7ABB7ABE29F9}"/>
              </a:ext>
            </a:extLst>
          </p:cNvPr>
          <p:cNvSpPr/>
          <p:nvPr/>
        </p:nvSpPr>
        <p:spPr>
          <a:xfrm>
            <a:off x="2660142" y="1892332"/>
            <a:ext cx="1627632" cy="986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this now , spam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69AA60-FF0F-C962-0A25-57A54E9CFB64}"/>
              </a:ext>
            </a:extLst>
          </p:cNvPr>
          <p:cNvCxnSpPr>
            <a:stCxn id="9" idx="4"/>
            <a:endCxn id="4" idx="0"/>
          </p:cNvCxnSpPr>
          <p:nvPr/>
        </p:nvCxnSpPr>
        <p:spPr>
          <a:xfrm>
            <a:off x="3473958" y="2878932"/>
            <a:ext cx="31242" cy="550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E051E31-B4C7-95E5-575F-BC01687056FF}"/>
              </a:ext>
            </a:extLst>
          </p:cNvPr>
          <p:cNvSpPr/>
          <p:nvPr/>
        </p:nvSpPr>
        <p:spPr>
          <a:xfrm>
            <a:off x="2440686" y="4928616"/>
            <a:ext cx="2129028" cy="1655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TotalDocumentCount+1</a:t>
            </a: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4BED2419-E40F-1F57-451E-4E94AFD5580C}"/>
              </a:ext>
            </a:extLst>
          </p:cNvPr>
          <p:cNvSpPr/>
          <p:nvPr/>
        </p:nvSpPr>
        <p:spPr>
          <a:xfrm>
            <a:off x="356616" y="2998280"/>
            <a:ext cx="1766316" cy="1440656"/>
          </a:xfrm>
          <a:prstGeom prst="wedgeEllipseCallout">
            <a:avLst>
              <a:gd name="adj1" fmla="val 65277"/>
              <a:gd name="adj2" fmla="val 327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Got new Document</a:t>
            </a:r>
          </a:p>
        </p:txBody>
      </p:sp>
    </p:spTree>
    <p:extLst>
      <p:ext uri="{BB962C8B-B14F-4D97-AF65-F5344CB8AC3E}">
        <p14:creationId xmlns:p14="http://schemas.microsoft.com/office/powerpoint/2010/main" val="3987142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822</Words>
  <Application>Microsoft Office PowerPoint</Application>
  <PresentationFormat>Widescreen</PresentationFormat>
  <Paragraphs>139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Aptos Display</vt:lpstr>
      <vt:lpstr>Arial</vt:lpstr>
      <vt:lpstr>Consolas</vt:lpstr>
      <vt:lpstr>Raleway Medium</vt:lpstr>
      <vt:lpstr>Segoe UI</vt:lpstr>
      <vt:lpstr>Office Theme</vt:lpstr>
      <vt:lpstr>NaïveBays Model </vt:lpstr>
      <vt:lpstr>Initialization </vt:lpstr>
      <vt:lpstr>Initialization  model =NaiveBay([“spam” , “ham”])</vt:lpstr>
      <vt:lpstr>Initialization  model =NaiveBay([“spam” , “ham”])</vt:lpstr>
      <vt:lpstr>Initialization  model =NaiveBay([“spam” , “ham”])</vt:lpstr>
      <vt:lpstr>Trainning </vt:lpstr>
      <vt:lpstr>Trainning  model.fit(“buy this now” , “spam”)</vt:lpstr>
      <vt:lpstr>Trainning  model.fit(“buy this now” , “spam”)</vt:lpstr>
      <vt:lpstr>Trainning  model.fit(“buy this now” , “spam”)</vt:lpstr>
      <vt:lpstr>Trainning  model.fit(“buy this now” , “spam”)</vt:lpstr>
      <vt:lpstr>Trainning  model.fit(“buy this now” , “spam”)</vt:lpstr>
      <vt:lpstr>Trainning  model.fit(“buy this now” , “spam”)</vt:lpstr>
      <vt:lpstr>Trainning</vt:lpstr>
      <vt:lpstr>Categorization </vt:lpstr>
      <vt:lpstr>Categorization  model.test(“buy this product” )</vt:lpstr>
      <vt:lpstr>Categorization  model.test(“buy this product” )</vt:lpstr>
      <vt:lpstr>Categorization  model.test(“buy this product” )</vt:lpstr>
      <vt:lpstr>Categorization  model.test(“buy this product” )</vt:lpstr>
      <vt:lpstr>Categorization  model.test(“buy this product” )</vt:lpstr>
      <vt:lpstr>output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ابراهيم العبيد ID 443101143</dc:creator>
  <cp:lastModifiedBy>ابراهيم العبيد ID 443101143</cp:lastModifiedBy>
  <cp:revision>3</cp:revision>
  <dcterms:created xsi:type="dcterms:W3CDTF">2024-11-11T17:40:16Z</dcterms:created>
  <dcterms:modified xsi:type="dcterms:W3CDTF">2024-11-23T16:48:05Z</dcterms:modified>
</cp:coreProperties>
</file>