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9"/>
  </p:notesMasterIdLst>
  <p:sldIdLst>
    <p:sldId id="256" r:id="rId2"/>
    <p:sldId id="391" r:id="rId3"/>
    <p:sldId id="411" r:id="rId4"/>
    <p:sldId id="412" r:id="rId5"/>
    <p:sldId id="413" r:id="rId6"/>
    <p:sldId id="414" r:id="rId7"/>
    <p:sldId id="421" r:id="rId8"/>
    <p:sldId id="355" r:id="rId9"/>
    <p:sldId id="417" r:id="rId10"/>
    <p:sldId id="354" r:id="rId11"/>
    <p:sldId id="369" r:id="rId12"/>
    <p:sldId id="422" r:id="rId13"/>
    <p:sldId id="420" r:id="rId14"/>
    <p:sldId id="373" r:id="rId15"/>
    <p:sldId id="410" r:id="rId16"/>
    <p:sldId id="278" r:id="rId17"/>
    <p:sldId id="364" r:id="rId1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57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AA731-F24C-46F0-BEB3-6D9DD252B33D}" type="datetimeFigureOut">
              <a:rPr lang="en-US" smtClean="0"/>
              <a:pPr/>
              <a:t>11/28/2023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29B5-BD58-4BDD-B763-4148A17751AD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489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D183-521D-441E-BBC4-7BB7ADF5E7B7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196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674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Ability to test terms and the confounding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552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374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8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1597E-BFC1-4F50-880E-719BC5575997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685766">
                <a:defRPr/>
              </a:pPr>
              <a:endParaRPr lang="en-US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85766">
                <a:defRPr/>
              </a:pPr>
              <a:endParaRPr lang="en-US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30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30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 smtClean="0"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0418E0-E9F1-4C7F-BDD6-E3F7643D09C8}" type="slidenum">
              <a:rPr lang="en-AU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9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057650"/>
          </a:xfrm>
        </p:spPr>
        <p:txBody>
          <a:bodyPr vert="eaVert"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910816"/>
            <a:ext cx="8640000" cy="3814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700" b="1" cap="all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4" indent="0">
              <a:buNone/>
              <a:defRPr sz="1400"/>
            </a:lvl2pPr>
            <a:lvl3pPr marL="685766" indent="0">
              <a:buNone/>
              <a:defRPr sz="1200"/>
            </a:lvl3pPr>
            <a:lvl4pPr marL="1028649" indent="0">
              <a:buNone/>
              <a:defRPr sz="1100"/>
            </a:lvl4pPr>
            <a:lvl5pPr marL="1371532" indent="0">
              <a:buNone/>
              <a:defRPr sz="1100"/>
            </a:lvl5pPr>
            <a:lvl6pPr marL="1714415" indent="0">
              <a:buNone/>
              <a:defRPr sz="1100"/>
            </a:lvl6pPr>
            <a:lvl7pPr marL="2057297" indent="0">
              <a:buNone/>
              <a:defRPr sz="1100"/>
            </a:lvl7pPr>
            <a:lvl8pPr marL="2400180" indent="0">
              <a:buNone/>
              <a:defRPr sz="1100"/>
            </a:lvl8pPr>
            <a:lvl9pPr marL="27430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945000"/>
            <a:ext cx="4140000" cy="3645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00" y="945000"/>
            <a:ext cx="4140000" cy="3645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3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7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426106" cy="43898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84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2" indent="0">
              <a:buNone/>
              <a:defRPr sz="700"/>
            </a:lvl5pPr>
            <a:lvl6pPr marL="1714415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4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0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84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2" indent="0">
              <a:buNone/>
              <a:defRPr sz="700"/>
            </a:lvl5pPr>
            <a:lvl6pPr marL="1714415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4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4704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7" tIns="34289" rIns="68577" bIns="34289" numCol="1" anchor="b" anchorCtr="0" compatLnSpc="1">
            <a:prstTxWarp prst="textNoShape">
              <a:avLst/>
            </a:prstTxWarp>
          </a:bodyPr>
          <a:lstStyle>
            <a:lvl1pPr algn="ctr">
              <a:defRPr sz="900" smtClean="0"/>
            </a:lvl1pPr>
          </a:lstStyle>
          <a:p>
            <a:pPr defTabSz="685766"/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9454" y="474704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7" tIns="34289" rIns="68577" bIns="34289" numCol="1" anchor="b" anchorCtr="0" compatLnSpc="1">
            <a:prstTxWarp prst="textNoShape">
              <a:avLst/>
            </a:prstTxWarp>
          </a:bodyPr>
          <a:lstStyle>
            <a:lvl1pPr algn="r">
              <a:defRPr sz="900" smtClean="0">
                <a:latin typeface="Arial Black" pitchFamily="34" charset="0"/>
              </a:defRPr>
            </a:lvl1pPr>
          </a:lstStyle>
          <a:p>
            <a:pPr defTabSz="685766"/>
            <a:fld id="{FF0418E0-E9F1-4C7F-BDD6-E3F7643D09C8}" type="slidenum">
              <a:rPr lang="en-AU" smtClean="0">
                <a:solidFill>
                  <a:srgbClr val="000000"/>
                </a:solidFill>
              </a:rPr>
              <a:pPr defTabSz="685766"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48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56502"/>
            <a:ext cx="86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048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810000"/>
            <a:ext cx="8640000" cy="39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19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4768468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7" tIns="34289" rIns="68577" bIns="34289" numCol="1" anchor="b" anchorCtr="0" compatLnSpc="1">
            <a:prstTxWarp prst="textNoShape">
              <a:avLst/>
            </a:prstTxWarp>
          </a:bodyPr>
          <a:lstStyle>
            <a:lvl1pPr>
              <a:defRPr sz="900" smtClean="0"/>
            </a:lvl1pPr>
          </a:lstStyle>
          <a:p>
            <a:pPr defTabSz="685766"/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7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bg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884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766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649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53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62" indent="-25716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1800">
          <a:solidFill>
            <a:schemeClr val="tx1"/>
          </a:solidFill>
          <a:latin typeface="+mn-lt"/>
        </a:defRPr>
      </a:lvl2pPr>
      <a:lvl3pPr marL="857207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Courier New" pitchFamily="49" charset="0"/>
        <a:buChar char="o"/>
        <a:defRPr sz="1500">
          <a:solidFill>
            <a:schemeClr val="tx1"/>
          </a:solidFill>
          <a:latin typeface="+mn-lt"/>
        </a:defRPr>
      </a:lvl3pPr>
      <a:lvl4pPr marL="1200090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500">
          <a:solidFill>
            <a:schemeClr val="tx1"/>
          </a:solidFill>
          <a:latin typeface="+mn-lt"/>
        </a:defRPr>
      </a:lvl4pPr>
      <a:lvl5pPr marL="1542974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5pPr>
      <a:lvl6pPr marL="1885856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39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22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05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package=da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sreml.org/" TargetMode="External"/><Relationship Id="rId4" Type="http://schemas.openxmlformats.org/officeDocument/2006/relationships/hyperlink" Target="https://doi.org/10.1002/bimj.2022002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371600"/>
            <a:ext cx="6172200" cy="1657350"/>
          </a:xfrm>
        </p:spPr>
        <p:txBody>
          <a:bodyPr/>
          <a:lstStyle/>
          <a:p>
            <a:r>
              <a:rPr lang="en-GB" sz="2800" dirty="0"/>
              <a:t>The anatomy of a two-phase experiment involving human subjects using </a:t>
            </a:r>
            <a:r>
              <a:rPr lang="en-GB" sz="2800" dirty="0" err="1"/>
              <a:t>dae</a:t>
            </a:r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2800" dirty="0"/>
              <a:t>Chris Brien</a:t>
            </a:r>
            <a:br>
              <a:rPr lang="en-AU" sz="2800" dirty="0"/>
            </a:br>
            <a:r>
              <a:rPr lang="en-US" sz="1400" dirty="0"/>
              <a:t>Australian Plant Phenomics Facility, University of Adelaide.</a:t>
            </a:r>
          </a:p>
          <a:p>
            <a:r>
              <a:rPr lang="en-US" sz="1400" dirty="0"/>
              <a:t>UniSA STEM, University of South Australia.</a:t>
            </a:r>
            <a:endParaRPr lang="en-AU" sz="1400" dirty="0"/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53" y="4394520"/>
            <a:ext cx="1740090" cy="870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661C7-64A9-5C45-F2A5-BC0E8BB6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6421"/>
            <a:ext cx="1740090" cy="5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56502"/>
            <a:ext cx="8640000" cy="540000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Why anatomy?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831275"/>
            <a:ext cx="8640000" cy="4242954"/>
          </a:xfrm>
        </p:spPr>
        <p:txBody>
          <a:bodyPr/>
          <a:lstStyle/>
          <a:p>
            <a:r>
              <a:rPr lang="en-AU" dirty="0"/>
              <a:t>Is it not just a skeleton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anova</a:t>
            </a:r>
            <a:r>
              <a:rPr lang="en-AU" dirty="0"/>
              <a:t> table? It is very similar to Genstat’s skeleton </a:t>
            </a:r>
            <a:r>
              <a:rPr lang="en-AU" dirty="0" err="1"/>
              <a:t>anova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It is, but …</a:t>
            </a:r>
          </a:p>
          <a:p>
            <a:r>
              <a:rPr lang="en-AU" dirty="0"/>
              <a:t>An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anova</a:t>
            </a:r>
            <a:r>
              <a:rPr lang="en-AU" dirty="0"/>
              <a:t> is used to analyse data.</a:t>
            </a:r>
          </a:p>
          <a:p>
            <a:pPr lvl="1"/>
            <a:r>
              <a:rPr lang="en-AU" dirty="0"/>
              <a:t>So, a skeleton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anova</a:t>
            </a:r>
            <a:r>
              <a:rPr lang="en-AU" dirty="0"/>
              <a:t> is showing you how the analysis of some data will look.</a:t>
            </a:r>
          </a:p>
          <a:p>
            <a:pPr lvl="1"/>
            <a:r>
              <a:rPr lang="en-AU" dirty="0"/>
              <a:t>Most </a:t>
            </a:r>
            <a:r>
              <a:rPr lang="en-AU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anova</a:t>
            </a:r>
            <a:r>
              <a:rPr lang="en-AU" dirty="0" err="1"/>
              <a:t>s</a:t>
            </a:r>
            <a:r>
              <a:rPr lang="en-AU" dirty="0"/>
              <a:t> do not show the confounding.</a:t>
            </a:r>
          </a:p>
          <a:p>
            <a:r>
              <a:rPr lang="en-AU" dirty="0"/>
              <a:t>These days, I generally don’t do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anova</a:t>
            </a:r>
            <a:r>
              <a:rPr lang="en-AU" dirty="0"/>
              <a:t>s– I do mixed model analyses.</a:t>
            </a:r>
          </a:p>
          <a:p>
            <a:r>
              <a:rPr lang="en-AU" dirty="0"/>
              <a:t>An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anatomy</a:t>
            </a:r>
            <a:r>
              <a:rPr lang="en-AU" dirty="0"/>
              <a:t> is the analysis of a design, rather than of data.</a:t>
            </a:r>
          </a:p>
          <a:p>
            <a:pPr lvl="1"/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Anatomies</a:t>
            </a:r>
            <a:r>
              <a:rPr lang="en-AU" dirty="0"/>
              <a:t> are based on the allocations for a design</a:t>
            </a:r>
          </a:p>
          <a:p>
            <a:pPr lvl="1"/>
            <a:r>
              <a:rPr lang="en-AU" dirty="0"/>
              <a:t>An </a:t>
            </a:r>
            <a:r>
              <a:rPr lang="en-AU" dirty="0" err="1"/>
              <a:t>eigenanalysis</a:t>
            </a:r>
            <a:r>
              <a:rPr lang="en-AU" dirty="0"/>
              <a:t> of projection matrices derived from design matrices is done.</a:t>
            </a:r>
          </a:p>
          <a:p>
            <a:pPr lvl="1"/>
            <a:r>
              <a:rPr lang="en-AU" dirty="0"/>
              <a:t>Their use is independent of the method to be used in analyzing the data.</a:t>
            </a:r>
          </a:p>
          <a:p>
            <a:r>
              <a:rPr lang="en-AU" dirty="0"/>
              <a:t>So, to emphasize this distinction I refer to the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anatomy</a:t>
            </a:r>
            <a:r>
              <a:rPr lang="en-AU" dirty="0"/>
              <a:t> of a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3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B42-688C-49E2-D62D-E399FA96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-50802"/>
            <a:ext cx="8640000" cy="542283"/>
          </a:xfrm>
        </p:spPr>
        <p:txBody>
          <a:bodyPr/>
          <a:lstStyle/>
          <a:p>
            <a:pPr marL="542925" indent="-542925"/>
            <a:r>
              <a:rPr lang="en-US" sz="3200" dirty="0"/>
              <a:t>2</a:t>
            </a:r>
            <a:r>
              <a:rPr lang="en-US" sz="3200" kern="0" dirty="0"/>
              <a:t>.	The two-phase pain rating experiment</a:t>
            </a:r>
            <a:endParaRPr lang="en-AU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9080-7F41-A6B6-1E41-1836C07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591441"/>
            <a:ext cx="8640000" cy="2803791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en-US" sz="2400" dirty="0"/>
              <a:t>Evaluation phase: </a:t>
            </a:r>
          </a:p>
          <a:p>
            <a:pPr marL="914400" lvl="1" indent="-457200"/>
            <a:r>
              <a:rPr lang="en-US" sz="2000" dirty="0"/>
              <a:t>74 Raters (occupational and physical therapy students) rate pain using the videos from the first phase.</a:t>
            </a:r>
          </a:p>
          <a:p>
            <a:pPr marL="914400" lvl="1" indent="-457200"/>
            <a:r>
              <a:rPr lang="en-US" sz="2000" dirty="0"/>
              <a:t>Half of the raters were randomly chosen to be trained in identifying pain from facial movements, and the other half were untrained.</a:t>
            </a:r>
          </a:p>
          <a:p>
            <a:pPr marL="914400" lvl="1" indent="-457200"/>
            <a:r>
              <a:rPr lang="en-US" sz="2000" dirty="0"/>
              <a:t>Each rater rated the 16 videos, in the same order, at 16 viewings.</a:t>
            </a:r>
          </a:p>
          <a:p>
            <a:pPr marL="914400" lvl="1" indent="-457200"/>
            <a:r>
              <a:rPr lang="en-US" sz="2000" dirty="0"/>
              <a:t>The outcome of this phase is the set of 16 differences between patient and rater scores for each rater.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F432-B9D1-55EE-E986-41F5CC8A6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z="900" smtClean="0"/>
              <a:pPr/>
              <a:t>11</a:t>
            </a:fld>
            <a:endParaRPr lang="en-AU" sz="9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E6142F-C4DA-836F-FD92-A64CAD7BA519}"/>
              </a:ext>
            </a:extLst>
          </p:cNvPr>
          <p:cNvGrpSpPr/>
          <p:nvPr/>
        </p:nvGrpSpPr>
        <p:grpSpPr>
          <a:xfrm>
            <a:off x="40999" y="4106120"/>
            <a:ext cx="4046195" cy="1044178"/>
            <a:chOff x="1781556" y="4106120"/>
            <a:chExt cx="4046195" cy="1044178"/>
          </a:xfrm>
        </p:grpSpPr>
        <p:grpSp>
          <p:nvGrpSpPr>
            <p:cNvPr id="5" name="Group 24">
              <a:extLst>
                <a:ext uri="{FF2B5EF4-FFF2-40B4-BE49-F238E27FC236}">
                  <a16:creationId xmlns:a16="http://schemas.microsoft.com/office/drawing/2014/main" id="{EF473B19-3D89-6C5C-4789-232C495B0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1556" y="4555558"/>
              <a:ext cx="1428750" cy="582216"/>
              <a:chOff x="1085" y="1527"/>
              <a:chExt cx="900" cy="489"/>
            </a:xfrm>
          </p:grpSpPr>
          <p:sp>
            <p:nvSpPr>
              <p:cNvPr id="6" name="AutoShape 8">
                <a:extLst>
                  <a:ext uri="{FF2B5EF4-FFF2-40B4-BE49-F238E27FC236}">
                    <a16:creationId xmlns:a16="http://schemas.microsoft.com/office/drawing/2014/main" id="{C3054A56-DACB-8432-FD5F-B3119C08C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Motions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997D12F4-B39A-7647-DB2C-F62D583E3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1783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motions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3C716F0-02E8-7AD4-E5C7-492EB65CD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213" y="4106120"/>
              <a:ext cx="1887538" cy="1044178"/>
              <a:chOff x="2706" y="1148"/>
              <a:chExt cx="1189" cy="877"/>
            </a:xfrm>
          </p:grpSpPr>
          <p:sp>
            <p:nvSpPr>
              <p:cNvPr id="9" name="AutoShape 11">
                <a:extLst>
                  <a:ext uri="{FF2B5EF4-FFF2-40B4-BE49-F238E27FC236}">
                    <a16:creationId xmlns:a16="http://schemas.microsoft.com/office/drawing/2014/main" id="{6EF45015-FBAC-5B77-801F-2F6001DD6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148"/>
                <a:ext cx="1189" cy="632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Expressiveness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4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Patients</a:t>
                </a:r>
                <a:r>
                  <a:rPr lang="en-US" sz="1350" dirty="0">
                    <a:solidFill>
                      <a:srgbClr val="000000"/>
                    </a:solidFill>
                  </a:rPr>
                  <a:t> in 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Occasions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1D60998C-D1E2-44C4-F0BD-90AC16351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1792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16 videos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18A5B759-65F5-0E8E-8972-3C8311A49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553" y="4694266"/>
              <a:ext cx="1116000" cy="1532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9FF73F-4945-4716-2F51-30CBA46463F9}"/>
              </a:ext>
            </a:extLst>
          </p:cNvPr>
          <p:cNvGrpSpPr>
            <a:grpSpLocks/>
          </p:cNvGrpSpPr>
          <p:nvPr/>
        </p:nvGrpSpPr>
        <p:grpSpPr bwMode="auto">
          <a:xfrm>
            <a:off x="4946700" y="4095139"/>
            <a:ext cx="1766888" cy="1044178"/>
            <a:chOff x="2706" y="1148"/>
            <a:chExt cx="1113" cy="877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68875E-821E-9157-E293-2E5C720F8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1148"/>
              <a:ext cx="1113" cy="632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60363" indent="-298450"/>
              <a:r>
                <a:rPr lang="en-US" sz="1350" dirty="0">
                  <a:solidFill>
                    <a:srgbClr val="000000"/>
                  </a:solidFill>
                </a:rPr>
                <a:t>74	</a:t>
              </a:r>
              <a:r>
                <a:rPr lang="en-US" sz="1350" b="1" dirty="0">
                  <a:solidFill>
                    <a:srgbClr val="000000"/>
                  </a:solidFill>
                </a:rPr>
                <a:t>Raters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360363" indent="-298450"/>
              <a:endParaRPr lang="en-US" sz="1350" dirty="0">
                <a:solidFill>
                  <a:srgbClr val="000000"/>
                </a:solidFill>
              </a:endParaRPr>
            </a:p>
            <a:p>
              <a:pPr marL="360363" indent="-298450"/>
              <a:r>
                <a:rPr lang="en-US" sz="1350" dirty="0">
                  <a:solidFill>
                    <a:srgbClr val="000000"/>
                  </a:solidFill>
                </a:rPr>
                <a:t>16	</a:t>
              </a:r>
              <a:r>
                <a:rPr lang="en-US" sz="1350" b="1" dirty="0">
                  <a:solidFill>
                    <a:srgbClr val="000000"/>
                  </a:solidFill>
                </a:rPr>
                <a:t>Viewings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1D1B532E-0F86-81F6-9F8A-615BBB9AB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1792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1184 episodes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id="{86861EA8-CAD5-D5FB-80F2-E6C08189D5EE}"/>
              </a:ext>
            </a:extLst>
          </p:cNvPr>
          <p:cNvGrpSpPr>
            <a:grpSpLocks/>
          </p:cNvGrpSpPr>
          <p:nvPr/>
        </p:nvGrpSpPr>
        <p:grpSpPr bwMode="auto">
          <a:xfrm>
            <a:off x="2261766" y="3344189"/>
            <a:ext cx="1447800" cy="514350"/>
            <a:chOff x="1073" y="1328"/>
            <a:chExt cx="912" cy="432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0A7BEF12-8CDF-4923-497A-6BA3E6B46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527"/>
              <a:ext cx="876" cy="233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38138" indent="-204788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Trainings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B9CD49F7-E2ED-2111-4873-76C352F34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1328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2 trainings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4" name="Line 6">
            <a:extLst>
              <a:ext uri="{FF2B5EF4-FFF2-40B4-BE49-F238E27FC236}">
                <a16:creationId xmlns:a16="http://schemas.microsoft.com/office/drawing/2014/main" id="{9CA6B533-76DA-FDE3-A5A3-DF39AE67A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700" y="3735155"/>
            <a:ext cx="1557149" cy="543540"/>
          </a:xfrm>
          <a:prstGeom prst="line">
            <a:avLst/>
          </a:prstGeom>
          <a:noFill/>
          <a:ln w="19050" cap="sq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31B703-E55F-C3D9-BDCC-4D18E7EEA58C}"/>
              </a:ext>
            </a:extLst>
          </p:cNvPr>
          <p:cNvGrpSpPr/>
          <p:nvPr/>
        </p:nvGrpSpPr>
        <p:grpSpPr>
          <a:xfrm>
            <a:off x="4007039" y="4323626"/>
            <a:ext cx="1116001" cy="374981"/>
            <a:chOff x="5747596" y="4323626"/>
            <a:chExt cx="1116001" cy="374981"/>
          </a:xfrm>
        </p:grpSpPr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59BC44C9-E670-7F15-070C-8ACAA16D9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7597" y="4683285"/>
              <a:ext cx="1116000" cy="1532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A27DEA43-0F30-C170-3805-670A169DC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7596" y="4323626"/>
              <a:ext cx="509907" cy="365866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oval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52D37D90-4472-6CC8-2E8D-46A3A970D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7596" y="4533345"/>
              <a:ext cx="512527" cy="159238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7A9F4C-67F6-18B4-8F7A-D20D06496B09}"/>
              </a:ext>
            </a:extLst>
          </p:cNvPr>
          <p:cNvSpPr txBox="1">
            <a:spLocks/>
          </p:cNvSpPr>
          <p:nvPr/>
        </p:nvSpPr>
        <p:spPr bwMode="auto">
          <a:xfrm>
            <a:off x="6414834" y="3059072"/>
            <a:ext cx="2856990" cy="38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Previously, O and V omitted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CBE1A-62AE-2D21-7F06-806E47ECBD8C}"/>
              </a:ext>
            </a:extLst>
          </p:cNvPr>
          <p:cNvSpPr txBox="1"/>
          <p:nvPr/>
        </p:nvSpPr>
        <p:spPr>
          <a:xfrm>
            <a:off x="4320209" y="429496"/>
            <a:ext cx="480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(Solomon et al., 1997; Farewell &amp; Herzberg, 2003; Jarret et al., 2020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;</a:t>
            </a:r>
            <a:r>
              <a:rPr lang="en-US" sz="1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Brien, 2022 SMMR)</a:t>
            </a:r>
            <a:endParaRPr lang="en-A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FDB9662-A2F3-277E-7AAB-897A59F037A0}"/>
              </a:ext>
            </a:extLst>
          </p:cNvPr>
          <p:cNvSpPr txBox="1">
            <a:spLocks/>
          </p:cNvSpPr>
          <p:nvPr/>
        </p:nvSpPr>
        <p:spPr bwMode="auto">
          <a:xfrm>
            <a:off x="-41335" y="3334449"/>
            <a:ext cx="2087235" cy="84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feature here is that there is an allocation of factors of interest in both phases.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44CBF2-8C25-8B78-42A3-43D97F78DB3D}"/>
              </a:ext>
            </a:extLst>
          </p:cNvPr>
          <p:cNvGrpSpPr>
            <a:grpSpLocks/>
          </p:cNvGrpSpPr>
          <p:nvPr/>
        </p:nvGrpSpPr>
        <p:grpSpPr bwMode="auto">
          <a:xfrm>
            <a:off x="7315089" y="3737350"/>
            <a:ext cx="1779588" cy="1453752"/>
            <a:chOff x="2601" y="818"/>
            <a:chExt cx="1121" cy="1221"/>
          </a:xfrm>
        </p:grpSpPr>
        <p:sp>
          <p:nvSpPr>
            <p:cNvPr id="28" name="AutoShape 11">
              <a:extLst>
                <a:ext uri="{FF2B5EF4-FFF2-40B4-BE49-F238E27FC236}">
                  <a16:creationId xmlns:a16="http://schemas.microsoft.com/office/drawing/2014/main" id="{3DFA0C8F-DC77-1078-7B67-A11D9C50A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818"/>
              <a:ext cx="1121" cy="962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265113" indent="-265113"/>
              <a:r>
                <a:rPr lang="en-US" sz="1350" dirty="0">
                  <a:solidFill>
                    <a:srgbClr val="000000"/>
                  </a:solidFill>
                </a:rPr>
                <a:t>74	</a:t>
              </a:r>
              <a:r>
                <a:rPr lang="en-US" sz="1350" b="1" dirty="0">
                  <a:solidFill>
                    <a:srgbClr val="000000"/>
                  </a:solidFill>
                </a:rPr>
                <a:t>Raters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265113" indent="-265113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Expressiveness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265113" indent="-265113"/>
              <a:r>
                <a:rPr lang="en-US" sz="1350" dirty="0">
                  <a:solidFill>
                    <a:srgbClr val="000000"/>
                  </a:solidFill>
                </a:rPr>
                <a:t>4	</a:t>
              </a:r>
              <a:r>
                <a:rPr lang="en-US" sz="1350" b="1" dirty="0">
                  <a:solidFill>
                    <a:srgbClr val="000000"/>
                  </a:solidFill>
                </a:rPr>
                <a:t>Patients</a:t>
              </a:r>
              <a:r>
                <a:rPr lang="en-US" sz="1350" dirty="0">
                  <a:solidFill>
                    <a:srgbClr val="000000"/>
                  </a:solidFill>
                </a:rPr>
                <a:t> in </a:t>
              </a:r>
              <a:r>
                <a:rPr lang="en-US" sz="1350" b="1" dirty="0">
                  <a:solidFill>
                    <a:srgbClr val="000000"/>
                  </a:solidFill>
                </a:rPr>
                <a:t>E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265113" indent="-265113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Motions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B793B584-43F7-4304-1D10-F373C4BBD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" y="1806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1184 units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id="{0A15E6E7-B619-9E31-A623-5EC6DE5CC6C3}"/>
              </a:ext>
            </a:extLst>
          </p:cNvPr>
          <p:cNvGrpSpPr>
            <a:grpSpLocks/>
          </p:cNvGrpSpPr>
          <p:nvPr/>
        </p:nvGrpSpPr>
        <p:grpSpPr bwMode="auto">
          <a:xfrm>
            <a:off x="5809757" y="3367996"/>
            <a:ext cx="1447800" cy="514350"/>
            <a:chOff x="1073" y="1328"/>
            <a:chExt cx="912" cy="432"/>
          </a:xfrm>
        </p:grpSpPr>
        <p:sp>
          <p:nvSpPr>
            <p:cNvPr id="31" name="AutoShape 8">
              <a:extLst>
                <a:ext uri="{FF2B5EF4-FFF2-40B4-BE49-F238E27FC236}">
                  <a16:creationId xmlns:a16="http://schemas.microsoft.com/office/drawing/2014/main" id="{0CDE4486-13C0-63B0-C890-22093E85C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527"/>
              <a:ext cx="876" cy="233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38138" indent="-204788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Trainings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5F13D8B3-B6A6-9A6C-DF25-793A76FE7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1328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2 trainings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" name="Line 6">
            <a:extLst>
              <a:ext uri="{FF2B5EF4-FFF2-40B4-BE49-F238E27FC236}">
                <a16:creationId xmlns:a16="http://schemas.microsoft.com/office/drawing/2014/main" id="{1AD3F4AC-9D51-151B-D848-CE98FA427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0715" y="3781648"/>
            <a:ext cx="336885" cy="172688"/>
          </a:xfrm>
          <a:prstGeom prst="line">
            <a:avLst/>
          </a:prstGeom>
          <a:noFill/>
          <a:ln w="19050" cap="sq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9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/>
      <p:bldP spid="16" grpId="0" build="p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8ADA-9E2D-D6B4-FE70-47D31981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70" y="91768"/>
            <a:ext cx="3934865" cy="766130"/>
          </a:xfrm>
        </p:spPr>
        <p:txBody>
          <a:bodyPr/>
          <a:lstStyle/>
          <a:p>
            <a:r>
              <a:rPr lang="en-US" dirty="0"/>
              <a:t>Linear mixed models from allocations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D3682-353A-5DE7-714A-0B168184C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8AD07F4F-28A2-6C6F-FA96-495843623D61}"/>
              </a:ext>
            </a:extLst>
          </p:cNvPr>
          <p:cNvSpPr txBox="1">
            <a:spLocks/>
          </p:cNvSpPr>
          <p:nvPr/>
        </p:nvSpPr>
        <p:spPr bwMode="auto">
          <a:xfrm>
            <a:off x="498771" y="2152547"/>
            <a:ext cx="8417604" cy="295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257162" indent="-2571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5" indent="-21430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1800">
                <a:solidFill>
                  <a:schemeClr val="tx1"/>
                </a:solidFill>
                <a:latin typeface="+mn-lt"/>
              </a:defRPr>
            </a:lvl2pPr>
            <a:lvl3pPr marL="857207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+mn-lt"/>
              </a:defRPr>
            </a:lvl3pPr>
            <a:lvl4pPr marL="1200090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4pPr>
            <a:lvl5pPr marL="1542974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885856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39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22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05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spcBef>
                <a:spcPts val="400"/>
              </a:spcBef>
            </a:pPr>
            <a:r>
              <a:rPr lang="en-US" sz="1800" kern="0" dirty="0"/>
              <a:t>Initial fixed model</a:t>
            </a:r>
          </a:p>
          <a:p>
            <a:pPr lvl="1" defTabSz="914400">
              <a:spcBef>
                <a:spcPts val="400"/>
              </a:spcBef>
            </a:pPr>
            <a:r>
              <a:rPr lang="en-US" sz="1500" kern="0" dirty="0"/>
              <a:t>Mean + </a:t>
            </a:r>
            <a:r>
              <a:rPr lang="en-US" sz="1500" kern="0" dirty="0">
                <a:solidFill>
                  <a:srgbClr val="C00000"/>
                </a:solidFill>
              </a:rPr>
              <a:t>T</a:t>
            </a:r>
            <a:r>
              <a:rPr lang="en-US" sz="1500" kern="0" dirty="0"/>
              <a:t> + M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Initial random model:</a:t>
            </a:r>
          </a:p>
          <a:p>
            <a:pPr lvl="1" defTabSz="914400">
              <a:spcBef>
                <a:spcPts val="400"/>
              </a:spcBef>
            </a:pPr>
            <a:r>
              <a:rPr lang="en-US" sz="1400" kern="0" dirty="0"/>
              <a:t>Mean + </a:t>
            </a:r>
            <a:r>
              <a:rPr lang="en-US" sz="1400" kern="0" dirty="0">
                <a:solidFill>
                  <a:srgbClr val="C00000"/>
                </a:solidFill>
              </a:rPr>
              <a:t>R + V + R:V</a:t>
            </a:r>
            <a:r>
              <a:rPr lang="en-US" sz="1400" kern="0" dirty="0"/>
              <a:t> + E + O + O:E + E:P + O:E:P.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Fixed homogeneous allocation model (includes interactions between T, M &amp; E):</a:t>
            </a:r>
          </a:p>
          <a:p>
            <a:pPr lvl="1" defTabSz="914400">
              <a:spcBef>
                <a:spcPts val="400"/>
              </a:spcBef>
            </a:pPr>
            <a:r>
              <a:rPr lang="en-US" sz="1400" kern="0" dirty="0"/>
              <a:t>Mean + T + M + T:M + </a:t>
            </a:r>
            <a:r>
              <a:rPr lang="en-US" sz="1400" b="1" kern="0" dirty="0">
                <a:solidFill>
                  <a:srgbClr val="0070C0"/>
                </a:solidFill>
              </a:rPr>
              <a:t>E</a:t>
            </a:r>
            <a:r>
              <a:rPr lang="en-US" sz="1400" kern="0" dirty="0"/>
              <a:t> + T:E + M:E + T:M:E.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Random homogenous allocation model:</a:t>
            </a:r>
          </a:p>
          <a:p>
            <a:pPr lvl="1" defTabSz="914400">
              <a:spcBef>
                <a:spcPts val="400"/>
              </a:spcBef>
            </a:pPr>
            <a:r>
              <a:rPr lang="en-US" sz="1400" kern="0" dirty="0"/>
              <a:t>Mean + R + V + R:V + O + O:E + E:P + O:E:P</a:t>
            </a:r>
            <a:r>
              <a:rPr lang="en-US" kern="0" dirty="0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9130A1-C7E1-0BD3-B9AA-A84F680113E2}"/>
              </a:ext>
            </a:extLst>
          </p:cNvPr>
          <p:cNvGrpSpPr/>
          <p:nvPr/>
        </p:nvGrpSpPr>
        <p:grpSpPr>
          <a:xfrm>
            <a:off x="2373711" y="172776"/>
            <a:ext cx="6672589" cy="1806109"/>
            <a:chOff x="2285132" y="-21859"/>
            <a:chExt cx="6672589" cy="180610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20946A6-0298-3E4F-0191-45E9AE924F35}"/>
                </a:ext>
              </a:extLst>
            </p:cNvPr>
            <p:cNvGrpSpPr/>
            <p:nvPr/>
          </p:nvGrpSpPr>
          <p:grpSpPr>
            <a:xfrm>
              <a:off x="2285132" y="740072"/>
              <a:ext cx="4046195" cy="1044178"/>
              <a:chOff x="1781556" y="4106120"/>
              <a:chExt cx="4046195" cy="1044178"/>
            </a:xfrm>
          </p:grpSpPr>
          <p:grpSp>
            <p:nvGrpSpPr>
              <p:cNvPr id="21" name="Group 24">
                <a:extLst>
                  <a:ext uri="{FF2B5EF4-FFF2-40B4-BE49-F238E27FC236}">
                    <a16:creationId xmlns:a16="http://schemas.microsoft.com/office/drawing/2014/main" id="{EB475E90-E7D0-6166-EF74-A578906BD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1556" y="4555558"/>
                <a:ext cx="1428750" cy="582216"/>
                <a:chOff x="1085" y="1527"/>
                <a:chExt cx="900" cy="489"/>
              </a:xfrm>
            </p:grpSpPr>
            <p:sp>
              <p:nvSpPr>
                <p:cNvPr id="26" name="AutoShape 8">
                  <a:extLst>
                    <a:ext uri="{FF2B5EF4-FFF2-40B4-BE49-F238E27FC236}">
                      <a16:creationId xmlns:a16="http://schemas.microsoft.com/office/drawing/2014/main" id="{C892E08C-BBD3-1DA5-EB44-A5C98DEE7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9" y="1527"/>
                  <a:ext cx="876" cy="233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338138" indent="-204788"/>
                  <a:r>
                    <a:rPr lang="en-US" sz="1350" dirty="0">
                      <a:solidFill>
                        <a:srgbClr val="000000"/>
                      </a:solidFill>
                    </a:rPr>
                    <a:t>2	</a:t>
                  </a:r>
                  <a:r>
                    <a:rPr lang="en-US" sz="1350" b="1" dirty="0">
                      <a:solidFill>
                        <a:srgbClr val="000000"/>
                      </a:solidFill>
                    </a:rPr>
                    <a:t>Motions</a:t>
                  </a:r>
                  <a:endParaRPr lang="en-AU" sz="135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Text Box 9">
                  <a:extLst>
                    <a:ext uri="{FF2B5EF4-FFF2-40B4-BE49-F238E27FC236}">
                      <a16:creationId xmlns:a16="http://schemas.microsoft.com/office/drawing/2014/main" id="{CB5E2A25-8D03-A8A8-933D-854007F979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5" y="1783"/>
                  <a:ext cx="90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dirty="0">
                      <a:solidFill>
                        <a:srgbClr val="000000"/>
                      </a:solidFill>
                    </a:rPr>
                    <a:t>2 motions</a:t>
                  </a:r>
                  <a:endParaRPr lang="en-AU" sz="12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C5F41DE-3D3E-5382-D6A0-67B1F80EF3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0213" y="4106120"/>
                <a:ext cx="1887538" cy="1044178"/>
                <a:chOff x="2706" y="1148"/>
                <a:chExt cx="1189" cy="877"/>
              </a:xfrm>
            </p:grpSpPr>
            <p:sp>
              <p:nvSpPr>
                <p:cNvPr id="24" name="AutoShape 11">
                  <a:extLst>
                    <a:ext uri="{FF2B5EF4-FFF2-40B4-BE49-F238E27FC236}">
                      <a16:creationId xmlns:a16="http://schemas.microsoft.com/office/drawing/2014/main" id="{294B0620-0B61-AD03-FA2D-F26442A94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6" y="1148"/>
                  <a:ext cx="1189" cy="6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266700" indent="-204788"/>
                  <a:r>
                    <a:rPr lang="en-US" sz="1350" dirty="0">
                      <a:solidFill>
                        <a:srgbClr val="000000"/>
                      </a:solidFill>
                    </a:rPr>
                    <a:t>2	</a:t>
                  </a:r>
                  <a:r>
                    <a:rPr lang="en-US" sz="1350" b="1" dirty="0">
                      <a:solidFill>
                        <a:srgbClr val="000000"/>
                      </a:solidFill>
                    </a:rPr>
                    <a:t>Expressiveness</a:t>
                  </a:r>
                  <a:endParaRPr lang="en-US" sz="1350" dirty="0">
                    <a:solidFill>
                      <a:srgbClr val="000000"/>
                    </a:solidFill>
                  </a:endParaRPr>
                </a:p>
                <a:p>
                  <a:pPr marL="266700" indent="-204788"/>
                  <a:r>
                    <a:rPr lang="en-US" sz="1350" dirty="0">
                      <a:solidFill>
                        <a:srgbClr val="000000"/>
                      </a:solidFill>
                    </a:rPr>
                    <a:t>4	</a:t>
                  </a:r>
                  <a:r>
                    <a:rPr lang="en-US" sz="1350" b="1" dirty="0">
                      <a:solidFill>
                        <a:srgbClr val="000000"/>
                      </a:solidFill>
                    </a:rPr>
                    <a:t>Patients</a:t>
                  </a:r>
                  <a:r>
                    <a:rPr lang="en-US" sz="1350" dirty="0">
                      <a:solidFill>
                        <a:srgbClr val="000000"/>
                      </a:solidFill>
                    </a:rPr>
                    <a:t> in </a:t>
                  </a:r>
                  <a:r>
                    <a:rPr lang="en-US" sz="1350" b="1" dirty="0">
                      <a:solidFill>
                        <a:srgbClr val="000000"/>
                      </a:solidFill>
                    </a:rPr>
                    <a:t>E</a:t>
                  </a:r>
                  <a:endParaRPr lang="en-US" sz="1350" dirty="0">
                    <a:solidFill>
                      <a:srgbClr val="000000"/>
                    </a:solidFill>
                  </a:endParaRPr>
                </a:p>
                <a:p>
                  <a:pPr marL="266700" indent="-204788"/>
                  <a:r>
                    <a:rPr lang="en-US" sz="1350" dirty="0">
                      <a:solidFill>
                        <a:srgbClr val="000000"/>
                      </a:solidFill>
                    </a:rPr>
                    <a:t>2	</a:t>
                  </a:r>
                  <a:r>
                    <a:rPr lang="en-US" sz="1350" b="1" dirty="0">
                      <a:solidFill>
                        <a:srgbClr val="000000"/>
                      </a:solidFill>
                    </a:rPr>
                    <a:t>Occasions</a:t>
                  </a:r>
                  <a:endParaRPr lang="en-AU" sz="135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Text Box 12">
                  <a:extLst>
                    <a:ext uri="{FF2B5EF4-FFF2-40B4-BE49-F238E27FC236}">
                      <a16:creationId xmlns:a16="http://schemas.microsoft.com/office/drawing/2014/main" id="{B900854A-8BD3-8C12-9A3E-415BB4BE4A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2" y="1792"/>
                  <a:ext cx="90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dirty="0">
                      <a:solidFill>
                        <a:srgbClr val="000000"/>
                      </a:solidFill>
                    </a:rPr>
                    <a:t>16 videos</a:t>
                  </a:r>
                  <a:endParaRPr lang="en-AU" sz="1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" name="Line 6">
                <a:extLst>
                  <a:ext uri="{FF2B5EF4-FFF2-40B4-BE49-F238E27FC236}">
                    <a16:creationId xmlns:a16="http://schemas.microsoft.com/office/drawing/2014/main" id="{2B976602-A2E8-236F-FB0E-4163DD2C9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0553" y="4694266"/>
                <a:ext cx="1116000" cy="15322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prstDash val="dash"/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B4BDA5-1CAA-332B-F795-01CC1DAD9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0833" y="729091"/>
              <a:ext cx="1766888" cy="1044178"/>
              <a:chOff x="2706" y="1148"/>
              <a:chExt cx="1113" cy="877"/>
            </a:xfrm>
          </p:grpSpPr>
          <p:sp>
            <p:nvSpPr>
              <p:cNvPr id="29" name="AutoShape 11">
                <a:extLst>
                  <a:ext uri="{FF2B5EF4-FFF2-40B4-BE49-F238E27FC236}">
                    <a16:creationId xmlns:a16="http://schemas.microsoft.com/office/drawing/2014/main" id="{E2A84AD4-4FCD-0D17-C654-32C0D54D2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148"/>
                <a:ext cx="1113" cy="632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60363" indent="-298450"/>
                <a:r>
                  <a:rPr lang="en-US" sz="1350" dirty="0">
                    <a:solidFill>
                      <a:srgbClr val="000000"/>
                    </a:solidFill>
                  </a:rPr>
                  <a:t>74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Raters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360363" indent="-298450"/>
                <a:endParaRPr lang="en-US" sz="1350" dirty="0">
                  <a:solidFill>
                    <a:srgbClr val="000000"/>
                  </a:solidFill>
                </a:endParaRPr>
              </a:p>
              <a:p>
                <a:pPr marL="360363" indent="-298450"/>
                <a:r>
                  <a:rPr lang="en-US" sz="1350" dirty="0">
                    <a:solidFill>
                      <a:srgbClr val="000000"/>
                    </a:solidFill>
                  </a:rPr>
                  <a:t>16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Viewings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Text Box 12">
                <a:extLst>
                  <a:ext uri="{FF2B5EF4-FFF2-40B4-BE49-F238E27FC236}">
                    <a16:creationId xmlns:a16="http://schemas.microsoft.com/office/drawing/2014/main" id="{51991DC5-B4DA-1BDB-E5F5-08A03AC2E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2" y="1792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1184 episodes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" name="Group 24">
              <a:extLst>
                <a:ext uri="{FF2B5EF4-FFF2-40B4-BE49-F238E27FC236}">
                  <a16:creationId xmlns:a16="http://schemas.microsoft.com/office/drawing/2014/main" id="{5F67F96F-E9FA-D98A-A7AA-347235A4E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5899" y="-21859"/>
              <a:ext cx="1447800" cy="514350"/>
              <a:chOff x="1073" y="1328"/>
              <a:chExt cx="912" cy="432"/>
            </a:xfrm>
          </p:grpSpPr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95E2AC3F-863D-5CBD-F191-77E33C46E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Trainings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0CA5D155-6738-AE3C-133C-9BA89F730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" y="1328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trainings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E64CE1B2-5D4A-FE5C-2A53-5B00474E0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7833" y="369107"/>
              <a:ext cx="1557149" cy="54354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E958B2-E104-3758-2DEE-C21F86DCF105}"/>
                </a:ext>
              </a:extLst>
            </p:cNvPr>
            <p:cNvGrpSpPr/>
            <p:nvPr/>
          </p:nvGrpSpPr>
          <p:grpSpPr>
            <a:xfrm>
              <a:off x="6251172" y="957578"/>
              <a:ext cx="1116001" cy="374981"/>
              <a:chOff x="5747596" y="4323626"/>
              <a:chExt cx="1116001" cy="374981"/>
            </a:xfrm>
          </p:grpSpPr>
          <p:sp>
            <p:nvSpPr>
              <p:cNvPr id="36" name="Line 6">
                <a:extLst>
                  <a:ext uri="{FF2B5EF4-FFF2-40B4-BE49-F238E27FC236}">
                    <a16:creationId xmlns:a16="http://schemas.microsoft.com/office/drawing/2014/main" id="{75BF64E4-3E2D-0824-DDA5-CF07D5083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47597" y="4683285"/>
                <a:ext cx="1116000" cy="15322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prstDash val="dash"/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:a16="http://schemas.microsoft.com/office/drawing/2014/main" id="{5F1DF169-1977-029C-2A32-8E021D3D4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7596" y="4323626"/>
                <a:ext cx="509907" cy="365866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prstDash val="dash"/>
                <a:round/>
                <a:headEnd type="none" w="sm" len="sm"/>
                <a:tailEnd type="oval" w="lg" len="lg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Line 6">
                <a:extLst>
                  <a:ext uri="{FF2B5EF4-FFF2-40B4-BE49-F238E27FC236}">
                    <a16:creationId xmlns:a16="http://schemas.microsoft.com/office/drawing/2014/main" id="{87CDF8BD-7AF4-5124-4362-EEF9B1D21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7596" y="4533345"/>
                <a:ext cx="512527" cy="159238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prstDash val="dash"/>
                <a:round/>
                <a:headEnd type="none" w="sm" len="sm"/>
                <a:tailEnd type="none" w="lg" len="lg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9847-C98A-8D48-0758-B44D049F5A67}"/>
              </a:ext>
            </a:extLst>
          </p:cNvPr>
          <p:cNvSpPr txBox="1">
            <a:spLocks/>
          </p:cNvSpPr>
          <p:nvPr/>
        </p:nvSpPr>
        <p:spPr bwMode="auto">
          <a:xfrm>
            <a:off x="6110286" y="3802051"/>
            <a:ext cx="2706549" cy="111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Again, there is no indication in these models of the relationships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between the terms in the models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5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EFBFDE-407E-FC10-6659-B7328F8F2E65}"/>
              </a:ext>
            </a:extLst>
          </p:cNvPr>
          <p:cNvSpPr txBox="1"/>
          <p:nvPr/>
        </p:nvSpPr>
        <p:spPr>
          <a:xfrm>
            <a:off x="2313708" y="256091"/>
            <a:ext cx="68302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ph2.canon &lt;- </a:t>
            </a:r>
            <a:r>
              <a:rPr lang="en-AU" sz="1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</a:t>
            </a:r>
            <a:r>
              <a:rPr lang="en-AU" sz="1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episo</a:t>
            </a:r>
            <a:r>
              <a:rPr lang="en-AU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~ R * V,</a:t>
            </a:r>
          </a:p>
          <a:p>
            <a:r>
              <a:rPr lang="en-AU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video = ~ (E/P)*O,</a:t>
            </a:r>
          </a:p>
          <a:p>
            <a:r>
              <a:rPr lang="en-AU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</a:t>
            </a:r>
            <a:r>
              <a:rPr lang="en-AU" sz="1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tme</a:t>
            </a:r>
            <a:r>
              <a:rPr lang="en-AU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~ T * M * E),</a:t>
            </a:r>
          </a:p>
          <a:p>
            <a:r>
              <a:rPr lang="en-AU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data = ph2.L.lay)</a:t>
            </a:r>
          </a:p>
          <a:p>
            <a:r>
              <a:rPr lang="en-AU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summary(ph2.canon, </a:t>
            </a:r>
            <a:r>
              <a:rPr lang="en-AU" sz="1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which.criteria</a:t>
            </a:r>
            <a:r>
              <a:rPr lang="en-AU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AU" sz="1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aeff</a:t>
            </a:r>
            <a:r>
              <a:rPr lang="en-AU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episo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video &amp;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tme</a:t>
            </a: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Source.episo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df1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Source.video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Source.tme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df3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             73                   T               1      1.0000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Residual       72            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             15 E               1 E               1      1.0000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P[E]            6                        1.0000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O               1 M               1      1.0000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E#O             1 M#E             1      1.0000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P#O[E]          6                        1.0000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R#V          1095                   T#M             1      1.0000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T#E             1      1.0000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T#M#E           1      1.0000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Residual     1092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97502-B26D-589D-361F-40EF6ABE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1" y="96756"/>
            <a:ext cx="2033081" cy="898564"/>
          </a:xfrm>
        </p:spPr>
        <p:txBody>
          <a:bodyPr/>
          <a:lstStyle/>
          <a:p>
            <a:r>
              <a:rPr lang="en-US" sz="3200" dirty="0"/>
              <a:t>Anatomy of design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8550-9131-D16B-4753-DF4987A27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z="900" smtClean="0"/>
              <a:pPr/>
              <a:t>13</a:t>
            </a:fld>
            <a:endParaRPr lang="en-AU" sz="9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5E6782-AC47-617C-ACDD-D292C024A733}"/>
              </a:ext>
            </a:extLst>
          </p:cNvPr>
          <p:cNvGrpSpPr>
            <a:grpSpLocks/>
          </p:cNvGrpSpPr>
          <p:nvPr/>
        </p:nvGrpSpPr>
        <p:grpSpPr bwMode="auto">
          <a:xfrm>
            <a:off x="223364" y="2244367"/>
            <a:ext cx="1887538" cy="1044178"/>
            <a:chOff x="2706" y="1148"/>
            <a:chExt cx="1189" cy="877"/>
          </a:xfrm>
        </p:grpSpPr>
        <p:sp>
          <p:nvSpPr>
            <p:cNvPr id="37" name="AutoShape 11">
              <a:extLst>
                <a:ext uri="{FF2B5EF4-FFF2-40B4-BE49-F238E27FC236}">
                  <a16:creationId xmlns:a16="http://schemas.microsoft.com/office/drawing/2014/main" id="{17FE8D0C-7CE7-3D8B-4949-2AA1D10E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1148"/>
              <a:ext cx="1189" cy="632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266700" indent="-204788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Expressiveness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266700" indent="-204788"/>
              <a:r>
                <a:rPr lang="en-US" sz="1350" dirty="0">
                  <a:solidFill>
                    <a:srgbClr val="000000"/>
                  </a:solidFill>
                </a:rPr>
                <a:t>4	</a:t>
              </a:r>
              <a:r>
                <a:rPr lang="en-US" sz="1350" b="1" dirty="0">
                  <a:solidFill>
                    <a:srgbClr val="000000"/>
                  </a:solidFill>
                </a:rPr>
                <a:t>Patients</a:t>
              </a:r>
              <a:r>
                <a:rPr lang="en-US" sz="1350" dirty="0">
                  <a:solidFill>
                    <a:srgbClr val="000000"/>
                  </a:solidFill>
                </a:rPr>
                <a:t> in </a:t>
              </a:r>
              <a:r>
                <a:rPr lang="en-US" sz="1350" b="1" dirty="0">
                  <a:solidFill>
                    <a:srgbClr val="000000"/>
                  </a:solidFill>
                </a:rPr>
                <a:t>E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266700" indent="-204788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Occasions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31736E1B-742A-EE38-69B5-332E8E7E1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" y="1792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16 videos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398072-4D2B-FE97-B0CF-53523E7805C9}"/>
              </a:ext>
            </a:extLst>
          </p:cNvPr>
          <p:cNvGrpSpPr>
            <a:grpSpLocks/>
          </p:cNvGrpSpPr>
          <p:nvPr/>
        </p:nvGrpSpPr>
        <p:grpSpPr bwMode="auto">
          <a:xfrm>
            <a:off x="260308" y="1129801"/>
            <a:ext cx="1766888" cy="1044178"/>
            <a:chOff x="2706" y="1148"/>
            <a:chExt cx="1113" cy="877"/>
          </a:xfrm>
        </p:grpSpPr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3092C245-042A-79E6-8876-9CFFD1784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1148"/>
              <a:ext cx="1113" cy="632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60363" indent="-298450"/>
              <a:r>
                <a:rPr lang="en-US" sz="1350" dirty="0">
                  <a:solidFill>
                    <a:srgbClr val="000000"/>
                  </a:solidFill>
                </a:rPr>
                <a:t>74	</a:t>
              </a:r>
              <a:r>
                <a:rPr lang="en-US" sz="1350" b="1" dirty="0">
                  <a:solidFill>
                    <a:srgbClr val="000000"/>
                  </a:solidFill>
                </a:rPr>
                <a:t>Raters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360363" indent="-298450"/>
              <a:endParaRPr lang="en-US" sz="1350" dirty="0">
                <a:solidFill>
                  <a:srgbClr val="000000"/>
                </a:solidFill>
              </a:endParaRPr>
            </a:p>
            <a:p>
              <a:pPr marL="360363" indent="-298450"/>
              <a:r>
                <a:rPr lang="en-US" sz="1350" dirty="0">
                  <a:solidFill>
                    <a:srgbClr val="000000"/>
                  </a:solidFill>
                </a:rPr>
                <a:t>16	</a:t>
              </a:r>
              <a:r>
                <a:rPr lang="en-US" sz="1350" b="1" dirty="0">
                  <a:solidFill>
                    <a:srgbClr val="000000"/>
                  </a:solidFill>
                </a:rPr>
                <a:t>Viewings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 Box 12">
              <a:extLst>
                <a:ext uri="{FF2B5EF4-FFF2-40B4-BE49-F238E27FC236}">
                  <a16:creationId xmlns:a16="http://schemas.microsoft.com/office/drawing/2014/main" id="{F0EF9C1A-6D93-219B-50A0-D432BEA90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1792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1184 episodes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4E20AB-AFC4-3008-6759-D2F380A01863}"/>
              </a:ext>
            </a:extLst>
          </p:cNvPr>
          <p:cNvGrpSpPr/>
          <p:nvPr/>
        </p:nvGrpSpPr>
        <p:grpSpPr>
          <a:xfrm>
            <a:off x="405373" y="3488404"/>
            <a:ext cx="1428751" cy="1187457"/>
            <a:chOff x="324565" y="3748162"/>
            <a:chExt cx="1428751" cy="1187457"/>
          </a:xfrm>
        </p:grpSpPr>
        <p:grpSp>
          <p:nvGrpSpPr>
            <p:cNvPr id="33" name="Group 24">
              <a:extLst>
                <a:ext uri="{FF2B5EF4-FFF2-40B4-BE49-F238E27FC236}">
                  <a16:creationId xmlns:a16="http://schemas.microsoft.com/office/drawing/2014/main" id="{AC13C688-ADA9-B956-EB51-4452E98DD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565" y="3748162"/>
              <a:ext cx="1428750" cy="582216"/>
              <a:chOff x="1085" y="1527"/>
              <a:chExt cx="900" cy="489"/>
            </a:xfrm>
          </p:grpSpPr>
          <p:sp>
            <p:nvSpPr>
              <p:cNvPr id="34" name="AutoShape 8">
                <a:extLst>
                  <a:ext uri="{FF2B5EF4-FFF2-40B4-BE49-F238E27FC236}">
                    <a16:creationId xmlns:a16="http://schemas.microsoft.com/office/drawing/2014/main" id="{2D4EAD1C-5984-BAF1-B3AE-2D6E4E757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Motions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9">
                <a:extLst>
                  <a:ext uri="{FF2B5EF4-FFF2-40B4-BE49-F238E27FC236}">
                    <a16:creationId xmlns:a16="http://schemas.microsoft.com/office/drawing/2014/main" id="{87361EA6-889A-9150-8922-C5E9E8162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1783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motions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Group 24">
              <a:extLst>
                <a:ext uri="{FF2B5EF4-FFF2-40B4-BE49-F238E27FC236}">
                  <a16:creationId xmlns:a16="http://schemas.microsoft.com/office/drawing/2014/main" id="{915CA203-297B-38DC-BCDB-BB35B4344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566" y="4397456"/>
              <a:ext cx="1428750" cy="538163"/>
              <a:chOff x="1120" y="1399"/>
              <a:chExt cx="900" cy="452"/>
            </a:xfrm>
          </p:grpSpPr>
          <p:sp>
            <p:nvSpPr>
              <p:cNvPr id="45" name="AutoShape 8">
                <a:extLst>
                  <a:ext uri="{FF2B5EF4-FFF2-40B4-BE49-F238E27FC236}">
                    <a16:creationId xmlns:a16="http://schemas.microsoft.com/office/drawing/2014/main" id="{6E7F7B9A-7577-3E51-E50B-3C307FC32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399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Trainings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Text Box 9">
                <a:extLst>
                  <a:ext uri="{FF2B5EF4-FFF2-40B4-BE49-F238E27FC236}">
                    <a16:creationId xmlns:a16="http://schemas.microsoft.com/office/drawing/2014/main" id="{803FE9DC-1318-AA4C-D1A7-7466D8C42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0" y="1618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trainings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25FBA61-FCCA-0097-4531-A43941E7C154}"/>
              </a:ext>
            </a:extLst>
          </p:cNvPr>
          <p:cNvSpPr/>
          <p:nvPr/>
        </p:nvSpPr>
        <p:spPr>
          <a:xfrm>
            <a:off x="2461577" y="1947547"/>
            <a:ext cx="6438239" cy="3395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2A4A74-7FD3-B9C8-04E4-7A6C8BE64141}"/>
              </a:ext>
            </a:extLst>
          </p:cNvPr>
          <p:cNvSpPr/>
          <p:nvPr/>
        </p:nvSpPr>
        <p:spPr>
          <a:xfrm>
            <a:off x="2461578" y="3254056"/>
            <a:ext cx="6458386" cy="732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587848-DA7E-D781-1487-D3023972C752}"/>
              </a:ext>
            </a:extLst>
          </p:cNvPr>
          <p:cNvSpPr/>
          <p:nvPr/>
        </p:nvSpPr>
        <p:spPr>
          <a:xfrm>
            <a:off x="2453157" y="2307695"/>
            <a:ext cx="6458387" cy="9226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8D20036-C045-E47D-BA46-582F6633F4B2}"/>
              </a:ext>
            </a:extLst>
          </p:cNvPr>
          <p:cNvSpPr txBox="1">
            <a:spLocks/>
          </p:cNvSpPr>
          <p:nvPr/>
        </p:nvSpPr>
        <p:spPr bwMode="auto">
          <a:xfrm>
            <a:off x="3075403" y="4120234"/>
            <a:ext cx="5987651" cy="99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 is exhaustively confounded by sources</a:t>
            </a:r>
            <a:r>
              <a:rPr kumimoji="0" lang="en-US" sz="1500" b="0" i="0" u="none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 involving O, P and E</a:t>
            </a:r>
          </a:p>
          <a:p>
            <a:pPr marL="342900" lvl="0" indent="-342900" defTabSz="914400" fontAlgn="base">
              <a:spcAft>
                <a:spcPct val="0"/>
              </a:spcAft>
              <a:buClr>
                <a:srgbClr val="7030A0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sz="1400" kern="0" baseline="0" dirty="0">
                <a:solidFill>
                  <a:srgbClr val="7030A0"/>
                </a:solidFill>
                <a:latin typeface="Arial"/>
              </a:rPr>
              <a:t>Cannot</a:t>
            </a:r>
            <a:r>
              <a:rPr lang="en-US" sz="1400" kern="0" dirty="0">
                <a:solidFill>
                  <a:srgbClr val="7030A0"/>
                </a:solidFill>
                <a:latin typeface="Arial"/>
              </a:rPr>
              <a:t> separate viewing order from patient variability and the model will be singular; </a:t>
            </a:r>
          </a:p>
          <a:p>
            <a:pPr marL="342900" lvl="0" indent="-342900" defTabSz="914400" fontAlgn="base">
              <a:spcAft>
                <a:spcPct val="0"/>
              </a:spcAft>
              <a:buClr>
                <a:srgbClr val="7030A0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sz="14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kern="0" dirty="0">
                <a:solidFill>
                  <a:srgbClr val="7030A0"/>
                </a:solidFill>
              </a:rPr>
              <a:t> or </a:t>
            </a:r>
            <a:r>
              <a:rPr lang="en-US" sz="14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P#O[E]</a:t>
            </a:r>
            <a:r>
              <a:rPr lang="en-US" sz="1400" kern="0" dirty="0">
                <a:solidFill>
                  <a:srgbClr val="7030A0"/>
                </a:solidFill>
                <a:latin typeface="Arial"/>
              </a:rPr>
              <a:t> need removing, along with </a:t>
            </a:r>
            <a:r>
              <a:rPr lang="en-US" sz="14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kern="0" dirty="0">
                <a:solidFill>
                  <a:srgbClr val="7030A0"/>
                </a:solidFill>
                <a:latin typeface="Arial"/>
              </a:rPr>
              <a:t> and </a:t>
            </a:r>
            <a:r>
              <a:rPr lang="en-US" sz="14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E#O</a:t>
            </a:r>
            <a:r>
              <a:rPr lang="en-US" sz="1400" kern="0" dirty="0">
                <a:solidFill>
                  <a:srgbClr val="7030A0"/>
                </a:solidFill>
                <a:latin typeface="Arial"/>
              </a:rPr>
              <a:t>.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F29CFF1-8ACB-6A5A-3889-0F801FB915EC}"/>
              </a:ext>
            </a:extLst>
          </p:cNvPr>
          <p:cNvSpPr txBox="1">
            <a:spLocks/>
          </p:cNvSpPr>
          <p:nvPr/>
        </p:nvSpPr>
        <p:spPr bwMode="auto">
          <a:xfrm>
            <a:off x="194212" y="4601937"/>
            <a:ext cx="2705938" cy="59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Include interactions for factors of</a:t>
            </a:r>
            <a:r>
              <a:rPr kumimoji="0" lang="en-US" sz="1500" b="0" i="0" u="none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interest, T, M &amp; E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AU" sz="15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2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  <p:bldP spid="25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2E3D-09A0-1C28-9EEA-7EB3F429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68" y="-36680"/>
            <a:ext cx="8640000" cy="452910"/>
          </a:xfrm>
        </p:spPr>
        <p:txBody>
          <a:bodyPr/>
          <a:lstStyle/>
          <a:p>
            <a:r>
              <a:rPr lang="en-US" dirty="0"/>
              <a:t>Including all random intertier interactions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A4F3-C2FD-5F48-42C5-1B932216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52" y="2216612"/>
            <a:ext cx="8878248" cy="29268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The intertier interactions are all terms involving factors from different panels, </a:t>
            </a:r>
          </a:p>
          <a:p>
            <a:pPr lvl="1">
              <a:spcBef>
                <a:spcPts val="0"/>
              </a:spcBef>
            </a:pPr>
            <a:r>
              <a:rPr lang="en-US" sz="1500" dirty="0"/>
              <a:t>except not between a factor and the factor(s) to which it is allocated; </a:t>
            </a:r>
            <a:br>
              <a:rPr lang="en-US" sz="1500" dirty="0"/>
            </a:br>
            <a:r>
              <a:rPr lang="en-US" sz="1500" dirty="0"/>
              <a:t>cannot be estimated due to a lack of replication.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e.g. Trainings and Raters, for which there is only one training for each rater.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Random model with inter-tier interactions: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E:P + R + V + R:V + </a:t>
            </a:r>
            <a:r>
              <a:rPr lang="en-US" sz="1600" dirty="0">
                <a:solidFill>
                  <a:srgbClr val="7030A0"/>
                </a:solidFill>
              </a:rPr>
              <a:t>(T * M):P:E</a:t>
            </a:r>
            <a:r>
              <a:rPr lang="en-US" sz="1600" dirty="0"/>
              <a:t> + </a:t>
            </a:r>
            <a:r>
              <a:rPr lang="en-US" sz="1600" dirty="0">
                <a:solidFill>
                  <a:srgbClr val="7030A0"/>
                </a:solidFill>
              </a:rPr>
              <a:t>T:V</a:t>
            </a:r>
            <a:r>
              <a:rPr lang="en-US" sz="1600" dirty="0"/>
              <a:t> + </a:t>
            </a:r>
            <a:r>
              <a:rPr lang="en-US" sz="1600" dirty="0">
                <a:solidFill>
                  <a:srgbClr val="7030A0"/>
                </a:solidFill>
              </a:rPr>
              <a:t>R:M</a:t>
            </a:r>
            <a:r>
              <a:rPr lang="en-US" sz="1600" dirty="0"/>
              <a:t> + </a:t>
            </a:r>
            <a:r>
              <a:rPr lang="en-US" sz="1600" dirty="0">
                <a:solidFill>
                  <a:srgbClr val="7030A0"/>
                </a:solidFill>
              </a:rPr>
              <a:t>R</a:t>
            </a:r>
            <a:r>
              <a:rPr lang="en-US" sz="1600" dirty="0">
                <a:solidFill>
                  <a:srgbClr val="7030A0"/>
                </a:solidFill>
                <a:sym typeface="Wingdings" panose="05000000000000000000" pitchFamily="2" charset="2"/>
              </a:rPr>
              <a:t>:O * (E / P))</a:t>
            </a:r>
            <a:r>
              <a:rPr lang="en-US" sz="16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1600" dirty="0"/>
              <a:t>Are all terms estimable? How is the analysis affected? How is the information distributed?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ph2.homogint.canon &lt;- </a:t>
            </a:r>
            <a:r>
              <a:rPr lang="en-US" sz="1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</a:t>
            </a:r>
            <a:r>
              <a:rPr lang="en-US" sz="1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episo</a:t>
            </a: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~ R * V,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   train  = ~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* V</a:t>
            </a: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   video  = ~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*</a:t>
            </a: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* (E/P),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   motion = ~ T * M * (E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</a:t>
            </a: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* R</a:t>
            </a: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data = ph2.L.lay)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FBDF4-9A24-3939-A0AB-9AF119FB1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14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617264-14E2-FA68-CABE-1A6D45184A37}"/>
              </a:ext>
            </a:extLst>
          </p:cNvPr>
          <p:cNvGrpSpPr/>
          <p:nvPr/>
        </p:nvGrpSpPr>
        <p:grpSpPr>
          <a:xfrm>
            <a:off x="1267352" y="391252"/>
            <a:ext cx="6672589" cy="1806109"/>
            <a:chOff x="1615308" y="612674"/>
            <a:chExt cx="6672589" cy="1806109"/>
          </a:xfrm>
        </p:grpSpPr>
        <p:grpSp>
          <p:nvGrpSpPr>
            <p:cNvPr id="5" name="Group 24">
              <a:extLst>
                <a:ext uri="{FF2B5EF4-FFF2-40B4-BE49-F238E27FC236}">
                  <a16:creationId xmlns:a16="http://schemas.microsoft.com/office/drawing/2014/main" id="{2D304048-6AAD-2579-0508-0F7BC4B02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5308" y="1824043"/>
              <a:ext cx="1428750" cy="582216"/>
              <a:chOff x="1085" y="1527"/>
              <a:chExt cx="900" cy="489"/>
            </a:xfrm>
          </p:grpSpPr>
          <p:sp>
            <p:nvSpPr>
              <p:cNvPr id="6" name="AutoShape 8">
                <a:extLst>
                  <a:ext uri="{FF2B5EF4-FFF2-40B4-BE49-F238E27FC236}">
                    <a16:creationId xmlns:a16="http://schemas.microsoft.com/office/drawing/2014/main" id="{705D97EB-1912-83EF-E9B9-C97C3CFE3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Motions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1D62EADA-A186-8F4C-5537-536AE6FF7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1783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motions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CAB58E1-5026-B64E-88E7-938D59883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3965" y="1374605"/>
              <a:ext cx="1887538" cy="1044178"/>
              <a:chOff x="2706" y="1148"/>
              <a:chExt cx="1189" cy="877"/>
            </a:xfrm>
          </p:grpSpPr>
          <p:sp>
            <p:nvSpPr>
              <p:cNvPr id="9" name="AutoShape 11">
                <a:extLst>
                  <a:ext uri="{FF2B5EF4-FFF2-40B4-BE49-F238E27FC236}">
                    <a16:creationId xmlns:a16="http://schemas.microsoft.com/office/drawing/2014/main" id="{28F59EBD-74D8-D8B7-8C95-22D20BAB4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148"/>
                <a:ext cx="1189" cy="632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Expressiveness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4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Patients</a:t>
                </a:r>
                <a:r>
                  <a:rPr lang="en-US" sz="1350" dirty="0">
                    <a:solidFill>
                      <a:srgbClr val="000000"/>
                    </a:solidFill>
                  </a:rPr>
                  <a:t> in 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Occasions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D070FBBB-E4FB-C482-96FD-FF32C8401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1792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16 videos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4CA2026A-B594-01A2-6F9F-AF2764DCB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4305" y="1962751"/>
              <a:ext cx="1116000" cy="1532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AF5E1F-3046-8172-09E2-7D05786EE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1009" y="1363624"/>
              <a:ext cx="1766888" cy="1044178"/>
              <a:chOff x="2706" y="1148"/>
              <a:chExt cx="1113" cy="877"/>
            </a:xfrm>
          </p:grpSpPr>
          <p:sp>
            <p:nvSpPr>
              <p:cNvPr id="13" name="AutoShape 11">
                <a:extLst>
                  <a:ext uri="{FF2B5EF4-FFF2-40B4-BE49-F238E27FC236}">
                    <a16:creationId xmlns:a16="http://schemas.microsoft.com/office/drawing/2014/main" id="{83F32516-8ADF-8385-2D41-A3135702E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148"/>
                <a:ext cx="1113" cy="632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60363" indent="-298450"/>
                <a:r>
                  <a:rPr lang="en-US" sz="1350" dirty="0">
                    <a:solidFill>
                      <a:srgbClr val="000000"/>
                    </a:solidFill>
                  </a:rPr>
                  <a:t>74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Raters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360363" indent="-298450"/>
                <a:endParaRPr lang="en-US" sz="1350" dirty="0">
                  <a:solidFill>
                    <a:srgbClr val="000000"/>
                  </a:solidFill>
                </a:endParaRPr>
              </a:p>
              <a:p>
                <a:pPr marL="360363" indent="-298450"/>
                <a:r>
                  <a:rPr lang="en-US" sz="1350" dirty="0">
                    <a:solidFill>
                      <a:srgbClr val="000000"/>
                    </a:solidFill>
                  </a:rPr>
                  <a:t>16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Viewings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Text Box 12">
                <a:extLst>
                  <a:ext uri="{FF2B5EF4-FFF2-40B4-BE49-F238E27FC236}">
                    <a16:creationId xmlns:a16="http://schemas.microsoft.com/office/drawing/2014/main" id="{BC60F93D-1804-BE9C-6007-AE64CA66B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2" y="1792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1184 episodes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A2ED31C6-8A1F-D33C-62F0-8F5698CCE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1349" y="1951770"/>
              <a:ext cx="1116000" cy="1532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6" name="Group 24">
              <a:extLst>
                <a:ext uri="{FF2B5EF4-FFF2-40B4-BE49-F238E27FC236}">
                  <a16:creationId xmlns:a16="http://schemas.microsoft.com/office/drawing/2014/main" id="{BF8340E4-79AF-19D0-6165-05A7A816E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6075" y="612674"/>
              <a:ext cx="1447800" cy="514350"/>
              <a:chOff x="1073" y="1328"/>
              <a:chExt cx="912" cy="432"/>
            </a:xfrm>
          </p:grpSpPr>
          <p:sp>
            <p:nvSpPr>
              <p:cNvPr id="17" name="AutoShape 8">
                <a:extLst>
                  <a:ext uri="{FF2B5EF4-FFF2-40B4-BE49-F238E27FC236}">
                    <a16:creationId xmlns:a16="http://schemas.microsoft.com/office/drawing/2014/main" id="{F50276F9-EB77-FEE2-FBBC-9B122F074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Trainings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2D111C47-94BB-D56A-29F1-369C9F44D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" y="1328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trainings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3DFCC176-7D87-AA57-6D93-99CB4B0B1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009" y="1003640"/>
              <a:ext cx="1557149" cy="54354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ED03E5B0-8A2B-9F85-AFC5-866401299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348" y="1592111"/>
              <a:ext cx="509907" cy="365866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oval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04A1A8DF-CC42-4AD7-BE0D-8F3DB3190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348" y="1801830"/>
              <a:ext cx="512527" cy="159238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572A966-A090-1853-C99C-606C0D6B87E7}"/>
              </a:ext>
            </a:extLst>
          </p:cNvPr>
          <p:cNvSpPr txBox="1"/>
          <p:nvPr/>
        </p:nvSpPr>
        <p:spPr>
          <a:xfrm>
            <a:off x="6613364" y="3323633"/>
            <a:ext cx="2530636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  <a:cs typeface="Courier New" panose="02070309020205020404" pitchFamily="49" charset="0"/>
              </a:rPr>
              <a:t>Same as the block-treatment interactions of J, F &amp; 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3040-50F8-7EE4-6B3E-0DE4B8607DE9}"/>
              </a:ext>
            </a:extLst>
          </p:cNvPr>
          <p:cNvSpPr txBox="1"/>
          <p:nvPr/>
        </p:nvSpPr>
        <p:spPr>
          <a:xfrm>
            <a:off x="19726" y="453027"/>
            <a:ext cx="3714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Jarrett, Farewell &amp; Herzberg (2020) demonstrated the need to include random block-treatment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4523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507F-3B5E-2EA5-B9DA-DA23DADE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1F4D-280C-0963-32D9-5E9192B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772671"/>
            <a:ext cx="8640000" cy="4010890"/>
          </a:xfrm>
        </p:spPr>
        <p:txBody>
          <a:bodyPr/>
          <a:lstStyle/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Source.episo  df1 Source.train  df2 Source.video  df3 Source.motion  df4 aefficiency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             73 T               1 R               1 T                1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Residual       72 R              72 R[T]            72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             15 V              15 O               1 M                1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E               1 E                1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P[E]            6 P[E]             6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O#E             1 M#E              1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O#P[E]          6 M#P[E]           6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R#V          1095 T#V            15 R#O             1 T#M              1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R#E             1 T#E              1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R#P[E]          6 T#P[E]           6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R#O#E           1 T#M#E            1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R#O#P[E]        6 T#M#P[E]         6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Residual     1080 R#O            72 M#R[T]          72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R#E            72                   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R#P[E]        432                   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R#O#E          72                         1.0000</a:t>
            </a:r>
          </a:p>
          <a:p>
            <a:pPr marL="0" indent="0"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R#O#P[E]      432                         1.0000</a:t>
            </a: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2ACD9-DBFB-2A65-6C13-C8A763408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15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BB554-9591-DE4F-7BEC-543FFE1E595D}"/>
              </a:ext>
            </a:extLst>
          </p:cNvPr>
          <p:cNvSpPr txBox="1"/>
          <p:nvPr/>
        </p:nvSpPr>
        <p:spPr>
          <a:xfrm>
            <a:off x="6181364" y="4675143"/>
            <a:ext cx="2530636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  <a:cs typeface="Courier New" panose="02070309020205020404" pitchFamily="49" charset="0"/>
              </a:rPr>
              <a:t>An orthogonal design, even with intertier interactions.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CB2B7-F89C-C8B9-5F7A-60C4D16B715D}"/>
              </a:ext>
            </a:extLst>
          </p:cNvPr>
          <p:cNvSpPr txBox="1"/>
          <p:nvPr/>
        </p:nvSpPr>
        <p:spPr>
          <a:xfrm>
            <a:off x="266131" y="4198091"/>
            <a:ext cx="2826159" cy="95410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  <a:cs typeface="Courier New" panose="02070309020205020404" pitchFamily="49" charset="0"/>
              </a:rPr>
              <a:t>Complicated confounding of intertier interactions, with some sources inextricably confounded (e.g. T#M).</a:t>
            </a:r>
          </a:p>
        </p:txBody>
      </p:sp>
    </p:spTree>
    <p:extLst>
      <p:ext uri="{BB962C8B-B14F-4D97-AF65-F5344CB8AC3E}">
        <p14:creationId xmlns:p14="http://schemas.microsoft.com/office/powerpoint/2010/main" val="3072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6491"/>
            <a:ext cx="8640000" cy="540000"/>
          </a:xfrm>
        </p:spPr>
        <p:txBody>
          <a:bodyPr/>
          <a:lstStyle/>
          <a:p>
            <a:r>
              <a:rPr lang="en-AU" dirty="0"/>
              <a:t>6. What else is in the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650921"/>
            <a:ext cx="8640000" cy="4436088"/>
          </a:xfrm>
        </p:spPr>
        <p:txBody>
          <a:bodyPr/>
          <a:lstStyle/>
          <a:p>
            <a:r>
              <a:rPr lang="en-AU" sz="2000" dirty="0"/>
              <a:t>Brien (2022 SMMR) gives:</a:t>
            </a:r>
          </a:p>
          <a:p>
            <a:pPr lvl="1"/>
            <a:r>
              <a:rPr lang="en-AU" sz="1700" dirty="0"/>
              <a:t>An analysis using </a:t>
            </a:r>
            <a:r>
              <a:rPr lang="en-AU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asreml</a:t>
            </a:r>
            <a:r>
              <a:rPr lang="en-AU" sz="1700" dirty="0"/>
              <a:t> and </a:t>
            </a:r>
            <a:r>
              <a:rPr lang="en-AU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asremlPlus</a:t>
            </a:r>
            <a:r>
              <a:rPr lang="en-AU" sz="1700" dirty="0"/>
              <a:t> of the published data that includes both intertier interactions and heterogeneous variances.</a:t>
            </a:r>
          </a:p>
          <a:p>
            <a:pPr lvl="1"/>
            <a:r>
              <a:rPr lang="en-AU" sz="1700" dirty="0"/>
              <a:t>A proposed design with more power than the original, given the results of the analysis.</a:t>
            </a:r>
          </a:p>
          <a:p>
            <a:r>
              <a:rPr lang="en-AU" sz="2000" dirty="0"/>
              <a:t>Brien, Sermarini &amp; Dem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étrio (2023 BMJ) :</a:t>
            </a:r>
          </a:p>
          <a:p>
            <a:pPr marL="685782" lvl="1" indent="-342900">
              <a:buFont typeface="+mj-lt"/>
              <a:buAutoNum type="arabicPeriod"/>
            </a:pPr>
            <a:r>
              <a:rPr lang="en-AU" sz="1700" dirty="0">
                <a:latin typeface="Arial" panose="020B0604020202020204" pitchFamily="34" charset="0"/>
                <a:cs typeface="Arial" panose="020B0604020202020204" pitchFamily="34" charset="0"/>
              </a:rPr>
              <a:t>Gives a tutorial on the “factor-allocation paradigm” for standard experiments</a:t>
            </a:r>
          </a:p>
          <a:p>
            <a:pPr marL="984250" lvl="2" indent="-268288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It uses many examples, explains the terminology, has R scripts for producing the anatomies and includes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EMSqs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in the anatomy tables.</a:t>
            </a:r>
          </a:p>
          <a:p>
            <a:pPr marL="685782" lvl="1" indent="-342900">
              <a:buFont typeface="+mj-lt"/>
              <a:buAutoNum type="arabicPeriod"/>
            </a:pPr>
            <a:r>
              <a:rPr lang="en-AU" sz="1700" dirty="0">
                <a:latin typeface="Arial" panose="020B0604020202020204" pitchFamily="34" charset="0"/>
                <a:cs typeface="Arial" panose="020B0604020202020204" pitchFamily="34" charset="0"/>
              </a:rPr>
              <a:t>Stresses that usually designs are chosen that are </a:t>
            </a:r>
            <a:r>
              <a:rPr lang="en-AU" sz="17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AU" sz="1700" dirty="0">
                <a:latin typeface="Arial" panose="020B0604020202020204" pitchFamily="34" charset="0"/>
                <a:cs typeface="Arial" panose="020B0604020202020204" pitchFamily="34" charset="0"/>
              </a:rPr>
              <a:t>-optimal for an “anticipated” linear mixed model, although this may only be done implicitly.</a:t>
            </a:r>
          </a:p>
          <a:p>
            <a:pPr marL="685782" lvl="1" indent="-342900">
              <a:buFont typeface="+mj-lt"/>
              <a:buAutoNum type="arabicPeriod"/>
            </a:pPr>
            <a:r>
              <a:rPr lang="en-AU" sz="1700" dirty="0">
                <a:latin typeface="Arial" panose="020B0604020202020204" pitchFamily="34" charset="0"/>
                <a:cs typeface="Arial" panose="020B0604020202020204" pitchFamily="34" charset="0"/>
              </a:rPr>
              <a:t>Discusses fixed vs random, pooling nonsignificant terms and the inclusion of block-treatment interaction.</a:t>
            </a:r>
          </a:p>
          <a:p>
            <a:pPr marL="685782" lvl="1" indent="-342900">
              <a:buFont typeface="+mj-lt"/>
              <a:buAutoNum type="arabicPeriod"/>
            </a:pPr>
            <a:r>
              <a:rPr lang="en-AU" sz="1700" dirty="0">
                <a:latin typeface="Arial" panose="020B0604020202020204" pitchFamily="34" charset="0"/>
                <a:cs typeface="Arial" panose="020B0604020202020204" pitchFamily="34" charset="0"/>
              </a:rPr>
              <a:t>Highlights differences between experiments involving a time factor.</a:t>
            </a:r>
          </a:p>
          <a:p>
            <a:pPr marL="685782" lvl="1" indent="-342900">
              <a:buFont typeface="+mj-lt"/>
              <a:buAutoNum type="arabicPeriod"/>
            </a:pPr>
            <a:r>
              <a:rPr lang="en-AU" sz="1700" dirty="0">
                <a:latin typeface="Arial" panose="020B0604020202020204" pitchFamily="34" charset="0"/>
                <a:cs typeface="Arial" panose="020B0604020202020204" pitchFamily="34" charset="0"/>
              </a:rPr>
              <a:t>Gives a consolidated analysis of nonorthogonal designs.</a:t>
            </a:r>
          </a:p>
          <a:p>
            <a:pPr marL="685782" lvl="1" indent="-342900">
              <a:buFont typeface="+mj-lt"/>
              <a:buAutoNum type="arabicPeriod"/>
            </a:pPr>
            <a:endParaRPr lang="en-AU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43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80646" y="460"/>
            <a:ext cx="8373208" cy="515540"/>
          </a:xfrm>
        </p:spPr>
        <p:txBody>
          <a:bodyPr/>
          <a:lstStyle/>
          <a:p>
            <a:pPr eaLnBrk="1" hangingPunct="1"/>
            <a:r>
              <a:rPr lang="en-AU" dirty="0"/>
              <a:t>References</a:t>
            </a:r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80648" y="591126"/>
            <a:ext cx="8663352" cy="411595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US" sz="1600" dirty="0"/>
              <a:t>Brien, C. J. (2022). Designing, understanding and modelling two-phase experiments with human subjects. </a:t>
            </a:r>
            <a:r>
              <a:rPr lang="en-US" sz="1600" i="1" dirty="0"/>
              <a:t>Statistical Methods in Medical Research</a:t>
            </a:r>
            <a:r>
              <a:rPr lang="en-US" sz="1600" dirty="0"/>
              <a:t>, </a:t>
            </a:r>
            <a:r>
              <a:rPr lang="en-US" sz="1600" b="1" dirty="0"/>
              <a:t>31(4)</a:t>
            </a:r>
            <a:r>
              <a:rPr lang="en-US" sz="1600" dirty="0"/>
              <a:t>, 626-645.</a:t>
            </a:r>
            <a:endParaRPr lang="en-GB" sz="1600" dirty="0"/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sz="1600" dirty="0"/>
              <a:t>Brien (2023)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</a:t>
            </a:r>
            <a:r>
              <a:rPr lang="en-GB" sz="1600" dirty="0"/>
              <a:t>: </a:t>
            </a:r>
            <a:r>
              <a:rPr lang="en-US" sz="1600" b="1" dirty="0">
                <a:latin typeface="Segoe UI" panose="020B0502040204020203" pitchFamily="34" charset="0"/>
              </a:rPr>
              <a:t>functions useful in the design and ANOVA of experiments</a:t>
            </a:r>
            <a:r>
              <a:rPr lang="en-GB" sz="1600" dirty="0"/>
              <a:t>. Version 3.215. </a:t>
            </a:r>
            <a:r>
              <a:rPr lang="en-GB" sz="1600" dirty="0">
                <a:hlinkClick r:id="rId3"/>
              </a:rPr>
              <a:t>http://cran.r-project.org/package=dae/</a:t>
            </a:r>
            <a:r>
              <a:rPr lang="en-GB" sz="1600" dirty="0"/>
              <a:t>. 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US" sz="1600" dirty="0"/>
              <a:t>Brien, C. J., Sermarini, R. A., &amp; Demetrio, C. G. B. (2023). Exposing the confounding in experimental designs to understand and evaluate them, and formulating linear mixed models for analyzing the data from a designed experiment. </a:t>
            </a:r>
            <a:r>
              <a:rPr lang="en-US" sz="1600" i="1" dirty="0"/>
              <a:t>Biometrical Journal, </a:t>
            </a:r>
            <a:r>
              <a:rPr lang="en-AU" sz="1600" dirty="0">
                <a:latin typeface="Segoe UI" panose="020B0502040204020203" pitchFamily="34" charset="0"/>
                <a:hlinkClick r:id="rId4"/>
              </a:rPr>
              <a:t>https://doi.org/10.1002/bimj.202200284</a:t>
            </a:r>
            <a:r>
              <a:rPr lang="en-US" sz="1600" i="0" dirty="0"/>
              <a:t>.  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AU" sz="1600" dirty="0"/>
              <a:t>Butler, D. G., Cullis, B. R., Gilmour, A. R., Gogel, B. J., &amp; Thompson, R. (2020). </a:t>
            </a:r>
            <a:r>
              <a:rPr lang="en-AU" sz="1600" dirty="0" err="1"/>
              <a:t>ASReml</a:t>
            </a:r>
            <a:r>
              <a:rPr lang="en-AU" sz="1600" dirty="0"/>
              <a:t>-R reference manual. Version 4.1.0.130. Retrieved from </a:t>
            </a:r>
            <a:r>
              <a:rPr lang="en-AU" sz="1600" dirty="0">
                <a:hlinkClick r:id="rId5"/>
              </a:rPr>
              <a:t>http://asreml.org</a:t>
            </a:r>
            <a:endParaRPr lang="en-AU" sz="1600" dirty="0"/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US" sz="1600" dirty="0"/>
              <a:t>Farewell, V. T., &amp; Herzberg, A. M. (2003). Plaid designs for the evaluation of training for medical practitioners. </a:t>
            </a:r>
            <a:r>
              <a:rPr lang="en-US" sz="1600" i="1" dirty="0"/>
              <a:t>Journal of Applied Statistics, </a:t>
            </a:r>
            <a:r>
              <a:rPr lang="en-US" sz="1600" b="1" dirty="0"/>
              <a:t>30</a:t>
            </a:r>
            <a:r>
              <a:rPr lang="en-US" sz="1600" b="1" i="0" dirty="0"/>
              <a:t>(9)</a:t>
            </a:r>
            <a:r>
              <a:rPr lang="en-US" sz="1600" i="0" dirty="0"/>
              <a:t>, 957-965. 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US" sz="1600" dirty="0"/>
              <a:t>Jarrett, R. G., Farewell, V. T., &amp; Herzberg, A. M. (2020). Random effects models for complex designs. </a:t>
            </a:r>
            <a:r>
              <a:rPr lang="en-US" sz="1600" i="1" dirty="0"/>
              <a:t>Statistical Methods in Medical Research, </a:t>
            </a:r>
            <a:r>
              <a:rPr lang="en-US" sz="1600" b="1" dirty="0"/>
              <a:t>29</a:t>
            </a:r>
            <a:r>
              <a:rPr lang="en-US" sz="1600" b="1" i="0" dirty="0"/>
              <a:t>(12)</a:t>
            </a:r>
            <a:r>
              <a:rPr lang="en-US" sz="1600" i="0" dirty="0"/>
              <a:t>, 3695-3706. </a:t>
            </a:r>
          </a:p>
          <a:p>
            <a:pPr>
              <a:spcBef>
                <a:spcPts val="250"/>
              </a:spcBef>
            </a:pPr>
            <a:r>
              <a:rPr lang="en-US" sz="1600" dirty="0"/>
              <a:t>Solomon, P. E., </a:t>
            </a:r>
            <a:r>
              <a:rPr lang="en-US" sz="1600" dirty="0" err="1"/>
              <a:t>Prkachin</a:t>
            </a:r>
            <a:r>
              <a:rPr lang="en-US" sz="1600" dirty="0"/>
              <a:t>, K. M., &amp; Farewell, V. (1997). Enhancing sensitivity to facial expression of pain. </a:t>
            </a:r>
            <a:r>
              <a:rPr lang="en-US" sz="1600" i="1" dirty="0"/>
              <a:t>Pain, </a:t>
            </a:r>
            <a:r>
              <a:rPr lang="en-US" sz="1600" b="1" dirty="0"/>
              <a:t>71</a:t>
            </a:r>
            <a:r>
              <a:rPr lang="en-US" sz="1600" b="1" i="0" dirty="0"/>
              <a:t>(3)</a:t>
            </a:r>
            <a:r>
              <a:rPr lang="en-US" sz="1600" i="0" dirty="0"/>
              <a:t>, 279-284. 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685800"/>
            <a:fld id="{7CABF18E-6C3E-4F06-B9A7-AB6EB8D14909}" type="slidenum">
              <a:rPr lang="en-AU" b="1">
                <a:solidFill>
                  <a:srgbClr val="000000"/>
                </a:solidFill>
              </a:rPr>
              <a:pPr defTabSz="685800"/>
              <a:t>17</a:t>
            </a:fld>
            <a:endParaRPr lang="en-AU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3" y="4622071"/>
            <a:ext cx="4700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AU" sz="2700" dirty="0">
                <a:solidFill>
                  <a:srgbClr val="CACAFF">
                    <a:lumMod val="75000"/>
                  </a:srgbClr>
                </a:solidFill>
                <a:latin typeface="Arial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6203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83065A-1663-FBAD-6DC5-C6D30AE5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79" y="8688"/>
            <a:ext cx="7344005" cy="25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46" y="2334892"/>
            <a:ext cx="1342795" cy="1153423"/>
          </a:xfrm>
        </p:spPr>
        <p:txBody>
          <a:bodyPr/>
          <a:lstStyle/>
          <a:p>
            <a:r>
              <a:rPr lang="en-US" dirty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88315"/>
            <a:ext cx="8405445" cy="1650118"/>
          </a:xfrm>
        </p:spPr>
        <p:txBody>
          <a:bodyPr/>
          <a:lstStyle/>
          <a:p>
            <a:pPr marL="514325" indent="-514325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AU" sz="2400" dirty="0">
                <a:solidFill>
                  <a:schemeClr val="bg2"/>
                </a:solidFill>
              </a:rPr>
              <a:t>The self-assessment phase of a pain-rating experiment (Brien et al., 2022 SMMR).</a:t>
            </a:r>
          </a:p>
          <a:p>
            <a:pPr marL="514325" indent="-514325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AU" sz="2400" dirty="0">
                <a:solidFill>
                  <a:schemeClr val="bg2"/>
                </a:solidFill>
              </a:rPr>
              <a:t>The two-phase pain-rating experiment.</a:t>
            </a:r>
          </a:p>
          <a:p>
            <a:pPr marL="514325" indent="-514325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What else is in the papers.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B237D-7F0C-44CF-A5DA-2358D9B9F2BB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49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9080-7F41-A6B6-1E41-1836C07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67551"/>
            <a:ext cx="8640000" cy="2726239"/>
          </a:xfrm>
        </p:spPr>
        <p:txBody>
          <a:bodyPr/>
          <a:lstStyle/>
          <a:p>
            <a:pPr marL="914400" lvl="1" indent="-457200"/>
            <a:r>
              <a:rPr lang="en-US" sz="2000" dirty="0"/>
              <a:t>8 patients, 4 judged to be expressive and 4 unexpressive.</a:t>
            </a:r>
          </a:p>
          <a:p>
            <a:pPr marL="914400" lvl="1" indent="-457200"/>
            <a:r>
              <a:rPr lang="en-US" sz="2000" dirty="0"/>
              <a:t>Each patient is to undergo a movement on each of 2 occasions.</a:t>
            </a:r>
          </a:p>
          <a:p>
            <a:pPr marL="914400" lvl="1" indent="-457200"/>
            <a:r>
              <a:rPr lang="en-US" sz="2000" dirty="0"/>
              <a:t>Two motions allocated to the occasions: active and passive motion performed without and with assistance.</a:t>
            </a:r>
          </a:p>
          <a:p>
            <a:pPr marL="1314450" lvl="2" indent="-457200"/>
            <a:r>
              <a:rPr lang="en-US" sz="1600" dirty="0"/>
              <a:t>For clinical reasons, always active then passive.</a:t>
            </a:r>
          </a:p>
          <a:p>
            <a:pPr marL="914400" lvl="1" indent="-457200"/>
            <a:r>
              <a:rPr lang="en-US" sz="2000" dirty="0"/>
              <a:t>The outcomes are:</a:t>
            </a:r>
          </a:p>
          <a:p>
            <a:pPr marL="1165225" lvl="2" indent="-271463">
              <a:buSzPct val="100000"/>
              <a:buFont typeface="+mj-lt"/>
              <a:buAutoNum type="romanLcPeriod"/>
            </a:pPr>
            <a:r>
              <a:rPr lang="en-US" sz="1600" dirty="0"/>
              <a:t>16 videos for 8 patients × 2 Occasions;</a:t>
            </a:r>
          </a:p>
          <a:p>
            <a:pPr marL="1165225" lvl="2" indent="-271463">
              <a:buSzPct val="100000"/>
              <a:buFont typeface="+mj-lt"/>
              <a:buAutoNum type="romanLcPeriod"/>
            </a:pPr>
            <a:r>
              <a:rPr lang="en-US" sz="1600" dirty="0"/>
              <a:t>A pain rating by each patient on each occasion.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F432-B9D1-55EE-E986-41F5CC8A6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</a:t>
            </a:fld>
            <a:endParaRPr lang="en-AU" dirty="0"/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EF473B19-3D89-6C5C-4789-232C495B052D}"/>
              </a:ext>
            </a:extLst>
          </p:cNvPr>
          <p:cNvGrpSpPr>
            <a:grpSpLocks/>
          </p:cNvGrpSpPr>
          <p:nvPr/>
        </p:nvGrpSpPr>
        <p:grpSpPr bwMode="auto">
          <a:xfrm>
            <a:off x="4329676" y="4503693"/>
            <a:ext cx="1428750" cy="582216"/>
            <a:chOff x="1085" y="1527"/>
            <a:chExt cx="900" cy="489"/>
          </a:xfrm>
        </p:grpSpPr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C3054A56-DACB-8432-FD5F-B3119C08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527"/>
              <a:ext cx="876" cy="233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38138" indent="-204788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Motions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997D12F4-B39A-7647-DB2C-F62D583E3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" y="1783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2 motions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3C716F0-02E8-7AD4-E5C7-492EB65CDF5F}"/>
              </a:ext>
            </a:extLst>
          </p:cNvPr>
          <p:cNvGrpSpPr>
            <a:grpSpLocks/>
          </p:cNvGrpSpPr>
          <p:nvPr/>
        </p:nvGrpSpPr>
        <p:grpSpPr bwMode="auto">
          <a:xfrm>
            <a:off x="6488333" y="4054255"/>
            <a:ext cx="1766888" cy="1044178"/>
            <a:chOff x="2706" y="1148"/>
            <a:chExt cx="1113" cy="877"/>
          </a:xfrm>
        </p:grpSpPr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6EF45015-FBAC-5B77-801F-2F6001DD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1148"/>
              <a:ext cx="1113" cy="632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266700" indent="-204788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Expressiveness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266700" indent="-204788"/>
              <a:r>
                <a:rPr lang="en-US" sz="1350" dirty="0">
                  <a:solidFill>
                    <a:srgbClr val="000000"/>
                  </a:solidFill>
                </a:rPr>
                <a:t>4	</a:t>
              </a:r>
              <a:r>
                <a:rPr lang="en-US" sz="1350" b="1" dirty="0">
                  <a:solidFill>
                    <a:srgbClr val="000000"/>
                  </a:solidFill>
                </a:rPr>
                <a:t>Patients</a:t>
              </a:r>
              <a:r>
                <a:rPr lang="en-US" sz="1350" dirty="0">
                  <a:solidFill>
                    <a:srgbClr val="000000"/>
                  </a:solidFill>
                </a:rPr>
                <a:t> in </a:t>
              </a:r>
              <a:r>
                <a:rPr lang="en-US" sz="1350" b="1" dirty="0">
                  <a:solidFill>
                    <a:srgbClr val="000000"/>
                  </a:solidFill>
                </a:rPr>
                <a:t>E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266700" indent="-204788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Occasions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1D60998C-D1E2-44C4-F0BD-90AC16351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" y="1792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16 videos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Line 6">
            <a:extLst>
              <a:ext uri="{FF2B5EF4-FFF2-40B4-BE49-F238E27FC236}">
                <a16:creationId xmlns:a16="http://schemas.microsoft.com/office/drawing/2014/main" id="{18A5B759-65F5-0E8E-8972-3C8311A497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8673" y="4642401"/>
            <a:ext cx="1116000" cy="15322"/>
          </a:xfrm>
          <a:prstGeom prst="line">
            <a:avLst/>
          </a:prstGeom>
          <a:noFill/>
          <a:ln w="19050" cap="sq">
            <a:solidFill>
              <a:srgbClr val="000000"/>
            </a:solidFill>
            <a:prstDash val="dash"/>
            <a:round/>
            <a:headEnd type="none" w="sm" len="sm"/>
            <a:tailEnd type="triangle" w="lg" len="lg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5AF6C73-DCD8-5422-FD44-7D8A9354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73" y="-6534"/>
            <a:ext cx="8640000" cy="1025341"/>
          </a:xfrm>
        </p:spPr>
        <p:txBody>
          <a:bodyPr/>
          <a:lstStyle/>
          <a:p>
            <a:pPr marL="536575" indent="-536575"/>
            <a:r>
              <a:rPr lang="en-US" sz="3200" kern="0" dirty="0"/>
              <a:t>1.	The self-assessment phase of a pain rating</a:t>
            </a:r>
            <a:r>
              <a:rPr lang="en-US" sz="3600" kern="0" dirty="0"/>
              <a:t> </a:t>
            </a:r>
            <a:r>
              <a:rPr lang="en-US" sz="2800" kern="0" dirty="0"/>
              <a:t>experiment</a:t>
            </a:r>
            <a:r>
              <a:rPr lang="en-US" sz="2000" kern="0" dirty="0"/>
              <a:t> </a:t>
            </a:r>
            <a:endParaRPr lang="en-AU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8977DC-32F2-13BF-96A5-DF2AD8DAE264}"/>
              </a:ext>
            </a:extLst>
          </p:cNvPr>
          <p:cNvSpPr txBox="1">
            <a:spLocks/>
          </p:cNvSpPr>
          <p:nvPr/>
        </p:nvSpPr>
        <p:spPr bwMode="auto">
          <a:xfrm>
            <a:off x="490393" y="4413410"/>
            <a:ext cx="2315153" cy="36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factor-allocation diagram</a:t>
            </a:r>
            <a:endParaRPr kumimoji="0" lang="en-AU" sz="14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47CF65-FDC1-F494-5CD2-408E9675C99A}"/>
              </a:ext>
            </a:extLst>
          </p:cNvPr>
          <p:cNvCxnSpPr>
            <a:cxnSpLocks/>
          </p:cNvCxnSpPr>
          <p:nvPr/>
        </p:nvCxnSpPr>
        <p:spPr>
          <a:xfrm>
            <a:off x="2805546" y="4597542"/>
            <a:ext cx="1218306" cy="0"/>
          </a:xfrm>
          <a:prstGeom prst="straightConnector1">
            <a:avLst/>
          </a:prstGeom>
          <a:ln w="2222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941B4B-5667-3A16-9B93-0ECD0D247E36}"/>
              </a:ext>
            </a:extLst>
          </p:cNvPr>
          <p:cNvSpPr txBox="1"/>
          <p:nvPr/>
        </p:nvSpPr>
        <p:spPr>
          <a:xfrm>
            <a:off x="4505739" y="529934"/>
            <a:ext cx="4578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(Solomon et al., 1997; Farewell &amp; Herzberg, 2003; Jarret et al., 2020; </a:t>
            </a:r>
            <a:br>
              <a:rPr lang="en-US" sz="1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1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Brien, 2022 SMMR; Brien et al., 2023 BMJ)</a:t>
            </a:r>
            <a:endParaRPr lang="en-A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2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20921-E6AA-46E2-2CF8-1BA84E4B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002" y="13942"/>
            <a:ext cx="5342021" cy="2397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88ADA-9E2D-D6B4-FE70-47D31981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19" y="91767"/>
            <a:ext cx="3848964" cy="1285455"/>
          </a:xfrm>
        </p:spPr>
        <p:txBody>
          <a:bodyPr/>
          <a:lstStyle/>
          <a:p>
            <a:pPr>
              <a:tabLst>
                <a:tab pos="0" algn="l"/>
              </a:tabLst>
            </a:pPr>
            <a:r>
              <a:rPr lang="en-US" dirty="0"/>
              <a:t>Linear mixed models from allocations for the single-phase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D3682-353A-5DE7-714A-0B168184C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8AD07F4F-28A2-6C6F-FA96-495843623D61}"/>
              </a:ext>
            </a:extLst>
          </p:cNvPr>
          <p:cNvSpPr txBox="1">
            <a:spLocks/>
          </p:cNvSpPr>
          <p:nvPr/>
        </p:nvSpPr>
        <p:spPr bwMode="auto">
          <a:xfrm>
            <a:off x="485519" y="2056046"/>
            <a:ext cx="6094185" cy="297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257162" indent="-2571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5" indent="-21430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1800">
                <a:solidFill>
                  <a:schemeClr val="tx1"/>
                </a:solidFill>
                <a:latin typeface="+mn-lt"/>
              </a:defRPr>
            </a:lvl2pPr>
            <a:lvl3pPr marL="857207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+mn-lt"/>
              </a:defRPr>
            </a:lvl3pPr>
            <a:lvl4pPr marL="1200090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4pPr>
            <a:lvl5pPr marL="1542974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885856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39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22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05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spcBef>
                <a:spcPts val="400"/>
              </a:spcBef>
            </a:pPr>
            <a:r>
              <a:rPr lang="en-US" sz="1800" kern="0" dirty="0"/>
              <a:t>Initial allocation model; </a:t>
            </a:r>
          </a:p>
          <a:p>
            <a:pPr lvl="1" defTabSz="914400">
              <a:spcBef>
                <a:spcPts val="400"/>
              </a:spcBef>
            </a:pPr>
            <a:r>
              <a:rPr lang="en-US" sz="1500" kern="0" dirty="0"/>
              <a:t>terms derived from factors in panels, the set of factors in a panel also called a tier:</a:t>
            </a:r>
          </a:p>
          <a:p>
            <a:pPr lvl="2" defTabSz="914400">
              <a:spcBef>
                <a:spcPts val="400"/>
              </a:spcBef>
            </a:pPr>
            <a:r>
              <a:rPr lang="en-US" sz="1200" kern="0" dirty="0"/>
              <a:t>all possible combinations of factors in a panel subject to the restriction that a term with a nested factor must include its nesting factors;</a:t>
            </a:r>
          </a:p>
          <a:p>
            <a:pPr lvl="1" defTabSz="914400">
              <a:spcBef>
                <a:spcPts val="400"/>
              </a:spcBef>
            </a:pPr>
            <a:r>
              <a:rPr lang="en-US" sz="1500" kern="0" dirty="0"/>
              <a:t>terms from panels that are only ever allocated are assumed fixed; the rest are assumed random;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Initial fixed model</a:t>
            </a:r>
          </a:p>
          <a:p>
            <a:pPr lvl="1" defTabSz="914400">
              <a:spcBef>
                <a:spcPts val="400"/>
              </a:spcBef>
            </a:pPr>
            <a:r>
              <a:rPr lang="en-US" sz="1500" kern="0" dirty="0"/>
              <a:t>Mean + M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Initial random model:</a:t>
            </a:r>
          </a:p>
          <a:p>
            <a:pPr lvl="1" defTabSz="914400">
              <a:spcBef>
                <a:spcPts val="400"/>
              </a:spcBef>
            </a:pPr>
            <a:r>
              <a:rPr lang="en-US" sz="1400" kern="0" dirty="0"/>
              <a:t>Mean + E + O + O:E + E:P + O:E:P.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0946A6-0298-3E4F-0191-45E9AE924F35}"/>
              </a:ext>
            </a:extLst>
          </p:cNvPr>
          <p:cNvGrpSpPr/>
          <p:nvPr/>
        </p:nvGrpSpPr>
        <p:grpSpPr>
          <a:xfrm>
            <a:off x="4998361" y="3874312"/>
            <a:ext cx="4046195" cy="1044178"/>
            <a:chOff x="1781556" y="4106120"/>
            <a:chExt cx="4046195" cy="1044178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EB475E90-E7D0-6166-EF74-A578906BD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1556" y="4555558"/>
              <a:ext cx="1428750" cy="582216"/>
              <a:chOff x="1085" y="1527"/>
              <a:chExt cx="900" cy="489"/>
            </a:xfrm>
          </p:grpSpPr>
          <p:sp>
            <p:nvSpPr>
              <p:cNvPr id="26" name="AutoShape 8">
                <a:extLst>
                  <a:ext uri="{FF2B5EF4-FFF2-40B4-BE49-F238E27FC236}">
                    <a16:creationId xmlns:a16="http://schemas.microsoft.com/office/drawing/2014/main" id="{C892E08C-BBD3-1DA5-EB44-A5C98DEE7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Motions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9">
                <a:extLst>
                  <a:ext uri="{FF2B5EF4-FFF2-40B4-BE49-F238E27FC236}">
                    <a16:creationId xmlns:a16="http://schemas.microsoft.com/office/drawing/2014/main" id="{CB5E2A25-8D03-A8A8-933D-854007F97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1783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motions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5F41DE-3D3E-5382-D6A0-67B1F80EF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213" y="4106120"/>
              <a:ext cx="1887538" cy="1044178"/>
              <a:chOff x="2706" y="1148"/>
              <a:chExt cx="1189" cy="877"/>
            </a:xfrm>
          </p:grpSpPr>
          <p:sp>
            <p:nvSpPr>
              <p:cNvPr id="24" name="AutoShape 11">
                <a:extLst>
                  <a:ext uri="{FF2B5EF4-FFF2-40B4-BE49-F238E27FC236}">
                    <a16:creationId xmlns:a16="http://schemas.microsoft.com/office/drawing/2014/main" id="{294B0620-0B61-AD03-FA2D-F26442A9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148"/>
                <a:ext cx="1189" cy="632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Expressiveness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4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Patients</a:t>
                </a:r>
                <a:r>
                  <a:rPr lang="en-US" sz="1350" dirty="0">
                    <a:solidFill>
                      <a:srgbClr val="000000"/>
                    </a:solidFill>
                  </a:rPr>
                  <a:t> in 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Occasions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 Box 12">
                <a:extLst>
                  <a:ext uri="{FF2B5EF4-FFF2-40B4-BE49-F238E27FC236}">
                    <a16:creationId xmlns:a16="http://schemas.microsoft.com/office/drawing/2014/main" id="{B900854A-8BD3-8C12-9A3E-415BB4BE4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1792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16 videos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2B976602-A2E8-236F-FB0E-4163DD2C9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553" y="4694266"/>
              <a:ext cx="1116000" cy="1532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30CB9-867F-4336-212B-19BBB14B5AE4}"/>
              </a:ext>
            </a:extLst>
          </p:cNvPr>
          <p:cNvSpPr txBox="1">
            <a:spLocks/>
          </p:cNvSpPr>
          <p:nvPr/>
        </p:nvSpPr>
        <p:spPr bwMode="auto">
          <a:xfrm>
            <a:off x="2855130" y="3770258"/>
            <a:ext cx="2306592" cy="77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defRPr/>
            </a:pPr>
            <a:r>
              <a:rPr lang="en-US" sz="1500" kern="0" dirty="0">
                <a:solidFill>
                  <a:srgbClr val="7030A0"/>
                </a:solidFill>
              </a:rPr>
              <a:t>Brien et al. (2023,BMJ) discuss the interpretation of the two Mean terms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endParaRPr kumimoji="0" lang="en-AU" sz="15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2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8ADA-9E2D-D6B4-FE70-47D31981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70" y="91768"/>
            <a:ext cx="3934865" cy="766130"/>
          </a:xfrm>
        </p:spPr>
        <p:txBody>
          <a:bodyPr/>
          <a:lstStyle/>
          <a:p>
            <a:r>
              <a:rPr lang="en-US" dirty="0"/>
              <a:t>Homogeneous allocation models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D3682-353A-5DE7-714A-0B168184C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8AD07F4F-28A2-6C6F-FA96-495843623D61}"/>
              </a:ext>
            </a:extLst>
          </p:cNvPr>
          <p:cNvSpPr txBox="1">
            <a:spLocks/>
          </p:cNvSpPr>
          <p:nvPr/>
        </p:nvSpPr>
        <p:spPr bwMode="auto">
          <a:xfrm>
            <a:off x="498770" y="1067749"/>
            <a:ext cx="8645229" cy="407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257162" indent="-2571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5" indent="-21430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1800">
                <a:solidFill>
                  <a:schemeClr val="tx1"/>
                </a:solidFill>
                <a:latin typeface="+mn-lt"/>
              </a:defRPr>
            </a:lvl2pPr>
            <a:lvl3pPr marL="857207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+mn-lt"/>
              </a:defRPr>
            </a:lvl3pPr>
            <a:lvl4pPr marL="1200090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4pPr>
            <a:lvl5pPr marL="1542974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885856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39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22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05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spcBef>
                <a:spcPts val="400"/>
              </a:spcBef>
            </a:pPr>
            <a:r>
              <a:rPr lang="en-US" sz="1800" kern="0" dirty="0"/>
              <a:t>Initial allocation model</a:t>
            </a:r>
          </a:p>
          <a:p>
            <a:pPr lvl="1" defTabSz="914400">
              <a:spcBef>
                <a:spcPts val="400"/>
              </a:spcBef>
            </a:pPr>
            <a:r>
              <a:rPr lang="en-US" sz="1500" kern="0" dirty="0"/>
              <a:t>Mean + M | </a:t>
            </a:r>
            <a:r>
              <a:rPr lang="en-US" sz="1600" kern="0" dirty="0"/>
              <a:t>Mean + E + O + O:E + E:P + O:E:P.</a:t>
            </a:r>
            <a:endParaRPr lang="en-US" sz="1500" kern="0" dirty="0"/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Homogeneous allocation model (a linear mixed model derived from the initial allocation model)</a:t>
            </a:r>
          </a:p>
          <a:p>
            <a:pPr lvl="1" defTabSz="914400">
              <a:spcBef>
                <a:spcPts val="400"/>
              </a:spcBef>
            </a:pPr>
            <a:r>
              <a:rPr lang="en-US" sz="1500" kern="0" dirty="0"/>
              <a:t>Swap terms between fixed and random models;</a:t>
            </a:r>
          </a:p>
          <a:p>
            <a:pPr lvl="1" defTabSz="914400">
              <a:spcBef>
                <a:spcPts val="400"/>
              </a:spcBef>
            </a:pPr>
            <a:r>
              <a:rPr lang="en-US" sz="1500" kern="0" dirty="0"/>
              <a:t>Include interactions involving factors from different panels (block-treatment or, more generally, intertier interactions);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Fixed homogeneous allocation model (includes E and M:E interaction term):</a:t>
            </a:r>
          </a:p>
          <a:p>
            <a:pPr lvl="1" defTabSz="914400">
              <a:spcBef>
                <a:spcPts val="400"/>
              </a:spcBef>
            </a:pPr>
            <a:r>
              <a:rPr lang="en-US" sz="1400" kern="0" dirty="0"/>
              <a:t>Mean + M + </a:t>
            </a:r>
            <a:r>
              <a:rPr lang="en-US" sz="1400" kern="0" dirty="0">
                <a:solidFill>
                  <a:srgbClr val="0070C0"/>
                </a:solidFill>
              </a:rPr>
              <a:t>E</a:t>
            </a:r>
            <a:r>
              <a:rPr lang="en-US" sz="1400" kern="0" dirty="0"/>
              <a:t> + </a:t>
            </a:r>
            <a:r>
              <a:rPr lang="en-US" sz="1400" kern="0" dirty="0">
                <a:solidFill>
                  <a:srgbClr val="0070C0"/>
                </a:solidFill>
              </a:rPr>
              <a:t>M:E</a:t>
            </a:r>
            <a:r>
              <a:rPr lang="en-US" sz="1400" kern="0" dirty="0"/>
              <a:t>.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Random homogenous allocation model:</a:t>
            </a:r>
          </a:p>
          <a:p>
            <a:pPr lvl="1" defTabSz="914400">
              <a:spcBef>
                <a:spcPts val="400"/>
              </a:spcBef>
            </a:pPr>
            <a:r>
              <a:rPr lang="en-US" sz="1400" kern="0" dirty="0"/>
              <a:t>Mean + O + O:E + E:P + O:E:P</a:t>
            </a:r>
            <a:r>
              <a:rPr lang="en-US" sz="1800" kern="0" dirty="0">
                <a:sym typeface="Symbol" panose="05050102010706020507" pitchFamily="18" charset="2"/>
              </a:rPr>
              <a:t>.</a:t>
            </a:r>
          </a:p>
          <a:p>
            <a:r>
              <a:rPr lang="en-US" sz="1800" dirty="0"/>
              <a:t>No indication in the model of how the information from different terms is interrelated.</a:t>
            </a:r>
          </a:p>
          <a:p>
            <a:pPr lvl="1"/>
            <a:r>
              <a:rPr lang="en-US" sz="1400" dirty="0"/>
              <a:t>For instance, which terms in the random model affect the fixed terms differences?</a:t>
            </a:r>
          </a:p>
          <a:p>
            <a:pPr lvl="1" defTabSz="914400">
              <a:spcBef>
                <a:spcPts val="400"/>
              </a:spcBef>
            </a:pPr>
            <a:endParaRPr lang="en-US" sz="1600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254658-1204-ED30-A623-9D256BB4A97E}"/>
              </a:ext>
            </a:extLst>
          </p:cNvPr>
          <p:cNvGrpSpPr/>
          <p:nvPr/>
        </p:nvGrpSpPr>
        <p:grpSpPr>
          <a:xfrm>
            <a:off x="4441320" y="22495"/>
            <a:ext cx="4046195" cy="1044178"/>
            <a:chOff x="1781556" y="4106120"/>
            <a:chExt cx="4046195" cy="1044178"/>
          </a:xfrm>
        </p:grpSpPr>
        <p:grpSp>
          <p:nvGrpSpPr>
            <p:cNvPr id="5" name="Group 24">
              <a:extLst>
                <a:ext uri="{FF2B5EF4-FFF2-40B4-BE49-F238E27FC236}">
                  <a16:creationId xmlns:a16="http://schemas.microsoft.com/office/drawing/2014/main" id="{FD091191-799E-1932-E6E9-549C9238E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1556" y="4555558"/>
              <a:ext cx="1428750" cy="582216"/>
              <a:chOff x="1085" y="1527"/>
              <a:chExt cx="900" cy="489"/>
            </a:xfrm>
          </p:grpSpPr>
          <p:sp>
            <p:nvSpPr>
              <p:cNvPr id="11" name="AutoShape 8">
                <a:extLst>
                  <a:ext uri="{FF2B5EF4-FFF2-40B4-BE49-F238E27FC236}">
                    <a16:creationId xmlns:a16="http://schemas.microsoft.com/office/drawing/2014/main" id="{AD49D686-FE7F-12B4-5FB8-C60F4FFE8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Motions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0875607D-2B33-5E05-E671-2DB19E4735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1783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motions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0256F2-CE22-CB92-5556-F4A8C988F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213" y="4106120"/>
              <a:ext cx="1887538" cy="1044178"/>
              <a:chOff x="2706" y="1148"/>
              <a:chExt cx="1189" cy="877"/>
            </a:xfrm>
          </p:grpSpPr>
          <p:sp>
            <p:nvSpPr>
              <p:cNvPr id="8" name="AutoShape 11">
                <a:extLst>
                  <a:ext uri="{FF2B5EF4-FFF2-40B4-BE49-F238E27FC236}">
                    <a16:creationId xmlns:a16="http://schemas.microsoft.com/office/drawing/2014/main" id="{80582FAD-4B5A-AAAF-872C-71CE4CB0B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148"/>
                <a:ext cx="1189" cy="632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Expressiveness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4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Patients</a:t>
                </a:r>
                <a:r>
                  <a:rPr lang="en-US" sz="1350" dirty="0">
                    <a:solidFill>
                      <a:srgbClr val="000000"/>
                    </a:solidFill>
                  </a:rPr>
                  <a:t> in 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Occasions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416A8192-5A91-AD66-015F-142BA4CC0A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1792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16 videos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4DD48D0-9775-8F38-59C1-EF23ABC61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553" y="4694266"/>
              <a:ext cx="1116000" cy="1532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75D481-7EC4-E524-D671-B0A1782A556F}"/>
              </a:ext>
            </a:extLst>
          </p:cNvPr>
          <p:cNvSpPr txBox="1">
            <a:spLocks/>
          </p:cNvSpPr>
          <p:nvPr/>
        </p:nvSpPr>
        <p:spPr bwMode="auto">
          <a:xfrm>
            <a:off x="5309937" y="2027284"/>
            <a:ext cx="3853067" cy="54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defRPr/>
            </a:pPr>
            <a:r>
              <a:rPr lang="en-US" sz="1500" kern="0" dirty="0">
                <a:solidFill>
                  <a:srgbClr val="7030A0"/>
                </a:solidFill>
              </a:rPr>
              <a:t>Brien et al. (2023,BMJ) discuss fixed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vs random and block-treatment interactions. </a:t>
            </a:r>
            <a:endParaRPr kumimoji="0" lang="en-AU" sz="15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9E83-953B-3B6C-2177-FF3F92D3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03"/>
            <a:ext cx="8631055" cy="1375518"/>
          </a:xfrm>
        </p:spPr>
        <p:txBody>
          <a:bodyPr/>
          <a:lstStyle/>
          <a:p>
            <a:r>
              <a:rPr lang="en-US" dirty="0"/>
              <a:t>Anatomy to exhibit the confounding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75B3-5B9D-C684-50D6-70173310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626815"/>
            <a:ext cx="8640000" cy="2289411"/>
          </a:xfrm>
        </p:spPr>
        <p:txBody>
          <a:bodyPr/>
          <a:lstStyle/>
          <a:p>
            <a:r>
              <a:rPr lang="en-US" dirty="0"/>
              <a:t>An anatomy table helps to show how the information from different terms is interrelated by exhibiting the confounding of sources of variation.</a:t>
            </a:r>
          </a:p>
          <a:p>
            <a:pPr lvl="2"/>
            <a:r>
              <a:rPr lang="en-US" dirty="0"/>
              <a:t>Confounding results from allocations: a source involving an allocated factor is confounded with one or more sources based on recipient factors.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0548C-2469-230E-0723-0318A7048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6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-95287"/>
            <a:ext cx="3970945" cy="1374124"/>
          </a:xfrm>
        </p:spPr>
        <p:txBody>
          <a:bodyPr/>
          <a:lstStyle/>
          <a:p>
            <a:r>
              <a:rPr lang="en-AU" dirty="0"/>
              <a:t>Anatomy of the design </a:t>
            </a:r>
            <a:br>
              <a:rPr lang="en-AU" dirty="0"/>
            </a:br>
            <a:r>
              <a:rPr lang="en-AU" dirty="0"/>
              <a:t>using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</a:t>
            </a:r>
            <a:r>
              <a:rPr lang="en-AU" sz="1800" dirty="0"/>
              <a:t> (Brien, 2023 BMJ)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1" y="1159343"/>
            <a:ext cx="8798138" cy="3445862"/>
          </a:xfrm>
        </p:spPr>
        <p:txBody>
          <a:bodyPr/>
          <a:lstStyle/>
          <a:p>
            <a:r>
              <a:rPr lang="en-AU" dirty="0"/>
              <a:t>An anatomy is based on the allocations (in a factor-allocation diagram).</a:t>
            </a:r>
          </a:p>
          <a:p>
            <a:pPr lvl="1">
              <a:spcBef>
                <a:spcPts val="0"/>
              </a:spcBef>
            </a:pPr>
            <a:r>
              <a:rPr lang="en-AU" dirty="0"/>
              <a:t>A formula per panel with nesting in the panel incorporated.</a:t>
            </a:r>
          </a:p>
          <a:p>
            <a:pPr>
              <a:spcBef>
                <a:spcPts val="0"/>
              </a:spcBef>
            </a:pPr>
            <a:r>
              <a:rPr lang="en-AU" sz="1800" dirty="0"/>
              <a:t>Shorthand  for terms (Wilkinson and Rogers, 1973):</a:t>
            </a:r>
          </a:p>
          <a:p>
            <a:pPr lvl="1">
              <a:spcBef>
                <a:spcPts val="0"/>
              </a:spcBef>
            </a:pPr>
            <a:r>
              <a:rPr lang="en-AU" sz="1500" dirty="0"/>
              <a:t>A/B = A + A:B           (‘/’ is called the nesting operator)</a:t>
            </a:r>
          </a:p>
          <a:p>
            <a:pPr lvl="1"/>
            <a:r>
              <a:rPr lang="en-AU" sz="1500" dirty="0"/>
              <a:t>A*B = A + B + A:B    (‘*’ is called the crossed operator)</a:t>
            </a:r>
            <a:endParaRPr lang="en-AU" dirty="0"/>
          </a:p>
          <a:p>
            <a:pPr marL="0" indent="0">
              <a:buNone/>
            </a:pP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ph1.canon &lt;- </a:t>
            </a:r>
            <a:r>
              <a:rPr lang="en-AU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</a:t>
            </a:r>
          </a:p>
          <a:p>
            <a:pPr marL="0" indent="0">
              <a:buNone/>
            </a:pP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list(video = ~ (Expressiveness/Patients) * Occasions,</a:t>
            </a:r>
          </a:p>
          <a:p>
            <a:pPr marL="0" indent="0">
              <a:buNone/>
            </a:pP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</a:t>
            </a:r>
            <a:r>
              <a:rPr lang="en-AU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motex</a:t>
            </a: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~ Motions * Expressiveness),</a:t>
            </a:r>
          </a:p>
          <a:p>
            <a:pPr marL="0" indent="0">
              <a:buNone/>
            </a:pP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data = ph1.sys)</a:t>
            </a:r>
            <a:r>
              <a:rPr lang="en-A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AU" sz="1400" dirty="0"/>
          </a:p>
          <a:p>
            <a:pPr>
              <a:spcBef>
                <a:spcPts val="0"/>
              </a:spcBef>
            </a:pPr>
            <a:r>
              <a:rPr lang="en-AU" sz="1800" dirty="0"/>
              <a:t>The terms for each formula are transformed into sources by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800" dirty="0"/>
              <a:t>.</a:t>
            </a:r>
          </a:p>
          <a:p>
            <a:pPr lvl="1">
              <a:spcBef>
                <a:spcPts val="0"/>
              </a:spcBef>
            </a:pPr>
            <a:r>
              <a:rPr lang="en-AU" sz="1500" dirty="0"/>
              <a:t>To do this, it works out the marginality relationships between terms.</a:t>
            </a:r>
          </a:p>
          <a:p>
            <a:pPr>
              <a:spcBef>
                <a:spcPts val="0"/>
              </a:spcBef>
            </a:pPr>
            <a:r>
              <a:rPr lang="en-AU" sz="1800" dirty="0"/>
              <a:t>The </a:t>
            </a:r>
            <a:r>
              <a:rPr lang="en-AU" sz="1800" dirty="0" err="1"/>
              <a:t>data.frame</a:t>
            </a:r>
            <a:r>
              <a:rPr lang="en-AU" sz="1800" dirty="0"/>
              <a:t> 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ph1.sys</a:t>
            </a:r>
            <a:r>
              <a:rPr lang="en-AU" sz="1800" dirty="0"/>
              <a:t> contains 16 values </a:t>
            </a:r>
            <a:br>
              <a:rPr lang="en-AU" sz="1800" dirty="0"/>
            </a:br>
            <a:r>
              <a:rPr lang="en-AU" sz="1800" dirty="0"/>
              <a:t>for each of the 4 factors.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7</a:t>
            </a:fld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A05917-596C-25CA-19E4-E054E330317C}"/>
              </a:ext>
            </a:extLst>
          </p:cNvPr>
          <p:cNvGrpSpPr/>
          <p:nvPr/>
        </p:nvGrpSpPr>
        <p:grpSpPr>
          <a:xfrm>
            <a:off x="4863882" y="50203"/>
            <a:ext cx="4046195" cy="1044178"/>
            <a:chOff x="1781556" y="4106120"/>
            <a:chExt cx="4046195" cy="1044178"/>
          </a:xfrm>
        </p:grpSpPr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8B38E06E-592B-C64B-6AE3-683022EC1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1556" y="4555558"/>
              <a:ext cx="1428750" cy="582216"/>
              <a:chOff x="1085" y="1527"/>
              <a:chExt cx="900" cy="489"/>
            </a:xfrm>
          </p:grpSpPr>
          <p:sp>
            <p:nvSpPr>
              <p:cNvPr id="19" name="AutoShape 8">
                <a:extLst>
                  <a:ext uri="{FF2B5EF4-FFF2-40B4-BE49-F238E27FC236}">
                    <a16:creationId xmlns:a16="http://schemas.microsoft.com/office/drawing/2014/main" id="{D6919284-690E-4C6E-D769-D58EC102D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Motions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 Box 9">
                <a:extLst>
                  <a:ext uri="{FF2B5EF4-FFF2-40B4-BE49-F238E27FC236}">
                    <a16:creationId xmlns:a16="http://schemas.microsoft.com/office/drawing/2014/main" id="{A8205470-B17D-071D-8F06-49DE7EEAB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1783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motions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5AFA794-A423-B457-72E8-125AEB6A3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213" y="4106120"/>
              <a:ext cx="1887538" cy="1044178"/>
              <a:chOff x="2706" y="1148"/>
              <a:chExt cx="1189" cy="877"/>
            </a:xfrm>
          </p:grpSpPr>
          <p:sp>
            <p:nvSpPr>
              <p:cNvPr id="17" name="AutoShape 11">
                <a:extLst>
                  <a:ext uri="{FF2B5EF4-FFF2-40B4-BE49-F238E27FC236}">
                    <a16:creationId xmlns:a16="http://schemas.microsoft.com/office/drawing/2014/main" id="{BF362DA8-DED9-A0BB-BF77-2B3562A9C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148"/>
                <a:ext cx="1189" cy="632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Expressiveness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4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Patients</a:t>
                </a:r>
                <a:r>
                  <a:rPr lang="en-US" sz="1350" dirty="0">
                    <a:solidFill>
                      <a:srgbClr val="000000"/>
                    </a:solidFill>
                  </a:rPr>
                  <a:t> in 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Occasions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4D618FDF-3BB0-B21F-9701-9E38F3BB0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1792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16 videos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E4D03615-E791-A292-5F8F-9D0BFFFC0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553" y="4694266"/>
              <a:ext cx="1116000" cy="1532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51F02-6476-FD45-D66A-A6121642A8FB}"/>
              </a:ext>
            </a:extLst>
          </p:cNvPr>
          <p:cNvSpPr txBox="1"/>
          <p:nvPr/>
        </p:nvSpPr>
        <p:spPr>
          <a:xfrm>
            <a:off x="5356386" y="4043791"/>
            <a:ext cx="35536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Expressiveness Patients Occasions Motions</a:t>
            </a:r>
          </a:p>
          <a:p>
            <a:r>
              <a:rPr lang="en-A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Exp        1         1     Act</a:t>
            </a:r>
          </a:p>
          <a:p>
            <a:r>
              <a:rPr lang="en-A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  Exp        1         2     Pas</a:t>
            </a:r>
          </a:p>
          <a:p>
            <a:r>
              <a:rPr lang="en-A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 Exp        2         1     Act</a:t>
            </a:r>
          </a:p>
          <a:p>
            <a:r>
              <a:rPr lang="en-A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   Exp        2         2     Pas</a:t>
            </a:r>
          </a:p>
          <a:p>
            <a:r>
              <a:rPr lang="en-A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   Exp        3         1     Act</a:t>
            </a:r>
          </a:p>
          <a:p>
            <a:r>
              <a:rPr lang="en-A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Exp        3         2     Pas</a:t>
            </a:r>
          </a:p>
        </p:txBody>
      </p:sp>
    </p:spTree>
    <p:extLst>
      <p:ext uri="{BB962C8B-B14F-4D97-AF65-F5344CB8AC3E}">
        <p14:creationId xmlns:p14="http://schemas.microsoft.com/office/powerpoint/2010/main" val="22448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12854"/>
            <a:ext cx="8640000" cy="434272"/>
          </a:xfrm>
        </p:spPr>
        <p:txBody>
          <a:bodyPr/>
          <a:lstStyle/>
          <a:p>
            <a:r>
              <a:rPr lang="en-AU" dirty="0"/>
              <a:t>Anatomy of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6" y="558506"/>
            <a:ext cx="8838770" cy="3210409"/>
          </a:xfrm>
        </p:spPr>
        <p:txBody>
          <a:bodyPr/>
          <a:lstStyle/>
          <a:p>
            <a:r>
              <a:rPr lang="en-AU" dirty="0"/>
              <a:t>Shows the confounding of motions-expressiveness with video sources?</a:t>
            </a:r>
          </a:p>
          <a:p>
            <a:pPr marL="0" indent="0">
              <a:buNone/>
            </a:pP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ph1.canon &lt;- </a:t>
            </a:r>
            <a:r>
              <a:rPr lang="en-AU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</a:t>
            </a:r>
          </a:p>
          <a:p>
            <a:pPr marL="0" indent="0">
              <a:buNone/>
            </a:pP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list(video = ~ (Expressiveness/Patients) * Occasions,</a:t>
            </a:r>
          </a:p>
          <a:p>
            <a:pPr marL="0" indent="0">
              <a:buNone/>
            </a:pP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</a:t>
            </a:r>
            <a:r>
              <a:rPr lang="en-AU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motex</a:t>
            </a: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~ Motions * Expressiveness),</a:t>
            </a:r>
          </a:p>
          <a:p>
            <a:pPr marL="0" indent="0">
              <a:buNone/>
            </a:pP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data = ph1.sys)</a:t>
            </a:r>
            <a:r>
              <a:rPr lang="en-A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AU" sz="1600" dirty="0"/>
          </a:p>
          <a:p>
            <a:pPr marL="0" indent="0">
              <a:buNone/>
            </a:pPr>
            <a:r>
              <a:rPr lang="en-AU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summary(ph1.canon)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video &amp;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motex</a:t>
            </a:r>
            <a:endParaRPr lang="en-US" sz="14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Source.video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df1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Source.motex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df2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endParaRPr lang="en-US" sz="14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Expressiveness                       1 Expressiveness           1      1.0000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Patients[Expressiveness]             6                 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Occasions                            1 Motions                  1      1.0000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Expressiveness#Occasions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1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Motions#Expressiveness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1      1.0000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Patients#Occasions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[Expressiveness]   6 </a:t>
            </a:r>
            <a:endParaRPr lang="en-AU" sz="14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-16503" y="3866029"/>
            <a:ext cx="49065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Motions</a:t>
            </a:r>
            <a:r>
              <a:rPr lang="en-AU" sz="1500" dirty="0">
                <a:solidFill>
                  <a:srgbClr val="7030A0"/>
                </a:solidFill>
              </a:rPr>
              <a:t> is inextricably confounded with </a:t>
            </a:r>
            <a:r>
              <a:rPr lang="en-AU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Occasions</a:t>
            </a:r>
            <a:r>
              <a:rPr lang="en-AU" sz="1500" dirty="0">
                <a:solidFill>
                  <a:srgbClr val="7030A0"/>
                </a:solidFill>
                <a:cs typeface="Courier New" panose="02070309020205020404" pitchFamily="49" charset="0"/>
              </a:rPr>
              <a:t> (no Residual); so, homogeneous model is singular.</a:t>
            </a:r>
            <a:endParaRPr lang="en-AU" sz="150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24" idx="1"/>
          </p:cNvCxnSpPr>
          <p:nvPr/>
        </p:nvCxnSpPr>
        <p:spPr>
          <a:xfrm flipH="1" flipV="1">
            <a:off x="5458691" y="3686337"/>
            <a:ext cx="431910" cy="531166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18655" y="3404535"/>
            <a:ext cx="180109" cy="461494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15945" y="1646194"/>
            <a:ext cx="22279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solidFill>
                  <a:srgbClr val="7030A0"/>
                </a:solidFill>
              </a:rPr>
              <a:t>All these are one and so design is orthogonal.</a:t>
            </a:r>
          </a:p>
        </p:txBody>
      </p:sp>
      <p:cxnSp>
        <p:nvCxnSpPr>
          <p:cNvPr id="19" name="Straight Arrow Connector 18"/>
          <p:cNvCxnSpPr>
            <a:cxnSpLocks/>
            <a:stCxn id="18" idx="2"/>
          </p:cNvCxnSpPr>
          <p:nvPr/>
        </p:nvCxnSpPr>
        <p:spPr>
          <a:xfrm>
            <a:off x="7329931" y="2200192"/>
            <a:ext cx="788833" cy="570194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8380" y="3144499"/>
            <a:ext cx="7121237" cy="260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B0BE7-1AD8-341F-A6E1-384417AE0C58}"/>
              </a:ext>
            </a:extLst>
          </p:cNvPr>
          <p:cNvSpPr txBox="1">
            <a:spLocks/>
          </p:cNvSpPr>
          <p:nvPr/>
        </p:nvSpPr>
        <p:spPr bwMode="auto">
          <a:xfrm>
            <a:off x="308042" y="4352930"/>
            <a:ext cx="8725425" cy="7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AU" sz="1800" kern="0" dirty="0"/>
              <a:t>The overall verdict:</a:t>
            </a:r>
          </a:p>
          <a:p>
            <a:pPr lvl="1">
              <a:spcBef>
                <a:spcPts val="0"/>
              </a:spcBef>
            </a:pPr>
            <a:r>
              <a:rPr lang="en-AU" sz="1500" kern="0" dirty="0"/>
              <a:t>To draw conclusions about Motions from this experiment requires an assumption that the differences between the first and second occasions per se are minor.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6E3CF-6288-99AF-7A21-FBA9C6E64322}"/>
              </a:ext>
            </a:extLst>
          </p:cNvPr>
          <p:cNvSpPr/>
          <p:nvPr/>
        </p:nvSpPr>
        <p:spPr>
          <a:xfrm>
            <a:off x="5890601" y="3825088"/>
            <a:ext cx="3026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Motions#Expressiveness</a:t>
            </a:r>
            <a:r>
              <a:rPr lang="en-AU" sz="1500" dirty="0">
                <a:solidFill>
                  <a:srgbClr val="7030A0"/>
                </a:solidFill>
              </a:rPr>
              <a:t> is inextricably confounded with </a:t>
            </a:r>
            <a:r>
              <a:rPr lang="en-AU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Expressiveness#Occasions</a:t>
            </a:r>
            <a:endParaRPr lang="en-AU" sz="1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5" grpId="0" animBg="1"/>
      <p:bldP spid="5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93E2-F650-F3F9-7AB5-0775ACAB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7" y="24884"/>
            <a:ext cx="8640000" cy="540000"/>
          </a:xfrm>
        </p:spPr>
        <p:txBody>
          <a:bodyPr/>
          <a:lstStyle/>
          <a:p>
            <a:r>
              <a:rPr lang="en-US" dirty="0"/>
              <a:t>Compare anatomy to traditional skeleton </a:t>
            </a:r>
            <a:r>
              <a:rPr lang="en-US" dirty="0" err="1"/>
              <a:t>anova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735377-BEE4-5F7D-9582-6FC8C65CD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486346"/>
              </p:ext>
            </p:extLst>
          </p:nvPr>
        </p:nvGraphicFramePr>
        <p:xfrm>
          <a:off x="241869" y="608536"/>
          <a:ext cx="52970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964">
                  <a:extLst>
                    <a:ext uri="{9D8B030D-6E8A-4147-A177-3AD203B41FA5}">
                      <a16:colId xmlns:a16="http://schemas.microsoft.com/office/drawing/2014/main" val="3815973271"/>
                    </a:ext>
                  </a:extLst>
                </a:gridCol>
                <a:gridCol w="387927">
                  <a:extLst>
                    <a:ext uri="{9D8B030D-6E8A-4147-A177-3AD203B41FA5}">
                      <a16:colId xmlns:a16="http://schemas.microsoft.com/office/drawing/2014/main" val="4201239893"/>
                    </a:ext>
                  </a:extLst>
                </a:gridCol>
                <a:gridCol w="1787236">
                  <a:extLst>
                    <a:ext uri="{9D8B030D-6E8A-4147-A177-3AD203B41FA5}">
                      <a16:colId xmlns:a16="http://schemas.microsoft.com/office/drawing/2014/main" val="2843418075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30772156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motions-expressive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df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df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81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Expressive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37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Patients[Expressive]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50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Occasions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Motions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245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Expressive#Occasions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Expressive#Motions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78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Patients#Occasions</a:t>
                      </a:r>
                      <a:r>
                        <a:rPr lang="en-US" dirty="0"/>
                        <a:t>[Expressive]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615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9424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345C6-8781-A2E9-159E-016BE3106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9</a:t>
            </a:fld>
            <a:endParaRPr lang="en-AU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5BC1A0-3B6A-8D5E-6332-A059F4DDB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07001"/>
              </p:ext>
            </p:extLst>
          </p:nvPr>
        </p:nvGraphicFramePr>
        <p:xfrm>
          <a:off x="6000964" y="608536"/>
          <a:ext cx="28841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396">
                  <a:extLst>
                    <a:ext uri="{9D8B030D-6E8A-4147-A177-3AD203B41FA5}">
                      <a16:colId xmlns:a16="http://schemas.microsoft.com/office/drawing/2014/main" val="199167395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35616438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</a:t>
                      </a:r>
                      <a:r>
                        <a:rPr lang="en-US" dirty="0" err="1"/>
                        <a:t>anova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7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df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36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Expressive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991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Expressive:Patients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377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Motions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581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Expressive:Motions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8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Expressive:Patients:Motions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0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7781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96EA41-D1A2-51C2-99E6-E6645E50CA1B}"/>
              </a:ext>
            </a:extLst>
          </p:cNvPr>
          <p:cNvSpPr txBox="1"/>
          <p:nvPr/>
        </p:nvSpPr>
        <p:spPr>
          <a:xfrm>
            <a:off x="238036" y="3717281"/>
            <a:ext cx="514461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dirty="0">
                <a:solidFill>
                  <a:srgbClr val="7030A0"/>
                </a:solidFill>
              </a:rPr>
              <a:t>The anatomy displays the inextricable confounding of Motions with Occasions and of E#M with E#O.</a:t>
            </a:r>
          </a:p>
          <a:p>
            <a:pPr marL="630238" lvl="1" indent="-269875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7030A0"/>
                </a:solidFill>
              </a:rPr>
              <a:t>Motions are </a:t>
            </a:r>
            <a:r>
              <a:rPr lang="en-US" sz="1600" dirty="0" err="1">
                <a:solidFill>
                  <a:srgbClr val="7030A0"/>
                </a:solidFill>
              </a:rPr>
              <a:t>pseudoreplicated</a:t>
            </a:r>
            <a:r>
              <a:rPr lang="en-US" sz="1600" dirty="0">
                <a:solidFill>
                  <a:srgbClr val="7030A0"/>
                </a:solidFill>
              </a:rPr>
              <a:t>, there being only one allocation of Motions to Occasions.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54C77-E0F8-ECF6-E6A2-FF76D6076C8B}"/>
              </a:ext>
            </a:extLst>
          </p:cNvPr>
          <p:cNvSpPr txBox="1"/>
          <p:nvPr/>
        </p:nvSpPr>
        <p:spPr>
          <a:xfrm>
            <a:off x="5590464" y="3717281"/>
            <a:ext cx="3680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dirty="0">
                <a:solidFill>
                  <a:srgbClr val="7030A0"/>
                </a:solidFill>
              </a:rPr>
              <a:t>The two decompositions are equivalent.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dirty="0">
                <a:solidFill>
                  <a:srgbClr val="7030A0"/>
                </a:solidFill>
              </a:rPr>
              <a:t>The ANOVA is silent about the confounding, Occasions not being included.</a:t>
            </a:r>
          </a:p>
        </p:txBody>
      </p:sp>
    </p:spTree>
    <p:extLst>
      <p:ext uri="{BB962C8B-B14F-4D97-AF65-F5344CB8AC3E}">
        <p14:creationId xmlns:p14="http://schemas.microsoft.com/office/powerpoint/2010/main" val="5636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 Purple Plain them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16489</TotalTime>
  <Words>2810</Words>
  <Application>Microsoft Office PowerPoint</Application>
  <PresentationFormat>On-screen Show (16:9)</PresentationFormat>
  <Paragraphs>338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Wingdings</vt:lpstr>
      <vt:lpstr>Segoe UI</vt:lpstr>
      <vt:lpstr>Courier New</vt:lpstr>
      <vt:lpstr>Arial Black</vt:lpstr>
      <vt:lpstr>Times New Roman</vt:lpstr>
      <vt:lpstr>My Purple Plain theme</vt:lpstr>
      <vt:lpstr>The anatomy of a two-phase experiment involving human subjects using dae</vt:lpstr>
      <vt:lpstr>Outline</vt:lpstr>
      <vt:lpstr>1. The self-assessment phase of a pain rating experiment </vt:lpstr>
      <vt:lpstr>Linear mixed models from allocations for the single-phase</vt:lpstr>
      <vt:lpstr>Homogeneous allocation models</vt:lpstr>
      <vt:lpstr>Anatomy to exhibit the confounding</vt:lpstr>
      <vt:lpstr>Anatomy of the design  using designAnatomy from dae (Brien, 2023 BMJ)</vt:lpstr>
      <vt:lpstr>Anatomy of the design</vt:lpstr>
      <vt:lpstr>Compare anatomy to traditional skeleton anova</vt:lpstr>
      <vt:lpstr>Why anatomy?</vt:lpstr>
      <vt:lpstr>2. The two-phase pain rating experiment</vt:lpstr>
      <vt:lpstr>Linear mixed models from allocations</vt:lpstr>
      <vt:lpstr>Anatomy of design</vt:lpstr>
      <vt:lpstr>Including all random intertier interactions</vt:lpstr>
      <vt:lpstr>Anatomy of the design</vt:lpstr>
      <vt:lpstr>6. What else is in the papers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Mimicking anova in the mixed-model analysis of comparative experiments: its implementation with R-package asremlPlus</dc:title>
  <dc:creator>Chris Brien</dc:creator>
  <cp:lastModifiedBy>Chris Brien</cp:lastModifiedBy>
  <cp:revision>551</cp:revision>
  <dcterms:created xsi:type="dcterms:W3CDTF">2018-08-09T08:53:04Z</dcterms:created>
  <dcterms:modified xsi:type="dcterms:W3CDTF">2023-11-28T02:33:43Z</dcterms:modified>
</cp:coreProperties>
</file>