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17"/>
  </p:notesMasterIdLst>
  <p:handoutMasterIdLst>
    <p:handoutMasterId r:id="rId18"/>
  </p:handoutMasterIdLst>
  <p:sldIdLst>
    <p:sldId id="256" r:id="rId3"/>
    <p:sldId id="329" r:id="rId4"/>
    <p:sldId id="295" r:id="rId5"/>
    <p:sldId id="324" r:id="rId6"/>
    <p:sldId id="305" r:id="rId7"/>
    <p:sldId id="321" r:id="rId8"/>
    <p:sldId id="313" r:id="rId9"/>
    <p:sldId id="322" r:id="rId10"/>
    <p:sldId id="325" r:id="rId11"/>
    <p:sldId id="326" r:id="rId12"/>
    <p:sldId id="327" r:id="rId13"/>
    <p:sldId id="319" r:id="rId14"/>
    <p:sldId id="323" r:id="rId15"/>
    <p:sldId id="292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00CC"/>
    <a:srgbClr val="009900"/>
    <a:srgbClr val="800000"/>
    <a:srgbClr val="FF3300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3" autoAdjust="0"/>
    <p:restoredTop sz="94675" autoAdjust="0"/>
  </p:normalViewPr>
  <p:slideViewPr>
    <p:cSldViewPr>
      <p:cViewPr varScale="1">
        <p:scale>
          <a:sx n="84" d="100"/>
          <a:sy n="84" d="100"/>
        </p:scale>
        <p:origin x="-142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41139B2-6B6F-4723-B526-3BE33BB1DC4E}" type="datetimeFigureOut">
              <a:rPr lang="en-NZ" smtClean="0"/>
              <a:t>30/11/2015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8E19F0-48EF-4BC4-A77D-092226E816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3509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A9BFD7A-E54E-490E-8311-E6D0A8D8BC29}" type="datetimeFigureOut">
              <a:rPr lang="en-NZ" smtClean="0"/>
              <a:t>30/11/2015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2D899D-A0B5-4469-9DF3-9AC65CE670F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619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2389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>
                <a:solidFill>
                  <a:prstClr val="black"/>
                </a:solidFill>
              </a:rPr>
              <a:pPr/>
              <a:t>10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89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>
                <a:solidFill>
                  <a:prstClr val="black"/>
                </a:solidFill>
              </a:rPr>
              <a:pPr/>
              <a:t>11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8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>
                <a:solidFill>
                  <a:prstClr val="black"/>
                </a:solidFill>
              </a:rPr>
              <a:pPr/>
              <a:t>12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89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>
                <a:solidFill>
                  <a:prstClr val="black"/>
                </a:solidFill>
              </a:rPr>
              <a:pPr/>
              <a:t>13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89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>
                <a:solidFill>
                  <a:prstClr val="black"/>
                </a:solidFill>
              </a:rPr>
              <a:pPr/>
              <a:t>14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8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>
                <a:solidFill>
                  <a:prstClr val="black"/>
                </a:solidFill>
              </a:rPr>
              <a:pPr/>
              <a:t>2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8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>
                <a:solidFill>
                  <a:prstClr val="black"/>
                </a:solidFill>
              </a:rPr>
              <a:pPr/>
              <a:t>3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8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>
                <a:solidFill>
                  <a:prstClr val="black"/>
                </a:solidFill>
              </a:rPr>
              <a:pPr/>
              <a:t>4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8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>
                <a:solidFill>
                  <a:prstClr val="black"/>
                </a:solidFill>
              </a:rPr>
              <a:pPr/>
              <a:t>5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8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208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>
                <a:solidFill>
                  <a:prstClr val="black"/>
                </a:solidFill>
              </a:rPr>
              <a:pPr/>
              <a:t>7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8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875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D899D-A0B5-4469-9DF3-9AC65CE670F5}" type="slidenum">
              <a:rPr lang="en-NZ">
                <a:solidFill>
                  <a:prstClr val="black"/>
                </a:solidFill>
              </a:rPr>
              <a:pPr/>
              <a:t>9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8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52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4208" y="6165304"/>
            <a:ext cx="2514600" cy="365125"/>
          </a:xfrm>
        </p:spPr>
        <p:txBody>
          <a:bodyPr/>
          <a:lstStyle/>
          <a:p>
            <a:fld id="{29FBBD3B-FF59-497E-A51C-8936198E1B51}" type="datetime1">
              <a:rPr lang="en-NZ" smtClean="0"/>
              <a:t>30/11/2015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165304"/>
            <a:ext cx="3352801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165304"/>
            <a:ext cx="1828800" cy="365125"/>
          </a:xfrm>
        </p:spPr>
        <p:txBody>
          <a:bodyPr/>
          <a:lstStyle/>
          <a:p>
            <a:fld id="{477DA7C8-B4B6-4312-8479-343267F3D60F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C:\Users\mfer983\Desktop\Stutter Ratio\hali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115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588E-C324-43A3-B61D-12055B6B98BC}" type="datetime1">
              <a:rPr lang="en-NZ" smtClean="0"/>
              <a:t>30/11/2015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C8-B4B6-4312-8479-343267F3D60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25DA-0CDF-46E3-866E-7A60B0F7C97C}" type="datetime1">
              <a:rPr lang="en-NZ" smtClean="0"/>
              <a:t>30/11/2015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C8-B4B6-4312-8479-343267F3D60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B6B-4B61-4837-BCA5-082B14520691}" type="datetime1">
              <a:rPr lang="en-NZ" smtClean="0"/>
              <a:t>30/11/2015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2E7-C247-4159-A92E-40BCBBF1B6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399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FA2B-2D09-4566-9AF1-FBA61902C094}" type="datetime1">
              <a:rPr lang="en-NZ" smtClean="0"/>
              <a:t>30/11/2015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2E7-C247-4159-A92E-40BCBBF1B6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45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A5D2-63D9-40A4-B02B-3398905DCF8E}" type="datetime1">
              <a:rPr lang="en-NZ" smtClean="0"/>
              <a:t>30/11/2015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2E7-C247-4159-A92E-40BCBBF1B6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831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397B-48E7-4E79-8AB6-89696FDC2FBB}" type="datetime1">
              <a:rPr lang="en-NZ" smtClean="0"/>
              <a:t>30/11/2015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2E7-C247-4159-A92E-40BCBBF1B6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426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BEBC-C94A-4A47-B608-79F324B4B0FE}" type="datetime1">
              <a:rPr lang="en-NZ" smtClean="0"/>
              <a:t>30/11/2015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2E7-C247-4159-A92E-40BCBBF1B6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9940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5C96-1989-4B35-8109-B3065E3F1F77}" type="datetime1">
              <a:rPr lang="en-NZ" smtClean="0"/>
              <a:t>30/11/2015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2E7-C247-4159-A92E-40BCBBF1B6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099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BD26-0FC8-4E1F-B670-01BA6F5C5CCC}" type="datetime1">
              <a:rPr lang="en-NZ" smtClean="0"/>
              <a:t>30/11/2015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2E7-C247-4159-A92E-40BCBBF1B6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4580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4DEB-A7D2-4630-879C-756DCCCEBF3C}" type="datetime1">
              <a:rPr lang="en-NZ" smtClean="0"/>
              <a:t>30/11/2015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2E7-C247-4159-A92E-40BCBBF1B6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32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6481-2D72-4EB4-AE3D-06EDC8794F7E}" type="datetime1">
              <a:rPr lang="en-NZ" smtClean="0"/>
              <a:t>30/11/2015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C8-B4B6-4312-8479-343267F3D60F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06B8-E1A0-4721-BBBC-7660011B104E}" type="datetime1">
              <a:rPr lang="en-NZ" smtClean="0"/>
              <a:t>30/11/2015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2E7-C247-4159-A92E-40BCBBF1B6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618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F7418-55FF-4FD2-B812-E4C63F08E649}" type="datetime1">
              <a:rPr lang="en-NZ" smtClean="0"/>
              <a:t>30/11/2015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2E7-C247-4159-A92E-40BCBBF1B6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468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0087-8205-4B63-B389-9049D542B34B}" type="datetime1">
              <a:rPr lang="en-NZ" smtClean="0"/>
              <a:t>30/11/2015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C2E7-C247-4159-A92E-40BCBBF1B6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220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291-6B29-4772-8EAF-A2BE8FBC125F}" type="datetime1">
              <a:rPr lang="en-NZ" smtClean="0"/>
              <a:t>30/11/2015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C8-B4B6-4312-8479-343267F3D60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ABF2-AEEB-42CA-9290-79D3C702F49C}" type="datetime1">
              <a:rPr lang="en-NZ" smtClean="0"/>
              <a:t>30/11/2015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C8-B4B6-4312-8479-343267F3D60F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85C-C06B-4D23-BA6A-C3C48EAEEC11}" type="datetime1">
              <a:rPr lang="en-NZ" smtClean="0"/>
              <a:t>30/11/2015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C8-B4B6-4312-8479-343267F3D60F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33C5-5E6E-4503-924B-18823A1129DE}" type="datetime1">
              <a:rPr lang="en-NZ" smtClean="0"/>
              <a:t>30/11/2015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C8-B4B6-4312-8479-343267F3D60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FE09-71A5-4B96-AFE9-359FF70B1E9F}" type="datetime1">
              <a:rPr lang="en-NZ" smtClean="0"/>
              <a:t>30/11/2015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C8-B4B6-4312-8479-343267F3D60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6D6C-8AA8-4459-B510-2A5A6FC924E0}" type="datetime1">
              <a:rPr lang="en-NZ" smtClean="0"/>
              <a:t>30/11/2015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C8-B4B6-4312-8479-343267F3D60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0B6E-805D-4431-A2D5-16A89959AF3E}" type="datetime1">
              <a:rPr lang="en-NZ" smtClean="0"/>
              <a:t>30/11/2015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A7C8-B4B6-4312-8479-343267F3D60F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8EF9011-1E7B-4E27-B1B5-D2DDC6368F88}" type="datetime1">
              <a:rPr lang="en-NZ" smtClean="0"/>
              <a:t>30/11/2015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77DA7C8-B4B6-4312-8479-343267F3D60F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D281-7659-4C89-B85A-688EA92E52F9}" type="datetime1">
              <a:rPr lang="en-NZ" smtClean="0"/>
              <a:t>30/11/2015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C2E7-C247-4159-A92E-40BCBBF1B6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348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9592" y="1166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000" dirty="0">
                <a:solidFill>
                  <a:srgbClr val="000099"/>
                </a:solidFill>
                <a:latin typeface="Calibri" panose="020F0502020204030204" pitchFamily="34" charset="0"/>
              </a:rPr>
              <a:t>Limitations of Hierarchical and Mixture Model Comparisons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2420888"/>
            <a:ext cx="73448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rgbClr val="000099"/>
                </a:solidFill>
                <a:latin typeface="Calibri"/>
              </a:rPr>
              <a:t>By</a:t>
            </a:r>
          </a:p>
          <a:p>
            <a:pPr algn="ctr"/>
            <a:r>
              <a:rPr lang="en-NZ" sz="2000" dirty="0">
                <a:solidFill>
                  <a:srgbClr val="006600"/>
                </a:solidFill>
                <a:latin typeface="Calibri"/>
              </a:rPr>
              <a:t>M. A. C. S. </a:t>
            </a:r>
            <a:r>
              <a:rPr lang="en-NZ" sz="2000" dirty="0" err="1">
                <a:solidFill>
                  <a:srgbClr val="006600"/>
                </a:solidFill>
                <a:latin typeface="Calibri"/>
              </a:rPr>
              <a:t>Sampath</a:t>
            </a:r>
            <a:r>
              <a:rPr lang="en-NZ" sz="2000" dirty="0">
                <a:solidFill>
                  <a:srgbClr val="006600"/>
                </a:solidFill>
                <a:latin typeface="Calibri"/>
              </a:rPr>
              <a:t> Fernando</a:t>
            </a:r>
          </a:p>
          <a:p>
            <a:pPr algn="ctr"/>
            <a:r>
              <a:rPr lang="en-NZ" sz="2000" dirty="0">
                <a:solidFill>
                  <a:srgbClr val="006600"/>
                </a:solidFill>
                <a:latin typeface="Calibri"/>
              </a:rPr>
              <a:t>Department of Statistics – University of Auckland</a:t>
            </a:r>
          </a:p>
          <a:p>
            <a:pPr algn="ctr"/>
            <a:endParaRPr lang="en-NZ" sz="2000" dirty="0">
              <a:solidFill>
                <a:prstClr val="black"/>
              </a:solidFill>
              <a:latin typeface="Calibri"/>
            </a:endParaRPr>
          </a:p>
          <a:p>
            <a:pPr algn="ctr"/>
            <a:r>
              <a:rPr lang="en-NZ" sz="2000" dirty="0">
                <a:solidFill>
                  <a:srgbClr val="000099"/>
                </a:solidFill>
                <a:latin typeface="Calibri"/>
              </a:rPr>
              <a:t>And</a:t>
            </a:r>
          </a:p>
          <a:p>
            <a:pPr algn="ctr"/>
            <a:endParaRPr lang="en-NZ" sz="2000" dirty="0">
              <a:solidFill>
                <a:prstClr val="black"/>
              </a:solidFill>
              <a:latin typeface="Calibri"/>
            </a:endParaRPr>
          </a:p>
          <a:p>
            <a:pPr algn="ctr"/>
            <a:r>
              <a:rPr lang="en-NZ" sz="2000" dirty="0">
                <a:solidFill>
                  <a:srgbClr val="009900"/>
                </a:solidFill>
                <a:latin typeface="Calibri"/>
              </a:rPr>
              <a:t>James M. </a:t>
            </a:r>
            <a:r>
              <a:rPr lang="en-NZ" sz="2000" dirty="0" smtClean="0">
                <a:solidFill>
                  <a:srgbClr val="009900"/>
                </a:solidFill>
                <a:latin typeface="Calibri"/>
              </a:rPr>
              <a:t>Curran</a:t>
            </a:r>
          </a:p>
          <a:p>
            <a:pPr algn="ctr"/>
            <a:r>
              <a:rPr lang="en-NZ" sz="2000" dirty="0">
                <a:solidFill>
                  <a:srgbClr val="009900"/>
                </a:solidFill>
                <a:latin typeface="Calibri"/>
              </a:rPr>
              <a:t>Renate Meyer</a:t>
            </a:r>
          </a:p>
          <a:p>
            <a:pPr algn="ctr"/>
            <a:r>
              <a:rPr lang="en-NZ" sz="2000" dirty="0" smtClean="0">
                <a:solidFill>
                  <a:srgbClr val="009900"/>
                </a:solidFill>
                <a:latin typeface="Calibri"/>
              </a:rPr>
              <a:t>Jo-Anne </a:t>
            </a:r>
            <a:r>
              <a:rPr lang="en-NZ" sz="2000" dirty="0">
                <a:solidFill>
                  <a:srgbClr val="009900"/>
                </a:solidFill>
                <a:latin typeface="Calibri"/>
              </a:rPr>
              <a:t>Bright</a:t>
            </a:r>
          </a:p>
          <a:p>
            <a:pPr algn="ctr"/>
            <a:r>
              <a:rPr lang="en-NZ" sz="2000" dirty="0">
                <a:solidFill>
                  <a:srgbClr val="009900"/>
                </a:solidFill>
                <a:latin typeface="Calibri"/>
              </a:rPr>
              <a:t>John S. </a:t>
            </a:r>
            <a:r>
              <a:rPr lang="en-NZ" sz="2000" dirty="0" err="1">
                <a:solidFill>
                  <a:srgbClr val="009900"/>
                </a:solidFill>
                <a:latin typeface="Calibri"/>
              </a:rPr>
              <a:t>Buckleton</a:t>
            </a:r>
            <a:endParaRPr lang="en-NZ" sz="2000" dirty="0">
              <a:solidFill>
                <a:srgbClr val="009900"/>
              </a:solidFill>
              <a:latin typeface="Calibri"/>
            </a:endParaRPr>
          </a:p>
          <a:p>
            <a:pPr algn="ctr"/>
            <a:endParaRPr lang="en-NZ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453336"/>
            <a:ext cx="288032" cy="290348"/>
          </a:xfrm>
        </p:spPr>
        <p:txBody>
          <a:bodyPr/>
          <a:lstStyle/>
          <a:p>
            <a:fld id="{477DA7C8-B4B6-4312-8479-343267F3D60F}" type="slidenum">
              <a:rPr lang="en-NZ" smtClean="0"/>
              <a:t>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00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504056" cy="365125"/>
          </a:xfrm>
        </p:spPr>
        <p:txBody>
          <a:bodyPr/>
          <a:lstStyle/>
          <a:p>
            <a:fld id="{477DA7C8-B4B6-4312-8479-343267F3D60F}" type="slidenum">
              <a:rPr lang="en-NZ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</a:t>
            </a:fld>
            <a:endParaRPr lang="en-N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</a:rPr>
              <a:t>Information Criterion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99592" y="836711"/>
                <a:ext cx="7848872" cy="547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Akaike information criterion (AIC)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AIC</m:t>
                      </m:r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= −2</m:t>
                      </m:r>
                      <m:d>
                        <m:dPr>
                          <m:begChr m:val="{"/>
                          <m:endChr m:val="}"/>
                          <m:ctrlPr>
                            <a:rPr lang="en-N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logp</m:t>
                          </m:r>
                          <m:d>
                            <m:d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y</m:t>
                              </m:r>
                              <m: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NZ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NZ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mle</m:t>
                                  </m:r>
                                </m:sub>
                              </m:sSub>
                            </m:e>
                          </m:d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−  </m:t>
                          </m:r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 = −2</m:t>
                      </m:r>
                      <m:func>
                        <m:funcPr>
                          <m:ctrlPr>
                            <a:rPr lang="en-N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y</m:t>
                              </m:r>
                              <m: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NZ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NZ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mle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NZ" sz="2000" i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NZ" sz="2000" i="0">
                          <a:latin typeface="Cambria Math"/>
                        </a:rPr>
                        <m:t>k</m:t>
                      </m:r>
                      <m:r>
                        <a:rPr lang="en-NZ" sz="2000" i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NZ" sz="2000" dirty="0"/>
              </a:p>
              <a:p>
                <a:endParaRPr lang="en-NZ" sz="2000" dirty="0" smtClean="0">
                  <a:solidFill>
                    <a:srgbClr val="006600"/>
                  </a:solidFill>
                  <a:latin typeface="Calibri" panose="020F0502020204030204" pitchFamily="34" charset="0"/>
                </a:endParaRPr>
              </a:p>
              <a:p>
                <a:endParaRPr lang="en-NZ" sz="2000" dirty="0" smtClean="0">
                  <a:solidFill>
                    <a:srgbClr val="006600"/>
                  </a:solidFill>
                  <a:latin typeface="Calibri" panose="020F0502020204030204" pitchFamily="34" charset="0"/>
                </a:endParaRPr>
              </a:p>
              <a:p>
                <a:endParaRPr lang="en-NZ" sz="2000" dirty="0" smtClean="0">
                  <a:solidFill>
                    <a:srgbClr val="006600"/>
                  </a:solidFill>
                  <a:latin typeface="Calibri" panose="020F0502020204030204" pitchFamily="34" charset="0"/>
                </a:endParaRPr>
              </a:p>
              <a:p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Bayesian 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information criterion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(BIC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BIC</m:t>
                      </m:r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= −2 </m:t>
                      </m:r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logp</m:t>
                      </m:r>
                      <m:d>
                        <m:dPr>
                          <m:ctrlPr>
                            <a:rPr lang="en-N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NZ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mle</m:t>
                              </m:r>
                            </m:sub>
                          </m:sSub>
                        </m:e>
                      </m:d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k</m:t>
                      </m:r>
                      <m:r>
                        <a:rPr lang="en-NZ" sz="2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log</m:t>
                      </m:r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n</m:t>
                      </m:r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NZ" sz="2000" dirty="0">
                  <a:solidFill>
                    <a:schemeClr val="tx1"/>
                  </a:solidFill>
                </a:endParaRPr>
              </a:p>
              <a:p>
                <a:endParaRPr lang="en-NZ" sz="2000" dirty="0">
                  <a:solidFill>
                    <a:srgbClr val="006600"/>
                  </a:solidFill>
                  <a:latin typeface="Calibri" panose="020F0502020204030204" pitchFamily="34" charset="0"/>
                </a:endParaRPr>
              </a:p>
              <a:p>
                <a:endParaRPr lang="en-NZ" sz="2000" dirty="0" smtClean="0">
                  <a:solidFill>
                    <a:srgbClr val="006600"/>
                  </a:solidFill>
                  <a:latin typeface="Calibri" panose="020F0502020204030204" pitchFamily="34" charset="0"/>
                </a:endParaRPr>
              </a:p>
              <a:p>
                <a:endParaRPr lang="en-NZ" sz="2000" dirty="0">
                  <a:solidFill>
                    <a:srgbClr val="006600"/>
                  </a:solidFill>
                  <a:latin typeface="Calibri" panose="020F0502020204030204" pitchFamily="34" charset="0"/>
                </a:endParaRPr>
              </a:p>
              <a:p>
                <a:r>
                  <a:rPr lang="en-NZ" sz="2000" dirty="0" smtClean="0">
                    <a:latin typeface="Calibri" panose="020F0502020204030204" pitchFamily="34" charset="0"/>
                  </a:rPr>
                  <a:t>Deviance </a:t>
                </a:r>
                <a:r>
                  <a:rPr lang="en-NZ" sz="2000" dirty="0">
                    <a:latin typeface="Calibri" panose="020F0502020204030204" pitchFamily="34" charset="0"/>
                  </a:rPr>
                  <a:t>information criterion </a:t>
                </a:r>
                <a:r>
                  <a:rPr lang="en-NZ" sz="2000" dirty="0" smtClean="0">
                    <a:latin typeface="Calibri" panose="020F0502020204030204" pitchFamily="34" charset="0"/>
                  </a:rPr>
                  <a:t>(DIC</a:t>
                </a:r>
                <a:r>
                  <a:rPr lang="en-NZ" sz="2000" dirty="0">
                    <a:latin typeface="Calibri" panose="020F0502020204030204" pitchFamily="34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Z" sz="2000" i="0">
                          <a:latin typeface="Cambria Math"/>
                        </a:rPr>
                        <m:t>DIC</m:t>
                      </m:r>
                      <m:r>
                        <a:rPr lang="en-NZ" sz="2000" i="0">
                          <a:latin typeface="Cambria Math"/>
                        </a:rPr>
                        <m:t>= −2 </m:t>
                      </m:r>
                      <m:r>
                        <m:rPr>
                          <m:sty m:val="p"/>
                        </m:rPr>
                        <a:rPr lang="en-NZ" sz="2000" i="0">
                          <a:latin typeface="Cambria Math"/>
                        </a:rPr>
                        <m:t>logp</m:t>
                      </m:r>
                      <m:d>
                        <m:dPr>
                          <m:ctrlPr>
                            <a:rPr lang="en-NZ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NZ" sz="2000" i="0">
                              <a:latin typeface="Cambria Math"/>
                            </a:rPr>
                            <m:t>y</m:t>
                          </m:r>
                          <m:r>
                            <a:rPr lang="en-NZ" sz="2000" i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NZ" sz="20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NZ" sz="2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latin typeface="Cambria Math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NZ" sz="2000" i="0">
                                  <a:latin typeface="Cambria Math"/>
                                </a:rPr>
                                <m:t>Bayes</m:t>
                              </m:r>
                            </m:sub>
                          </m:sSub>
                        </m:e>
                      </m:d>
                      <m:r>
                        <a:rPr lang="en-NZ" sz="2000" i="0">
                          <a:latin typeface="Cambria Math"/>
                        </a:rPr>
                        <m:t>+2</m:t>
                      </m:r>
                      <m:r>
                        <a:rPr lang="en-NZ" sz="2000" b="0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NZ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sz="2000" i="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NZ" sz="2000" i="0">
                              <a:latin typeface="Cambria Math"/>
                            </a:rPr>
                            <m:t>DIC</m:t>
                          </m:r>
                        </m:sub>
                      </m:sSub>
                    </m:oMath>
                  </m:oMathPara>
                </a14:m>
                <a:endParaRPr lang="en-NZ" sz="2000" dirty="0"/>
              </a:p>
              <a:p>
                <a:pPr/>
                <a:r>
                  <a:rPr lang="en-NZ" sz="2000" dirty="0" smtClean="0"/>
                  <a:t>          </a:t>
                </a:r>
              </a:p>
              <a:p>
                <a:pPr/>
                <a:r>
                  <a:rPr lang="en-NZ" sz="2000" dirty="0"/>
                  <a:t> </a:t>
                </a:r>
                <a:r>
                  <a:rPr lang="en-NZ" sz="2000" dirty="0" smtClean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sz="2000" i="0">
                        <a:latin typeface="Cambria Math"/>
                      </a:rPr>
                      <m:t>calculated</m:t>
                    </m:r>
                    <m:r>
                      <a:rPr lang="en-NZ" sz="2000" i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NZ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000" i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latin typeface="Cambria Math"/>
                          </a:rPr>
                          <m:t>DIC</m:t>
                        </m:r>
                      </m:sub>
                    </m:sSub>
                    <m:r>
                      <a:rPr lang="en-NZ" sz="2000" i="0">
                        <a:latin typeface="Cambria Math"/>
                      </a:rPr>
                      <m:t>= </m:t>
                    </m:r>
                    <m:r>
                      <a:rPr lang="en-NZ" sz="2000" b="0" i="0" smtClean="0">
                        <a:latin typeface="Cambria Math"/>
                      </a:rPr>
                      <m:t> </m:t>
                    </m:r>
                    <m:r>
                      <a:rPr lang="en-NZ" sz="2000" b="0" i="0" smtClean="0">
                        <a:latin typeface="Cambria Math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NZ" sz="2000" i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NZ" sz="2000" i="0">
                            <a:latin typeface="Cambria Math"/>
                          </a:rPr>
                          <m:t>logp</m:t>
                        </m:r>
                        <m:d>
                          <m:dPr>
                            <m:ctrlPr>
                              <a:rPr lang="en-NZ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latin typeface="Cambria Math"/>
                              </a:rPr>
                              <m:t>y</m:t>
                            </m:r>
                            <m:r>
                              <a:rPr lang="en-NZ" sz="2000" i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NZ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NZ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latin typeface="Cambria Math"/>
                                  </a:rPr>
                                  <m:t>Bayes</m:t>
                                </m:r>
                              </m:sub>
                            </m:sSub>
                          </m:e>
                        </m:d>
                        <m:r>
                          <a:rPr lang="en-NZ" sz="2000" i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NZ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NZ" sz="2000" i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NZ" sz="2000" i="0">
                                <a:latin typeface="Cambria Math"/>
                              </a:rPr>
                              <m:t>S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NZ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latin typeface="Cambria Math"/>
                              </a:rPr>
                              <m:t>s</m:t>
                            </m:r>
                            <m:r>
                              <a:rPr lang="en-NZ" sz="2000" i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NZ" sz="2000" i="0">
                                <a:latin typeface="Cambria Math"/>
                              </a:rPr>
                              <m:t>S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NZ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latin typeface="Cambria Math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NZ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NZ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NZ" sz="2000" i="0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NZ" sz="20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NZ" sz="2000" i="0" dirty="0" smtClean="0">
                  <a:latin typeface="Cambria Math"/>
                </a:endParaRPr>
              </a:p>
              <a:p>
                <a:pPr/>
                <a:r>
                  <a:rPr lang="en-NZ" sz="2000" dirty="0" smtClean="0"/>
                  <a:t>        </a:t>
                </a:r>
              </a:p>
              <a:p>
                <a:pPr/>
                <a:r>
                  <a:rPr lang="en-NZ" sz="2000" dirty="0"/>
                  <a:t> </a:t>
                </a:r>
                <a:r>
                  <a:rPr lang="en-NZ" sz="2000" dirty="0" smtClean="0"/>
                  <a:t>     </a:t>
                </a:r>
                <a14:m>
                  <m:oMath xmlns:m="http://schemas.openxmlformats.org/officeDocument/2006/math">
                    <m:r>
                      <a:rPr lang="en-NZ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NZ" sz="2000" i="0">
                        <a:latin typeface="Cambria Math"/>
                      </a:rPr>
                      <m:t>calculated</m:t>
                    </m:r>
                    <m:r>
                      <a:rPr lang="en-NZ" sz="2000" i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NZ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000" i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latin typeface="Cambria Math"/>
                          </a:rPr>
                          <m:t>DICalt</m:t>
                        </m:r>
                      </m:sub>
                    </m:sSub>
                    <m:r>
                      <a:rPr lang="en-NZ" sz="2000" i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NZ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sz="2000" b="0" i="0" smtClean="0">
                            <a:latin typeface="Cambria Math"/>
                          </a:rPr>
                          <m:t> </m:t>
                        </m:r>
                        <m:r>
                          <a:rPr lang="en-NZ" sz="2000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NZ" sz="2000" i="0">
                            <a:latin typeface="Cambria Math"/>
                          </a:rPr>
                          <m:t>var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latin typeface="Cambria Math"/>
                          </a:rPr>
                          <m:t>post</m:t>
                        </m:r>
                      </m:sub>
                    </m:sSub>
                    <m:r>
                      <a:rPr lang="en-NZ" sz="2000" i="0">
                        <a:latin typeface="Cambria Math"/>
                      </a:rPr>
                      <m:t>[</m:t>
                    </m:r>
                    <m:func>
                      <m:funcPr>
                        <m:ctrlPr>
                          <a:rPr lang="en-NZ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NZ" sz="2000" i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NZ" sz="2000" i="0">
                            <a:latin typeface="Cambria Math"/>
                          </a:rPr>
                          <m:t>p</m:t>
                        </m:r>
                        <m:r>
                          <a:rPr lang="en-NZ" sz="2000" i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NZ" sz="2000" i="0">
                            <a:latin typeface="Cambria Math"/>
                          </a:rPr>
                          <m:t>y</m:t>
                        </m:r>
                        <m:r>
                          <a:rPr lang="en-NZ" sz="2000" i="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NZ" sz="2000" i="0">
                            <a:latin typeface="Cambria Math"/>
                          </a:rPr>
                          <m:t>θ</m:t>
                        </m:r>
                        <m:r>
                          <a:rPr lang="en-NZ" sz="2000" i="0">
                            <a:latin typeface="Cambria Math"/>
                          </a:rPr>
                          <m:t>)]</m:t>
                        </m:r>
                      </m:e>
                    </m:func>
                  </m:oMath>
                </a14:m>
                <a:endParaRPr lang="en-NZ" sz="2200" dirty="0" smtClean="0">
                  <a:solidFill>
                    <a:srgbClr val="006600"/>
                  </a:solidFill>
                  <a:latin typeface="Calibri" panose="020F0502020204030204" pitchFamily="34" charset="0"/>
                </a:endParaRPr>
              </a:p>
              <a:p>
                <a:endParaRPr lang="en-NZ" sz="1000" dirty="0">
                  <a:solidFill>
                    <a:srgbClr val="0066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36711"/>
                <a:ext cx="7848872" cy="5478166"/>
              </a:xfrm>
              <a:prstGeom prst="rect">
                <a:avLst/>
              </a:prstGeom>
              <a:blipFill rotWithShape="1">
                <a:blip r:embed="rId3"/>
                <a:stretch>
                  <a:fillRect l="-855" t="-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12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504056" cy="365125"/>
          </a:xfrm>
        </p:spPr>
        <p:txBody>
          <a:bodyPr/>
          <a:lstStyle/>
          <a:p>
            <a:fld id="{477DA7C8-B4B6-4312-8479-343267F3D60F}" type="slidenum">
              <a:rPr lang="en-NZ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</a:t>
            </a:fld>
            <a:endParaRPr lang="en-N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Information Criterion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99592" y="836711"/>
                <a:ext cx="7848872" cy="5144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Watanabe-</a:t>
                </a:r>
                <a:r>
                  <a:rPr lang="en-NZ" sz="2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Akaike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information criterion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or Widely applicable information criterion (WAIC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</a:t>
                </a:r>
              </a:p>
              <a:p>
                <a:endParaRPr lang="en-NZ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WAIC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= −2 </m:t>
                    </m:r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elppd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WAIC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NZ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−2 (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lppd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WAIC</m:t>
                        </m:r>
                      </m:sub>
                    </m:sSub>
                  </m:oMath>
                </a14:m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</a:t>
                </a:r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 </a:t>
                </a:r>
              </a:p>
              <a:p>
                <a:pPr/>
                <a:r>
                  <a:rPr lang="en-NZ" sz="2000" dirty="0" smtClean="0">
                    <a:solidFill>
                      <a:schemeClr val="tx1"/>
                    </a:solidFill>
                  </a:rPr>
                  <a:t>            </a:t>
                </a:r>
              </a:p>
              <a:p>
                <a:pPr/>
                <a:r>
                  <a:rPr lang="en-NZ" sz="2000" dirty="0"/>
                  <a:t> </a:t>
                </a:r>
                <a:r>
                  <a:rPr lang="en-NZ" sz="2000" dirty="0" smtClean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WAIC</m:t>
                        </m:r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=2</m:t>
                    </m:r>
                    <m:nary>
                      <m:naryPr>
                        <m:chr m:val="∑"/>
                        <m:limLoc m:val="undOvr"/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NZ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NZ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post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NZ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NZ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NZ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NZ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NZ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post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NZ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NZ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NZ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θ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Calculated</m:t>
                          </m:r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WAIC</m:t>
                          </m:r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N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i</m:t>
                          </m:r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n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NZ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NZ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NZ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NZ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</m:sup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NZ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NZ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NZ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NZ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NZ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θ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NZ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s</m:t>
                                              </m:r>
                                            </m:sub>
                                          </m:sSub>
                                          <m: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  <m: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NZ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NZ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  <m:r>
                                    <a:rPr lang="en-NZ" sz="2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p</m:t>
                                  </m:r>
                                  <m: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NZ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NZ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s</m:t>
                                      </m:r>
                                    </m:sub>
                                  </m:sSub>
                                  <m: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endParaRPr lang="en-NZ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/>
                <a:r>
                  <a:rPr lang="en-NZ" sz="2000" dirty="0" smtClean="0">
                    <a:solidFill>
                      <a:schemeClr val="tx1"/>
                    </a:solidFill>
                  </a:rPr>
                  <a:t>   </a:t>
                </a:r>
              </a:p>
              <a:p>
                <a:pPr/>
                <a:r>
                  <a:rPr lang="en-NZ" sz="2000" dirty="0"/>
                  <a:t> </a:t>
                </a:r>
                <a:r>
                  <a:rPr lang="en-NZ" sz="2000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WAIC</m:t>
                        </m:r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var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post</m:t>
                            </m:r>
                          </m:sub>
                        </m:sSub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func>
                          <m:func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p</m:t>
                            </m:r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NZ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θ</m:t>
                            </m:r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)]</m:t>
                            </m:r>
                          </m:e>
                        </m:func>
                      </m:e>
                    </m:nary>
                  </m:oMath>
                </a14:m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/>
                <a:r>
                  <a:rPr lang="en-NZ" sz="2000" dirty="0" smtClean="0">
                    <a:solidFill>
                      <a:schemeClr val="tx1"/>
                    </a:solidFill>
                  </a:rPr>
                  <a:t>          </a:t>
                </a:r>
              </a:p>
              <a:p>
                <a:pPr/>
                <a:r>
                  <a:rPr lang="en-NZ" sz="2000" dirty="0"/>
                  <a:t> </a:t>
                </a:r>
                <a:r>
                  <a:rPr lang="en-NZ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Calculated</m:t>
                        </m:r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WAIC</m:t>
                        </m:r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NZ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S</m:t>
                        </m:r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</m:t>
                            </m:r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NZ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p</m:t>
                            </m:r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NZ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NZ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s</m:t>
                                </m:r>
                              </m:sub>
                            </m:sSub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NZ" sz="2000" dirty="0">
                  <a:latin typeface="Calibri" panose="020F0502020204030204" pitchFamily="34" charset="0"/>
                </a:endParaRPr>
              </a:p>
              <a:p>
                <a:endParaRPr lang="en-NZ" sz="1000" dirty="0">
                  <a:solidFill>
                    <a:srgbClr val="0066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36711"/>
                <a:ext cx="7848872" cy="5144422"/>
              </a:xfrm>
              <a:prstGeom prst="rect">
                <a:avLst/>
              </a:prstGeom>
              <a:blipFill rotWithShape="1">
                <a:blip r:embed="rId3"/>
                <a:stretch>
                  <a:fillRect l="-855" t="-592" b="-912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4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9633" y="6492875"/>
            <a:ext cx="432048" cy="365125"/>
          </a:xfrm>
        </p:spPr>
        <p:txBody>
          <a:bodyPr/>
          <a:lstStyle/>
          <a:p>
            <a:fld id="{477DA7C8-B4B6-4312-8479-343267F3D60F}" type="slidenum">
              <a:rPr lang="en-NZ" smtClean="0"/>
              <a:t>12</a:t>
            </a:fld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37249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latin typeface="Calibri" panose="020F0502020204030204" pitchFamily="34" charset="0"/>
              </a:rPr>
              <a:t>Results</a:t>
            </a:r>
            <a:endParaRPr lang="en-NZ" sz="4000" dirty="0"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05693"/>
              </p:ext>
            </p:extLst>
          </p:nvPr>
        </p:nvGraphicFramePr>
        <p:xfrm>
          <a:off x="683568" y="711506"/>
          <a:ext cx="5103424" cy="60298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5807"/>
                <a:gridCol w="745271"/>
                <a:gridCol w="894325"/>
                <a:gridCol w="521689"/>
                <a:gridCol w="372636"/>
                <a:gridCol w="968852"/>
                <a:gridCol w="864844"/>
              </a:tblGrid>
              <a:tr h="323358">
                <a:tc>
                  <a:txBody>
                    <a:bodyPr/>
                    <a:lstStyle/>
                    <a:p>
                      <a:r>
                        <a:rPr lang="en-NZ" sz="1200" dirty="0" smtClean="0"/>
                        <a:t>Model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smtClean="0"/>
                        <a:t>Log lik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 smtClean="0"/>
                        <a:t>-2 log</a:t>
                      </a:r>
                      <a:r>
                        <a:rPr lang="en-NZ" sz="1200" baseline="0" dirty="0" smtClean="0"/>
                        <a:t> </a:t>
                      </a:r>
                      <a:r>
                        <a:rPr lang="en-NZ" sz="1200" baseline="0" dirty="0" err="1" smtClean="0"/>
                        <a:t>lik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 smtClean="0"/>
                        <a:t>k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 smtClean="0"/>
                        <a:t>2k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Log(n) k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penalty</a:t>
                      </a:r>
                      <a:endParaRPr lang="en-NZ" sz="1400" dirty="0"/>
                    </a:p>
                  </a:txBody>
                  <a:tcPr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LN0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13350.6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-26701.2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u="none" strike="noStrike">
                          <a:effectLst/>
                        </a:rPr>
                        <a:t>33</a:t>
                      </a:r>
                      <a:endParaRPr lang="en-NZ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66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278.6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41.1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G0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14212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 dirty="0">
                          <a:effectLst/>
                        </a:rPr>
                        <a:t>-28424.1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u="none" strike="noStrike">
                          <a:effectLst/>
                        </a:rPr>
                        <a:t>33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66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278.6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33.7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LN2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14463.1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-28926.2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u="none" strike="noStrike" dirty="0">
                          <a:effectLst/>
                        </a:rPr>
                        <a:t> </a:t>
                      </a:r>
                      <a:r>
                        <a:rPr lang="en-NZ" sz="1400" u="none" strike="noStrike" dirty="0" smtClean="0">
                          <a:effectLst/>
                        </a:rPr>
                        <a:t>48+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40.2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LN1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14463.9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-28927.8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u="none" strike="noStrike">
                          <a:effectLst/>
                        </a:rPr>
                        <a:t>48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96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405.3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48.4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G2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14776.8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-29553.5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u="none" strike="noStrike" dirty="0">
                          <a:effectLst/>
                        </a:rPr>
                        <a:t> </a:t>
                      </a:r>
                      <a:r>
                        <a:rPr lang="en-NZ" sz="1400" u="none" strike="noStrike" dirty="0" smtClean="0">
                          <a:effectLst/>
                        </a:rPr>
                        <a:t>48+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46.1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G1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14777.7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-29555.3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u="none" strike="noStrike">
                          <a:effectLst/>
                        </a:rPr>
                        <a:t>48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96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405.3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33.9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N0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14877.3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-29754.6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u="none" strike="noStrike">
                          <a:effectLst/>
                        </a:rPr>
                        <a:t>33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66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278.6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 dirty="0">
                          <a:effectLst/>
                        </a:rPr>
                        <a:t>44.9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N2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15233.1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-30466.1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u="none" strike="noStrike" dirty="0">
                          <a:effectLst/>
                        </a:rPr>
                        <a:t> </a:t>
                      </a:r>
                      <a:r>
                        <a:rPr lang="en-NZ" sz="1400" u="none" strike="noStrike" dirty="0" smtClean="0">
                          <a:effectLst/>
                        </a:rPr>
                        <a:t>48+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32.8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N1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15233.7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-30467.4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u="none" strike="noStrike">
                          <a:effectLst/>
                        </a:rPr>
                        <a:t>48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96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405.3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53.6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MLN2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15276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-30551.9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u="none" strike="noStrike" dirty="0" smtClean="0">
                          <a:effectLst/>
                        </a:rPr>
                        <a:t>65+</a:t>
                      </a:r>
                      <a:r>
                        <a:rPr lang="en-NZ" sz="1400" u="none" strike="noStrike" dirty="0">
                          <a:effectLst/>
                        </a:rPr>
                        <a:t> 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MLN1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15276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-30552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u="none" strike="noStrike">
                          <a:effectLst/>
                        </a:rPr>
                        <a:t>65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130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548.8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T0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15328.8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-30657.6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u="none" strike="noStrike">
                          <a:effectLst/>
                        </a:rPr>
                        <a:t>49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98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413.7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38.7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T2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15348.3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-30696.7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u="none" strike="noStrike" dirty="0">
                          <a:effectLst/>
                        </a:rPr>
                        <a:t> </a:t>
                      </a:r>
                      <a:r>
                        <a:rPr lang="en-NZ" sz="1400" u="none" strike="noStrike" dirty="0" smtClean="0">
                          <a:effectLst/>
                        </a:rPr>
                        <a:t>64+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87.8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T1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15352.1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-30704.2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u="none" strike="noStrike">
                          <a:effectLst/>
                        </a:rPr>
                        <a:t>64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128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540.4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104.7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MN2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15471.9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-30943.8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u="none" strike="noStrike" dirty="0" smtClean="0">
                          <a:effectLst/>
                        </a:rPr>
                        <a:t>65+</a:t>
                      </a:r>
                      <a:r>
                        <a:rPr lang="en-NZ" sz="1400" u="none" strike="noStrike" dirty="0">
                          <a:effectLst/>
                        </a:rPr>
                        <a:t> 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MN1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15473.3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-30946.6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u="none" strike="noStrike">
                          <a:effectLst/>
                        </a:rPr>
                        <a:t>65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130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548.8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MT1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15749.2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-31498.4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u="none" strike="noStrike">
                          <a:effectLst/>
                        </a:rPr>
                        <a:t>81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162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683.9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70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MT2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NZ" sz="1400" u="none" strike="noStrike">
                          <a:effectLst/>
                        </a:rPr>
                        <a:t>15833.9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u="none" strike="noStrike">
                          <a:effectLst/>
                        </a:rPr>
                        <a:t>-31667.7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u="none" strike="noStrike" dirty="0">
                          <a:effectLst/>
                        </a:rPr>
                        <a:t> </a:t>
                      </a:r>
                      <a:r>
                        <a:rPr lang="en-NZ" sz="1400" u="none" strike="noStrike" dirty="0" smtClean="0">
                          <a:effectLst/>
                        </a:rPr>
                        <a:t>81+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91250"/>
              </p:ext>
            </p:extLst>
          </p:nvPr>
        </p:nvGraphicFramePr>
        <p:xfrm>
          <a:off x="6073945" y="719995"/>
          <a:ext cx="2800279" cy="60213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5466"/>
                <a:gridCol w="756832"/>
                <a:gridCol w="681149"/>
                <a:gridCol w="756832"/>
              </a:tblGrid>
              <a:tr h="316914">
                <a:tc>
                  <a:txBody>
                    <a:bodyPr/>
                    <a:lstStyle/>
                    <a:p>
                      <a:r>
                        <a:rPr lang="en-NZ" sz="1200" dirty="0" smtClean="0"/>
                        <a:t>Model</a:t>
                      </a:r>
                      <a:endParaRPr lang="en-NZ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 smtClean="0"/>
                        <a:t>WAIC1</a:t>
                      </a:r>
                      <a:endParaRPr lang="en-NZ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 smtClean="0"/>
                        <a:t>Model</a:t>
                      </a:r>
                      <a:endParaRPr lang="en-NZ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 smtClean="0"/>
                        <a:t>WAIC2</a:t>
                      </a:r>
                      <a:endParaRPr lang="en-NZ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LN0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-25141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LN0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 dirty="0">
                          <a:effectLst/>
                        </a:rPr>
                        <a:t>-22973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G0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-26947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G0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-25070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LN2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-27350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LN2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-25188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LN1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-27353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LN1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-25193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G2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-28084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T2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-25764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G1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-28091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G1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-26237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N0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-28294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G2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-26244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T2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-28906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N0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 dirty="0">
                          <a:effectLst/>
                        </a:rPr>
                        <a:t>-26501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N2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-28977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T0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-26525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N1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-29000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MN2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-26539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MLN1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-29021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T1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-26568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MLN2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-29141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MT2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-26569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T0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-29343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MN1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-26589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MN2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-29348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MT1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-26604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MT2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-29362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MLN2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-27047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MN1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 dirty="0">
                          <a:effectLst/>
                        </a:rPr>
                        <a:t>-29366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 dirty="0" smtClean="0">
                          <a:effectLst/>
                        </a:rPr>
                        <a:t>MLN1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-27088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T1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-29367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N2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>
                          <a:effectLst/>
                        </a:rPr>
                        <a:t>-27172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6914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MT1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 dirty="0">
                          <a:effectLst/>
                        </a:rPr>
                        <a:t>-29378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u="none" strike="noStrike">
                          <a:effectLst/>
                        </a:rPr>
                        <a:t>N1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u="none" strike="noStrike" dirty="0" smtClean="0">
                          <a:effectLst/>
                        </a:rPr>
                        <a:t>-27213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4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504056" cy="365125"/>
          </a:xfrm>
        </p:spPr>
        <p:txBody>
          <a:bodyPr/>
          <a:lstStyle/>
          <a:p>
            <a:fld id="{477DA7C8-B4B6-4312-8479-343267F3D60F}" type="slidenum">
              <a:rPr lang="en-NZ" smtClean="0"/>
              <a:t>13</a:t>
            </a:fld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129177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latin typeface="Calibri" panose="020F0502020204030204" pitchFamily="34" charset="0"/>
              </a:rPr>
              <a:t>Summary</a:t>
            </a:r>
            <a:endParaRPr lang="en-NZ" sz="40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565" y="792158"/>
            <a:ext cx="8111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NZ" sz="2000" dirty="0" smtClean="0">
                <a:latin typeface="Calibri" panose="020F0502020204030204" pitchFamily="34" charset="0"/>
              </a:rPr>
              <a:t>Posterior predictive checks are very useful in model comparisons (even with completely different models)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NZ" sz="20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NZ" sz="2000" dirty="0" smtClean="0">
                <a:latin typeface="Calibri" panose="020F0502020204030204" pitchFamily="34" charset="0"/>
              </a:rPr>
              <a:t>Information criteria are useful under some circumstances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NZ" sz="20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NZ" sz="2000" dirty="0" smtClean="0">
                <a:latin typeface="Calibri" panose="020F0502020204030204" pitchFamily="34" charset="0"/>
              </a:rPr>
              <a:t>WAIC is fully Bayesian method and performs better than AIC, BIC and DIC in many aspects</a:t>
            </a:r>
            <a:endParaRPr lang="en-NZ" sz="20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03506"/>
              </p:ext>
            </p:extLst>
          </p:nvPr>
        </p:nvGraphicFramePr>
        <p:xfrm>
          <a:off x="1475656" y="3717032"/>
          <a:ext cx="662473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320"/>
                <a:gridCol w="936104"/>
                <a:gridCol w="936104"/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Model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AIC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BIC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DIC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WAIC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Simple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Hierarchical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Non-hierarchical Mixture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Hierarchical Mixture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149080"/>
            <a:ext cx="280239" cy="26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724" y="4500632"/>
            <a:ext cx="280239" cy="26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18" y="4869160"/>
            <a:ext cx="280239" cy="26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19" y="5229200"/>
            <a:ext cx="280239" cy="26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132141"/>
            <a:ext cx="280239" cy="26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32141"/>
            <a:ext cx="280239" cy="26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96" y="4132141"/>
            <a:ext cx="280239" cy="26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4557070"/>
            <a:ext cx="280239" cy="26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9160"/>
            <a:ext cx="280239" cy="26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95" y="4848161"/>
            <a:ext cx="280239" cy="26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4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504056" cy="365125"/>
          </a:xfrm>
        </p:spPr>
        <p:txBody>
          <a:bodyPr/>
          <a:lstStyle/>
          <a:p>
            <a:fld id="{477DA7C8-B4B6-4312-8479-343267F3D60F}" type="slidenum">
              <a:rPr lang="en-NZ" smtClean="0"/>
              <a:t>14</a:t>
            </a:fld>
            <a:endParaRPr lang="en-NZ" dirty="0"/>
          </a:p>
        </p:txBody>
      </p:sp>
      <p:sp>
        <p:nvSpPr>
          <p:cNvPr id="2" name="TextBox 1"/>
          <p:cNvSpPr txBox="1"/>
          <p:nvPr/>
        </p:nvSpPr>
        <p:spPr>
          <a:xfrm>
            <a:off x="2339752" y="2492896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Thank you!</a:t>
            </a:r>
            <a:endParaRPr lang="en-NZ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0"/>
            <a:ext cx="7175351" cy="621736"/>
          </a:xfrm>
        </p:spPr>
        <p:txBody>
          <a:bodyPr/>
          <a:lstStyle/>
          <a:p>
            <a:pPr marL="182880" indent="0" algn="ctr">
              <a:buNone/>
            </a:pPr>
            <a:r>
              <a:rPr lang="en-NZ" sz="4000" b="0" dirty="0" smtClean="0">
                <a:solidFill>
                  <a:schemeClr val="tx2">
                    <a:lumMod val="50000"/>
                  </a:schemeClr>
                </a:solidFill>
                <a:effectLst/>
                <a:latin typeface="Calibri"/>
              </a:rPr>
              <a:t>Introduction</a:t>
            </a:r>
            <a:endParaRPr lang="en-NZ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4448" y="6381328"/>
            <a:ext cx="432048" cy="360040"/>
          </a:xfrm>
        </p:spPr>
        <p:txBody>
          <a:bodyPr/>
          <a:lstStyle/>
          <a:p>
            <a:fld id="{477DA7C8-B4B6-4312-8479-343267F3D60F}" type="slidenum">
              <a:rPr lang="en-NZ" smtClean="0"/>
              <a:t>2</a:t>
            </a:fld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827432" y="692696"/>
            <a:ext cx="80014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NZ" sz="2000" dirty="0">
                <a:latin typeface="Calibri"/>
              </a:rPr>
              <a:t>What is modelling</a:t>
            </a:r>
            <a:r>
              <a:rPr lang="en-NZ" sz="2000" dirty="0" smtClean="0">
                <a:latin typeface="Calibri"/>
              </a:rPr>
              <a:t>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NZ" sz="2000" dirty="0">
                <a:latin typeface="Calibri" panose="020F0502020204030204" pitchFamily="34" charset="0"/>
              </a:rPr>
              <a:t>A statistical model is a probabilistic </a:t>
            </a:r>
            <a:r>
              <a:rPr lang="en-NZ" sz="2000" dirty="0" smtClean="0">
                <a:latin typeface="Calibri" panose="020F0502020204030204" pitchFamily="34" charset="0"/>
              </a:rPr>
              <a:t>system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NZ" sz="2000" dirty="0" smtClean="0">
                <a:latin typeface="Calibri" panose="020F0502020204030204" pitchFamily="34" charset="0"/>
              </a:rPr>
              <a:t>A </a:t>
            </a:r>
            <a:r>
              <a:rPr lang="en-NZ" sz="2000" dirty="0">
                <a:latin typeface="Calibri" panose="020F0502020204030204" pitchFamily="34" charset="0"/>
              </a:rPr>
              <a:t>probability </a:t>
            </a:r>
            <a:r>
              <a:rPr lang="en-NZ" sz="2000" dirty="0" smtClean="0">
                <a:latin typeface="Calibri" panose="020F0502020204030204" pitchFamily="34" charset="0"/>
              </a:rPr>
              <a:t>distribution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NZ" sz="2000" dirty="0">
                <a:latin typeface="Calibri" panose="020F0502020204030204" pitchFamily="34" charset="0"/>
              </a:rPr>
              <a:t>A </a:t>
            </a:r>
            <a:r>
              <a:rPr lang="en-NZ" sz="2000" dirty="0" smtClean="0">
                <a:latin typeface="Calibri" panose="020F0502020204030204" pitchFamily="34" charset="0"/>
              </a:rPr>
              <a:t>finite/infinite </a:t>
            </a:r>
            <a:r>
              <a:rPr lang="en-NZ" sz="2000" dirty="0">
                <a:latin typeface="Calibri" panose="020F0502020204030204" pitchFamily="34" charset="0"/>
              </a:rPr>
              <a:t>mixture of probability </a:t>
            </a:r>
            <a:r>
              <a:rPr lang="en-NZ" sz="2000" dirty="0" smtClean="0">
                <a:latin typeface="Calibri" panose="020F0502020204030204" pitchFamily="34" charset="0"/>
              </a:rPr>
              <a:t>distributions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NZ" sz="20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NZ" sz="2000" dirty="0" smtClean="0">
                <a:latin typeface="Calibri"/>
              </a:rPr>
              <a:t>Good models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NZ" sz="2000" dirty="0" smtClean="0">
              <a:latin typeface="Calibri"/>
            </a:endParaRPr>
          </a:p>
          <a:p>
            <a:pPr marL="342900" indent="-3429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NZ" sz="2000" dirty="0">
                <a:latin typeface="Calibri" panose="020F0502020204030204" pitchFamily="34" charset="0"/>
              </a:rPr>
              <a:t>All models are approximations </a:t>
            </a:r>
          </a:p>
          <a:p>
            <a:pPr>
              <a:spcAft>
                <a:spcPts val="0"/>
              </a:spcAft>
              <a:buClrTx/>
              <a:buSzTx/>
            </a:pPr>
            <a:r>
              <a:rPr lang="en-NZ" sz="2000" dirty="0">
                <a:latin typeface="Calibri" panose="020F0502020204030204" pitchFamily="34" charset="0"/>
              </a:rPr>
              <a:t>      </a:t>
            </a:r>
            <a:r>
              <a:rPr lang="el-GR" sz="2000" dirty="0">
                <a:latin typeface="Calibri" panose="020F0502020204030204" pitchFamily="34" charset="0"/>
              </a:rPr>
              <a:t>π</a:t>
            </a:r>
            <a:r>
              <a:rPr lang="en-NZ" sz="2000" dirty="0">
                <a:latin typeface="Calibri" panose="020F0502020204030204" pitchFamily="34" charset="0"/>
              </a:rPr>
              <a:t> = 3.14159  ?         </a:t>
            </a:r>
            <a:r>
              <a:rPr lang="el-GR" sz="2000" dirty="0">
                <a:latin typeface="Calibri" panose="020F0502020204030204" pitchFamily="34" charset="0"/>
              </a:rPr>
              <a:t>π</a:t>
            </a:r>
            <a:r>
              <a:rPr lang="en-NZ" sz="2000" dirty="0">
                <a:latin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</a:rPr>
              <a:t>≈</a:t>
            </a:r>
            <a:r>
              <a:rPr lang="en-NZ" sz="2000" dirty="0">
                <a:latin typeface="Calibri" panose="020F0502020204030204" pitchFamily="34" charset="0"/>
              </a:rPr>
              <a:t> 3.14159             </a:t>
            </a:r>
            <a:r>
              <a:rPr lang="el-GR" sz="2000" dirty="0">
                <a:latin typeface="Calibri" panose="020F0502020204030204" pitchFamily="34" charset="0"/>
              </a:rPr>
              <a:t>π</a:t>
            </a:r>
            <a:r>
              <a:rPr lang="en-NZ" sz="2000" dirty="0">
                <a:latin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</a:rPr>
              <a:t>≈</a:t>
            </a:r>
            <a:r>
              <a:rPr lang="en-NZ" sz="2000" dirty="0">
                <a:latin typeface="Calibri" panose="020F0502020204030204" pitchFamily="34" charset="0"/>
              </a:rPr>
              <a:t> 3.14               </a:t>
            </a:r>
            <a:r>
              <a:rPr lang="el-GR" sz="2000" dirty="0">
                <a:latin typeface="Calibri" panose="020F0502020204030204" pitchFamily="34" charset="0"/>
              </a:rPr>
              <a:t>π</a:t>
            </a:r>
            <a:r>
              <a:rPr lang="en-NZ" sz="2000" dirty="0">
                <a:latin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</a:rPr>
              <a:t>≈</a:t>
            </a:r>
            <a:r>
              <a:rPr lang="en-NZ" sz="2000" dirty="0">
                <a:latin typeface="Calibri" panose="020F0502020204030204" pitchFamily="34" charset="0"/>
              </a:rPr>
              <a:t> </a:t>
            </a:r>
            <a:r>
              <a:rPr lang="en-NZ" sz="2000" dirty="0" smtClean="0">
                <a:latin typeface="Calibri" panose="020F0502020204030204" pitchFamily="34" charset="0"/>
              </a:rPr>
              <a:t>3</a:t>
            </a:r>
            <a:endParaRPr lang="en-NZ" sz="2000" dirty="0"/>
          </a:p>
        </p:txBody>
      </p:sp>
      <p:pic>
        <p:nvPicPr>
          <p:cNvPr id="7" name="Picture 2" descr="C:\PHD\Article Review\Wellington NZSA 2014\Rplo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3778763"/>
            <a:ext cx="3960439" cy="29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504056" cy="365125"/>
          </a:xfrm>
        </p:spPr>
        <p:txBody>
          <a:bodyPr/>
          <a:lstStyle/>
          <a:p>
            <a:fld id="{477DA7C8-B4B6-4312-8479-343267F3D60F}" type="slidenum">
              <a:rPr lang="en-NZ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</a:t>
            </a:fld>
            <a:endParaRPr lang="en-N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462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Modelling the behaviour of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8506" y="90872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If we wish to perform statistical inference, or use our model to probabilistically evaluate the behavior of new observations, then we need three steps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Assume that the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</a:rPr>
              <a:t>data are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generated from some statistical distribution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Write down equations for the parameters of the assumed distribution, e.g. the mean and the standard deviation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Use standard techniques to estimate the unknown parameters in 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Steps 1–3 should be repeated as often as possible to get the “best”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Most model building consists of steps 2 and 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dirty="0">
              <a:latin typeface="Calibri"/>
            </a:endParaRPr>
          </a:p>
          <a:p>
            <a:pPr marL="0" indent="0">
              <a:buNone/>
              <a:defRPr/>
            </a:pPr>
            <a:r>
              <a:rPr lang="en-NZ" sz="2000" dirty="0">
                <a:latin typeface="Calibri" panose="020F0502020204030204" pitchFamily="34" charset="0"/>
              </a:rPr>
              <a:t>Classical </a:t>
            </a:r>
            <a:r>
              <a:rPr lang="en-NZ" sz="2000" dirty="0" smtClean="0">
                <a:latin typeface="Calibri" panose="020F0502020204030204" pitchFamily="34" charset="0"/>
              </a:rPr>
              <a:t>and Bayesian approaches </a:t>
            </a:r>
          </a:p>
          <a:p>
            <a:pPr marL="0" indent="0">
              <a:buNone/>
              <a:defRPr/>
            </a:pPr>
            <a:endParaRPr lang="en-NZ" sz="2000" dirty="0">
              <a:solidFill>
                <a:srgbClr val="006600"/>
              </a:solidFill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NZ" sz="2200" dirty="0">
                <a:latin typeface="Calibri" panose="020F0502020204030204" pitchFamily="34" charset="0"/>
              </a:rPr>
              <a:t>Distributional assumptions on data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NZ" sz="2200" dirty="0">
                <a:latin typeface="Calibri" panose="020F0502020204030204" pitchFamily="34" charset="0"/>
              </a:rPr>
              <a:t>Model </a:t>
            </a:r>
            <a:r>
              <a:rPr lang="en-NZ" sz="2200" dirty="0" smtClean="0">
                <a:latin typeface="Calibri" panose="020F0502020204030204" pitchFamily="34" charset="0"/>
              </a:rPr>
              <a:t>parameters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NZ" sz="2200" dirty="0">
                <a:latin typeface="Calibri" panose="020F0502020204030204" pitchFamily="34" charset="0"/>
              </a:rPr>
              <a:t>Prior distributions (believes) on model </a:t>
            </a:r>
            <a:r>
              <a:rPr lang="en-NZ" sz="2200" dirty="0" smtClean="0">
                <a:latin typeface="Calibri" panose="020F0502020204030204" pitchFamily="34" charset="0"/>
              </a:rPr>
              <a:t>parameters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NZ" sz="2200" dirty="0">
                <a:latin typeface="Calibri" panose="020F0502020204030204" pitchFamily="34" charset="0"/>
              </a:rPr>
              <a:t>Parameters estimate</a:t>
            </a:r>
          </a:p>
          <a:p>
            <a:pPr marL="0" lvl="0" indent="0"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04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504056" cy="365125"/>
          </a:xfrm>
        </p:spPr>
        <p:txBody>
          <a:bodyPr/>
          <a:lstStyle/>
          <a:p>
            <a:fld id="{477DA7C8-B4B6-4312-8479-343267F3D60F}" type="slidenum">
              <a:rPr lang="en-NZ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</a:t>
            </a:fld>
            <a:endParaRPr lang="en-N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462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Bayesian Statistical Models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5180065"/>
            <a:ext cx="8362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dirty="0" smtClean="0">
                <a:latin typeface="Calibri" panose="020F0502020204030204" pitchFamily="34" charset="0"/>
              </a:rPr>
              <a:t>Mixture models</a:t>
            </a:r>
            <a:endParaRPr lang="en-NZ" sz="2000" dirty="0">
              <a:latin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NZ" sz="2000" dirty="0">
                <a:latin typeface="Calibri" panose="020F0502020204030204" pitchFamily="34" charset="0"/>
              </a:rPr>
              <a:t>Assumes heterogeneous </a:t>
            </a:r>
            <a:r>
              <a:rPr lang="en-NZ" sz="2000" dirty="0" smtClean="0">
                <a:latin typeface="Calibri" panose="020F0502020204030204" pitchFamily="34" charset="0"/>
              </a:rPr>
              <a:t>two or more unknown </a:t>
            </a:r>
            <a:r>
              <a:rPr lang="en-NZ" sz="2000" dirty="0">
                <a:latin typeface="Calibri" panose="020F0502020204030204" pitchFamily="34" charset="0"/>
              </a:rPr>
              <a:t>sources of </a:t>
            </a:r>
            <a:r>
              <a:rPr lang="en-NZ" sz="2000" dirty="0" smtClean="0">
                <a:latin typeface="Calibri" panose="020F0502020204030204" pitchFamily="34" charset="0"/>
              </a:rPr>
              <a:t>data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NZ" sz="2000" dirty="0">
                <a:latin typeface="Calibri" panose="020F0502020204030204" pitchFamily="34" charset="0"/>
              </a:rPr>
              <a:t>Each data source is called a </a:t>
            </a:r>
            <a:r>
              <a:rPr lang="en-NZ" sz="2000" dirty="0" smtClean="0">
                <a:latin typeface="Calibri" panose="020F0502020204030204" pitchFamily="34" charset="0"/>
              </a:rPr>
              <a:t>cluster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NZ" sz="2000" dirty="0" smtClean="0">
                <a:latin typeface="Calibri" panose="020F0502020204030204" pitchFamily="34" charset="0"/>
              </a:rPr>
              <a:t>Clusters </a:t>
            </a:r>
            <a:r>
              <a:rPr lang="en-NZ" sz="2000" dirty="0">
                <a:latin typeface="Calibri" panose="020F0502020204030204" pitchFamily="34" charset="0"/>
              </a:rPr>
              <a:t>are modelled using parametric </a:t>
            </a:r>
            <a:r>
              <a:rPr lang="en-NZ" sz="2000" dirty="0" smtClean="0">
                <a:latin typeface="Calibri" panose="020F0502020204030204" pitchFamily="34" charset="0"/>
              </a:rPr>
              <a:t>models (simple or hierarchical)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NZ" sz="2000" dirty="0" smtClean="0">
                <a:latin typeface="Calibri" panose="020F0502020204030204" pitchFamily="34" charset="0"/>
              </a:rPr>
              <a:t>Represents as a weighted average of cluster models</a:t>
            </a:r>
            <a:endParaRPr lang="en-NZ" sz="20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3856626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dirty="0" smtClean="0">
                <a:latin typeface="Calibri" panose="020F0502020204030204" pitchFamily="34" charset="0"/>
              </a:rPr>
              <a:t>Hierarchical models</a:t>
            </a:r>
            <a:endParaRPr lang="en-NZ" sz="2000" dirty="0">
              <a:latin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NZ" sz="2000" dirty="0" err="1" smtClean="0">
                <a:latin typeface="Calibri" panose="020F0502020204030204" pitchFamily="34" charset="0"/>
              </a:rPr>
              <a:t>Hyperprior</a:t>
            </a:r>
            <a:r>
              <a:rPr lang="en-NZ" sz="2000" dirty="0" smtClean="0">
                <a:latin typeface="Calibri" panose="020F0502020204030204" pitchFamily="34" charset="0"/>
              </a:rPr>
              <a:t>(s) - prior distribution(s) on </a:t>
            </a:r>
            <a:r>
              <a:rPr lang="en-NZ" sz="2000" dirty="0" err="1" smtClean="0">
                <a:latin typeface="Calibri" panose="020F0502020204030204" pitchFamily="34" charset="0"/>
              </a:rPr>
              <a:t>hyperparameter</a:t>
            </a:r>
            <a:r>
              <a:rPr lang="en-NZ" sz="2000" dirty="0" smtClean="0">
                <a:latin typeface="Calibri" panose="020F0502020204030204" pitchFamily="34" charset="0"/>
              </a:rPr>
              <a:t>(s)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NZ" sz="2000" dirty="0" err="1" smtClean="0">
                <a:latin typeface="Calibri" panose="020F0502020204030204" pitchFamily="34" charset="0"/>
              </a:rPr>
              <a:t>Hyperhyperparameter</a:t>
            </a:r>
            <a:r>
              <a:rPr lang="en-NZ" sz="2000" dirty="0" smtClean="0">
                <a:latin typeface="Calibri" panose="020F0502020204030204" pitchFamily="34" charset="0"/>
              </a:rPr>
              <a:t>(s) </a:t>
            </a:r>
            <a:r>
              <a:rPr lang="en-NZ" sz="2000" dirty="0">
                <a:latin typeface="Calibri" panose="020F0502020204030204" pitchFamily="34" charset="0"/>
              </a:rPr>
              <a:t>– </a:t>
            </a:r>
            <a:r>
              <a:rPr lang="en-NZ" sz="2000" dirty="0" smtClean="0">
                <a:latin typeface="Calibri" panose="020F0502020204030204" pitchFamily="34" charset="0"/>
              </a:rPr>
              <a:t>parameter(s) </a:t>
            </a:r>
            <a:r>
              <a:rPr lang="en-NZ" sz="2000" dirty="0">
                <a:latin typeface="Calibri" panose="020F0502020204030204" pitchFamily="34" charset="0"/>
              </a:rPr>
              <a:t>of </a:t>
            </a:r>
            <a:r>
              <a:rPr lang="en-NZ" sz="2000" dirty="0" err="1" smtClean="0">
                <a:latin typeface="Calibri" panose="020F0502020204030204" pitchFamily="34" charset="0"/>
              </a:rPr>
              <a:t>hyperprior</a:t>
            </a:r>
            <a:r>
              <a:rPr lang="en-NZ" sz="2000" dirty="0" smtClean="0">
                <a:latin typeface="Calibri" panose="020F0502020204030204" pitchFamily="34" charset="0"/>
              </a:rPr>
              <a:t> distribution(s)</a:t>
            </a:r>
            <a:endParaRPr lang="en-NZ" sz="2000" dirty="0">
              <a:latin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NZ" sz="20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7584" y="764704"/>
                <a:ext cx="748883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NZ" sz="2000" dirty="0" smtClean="0">
                    <a:latin typeface="Calibri" panose="020F0502020204030204" pitchFamily="34" charset="0"/>
                  </a:rPr>
                  <a:t>Distribution of data (X) depends on unknown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sz="2000" i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endParaRPr lang="en-NZ" sz="20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NZ" sz="2000" dirty="0" smtClean="0">
                    <a:latin typeface="Calibri" panose="020F0502020204030204" pitchFamily="34" charset="0"/>
                  </a:rPr>
                  <a:t>Inference on </a:t>
                </a:r>
                <a:r>
                  <a:rPr lang="el-GR" sz="2000" dirty="0" smtClean="0">
                    <a:latin typeface="Calibri" panose="020F0502020204030204" pitchFamily="34" charset="0"/>
                  </a:rPr>
                  <a:t>θ</a:t>
                </a:r>
                <a:endParaRPr lang="en-NZ" sz="20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NZ" sz="2000" dirty="0" smtClean="0">
                    <a:latin typeface="Calibri" panose="020F0502020204030204" pitchFamily="34" charset="0"/>
                  </a:rPr>
                  <a:t>Consists of a parametric statistical model(s)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sz="2000" b="0" i="0" smtClean="0">
                        <a:latin typeface="Cambria Math"/>
                      </a:rPr>
                      <m:t>f</m:t>
                    </m:r>
                    <m:r>
                      <a:rPr lang="en-NZ" sz="20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NZ" sz="2000" b="0" i="0" smtClean="0">
                        <a:latin typeface="Cambria Math"/>
                      </a:rPr>
                      <m:t>X</m:t>
                    </m:r>
                    <m:r>
                      <a:rPr lang="en-NZ" sz="2000" b="0" i="0" smtClean="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NZ" sz="2000" b="0" i="0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NZ" sz="2000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NZ" sz="2000" dirty="0" smtClean="0">
                  <a:latin typeface="Calibri" panose="020F050202020403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NZ" sz="2000" dirty="0" smtClean="0">
                    <a:latin typeface="Calibri" panose="020F0502020204030204" pitchFamily="34" charset="0"/>
                  </a:rPr>
                  <a:t>Prior distribution(s) on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sz="2000" i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endParaRPr lang="en-NZ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764704"/>
                <a:ext cx="7488832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733" t="-2294" b="-688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83568" y="2465726"/>
            <a:ext cx="720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dirty="0" smtClean="0">
                <a:latin typeface="Calibri" panose="020F0502020204030204" pitchFamily="34" charset="0"/>
              </a:rPr>
              <a:t>Simple models</a:t>
            </a:r>
            <a:endParaRPr lang="en-NZ" sz="2000" dirty="0">
              <a:latin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NZ" sz="2000" dirty="0" smtClean="0">
                <a:latin typeface="Calibri" panose="020F0502020204030204" pitchFamily="34" charset="0"/>
              </a:rPr>
              <a:t>Model parameter(s)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NZ" sz="2000" dirty="0">
                <a:latin typeface="Calibri" panose="020F0502020204030204" pitchFamily="34" charset="0"/>
              </a:rPr>
              <a:t>Prior </a:t>
            </a:r>
            <a:r>
              <a:rPr lang="en-NZ" sz="2000" dirty="0" smtClean="0">
                <a:latin typeface="Calibri" panose="020F0502020204030204" pitchFamily="34" charset="0"/>
              </a:rPr>
              <a:t>distribution(s) </a:t>
            </a:r>
            <a:r>
              <a:rPr lang="en-NZ" sz="2000" dirty="0">
                <a:latin typeface="Calibri" panose="020F0502020204030204" pitchFamily="34" charset="0"/>
              </a:rPr>
              <a:t>–  </a:t>
            </a:r>
            <a:r>
              <a:rPr lang="en-NZ" sz="2000" dirty="0" smtClean="0">
                <a:latin typeface="Calibri" panose="020F0502020204030204" pitchFamily="34" charset="0"/>
              </a:rPr>
              <a:t>distribution(s) </a:t>
            </a:r>
            <a:r>
              <a:rPr lang="en-NZ" sz="2000" dirty="0">
                <a:latin typeface="Calibri" panose="020F0502020204030204" pitchFamily="34" charset="0"/>
              </a:rPr>
              <a:t>model </a:t>
            </a:r>
            <a:r>
              <a:rPr lang="en-NZ" sz="2000" dirty="0" smtClean="0">
                <a:latin typeface="Calibri" panose="020F0502020204030204" pitchFamily="34" charset="0"/>
              </a:rPr>
              <a:t>parameter(s)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NZ" sz="2000" dirty="0" err="1" smtClean="0">
                <a:latin typeface="Calibri" panose="020F0502020204030204" pitchFamily="34" charset="0"/>
              </a:rPr>
              <a:t>Hyperparameter</a:t>
            </a:r>
            <a:r>
              <a:rPr lang="en-NZ" sz="2000" dirty="0" smtClean="0">
                <a:latin typeface="Calibri" panose="020F0502020204030204" pitchFamily="34" charset="0"/>
              </a:rPr>
              <a:t>(s) </a:t>
            </a:r>
            <a:r>
              <a:rPr lang="en-NZ" sz="2000" dirty="0">
                <a:latin typeface="Calibri" panose="020F0502020204030204" pitchFamily="34" charset="0"/>
              </a:rPr>
              <a:t>– </a:t>
            </a:r>
            <a:r>
              <a:rPr lang="en-NZ" sz="2000" dirty="0" smtClean="0">
                <a:latin typeface="Calibri" panose="020F0502020204030204" pitchFamily="34" charset="0"/>
              </a:rPr>
              <a:t>parameter(s) </a:t>
            </a:r>
            <a:r>
              <a:rPr lang="en-NZ" sz="2000" dirty="0">
                <a:latin typeface="Calibri" panose="020F0502020204030204" pitchFamily="34" charset="0"/>
              </a:rPr>
              <a:t>of </a:t>
            </a:r>
            <a:r>
              <a:rPr lang="en-NZ" sz="2000" dirty="0" smtClean="0">
                <a:latin typeface="Calibri" panose="020F0502020204030204" pitchFamily="34" charset="0"/>
              </a:rPr>
              <a:t>prior distribution(s)</a:t>
            </a:r>
            <a:endParaRPr lang="en-NZ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62519" y="15271"/>
            <a:ext cx="6514286" cy="80219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None/>
            </a:pPr>
            <a:r>
              <a:rPr lang="en-NZ" sz="4000" b="0" dirty="0" err="1" smtClean="0">
                <a:solidFill>
                  <a:schemeClr val="tx1"/>
                </a:solidFill>
                <a:effectLst/>
                <a:latin typeface="Calibri"/>
              </a:rPr>
              <a:t>Electropherogram</a:t>
            </a:r>
            <a:r>
              <a:rPr lang="en-NZ" sz="4000" b="0" dirty="0" smtClean="0">
                <a:solidFill>
                  <a:schemeClr val="tx1"/>
                </a:solidFill>
                <a:effectLst/>
                <a:latin typeface="Calibri"/>
              </a:rPr>
              <a:t> (EPG)</a:t>
            </a:r>
            <a:endParaRPr lang="en-NZ" sz="4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76456" y="6381328"/>
            <a:ext cx="360040" cy="360040"/>
          </a:xfrm>
        </p:spPr>
        <p:txBody>
          <a:bodyPr/>
          <a:lstStyle/>
          <a:p>
            <a:fld id="{477DA7C8-B4B6-4312-8479-343267F3D60F}" type="slidenum">
              <a:rPr lang="en-NZ" smtClean="0"/>
              <a:t>5</a:t>
            </a:fld>
            <a:endParaRPr lang="en-NZ" dirty="0"/>
          </a:p>
        </p:txBody>
      </p:sp>
      <p:pic>
        <p:nvPicPr>
          <p:cNvPr id="1026" name="Picture 2" descr="C:\Users\mfer983\Desktop\Stutter Ratio\auckland-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4" y="770591"/>
            <a:ext cx="7920880" cy="567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23196" y="6392485"/>
            <a:ext cx="519057" cy="365125"/>
          </a:xfrm>
        </p:spPr>
        <p:txBody>
          <a:bodyPr/>
          <a:lstStyle/>
          <a:p>
            <a:fld id="{477DA7C8-B4B6-4312-8479-343267F3D60F}" type="slidenum">
              <a:rPr lang="en-NZ" smtClean="0"/>
              <a:t>6</a:t>
            </a:fld>
            <a:endParaRPr lang="en-NZ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7" y="853997"/>
            <a:ext cx="4497062" cy="29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1564254" y="1749507"/>
            <a:ext cx="2863730" cy="1820721"/>
            <a:chOff x="3777465" y="3933056"/>
            <a:chExt cx="3386823" cy="2210547"/>
          </a:xfrm>
        </p:grpSpPr>
        <p:sp>
          <p:nvSpPr>
            <p:cNvPr id="16" name="Oval 15"/>
            <p:cNvSpPr/>
            <p:nvPr/>
          </p:nvSpPr>
          <p:spPr>
            <a:xfrm>
              <a:off x="3777465" y="5429283"/>
              <a:ext cx="504056" cy="705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Oval 16"/>
            <p:cNvSpPr/>
            <p:nvPr/>
          </p:nvSpPr>
          <p:spPr>
            <a:xfrm>
              <a:off x="4600997" y="5437502"/>
              <a:ext cx="504056" cy="7061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8144" y="3933056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Stutters</a:t>
              </a:r>
              <a:endParaRPr lang="en-NZ" dirty="0"/>
            </a:p>
          </p:txBody>
        </p:sp>
        <p:cxnSp>
          <p:nvCxnSpPr>
            <p:cNvPr id="20" name="Straight Arrow Connector 19"/>
            <p:cNvCxnSpPr>
              <a:stCxn id="18" idx="1"/>
              <a:endCxn id="17" idx="0"/>
            </p:cNvCxnSpPr>
            <p:nvPr/>
          </p:nvCxnSpPr>
          <p:spPr>
            <a:xfrm flipH="1">
              <a:off x="4853026" y="4117723"/>
              <a:ext cx="1015119" cy="13197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1"/>
            </p:cNvCxnSpPr>
            <p:nvPr/>
          </p:nvCxnSpPr>
          <p:spPr>
            <a:xfrm flipH="1">
              <a:off x="4029493" y="4117723"/>
              <a:ext cx="1838652" cy="1311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3437" y="4011870"/>
                <a:ext cx="8220168" cy="569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Calibri" panose="020F0502020204030204" pitchFamily="34" charset="0"/>
                  </a:rPr>
                  <a:t>We are interested in modelling the stutter ratio (</a:t>
                </a:r>
                <a:r>
                  <a:rPr lang="en-US" sz="2000" i="1" dirty="0">
                    <a:latin typeface="Calibri" panose="020F0502020204030204" pitchFamily="34" charset="0"/>
                  </a:rPr>
                  <a:t>SR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)     </a:t>
                </a:r>
                <a14:m>
                  <m:oMath xmlns:m="http://schemas.openxmlformats.org/officeDocument/2006/math">
                    <m:r>
                      <a:rPr lang="en-NZ" sz="2000" i="1">
                        <a:latin typeface="Cambria Math"/>
                        <a:ea typeface="Calibri"/>
                        <a:cs typeface="Times New Roman"/>
                      </a:rPr>
                      <m:t>𝑆𝑅</m:t>
                    </m:r>
                    <m:r>
                      <a:rPr lang="en-NZ" sz="2000" i="1">
                        <a:latin typeface="Cambria Math"/>
                        <a:ea typeface="Calibri"/>
                        <a:cs typeface="Times New Roman"/>
                      </a:rPr>
                      <m:t>= </m:t>
                    </m:r>
                    <m:f>
                      <m:fPr>
                        <m:ctrlPr>
                          <a:rPr lang="en-NZ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NZ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NZ" sz="20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NZ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  <m:r>
                              <a:rPr lang="en-NZ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NZ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NZ" sz="20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NZ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solidFill>
                    <a:sysClr val="windowText" lastClr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37" y="4011870"/>
                <a:ext cx="8220168" cy="569258"/>
              </a:xfrm>
              <a:prstGeom prst="rect">
                <a:avLst/>
              </a:prstGeom>
              <a:blipFill rotWithShape="1">
                <a:blip r:embed="rId4"/>
                <a:stretch>
                  <a:fillRect l="-741" b="-107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C:\Users\mfer983\Desktop\Stutter Ratio\NGM Comm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54" y="861704"/>
            <a:ext cx="4384608" cy="29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043608" y="116632"/>
            <a:ext cx="7643192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Models for stutter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83437" y="4581128"/>
            <a:ext cx="8866658" cy="197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The smallest value of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SR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is zero, we expect most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SR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values to be small, with a long tail out to the right</a:t>
            </a:r>
          </a:p>
          <a:p>
            <a:pPr marL="40005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Mean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SR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behavior is affected by the longest uninterrupted sequence of the allele,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LUS</a:t>
            </a:r>
          </a:p>
          <a:p>
            <a:pPr marL="400050"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 We expect the values of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SR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to be more variable for smaller values of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O</a:t>
            </a:r>
            <a:r>
              <a:rPr kumimoji="0" lang="en-US" sz="2000" b="0" i="1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a</a:t>
            </a:r>
            <a:endParaRPr kumimoji="0" lang="en-US" sz="2000" b="0" i="1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16632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>
                <a:latin typeface="Calibri" panose="020F0502020204030204" pitchFamily="34" charset="0"/>
              </a:rPr>
              <a:t>Mean and Variance in Stutter Ratio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936157"/>
            <a:ext cx="801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>
                <a:latin typeface="Calibri" panose="020F0502020204030204" pitchFamily="34" charset="0"/>
              </a:rPr>
              <a:t>Variance in Stutter ratio is inversely proportional allele height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946" y="3068960"/>
            <a:ext cx="7566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>
                <a:latin typeface="Calibri" panose="020F0502020204030204" pitchFamily="34" charset="0"/>
              </a:rPr>
              <a:t>A common variance for all the loci - models </a:t>
            </a:r>
            <a:r>
              <a:rPr lang="en-NZ" sz="2000" dirty="0">
                <a:latin typeface="Calibri" panose="020F0502020204030204" pitchFamily="34" charset="0"/>
              </a:rPr>
              <a:t>with </a:t>
            </a:r>
            <a:r>
              <a:rPr lang="en-NZ" sz="2000" dirty="0" err="1" smtClean="0">
                <a:latin typeface="Calibri" panose="020F0502020204030204" pitchFamily="34" charset="0"/>
              </a:rPr>
              <a:t>profilewide</a:t>
            </a:r>
            <a:r>
              <a:rPr lang="en-NZ" sz="2000" dirty="0" smtClean="0">
                <a:latin typeface="Calibri" panose="020F0502020204030204" pitchFamily="34" charset="0"/>
              </a:rPr>
              <a:t>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0787" y="3593970"/>
                <a:ext cx="1584176" cy="7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NZ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NZ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NZ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NZ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NZ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NZ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NZ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NZ" sz="20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87" y="3593970"/>
                <a:ext cx="1584176" cy="761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65110" y="3541197"/>
                <a:ext cx="4752526" cy="1032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NZ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-  common variance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- Observed allele height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Z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Z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NZ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NZ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   -  Variance of </a:t>
                </a:r>
                <a:r>
                  <a:rPr lang="en-NZ" sz="2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i</a:t>
                </a:r>
                <a:r>
                  <a:rPr lang="en-NZ" sz="2000" baseline="30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th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stutter ratio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10" y="3541197"/>
                <a:ext cx="4752526" cy="1032334"/>
              </a:xfrm>
              <a:prstGeom prst="rect">
                <a:avLst/>
              </a:prstGeom>
              <a:blipFill rotWithShape="1">
                <a:blip r:embed="rId4"/>
                <a:stretch>
                  <a:fillRect t="-2959" b="-1005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83568" y="4581128"/>
            <a:ext cx="2750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>
                <a:latin typeface="Calibri" panose="020F0502020204030204" pitchFamily="34" charset="0"/>
              </a:rPr>
              <a:t>Locus specific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5106" y="5290497"/>
                <a:ext cx="1584176" cy="769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NZ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</m:t>
                          </m:r>
                        </m:sub>
                        <m:sup>
                          <m:r>
                            <a:rPr lang="en-NZ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NZ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NZ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NZ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NZ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NZ" sz="2000" dirty="0" smtClean="0">
                  <a:solidFill>
                    <a:srgbClr val="009900"/>
                  </a:solid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06" y="5290497"/>
                <a:ext cx="1584176" cy="7698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79376" y="5157192"/>
                <a:ext cx="5336971" cy="1036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NZ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-  Locus specific variance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- Observed allele height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NZ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Z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NZ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</m:t>
                        </m:r>
                      </m:sub>
                      <m:sup>
                        <m:r>
                          <a:rPr lang="en-NZ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- 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Variance of i</a:t>
                </a:r>
                <a:r>
                  <a:rPr lang="en-NZ" sz="2000" baseline="30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th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stutter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ratio of locus l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76" y="5157192"/>
                <a:ext cx="5336971" cy="1036502"/>
              </a:xfrm>
              <a:prstGeom prst="rect">
                <a:avLst/>
              </a:prstGeom>
              <a:blipFill rotWithShape="1">
                <a:blip r:embed="rId6"/>
                <a:stretch>
                  <a:fillRect t="-2353" b="-1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6307" y="6366797"/>
            <a:ext cx="392345" cy="365125"/>
          </a:xfrm>
        </p:spPr>
        <p:txBody>
          <a:bodyPr/>
          <a:lstStyle/>
          <a:p>
            <a:fld id="{477DA7C8-B4B6-4312-8479-343267F3D60F}" type="slidenum">
              <a:rPr lang="en-NZ" smtClean="0"/>
              <a:t>7</a:t>
            </a:fld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03848" y="1024573"/>
                <a:ext cx="4608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𝑙𝑖</m:t>
                        </m:r>
                      </m:sub>
                    </m:sSub>
                    <m:r>
                      <a:rPr lang="en-NZ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NZ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𝐸</m:t>
                    </m:r>
                    <m:r>
                      <a:rPr lang="en-NZ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sSub>
                      <m:sSubPr>
                        <m:ctrlP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𝑆𝑅</m:t>
                        </m:r>
                      </m:e>
                      <m:sub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𝑙𝑖</m:t>
                        </m:r>
                      </m:sub>
                    </m:sSub>
                    <m:r>
                      <a:rPr lang="en-NZ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sSub>
                      <m:sSubPr>
                        <m:ctrlP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NZ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 </m:t>
                    </m:r>
                    <m:sSub>
                      <m:sSubPr>
                        <m:ctrlP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NZ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𝐿𝑈𝑆</m:t>
                        </m:r>
                      </m:e>
                      <m:sub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en-NZ" sz="2000" dirty="0" smtClean="0">
                    <a:solidFill>
                      <a:srgbClr val="800000"/>
                    </a:solidFill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024573"/>
                <a:ext cx="4608512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24946" y="1024573"/>
            <a:ext cx="233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>
                <a:latin typeface="Calibri" panose="020F0502020204030204" pitchFamily="34" charset="0"/>
              </a:rPr>
              <a:t>Mean Stutter Ratio</a:t>
            </a:r>
          </a:p>
        </p:txBody>
      </p:sp>
    </p:spTree>
    <p:extLst>
      <p:ext uri="{BB962C8B-B14F-4D97-AF65-F5344CB8AC3E}">
        <p14:creationId xmlns:p14="http://schemas.microsoft.com/office/powerpoint/2010/main" val="10441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60432" y="6348185"/>
            <a:ext cx="538182" cy="365125"/>
          </a:xfrm>
        </p:spPr>
        <p:txBody>
          <a:bodyPr/>
          <a:lstStyle/>
          <a:p>
            <a:fld id="{477DA7C8-B4B6-4312-8479-343267F3D60F}" type="slidenum">
              <a:rPr lang="en-NZ" smtClean="0"/>
              <a:t>8</a:t>
            </a:fld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403493" y="57133"/>
            <a:ext cx="6336704" cy="504056"/>
          </a:xfrm>
        </p:spPr>
        <p:txBody>
          <a:bodyPr>
            <a:normAutofit fontScale="25000" lnSpcReduction="20000"/>
          </a:bodyPr>
          <a:lstStyle/>
          <a:p>
            <a:pPr marL="45720" indent="0" algn="ctr">
              <a:buNone/>
            </a:pPr>
            <a:r>
              <a:rPr lang="en-NZ" sz="16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Different models for SR</a:t>
            </a:r>
            <a:endParaRPr lang="en-NZ" sz="16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179512" y="442998"/>
                <a:ext cx="8640960" cy="165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64208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6596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87752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spcBef>
                    <a:spcPts val="0"/>
                  </a:spcBef>
                  <a:buNone/>
                </a:pP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Models with </a:t>
                </a:r>
                <a:r>
                  <a:rPr lang="en-NZ" sz="2000" dirty="0" err="1">
                    <a:solidFill>
                      <a:schemeClr val="tx1"/>
                    </a:solidFill>
                    <a:latin typeface="Calibri" panose="020F0502020204030204" pitchFamily="34" charset="0"/>
                  </a:rPr>
                  <a:t>profilewide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variances</a:t>
                </a:r>
              </a:p>
              <a:p>
                <a:pPr marL="45720" indent="0">
                  <a:spcBef>
                    <a:spcPts val="0"/>
                  </a:spcBef>
                  <a:buNone/>
                </a:pP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Simple 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models </a:t>
                </a:r>
                <a:endParaRPr lang="en-NZ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640080" lvl="2" indent="0">
                  <a:spcBef>
                    <a:spcPts val="0"/>
                  </a:spcBef>
                  <a:buNone/>
                </a:pP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LN</a:t>
                </a:r>
                <a:r>
                  <a:rPr lang="en-NZ" sz="2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0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ln</m:t>
                        </m:r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N</m:t>
                    </m:r>
                    <m:d>
                      <m:d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li</m:t>
                            </m:r>
                          </m:sub>
                        </m:sSub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NZ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i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/>
                  </a:rPr>
                  <a:t>          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G</a:t>
                </a:r>
                <a:r>
                  <a:rPr lang="en-NZ" sz="2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0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 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NZ" sz="20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Gamma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NZ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                                       </a:t>
                </a:r>
              </a:p>
              <a:p>
                <a:pPr marL="640080" lvl="2" indent="0">
                  <a:spcBef>
                    <a:spcPts val="0"/>
                  </a:spcBef>
                  <a:buNone/>
                </a:pP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NZ" sz="2000" baseline="-25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0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li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N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li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T</a:t>
                </a:r>
                <a:r>
                  <a:rPr lang="en-NZ" sz="2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0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li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t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NZ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li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NZ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NZ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2998"/>
                <a:ext cx="8640960" cy="1656184"/>
              </a:xfrm>
              <a:prstGeom prst="rect">
                <a:avLst/>
              </a:prstGeom>
              <a:blipFill rotWithShape="1">
                <a:blip r:embed="rId3"/>
                <a:stretch>
                  <a:fillRect l="-141" t="-184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>
              <a:xfrm>
                <a:off x="155306" y="1988840"/>
                <a:ext cx="8640960" cy="15841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>
                <a:lvl1pPr marL="22860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64208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6596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87752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Models with locus specific variances</a:t>
                </a:r>
              </a:p>
              <a:p>
                <a:pPr marL="4572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Simple models</a:t>
                </a:r>
              </a:p>
              <a:p>
                <a:pPr marL="640080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LN</a:t>
                </a:r>
                <a:r>
                  <a:rPr lang="en-NZ" sz="8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9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9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NZ" sz="96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NZ" sz="9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NZ" sz="9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NZ" sz="9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9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NZ" sz="9600" i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NZ" sz="9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NZ" sz="9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N</m:t>
                    </m:r>
                    <m:r>
                      <a:rPr lang="en-NZ" sz="9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80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80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li</m:t>
                        </m:r>
                      </m:sub>
                    </m:sSub>
                    <m:r>
                      <a:rPr lang="en-NZ" sz="9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NZ" sz="9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NZ" sz="9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NZ" sz="96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NZ" sz="96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96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li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NZ" sz="96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NZ" sz="9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NZ" sz="8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G</a:t>
                </a:r>
                <a:r>
                  <a:rPr lang="en-NZ" sz="8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1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NZ" sz="80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n-NZ" sz="8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NZ" sz="8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Gamma</m:t>
                    </m:r>
                    <m:r>
                      <a:rPr lang="en-NZ" sz="8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n-NZ" sz="8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n-NZ" sz="8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NZ" sz="8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640080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NZ" sz="8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NZ" sz="8000" baseline="-25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</a:t>
                </a:r>
                <a:r>
                  <a:rPr lang="en-NZ" sz="8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</a:t>
                </a:r>
                <a:r>
                  <a:rPr lang="en-NZ" sz="8000" dirty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en-NZ" sz="8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li</m:t>
                        </m:r>
                      </m:sub>
                    </m:sSub>
                    <m:r>
                      <a:rPr lang="en-NZ" sz="8000" i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NZ" sz="8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NZ" sz="8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N</m:t>
                    </m:r>
                    <m:d>
                      <m:d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8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8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8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li</m:t>
                            </m:r>
                          </m:sub>
                        </m:sSub>
                        <m: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NZ" sz="8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NZ" sz="8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NZ" sz="8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NZ" sz="8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NZ" sz="8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li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NZ" sz="8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              T</a:t>
                </a:r>
                <a:r>
                  <a:rPr lang="en-NZ" sz="8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li</m:t>
                        </m:r>
                      </m:sub>
                    </m:sSub>
                    <m:r>
                      <a:rPr lang="en-NZ" sz="8000" i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NZ" sz="8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NZ" sz="8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t</m:t>
                    </m:r>
                    <m:d>
                      <m:d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8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8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8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li</m:t>
                            </m:r>
                          </m:sub>
                        </m:sSub>
                        <m: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NZ" sz="8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NZ" sz="8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NZ" sz="8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NZ" sz="8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NZ" sz="8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li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NZ" sz="8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NZ" sz="80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mbria Math"/>
                </a:endParaRPr>
              </a:p>
              <a:p>
                <a:pPr marL="640080" lvl="2" indent="0">
                  <a:buNone/>
                </a:pPr>
                <a:endParaRPr lang="en-NZ" sz="8000" i="1" dirty="0">
                  <a:solidFill>
                    <a:srgbClr val="6600CC"/>
                  </a:solidFill>
                  <a:latin typeface="Calibri" panose="020F0502020204030204" pitchFamily="34" charset="0"/>
                  <a:ea typeface="Cambria Math"/>
                </a:endParaRPr>
              </a:p>
              <a:p>
                <a:pPr marL="45720" indent="0">
                  <a:buNone/>
                </a:pPr>
                <a:endParaRPr lang="en-NZ" sz="2400" dirty="0">
                  <a:solidFill>
                    <a:srgbClr val="800000"/>
                  </a:solidFill>
                  <a:latin typeface="Calibri" panose="020F0502020204030204" pitchFamily="34" charset="0"/>
                </a:endParaRPr>
              </a:p>
              <a:p>
                <a:pPr marL="45720" indent="0">
                  <a:buNone/>
                </a:pPr>
                <a:r>
                  <a:rPr lang="en-NZ" sz="2400" dirty="0" smtClean="0">
                    <a:solidFill>
                      <a:srgbClr val="800000"/>
                    </a:solidFill>
                    <a:latin typeface="Calibri" panose="020F0502020204030204" pitchFamily="34" charset="0"/>
                  </a:rPr>
                  <a:t>                           </a:t>
                </a:r>
                <a:endParaRPr lang="en-NZ" sz="2400" dirty="0">
                  <a:solidFill>
                    <a:srgbClr val="800000"/>
                  </a:solidFill>
                  <a:latin typeface="Calibri" panose="020F0502020204030204" pitchFamily="34" charset="0"/>
                </a:endParaRPr>
              </a:p>
              <a:p>
                <a:pPr marL="45720" indent="0">
                  <a:buNone/>
                </a:pPr>
                <a:endParaRPr lang="en-NZ" sz="2400" dirty="0">
                  <a:solidFill>
                    <a:srgbClr val="006600"/>
                  </a:solidFill>
                  <a:latin typeface="Calibri" panose="020F0502020204030204" pitchFamily="34" charset="0"/>
                </a:endParaRPr>
              </a:p>
              <a:p>
                <a:pPr algn="ctr"/>
                <a:endParaRPr lang="en-NZ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06" y="1988840"/>
                <a:ext cx="8640960" cy="1584176"/>
              </a:xfrm>
              <a:prstGeom prst="rect">
                <a:avLst/>
              </a:prstGeom>
              <a:blipFill rotWithShape="1">
                <a:blip r:embed="rId4"/>
                <a:stretch>
                  <a:fillRect l="-141" t="-1923" b="-153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5306" y="4511554"/>
                <a:ext cx="7909590" cy="2250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274320">
                  <a:spcAft>
                    <a:spcPts val="300"/>
                  </a:spcAft>
                </a:pPr>
                <a:r>
                  <a:rPr lang="en-NZ" sz="2000" dirty="0" smtClean="0">
                    <a:latin typeface="Calibri" panose="020F0502020204030204" pitchFamily="34" charset="0"/>
                  </a:rPr>
                  <a:t>   Two component mixture models (non-hierarchical)</a:t>
                </a:r>
                <a:endParaRPr lang="en-NZ" sz="2000" dirty="0">
                  <a:latin typeface="Calibri" panose="020F0502020204030204" pitchFamily="34" charset="0"/>
                </a:endParaRPr>
              </a:p>
              <a:p>
                <a:pPr marL="640080" lvl="2" indent="0"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NZ"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</a:rPr>
                            <m:t>ML</m:t>
                          </m:r>
                          <m:r>
                            <m:rPr>
                              <m:nor/>
                            </m:rPr>
                            <a:rPr lang="en-NZ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NZ" sz="2000" baseline="-25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NZ" sz="2000" b="0" baseline="-2500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NZ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</m:t>
                          </m:r>
                          <m:r>
                            <a:rPr lang="en-NZ" sz="2000" i="0" dirty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Z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NZ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</m:t>
                              </m:r>
                            </m:sub>
                          </m:sSub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</m:t>
                              </m:r>
                              <m: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NZ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 </m:t>
                          </m:r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</m:d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NZ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</m:t>
                              </m:r>
                            </m:sub>
                          </m:sSub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</m:t>
                              </m:r>
                              <m: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640080" lvl="2" indent="0">
                  <a:spcAft>
                    <a:spcPts val="300"/>
                  </a:spcAft>
                  <a:buNone/>
                </a:pP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MN</a:t>
                </a:r>
                <a:r>
                  <a:rPr lang="en-NZ" sz="2000" baseline="-25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li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</m:t>
                            </m:r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 </m:t>
                        </m:r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</m:t>
                            </m:r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640080" lvl="2" indent="0">
                  <a:spcAft>
                    <a:spcPts val="300"/>
                  </a:spcAft>
                  <a:buNone/>
                </a:pP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MTN</a:t>
                </a:r>
                <a:r>
                  <a:rPr lang="en-NZ" sz="2000" baseline="-25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NZ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li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</m:t>
                            </m:r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NZ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 </m:t>
                        </m:r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</m:t>
                            </m:r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NZ" sz="2000" dirty="0" smtClean="0">
                  <a:solidFill>
                    <a:srgbClr val="6600CC"/>
                  </a:solid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182880" lvl="1">
                  <a:spcAft>
                    <a:spcPts val="300"/>
                  </a:spcAft>
                </a:pPr>
                <a:r>
                  <a:rPr lang="en-NZ" sz="2000" dirty="0">
                    <a:latin typeface="Calibri" panose="020F0502020204030204" pitchFamily="34" charset="0"/>
                  </a:rPr>
                  <a:t>Two component mixture models </a:t>
                </a:r>
                <a:r>
                  <a:rPr lang="en-NZ" sz="2000" dirty="0" smtClean="0">
                    <a:latin typeface="Calibri" panose="020F0502020204030204" pitchFamily="34" charset="0"/>
                  </a:rPr>
                  <a:t>(hierarchical</a:t>
                </a:r>
                <a:r>
                  <a:rPr lang="en-NZ" sz="2000" dirty="0">
                    <a:latin typeface="Calibri" panose="020F0502020204030204" pitchFamily="34" charset="0"/>
                  </a:rPr>
                  <a:t>)</a:t>
                </a:r>
              </a:p>
              <a:p>
                <a:pPr marL="640080" lvl="2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NZ" sz="200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ML</m:t>
                    </m:r>
                    <m:r>
                      <m:rPr>
                        <m:nor/>
                      </m:rPr>
                      <a:rPr lang="en-NZ" sz="2000" dirty="0">
                        <a:latin typeface="Calibri" panose="020F050202020403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NZ" sz="2000" b="0" baseline="-25000" dirty="0" smtClean="0">
                        <a:latin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NZ" sz="2000" dirty="0" smtClean="0">
                    <a:solidFill>
                      <a:srgbClr val="6600CC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NZ" sz="200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NZ" sz="2000" dirty="0">
                        <a:latin typeface="Calibri" panose="020F050202020403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NZ" sz="2000" b="0" baseline="-25000" dirty="0" smtClean="0">
                        <a:latin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NZ" sz="2000" dirty="0" smtClean="0">
                    <a:solidFill>
                      <a:srgbClr val="6600CC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NZ" sz="2000" b="0" i="0" smtClean="0">
                        <a:latin typeface="Cambria Math"/>
                        <a:ea typeface="Cambria Math" panose="02040503050406030204" pitchFamily="18" charset="0"/>
                      </a:rPr>
                      <m:t>        </m:t>
                    </m:r>
                    <m:r>
                      <m:rPr>
                        <m:nor/>
                      </m:rPr>
                      <a:rPr lang="en-NZ" sz="200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NZ" sz="2000" b="0" smtClean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NZ" sz="2000" b="0" baseline="-25000" dirty="0" smtClean="0">
                        <a:latin typeface="Calibri" panose="020F0502020204030204" pitchFamily="34" charset="0"/>
                      </a:rPr>
                      <m:t>2</m:t>
                    </m:r>
                  </m:oMath>
                </a14:m>
                <a:endParaRPr lang="en-NZ" sz="2000" dirty="0">
                  <a:solidFill>
                    <a:srgbClr val="6600CC"/>
                  </a:solid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06" y="4511554"/>
                <a:ext cx="7909590" cy="2250231"/>
              </a:xfrm>
              <a:prstGeom prst="rect">
                <a:avLst/>
              </a:prstGeom>
              <a:blipFill rotWithShape="1">
                <a:blip r:embed="rId5"/>
                <a:stretch>
                  <a:fillRect t="-135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155306" y="3521089"/>
                <a:ext cx="8398952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>
                <a:lvl1pPr marL="22860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64208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6596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87752" indent="-182880" algn="l" defTabSz="914400" rtl="0" eaLnBrk="1" latinLnBrk="0" hangingPunct="1">
                  <a:spcBef>
                    <a:spcPct val="20000"/>
                  </a:spcBef>
                  <a:spcAft>
                    <a:spcPts val="300"/>
                  </a:spcAft>
                  <a:buClr>
                    <a:schemeClr val="accent6">
                      <a:lumMod val="75000"/>
                    </a:schemeClr>
                  </a:buClr>
                  <a:buSzPct val="130000"/>
                  <a:buFont typeface="Georgia" pitchFamily="18" charset="0"/>
                  <a:buChar char="*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spcBef>
                    <a:spcPts val="0"/>
                  </a:spcBef>
                  <a:buNone/>
                </a:pP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Hierarchical models</a:t>
                </a:r>
              </a:p>
              <a:p>
                <a:pPr marL="640080" lvl="2" indent="0">
                  <a:spcBef>
                    <a:spcPts val="0"/>
                  </a:spcBef>
                  <a:buNone/>
                </a:pP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LN</a:t>
                </a:r>
                <a:r>
                  <a:rPr lang="en-NZ" sz="8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9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9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NZ" sz="96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NZ" sz="9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NZ" sz="9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NZ" sz="9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96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NZ" sz="9600" i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  <m:r>
                      <a:rPr lang="en-NZ" sz="9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NZ" sz="9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N</m:t>
                    </m:r>
                    <m:r>
                      <a:rPr lang="en-NZ" sz="9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80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80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li</m:t>
                        </m:r>
                      </m:sub>
                    </m:sSub>
                    <m:r>
                      <a:rPr lang="en-NZ" sz="9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NZ" sz="9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NZ" sz="96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NZ" sz="96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NZ" sz="96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96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li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NZ" sz="96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NZ" sz="96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NZ" sz="8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G</a:t>
                </a:r>
                <a:r>
                  <a:rPr lang="en-NZ" sz="8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2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NZ" sz="80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n-NZ" sz="8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NZ" sz="8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Gamma</m:t>
                    </m:r>
                    <m:r>
                      <a:rPr lang="en-NZ" sz="8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n-NZ" sz="8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n-NZ" sz="8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NZ" sz="8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640080" lvl="2" indent="0">
                  <a:spcBef>
                    <a:spcPts val="0"/>
                  </a:spcBef>
                  <a:buNone/>
                </a:pP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NZ" sz="8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</a:t>
                </a:r>
                <a:r>
                  <a:rPr lang="en-NZ" sz="8000" dirty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en-NZ" sz="8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li</m:t>
                        </m:r>
                      </m:sub>
                    </m:sSub>
                    <m:r>
                      <a:rPr lang="en-NZ" sz="8000" i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NZ" sz="8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NZ" sz="8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N</m:t>
                    </m:r>
                    <m:d>
                      <m:d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8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8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8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li</m:t>
                            </m:r>
                          </m:sub>
                        </m:sSub>
                        <m: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NZ" sz="8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NZ" sz="8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NZ" sz="8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NZ" sz="8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NZ" sz="8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li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NZ" sz="8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                      T</a:t>
                </a:r>
                <a:r>
                  <a:rPr lang="en-NZ" sz="80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2</a:t>
                </a:r>
                <a:r>
                  <a:rPr lang="en-NZ" sz="8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</a:t>
                </a:r>
                <a:r>
                  <a:rPr lang="en-NZ" sz="8000" dirty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en-NZ" sz="8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SR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li</m:t>
                        </m:r>
                      </m:sub>
                    </m:sSub>
                    <m:r>
                      <a:rPr lang="en-NZ" sz="8000" i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NZ" sz="8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~ </m:t>
                    </m:r>
                    <m:r>
                      <m:rPr>
                        <m:sty m:val="p"/>
                      </m:rPr>
                      <a:rPr lang="en-NZ" sz="800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t</m:t>
                    </m:r>
                    <m:d>
                      <m:dPr>
                        <m:ctrlPr>
                          <a:rPr lang="en-NZ" sz="8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8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8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NZ" sz="8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li</m:t>
                            </m:r>
                          </m:sub>
                        </m:sSub>
                        <m:r>
                          <a:rPr lang="en-NZ" sz="8000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NZ" sz="8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NZ" sz="8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NZ" sz="8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NZ" sz="8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NZ" sz="8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li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NZ" sz="8000" i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NZ" sz="8000" dirty="0" smtClean="0">
                    <a:solidFill>
                      <a:srgbClr val="800000"/>
                    </a:solidFill>
                    <a:latin typeface="Calibri" panose="020F0502020204030204" pitchFamily="34" charset="0"/>
                  </a:rPr>
                  <a:t>                      </a:t>
                </a:r>
                <a:endParaRPr lang="en-NZ" sz="8000" dirty="0">
                  <a:solidFill>
                    <a:srgbClr val="8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06" y="3521089"/>
                <a:ext cx="8398952" cy="1224136"/>
              </a:xfrm>
              <a:prstGeom prst="rect">
                <a:avLst/>
              </a:prstGeom>
              <a:blipFill rotWithShape="1">
                <a:blip r:embed="rId6"/>
                <a:stretch>
                  <a:fillRect t="-7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504056" cy="365125"/>
          </a:xfrm>
        </p:spPr>
        <p:txBody>
          <a:bodyPr/>
          <a:lstStyle/>
          <a:p>
            <a:fld id="{477DA7C8-B4B6-4312-8479-343267F3D60F}" type="slidenum">
              <a:rPr lang="en-NZ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</a:t>
            </a:fld>
            <a:endParaRPr lang="en-N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Measures of Predictive Accuracy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9592" y="836712"/>
                <a:ext cx="8136904" cy="599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Mean Squared Error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MSE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NZ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NZ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E</m:t>
                                </m:r>
                                <m: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NZ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endParaRPr lang="en-NZ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Weighted Mean Squared Error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WMSE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sup>
                      <m:e>
                        <m:f>
                          <m:fPr>
                            <m:ctrlPr>
                              <a:rPr lang="en-NZ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NZ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NZ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NZ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NZ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NZ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E</m:t>
                                    </m:r>
                                    <m: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NZ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NZ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NZ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θ</m:t>
                                    </m:r>
                                    <m:r>
                                      <a:rPr lang="en-NZ" sz="2000" i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var</m:t>
                            </m:r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NZ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NZ" sz="2000" i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θ</m:t>
                            </m:r>
                            <m:r>
                              <a:rPr lang="en-NZ" sz="2000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endParaRPr lang="en-NZ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Log predictive density (</a:t>
                </a:r>
                <a:r>
                  <a:rPr lang="en-NZ" sz="2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lpd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 or Log-likelihood</a:t>
                </a:r>
                <a14:m>
                  <m:oMath xmlns:m="http://schemas.openxmlformats.org/officeDocument/2006/math">
                    <m:r>
                      <a:rPr lang="en-NZ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lpd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NZ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p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In practice</a:t>
                </a:r>
                <a14:m>
                  <m:oMath xmlns:m="http://schemas.openxmlformats.org/officeDocument/2006/math">
                    <m:r>
                      <a:rPr lang="en-NZ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</m:oMath>
                </a14:m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is unknown 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</m:oMath>
                </a14:m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NZ" sz="20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post</m:t>
                        </m:r>
                      </m:sub>
                    </m:sSub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)= 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p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y</m:t>
                    </m:r>
                    <m:r>
                      <a:rPr lang="en-NZ" sz="2000" i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is used</a:t>
                </a:r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endParaRPr lang="en-NZ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Log pointwise predictive density (</a:t>
                </a:r>
                <a:r>
                  <a:rPr lang="en-NZ" sz="2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lppd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</a:t>
                </a:r>
                <a:r>
                  <a:rPr lang="en-NZ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</a:t>
                </a:r>
                <a:endParaRPr lang="en-NZ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lppd</m:t>
                      </m:r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log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N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i</m:t>
                          </m:r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post</m:t>
                              </m:r>
                            </m:sub>
                          </m:sSub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N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i</m:t>
                          </m:r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n</m:t>
                          </m:r>
                        </m:sup>
                        <m:e>
                          <m:func>
                            <m:func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NZ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NZ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NZ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θ</m:t>
                                      </m:r>
                                    </m:e>
                                  </m:d>
                                  <m: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NZ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post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NZ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θ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NZ" sz="2000" i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dθ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calculated</m:t>
                      </m:r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lppd</m:t>
                      </m:r>
                      <m:r>
                        <a:rPr lang="en-NZ" sz="2000" i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N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i</m:t>
                          </m:r>
                          <m: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NZ" sz="2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n</m:t>
                          </m:r>
                        </m:sup>
                        <m:e>
                          <m:func>
                            <m:funcPr>
                              <m:ctrlPr>
                                <a:rPr lang="en-N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NZ" sz="2000" i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NZ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NZ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S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NZ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s</m:t>
                                      </m:r>
                                      <m: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S</m:t>
                                      </m:r>
                                    </m:sup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p</m:t>
                                      </m:r>
                                      <m: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NZ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NZ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NZ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r>
                                        <a:rPr lang="en-NZ" sz="2000" i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endParaRPr lang="en-NZ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Q: E(</a:t>
                </a:r>
                <a:r>
                  <a:rPr lang="en-NZ" sz="2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lppd</a:t>
                </a:r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) is over estimated by calculated </a:t>
                </a:r>
                <a:r>
                  <a:rPr lang="en-NZ" sz="2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lppd</a:t>
                </a:r>
                <a:endParaRPr lang="en-NZ" sz="2000" dirty="0" smtClean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r>
                  <a:rPr lang="en-NZ" sz="2000" dirty="0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A: Apply a bias correction on calculated </a:t>
                </a:r>
                <a:r>
                  <a:rPr lang="en-NZ" sz="2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lppd</a:t>
                </a:r>
                <a:endParaRPr lang="en-NZ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36712"/>
                <a:ext cx="8136904" cy="5999719"/>
              </a:xfrm>
              <a:prstGeom prst="rect">
                <a:avLst/>
              </a:prstGeom>
              <a:blipFill rotWithShape="1">
                <a:blip r:embed="rId3"/>
                <a:stretch>
                  <a:fillRect l="-825" t="-7114" b="-9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89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4353</TotalTime>
  <Words>1673</Words>
  <Application>Microsoft Office PowerPoint</Application>
  <PresentationFormat>On-screen Show (4:3)</PresentationFormat>
  <Paragraphs>376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Slipstream</vt:lpstr>
      <vt:lpstr>Custom Design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Fernando</dc:creator>
  <cp:lastModifiedBy>Sampath Fernando</cp:lastModifiedBy>
  <cp:revision>238</cp:revision>
  <cp:lastPrinted>2014-11-21T03:37:59Z</cp:lastPrinted>
  <dcterms:created xsi:type="dcterms:W3CDTF">2013-11-12T00:23:09Z</dcterms:created>
  <dcterms:modified xsi:type="dcterms:W3CDTF">2015-11-29T20:29:01Z</dcterms:modified>
</cp:coreProperties>
</file>