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9" r:id="rId2"/>
  </p:sldMasterIdLst>
  <p:notesMasterIdLst>
    <p:notesMasterId r:id="rId30"/>
  </p:notesMasterIdLst>
  <p:handoutMasterIdLst>
    <p:handoutMasterId r:id="rId31"/>
  </p:handoutMasterIdLst>
  <p:sldIdLst>
    <p:sldId id="294" r:id="rId3"/>
    <p:sldId id="442" r:id="rId4"/>
    <p:sldId id="325" r:id="rId5"/>
    <p:sldId id="450" r:id="rId6"/>
    <p:sldId id="417" r:id="rId7"/>
    <p:sldId id="434" r:id="rId8"/>
    <p:sldId id="272" r:id="rId9"/>
    <p:sldId id="394" r:id="rId10"/>
    <p:sldId id="393" r:id="rId11"/>
    <p:sldId id="435" r:id="rId12"/>
    <p:sldId id="366" r:id="rId13"/>
    <p:sldId id="401" r:id="rId14"/>
    <p:sldId id="437" r:id="rId15"/>
    <p:sldId id="395" r:id="rId16"/>
    <p:sldId id="438" r:id="rId17"/>
    <p:sldId id="403" r:id="rId18"/>
    <p:sldId id="404" r:id="rId19"/>
    <p:sldId id="405" r:id="rId20"/>
    <p:sldId id="439" r:id="rId21"/>
    <p:sldId id="280" r:id="rId22"/>
    <p:sldId id="451" r:id="rId23"/>
    <p:sldId id="454" r:id="rId24"/>
    <p:sldId id="408" r:id="rId25"/>
    <p:sldId id="453" r:id="rId26"/>
    <p:sldId id="335" r:id="rId27"/>
    <p:sldId id="324" r:id="rId28"/>
    <p:sldId id="292" r:id="rId2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a Nguyen" initials="H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33CCCC"/>
    <a:srgbClr val="9900FF"/>
    <a:srgbClr val="CC3399"/>
    <a:srgbClr val="008080"/>
    <a:srgbClr val="00FFCC"/>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79965" autoAdjust="0"/>
  </p:normalViewPr>
  <p:slideViewPr>
    <p:cSldViewPr>
      <p:cViewPr varScale="1">
        <p:scale>
          <a:sx n="71" d="100"/>
          <a:sy n="71" d="100"/>
        </p:scale>
        <p:origin x="1238" y="58"/>
      </p:cViewPr>
      <p:guideLst>
        <p:guide orient="horz" pos="2160"/>
        <p:guide pos="2880"/>
      </p:guideLst>
    </p:cSldViewPr>
  </p:slideViewPr>
  <p:notesTextViewPr>
    <p:cViewPr>
      <p:scale>
        <a:sx n="1" d="1"/>
        <a:sy n="1" d="1"/>
      </p:scale>
      <p:origin x="0" y="0"/>
    </p:cViewPr>
  </p:notesTextViewPr>
  <p:sorterViewPr>
    <p:cViewPr>
      <p:scale>
        <a:sx n="100" d="100"/>
        <a:sy n="100" d="100"/>
      </p:scale>
      <p:origin x="0" y="78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6D6C1BE5-5C06-4963-BA77-2440B3D41A54}" type="datetimeFigureOut">
              <a:rPr lang="en-AU" smtClean="0"/>
              <a:t>26/11/2015</a:t>
            </a:fld>
            <a:endParaRPr lang="en-AU"/>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AU"/>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3C7A6D0D-A42A-494A-8504-E015583ACD4E}" type="slidenum">
              <a:rPr lang="en-AU" smtClean="0"/>
              <a:t>‹#›</a:t>
            </a:fld>
            <a:endParaRPr lang="en-AU"/>
          </a:p>
        </p:txBody>
      </p:sp>
    </p:spTree>
    <p:extLst>
      <p:ext uri="{BB962C8B-B14F-4D97-AF65-F5344CB8AC3E}">
        <p14:creationId xmlns:p14="http://schemas.microsoft.com/office/powerpoint/2010/main" val="3570094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85B5F73B-9830-4CB0-ABC3-64F1D8BD2F4D}" type="datetimeFigureOut">
              <a:rPr lang="en-AU" smtClean="0"/>
              <a:t>26/11/2015</a:t>
            </a:fld>
            <a:endParaRPr lang="en-AU"/>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AU"/>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AU"/>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4CB86F44-CCC1-4EA9-AF11-495CACB512D2}" type="slidenum">
              <a:rPr lang="en-AU" smtClean="0"/>
              <a:t>‹#›</a:t>
            </a:fld>
            <a:endParaRPr lang="en-AU"/>
          </a:p>
        </p:txBody>
      </p:sp>
    </p:spTree>
    <p:extLst>
      <p:ext uri="{BB962C8B-B14F-4D97-AF65-F5344CB8AC3E}">
        <p14:creationId xmlns:p14="http://schemas.microsoft.com/office/powerpoint/2010/main" val="1984427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_ENREF_23"/><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_ENREF_24"/></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4CB86F44-CCC1-4EA9-AF11-495CACB512D2}" type="slidenum">
              <a:rPr lang="en-AU" smtClean="0"/>
              <a:t>1</a:t>
            </a:fld>
            <a:endParaRPr lang="en-AU"/>
          </a:p>
        </p:txBody>
      </p:sp>
    </p:spTree>
    <p:extLst>
      <p:ext uri="{BB962C8B-B14F-4D97-AF65-F5344CB8AC3E}">
        <p14:creationId xmlns:p14="http://schemas.microsoft.com/office/powerpoint/2010/main" val="110247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For this case study, I focus on the conduct subscale score, which assesses the frequency of behaviours such as fighting, stealing and lying (see Table 2).  The conduct subscale scores are calculated by summing the scores from five individual items, giving a minimum score of 0 and a maximum score of 10. The SDQ conduct scores can be used as continuous variables; however, </a:t>
            </a:r>
            <a:r>
              <a:rPr lang="en-AU" sz="1200" kern="1200" dirty="0" err="1" smtClean="0">
                <a:solidFill>
                  <a:schemeClr val="tx1"/>
                </a:solidFill>
                <a:effectLst/>
                <a:latin typeface="+mn-lt"/>
                <a:ea typeface="+mn-ea"/>
                <a:cs typeface="+mn-cs"/>
              </a:rPr>
              <a:t>cutpoints</a:t>
            </a:r>
            <a:r>
              <a:rPr lang="en-AU" sz="1200" kern="1200" dirty="0" smtClean="0">
                <a:solidFill>
                  <a:schemeClr val="tx1"/>
                </a:solidFill>
                <a:effectLst/>
                <a:latin typeface="+mn-lt"/>
                <a:ea typeface="+mn-ea"/>
                <a:cs typeface="+mn-cs"/>
              </a:rPr>
              <a:t> are often used to screen for cases.  The </a:t>
            </a:r>
            <a:r>
              <a:rPr lang="en-AU" sz="1200" kern="1200" dirty="0" err="1" smtClean="0">
                <a:solidFill>
                  <a:schemeClr val="tx1"/>
                </a:solidFill>
                <a:effectLst/>
                <a:latin typeface="+mn-lt"/>
                <a:ea typeface="+mn-ea"/>
                <a:cs typeface="+mn-cs"/>
              </a:rPr>
              <a:t>cutpoints</a:t>
            </a:r>
            <a:r>
              <a:rPr lang="en-AU" sz="1200" kern="1200" dirty="0" smtClean="0">
                <a:solidFill>
                  <a:schemeClr val="tx1"/>
                </a:solidFill>
                <a:effectLst/>
                <a:latin typeface="+mn-lt"/>
                <a:ea typeface="+mn-ea"/>
                <a:cs typeface="+mn-cs"/>
              </a:rPr>
              <a:t> for classification as “normal”, “borderline” and “abnormal” are 0-2, 3, and 4-10 respectively. This classification was designed so that approximately 80% of children were in the “normal” category, 10% were borderline and the remaining 10% had abnormally high scores</a:t>
            </a:r>
          </a:p>
          <a:p>
            <a:endParaRPr lang="en-A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The predictor of primary interest is harsh discipline at wave 2 as measured by the hostile parenting scale. The hostile parenting items were adapted from questions used in the Early Childhood Longitudinal Study (birth cohort) [</a:t>
            </a:r>
            <a:r>
              <a:rPr lang="en-AU" sz="1200" u="none" strike="noStrike" kern="1200" dirty="0" smtClean="0">
                <a:solidFill>
                  <a:schemeClr val="tx1"/>
                </a:solidFill>
                <a:effectLst/>
                <a:latin typeface="+mn-lt"/>
                <a:ea typeface="+mn-ea"/>
                <a:cs typeface="+mn-cs"/>
                <a:hlinkClick r:id="rId3" action="ppaction://hlinkfile" tooltip="National Center for Education Statistics, 2004 #316"/>
              </a:rPr>
              <a:t>23</a:t>
            </a:r>
            <a:r>
              <a:rPr lang="en-AU" sz="1200" kern="1200" dirty="0" smtClean="0">
                <a:solidFill>
                  <a:schemeClr val="tx1"/>
                </a:solidFill>
                <a:effectLst/>
                <a:latin typeface="+mn-lt"/>
                <a:ea typeface="+mn-ea"/>
                <a:cs typeface="+mn-cs"/>
              </a:rPr>
              <a:t>] and the National Longitudinal Survey of Children and Youth [</a:t>
            </a:r>
            <a:r>
              <a:rPr lang="en-AU" sz="1200" u="none" strike="noStrike" kern="1200" dirty="0" smtClean="0">
                <a:solidFill>
                  <a:schemeClr val="tx1"/>
                </a:solidFill>
                <a:effectLst/>
                <a:latin typeface="+mn-lt"/>
                <a:ea typeface="+mn-ea"/>
                <a:cs typeface="+mn-cs"/>
                <a:hlinkClick r:id="rId4" action="ppaction://hlinkfile" tooltip="Statistics Canada, 2000 #317"/>
              </a:rPr>
              <a:t>24</a:t>
            </a:r>
            <a:r>
              <a:rPr lang="en-AU" sz="1200" kern="1200" dirty="0" smtClean="0">
                <a:solidFill>
                  <a:schemeClr val="tx1"/>
                </a:solidFill>
                <a:effectLst/>
                <a:latin typeface="+mn-lt"/>
                <a:ea typeface="+mn-ea"/>
                <a:cs typeface="+mn-cs"/>
              </a:rPr>
              <a:t>]. This scale was included in a questionnaire that was left behind by the interviewer for the parent to complete. The hostile parenting scale consisted of three items assessing the frequency of hostile behaviour towards the child, such as being angry or raising one’s voice (see Table 2 for details).  Each item was scored on a 10-point Likert scale, where 1= not at all and 10= all the time. The harsh discipline score is the average of the three hostile parenting items. Scores ranged between 1 and 10, where higher scores represented harsher discipline. Figure 1 (b) is a histogram of the wave 2 harsh discipline scores in the LSAC dataset. Scores ranged between 0-10, with a median of 3.</a:t>
            </a:r>
          </a:p>
          <a:p>
            <a:endParaRPr lang="en-AU" dirty="0"/>
          </a:p>
        </p:txBody>
      </p:sp>
      <p:sp>
        <p:nvSpPr>
          <p:cNvPr id="4" name="Slide Number Placeholder 3"/>
          <p:cNvSpPr>
            <a:spLocks noGrp="1"/>
          </p:cNvSpPr>
          <p:nvPr>
            <p:ph type="sldNum" sz="quarter" idx="10"/>
          </p:nvPr>
        </p:nvSpPr>
        <p:spPr/>
        <p:txBody>
          <a:bodyPr/>
          <a:lstStyle/>
          <a:p>
            <a:fld id="{4CB86F44-CCC1-4EA9-AF11-495CACB512D2}" type="slidenum">
              <a:rPr lang="en-AU" smtClean="0"/>
              <a:t>3</a:t>
            </a:fld>
            <a:endParaRPr lang="en-AU"/>
          </a:p>
        </p:txBody>
      </p:sp>
    </p:spTree>
    <p:extLst>
      <p:ext uri="{BB962C8B-B14F-4D97-AF65-F5344CB8AC3E}">
        <p14:creationId xmlns:p14="http://schemas.microsoft.com/office/powerpoint/2010/main" val="2703783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-The most commonly recommended approach for checking the plausibility of the imputed values</a:t>
            </a:r>
          </a:p>
          <a:p>
            <a:pPr marL="171450" indent="-171450">
              <a:buFontTx/>
              <a:buChar char="-"/>
            </a:pPr>
            <a:r>
              <a:rPr lang="en-AU" dirty="0" smtClean="0"/>
              <a:t>Most commonly</a:t>
            </a:r>
            <a:r>
              <a:rPr lang="en-AU" baseline="0" dirty="0" smtClean="0"/>
              <a:t> available in statistical software</a:t>
            </a:r>
          </a:p>
          <a:p>
            <a:pPr marL="171450" indent="-171450">
              <a:buFontTx/>
              <a:buChar char="-"/>
            </a:pPr>
            <a:r>
              <a:rPr lang="en-AU" baseline="0" dirty="0" smtClean="0"/>
              <a:t>Useful for examining the distribution – examine the </a:t>
            </a:r>
            <a:r>
              <a:rPr lang="en-AU" baseline="0" dirty="0" err="1" smtClean="0"/>
              <a:t>plausibilty</a:t>
            </a:r>
            <a:r>
              <a:rPr lang="en-AU" baseline="0" dirty="0" smtClean="0"/>
              <a:t> of the imputed values relative to subject matter knowledge</a:t>
            </a:r>
          </a:p>
          <a:p>
            <a:pPr marL="171450" indent="-171450">
              <a:buFontTx/>
              <a:buChar char="-"/>
            </a:pPr>
            <a:r>
              <a:rPr lang="en-AU" baseline="0" dirty="0" smtClean="0"/>
              <a:t>Also examine the </a:t>
            </a:r>
            <a:r>
              <a:rPr lang="en-AU" baseline="0" dirty="0" err="1" smtClean="0"/>
              <a:t>plausibilty</a:t>
            </a:r>
            <a:r>
              <a:rPr lang="en-AU" baseline="0" dirty="0" smtClean="0"/>
              <a:t> with respect to the observed data</a:t>
            </a:r>
            <a:endParaRPr lang="en-AU" dirty="0" smtClean="0"/>
          </a:p>
          <a:p>
            <a:endParaRPr lang="en-AU" dirty="0"/>
          </a:p>
        </p:txBody>
      </p:sp>
      <p:sp>
        <p:nvSpPr>
          <p:cNvPr id="4" name="Slide Number Placeholder 3"/>
          <p:cNvSpPr>
            <a:spLocks noGrp="1"/>
          </p:cNvSpPr>
          <p:nvPr>
            <p:ph type="sldNum" sz="quarter" idx="10"/>
          </p:nvPr>
        </p:nvSpPr>
        <p:spPr/>
        <p:txBody>
          <a:bodyPr/>
          <a:lstStyle/>
          <a:p>
            <a:fld id="{4CB86F44-CCC1-4EA9-AF11-495CACB512D2}" type="slidenum">
              <a:rPr lang="en-AU" smtClean="0"/>
              <a:t>7</a:t>
            </a:fld>
            <a:endParaRPr lang="en-AU"/>
          </a:p>
        </p:txBody>
      </p:sp>
    </p:spTree>
    <p:extLst>
      <p:ext uri="{BB962C8B-B14F-4D97-AF65-F5344CB8AC3E}">
        <p14:creationId xmlns:p14="http://schemas.microsoft.com/office/powerpoint/2010/main" val="123053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86F44-CCC1-4EA9-AF11-495CACB512D2}" type="slidenum">
              <a:rPr lang="en-AU" smtClean="0"/>
              <a:t>11</a:t>
            </a:fld>
            <a:endParaRPr lang="en-AU"/>
          </a:p>
        </p:txBody>
      </p:sp>
    </p:spTree>
    <p:extLst>
      <p:ext uri="{BB962C8B-B14F-4D97-AF65-F5344CB8AC3E}">
        <p14:creationId xmlns:p14="http://schemas.microsoft.com/office/powerpoint/2010/main" val="4035720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AU" sz="1200" kern="1200" dirty="0" smtClean="0">
                <a:solidFill>
                  <a:schemeClr val="tx1"/>
                </a:solidFill>
                <a:effectLst/>
                <a:latin typeface="+mn-lt"/>
                <a:ea typeface="+mn-ea"/>
                <a:cs typeface="+mn-cs"/>
              </a:rPr>
              <a:t>There are some proposed graphical diagnostics that are used to check the assumptions of the imputation model. </a:t>
            </a:r>
            <a:endParaRPr lang="en-US" sz="1200" kern="1200" dirty="0" smtClean="0">
              <a:solidFill>
                <a:schemeClr val="tx1"/>
              </a:solidFill>
              <a:effectLst/>
              <a:latin typeface="+mn-lt"/>
              <a:ea typeface="+mn-ea"/>
              <a:cs typeface="+mn-cs"/>
            </a:endParaRPr>
          </a:p>
          <a:p>
            <a:pPr lvl="0"/>
            <a:r>
              <a:rPr lang="en-AU" sz="1200" kern="1200" dirty="0" smtClean="0">
                <a:solidFill>
                  <a:schemeClr val="tx1"/>
                </a:solidFill>
                <a:effectLst/>
                <a:latin typeface="+mn-lt"/>
                <a:ea typeface="+mn-ea"/>
                <a:cs typeface="+mn-cs"/>
              </a:rPr>
              <a:t>In this case, I have used a linear regression model to impute the harsh discipline score.</a:t>
            </a:r>
            <a:endParaRPr lang="en-US" sz="1200" kern="1200" dirty="0" smtClean="0">
              <a:solidFill>
                <a:schemeClr val="tx1"/>
              </a:solidFill>
              <a:effectLst/>
              <a:latin typeface="+mn-lt"/>
              <a:ea typeface="+mn-ea"/>
              <a:cs typeface="+mn-cs"/>
            </a:endParaRPr>
          </a:p>
          <a:p>
            <a:pPr lvl="0"/>
            <a:r>
              <a:rPr lang="en-AU" sz="1200" kern="1200" dirty="0" smtClean="0">
                <a:solidFill>
                  <a:schemeClr val="tx1"/>
                </a:solidFill>
                <a:effectLst/>
                <a:latin typeface="+mn-lt"/>
                <a:ea typeface="+mn-ea"/>
                <a:cs typeface="+mn-cs"/>
              </a:rPr>
              <a:t>So I can check the assumptions of the regression imputation model using standard regression diagnostics.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CB86F44-CCC1-4EA9-AF11-495CACB512D2}" type="slidenum">
              <a:rPr lang="en-AU" smtClean="0"/>
              <a:t>14</a:t>
            </a:fld>
            <a:endParaRPr lang="en-AU"/>
          </a:p>
        </p:txBody>
      </p:sp>
    </p:spTree>
    <p:extLst>
      <p:ext uri="{BB962C8B-B14F-4D97-AF65-F5344CB8AC3E}">
        <p14:creationId xmlns:p14="http://schemas.microsoft.com/office/powerpoint/2010/main" val="623395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4CB86F44-CCC1-4EA9-AF11-495CACB512D2}" type="slidenum">
              <a:rPr lang="en-AU" smtClean="0"/>
              <a:t>20</a:t>
            </a:fld>
            <a:endParaRPr lang="en-AU"/>
          </a:p>
        </p:txBody>
      </p:sp>
    </p:spTree>
    <p:extLst>
      <p:ext uri="{BB962C8B-B14F-4D97-AF65-F5344CB8AC3E}">
        <p14:creationId xmlns:p14="http://schemas.microsoft.com/office/powerpoint/2010/main" val="4015956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Make arrows smaller</a:t>
            </a:r>
            <a:r>
              <a:rPr lang="en-AU" baseline="0" dirty="0" smtClean="0"/>
              <a:t> so that it is not so squished</a:t>
            </a:r>
          </a:p>
          <a:p>
            <a:r>
              <a:rPr lang="en-AU" baseline="0" dirty="0" smtClean="0"/>
              <a:t>Explain that I am replicating the variables that have missing data</a:t>
            </a:r>
          </a:p>
          <a:p>
            <a:r>
              <a:rPr lang="en-AU" baseline="0" dirty="0" smtClean="0"/>
              <a:t>Include something about if the imputation model is correct, we would expect the p-value to be at 0.5</a:t>
            </a:r>
          </a:p>
          <a:p>
            <a:r>
              <a:rPr lang="en-AU" baseline="0" dirty="0" smtClean="0"/>
              <a:t>Then talk about extreme.</a:t>
            </a:r>
          </a:p>
          <a:p>
            <a:r>
              <a:rPr lang="en-AU" baseline="0" dirty="0" smtClean="0"/>
              <a:t>Also fix up notation so that theta </a:t>
            </a:r>
            <a:r>
              <a:rPr lang="en-AU" baseline="0" dirty="0" err="1" smtClean="0"/>
              <a:t>i</a:t>
            </a:r>
            <a:r>
              <a:rPr lang="en-AU" baseline="0" dirty="0" smtClean="0"/>
              <a:t>=1…M</a:t>
            </a:r>
            <a:endParaRPr lang="en-AU" dirty="0"/>
          </a:p>
        </p:txBody>
      </p:sp>
      <p:sp>
        <p:nvSpPr>
          <p:cNvPr id="4" name="Slide Number Placeholder 3"/>
          <p:cNvSpPr>
            <a:spLocks noGrp="1"/>
          </p:cNvSpPr>
          <p:nvPr>
            <p:ph type="sldNum" sz="quarter" idx="10"/>
          </p:nvPr>
        </p:nvSpPr>
        <p:spPr/>
        <p:txBody>
          <a:bodyPr/>
          <a:lstStyle/>
          <a:p>
            <a:fld id="{A73114B3-85D7-4728-B2C7-094388C01FA0}" type="slidenum">
              <a:rPr lang="en-AU" smtClean="0"/>
              <a:pPr/>
              <a:t>21</a:t>
            </a:fld>
            <a:endParaRPr lang="en-AU"/>
          </a:p>
        </p:txBody>
      </p:sp>
    </p:spTree>
    <p:extLst>
      <p:ext uri="{BB962C8B-B14F-4D97-AF65-F5344CB8AC3E}">
        <p14:creationId xmlns:p14="http://schemas.microsoft.com/office/powerpoint/2010/main" val="1721898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86F44-CCC1-4EA9-AF11-495CACB512D2}" type="slidenum">
              <a:rPr lang="en-AU" smtClean="0"/>
              <a:t>24</a:t>
            </a:fld>
            <a:endParaRPr lang="en-AU"/>
          </a:p>
        </p:txBody>
      </p:sp>
    </p:spTree>
    <p:extLst>
      <p:ext uri="{BB962C8B-B14F-4D97-AF65-F5344CB8AC3E}">
        <p14:creationId xmlns:p14="http://schemas.microsoft.com/office/powerpoint/2010/main" val="337776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4CB86F44-CCC1-4EA9-AF11-495CACB512D2}" type="slidenum">
              <a:rPr lang="en-AU" smtClean="0"/>
              <a:t>26</a:t>
            </a:fld>
            <a:endParaRPr lang="en-AU"/>
          </a:p>
        </p:txBody>
      </p:sp>
    </p:spTree>
    <p:extLst>
      <p:ext uri="{BB962C8B-B14F-4D97-AF65-F5344CB8AC3E}">
        <p14:creationId xmlns:p14="http://schemas.microsoft.com/office/powerpoint/2010/main" val="802969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Page_Option1_Image">
    <p:spTree>
      <p:nvGrpSpPr>
        <p:cNvPr id="1" name=""/>
        <p:cNvGrpSpPr/>
        <p:nvPr/>
      </p:nvGrpSpPr>
      <p:grpSpPr>
        <a:xfrm>
          <a:off x="0" y="0"/>
          <a:ext cx="0" cy="0"/>
          <a:chOff x="0" y="0"/>
          <a:chExt cx="0" cy="0"/>
        </a:xfrm>
      </p:grpSpPr>
      <p:pic>
        <p:nvPicPr>
          <p:cNvPr id="6" name="Picture 2"/>
          <p:cNvPicPr>
            <a:picLocks noChangeAspect="1"/>
          </p:cNvPicPr>
          <p:nvPr userDrawn="1"/>
        </p:nvPicPr>
        <p:blipFill>
          <a:blip r:embed="rId2">
            <a:extLst>
              <a:ext uri="{28A0092B-C50C-407E-A947-70E740481C1C}">
                <a14:useLocalDpi xmlns:a14="http://schemas.microsoft.com/office/drawing/2010/main" val="0"/>
              </a:ext>
            </a:extLst>
          </a:blip>
          <a:srcRect l="8054" t="39227" r="8054" b="41931"/>
          <a:stretch>
            <a:fillRect/>
          </a:stretch>
        </p:blipFill>
        <p:spPr bwMode="auto">
          <a:xfrm>
            <a:off x="0" y="4678363"/>
            <a:ext cx="9144000"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Picture Placeholder 14"/>
          <p:cNvSpPr>
            <a:spLocks noGrp="1"/>
          </p:cNvSpPr>
          <p:nvPr>
            <p:ph type="pic" sz="quarter" idx="13"/>
          </p:nvPr>
        </p:nvSpPr>
        <p:spPr>
          <a:xfrm>
            <a:off x="0" y="939800"/>
            <a:ext cx="9144000" cy="3597275"/>
          </a:xfrm>
          <a:prstGeom prst="rect">
            <a:avLst/>
          </a:prstGeom>
        </p:spPr>
        <p:txBody>
          <a:bodyPr vert="horz"/>
          <a:lstStyle>
            <a:lvl1pPr marL="0" indent="0" algn="ctr">
              <a:buFontTx/>
              <a:buNone/>
              <a:defRPr sz="1100"/>
            </a:lvl1pPr>
          </a:lstStyle>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r>
              <a:rPr lang="en-US" noProof="0" dirty="0" smtClean="0"/>
              <a:t>PLACE YOUR PICTURE HERE BY </a:t>
            </a:r>
          </a:p>
          <a:p>
            <a:pPr lvl="0"/>
            <a:endParaRPr lang="en-US" noProof="0" dirty="0" smtClean="0"/>
          </a:p>
          <a:p>
            <a:pPr lvl="0"/>
            <a:endParaRPr lang="en-US" noProof="0" dirty="0" smtClean="0"/>
          </a:p>
          <a:p>
            <a:pPr lvl="0"/>
            <a:r>
              <a:rPr lang="en-US" noProof="0" dirty="0" smtClean="0"/>
              <a:t>^</a:t>
            </a:r>
          </a:p>
          <a:p>
            <a:pPr lvl="0"/>
            <a:r>
              <a:rPr lang="en-US" noProof="0" dirty="0" smtClean="0"/>
              <a:t>PRESSING ON THE PICTURE ICON ABOVE </a:t>
            </a:r>
          </a:p>
          <a:p>
            <a:pPr lvl="0"/>
            <a:r>
              <a:rPr lang="en-US" noProof="0" dirty="0" smtClean="0"/>
              <a:t>&amp; SELECTING YOUR IMAGE</a:t>
            </a:r>
          </a:p>
          <a:p>
            <a:pPr lvl="0"/>
            <a:endParaRPr lang="en-US" noProof="0" dirty="0" smtClean="0"/>
          </a:p>
        </p:txBody>
      </p:sp>
      <p:sp>
        <p:nvSpPr>
          <p:cNvPr id="18" name="Text Placeholder 17"/>
          <p:cNvSpPr>
            <a:spLocks noGrp="1"/>
          </p:cNvSpPr>
          <p:nvPr>
            <p:ph type="body" sz="quarter" idx="14"/>
          </p:nvPr>
        </p:nvSpPr>
        <p:spPr>
          <a:xfrm>
            <a:off x="314820" y="4762307"/>
            <a:ext cx="8197850" cy="436562"/>
          </a:xfrm>
          <a:prstGeom prst="rect">
            <a:avLst/>
          </a:prstGeom>
        </p:spPr>
        <p:txBody>
          <a:bodyPr vert="horz"/>
          <a:lstStyle>
            <a:lvl1pPr marL="0" indent="0">
              <a:buFontTx/>
              <a:buNone/>
              <a:defRPr sz="2100" b="0" i="0">
                <a:solidFill>
                  <a:schemeClr val="bg1"/>
                </a:solidFill>
                <a:latin typeface="LO Futura LightOblique"/>
                <a:cs typeface="LO Futura LightOblique"/>
              </a:defRPr>
            </a:lvl1pPr>
          </a:lstStyle>
          <a:p>
            <a:pPr lvl="0"/>
            <a:r>
              <a:rPr lang="en-AU" smtClean="0"/>
              <a:t>Click to edit Master text styles</a:t>
            </a:r>
          </a:p>
        </p:txBody>
      </p:sp>
      <p:sp>
        <p:nvSpPr>
          <p:cNvPr id="20" name="Text Placeholder 19"/>
          <p:cNvSpPr>
            <a:spLocks noGrp="1"/>
          </p:cNvSpPr>
          <p:nvPr>
            <p:ph type="body" sz="quarter" idx="15"/>
          </p:nvPr>
        </p:nvSpPr>
        <p:spPr>
          <a:xfrm>
            <a:off x="314820" y="5027806"/>
            <a:ext cx="8197850" cy="1033463"/>
          </a:xfrm>
          <a:prstGeom prst="rect">
            <a:avLst/>
          </a:prstGeom>
        </p:spPr>
        <p:txBody>
          <a:bodyPr vert="horz"/>
          <a:lstStyle>
            <a:lvl1pPr marL="0" indent="0">
              <a:buNone/>
              <a:defRPr sz="5000" b="0" i="0">
                <a:solidFill>
                  <a:srgbClr val="FFFFFF"/>
                </a:solidFill>
                <a:latin typeface="L Futura Light"/>
                <a:cs typeface="L Futura Light"/>
              </a:defRPr>
            </a:lvl1pPr>
          </a:lstStyle>
          <a:p>
            <a:pPr lvl="0"/>
            <a:r>
              <a:rPr lang="en-AU" smtClean="0"/>
              <a:t>Click to edit Master text styles</a:t>
            </a:r>
          </a:p>
        </p:txBody>
      </p:sp>
      <p:sp>
        <p:nvSpPr>
          <p:cNvPr id="25" name="Picture Placeholder 24"/>
          <p:cNvSpPr>
            <a:spLocks noGrp="1"/>
          </p:cNvSpPr>
          <p:nvPr>
            <p:ph type="pic" sz="quarter" idx="16"/>
          </p:nvPr>
        </p:nvSpPr>
        <p:spPr>
          <a:xfrm>
            <a:off x="2834388" y="6197970"/>
            <a:ext cx="6047674" cy="606055"/>
          </a:xfrm>
          <a:prstGeom prst="rect">
            <a:avLst/>
          </a:prstGeom>
        </p:spPr>
        <p:txBody>
          <a:bodyPr vert="horz"/>
          <a:lstStyle>
            <a:lvl1pPr marL="0" indent="0" algn="r">
              <a:buNone/>
              <a:defRPr sz="1200" b="0" i="0" baseline="0">
                <a:latin typeface="L Futura Light"/>
                <a:cs typeface="L Futura Light"/>
              </a:defRPr>
            </a:lvl1pPr>
          </a:lstStyle>
          <a:p>
            <a:pPr lvl="0"/>
            <a:r>
              <a:rPr lang="en-AU" noProof="0" smtClean="0"/>
              <a:t>Drag picture to placeholder or click icon to add</a:t>
            </a:r>
            <a:endParaRPr lang="en-US" noProof="0" dirty="0" smtClean="0"/>
          </a:p>
        </p:txBody>
      </p:sp>
    </p:spTree>
    <p:extLst>
      <p:ext uri="{BB962C8B-B14F-4D97-AF65-F5344CB8AC3E}">
        <p14:creationId xmlns:p14="http://schemas.microsoft.com/office/powerpoint/2010/main" val="329628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ront_Pg_TextLayout_Light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l="1184" t="15836" r="1228" b="1758"/>
          <a:stretch>
            <a:fillRect/>
          </a:stretch>
        </p:blipFill>
        <p:spPr bwMode="auto">
          <a:xfrm>
            <a:off x="0" y="1103313"/>
            <a:ext cx="9144000" cy="500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1"/>
          <p:cNvSpPr>
            <a:spLocks noGrp="1"/>
          </p:cNvSpPr>
          <p:nvPr>
            <p:ph type="body" sz="quarter" idx="11"/>
          </p:nvPr>
        </p:nvSpPr>
        <p:spPr>
          <a:xfrm>
            <a:off x="393700" y="2423749"/>
            <a:ext cx="8197850" cy="437301"/>
          </a:xfrm>
          <a:prstGeom prst="rect">
            <a:avLst/>
          </a:prstGeom>
        </p:spPr>
        <p:txBody>
          <a:bodyPr vert="horz"/>
          <a:lstStyle>
            <a:lvl1pPr marL="0" indent="0">
              <a:spcBef>
                <a:spcPts val="0"/>
              </a:spcBef>
              <a:buFontTx/>
              <a:buNone/>
              <a:defRPr sz="2100" spc="100" baseline="0">
                <a:solidFill>
                  <a:schemeClr val="bg1"/>
                </a:solidFill>
                <a:latin typeface="Futura T Light Oblique"/>
              </a:defRPr>
            </a:lvl1pPr>
          </a:lstStyle>
          <a:p>
            <a:pPr lvl="0"/>
            <a:r>
              <a:rPr lang="en-US" smtClean="0"/>
              <a:t>Click to edit Master text styles</a:t>
            </a:r>
          </a:p>
        </p:txBody>
      </p:sp>
      <p:sp>
        <p:nvSpPr>
          <p:cNvPr id="13" name="Text Placeholder 11"/>
          <p:cNvSpPr>
            <a:spLocks noGrp="1"/>
          </p:cNvSpPr>
          <p:nvPr>
            <p:ph type="body" sz="quarter" idx="12"/>
          </p:nvPr>
        </p:nvSpPr>
        <p:spPr>
          <a:xfrm>
            <a:off x="393700" y="2642080"/>
            <a:ext cx="8197850" cy="1540019"/>
          </a:xfrm>
          <a:prstGeom prst="rect">
            <a:avLst/>
          </a:prstGeom>
        </p:spPr>
        <p:txBody>
          <a:bodyPr vert="horz"/>
          <a:lstStyle>
            <a:lvl1pPr marL="0" indent="0" algn="l">
              <a:lnSpc>
                <a:spcPct val="100000"/>
              </a:lnSpc>
              <a:spcBef>
                <a:spcPts val="0"/>
              </a:spcBef>
              <a:buFontTx/>
              <a:buNone/>
              <a:defRPr sz="5000" spc="100" baseline="0">
                <a:solidFill>
                  <a:schemeClr val="bg1"/>
                </a:solidFill>
                <a:latin typeface="Futura T Light"/>
              </a:defRPr>
            </a:lvl1pPr>
          </a:lstStyle>
          <a:p>
            <a:pPr lvl="0"/>
            <a:r>
              <a:rPr lang="en-US" smtClean="0"/>
              <a:t>Click to edit Master text styles</a:t>
            </a:r>
          </a:p>
        </p:txBody>
      </p:sp>
    </p:spTree>
    <p:extLst>
      <p:ext uri="{BB962C8B-B14F-4D97-AF65-F5344CB8AC3E}">
        <p14:creationId xmlns:p14="http://schemas.microsoft.com/office/powerpoint/2010/main" val="53495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ont_Pg_TextLayout_Gree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l="1318" t="15437" r="1492" b="1752"/>
          <a:stretch>
            <a:fillRect/>
          </a:stretch>
        </p:blipFill>
        <p:spPr bwMode="auto">
          <a:xfrm>
            <a:off x="0" y="1071563"/>
            <a:ext cx="914400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1"/>
          <p:cNvSpPr>
            <a:spLocks noGrp="1"/>
          </p:cNvSpPr>
          <p:nvPr>
            <p:ph type="body" sz="quarter" idx="11"/>
          </p:nvPr>
        </p:nvSpPr>
        <p:spPr>
          <a:xfrm>
            <a:off x="393700" y="2489440"/>
            <a:ext cx="8197850" cy="437301"/>
          </a:xfrm>
          <a:prstGeom prst="rect">
            <a:avLst/>
          </a:prstGeom>
        </p:spPr>
        <p:txBody>
          <a:bodyPr vert="horz"/>
          <a:lstStyle>
            <a:lvl1pPr marL="0" indent="0">
              <a:spcBef>
                <a:spcPts val="0"/>
              </a:spcBef>
              <a:buFontTx/>
              <a:buNone/>
              <a:defRPr sz="2100" spc="100" baseline="0">
                <a:solidFill>
                  <a:schemeClr val="bg1"/>
                </a:solidFill>
                <a:latin typeface="Futura T Light Oblique"/>
              </a:defRPr>
            </a:lvl1pPr>
          </a:lstStyle>
          <a:p>
            <a:pPr lvl="0"/>
            <a:r>
              <a:rPr lang="en-US" smtClean="0"/>
              <a:t>Click to edit Master text styles</a:t>
            </a:r>
          </a:p>
        </p:txBody>
      </p:sp>
      <p:sp>
        <p:nvSpPr>
          <p:cNvPr id="13" name="Text Placeholder 11"/>
          <p:cNvSpPr>
            <a:spLocks noGrp="1"/>
          </p:cNvSpPr>
          <p:nvPr>
            <p:ph type="body" sz="quarter" idx="12"/>
          </p:nvPr>
        </p:nvSpPr>
        <p:spPr>
          <a:xfrm>
            <a:off x="393700" y="2707771"/>
            <a:ext cx="8197850" cy="1540019"/>
          </a:xfrm>
          <a:prstGeom prst="rect">
            <a:avLst/>
          </a:prstGeom>
        </p:spPr>
        <p:txBody>
          <a:bodyPr vert="horz"/>
          <a:lstStyle>
            <a:lvl1pPr marL="0" indent="0" algn="l">
              <a:lnSpc>
                <a:spcPct val="100000"/>
              </a:lnSpc>
              <a:spcBef>
                <a:spcPts val="0"/>
              </a:spcBef>
              <a:buFontTx/>
              <a:buNone/>
              <a:defRPr sz="5000" spc="100" baseline="0">
                <a:solidFill>
                  <a:schemeClr val="bg1"/>
                </a:solidFill>
                <a:latin typeface="Futura T Light"/>
              </a:defRPr>
            </a:lvl1pPr>
          </a:lstStyle>
          <a:p>
            <a:pPr lvl="0"/>
            <a:r>
              <a:rPr lang="en-US" smtClean="0"/>
              <a:t>Click to edit Master text styles</a:t>
            </a:r>
          </a:p>
        </p:txBody>
      </p:sp>
    </p:spTree>
    <p:extLst>
      <p:ext uri="{BB962C8B-B14F-4D97-AF65-F5344CB8AC3E}">
        <p14:creationId xmlns:p14="http://schemas.microsoft.com/office/powerpoint/2010/main" val="2818022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ont_Pg_TextLayout_Orang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l="1184" t="15315" r="1228" b="1759"/>
          <a:stretch>
            <a:fillRect/>
          </a:stretch>
        </p:blipFill>
        <p:spPr bwMode="auto">
          <a:xfrm>
            <a:off x="0" y="1082675"/>
            <a:ext cx="9144000" cy="503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1"/>
          <p:cNvSpPr>
            <a:spLocks noGrp="1"/>
          </p:cNvSpPr>
          <p:nvPr>
            <p:ph type="body" sz="quarter" idx="11"/>
          </p:nvPr>
        </p:nvSpPr>
        <p:spPr>
          <a:xfrm>
            <a:off x="393700" y="2496739"/>
            <a:ext cx="8197850" cy="437301"/>
          </a:xfrm>
          <a:prstGeom prst="rect">
            <a:avLst/>
          </a:prstGeom>
        </p:spPr>
        <p:txBody>
          <a:bodyPr vert="horz"/>
          <a:lstStyle>
            <a:lvl1pPr marL="0" indent="0">
              <a:spcBef>
                <a:spcPts val="0"/>
              </a:spcBef>
              <a:buFontTx/>
              <a:buNone/>
              <a:defRPr sz="2100" spc="100" baseline="0">
                <a:solidFill>
                  <a:schemeClr val="bg1"/>
                </a:solidFill>
                <a:latin typeface="Futura T Light Oblique"/>
              </a:defRPr>
            </a:lvl1pPr>
          </a:lstStyle>
          <a:p>
            <a:pPr lvl="0"/>
            <a:r>
              <a:rPr lang="en-US" smtClean="0"/>
              <a:t>Click to edit Master text styles</a:t>
            </a:r>
          </a:p>
        </p:txBody>
      </p:sp>
      <p:sp>
        <p:nvSpPr>
          <p:cNvPr id="13" name="Text Placeholder 11"/>
          <p:cNvSpPr>
            <a:spLocks noGrp="1"/>
          </p:cNvSpPr>
          <p:nvPr>
            <p:ph type="body" sz="quarter" idx="12"/>
          </p:nvPr>
        </p:nvSpPr>
        <p:spPr>
          <a:xfrm>
            <a:off x="393700" y="2722369"/>
            <a:ext cx="8197850" cy="1540019"/>
          </a:xfrm>
          <a:prstGeom prst="rect">
            <a:avLst/>
          </a:prstGeom>
        </p:spPr>
        <p:txBody>
          <a:bodyPr vert="horz"/>
          <a:lstStyle>
            <a:lvl1pPr marL="0" indent="0" algn="l">
              <a:lnSpc>
                <a:spcPct val="100000"/>
              </a:lnSpc>
              <a:spcBef>
                <a:spcPts val="0"/>
              </a:spcBef>
              <a:buFontTx/>
              <a:buNone/>
              <a:defRPr sz="5000" spc="100" baseline="0">
                <a:solidFill>
                  <a:schemeClr val="bg1"/>
                </a:solidFill>
                <a:latin typeface="Futura T Light"/>
              </a:defRPr>
            </a:lvl1pPr>
          </a:lstStyle>
          <a:p>
            <a:pPr lvl="0"/>
            <a:r>
              <a:rPr lang="en-US" smtClean="0"/>
              <a:t>Click to edit Master text styles</a:t>
            </a:r>
          </a:p>
        </p:txBody>
      </p:sp>
    </p:spTree>
    <p:extLst>
      <p:ext uri="{BB962C8B-B14F-4D97-AF65-F5344CB8AC3E}">
        <p14:creationId xmlns:p14="http://schemas.microsoft.com/office/powerpoint/2010/main" val="3248840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ront_Pg_TextLayout_Pi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l="1184" t="15617" r="1228" b="1924"/>
          <a:stretch>
            <a:fillRect/>
          </a:stretch>
        </p:blipFill>
        <p:spPr bwMode="auto">
          <a:xfrm>
            <a:off x="0" y="1103313"/>
            <a:ext cx="9144000" cy="500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1"/>
          <p:cNvSpPr>
            <a:spLocks noGrp="1"/>
          </p:cNvSpPr>
          <p:nvPr>
            <p:ph type="body" sz="quarter" idx="11"/>
          </p:nvPr>
        </p:nvSpPr>
        <p:spPr>
          <a:xfrm>
            <a:off x="393700" y="2489440"/>
            <a:ext cx="8197850" cy="437301"/>
          </a:xfrm>
          <a:prstGeom prst="rect">
            <a:avLst/>
          </a:prstGeom>
        </p:spPr>
        <p:txBody>
          <a:bodyPr vert="horz"/>
          <a:lstStyle>
            <a:lvl1pPr marL="0" indent="0">
              <a:spcBef>
                <a:spcPts val="0"/>
              </a:spcBef>
              <a:buFontTx/>
              <a:buNone/>
              <a:defRPr sz="2100" spc="100" baseline="0">
                <a:solidFill>
                  <a:schemeClr val="bg1"/>
                </a:solidFill>
                <a:latin typeface="Futura T Light Oblique"/>
              </a:defRPr>
            </a:lvl1pPr>
          </a:lstStyle>
          <a:p>
            <a:pPr lvl="0"/>
            <a:r>
              <a:rPr lang="en-US" smtClean="0"/>
              <a:t>Click to edit Master text styles</a:t>
            </a:r>
          </a:p>
        </p:txBody>
      </p:sp>
      <p:sp>
        <p:nvSpPr>
          <p:cNvPr id="13" name="Text Placeholder 11"/>
          <p:cNvSpPr>
            <a:spLocks noGrp="1"/>
          </p:cNvSpPr>
          <p:nvPr>
            <p:ph type="body" sz="quarter" idx="12"/>
          </p:nvPr>
        </p:nvSpPr>
        <p:spPr>
          <a:xfrm>
            <a:off x="393700" y="2934040"/>
            <a:ext cx="8197850" cy="1540019"/>
          </a:xfrm>
          <a:prstGeom prst="rect">
            <a:avLst/>
          </a:prstGeom>
        </p:spPr>
        <p:txBody>
          <a:bodyPr vert="horz"/>
          <a:lstStyle>
            <a:lvl1pPr marL="0" indent="0" algn="l">
              <a:lnSpc>
                <a:spcPct val="100000"/>
              </a:lnSpc>
              <a:spcBef>
                <a:spcPts val="0"/>
              </a:spcBef>
              <a:buFontTx/>
              <a:buNone/>
              <a:defRPr sz="5000" spc="100" baseline="0">
                <a:solidFill>
                  <a:schemeClr val="bg1"/>
                </a:solidFill>
                <a:latin typeface="Futura T Light"/>
              </a:defRPr>
            </a:lvl1pPr>
          </a:lstStyle>
          <a:p>
            <a:pPr lvl="0"/>
            <a:r>
              <a:rPr lang="en-US" smtClean="0"/>
              <a:t>Click to edit Master text styles</a:t>
            </a:r>
          </a:p>
        </p:txBody>
      </p:sp>
    </p:spTree>
    <p:extLst>
      <p:ext uri="{BB962C8B-B14F-4D97-AF65-F5344CB8AC3E}">
        <p14:creationId xmlns:p14="http://schemas.microsoft.com/office/powerpoint/2010/main" val="3822385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ront_Pg_TextLayout_Yellow">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l="1093" t="15456" r="1205" b="1640"/>
          <a:stretch>
            <a:fillRect/>
          </a:stretch>
        </p:blipFill>
        <p:spPr bwMode="auto">
          <a:xfrm>
            <a:off x="0" y="1071563"/>
            <a:ext cx="9144000"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1"/>
          <p:cNvSpPr>
            <a:spLocks noGrp="1"/>
          </p:cNvSpPr>
          <p:nvPr>
            <p:ph type="body" sz="quarter" idx="11"/>
          </p:nvPr>
        </p:nvSpPr>
        <p:spPr>
          <a:xfrm>
            <a:off x="393700" y="2482141"/>
            <a:ext cx="8197850" cy="437301"/>
          </a:xfrm>
          <a:prstGeom prst="rect">
            <a:avLst/>
          </a:prstGeom>
        </p:spPr>
        <p:txBody>
          <a:bodyPr vert="horz"/>
          <a:lstStyle>
            <a:lvl1pPr marL="0" indent="0">
              <a:spcBef>
                <a:spcPts val="0"/>
              </a:spcBef>
              <a:buFontTx/>
              <a:buNone/>
              <a:defRPr sz="2100" spc="100" baseline="0">
                <a:solidFill>
                  <a:schemeClr val="bg1"/>
                </a:solidFill>
                <a:latin typeface="Futura T Light Oblique"/>
              </a:defRPr>
            </a:lvl1pPr>
          </a:lstStyle>
          <a:p>
            <a:pPr lvl="0"/>
            <a:r>
              <a:rPr lang="en-US" smtClean="0"/>
              <a:t>Click to edit Master text styles</a:t>
            </a:r>
          </a:p>
        </p:txBody>
      </p:sp>
      <p:sp>
        <p:nvSpPr>
          <p:cNvPr id="13" name="Text Placeholder 11"/>
          <p:cNvSpPr>
            <a:spLocks noGrp="1"/>
          </p:cNvSpPr>
          <p:nvPr>
            <p:ph type="body" sz="quarter" idx="12"/>
          </p:nvPr>
        </p:nvSpPr>
        <p:spPr>
          <a:xfrm>
            <a:off x="393700" y="2700472"/>
            <a:ext cx="8197850" cy="1540019"/>
          </a:xfrm>
          <a:prstGeom prst="rect">
            <a:avLst/>
          </a:prstGeom>
        </p:spPr>
        <p:txBody>
          <a:bodyPr vert="horz"/>
          <a:lstStyle>
            <a:lvl1pPr marL="0" indent="0" algn="l">
              <a:lnSpc>
                <a:spcPct val="100000"/>
              </a:lnSpc>
              <a:spcBef>
                <a:spcPts val="0"/>
              </a:spcBef>
              <a:buFontTx/>
              <a:buNone/>
              <a:defRPr sz="5000" spc="100" baseline="0">
                <a:solidFill>
                  <a:schemeClr val="bg1"/>
                </a:solidFill>
                <a:latin typeface="Futura T Light"/>
              </a:defRPr>
            </a:lvl1pPr>
          </a:lstStyle>
          <a:p>
            <a:pPr lvl="0"/>
            <a:r>
              <a:rPr lang="en-US" smtClean="0"/>
              <a:t>Click to edit Master text styles</a:t>
            </a:r>
          </a:p>
        </p:txBody>
      </p:sp>
    </p:spTree>
    <p:extLst>
      <p:ext uri="{BB962C8B-B14F-4D97-AF65-F5344CB8AC3E}">
        <p14:creationId xmlns:p14="http://schemas.microsoft.com/office/powerpoint/2010/main" val="4091429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3685546C-7239-4D73-AAC8-970968613BEB}" type="datetime1">
              <a:rPr lang="en-AU" smtClean="0"/>
              <a:t>26/11/2015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1DB02FD-4DD2-4A73-ABDF-6B1E55BA6D8D}" type="slidenum">
              <a:rPr lang="en-AU" smtClean="0"/>
              <a:t>‹#›</a:t>
            </a:fld>
            <a:endParaRPr lang="en-AU"/>
          </a:p>
        </p:txBody>
      </p:sp>
    </p:spTree>
    <p:extLst>
      <p:ext uri="{BB962C8B-B14F-4D97-AF65-F5344CB8AC3E}">
        <p14:creationId xmlns:p14="http://schemas.microsoft.com/office/powerpoint/2010/main" val="3145353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F99A9790-2E54-4A8B-8B53-43B64E3DBEF2}" type="datetime1">
              <a:rPr lang="en-AU" smtClean="0"/>
              <a:t>26/11/2015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1DB02FD-4DD2-4A73-ABDF-6B1E55BA6D8D}" type="slidenum">
              <a:rPr lang="en-AU" smtClean="0"/>
              <a:t>‹#›</a:t>
            </a:fld>
            <a:endParaRPr lang="en-AU"/>
          </a:p>
        </p:txBody>
      </p:sp>
    </p:spTree>
    <p:extLst>
      <p:ext uri="{BB962C8B-B14F-4D97-AF65-F5344CB8AC3E}">
        <p14:creationId xmlns:p14="http://schemas.microsoft.com/office/powerpoint/2010/main" val="344721120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3568" y="2708920"/>
            <a:ext cx="7772400" cy="1362075"/>
          </a:xfrm>
        </p:spPr>
        <p:txBody>
          <a:bodyPr anchor="t"/>
          <a:lstStyle>
            <a:lvl1pPr algn="l">
              <a:defRPr sz="4000" b="1" cap="all"/>
            </a:lvl1pPr>
          </a:lstStyle>
          <a:p>
            <a:r>
              <a:rPr lang="en-US" dirty="0" smtClean="0"/>
              <a:t>Click to edit Master title style</a:t>
            </a:r>
            <a:endParaRPr lang="en-AU" dirty="0"/>
          </a:p>
        </p:txBody>
      </p:sp>
      <p:sp>
        <p:nvSpPr>
          <p:cNvPr id="4" name="Date Placeholder 3"/>
          <p:cNvSpPr>
            <a:spLocks noGrp="1"/>
          </p:cNvSpPr>
          <p:nvPr>
            <p:ph type="dt" sz="half" idx="10"/>
          </p:nvPr>
        </p:nvSpPr>
        <p:spPr/>
        <p:txBody>
          <a:bodyPr/>
          <a:lstStyle/>
          <a:p>
            <a:fld id="{25DE3CE5-03D3-499F-A855-5A9B56655E14}" type="datetime1">
              <a:rPr lang="en-AU" smtClean="0"/>
              <a:t>26/11/2015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1DB02FD-4DD2-4A73-ABDF-6B1E55BA6D8D}" type="slidenum">
              <a:rPr lang="en-AU" smtClean="0"/>
              <a:t>‹#›</a:t>
            </a:fld>
            <a:endParaRPr lang="en-AU"/>
          </a:p>
        </p:txBody>
      </p:sp>
    </p:spTree>
    <p:extLst>
      <p:ext uri="{BB962C8B-B14F-4D97-AF65-F5344CB8AC3E}">
        <p14:creationId xmlns:p14="http://schemas.microsoft.com/office/powerpoint/2010/main" val="33963116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DDEB0AC0-D54D-4107-9246-55461A5A3633}" type="datetime1">
              <a:rPr lang="en-AU" smtClean="0"/>
              <a:t>26/11/2015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1DB02FD-4DD2-4A73-ABDF-6B1E55BA6D8D}" type="slidenum">
              <a:rPr lang="en-AU" smtClean="0"/>
              <a:t>‹#›</a:t>
            </a:fld>
            <a:endParaRPr lang="en-AU"/>
          </a:p>
        </p:txBody>
      </p:sp>
    </p:spTree>
    <p:extLst>
      <p:ext uri="{BB962C8B-B14F-4D97-AF65-F5344CB8AC3E}">
        <p14:creationId xmlns:p14="http://schemas.microsoft.com/office/powerpoint/2010/main" val="3107444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B0671B21-DB82-44D4-98B5-0E34CF50122F}" type="datetime1">
              <a:rPr lang="en-AU" smtClean="0"/>
              <a:t>26/11/2015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1DB02FD-4DD2-4A73-ABDF-6B1E55BA6D8D}" type="slidenum">
              <a:rPr lang="en-AU" smtClean="0"/>
              <a:t>‹#›</a:t>
            </a:fld>
            <a:endParaRPr lang="en-AU"/>
          </a:p>
        </p:txBody>
      </p:sp>
    </p:spTree>
    <p:extLst>
      <p:ext uri="{BB962C8B-B14F-4D97-AF65-F5344CB8AC3E}">
        <p14:creationId xmlns:p14="http://schemas.microsoft.com/office/powerpoint/2010/main" val="194393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Page_Option2_TextHeavy">
    <p:spTree>
      <p:nvGrpSpPr>
        <p:cNvPr id="1" name=""/>
        <p:cNvGrpSpPr/>
        <p:nvPr/>
      </p:nvGrpSpPr>
      <p:grpSpPr>
        <a:xfrm>
          <a:off x="0" y="0"/>
          <a:ext cx="0" cy="0"/>
          <a:chOff x="0" y="0"/>
          <a:chExt cx="0" cy="0"/>
        </a:xfrm>
      </p:grpSpPr>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rcRect l="1852" t="12439" r="1256" b="4588"/>
          <a:stretch>
            <a:fillRect/>
          </a:stretch>
        </p:blipFill>
        <p:spPr bwMode="auto">
          <a:xfrm>
            <a:off x="0" y="928688"/>
            <a:ext cx="9144000" cy="507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p:cNvPicPr>
          <p:nvPr userDrawn="1"/>
        </p:nvPicPr>
        <p:blipFill>
          <a:blip r:embed="rId3">
            <a:extLst>
              <a:ext uri="{28A0092B-C50C-407E-A947-70E740481C1C}">
                <a14:useLocalDpi xmlns:a14="http://schemas.microsoft.com/office/drawing/2010/main" val="0"/>
              </a:ext>
            </a:extLst>
          </a:blip>
          <a:srcRect l="3" t="5" r="-676" b="-72209"/>
          <a:stretch>
            <a:fillRect/>
          </a:stretch>
        </p:blipFill>
        <p:spPr bwMode="auto">
          <a:xfrm>
            <a:off x="112713" y="6075363"/>
            <a:ext cx="8743950" cy="6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11"/>
          <p:cNvSpPr>
            <a:spLocks noGrp="1"/>
          </p:cNvSpPr>
          <p:nvPr>
            <p:ph type="body" sz="quarter" idx="11"/>
          </p:nvPr>
        </p:nvSpPr>
        <p:spPr>
          <a:xfrm>
            <a:off x="393700" y="2376760"/>
            <a:ext cx="8197850" cy="437301"/>
          </a:xfrm>
          <a:prstGeom prst="rect">
            <a:avLst/>
          </a:prstGeom>
        </p:spPr>
        <p:txBody>
          <a:bodyPr vert="horz"/>
          <a:lstStyle>
            <a:lvl1pPr marL="0" indent="0">
              <a:spcBef>
                <a:spcPts val="0"/>
              </a:spcBef>
              <a:buFontTx/>
              <a:buNone/>
              <a:defRPr sz="2100" b="0" i="0" spc="100" baseline="0">
                <a:solidFill>
                  <a:schemeClr val="bg1"/>
                </a:solidFill>
                <a:latin typeface="LO Futura LightOblique"/>
                <a:cs typeface="LO Futura LightOblique"/>
              </a:defRPr>
            </a:lvl1pPr>
          </a:lstStyle>
          <a:p>
            <a:pPr lvl="0"/>
            <a:r>
              <a:rPr lang="en-AU" smtClean="0"/>
              <a:t>Click to edit Master text styles</a:t>
            </a:r>
          </a:p>
        </p:txBody>
      </p:sp>
      <p:sp>
        <p:nvSpPr>
          <p:cNvPr id="22" name="Text Placeholder 11"/>
          <p:cNvSpPr>
            <a:spLocks noGrp="1"/>
          </p:cNvSpPr>
          <p:nvPr>
            <p:ph type="body" sz="quarter" idx="18"/>
          </p:nvPr>
        </p:nvSpPr>
        <p:spPr>
          <a:xfrm>
            <a:off x="393700" y="2602390"/>
            <a:ext cx="8197850" cy="1540019"/>
          </a:xfrm>
          <a:prstGeom prst="rect">
            <a:avLst/>
          </a:prstGeom>
        </p:spPr>
        <p:txBody>
          <a:bodyPr vert="horz"/>
          <a:lstStyle>
            <a:lvl1pPr marL="0" indent="0" algn="l">
              <a:lnSpc>
                <a:spcPct val="100000"/>
              </a:lnSpc>
              <a:spcBef>
                <a:spcPts val="0"/>
              </a:spcBef>
              <a:buFontTx/>
              <a:buNone/>
              <a:defRPr sz="5000" b="0" i="0" spc="100" baseline="0">
                <a:solidFill>
                  <a:srgbClr val="0094BA"/>
                </a:solidFill>
                <a:latin typeface="L Futura Light"/>
                <a:cs typeface="L Futura Light"/>
              </a:defRPr>
            </a:lvl1pPr>
          </a:lstStyle>
          <a:p>
            <a:pPr lvl="0"/>
            <a:r>
              <a:rPr lang="en-AU" smtClean="0"/>
              <a:t>Click to edit Master text styles</a:t>
            </a:r>
          </a:p>
        </p:txBody>
      </p:sp>
      <p:sp>
        <p:nvSpPr>
          <p:cNvPr id="25" name="Picture Placeholder 24"/>
          <p:cNvSpPr>
            <a:spLocks noGrp="1"/>
          </p:cNvSpPr>
          <p:nvPr>
            <p:ph type="pic" sz="quarter" idx="16"/>
          </p:nvPr>
        </p:nvSpPr>
        <p:spPr>
          <a:xfrm>
            <a:off x="2834388" y="6197970"/>
            <a:ext cx="6047674" cy="606055"/>
          </a:xfrm>
          <a:prstGeom prst="rect">
            <a:avLst/>
          </a:prstGeom>
        </p:spPr>
        <p:txBody>
          <a:bodyPr vert="horz"/>
          <a:lstStyle>
            <a:lvl1pPr marL="0" indent="0" algn="r">
              <a:buNone/>
              <a:defRPr sz="1200" b="0" i="0" baseline="0">
                <a:latin typeface="L Futura Light"/>
                <a:cs typeface="L Futura Light"/>
              </a:defRPr>
            </a:lvl1pPr>
          </a:lstStyle>
          <a:p>
            <a:pPr lvl="0"/>
            <a:r>
              <a:rPr lang="en-AU" noProof="0" smtClean="0"/>
              <a:t>Drag picture to placeholder or click icon to add</a:t>
            </a:r>
            <a:endParaRPr lang="en-US" noProof="0" dirty="0" smtClean="0"/>
          </a:p>
        </p:txBody>
      </p:sp>
    </p:spTree>
    <p:extLst>
      <p:ext uri="{BB962C8B-B14F-4D97-AF65-F5344CB8AC3E}">
        <p14:creationId xmlns:p14="http://schemas.microsoft.com/office/powerpoint/2010/main" val="19198724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F0FCE970-913F-4AEE-B76C-667A3CB8AFB6}" type="datetime1">
              <a:rPr lang="en-AU" smtClean="0"/>
              <a:t>26/11/2015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1DB02FD-4DD2-4A73-ABDF-6B1E55BA6D8D}" type="slidenum">
              <a:rPr lang="en-AU" smtClean="0"/>
              <a:t>‹#›</a:t>
            </a:fld>
            <a:endParaRPr lang="en-AU"/>
          </a:p>
        </p:txBody>
      </p:sp>
    </p:spTree>
    <p:extLst>
      <p:ext uri="{BB962C8B-B14F-4D97-AF65-F5344CB8AC3E}">
        <p14:creationId xmlns:p14="http://schemas.microsoft.com/office/powerpoint/2010/main" val="33548845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8650B-0A0C-4659-96DE-FF79EC768824}" type="datetime1">
              <a:rPr lang="en-AU" smtClean="0"/>
              <a:t>26/11/2015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1DB02FD-4DD2-4A73-ABDF-6B1E55BA6D8D}" type="slidenum">
              <a:rPr lang="en-AU" smtClean="0"/>
              <a:t>‹#›</a:t>
            </a:fld>
            <a:endParaRPr lang="en-AU"/>
          </a:p>
        </p:txBody>
      </p:sp>
    </p:spTree>
    <p:extLst>
      <p:ext uri="{BB962C8B-B14F-4D97-AF65-F5344CB8AC3E}">
        <p14:creationId xmlns:p14="http://schemas.microsoft.com/office/powerpoint/2010/main" val="4251132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BD1459-422E-4392-99D2-78C3E730FCF8}" type="datetime1">
              <a:rPr lang="en-AU" smtClean="0"/>
              <a:t>26/11/2015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1DB02FD-4DD2-4A73-ABDF-6B1E55BA6D8D}" type="slidenum">
              <a:rPr lang="en-AU" smtClean="0"/>
              <a:t>‹#›</a:t>
            </a:fld>
            <a:endParaRPr lang="en-AU"/>
          </a:p>
        </p:txBody>
      </p:sp>
    </p:spTree>
    <p:extLst>
      <p:ext uri="{BB962C8B-B14F-4D97-AF65-F5344CB8AC3E}">
        <p14:creationId xmlns:p14="http://schemas.microsoft.com/office/powerpoint/2010/main" val="15315005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0ABAF-8AD2-432B-882B-F2E8FDFBC1CF}" type="datetime1">
              <a:rPr lang="en-AU" smtClean="0"/>
              <a:t>26/11/2015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1DB02FD-4DD2-4A73-ABDF-6B1E55BA6D8D}" type="slidenum">
              <a:rPr lang="en-AU" smtClean="0"/>
              <a:t>‹#›</a:t>
            </a:fld>
            <a:endParaRPr lang="en-AU"/>
          </a:p>
        </p:txBody>
      </p:sp>
    </p:spTree>
    <p:extLst>
      <p:ext uri="{BB962C8B-B14F-4D97-AF65-F5344CB8AC3E}">
        <p14:creationId xmlns:p14="http://schemas.microsoft.com/office/powerpoint/2010/main" val="13890563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485E590-3C80-4D56-BDE3-255A8BFF6864}" type="datetime1">
              <a:rPr lang="en-AU" smtClean="0"/>
              <a:t>26/11/2015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1DB02FD-4DD2-4A73-ABDF-6B1E55BA6D8D}" type="slidenum">
              <a:rPr lang="en-AU" smtClean="0"/>
              <a:t>‹#›</a:t>
            </a:fld>
            <a:endParaRPr lang="en-AU"/>
          </a:p>
        </p:txBody>
      </p:sp>
    </p:spTree>
    <p:extLst>
      <p:ext uri="{BB962C8B-B14F-4D97-AF65-F5344CB8AC3E}">
        <p14:creationId xmlns:p14="http://schemas.microsoft.com/office/powerpoint/2010/main" val="2139299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62E71A00-1701-4A7B-8045-C6DC732AA0B2}" type="datetime1">
              <a:rPr lang="en-AU" smtClean="0"/>
              <a:t>26/11/2015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1DB02FD-4DD2-4A73-ABDF-6B1E55BA6D8D}" type="slidenum">
              <a:rPr lang="en-AU" smtClean="0"/>
              <a:t>‹#›</a:t>
            </a:fld>
            <a:endParaRPr lang="en-AU"/>
          </a:p>
        </p:txBody>
      </p:sp>
    </p:spTree>
    <p:extLst>
      <p:ext uri="{BB962C8B-B14F-4D97-AF65-F5344CB8AC3E}">
        <p14:creationId xmlns:p14="http://schemas.microsoft.com/office/powerpoint/2010/main" val="255112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_Option1_incImage&amp;Quote">
    <p:spTree>
      <p:nvGrpSpPr>
        <p:cNvPr id="1" name=""/>
        <p:cNvGrpSpPr/>
        <p:nvPr/>
      </p:nvGrpSpPr>
      <p:grpSpPr>
        <a:xfrm>
          <a:off x="0" y="0"/>
          <a:ext cx="0" cy="0"/>
          <a:chOff x="0" y="0"/>
          <a:chExt cx="0" cy="0"/>
        </a:xfrm>
      </p:grpSpPr>
      <p:pic>
        <p:nvPicPr>
          <p:cNvPr id="8" name="Picture 2"/>
          <p:cNvPicPr>
            <a:picLocks noChangeAspect="1"/>
          </p:cNvPicPr>
          <p:nvPr userDrawn="1"/>
        </p:nvPicPr>
        <p:blipFill>
          <a:blip r:embed="rId2">
            <a:extLst>
              <a:ext uri="{28A0092B-C50C-407E-A947-70E740481C1C}">
                <a14:useLocalDpi xmlns:a14="http://schemas.microsoft.com/office/drawing/2010/main" val="0"/>
              </a:ext>
            </a:extLst>
          </a:blip>
          <a:srcRect l="8054" t="41217" r="8054" b="43526"/>
          <a:stretch>
            <a:fillRect/>
          </a:stretch>
        </p:blipFill>
        <p:spPr bwMode="auto">
          <a:xfrm>
            <a:off x="0" y="4956175"/>
            <a:ext cx="91440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p:cNvPicPr>
          <p:nvPr userDrawn="1"/>
        </p:nvPicPr>
        <p:blipFill>
          <a:blip r:embed="rId3">
            <a:extLst>
              <a:ext uri="{28A0092B-C50C-407E-A947-70E740481C1C}">
                <a14:useLocalDpi xmlns:a14="http://schemas.microsoft.com/office/drawing/2010/main" val="0"/>
              </a:ext>
            </a:extLst>
          </a:blip>
          <a:srcRect l="2" t="5" r="31731" b="-16776"/>
          <a:stretch>
            <a:fillRect/>
          </a:stretch>
        </p:blipFill>
        <p:spPr bwMode="auto">
          <a:xfrm>
            <a:off x="2959100" y="1708150"/>
            <a:ext cx="5897563"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Picture Placeholder 14"/>
          <p:cNvSpPr>
            <a:spLocks noGrp="1"/>
          </p:cNvSpPr>
          <p:nvPr>
            <p:ph type="pic" sz="quarter" idx="13"/>
          </p:nvPr>
        </p:nvSpPr>
        <p:spPr>
          <a:xfrm>
            <a:off x="0" y="939800"/>
            <a:ext cx="2741458" cy="3946465"/>
          </a:xfrm>
          <a:prstGeom prst="rect">
            <a:avLst/>
          </a:prstGeom>
        </p:spPr>
        <p:txBody>
          <a:bodyPr vert="horz"/>
          <a:lstStyle>
            <a:lvl1pPr marL="0" indent="0" algn="ctr">
              <a:buFontTx/>
              <a:buNone/>
              <a:defRPr sz="1100"/>
            </a:lvl1pPr>
          </a:lstStyle>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r>
              <a:rPr lang="en-US" noProof="0" dirty="0" smtClean="0"/>
              <a:t>PLACE YOUR PICTURE HERE BY </a:t>
            </a:r>
          </a:p>
          <a:p>
            <a:pPr lvl="0"/>
            <a:endParaRPr lang="en-US" noProof="0" dirty="0" smtClean="0"/>
          </a:p>
          <a:p>
            <a:pPr lvl="0"/>
            <a:endParaRPr lang="en-US" noProof="0" dirty="0" smtClean="0"/>
          </a:p>
          <a:p>
            <a:pPr lvl="0"/>
            <a:r>
              <a:rPr lang="en-US" noProof="0" dirty="0" smtClean="0"/>
              <a:t>^</a:t>
            </a:r>
          </a:p>
          <a:p>
            <a:pPr lvl="0"/>
            <a:r>
              <a:rPr lang="en-US" noProof="0" dirty="0" smtClean="0"/>
              <a:t>PRESSING ON THE PICTURE ICON ABOVE </a:t>
            </a:r>
          </a:p>
          <a:p>
            <a:pPr lvl="0"/>
            <a:r>
              <a:rPr lang="en-US" noProof="0" dirty="0" smtClean="0"/>
              <a:t>&amp; SELECTING YOUR IMAGE</a:t>
            </a:r>
          </a:p>
          <a:p>
            <a:pPr lvl="0"/>
            <a:endParaRPr lang="en-US" noProof="0" dirty="0" smtClean="0"/>
          </a:p>
        </p:txBody>
      </p:sp>
      <p:sp>
        <p:nvSpPr>
          <p:cNvPr id="25" name="Picture Placeholder 24"/>
          <p:cNvSpPr>
            <a:spLocks noGrp="1"/>
          </p:cNvSpPr>
          <p:nvPr>
            <p:ph type="pic" sz="quarter" idx="16"/>
          </p:nvPr>
        </p:nvSpPr>
        <p:spPr>
          <a:xfrm>
            <a:off x="2834388" y="6197970"/>
            <a:ext cx="6047674" cy="606055"/>
          </a:xfrm>
          <a:prstGeom prst="rect">
            <a:avLst/>
          </a:prstGeom>
        </p:spPr>
        <p:txBody>
          <a:bodyPr vert="horz"/>
          <a:lstStyle>
            <a:lvl1pPr marL="0" indent="0" algn="r">
              <a:buNone/>
              <a:defRPr sz="1200" b="0" i="0" baseline="0">
                <a:latin typeface="L Futura Light"/>
                <a:cs typeface="L Futura Light"/>
              </a:defRPr>
            </a:lvl1pPr>
          </a:lstStyle>
          <a:p>
            <a:pPr lvl="0"/>
            <a:r>
              <a:rPr lang="en-AU" noProof="0" smtClean="0"/>
              <a:t>Drag picture to placeholder or click icon to add</a:t>
            </a:r>
            <a:endParaRPr lang="en-US" noProof="0" dirty="0" smtClean="0"/>
          </a:p>
        </p:txBody>
      </p:sp>
      <p:sp>
        <p:nvSpPr>
          <p:cNvPr id="10" name="Text Placeholder 4"/>
          <p:cNvSpPr>
            <a:spLocks noGrp="1"/>
          </p:cNvSpPr>
          <p:nvPr>
            <p:ph type="body" sz="quarter" idx="12"/>
          </p:nvPr>
        </p:nvSpPr>
        <p:spPr>
          <a:xfrm>
            <a:off x="2922498" y="947659"/>
            <a:ext cx="5934544" cy="299014"/>
          </a:xfrm>
          <a:prstGeom prst="rect">
            <a:avLst/>
          </a:prstGeom>
        </p:spPr>
        <p:txBody>
          <a:bodyPr vert="horz"/>
          <a:lstStyle>
            <a:lvl1pPr marL="0" indent="0">
              <a:buFontTx/>
              <a:buNone/>
              <a:defRPr sz="1600" b="0" i="0">
                <a:solidFill>
                  <a:srgbClr val="0094BA"/>
                </a:solidFill>
                <a:latin typeface="LO Futura LightOblique"/>
                <a:cs typeface="LO Futura LightOblique"/>
              </a:defRPr>
            </a:lvl1pPr>
          </a:lstStyle>
          <a:p>
            <a:pPr lvl="0"/>
            <a:r>
              <a:rPr lang="en-AU" dirty="0" smtClean="0"/>
              <a:t>Click to edit Master text styles</a:t>
            </a:r>
          </a:p>
        </p:txBody>
      </p:sp>
      <p:sp>
        <p:nvSpPr>
          <p:cNvPr id="11" name="Text Placeholder 4"/>
          <p:cNvSpPr>
            <a:spLocks noGrp="1"/>
          </p:cNvSpPr>
          <p:nvPr>
            <p:ph type="body" sz="quarter" idx="17"/>
          </p:nvPr>
        </p:nvSpPr>
        <p:spPr>
          <a:xfrm>
            <a:off x="2922498" y="1166384"/>
            <a:ext cx="5934544" cy="474417"/>
          </a:xfrm>
          <a:prstGeom prst="rect">
            <a:avLst/>
          </a:prstGeom>
        </p:spPr>
        <p:txBody>
          <a:bodyPr vert="horz"/>
          <a:lstStyle>
            <a:lvl1pPr marL="0" indent="0">
              <a:buFontTx/>
              <a:buNone/>
              <a:defRPr sz="3000" b="0" i="0">
                <a:solidFill>
                  <a:srgbClr val="00203F"/>
                </a:solidFill>
                <a:latin typeface="L Futura Light"/>
                <a:cs typeface="L Futura Light"/>
              </a:defRPr>
            </a:lvl1pPr>
          </a:lstStyle>
          <a:p>
            <a:pPr lvl="0"/>
            <a:r>
              <a:rPr lang="en-AU" dirty="0" smtClean="0"/>
              <a:t>Click to edit Master text styles</a:t>
            </a:r>
          </a:p>
        </p:txBody>
      </p:sp>
      <p:sp>
        <p:nvSpPr>
          <p:cNvPr id="12" name="Text Placeholder 4"/>
          <p:cNvSpPr>
            <a:spLocks noGrp="1"/>
          </p:cNvSpPr>
          <p:nvPr>
            <p:ph type="body" sz="quarter" idx="14"/>
          </p:nvPr>
        </p:nvSpPr>
        <p:spPr>
          <a:xfrm>
            <a:off x="2922498" y="1801600"/>
            <a:ext cx="5934544" cy="3084666"/>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0" i="0" baseline="0">
                <a:solidFill>
                  <a:srgbClr val="00203F"/>
                </a:solidFill>
                <a:latin typeface="L Futura Light"/>
                <a:cs typeface="L Futura Light"/>
              </a:defRPr>
            </a:lvl1pPr>
          </a:lstStyle>
          <a:p>
            <a:pPr lvl="0"/>
            <a:r>
              <a:rPr lang="en-AU" dirty="0" smtClean="0"/>
              <a:t>Click to edit Master text styles</a:t>
            </a:r>
          </a:p>
        </p:txBody>
      </p:sp>
      <p:sp>
        <p:nvSpPr>
          <p:cNvPr id="15" name="Text Placeholder 11"/>
          <p:cNvSpPr>
            <a:spLocks noGrp="1"/>
          </p:cNvSpPr>
          <p:nvPr>
            <p:ph type="body" sz="quarter" idx="11"/>
          </p:nvPr>
        </p:nvSpPr>
        <p:spPr>
          <a:xfrm>
            <a:off x="393321" y="5070058"/>
            <a:ext cx="8463342" cy="985093"/>
          </a:xfrm>
          <a:prstGeom prst="rect">
            <a:avLst/>
          </a:prstGeom>
        </p:spPr>
        <p:txBody>
          <a:bodyPr vert="horz"/>
          <a:lstStyle>
            <a:lvl1pPr marL="0" indent="0">
              <a:spcBef>
                <a:spcPts val="0"/>
              </a:spcBef>
              <a:buFontTx/>
              <a:buNone/>
              <a:defRPr sz="1400" b="0" i="0" spc="100" baseline="0">
                <a:solidFill>
                  <a:srgbClr val="0094BA"/>
                </a:solidFill>
                <a:latin typeface="O Futura Oblique"/>
                <a:cs typeface="O Futura Oblique"/>
              </a:defRPr>
            </a:lvl1pPr>
          </a:lstStyle>
          <a:p>
            <a:pPr lvl="0"/>
            <a:r>
              <a:rPr lang="en-AU" smtClean="0"/>
              <a:t>Click to edit Master text styles</a:t>
            </a:r>
          </a:p>
        </p:txBody>
      </p:sp>
    </p:spTree>
    <p:extLst>
      <p:ext uri="{BB962C8B-B14F-4D97-AF65-F5344CB8AC3E}">
        <p14:creationId xmlns:p14="http://schemas.microsoft.com/office/powerpoint/2010/main" val="1960219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Layout_Option1_incImage&amp;Quote">
    <p:spTree>
      <p:nvGrpSpPr>
        <p:cNvPr id="1" name=""/>
        <p:cNvGrpSpPr/>
        <p:nvPr/>
      </p:nvGrpSpPr>
      <p:grpSpPr>
        <a:xfrm>
          <a:off x="0" y="0"/>
          <a:ext cx="0" cy="0"/>
          <a:chOff x="0" y="0"/>
          <a:chExt cx="0" cy="0"/>
        </a:xfrm>
      </p:grpSpPr>
      <p:pic>
        <p:nvPicPr>
          <p:cNvPr id="8" name="Picture 2"/>
          <p:cNvPicPr>
            <a:picLocks noChangeAspect="1"/>
          </p:cNvPicPr>
          <p:nvPr userDrawn="1"/>
        </p:nvPicPr>
        <p:blipFill>
          <a:blip r:embed="rId2">
            <a:extLst>
              <a:ext uri="{28A0092B-C50C-407E-A947-70E740481C1C}">
                <a14:useLocalDpi xmlns:a14="http://schemas.microsoft.com/office/drawing/2010/main" val="0"/>
              </a:ext>
            </a:extLst>
          </a:blip>
          <a:srcRect l="8054" t="41217" r="8054" b="43526"/>
          <a:stretch>
            <a:fillRect/>
          </a:stretch>
        </p:blipFill>
        <p:spPr bwMode="auto">
          <a:xfrm>
            <a:off x="0" y="4956175"/>
            <a:ext cx="91440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Picture Placeholder 14"/>
          <p:cNvSpPr>
            <a:spLocks noGrp="1"/>
          </p:cNvSpPr>
          <p:nvPr>
            <p:ph type="pic" sz="quarter" idx="13"/>
          </p:nvPr>
        </p:nvSpPr>
        <p:spPr>
          <a:xfrm>
            <a:off x="0" y="939800"/>
            <a:ext cx="2741458" cy="3946465"/>
          </a:xfrm>
          <a:prstGeom prst="rect">
            <a:avLst/>
          </a:prstGeom>
        </p:spPr>
        <p:txBody>
          <a:bodyPr vert="horz"/>
          <a:lstStyle>
            <a:lvl1pPr marL="0" indent="0" algn="ctr">
              <a:buFontTx/>
              <a:buNone/>
              <a:defRPr sz="1100"/>
            </a:lvl1pPr>
          </a:lstStyle>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r>
              <a:rPr lang="en-US" noProof="0" dirty="0" smtClean="0"/>
              <a:t>PLACE YOUR PICTURE HERE BY </a:t>
            </a:r>
          </a:p>
          <a:p>
            <a:pPr lvl="0"/>
            <a:endParaRPr lang="en-US" noProof="0" dirty="0" smtClean="0"/>
          </a:p>
          <a:p>
            <a:pPr lvl="0"/>
            <a:endParaRPr lang="en-US" noProof="0" dirty="0" smtClean="0"/>
          </a:p>
          <a:p>
            <a:pPr lvl="0"/>
            <a:r>
              <a:rPr lang="en-US" noProof="0" dirty="0" smtClean="0"/>
              <a:t>^</a:t>
            </a:r>
          </a:p>
          <a:p>
            <a:pPr lvl="0"/>
            <a:r>
              <a:rPr lang="en-US" noProof="0" dirty="0" smtClean="0"/>
              <a:t>PRESSING ON THE PICTURE ICON ABOVE </a:t>
            </a:r>
          </a:p>
          <a:p>
            <a:pPr lvl="0"/>
            <a:r>
              <a:rPr lang="en-US" noProof="0" dirty="0" smtClean="0"/>
              <a:t>&amp; SELECTING YOUR IMAGE</a:t>
            </a:r>
          </a:p>
          <a:p>
            <a:pPr lvl="0"/>
            <a:endParaRPr lang="en-US" noProof="0" dirty="0" smtClean="0"/>
          </a:p>
        </p:txBody>
      </p:sp>
      <p:sp>
        <p:nvSpPr>
          <p:cNvPr id="25" name="Picture Placeholder 24"/>
          <p:cNvSpPr>
            <a:spLocks noGrp="1"/>
          </p:cNvSpPr>
          <p:nvPr>
            <p:ph type="pic" sz="quarter" idx="16"/>
          </p:nvPr>
        </p:nvSpPr>
        <p:spPr>
          <a:xfrm>
            <a:off x="2834388" y="6197970"/>
            <a:ext cx="6047674" cy="606055"/>
          </a:xfrm>
          <a:prstGeom prst="rect">
            <a:avLst/>
          </a:prstGeom>
        </p:spPr>
        <p:txBody>
          <a:bodyPr vert="horz"/>
          <a:lstStyle>
            <a:lvl1pPr marL="0" indent="0" algn="r">
              <a:buNone/>
              <a:defRPr sz="1200" b="0" i="0" baseline="0">
                <a:latin typeface="L Futura Light"/>
                <a:cs typeface="L Futura Light"/>
              </a:defRPr>
            </a:lvl1pPr>
          </a:lstStyle>
          <a:p>
            <a:pPr lvl="0"/>
            <a:r>
              <a:rPr lang="en-AU" noProof="0" smtClean="0"/>
              <a:t>Drag picture to placeholder or click icon to add</a:t>
            </a:r>
            <a:endParaRPr lang="en-US" noProof="0" dirty="0" smtClean="0"/>
          </a:p>
        </p:txBody>
      </p:sp>
      <p:sp>
        <p:nvSpPr>
          <p:cNvPr id="10" name="Text Placeholder 4"/>
          <p:cNvSpPr>
            <a:spLocks noGrp="1"/>
          </p:cNvSpPr>
          <p:nvPr>
            <p:ph type="body" sz="quarter" idx="12"/>
          </p:nvPr>
        </p:nvSpPr>
        <p:spPr>
          <a:xfrm>
            <a:off x="2922498" y="947659"/>
            <a:ext cx="5934544" cy="299014"/>
          </a:xfrm>
          <a:prstGeom prst="rect">
            <a:avLst/>
          </a:prstGeom>
        </p:spPr>
        <p:txBody>
          <a:bodyPr vert="horz"/>
          <a:lstStyle>
            <a:lvl1pPr marL="0" indent="0">
              <a:buFontTx/>
              <a:buNone/>
              <a:defRPr sz="1600" b="0" i="0">
                <a:solidFill>
                  <a:srgbClr val="0094BA"/>
                </a:solidFill>
                <a:latin typeface="LO Futura LightOblique"/>
                <a:cs typeface="LO Futura LightOblique"/>
              </a:defRPr>
            </a:lvl1pPr>
          </a:lstStyle>
          <a:p>
            <a:pPr lvl="0"/>
            <a:r>
              <a:rPr lang="en-AU" dirty="0" smtClean="0"/>
              <a:t>Click to edit Master text styles</a:t>
            </a:r>
          </a:p>
        </p:txBody>
      </p:sp>
      <p:sp>
        <p:nvSpPr>
          <p:cNvPr id="11" name="Text Placeholder 4"/>
          <p:cNvSpPr>
            <a:spLocks noGrp="1"/>
          </p:cNvSpPr>
          <p:nvPr>
            <p:ph type="body" sz="quarter" idx="17"/>
          </p:nvPr>
        </p:nvSpPr>
        <p:spPr>
          <a:xfrm>
            <a:off x="2922498" y="1166384"/>
            <a:ext cx="5934544" cy="474417"/>
          </a:xfrm>
          <a:prstGeom prst="rect">
            <a:avLst/>
          </a:prstGeom>
        </p:spPr>
        <p:txBody>
          <a:bodyPr vert="horz"/>
          <a:lstStyle>
            <a:lvl1pPr marL="0" indent="0">
              <a:buFontTx/>
              <a:buNone/>
              <a:defRPr sz="3000" b="0" i="0">
                <a:solidFill>
                  <a:srgbClr val="00203F"/>
                </a:solidFill>
                <a:latin typeface="L Futura Light"/>
                <a:cs typeface="L Futura Light"/>
              </a:defRPr>
            </a:lvl1pPr>
          </a:lstStyle>
          <a:p>
            <a:pPr lvl="0"/>
            <a:r>
              <a:rPr lang="en-AU" dirty="0" smtClean="0"/>
              <a:t>Click to edit Master text styles</a:t>
            </a:r>
          </a:p>
        </p:txBody>
      </p:sp>
      <p:sp>
        <p:nvSpPr>
          <p:cNvPr id="12" name="Text Placeholder 4"/>
          <p:cNvSpPr>
            <a:spLocks noGrp="1"/>
          </p:cNvSpPr>
          <p:nvPr>
            <p:ph type="body" sz="quarter" idx="14"/>
          </p:nvPr>
        </p:nvSpPr>
        <p:spPr>
          <a:xfrm>
            <a:off x="2922498" y="1801600"/>
            <a:ext cx="5934544" cy="3084666"/>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0" i="0" baseline="0">
                <a:solidFill>
                  <a:srgbClr val="00203F"/>
                </a:solidFill>
                <a:latin typeface="L Futura Light"/>
                <a:cs typeface="L Futura Light"/>
              </a:defRPr>
            </a:lvl1pPr>
          </a:lstStyle>
          <a:p>
            <a:pPr lvl="0"/>
            <a:r>
              <a:rPr lang="en-AU" dirty="0" smtClean="0"/>
              <a:t>Click to edit Master text styles</a:t>
            </a:r>
          </a:p>
        </p:txBody>
      </p:sp>
      <p:sp>
        <p:nvSpPr>
          <p:cNvPr id="15" name="Text Placeholder 11"/>
          <p:cNvSpPr>
            <a:spLocks noGrp="1"/>
          </p:cNvSpPr>
          <p:nvPr>
            <p:ph type="body" sz="quarter" idx="11"/>
          </p:nvPr>
        </p:nvSpPr>
        <p:spPr>
          <a:xfrm>
            <a:off x="393321" y="5070058"/>
            <a:ext cx="8463342" cy="985093"/>
          </a:xfrm>
          <a:prstGeom prst="rect">
            <a:avLst/>
          </a:prstGeom>
        </p:spPr>
        <p:txBody>
          <a:bodyPr vert="horz"/>
          <a:lstStyle>
            <a:lvl1pPr marL="0" indent="0">
              <a:spcBef>
                <a:spcPts val="0"/>
              </a:spcBef>
              <a:buFontTx/>
              <a:buNone/>
              <a:defRPr sz="1400" b="0" i="0" spc="100" baseline="0">
                <a:solidFill>
                  <a:srgbClr val="0094BA"/>
                </a:solidFill>
                <a:latin typeface="O Futura Oblique"/>
                <a:cs typeface="O Futura Oblique"/>
              </a:defRPr>
            </a:lvl1pPr>
          </a:lstStyle>
          <a:p>
            <a:pPr lvl="0"/>
            <a:r>
              <a:rPr lang="en-AU" smtClean="0"/>
              <a:t>Click to edit Master text styles</a:t>
            </a:r>
          </a:p>
        </p:txBody>
      </p:sp>
    </p:spTree>
    <p:extLst>
      <p:ext uri="{BB962C8B-B14F-4D97-AF65-F5344CB8AC3E}">
        <p14:creationId xmlns:p14="http://schemas.microsoft.com/office/powerpoint/2010/main" val="1303417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_Option2_IncImage">
    <p:spTree>
      <p:nvGrpSpPr>
        <p:cNvPr id="1" name=""/>
        <p:cNvGrpSpPr/>
        <p:nvPr/>
      </p:nvGrpSpPr>
      <p:grpSpPr>
        <a:xfrm>
          <a:off x="0" y="0"/>
          <a:ext cx="0" cy="0"/>
          <a:chOff x="0" y="0"/>
          <a:chExt cx="0" cy="0"/>
        </a:xfrm>
      </p:grpSpPr>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rcRect l="2" t="5" r="31731" b="-16776"/>
          <a:stretch>
            <a:fillRect/>
          </a:stretch>
        </p:blipFill>
        <p:spPr bwMode="auto">
          <a:xfrm>
            <a:off x="2959100" y="1708150"/>
            <a:ext cx="5897563"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p:cNvPicPr>
          <p:nvPr userDrawn="1"/>
        </p:nvPicPr>
        <p:blipFill>
          <a:blip r:embed="rId2">
            <a:extLst>
              <a:ext uri="{28A0092B-C50C-407E-A947-70E740481C1C}">
                <a14:useLocalDpi xmlns:a14="http://schemas.microsoft.com/office/drawing/2010/main" val="0"/>
              </a:ext>
            </a:extLst>
          </a:blip>
          <a:srcRect l="3" t="5" r="-676" b="-72209"/>
          <a:stretch>
            <a:fillRect/>
          </a:stretch>
        </p:blipFill>
        <p:spPr bwMode="auto">
          <a:xfrm>
            <a:off x="112713" y="6075363"/>
            <a:ext cx="8743950" cy="6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Picture Placeholder 14"/>
          <p:cNvSpPr>
            <a:spLocks noGrp="1"/>
          </p:cNvSpPr>
          <p:nvPr>
            <p:ph type="pic" sz="quarter" idx="13"/>
          </p:nvPr>
        </p:nvSpPr>
        <p:spPr>
          <a:xfrm>
            <a:off x="0" y="939800"/>
            <a:ext cx="2741458" cy="5033147"/>
          </a:xfrm>
          <a:prstGeom prst="rect">
            <a:avLst/>
          </a:prstGeom>
        </p:spPr>
        <p:txBody>
          <a:bodyPr vert="horz"/>
          <a:lstStyle>
            <a:lvl1pPr marL="0" indent="0" algn="ctr">
              <a:buFontTx/>
              <a:buNone/>
              <a:defRPr sz="1100"/>
            </a:lvl1pPr>
          </a:lstStyle>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r>
              <a:rPr lang="en-US" noProof="0" dirty="0" smtClean="0"/>
              <a:t>PLACE YOUR PICTURE HERE BY </a:t>
            </a:r>
          </a:p>
          <a:p>
            <a:pPr lvl="0"/>
            <a:endParaRPr lang="en-US" noProof="0" dirty="0" smtClean="0"/>
          </a:p>
          <a:p>
            <a:pPr lvl="0"/>
            <a:endParaRPr lang="en-US" noProof="0" dirty="0" smtClean="0"/>
          </a:p>
          <a:p>
            <a:pPr lvl="0"/>
            <a:r>
              <a:rPr lang="en-US" noProof="0" dirty="0" smtClean="0"/>
              <a:t>^</a:t>
            </a:r>
          </a:p>
          <a:p>
            <a:pPr lvl="0"/>
            <a:r>
              <a:rPr lang="en-US" noProof="0" dirty="0" smtClean="0"/>
              <a:t>PRESSING ON THE PICTURE ICON ABOVE </a:t>
            </a:r>
          </a:p>
          <a:p>
            <a:pPr lvl="0"/>
            <a:r>
              <a:rPr lang="en-US" noProof="0" dirty="0" smtClean="0"/>
              <a:t>&amp; SELECTING YOUR IMAGE</a:t>
            </a:r>
          </a:p>
          <a:p>
            <a:pPr lvl="0"/>
            <a:endParaRPr lang="en-US" noProof="0" dirty="0" smtClean="0"/>
          </a:p>
        </p:txBody>
      </p:sp>
      <p:sp>
        <p:nvSpPr>
          <p:cNvPr id="25" name="Picture Placeholder 24"/>
          <p:cNvSpPr>
            <a:spLocks noGrp="1"/>
          </p:cNvSpPr>
          <p:nvPr>
            <p:ph type="pic" sz="quarter" idx="16"/>
          </p:nvPr>
        </p:nvSpPr>
        <p:spPr>
          <a:xfrm>
            <a:off x="2834388" y="6197970"/>
            <a:ext cx="6047674" cy="606055"/>
          </a:xfrm>
          <a:prstGeom prst="rect">
            <a:avLst/>
          </a:prstGeom>
        </p:spPr>
        <p:txBody>
          <a:bodyPr vert="horz"/>
          <a:lstStyle>
            <a:lvl1pPr marL="0" indent="0" algn="r">
              <a:buNone/>
              <a:defRPr sz="1200" b="0" i="0" baseline="0">
                <a:latin typeface="L Futura Light"/>
                <a:cs typeface="L Futura Light"/>
              </a:defRPr>
            </a:lvl1pPr>
          </a:lstStyle>
          <a:p>
            <a:pPr lvl="0"/>
            <a:r>
              <a:rPr lang="en-AU" noProof="0" smtClean="0"/>
              <a:t>Drag picture to placeholder or click icon to add</a:t>
            </a:r>
            <a:endParaRPr lang="en-US" noProof="0" dirty="0" smtClean="0"/>
          </a:p>
        </p:txBody>
      </p:sp>
      <p:sp>
        <p:nvSpPr>
          <p:cNvPr id="10" name="Text Placeholder 4"/>
          <p:cNvSpPr>
            <a:spLocks noGrp="1"/>
          </p:cNvSpPr>
          <p:nvPr>
            <p:ph type="body" sz="quarter" idx="12"/>
          </p:nvPr>
        </p:nvSpPr>
        <p:spPr>
          <a:xfrm>
            <a:off x="2922498" y="947659"/>
            <a:ext cx="5934544" cy="299014"/>
          </a:xfrm>
          <a:prstGeom prst="rect">
            <a:avLst/>
          </a:prstGeom>
        </p:spPr>
        <p:txBody>
          <a:bodyPr vert="horz"/>
          <a:lstStyle>
            <a:lvl1pPr marL="0" indent="0">
              <a:buFontTx/>
              <a:buNone/>
              <a:defRPr sz="1600" b="0" i="0">
                <a:solidFill>
                  <a:srgbClr val="0094BA"/>
                </a:solidFill>
                <a:latin typeface="LO Futura LightOblique"/>
                <a:cs typeface="LO Futura LightOblique"/>
              </a:defRPr>
            </a:lvl1pPr>
          </a:lstStyle>
          <a:p>
            <a:pPr lvl="0"/>
            <a:r>
              <a:rPr lang="en-AU" dirty="0" smtClean="0"/>
              <a:t>Click to edit Master text styles</a:t>
            </a:r>
          </a:p>
        </p:txBody>
      </p:sp>
      <p:sp>
        <p:nvSpPr>
          <p:cNvPr id="11" name="Text Placeholder 4"/>
          <p:cNvSpPr>
            <a:spLocks noGrp="1"/>
          </p:cNvSpPr>
          <p:nvPr>
            <p:ph type="body" sz="quarter" idx="17"/>
          </p:nvPr>
        </p:nvSpPr>
        <p:spPr>
          <a:xfrm>
            <a:off x="2922498" y="1166384"/>
            <a:ext cx="5934544" cy="474417"/>
          </a:xfrm>
          <a:prstGeom prst="rect">
            <a:avLst/>
          </a:prstGeom>
        </p:spPr>
        <p:txBody>
          <a:bodyPr vert="horz"/>
          <a:lstStyle>
            <a:lvl1pPr marL="0" indent="0">
              <a:buFontTx/>
              <a:buNone/>
              <a:defRPr sz="3000" b="0" i="0">
                <a:solidFill>
                  <a:srgbClr val="00203F"/>
                </a:solidFill>
                <a:latin typeface="L Futura Light"/>
                <a:cs typeface="L Futura Light"/>
              </a:defRPr>
            </a:lvl1pPr>
          </a:lstStyle>
          <a:p>
            <a:pPr lvl="0"/>
            <a:r>
              <a:rPr lang="en-AU" dirty="0" smtClean="0"/>
              <a:t>Click to edit Master text styles</a:t>
            </a:r>
          </a:p>
        </p:txBody>
      </p:sp>
      <p:sp>
        <p:nvSpPr>
          <p:cNvPr id="12" name="Text Placeholder 4"/>
          <p:cNvSpPr>
            <a:spLocks noGrp="1"/>
          </p:cNvSpPr>
          <p:nvPr>
            <p:ph type="body" sz="quarter" idx="14"/>
          </p:nvPr>
        </p:nvSpPr>
        <p:spPr>
          <a:xfrm>
            <a:off x="2922498" y="1801600"/>
            <a:ext cx="5934544" cy="4171348"/>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0" i="0" baseline="0">
                <a:solidFill>
                  <a:srgbClr val="00203F"/>
                </a:solidFill>
                <a:latin typeface="L Futura Light"/>
                <a:cs typeface="L Futura Light"/>
              </a:defRPr>
            </a:lvl1pPr>
          </a:lstStyle>
          <a:p>
            <a:pPr lvl="0"/>
            <a:r>
              <a:rPr lang="en-AU" dirty="0" smtClean="0"/>
              <a:t>Click to edit Master text styles</a:t>
            </a:r>
          </a:p>
        </p:txBody>
      </p:sp>
    </p:spTree>
    <p:extLst>
      <p:ext uri="{BB962C8B-B14F-4D97-AF65-F5344CB8AC3E}">
        <p14:creationId xmlns:p14="http://schemas.microsoft.com/office/powerpoint/2010/main" val="2231446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Layout_Option2_IncImage">
    <p:spTree>
      <p:nvGrpSpPr>
        <p:cNvPr id="1" name=""/>
        <p:cNvGrpSpPr/>
        <p:nvPr/>
      </p:nvGrpSpPr>
      <p:grpSpPr>
        <a:xfrm>
          <a:off x="0" y="0"/>
          <a:ext cx="0" cy="0"/>
          <a:chOff x="0" y="0"/>
          <a:chExt cx="0" cy="0"/>
        </a:xfrm>
      </p:grpSpPr>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rcRect l="3" t="5" r="-676" b="-72209"/>
          <a:stretch>
            <a:fillRect/>
          </a:stretch>
        </p:blipFill>
        <p:spPr bwMode="auto">
          <a:xfrm>
            <a:off x="112713" y="6075363"/>
            <a:ext cx="8743950" cy="6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Picture Placeholder 14"/>
          <p:cNvSpPr>
            <a:spLocks noGrp="1"/>
          </p:cNvSpPr>
          <p:nvPr>
            <p:ph type="pic" sz="quarter" idx="13"/>
          </p:nvPr>
        </p:nvSpPr>
        <p:spPr>
          <a:xfrm>
            <a:off x="0" y="939800"/>
            <a:ext cx="2741458" cy="5033147"/>
          </a:xfrm>
          <a:prstGeom prst="rect">
            <a:avLst/>
          </a:prstGeom>
        </p:spPr>
        <p:txBody>
          <a:bodyPr vert="horz"/>
          <a:lstStyle>
            <a:lvl1pPr marL="0" indent="0" algn="ctr">
              <a:buFontTx/>
              <a:buNone/>
              <a:defRPr sz="1100"/>
            </a:lvl1pPr>
          </a:lstStyle>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r>
              <a:rPr lang="en-US" noProof="0" dirty="0" smtClean="0"/>
              <a:t>PLACE YOUR PICTURE HERE BY </a:t>
            </a:r>
          </a:p>
          <a:p>
            <a:pPr lvl="0"/>
            <a:endParaRPr lang="en-US" noProof="0" dirty="0" smtClean="0"/>
          </a:p>
          <a:p>
            <a:pPr lvl="0"/>
            <a:endParaRPr lang="en-US" noProof="0" dirty="0" smtClean="0"/>
          </a:p>
          <a:p>
            <a:pPr lvl="0"/>
            <a:r>
              <a:rPr lang="en-US" noProof="0" dirty="0" smtClean="0"/>
              <a:t>^</a:t>
            </a:r>
          </a:p>
          <a:p>
            <a:pPr lvl="0"/>
            <a:r>
              <a:rPr lang="en-US" noProof="0" dirty="0" smtClean="0"/>
              <a:t>PRESSING ON THE PICTURE ICON ABOVE </a:t>
            </a:r>
          </a:p>
          <a:p>
            <a:pPr lvl="0"/>
            <a:r>
              <a:rPr lang="en-US" noProof="0" dirty="0" smtClean="0"/>
              <a:t>&amp; SELECTING YOUR IMAGE</a:t>
            </a:r>
          </a:p>
          <a:p>
            <a:pPr lvl="0"/>
            <a:endParaRPr lang="en-US" noProof="0" dirty="0" smtClean="0"/>
          </a:p>
        </p:txBody>
      </p:sp>
      <p:sp>
        <p:nvSpPr>
          <p:cNvPr id="25" name="Picture Placeholder 24"/>
          <p:cNvSpPr>
            <a:spLocks noGrp="1"/>
          </p:cNvSpPr>
          <p:nvPr>
            <p:ph type="pic" sz="quarter" idx="16"/>
          </p:nvPr>
        </p:nvSpPr>
        <p:spPr>
          <a:xfrm>
            <a:off x="2834388" y="6197970"/>
            <a:ext cx="6047674" cy="606055"/>
          </a:xfrm>
          <a:prstGeom prst="rect">
            <a:avLst/>
          </a:prstGeom>
        </p:spPr>
        <p:txBody>
          <a:bodyPr vert="horz"/>
          <a:lstStyle>
            <a:lvl1pPr marL="0" indent="0" algn="r">
              <a:buNone/>
              <a:defRPr sz="1200" b="0" i="0" baseline="0">
                <a:latin typeface="L Futura Light"/>
                <a:cs typeface="L Futura Light"/>
              </a:defRPr>
            </a:lvl1pPr>
          </a:lstStyle>
          <a:p>
            <a:pPr lvl="0"/>
            <a:r>
              <a:rPr lang="en-AU" noProof="0" smtClean="0"/>
              <a:t>Drag picture to placeholder or click icon to add</a:t>
            </a:r>
            <a:endParaRPr lang="en-US" noProof="0" dirty="0" smtClean="0"/>
          </a:p>
        </p:txBody>
      </p:sp>
      <p:sp>
        <p:nvSpPr>
          <p:cNvPr id="10" name="Text Placeholder 4"/>
          <p:cNvSpPr>
            <a:spLocks noGrp="1"/>
          </p:cNvSpPr>
          <p:nvPr>
            <p:ph type="body" sz="quarter" idx="12"/>
          </p:nvPr>
        </p:nvSpPr>
        <p:spPr>
          <a:xfrm>
            <a:off x="2922498" y="947659"/>
            <a:ext cx="5934544" cy="299014"/>
          </a:xfrm>
          <a:prstGeom prst="rect">
            <a:avLst/>
          </a:prstGeom>
        </p:spPr>
        <p:txBody>
          <a:bodyPr vert="horz"/>
          <a:lstStyle>
            <a:lvl1pPr marL="0" indent="0">
              <a:buFontTx/>
              <a:buNone/>
              <a:defRPr sz="1600" b="0" i="0">
                <a:solidFill>
                  <a:srgbClr val="0094BA"/>
                </a:solidFill>
                <a:latin typeface="LO Futura LightOblique"/>
                <a:cs typeface="LO Futura LightOblique"/>
              </a:defRPr>
            </a:lvl1pPr>
          </a:lstStyle>
          <a:p>
            <a:pPr lvl="0"/>
            <a:r>
              <a:rPr lang="en-AU" dirty="0" smtClean="0"/>
              <a:t>Click to edit Master text styles</a:t>
            </a:r>
          </a:p>
        </p:txBody>
      </p:sp>
      <p:sp>
        <p:nvSpPr>
          <p:cNvPr id="11" name="Text Placeholder 4"/>
          <p:cNvSpPr>
            <a:spLocks noGrp="1"/>
          </p:cNvSpPr>
          <p:nvPr>
            <p:ph type="body" sz="quarter" idx="17"/>
          </p:nvPr>
        </p:nvSpPr>
        <p:spPr>
          <a:xfrm>
            <a:off x="2922498" y="1166384"/>
            <a:ext cx="5934544" cy="474417"/>
          </a:xfrm>
          <a:prstGeom prst="rect">
            <a:avLst/>
          </a:prstGeom>
        </p:spPr>
        <p:txBody>
          <a:bodyPr vert="horz"/>
          <a:lstStyle>
            <a:lvl1pPr marL="0" indent="0">
              <a:buFontTx/>
              <a:buNone/>
              <a:defRPr sz="3000" b="0" i="0">
                <a:solidFill>
                  <a:srgbClr val="00203F"/>
                </a:solidFill>
                <a:latin typeface="L Futura Light"/>
                <a:cs typeface="L Futura Light"/>
              </a:defRPr>
            </a:lvl1pPr>
          </a:lstStyle>
          <a:p>
            <a:pPr lvl="0"/>
            <a:r>
              <a:rPr lang="en-AU" dirty="0" smtClean="0"/>
              <a:t>Click to edit Master text styles</a:t>
            </a:r>
          </a:p>
        </p:txBody>
      </p:sp>
      <p:sp>
        <p:nvSpPr>
          <p:cNvPr id="12" name="Text Placeholder 4"/>
          <p:cNvSpPr>
            <a:spLocks noGrp="1"/>
          </p:cNvSpPr>
          <p:nvPr>
            <p:ph type="body" sz="quarter" idx="14"/>
          </p:nvPr>
        </p:nvSpPr>
        <p:spPr>
          <a:xfrm>
            <a:off x="2922498" y="1801600"/>
            <a:ext cx="5934544" cy="4171348"/>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0" i="0" baseline="0">
                <a:solidFill>
                  <a:srgbClr val="00203F"/>
                </a:solidFill>
                <a:latin typeface="L Futura Light"/>
                <a:cs typeface="L Futura Light"/>
              </a:defRPr>
            </a:lvl1pPr>
          </a:lstStyle>
          <a:p>
            <a:pPr lvl="0"/>
            <a:r>
              <a:rPr lang="en-AU" dirty="0" smtClean="0"/>
              <a:t>Click to edit Master text styles</a:t>
            </a:r>
          </a:p>
        </p:txBody>
      </p:sp>
    </p:spTree>
    <p:extLst>
      <p:ext uri="{BB962C8B-B14F-4D97-AF65-F5344CB8AC3E}">
        <p14:creationId xmlns:p14="http://schemas.microsoft.com/office/powerpoint/2010/main" val="17286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_Option3_TextOnly">
    <p:spTree>
      <p:nvGrpSpPr>
        <p:cNvPr id="1" name=""/>
        <p:cNvGrpSpPr/>
        <p:nvPr/>
      </p:nvGrpSpPr>
      <p:grpSpPr>
        <a:xfrm>
          <a:off x="0" y="0"/>
          <a:ext cx="0" cy="0"/>
          <a:chOff x="0" y="0"/>
          <a:chExt cx="0" cy="0"/>
        </a:xfrm>
      </p:grpSpPr>
      <p:pic>
        <p:nvPicPr>
          <p:cNvPr id="6" name="Picture 3"/>
          <p:cNvPicPr>
            <a:picLocks noChangeAspect="1"/>
          </p:cNvPicPr>
          <p:nvPr userDrawn="1"/>
        </p:nvPicPr>
        <p:blipFill>
          <a:blip r:embed="rId2">
            <a:extLst>
              <a:ext uri="{28A0092B-C50C-407E-A947-70E740481C1C}">
                <a14:useLocalDpi xmlns:a14="http://schemas.microsoft.com/office/drawing/2010/main" val="0"/>
              </a:ext>
            </a:extLst>
          </a:blip>
          <a:srcRect l="2" t="3" r="951" b="-69424"/>
          <a:stretch>
            <a:fillRect/>
          </a:stretch>
        </p:blipFill>
        <p:spPr bwMode="auto">
          <a:xfrm>
            <a:off x="300038" y="1708150"/>
            <a:ext cx="8556625"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rcRect l="3" t="5" r="-676" b="-72209"/>
          <a:stretch>
            <a:fillRect/>
          </a:stretch>
        </p:blipFill>
        <p:spPr bwMode="auto">
          <a:xfrm>
            <a:off x="112713" y="6075363"/>
            <a:ext cx="8743950" cy="6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Picture Placeholder 24"/>
          <p:cNvSpPr>
            <a:spLocks noGrp="1"/>
          </p:cNvSpPr>
          <p:nvPr>
            <p:ph type="pic" sz="quarter" idx="16"/>
          </p:nvPr>
        </p:nvSpPr>
        <p:spPr>
          <a:xfrm>
            <a:off x="2834388" y="6197970"/>
            <a:ext cx="6047674" cy="606055"/>
          </a:xfrm>
          <a:prstGeom prst="rect">
            <a:avLst/>
          </a:prstGeom>
        </p:spPr>
        <p:txBody>
          <a:bodyPr vert="horz"/>
          <a:lstStyle>
            <a:lvl1pPr marL="0" indent="0" algn="r">
              <a:buNone/>
              <a:defRPr sz="1200" b="0" i="0" baseline="0">
                <a:latin typeface="L Futura Light"/>
                <a:cs typeface="L Futura Light"/>
              </a:defRPr>
            </a:lvl1pPr>
          </a:lstStyle>
          <a:p>
            <a:pPr lvl="0"/>
            <a:r>
              <a:rPr lang="en-AU" noProof="0" smtClean="0"/>
              <a:t>Drag picture to placeholder or click icon to add</a:t>
            </a:r>
            <a:endParaRPr lang="en-US" noProof="0" dirty="0" smtClean="0"/>
          </a:p>
        </p:txBody>
      </p:sp>
      <p:sp>
        <p:nvSpPr>
          <p:cNvPr id="10" name="Text Placeholder 4"/>
          <p:cNvSpPr>
            <a:spLocks noGrp="1"/>
          </p:cNvSpPr>
          <p:nvPr>
            <p:ph type="body" sz="quarter" idx="12"/>
          </p:nvPr>
        </p:nvSpPr>
        <p:spPr>
          <a:xfrm>
            <a:off x="263425" y="947659"/>
            <a:ext cx="8491638" cy="299014"/>
          </a:xfrm>
          <a:prstGeom prst="rect">
            <a:avLst/>
          </a:prstGeom>
        </p:spPr>
        <p:txBody>
          <a:bodyPr vert="horz"/>
          <a:lstStyle>
            <a:lvl1pPr marL="0" indent="0">
              <a:buFontTx/>
              <a:buNone/>
              <a:defRPr sz="1600" b="0" i="0">
                <a:solidFill>
                  <a:srgbClr val="0094BA"/>
                </a:solidFill>
                <a:latin typeface="LO Futura LightOblique"/>
                <a:cs typeface="LO Futura LightOblique"/>
              </a:defRPr>
            </a:lvl1pPr>
          </a:lstStyle>
          <a:p>
            <a:pPr lvl="0"/>
            <a:r>
              <a:rPr lang="en-AU" dirty="0" smtClean="0"/>
              <a:t>Click to edit Master text styles</a:t>
            </a:r>
          </a:p>
        </p:txBody>
      </p:sp>
      <p:sp>
        <p:nvSpPr>
          <p:cNvPr id="11" name="Text Placeholder 4"/>
          <p:cNvSpPr>
            <a:spLocks noGrp="1"/>
          </p:cNvSpPr>
          <p:nvPr>
            <p:ph type="body" sz="quarter" idx="17"/>
          </p:nvPr>
        </p:nvSpPr>
        <p:spPr>
          <a:xfrm>
            <a:off x="263425" y="1166384"/>
            <a:ext cx="8491638" cy="474417"/>
          </a:xfrm>
          <a:prstGeom prst="rect">
            <a:avLst/>
          </a:prstGeom>
        </p:spPr>
        <p:txBody>
          <a:bodyPr vert="horz"/>
          <a:lstStyle>
            <a:lvl1pPr marL="0" indent="0">
              <a:buFontTx/>
              <a:buNone/>
              <a:defRPr sz="3000" b="0" i="0">
                <a:solidFill>
                  <a:srgbClr val="00203F"/>
                </a:solidFill>
                <a:latin typeface="L Futura Light"/>
                <a:cs typeface="L Futura Light"/>
              </a:defRPr>
            </a:lvl1pPr>
          </a:lstStyle>
          <a:p>
            <a:pPr lvl="0"/>
            <a:r>
              <a:rPr lang="en-AU" dirty="0" smtClean="0"/>
              <a:t>Click to edit Master text styles</a:t>
            </a:r>
          </a:p>
        </p:txBody>
      </p:sp>
      <p:sp>
        <p:nvSpPr>
          <p:cNvPr id="12" name="Text Placeholder 4"/>
          <p:cNvSpPr>
            <a:spLocks noGrp="1"/>
          </p:cNvSpPr>
          <p:nvPr>
            <p:ph type="body" sz="quarter" idx="14"/>
          </p:nvPr>
        </p:nvSpPr>
        <p:spPr>
          <a:xfrm>
            <a:off x="263425" y="1801599"/>
            <a:ext cx="8491638" cy="4199755"/>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0" i="0" baseline="0">
                <a:solidFill>
                  <a:srgbClr val="00203F"/>
                </a:solidFill>
                <a:latin typeface="L Futura Light"/>
                <a:cs typeface="L Futura Light"/>
              </a:defRPr>
            </a:lvl1pPr>
          </a:lstStyle>
          <a:p>
            <a:pPr lvl="0"/>
            <a:r>
              <a:rPr lang="en-AU" dirty="0" smtClean="0"/>
              <a:t>Click to edit Master text styles</a:t>
            </a:r>
          </a:p>
        </p:txBody>
      </p:sp>
    </p:spTree>
    <p:extLst>
      <p:ext uri="{BB962C8B-B14F-4D97-AF65-F5344CB8AC3E}">
        <p14:creationId xmlns:p14="http://schemas.microsoft.com/office/powerpoint/2010/main" val="3699141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Layout_Option3_TextOnly">
    <p:spTree>
      <p:nvGrpSpPr>
        <p:cNvPr id="1" name=""/>
        <p:cNvGrpSpPr/>
        <p:nvPr/>
      </p:nvGrpSpPr>
      <p:grpSpPr>
        <a:xfrm>
          <a:off x="0" y="0"/>
          <a:ext cx="0" cy="0"/>
          <a:chOff x="0" y="0"/>
          <a:chExt cx="0" cy="0"/>
        </a:xfrm>
      </p:grpSpPr>
      <p:pic>
        <p:nvPicPr>
          <p:cNvPr id="6" name="Picture 3"/>
          <p:cNvPicPr>
            <a:picLocks noChangeAspect="1"/>
          </p:cNvPicPr>
          <p:nvPr userDrawn="1"/>
        </p:nvPicPr>
        <p:blipFill>
          <a:blip r:embed="rId2">
            <a:extLst>
              <a:ext uri="{28A0092B-C50C-407E-A947-70E740481C1C}">
                <a14:useLocalDpi xmlns:a14="http://schemas.microsoft.com/office/drawing/2010/main" val="0"/>
              </a:ext>
            </a:extLst>
          </a:blip>
          <a:srcRect l="3" t="5" r="-676" b="-72209"/>
          <a:stretch>
            <a:fillRect/>
          </a:stretch>
        </p:blipFill>
        <p:spPr bwMode="auto">
          <a:xfrm>
            <a:off x="112713" y="6075363"/>
            <a:ext cx="8743950" cy="6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Picture Placeholder 24"/>
          <p:cNvSpPr>
            <a:spLocks noGrp="1"/>
          </p:cNvSpPr>
          <p:nvPr>
            <p:ph type="pic" sz="quarter" idx="16"/>
          </p:nvPr>
        </p:nvSpPr>
        <p:spPr>
          <a:xfrm>
            <a:off x="2834388" y="6197970"/>
            <a:ext cx="6047674" cy="606055"/>
          </a:xfrm>
          <a:prstGeom prst="rect">
            <a:avLst/>
          </a:prstGeom>
        </p:spPr>
        <p:txBody>
          <a:bodyPr vert="horz"/>
          <a:lstStyle>
            <a:lvl1pPr marL="0" indent="0" algn="r">
              <a:buNone/>
              <a:defRPr sz="1200" b="0" i="0" baseline="0">
                <a:latin typeface="L Futura Light"/>
                <a:cs typeface="L Futura Light"/>
              </a:defRPr>
            </a:lvl1pPr>
          </a:lstStyle>
          <a:p>
            <a:pPr lvl="0"/>
            <a:r>
              <a:rPr lang="en-AU" noProof="0" smtClean="0"/>
              <a:t>Drag picture to placeholder or click icon to add</a:t>
            </a:r>
            <a:endParaRPr lang="en-US" noProof="0" dirty="0" smtClean="0"/>
          </a:p>
        </p:txBody>
      </p:sp>
      <p:sp>
        <p:nvSpPr>
          <p:cNvPr id="10" name="Text Placeholder 4"/>
          <p:cNvSpPr>
            <a:spLocks noGrp="1"/>
          </p:cNvSpPr>
          <p:nvPr>
            <p:ph type="body" sz="quarter" idx="12"/>
          </p:nvPr>
        </p:nvSpPr>
        <p:spPr>
          <a:xfrm>
            <a:off x="263425" y="947659"/>
            <a:ext cx="8491638" cy="299014"/>
          </a:xfrm>
          <a:prstGeom prst="rect">
            <a:avLst/>
          </a:prstGeom>
        </p:spPr>
        <p:txBody>
          <a:bodyPr vert="horz"/>
          <a:lstStyle>
            <a:lvl1pPr marL="0" indent="0">
              <a:buFontTx/>
              <a:buNone/>
              <a:defRPr sz="1600" b="0" i="0">
                <a:solidFill>
                  <a:srgbClr val="0094BA"/>
                </a:solidFill>
                <a:latin typeface="LO Futura LightOblique"/>
                <a:cs typeface="LO Futura LightOblique"/>
              </a:defRPr>
            </a:lvl1pPr>
          </a:lstStyle>
          <a:p>
            <a:pPr lvl="0"/>
            <a:r>
              <a:rPr lang="en-AU" dirty="0" smtClean="0"/>
              <a:t>Click to edit Master text styles</a:t>
            </a:r>
          </a:p>
        </p:txBody>
      </p:sp>
      <p:sp>
        <p:nvSpPr>
          <p:cNvPr id="11" name="Text Placeholder 4"/>
          <p:cNvSpPr>
            <a:spLocks noGrp="1"/>
          </p:cNvSpPr>
          <p:nvPr>
            <p:ph type="body" sz="quarter" idx="17"/>
          </p:nvPr>
        </p:nvSpPr>
        <p:spPr>
          <a:xfrm>
            <a:off x="263425" y="1166384"/>
            <a:ext cx="8491638" cy="474417"/>
          </a:xfrm>
          <a:prstGeom prst="rect">
            <a:avLst/>
          </a:prstGeom>
        </p:spPr>
        <p:txBody>
          <a:bodyPr vert="horz"/>
          <a:lstStyle>
            <a:lvl1pPr marL="0" indent="0">
              <a:buFontTx/>
              <a:buNone/>
              <a:defRPr sz="3000" b="0" i="0">
                <a:solidFill>
                  <a:srgbClr val="00203F"/>
                </a:solidFill>
                <a:latin typeface="L Futura Light"/>
                <a:cs typeface="L Futura Light"/>
              </a:defRPr>
            </a:lvl1pPr>
          </a:lstStyle>
          <a:p>
            <a:pPr lvl="0"/>
            <a:r>
              <a:rPr lang="en-AU" dirty="0" smtClean="0"/>
              <a:t>Click to edit Master text styles</a:t>
            </a:r>
          </a:p>
        </p:txBody>
      </p:sp>
      <p:sp>
        <p:nvSpPr>
          <p:cNvPr id="12" name="Text Placeholder 4"/>
          <p:cNvSpPr>
            <a:spLocks noGrp="1"/>
          </p:cNvSpPr>
          <p:nvPr>
            <p:ph type="body" sz="quarter" idx="14"/>
          </p:nvPr>
        </p:nvSpPr>
        <p:spPr>
          <a:xfrm>
            <a:off x="263425" y="1801599"/>
            <a:ext cx="8491638" cy="4199755"/>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0" i="0" baseline="0">
                <a:solidFill>
                  <a:srgbClr val="00203F"/>
                </a:solidFill>
                <a:latin typeface="L Futura Light"/>
                <a:cs typeface="L Futura Light"/>
              </a:defRPr>
            </a:lvl1pPr>
          </a:lstStyle>
          <a:p>
            <a:pPr lvl="0"/>
            <a:r>
              <a:rPr lang="en-AU" dirty="0" smtClean="0"/>
              <a:t>Click to edit Master text styles</a:t>
            </a:r>
          </a:p>
        </p:txBody>
      </p:sp>
    </p:spTree>
    <p:extLst>
      <p:ext uri="{BB962C8B-B14F-4D97-AF65-F5344CB8AC3E}">
        <p14:creationId xmlns:p14="http://schemas.microsoft.com/office/powerpoint/2010/main" val="588311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ront_Pg_TextLayout_Mid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l="1126" t="16666" r="1170" b="2000"/>
          <a:stretch>
            <a:fillRect/>
          </a:stretch>
        </p:blipFill>
        <p:spPr bwMode="auto">
          <a:xfrm>
            <a:off x="0" y="1177925"/>
            <a:ext cx="9158288" cy="493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1"/>
          <p:cNvSpPr>
            <a:spLocks noGrp="1"/>
          </p:cNvSpPr>
          <p:nvPr>
            <p:ph type="body" sz="quarter" idx="11"/>
          </p:nvPr>
        </p:nvSpPr>
        <p:spPr>
          <a:xfrm>
            <a:off x="393700" y="2416450"/>
            <a:ext cx="8197850" cy="437301"/>
          </a:xfrm>
          <a:prstGeom prst="rect">
            <a:avLst/>
          </a:prstGeom>
        </p:spPr>
        <p:txBody>
          <a:bodyPr vert="horz"/>
          <a:lstStyle>
            <a:lvl1pPr marL="0" indent="0">
              <a:spcBef>
                <a:spcPts val="0"/>
              </a:spcBef>
              <a:buFontTx/>
              <a:buNone/>
              <a:defRPr sz="2100" spc="100" baseline="0">
                <a:solidFill>
                  <a:schemeClr val="bg1"/>
                </a:solidFill>
                <a:latin typeface="Futura T Light Oblique"/>
              </a:defRPr>
            </a:lvl1pPr>
          </a:lstStyle>
          <a:p>
            <a:pPr lvl="0"/>
            <a:r>
              <a:rPr lang="en-US" dirty="0" smtClean="0"/>
              <a:t>Click to edit Master text styles</a:t>
            </a:r>
          </a:p>
        </p:txBody>
      </p:sp>
      <p:sp>
        <p:nvSpPr>
          <p:cNvPr id="13" name="Text Placeholder 11"/>
          <p:cNvSpPr>
            <a:spLocks noGrp="1"/>
          </p:cNvSpPr>
          <p:nvPr>
            <p:ph type="body" sz="quarter" idx="12"/>
          </p:nvPr>
        </p:nvSpPr>
        <p:spPr>
          <a:xfrm>
            <a:off x="393700" y="2642080"/>
            <a:ext cx="8197850" cy="1540019"/>
          </a:xfrm>
          <a:prstGeom prst="rect">
            <a:avLst/>
          </a:prstGeom>
        </p:spPr>
        <p:txBody>
          <a:bodyPr vert="horz"/>
          <a:lstStyle>
            <a:lvl1pPr marL="0" indent="0" algn="l">
              <a:lnSpc>
                <a:spcPct val="100000"/>
              </a:lnSpc>
              <a:spcBef>
                <a:spcPts val="0"/>
              </a:spcBef>
              <a:buFontTx/>
              <a:buNone/>
              <a:defRPr sz="5000" spc="100" baseline="0">
                <a:solidFill>
                  <a:schemeClr val="bg1"/>
                </a:solidFill>
                <a:latin typeface="Futura T Light"/>
              </a:defRPr>
            </a:lvl1pPr>
          </a:lstStyle>
          <a:p>
            <a:pPr lvl="0"/>
            <a:r>
              <a:rPr lang="en-US" smtClean="0"/>
              <a:t>Click to edit Master text styles</a:t>
            </a:r>
          </a:p>
        </p:txBody>
      </p:sp>
    </p:spTree>
    <p:extLst>
      <p:ext uri="{BB962C8B-B14F-4D97-AF65-F5344CB8AC3E}">
        <p14:creationId xmlns:p14="http://schemas.microsoft.com/office/powerpoint/2010/main" val="22880156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descr="MCRI_Header_Powerpoint.ai"/>
          <p:cNvPicPr>
            <a:picLocks noChangeAspect="1"/>
          </p:cNvPicPr>
          <p:nvPr userDrawn="1"/>
        </p:nvPicPr>
        <p:blipFill>
          <a:blip r:embed="rId16" cstate="print">
            <a:extLst>
              <a:ext uri="{28A0092B-C50C-407E-A947-70E740481C1C}">
                <a14:useLocalDpi xmlns:a14="http://schemas.microsoft.com/office/drawing/2010/main" val="0"/>
              </a:ext>
            </a:extLst>
          </a:blip>
          <a:srcRect l="7948" t="7031" r="8034" b="82104"/>
          <a:stretch>
            <a:fillRect/>
          </a:stretch>
        </p:blipFill>
        <p:spPr bwMode="auto">
          <a:xfrm>
            <a:off x="0" y="635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CampusPartners_BLUE.PNG"/>
          <p:cNvPicPr>
            <a:picLocks noChangeAspect="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12713" y="6197600"/>
            <a:ext cx="232727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01609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34" charset="-128"/>
          <a:cs typeface="MS PGothic"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pitchFamily="34" charset="-128"/>
          <a:cs typeface="MS PGothic"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pitchFamily="34" charset="-128"/>
          <a:cs typeface="MS PGothic" charset="0"/>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pitchFamily="34" charset="-128"/>
          <a:cs typeface="MS PGothic" charset="0"/>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pitchFamily="34" charset="-128"/>
          <a:cs typeface="MS PGothic"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724EA-8393-43CB-A2FB-0E930D426AB2}" type="datetime1">
              <a:rPr lang="en-AU" smtClean="0"/>
              <a:t>26/11/2015</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2139A-70D2-4AFC-92B3-4CC9C54635DE}" type="slidenum">
              <a:rPr lang="en-AU" smtClean="0"/>
              <a:t>‹#›</a:t>
            </a:fld>
            <a:endParaRPr lang="en-AU"/>
          </a:p>
        </p:txBody>
      </p:sp>
    </p:spTree>
    <p:extLst>
      <p:ext uri="{BB962C8B-B14F-4D97-AF65-F5344CB8AC3E}">
        <p14:creationId xmlns:p14="http://schemas.microsoft.com/office/powerpoint/2010/main" val="285791890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tif"/><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2"/>
          </p:nvPr>
        </p:nvSpPr>
        <p:spPr>
          <a:xfrm>
            <a:off x="393700" y="2681213"/>
            <a:ext cx="8197850" cy="1539875"/>
          </a:xfrm>
        </p:spPr>
        <p:txBody>
          <a:bodyPr/>
          <a:lstStyle/>
          <a:p>
            <a:pPr>
              <a:tabLst>
                <a:tab pos="173038" algn="l"/>
                <a:tab pos="261938" algn="l"/>
              </a:tabLst>
              <a:defRPr/>
            </a:pPr>
            <a:r>
              <a:rPr lang="en-AU" sz="3600" dirty="0" smtClean="0">
                <a:ea typeface="MS PGothic" charset="0"/>
              </a:rPr>
              <a:t>Diagnostic methods for checking multiple imputation models</a:t>
            </a:r>
            <a:endParaRPr lang="en-AU" sz="3600" dirty="0">
              <a:ea typeface="MS PGothic" charset="0"/>
            </a:endParaRPr>
          </a:p>
        </p:txBody>
      </p:sp>
      <p:sp>
        <p:nvSpPr>
          <p:cNvPr id="4" name="Text Placeholder 11"/>
          <p:cNvSpPr txBox="1">
            <a:spLocks/>
          </p:cNvSpPr>
          <p:nvPr/>
        </p:nvSpPr>
        <p:spPr>
          <a:xfrm>
            <a:off x="467544" y="4214986"/>
            <a:ext cx="8197850" cy="438150"/>
          </a:xfrm>
          <a:prstGeom prst="rect">
            <a:avLst/>
          </a:prstGeom>
        </p:spPr>
        <p:txBody>
          <a:bodyPr vert="horz"/>
          <a:lstStyle>
            <a:lvl1pPr marL="0" indent="0" algn="l" defTabSz="457200" rtl="0" eaLnBrk="0" fontAlgn="base" hangingPunct="0">
              <a:spcBef>
                <a:spcPts val="0"/>
              </a:spcBef>
              <a:spcAft>
                <a:spcPct val="0"/>
              </a:spcAft>
              <a:buFontTx/>
              <a:buNone/>
              <a:defRPr sz="2100" kern="1200" spc="100" baseline="0">
                <a:solidFill>
                  <a:schemeClr val="bg1"/>
                </a:solidFill>
                <a:latin typeface="Futura T Light Oblique"/>
                <a:ea typeface="ＭＳ Ｐゴシック" pitchFamily="34" charset="-128"/>
                <a:cs typeface="MS PGothic"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pitchFamily="34" charset="-128"/>
                <a:cs typeface="MS PGothic" charset="0"/>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pitchFamily="34" charset="-128"/>
                <a:cs typeface="MS PGothic" charset="0"/>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pitchFamily="34" charset="-128"/>
                <a:cs typeface="MS PGothic"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AU" dirty="0" smtClean="0">
                <a:ea typeface="MS PGothic" charset="0"/>
              </a:rPr>
              <a:t>Cattram Nguyen, Katherine Lee, John </a:t>
            </a:r>
            <a:r>
              <a:rPr lang="en-AU" dirty="0" smtClean="0">
                <a:ea typeface="MS PGothic" charset="0"/>
              </a:rPr>
              <a:t>Carlin</a:t>
            </a:r>
          </a:p>
          <a:p>
            <a:pPr>
              <a:defRPr/>
            </a:pPr>
            <a:endParaRPr lang="en-AU" dirty="0">
              <a:ea typeface="MS PGothic" charset="0"/>
            </a:endParaRPr>
          </a:p>
          <a:p>
            <a:pPr>
              <a:defRPr/>
            </a:pPr>
            <a:r>
              <a:rPr lang="en-AU" sz="2000" dirty="0" smtClean="0">
                <a:ea typeface="MS PGothic" charset="0"/>
              </a:rPr>
              <a:t>Biometrics by the Harbour, 30 Nov, 2015</a:t>
            </a:r>
            <a:endParaRPr lang="en-AU" sz="2000" dirty="0">
              <a:ea typeface="MS PGothic"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6381328"/>
            <a:ext cx="2322513"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043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Proposed imputation diagnostics</a:t>
            </a:r>
            <a:endParaRPr lang="en-AU"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AU" dirty="0" smtClean="0">
                <a:solidFill>
                  <a:schemeClr val="bg1">
                    <a:lumMod val="75000"/>
                  </a:schemeClr>
                </a:solidFill>
              </a:rPr>
              <a:t>Graphical comparisons of the observed and imputed data</a:t>
            </a:r>
          </a:p>
          <a:p>
            <a:pPr marL="514350" indent="-514350">
              <a:buFont typeface="+mj-lt"/>
              <a:buAutoNum type="arabicPeriod"/>
            </a:pPr>
            <a:endParaRPr lang="en-AU" dirty="0" smtClean="0"/>
          </a:p>
          <a:p>
            <a:pPr marL="514350" indent="-514350">
              <a:buFont typeface="+mj-lt"/>
              <a:buAutoNum type="arabicPeriod"/>
            </a:pPr>
            <a:r>
              <a:rPr lang="en-AU" b="1" dirty="0" smtClean="0">
                <a:solidFill>
                  <a:srgbClr val="002060"/>
                </a:solidFill>
              </a:rPr>
              <a:t>Numerical comparisons of the observed and imputed data</a:t>
            </a:r>
          </a:p>
          <a:p>
            <a:pPr marL="514350" indent="-514350">
              <a:buFont typeface="+mj-lt"/>
              <a:buAutoNum type="arabicPeriod"/>
            </a:pPr>
            <a:endParaRPr lang="en-AU" dirty="0" smtClean="0"/>
          </a:p>
          <a:p>
            <a:pPr marL="514350" indent="-514350">
              <a:buFont typeface="+mj-lt"/>
              <a:buAutoNum type="arabicPeriod"/>
            </a:pPr>
            <a:r>
              <a:rPr lang="en-AU" dirty="0" smtClean="0">
                <a:solidFill>
                  <a:schemeClr val="bg1">
                    <a:lumMod val="75000"/>
                  </a:schemeClr>
                </a:solidFill>
              </a:rPr>
              <a:t>Standard regression diagnostics</a:t>
            </a:r>
          </a:p>
          <a:p>
            <a:pPr marL="514350" indent="-514350">
              <a:buFont typeface="+mj-lt"/>
              <a:buAutoNum type="arabicPeriod"/>
            </a:pPr>
            <a:endParaRPr lang="en-AU" dirty="0" smtClean="0">
              <a:solidFill>
                <a:schemeClr val="bg1">
                  <a:lumMod val="75000"/>
                </a:schemeClr>
              </a:solidFill>
            </a:endParaRPr>
          </a:p>
          <a:p>
            <a:pPr marL="514350" indent="-514350">
              <a:buFont typeface="+mj-lt"/>
              <a:buAutoNum type="arabicPeriod"/>
            </a:pPr>
            <a:r>
              <a:rPr lang="en-AU" dirty="0" smtClean="0">
                <a:solidFill>
                  <a:schemeClr val="bg1">
                    <a:lumMod val="75000"/>
                  </a:schemeClr>
                </a:solidFill>
              </a:rPr>
              <a:t>Cross-validation</a:t>
            </a:r>
          </a:p>
          <a:p>
            <a:pPr marL="514350" indent="-514350">
              <a:buFont typeface="+mj-lt"/>
              <a:buAutoNum type="arabicPeriod"/>
            </a:pPr>
            <a:endParaRPr lang="en-AU" dirty="0" smtClean="0">
              <a:solidFill>
                <a:schemeClr val="bg1">
                  <a:lumMod val="75000"/>
                </a:schemeClr>
              </a:solidFill>
            </a:endParaRPr>
          </a:p>
          <a:p>
            <a:pPr marL="514350" indent="-514350">
              <a:buFont typeface="+mj-lt"/>
              <a:buAutoNum type="arabicPeriod"/>
            </a:pPr>
            <a:r>
              <a:rPr lang="en-AU" dirty="0" smtClean="0">
                <a:solidFill>
                  <a:schemeClr val="bg1">
                    <a:lumMod val="75000"/>
                  </a:schemeClr>
                </a:solidFill>
              </a:rPr>
              <a:t>Posterior predictive checking</a:t>
            </a:r>
            <a:endParaRPr lang="en-AU" dirty="0">
              <a:solidFill>
                <a:schemeClr val="bg1">
                  <a:lumMod val="75000"/>
                </a:schemeClr>
              </a:solidFill>
            </a:endParaRPr>
          </a:p>
        </p:txBody>
      </p:sp>
      <p:sp>
        <p:nvSpPr>
          <p:cNvPr id="4" name="Slide Number Placeholder 3"/>
          <p:cNvSpPr>
            <a:spLocks noGrp="1"/>
          </p:cNvSpPr>
          <p:nvPr>
            <p:ph type="sldNum" sz="quarter" idx="12"/>
          </p:nvPr>
        </p:nvSpPr>
        <p:spPr/>
        <p:txBody>
          <a:bodyPr/>
          <a:lstStyle/>
          <a:p>
            <a:fld id="{A1DB02FD-4DD2-4A73-ABDF-6B1E55BA6D8D}" type="slidenum">
              <a:rPr lang="en-AU" smtClean="0"/>
              <a:t>10</a:t>
            </a:fld>
            <a:endParaRPr lang="en-AU"/>
          </a:p>
        </p:txBody>
      </p:sp>
    </p:spTree>
    <p:extLst>
      <p:ext uri="{BB962C8B-B14F-4D97-AF65-F5344CB8AC3E}">
        <p14:creationId xmlns:p14="http://schemas.microsoft.com/office/powerpoint/2010/main" val="2702831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Numerical comparisons of the observed and imputed data</a:t>
            </a:r>
            <a:endParaRPr lang="en-AU" dirty="0"/>
          </a:p>
        </p:txBody>
      </p:sp>
      <p:sp>
        <p:nvSpPr>
          <p:cNvPr id="5" name="Content Placeholder 4"/>
          <p:cNvSpPr>
            <a:spLocks noGrp="1"/>
          </p:cNvSpPr>
          <p:nvPr>
            <p:ph idx="1"/>
          </p:nvPr>
        </p:nvSpPr>
        <p:spPr>
          <a:xfrm>
            <a:off x="457200" y="1600200"/>
            <a:ext cx="8229600" cy="4709120"/>
          </a:xfrm>
        </p:spPr>
        <p:txBody>
          <a:bodyPr>
            <a:normAutofit fontScale="92500"/>
          </a:bodyPr>
          <a:lstStyle/>
          <a:p>
            <a:r>
              <a:rPr lang="en-AU" dirty="0" smtClean="0"/>
              <a:t>Formally test for differences between the observed and imputed data</a:t>
            </a:r>
          </a:p>
          <a:p>
            <a:endParaRPr lang="en-AU" dirty="0"/>
          </a:p>
          <a:p>
            <a:r>
              <a:rPr lang="en-AU" dirty="0"/>
              <a:t>Highlight variables that may be of </a:t>
            </a:r>
            <a:r>
              <a:rPr lang="en-AU" dirty="0" smtClean="0"/>
              <a:t>concern. Overcome the challenge of checking all imputed variables</a:t>
            </a:r>
          </a:p>
          <a:p>
            <a:endParaRPr lang="en-AU" dirty="0" smtClean="0"/>
          </a:p>
          <a:p>
            <a:r>
              <a:rPr lang="en-AU" dirty="0" smtClean="0"/>
              <a:t>Proposed numerical methods:</a:t>
            </a:r>
          </a:p>
          <a:p>
            <a:pPr lvl="1"/>
            <a:r>
              <a:rPr lang="en-AU" dirty="0"/>
              <a:t>Compare means (difference in means greater than 2</a:t>
            </a:r>
            <a:r>
              <a:rPr lang="en-AU" dirty="0" smtClean="0"/>
              <a:t>) </a:t>
            </a:r>
            <a:endParaRPr lang="en-AU" dirty="0"/>
          </a:p>
          <a:p>
            <a:pPr lvl="1"/>
            <a:r>
              <a:rPr lang="en-AU" dirty="0"/>
              <a:t>Compare variances (ratio of variances less than 0.5)</a:t>
            </a:r>
          </a:p>
          <a:p>
            <a:pPr lvl="1"/>
            <a:r>
              <a:rPr lang="en-AU" dirty="0"/>
              <a:t>Kolmogorov-Smirnov </a:t>
            </a:r>
            <a:r>
              <a:rPr lang="en-AU" dirty="0" smtClean="0"/>
              <a:t>test </a:t>
            </a:r>
            <a:r>
              <a:rPr lang="en-AU" dirty="0"/>
              <a:t>(p-value &lt;0.05)</a:t>
            </a:r>
          </a:p>
        </p:txBody>
      </p:sp>
      <p:sp>
        <p:nvSpPr>
          <p:cNvPr id="3" name="Slide Number Placeholder 2"/>
          <p:cNvSpPr>
            <a:spLocks noGrp="1"/>
          </p:cNvSpPr>
          <p:nvPr>
            <p:ph type="sldNum" sz="quarter" idx="12"/>
          </p:nvPr>
        </p:nvSpPr>
        <p:spPr/>
        <p:txBody>
          <a:bodyPr/>
          <a:lstStyle/>
          <a:p>
            <a:fld id="{A1DB02FD-4DD2-4A73-ABDF-6B1E55BA6D8D}" type="slidenum">
              <a:rPr lang="en-AU" smtClean="0"/>
              <a:t>11</a:t>
            </a:fld>
            <a:endParaRPr lang="en-AU"/>
          </a:p>
        </p:txBody>
      </p:sp>
      <p:sp>
        <p:nvSpPr>
          <p:cNvPr id="2" name="Rectangle 1"/>
          <p:cNvSpPr/>
          <p:nvPr/>
        </p:nvSpPr>
        <p:spPr>
          <a:xfrm>
            <a:off x="899592" y="6246360"/>
            <a:ext cx="8147248" cy="584775"/>
          </a:xfrm>
          <a:prstGeom prst="rect">
            <a:avLst/>
          </a:prstGeom>
        </p:spPr>
        <p:txBody>
          <a:bodyPr wrap="square">
            <a:spAutoFit/>
          </a:bodyPr>
          <a:lstStyle/>
          <a:p>
            <a:r>
              <a:rPr lang="en-US" sz="1600" dirty="0" err="1">
                <a:solidFill>
                  <a:schemeClr val="tx2"/>
                </a:solidFill>
              </a:rPr>
              <a:t>Abayomi</a:t>
            </a:r>
            <a:r>
              <a:rPr lang="en-US" sz="1600" dirty="0">
                <a:solidFill>
                  <a:schemeClr val="tx2"/>
                </a:solidFill>
              </a:rPr>
              <a:t>, K</a:t>
            </a:r>
            <a:r>
              <a:rPr lang="en-US" sz="1600" dirty="0" smtClean="0">
                <a:solidFill>
                  <a:schemeClr val="tx2"/>
                </a:solidFill>
              </a:rPr>
              <a:t>. et al. (2008</a:t>
            </a:r>
            <a:r>
              <a:rPr lang="en-US" sz="1600" dirty="0">
                <a:solidFill>
                  <a:schemeClr val="tx2"/>
                </a:solidFill>
              </a:rPr>
              <a:t>). </a:t>
            </a:r>
            <a:r>
              <a:rPr lang="en-US" sz="1600" i="1" dirty="0" smtClean="0">
                <a:solidFill>
                  <a:schemeClr val="tx2"/>
                </a:solidFill>
              </a:rPr>
              <a:t>Journal </a:t>
            </a:r>
            <a:r>
              <a:rPr lang="en-US" sz="1600" i="1" dirty="0">
                <a:solidFill>
                  <a:schemeClr val="tx2"/>
                </a:solidFill>
              </a:rPr>
              <a:t>of the Royal Statistical Society </a:t>
            </a:r>
            <a:r>
              <a:rPr lang="en-US" sz="1600" i="1" dirty="0" smtClean="0">
                <a:solidFill>
                  <a:schemeClr val="tx2"/>
                </a:solidFill>
              </a:rPr>
              <a:t>Series</a:t>
            </a:r>
          </a:p>
          <a:p>
            <a:r>
              <a:rPr lang="en-US" sz="1600" dirty="0" smtClean="0">
                <a:solidFill>
                  <a:schemeClr val="tx2"/>
                </a:solidFill>
              </a:rPr>
              <a:t>Stuart, E. et a. (2009) </a:t>
            </a:r>
            <a:r>
              <a:rPr lang="en-US" sz="1600" i="1" dirty="0" smtClean="0">
                <a:solidFill>
                  <a:schemeClr val="tx2"/>
                </a:solidFill>
              </a:rPr>
              <a:t>American Journal of Epidemiology</a:t>
            </a:r>
            <a:endParaRPr lang="en-AU" sz="1600" i="1" dirty="0">
              <a:solidFill>
                <a:schemeClr val="tx2"/>
              </a:solidFill>
            </a:endParaRPr>
          </a:p>
        </p:txBody>
      </p:sp>
    </p:spTree>
    <p:extLst>
      <p:ext uri="{BB962C8B-B14F-4D97-AF65-F5344CB8AC3E}">
        <p14:creationId xmlns:p14="http://schemas.microsoft.com/office/powerpoint/2010/main" val="126725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3200" dirty="0" smtClean="0"/>
              <a:t>Simulation evaluation of </a:t>
            </a:r>
            <a:r>
              <a:rPr lang="en-AU" sz="3200" dirty="0" smtClean="0"/>
              <a:t>the Kolmogorov-Smirnov test</a:t>
            </a:r>
            <a:endParaRPr lang="en-AU" sz="3200" dirty="0"/>
          </a:p>
        </p:txBody>
      </p:sp>
      <p:sp>
        <p:nvSpPr>
          <p:cNvPr id="3" name="Content Placeholder 2"/>
          <p:cNvSpPr>
            <a:spLocks noGrp="1"/>
          </p:cNvSpPr>
          <p:nvPr>
            <p:ph idx="1"/>
          </p:nvPr>
        </p:nvSpPr>
        <p:spPr/>
        <p:txBody>
          <a:bodyPr>
            <a:noAutofit/>
          </a:bodyPr>
          <a:lstStyle/>
          <a:p>
            <a:r>
              <a:rPr lang="en-AU" sz="2400" dirty="0" smtClean="0"/>
              <a:t>Simulated incomplete datasets</a:t>
            </a:r>
          </a:p>
          <a:p>
            <a:r>
              <a:rPr lang="en-AU" sz="2400" dirty="0" smtClean="0"/>
              <a:t>Deliberately </a:t>
            </a:r>
            <a:r>
              <a:rPr lang="en-AU" sz="2400" dirty="0" err="1" smtClean="0"/>
              <a:t>misspecified</a:t>
            </a:r>
            <a:r>
              <a:rPr lang="en-AU" sz="2400" dirty="0" smtClean="0"/>
              <a:t> imputation models</a:t>
            </a:r>
          </a:p>
          <a:p>
            <a:pPr marL="0" indent="0">
              <a:buNone/>
            </a:pPr>
            <a:endParaRPr lang="en-AU" sz="2400" dirty="0" smtClean="0"/>
          </a:p>
          <a:p>
            <a:pPr marL="0" indent="0">
              <a:buNone/>
            </a:pPr>
            <a:r>
              <a:rPr lang="en-AU" sz="2400" dirty="0" smtClean="0">
                <a:solidFill>
                  <a:schemeClr val="tx2"/>
                </a:solidFill>
              </a:rPr>
              <a:t>Results</a:t>
            </a:r>
          </a:p>
          <a:p>
            <a:r>
              <a:rPr lang="en-AU" sz="2400" dirty="0"/>
              <a:t>N</a:t>
            </a:r>
            <a:r>
              <a:rPr lang="en-AU" sz="2400" dirty="0" smtClean="0"/>
              <a:t>ot useful under MAR</a:t>
            </a:r>
          </a:p>
          <a:p>
            <a:r>
              <a:rPr lang="en-AU" sz="2400" dirty="0" smtClean="0"/>
              <a:t>Kolmogorov-Smirnov p-values </a:t>
            </a:r>
            <a:r>
              <a:rPr lang="en-AU" sz="2400" dirty="0"/>
              <a:t>did not correspond to </a:t>
            </a:r>
            <a:r>
              <a:rPr lang="en-AU" sz="2400" dirty="0" smtClean="0"/>
              <a:t>bias/RMSE. </a:t>
            </a:r>
          </a:p>
          <a:p>
            <a:r>
              <a:rPr lang="en-AU" sz="2400" dirty="0" smtClean="0"/>
              <a:t>KS </a:t>
            </a:r>
            <a:r>
              <a:rPr lang="en-AU" sz="2400" dirty="0"/>
              <a:t>test p-values depend on sample size and amount of missing </a:t>
            </a:r>
            <a:r>
              <a:rPr lang="en-AU" sz="2400" dirty="0" smtClean="0"/>
              <a:t>data</a:t>
            </a:r>
            <a:endParaRPr lang="en-AU" sz="2400" dirty="0" smtClean="0"/>
          </a:p>
        </p:txBody>
      </p:sp>
      <p:sp>
        <p:nvSpPr>
          <p:cNvPr id="4" name="Slide Number Placeholder 3"/>
          <p:cNvSpPr>
            <a:spLocks noGrp="1"/>
          </p:cNvSpPr>
          <p:nvPr>
            <p:ph type="sldNum" sz="quarter" idx="12"/>
          </p:nvPr>
        </p:nvSpPr>
        <p:spPr/>
        <p:txBody>
          <a:bodyPr/>
          <a:lstStyle/>
          <a:p>
            <a:fld id="{A1DB02FD-4DD2-4A73-ABDF-6B1E55BA6D8D}" type="slidenum">
              <a:rPr lang="en-AU" smtClean="0"/>
              <a:t>12</a:t>
            </a:fld>
            <a:endParaRPr lang="en-AU"/>
          </a:p>
        </p:txBody>
      </p:sp>
      <p:sp>
        <p:nvSpPr>
          <p:cNvPr id="5" name="Rectangle 4"/>
          <p:cNvSpPr/>
          <p:nvPr/>
        </p:nvSpPr>
        <p:spPr>
          <a:xfrm>
            <a:off x="755576" y="6309320"/>
            <a:ext cx="7560840" cy="369332"/>
          </a:xfrm>
          <a:prstGeom prst="rect">
            <a:avLst/>
          </a:prstGeom>
        </p:spPr>
        <p:txBody>
          <a:bodyPr wrap="square">
            <a:spAutoFit/>
          </a:bodyPr>
          <a:lstStyle/>
          <a:p>
            <a:r>
              <a:rPr lang="en-AU" dirty="0" smtClean="0">
                <a:solidFill>
                  <a:schemeClr val="tx2"/>
                </a:solidFill>
              </a:rPr>
              <a:t>Nguyen C, Carlin J, Lee K (2013). </a:t>
            </a:r>
            <a:r>
              <a:rPr lang="en-AU" dirty="0">
                <a:solidFill>
                  <a:schemeClr val="tx2"/>
                </a:solidFill>
              </a:rPr>
              <a:t>BMC Medical Research </a:t>
            </a:r>
            <a:r>
              <a:rPr lang="en-AU" dirty="0" smtClean="0">
                <a:solidFill>
                  <a:schemeClr val="tx2"/>
                </a:solidFill>
              </a:rPr>
              <a:t>Methodology 13:144</a:t>
            </a:r>
            <a:endParaRPr lang="en-AU" dirty="0">
              <a:solidFill>
                <a:schemeClr val="tx2"/>
              </a:solidFill>
            </a:endParaRPr>
          </a:p>
        </p:txBody>
      </p:sp>
    </p:spTree>
    <p:extLst>
      <p:ext uri="{BB962C8B-B14F-4D97-AF65-F5344CB8AC3E}">
        <p14:creationId xmlns:p14="http://schemas.microsoft.com/office/powerpoint/2010/main" val="107333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Proposed imputation diagnostics</a:t>
            </a:r>
            <a:endParaRPr lang="en-AU"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AU" dirty="0" smtClean="0">
                <a:solidFill>
                  <a:schemeClr val="bg1">
                    <a:lumMod val="75000"/>
                  </a:schemeClr>
                </a:solidFill>
              </a:rPr>
              <a:t>Graphical comparisons of the observed and imputed data</a:t>
            </a:r>
          </a:p>
          <a:p>
            <a:pPr marL="514350" indent="-514350">
              <a:buFont typeface="+mj-lt"/>
              <a:buAutoNum type="arabicPeriod"/>
            </a:pPr>
            <a:endParaRPr lang="en-AU" dirty="0" smtClean="0"/>
          </a:p>
          <a:p>
            <a:pPr marL="514350" indent="-514350">
              <a:buFont typeface="+mj-lt"/>
              <a:buAutoNum type="arabicPeriod"/>
            </a:pPr>
            <a:r>
              <a:rPr lang="en-AU" dirty="0" smtClean="0">
                <a:solidFill>
                  <a:schemeClr val="bg1">
                    <a:lumMod val="75000"/>
                  </a:schemeClr>
                </a:solidFill>
              </a:rPr>
              <a:t>Numerical comparisons of the observed and imputed data</a:t>
            </a:r>
          </a:p>
          <a:p>
            <a:pPr marL="514350" indent="-514350">
              <a:buFont typeface="+mj-lt"/>
              <a:buAutoNum type="arabicPeriod"/>
            </a:pPr>
            <a:endParaRPr lang="en-AU" dirty="0" smtClean="0"/>
          </a:p>
          <a:p>
            <a:pPr marL="514350" indent="-514350">
              <a:buFont typeface="+mj-lt"/>
              <a:buAutoNum type="arabicPeriod"/>
            </a:pPr>
            <a:r>
              <a:rPr lang="en-AU" b="1" dirty="0" smtClean="0">
                <a:solidFill>
                  <a:srgbClr val="002060"/>
                </a:solidFill>
              </a:rPr>
              <a:t>Standard regression diagnostics</a:t>
            </a:r>
          </a:p>
          <a:p>
            <a:pPr marL="514350" indent="-514350">
              <a:buFont typeface="+mj-lt"/>
              <a:buAutoNum type="arabicPeriod"/>
            </a:pPr>
            <a:endParaRPr lang="en-AU" dirty="0" smtClean="0">
              <a:solidFill>
                <a:schemeClr val="bg1">
                  <a:lumMod val="75000"/>
                </a:schemeClr>
              </a:solidFill>
            </a:endParaRPr>
          </a:p>
          <a:p>
            <a:pPr marL="514350" indent="-514350">
              <a:buFont typeface="+mj-lt"/>
              <a:buAutoNum type="arabicPeriod"/>
            </a:pPr>
            <a:r>
              <a:rPr lang="en-AU" dirty="0" smtClean="0">
                <a:solidFill>
                  <a:schemeClr val="bg1">
                    <a:lumMod val="75000"/>
                  </a:schemeClr>
                </a:solidFill>
              </a:rPr>
              <a:t>Cross-validation</a:t>
            </a:r>
          </a:p>
          <a:p>
            <a:pPr marL="514350" indent="-514350">
              <a:buFont typeface="+mj-lt"/>
              <a:buAutoNum type="arabicPeriod"/>
            </a:pPr>
            <a:endParaRPr lang="en-AU" dirty="0" smtClean="0">
              <a:solidFill>
                <a:schemeClr val="bg1">
                  <a:lumMod val="75000"/>
                </a:schemeClr>
              </a:solidFill>
            </a:endParaRPr>
          </a:p>
          <a:p>
            <a:pPr marL="514350" indent="-514350">
              <a:buFont typeface="+mj-lt"/>
              <a:buAutoNum type="arabicPeriod"/>
            </a:pPr>
            <a:r>
              <a:rPr lang="en-AU" dirty="0" smtClean="0">
                <a:solidFill>
                  <a:schemeClr val="bg1">
                    <a:lumMod val="75000"/>
                  </a:schemeClr>
                </a:solidFill>
              </a:rPr>
              <a:t>Posterior predictive checking</a:t>
            </a:r>
            <a:endParaRPr lang="en-AU" dirty="0">
              <a:solidFill>
                <a:schemeClr val="bg1">
                  <a:lumMod val="75000"/>
                </a:schemeClr>
              </a:solidFill>
            </a:endParaRPr>
          </a:p>
        </p:txBody>
      </p:sp>
      <p:sp>
        <p:nvSpPr>
          <p:cNvPr id="4" name="Slide Number Placeholder 3"/>
          <p:cNvSpPr>
            <a:spLocks noGrp="1"/>
          </p:cNvSpPr>
          <p:nvPr>
            <p:ph type="sldNum" sz="quarter" idx="12"/>
          </p:nvPr>
        </p:nvSpPr>
        <p:spPr/>
        <p:txBody>
          <a:bodyPr/>
          <a:lstStyle/>
          <a:p>
            <a:fld id="{A1DB02FD-4DD2-4A73-ABDF-6B1E55BA6D8D}" type="slidenum">
              <a:rPr lang="en-AU" smtClean="0"/>
              <a:t>13</a:t>
            </a:fld>
            <a:endParaRPr lang="en-AU"/>
          </a:p>
        </p:txBody>
      </p:sp>
    </p:spTree>
    <p:extLst>
      <p:ext uri="{BB962C8B-B14F-4D97-AF65-F5344CB8AC3E}">
        <p14:creationId xmlns:p14="http://schemas.microsoft.com/office/powerpoint/2010/main" val="1812905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t>
            </a:r>
            <a:r>
              <a:rPr lang="en-AU" dirty="0" smtClean="0"/>
              <a:t>egression diagnostics</a:t>
            </a:r>
            <a:endParaRPr lang="en-AU" dirty="0"/>
          </a:p>
        </p:txBody>
      </p:sp>
      <p:sp>
        <p:nvSpPr>
          <p:cNvPr id="3" name="Content Placeholder 2"/>
          <p:cNvSpPr>
            <a:spLocks noGrp="1"/>
          </p:cNvSpPr>
          <p:nvPr>
            <p:ph idx="1"/>
          </p:nvPr>
        </p:nvSpPr>
        <p:spPr>
          <a:xfrm>
            <a:off x="457200" y="1340768"/>
            <a:ext cx="8229600" cy="4525963"/>
          </a:xfrm>
        </p:spPr>
        <p:txBody>
          <a:bodyPr/>
          <a:lstStyle/>
          <a:p>
            <a:r>
              <a:rPr lang="en-AU" dirty="0" smtClean="0"/>
              <a:t>Possible </a:t>
            </a:r>
            <a:r>
              <a:rPr lang="en-AU" dirty="0" smtClean="0"/>
              <a:t>to check the goodness of fit of imputation models using established regression diagnostic tools</a:t>
            </a:r>
          </a:p>
          <a:p>
            <a:pPr lvl="1"/>
            <a:r>
              <a:rPr lang="en-AU" dirty="0" smtClean="0"/>
              <a:t>Residuals, outliers, influential </a:t>
            </a:r>
            <a:r>
              <a:rPr lang="en-AU" dirty="0" smtClean="0"/>
              <a:t>values</a:t>
            </a:r>
            <a:endParaRPr lang="en-AU" dirty="0" smtClean="0"/>
          </a:p>
          <a:p>
            <a:pPr lvl="1"/>
            <a:endParaRPr lang="en-AU" dirty="0" smtClean="0"/>
          </a:p>
        </p:txBody>
      </p:sp>
      <p:sp>
        <p:nvSpPr>
          <p:cNvPr id="4" name="Slide Number Placeholder 3"/>
          <p:cNvSpPr>
            <a:spLocks noGrp="1"/>
          </p:cNvSpPr>
          <p:nvPr>
            <p:ph type="sldNum" sz="quarter" idx="12"/>
          </p:nvPr>
        </p:nvSpPr>
        <p:spPr/>
        <p:txBody>
          <a:bodyPr/>
          <a:lstStyle/>
          <a:p>
            <a:fld id="{A1DB02FD-4DD2-4A73-ABDF-6B1E55BA6D8D}" type="slidenum">
              <a:rPr lang="en-AU" smtClean="0"/>
              <a:t>14</a:t>
            </a:fld>
            <a:endParaRPr lang="en-AU"/>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708920"/>
            <a:ext cx="5114925"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7200" y="6388358"/>
            <a:ext cx="4402832" cy="369332"/>
          </a:xfrm>
          <a:prstGeom prst="rect">
            <a:avLst/>
          </a:prstGeom>
        </p:spPr>
        <p:txBody>
          <a:bodyPr wrap="square">
            <a:spAutoFit/>
          </a:bodyPr>
          <a:lstStyle/>
          <a:p>
            <a:r>
              <a:rPr lang="en-AU" dirty="0" smtClean="0">
                <a:solidFill>
                  <a:schemeClr val="tx2"/>
                </a:solidFill>
              </a:rPr>
              <a:t>White et al. 2011. Statistics in Medicine.</a:t>
            </a:r>
            <a:endParaRPr lang="en-AU" dirty="0">
              <a:solidFill>
                <a:schemeClr val="tx2"/>
              </a:solidFill>
            </a:endParaRPr>
          </a:p>
        </p:txBody>
      </p:sp>
    </p:spTree>
    <p:extLst>
      <p:ext uri="{BB962C8B-B14F-4D97-AF65-F5344CB8AC3E}">
        <p14:creationId xmlns:p14="http://schemas.microsoft.com/office/powerpoint/2010/main" val="184099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Proposed imputation diagnostics</a:t>
            </a:r>
            <a:endParaRPr lang="en-AU"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AU" dirty="0" smtClean="0">
                <a:solidFill>
                  <a:schemeClr val="bg1">
                    <a:lumMod val="75000"/>
                  </a:schemeClr>
                </a:solidFill>
              </a:rPr>
              <a:t>Graphical comparisons of the observed and imputed data</a:t>
            </a:r>
          </a:p>
          <a:p>
            <a:pPr marL="514350" indent="-514350">
              <a:buFont typeface="+mj-lt"/>
              <a:buAutoNum type="arabicPeriod"/>
            </a:pPr>
            <a:endParaRPr lang="en-AU" dirty="0" smtClean="0"/>
          </a:p>
          <a:p>
            <a:pPr marL="514350" indent="-514350">
              <a:buFont typeface="+mj-lt"/>
              <a:buAutoNum type="arabicPeriod"/>
            </a:pPr>
            <a:r>
              <a:rPr lang="en-AU" dirty="0" smtClean="0">
                <a:solidFill>
                  <a:schemeClr val="bg1">
                    <a:lumMod val="75000"/>
                  </a:schemeClr>
                </a:solidFill>
              </a:rPr>
              <a:t>Numerical comparisons of the observed and imputed data</a:t>
            </a:r>
          </a:p>
          <a:p>
            <a:pPr marL="514350" indent="-514350">
              <a:buFont typeface="+mj-lt"/>
              <a:buAutoNum type="arabicPeriod"/>
            </a:pPr>
            <a:endParaRPr lang="en-AU" dirty="0" smtClean="0"/>
          </a:p>
          <a:p>
            <a:pPr marL="514350" indent="-514350">
              <a:buFont typeface="+mj-lt"/>
              <a:buAutoNum type="arabicPeriod"/>
            </a:pPr>
            <a:r>
              <a:rPr lang="en-AU" b="1" dirty="0" smtClean="0">
                <a:solidFill>
                  <a:schemeClr val="bg1">
                    <a:lumMod val="85000"/>
                  </a:schemeClr>
                </a:solidFill>
              </a:rPr>
              <a:t>Standard regression diagnostics</a:t>
            </a:r>
          </a:p>
          <a:p>
            <a:pPr marL="514350" indent="-514350">
              <a:buFont typeface="+mj-lt"/>
              <a:buAutoNum type="arabicPeriod"/>
            </a:pPr>
            <a:endParaRPr lang="en-AU" dirty="0" smtClean="0">
              <a:solidFill>
                <a:schemeClr val="bg1">
                  <a:lumMod val="75000"/>
                </a:schemeClr>
              </a:solidFill>
            </a:endParaRPr>
          </a:p>
          <a:p>
            <a:pPr marL="514350" indent="-514350">
              <a:buFont typeface="+mj-lt"/>
              <a:buAutoNum type="arabicPeriod"/>
            </a:pPr>
            <a:r>
              <a:rPr lang="en-AU" b="1" dirty="0" smtClean="0">
                <a:solidFill>
                  <a:srgbClr val="002060"/>
                </a:solidFill>
              </a:rPr>
              <a:t>Cross-validation</a:t>
            </a:r>
          </a:p>
          <a:p>
            <a:pPr marL="514350" indent="-514350">
              <a:buFont typeface="+mj-lt"/>
              <a:buAutoNum type="arabicPeriod"/>
            </a:pPr>
            <a:endParaRPr lang="en-AU" dirty="0" smtClean="0">
              <a:solidFill>
                <a:schemeClr val="bg1">
                  <a:lumMod val="75000"/>
                </a:schemeClr>
              </a:solidFill>
            </a:endParaRPr>
          </a:p>
          <a:p>
            <a:pPr marL="514350" indent="-514350">
              <a:buFont typeface="+mj-lt"/>
              <a:buAutoNum type="arabicPeriod"/>
            </a:pPr>
            <a:r>
              <a:rPr lang="en-AU" dirty="0" smtClean="0">
                <a:solidFill>
                  <a:schemeClr val="bg1">
                    <a:lumMod val="75000"/>
                  </a:schemeClr>
                </a:solidFill>
              </a:rPr>
              <a:t>Posterior predictive checking</a:t>
            </a:r>
            <a:endParaRPr lang="en-AU" dirty="0">
              <a:solidFill>
                <a:schemeClr val="bg1">
                  <a:lumMod val="75000"/>
                </a:schemeClr>
              </a:solidFill>
            </a:endParaRPr>
          </a:p>
        </p:txBody>
      </p:sp>
      <p:sp>
        <p:nvSpPr>
          <p:cNvPr id="4" name="Slide Number Placeholder 3"/>
          <p:cNvSpPr>
            <a:spLocks noGrp="1"/>
          </p:cNvSpPr>
          <p:nvPr>
            <p:ph type="sldNum" sz="quarter" idx="12"/>
          </p:nvPr>
        </p:nvSpPr>
        <p:spPr/>
        <p:txBody>
          <a:bodyPr/>
          <a:lstStyle/>
          <a:p>
            <a:fld id="{A1DB02FD-4DD2-4A73-ABDF-6B1E55BA6D8D}" type="slidenum">
              <a:rPr lang="en-AU" smtClean="0"/>
              <a:t>15</a:t>
            </a:fld>
            <a:endParaRPr lang="en-AU"/>
          </a:p>
        </p:txBody>
      </p:sp>
    </p:spTree>
    <p:extLst>
      <p:ext uri="{BB962C8B-B14F-4D97-AF65-F5344CB8AC3E}">
        <p14:creationId xmlns:p14="http://schemas.microsoft.com/office/powerpoint/2010/main" val="589661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Cross-validation</a:t>
            </a:r>
            <a:endParaRPr lang="en-AU" dirty="0"/>
          </a:p>
        </p:txBody>
      </p:sp>
      <p:sp>
        <p:nvSpPr>
          <p:cNvPr id="3" name="Content Placeholder 2"/>
          <p:cNvSpPr>
            <a:spLocks noGrp="1"/>
          </p:cNvSpPr>
          <p:nvPr>
            <p:ph idx="1"/>
          </p:nvPr>
        </p:nvSpPr>
        <p:spPr/>
        <p:txBody>
          <a:bodyPr>
            <a:normAutofit/>
          </a:bodyPr>
          <a:lstStyle/>
          <a:p>
            <a:r>
              <a:rPr lang="en-AU" sz="2600" dirty="0" smtClean="0"/>
              <a:t>Assess the predictive performance of the imputation model</a:t>
            </a:r>
            <a:endParaRPr lang="en-AU" sz="2600" dirty="0" smtClean="0"/>
          </a:p>
          <a:p>
            <a:endParaRPr lang="en-AU" sz="2600" dirty="0" smtClean="0"/>
          </a:p>
          <a:p>
            <a:r>
              <a:rPr lang="en-AU" sz="2600" dirty="0" smtClean="0"/>
              <a:t>Delete </a:t>
            </a:r>
            <a:r>
              <a:rPr lang="en-AU" sz="2600" dirty="0" smtClean="0"/>
              <a:t>each observed value in turn and use the imputation model to impute the withheld values</a:t>
            </a:r>
            <a:endParaRPr lang="en-AU" sz="2600" dirty="0"/>
          </a:p>
        </p:txBody>
      </p:sp>
      <p:sp>
        <p:nvSpPr>
          <p:cNvPr id="4" name="Slide Number Placeholder 3"/>
          <p:cNvSpPr>
            <a:spLocks noGrp="1"/>
          </p:cNvSpPr>
          <p:nvPr>
            <p:ph type="sldNum" sz="quarter" idx="12"/>
          </p:nvPr>
        </p:nvSpPr>
        <p:spPr/>
        <p:txBody>
          <a:bodyPr/>
          <a:lstStyle/>
          <a:p>
            <a:fld id="{A1DB02FD-4DD2-4A73-ABDF-6B1E55BA6D8D}" type="slidenum">
              <a:rPr lang="en-AU" smtClean="0"/>
              <a:t>16</a:t>
            </a:fld>
            <a:endParaRPr lang="en-AU"/>
          </a:p>
        </p:txBody>
      </p:sp>
      <p:sp>
        <p:nvSpPr>
          <p:cNvPr id="5" name="Rectangle 4"/>
          <p:cNvSpPr/>
          <p:nvPr/>
        </p:nvSpPr>
        <p:spPr>
          <a:xfrm>
            <a:off x="827584" y="5802997"/>
            <a:ext cx="7859216" cy="646331"/>
          </a:xfrm>
          <a:prstGeom prst="rect">
            <a:avLst/>
          </a:prstGeom>
        </p:spPr>
        <p:txBody>
          <a:bodyPr wrap="square">
            <a:spAutoFit/>
          </a:bodyPr>
          <a:lstStyle/>
          <a:p>
            <a:r>
              <a:rPr lang="en-AU" dirty="0" err="1" smtClean="0">
                <a:solidFill>
                  <a:schemeClr val="tx2"/>
                </a:solidFill>
              </a:rPr>
              <a:t>Gelman</a:t>
            </a:r>
            <a:r>
              <a:rPr lang="en-AU" dirty="0" smtClean="0">
                <a:solidFill>
                  <a:schemeClr val="tx2"/>
                </a:solidFill>
              </a:rPr>
              <a:t> et al. (2005) Biometrics</a:t>
            </a:r>
          </a:p>
          <a:p>
            <a:r>
              <a:rPr lang="en-AU" dirty="0" smtClean="0">
                <a:solidFill>
                  <a:schemeClr val="tx2"/>
                </a:solidFill>
              </a:rPr>
              <a:t>Honaker et a. (2011) Journal of Statistical Software</a:t>
            </a:r>
            <a:endParaRPr lang="en-AU" dirty="0">
              <a:solidFill>
                <a:schemeClr val="tx2"/>
              </a:solidFill>
            </a:endParaRPr>
          </a:p>
        </p:txBody>
      </p:sp>
    </p:spTree>
    <p:extLst>
      <p:ext uri="{BB962C8B-B14F-4D97-AF65-F5344CB8AC3E}">
        <p14:creationId xmlns:p14="http://schemas.microsoft.com/office/powerpoint/2010/main" val="2924075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Cross-validation</a:t>
            </a:r>
            <a:endParaRPr lang="en-AU" dirty="0"/>
          </a:p>
        </p:txBody>
      </p:sp>
      <p:sp>
        <p:nvSpPr>
          <p:cNvPr id="3" name="Content Placeholder 2"/>
          <p:cNvSpPr>
            <a:spLocks noGrp="1"/>
          </p:cNvSpPr>
          <p:nvPr>
            <p:ph idx="1"/>
          </p:nvPr>
        </p:nvSpPr>
        <p:spPr/>
        <p:txBody>
          <a:bodyPr/>
          <a:lstStyle/>
          <a:p>
            <a:pPr marL="0" indent="0" algn="ctr">
              <a:buNone/>
            </a:pPr>
            <a:r>
              <a:rPr lang="en-AU" dirty="0" smtClean="0"/>
              <a:t>Plot of </a:t>
            </a:r>
            <a:r>
              <a:rPr lang="en-AU" dirty="0" smtClean="0"/>
              <a:t>imputed/predicted </a:t>
            </a:r>
            <a:r>
              <a:rPr lang="en-AU" dirty="0" err="1" smtClean="0"/>
              <a:t>vs</a:t>
            </a:r>
            <a:r>
              <a:rPr lang="en-AU" smtClean="0"/>
              <a:t> observed</a:t>
            </a:r>
            <a:endParaRPr lang="en-AU" dirty="0" smtClean="0"/>
          </a:p>
          <a:p>
            <a:endParaRPr lang="en-AU" dirty="0"/>
          </a:p>
        </p:txBody>
      </p:sp>
      <p:sp>
        <p:nvSpPr>
          <p:cNvPr id="4" name="Slide Number Placeholder 3"/>
          <p:cNvSpPr>
            <a:spLocks noGrp="1"/>
          </p:cNvSpPr>
          <p:nvPr>
            <p:ph type="sldNum" sz="quarter" idx="12"/>
          </p:nvPr>
        </p:nvSpPr>
        <p:spPr/>
        <p:txBody>
          <a:bodyPr/>
          <a:lstStyle/>
          <a:p>
            <a:fld id="{A1DB02FD-4DD2-4A73-ABDF-6B1E55BA6D8D}" type="slidenum">
              <a:rPr lang="en-AU" smtClean="0"/>
              <a:t>17</a:t>
            </a:fld>
            <a:endParaRPr lang="en-AU"/>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835696" y="2225358"/>
            <a:ext cx="5363845" cy="3900805"/>
          </a:xfrm>
          <a:prstGeom prst="rect">
            <a:avLst/>
          </a:prstGeom>
        </p:spPr>
      </p:pic>
    </p:spTree>
    <p:extLst>
      <p:ext uri="{BB962C8B-B14F-4D97-AF65-F5344CB8AC3E}">
        <p14:creationId xmlns:p14="http://schemas.microsoft.com/office/powerpoint/2010/main" val="2445121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 </a:t>
            </a:r>
            <a:r>
              <a:rPr lang="en-AU" dirty="0"/>
              <a:t>c</a:t>
            </a:r>
            <a:r>
              <a:rPr lang="en-AU" dirty="0" smtClean="0"/>
              <a:t>ross-validation</a:t>
            </a:r>
            <a:endParaRPr lang="en-AU" dirty="0"/>
          </a:p>
        </p:txBody>
      </p:sp>
      <p:sp>
        <p:nvSpPr>
          <p:cNvPr id="3" name="Content Placeholder 2"/>
          <p:cNvSpPr>
            <a:spLocks noGrp="1"/>
          </p:cNvSpPr>
          <p:nvPr>
            <p:ph idx="1"/>
          </p:nvPr>
        </p:nvSpPr>
        <p:spPr/>
        <p:txBody>
          <a:bodyPr/>
          <a:lstStyle/>
          <a:p>
            <a:r>
              <a:rPr lang="en-AU" dirty="0" smtClean="0"/>
              <a:t>Advantage </a:t>
            </a:r>
          </a:p>
          <a:p>
            <a:pPr lvl="1"/>
            <a:r>
              <a:rPr lang="en-AU" dirty="0" smtClean="0"/>
              <a:t> can be used to assess imputations produced by any method</a:t>
            </a:r>
          </a:p>
          <a:p>
            <a:endParaRPr lang="en-AU" dirty="0"/>
          </a:p>
          <a:p>
            <a:r>
              <a:rPr lang="en-AU" dirty="0" smtClean="0"/>
              <a:t>Disadvantages</a:t>
            </a:r>
          </a:p>
          <a:p>
            <a:pPr lvl="1"/>
            <a:r>
              <a:rPr lang="en-AU" dirty="0" smtClean="0"/>
              <a:t> </a:t>
            </a:r>
            <a:r>
              <a:rPr lang="en-AU" dirty="0" smtClean="0"/>
              <a:t>Can </a:t>
            </a:r>
            <a:r>
              <a:rPr lang="en-AU" dirty="0" smtClean="0"/>
              <a:t>only assess adequacy of the imputation model within range of observed values</a:t>
            </a:r>
          </a:p>
          <a:p>
            <a:pPr lvl="1"/>
            <a:r>
              <a:rPr lang="en-AU" dirty="0" smtClean="0"/>
              <a:t>Focuses on predictive ability of the imputation model (does not investigate relationships between variables)</a:t>
            </a:r>
            <a:endParaRPr lang="en-AU" dirty="0"/>
          </a:p>
        </p:txBody>
      </p:sp>
      <p:sp>
        <p:nvSpPr>
          <p:cNvPr id="4" name="Slide Number Placeholder 3"/>
          <p:cNvSpPr>
            <a:spLocks noGrp="1"/>
          </p:cNvSpPr>
          <p:nvPr>
            <p:ph type="sldNum" sz="quarter" idx="12"/>
          </p:nvPr>
        </p:nvSpPr>
        <p:spPr/>
        <p:txBody>
          <a:bodyPr/>
          <a:lstStyle/>
          <a:p>
            <a:fld id="{A1DB02FD-4DD2-4A73-ABDF-6B1E55BA6D8D}" type="slidenum">
              <a:rPr lang="en-AU" smtClean="0"/>
              <a:t>18</a:t>
            </a:fld>
            <a:endParaRPr lang="en-AU"/>
          </a:p>
        </p:txBody>
      </p:sp>
    </p:spTree>
    <p:extLst>
      <p:ext uri="{BB962C8B-B14F-4D97-AF65-F5344CB8AC3E}">
        <p14:creationId xmlns:p14="http://schemas.microsoft.com/office/powerpoint/2010/main" val="1147928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Proposed imputation diagnostics</a:t>
            </a:r>
            <a:endParaRPr lang="en-AU"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AU" dirty="0" smtClean="0">
                <a:solidFill>
                  <a:schemeClr val="bg1">
                    <a:lumMod val="75000"/>
                  </a:schemeClr>
                </a:solidFill>
              </a:rPr>
              <a:t>Graphical comparisons of the observed and imputed data</a:t>
            </a:r>
          </a:p>
          <a:p>
            <a:pPr marL="514350" indent="-514350">
              <a:buFont typeface="+mj-lt"/>
              <a:buAutoNum type="arabicPeriod"/>
            </a:pPr>
            <a:endParaRPr lang="en-AU" dirty="0" smtClean="0"/>
          </a:p>
          <a:p>
            <a:pPr marL="514350" indent="-514350">
              <a:buFont typeface="+mj-lt"/>
              <a:buAutoNum type="arabicPeriod"/>
            </a:pPr>
            <a:r>
              <a:rPr lang="en-AU" dirty="0" smtClean="0">
                <a:solidFill>
                  <a:schemeClr val="bg1">
                    <a:lumMod val="75000"/>
                  </a:schemeClr>
                </a:solidFill>
              </a:rPr>
              <a:t>Numerical comparisons of the observed and imputed data</a:t>
            </a:r>
          </a:p>
          <a:p>
            <a:pPr marL="514350" indent="-514350">
              <a:buFont typeface="+mj-lt"/>
              <a:buAutoNum type="arabicPeriod"/>
            </a:pPr>
            <a:endParaRPr lang="en-AU" dirty="0" smtClean="0"/>
          </a:p>
          <a:p>
            <a:pPr marL="514350" indent="-514350">
              <a:buFont typeface="+mj-lt"/>
              <a:buAutoNum type="arabicPeriod"/>
            </a:pPr>
            <a:r>
              <a:rPr lang="en-AU" dirty="0" smtClean="0">
                <a:solidFill>
                  <a:schemeClr val="bg1">
                    <a:lumMod val="85000"/>
                  </a:schemeClr>
                </a:solidFill>
              </a:rPr>
              <a:t>Standard regression diagnostics</a:t>
            </a:r>
          </a:p>
          <a:p>
            <a:pPr marL="514350" indent="-514350">
              <a:buFont typeface="+mj-lt"/>
              <a:buAutoNum type="arabicPeriod"/>
            </a:pPr>
            <a:endParaRPr lang="en-AU" dirty="0" smtClean="0">
              <a:solidFill>
                <a:schemeClr val="bg1">
                  <a:lumMod val="75000"/>
                </a:schemeClr>
              </a:solidFill>
            </a:endParaRPr>
          </a:p>
          <a:p>
            <a:pPr marL="514350" indent="-514350">
              <a:buFont typeface="+mj-lt"/>
              <a:buAutoNum type="arabicPeriod"/>
            </a:pPr>
            <a:r>
              <a:rPr lang="en-AU" dirty="0" smtClean="0">
                <a:solidFill>
                  <a:schemeClr val="bg1">
                    <a:lumMod val="75000"/>
                  </a:schemeClr>
                </a:solidFill>
              </a:rPr>
              <a:t>Cross-validation</a:t>
            </a:r>
          </a:p>
          <a:p>
            <a:pPr marL="514350" indent="-514350">
              <a:buFont typeface="+mj-lt"/>
              <a:buAutoNum type="arabicPeriod"/>
            </a:pPr>
            <a:endParaRPr lang="en-AU" dirty="0" smtClean="0">
              <a:solidFill>
                <a:schemeClr val="bg1">
                  <a:lumMod val="75000"/>
                </a:schemeClr>
              </a:solidFill>
            </a:endParaRPr>
          </a:p>
          <a:p>
            <a:pPr marL="514350" indent="-514350">
              <a:buFont typeface="+mj-lt"/>
              <a:buAutoNum type="arabicPeriod"/>
            </a:pPr>
            <a:r>
              <a:rPr lang="en-AU" b="1" dirty="0" smtClean="0">
                <a:solidFill>
                  <a:srgbClr val="002060"/>
                </a:solidFill>
              </a:rPr>
              <a:t>Posterior predictive checking</a:t>
            </a:r>
            <a:endParaRPr lang="en-AU" b="1" dirty="0">
              <a:solidFill>
                <a:srgbClr val="002060"/>
              </a:solidFill>
            </a:endParaRPr>
          </a:p>
        </p:txBody>
      </p:sp>
      <p:sp>
        <p:nvSpPr>
          <p:cNvPr id="4" name="Slide Number Placeholder 3"/>
          <p:cNvSpPr>
            <a:spLocks noGrp="1"/>
          </p:cNvSpPr>
          <p:nvPr>
            <p:ph type="sldNum" sz="quarter" idx="12"/>
          </p:nvPr>
        </p:nvSpPr>
        <p:spPr/>
        <p:txBody>
          <a:bodyPr/>
          <a:lstStyle/>
          <a:p>
            <a:fld id="{A1DB02FD-4DD2-4A73-ABDF-6B1E55BA6D8D}" type="slidenum">
              <a:rPr lang="en-AU" smtClean="0"/>
              <a:t>19</a:t>
            </a:fld>
            <a:endParaRPr lang="en-AU"/>
          </a:p>
        </p:txBody>
      </p:sp>
    </p:spTree>
    <p:extLst>
      <p:ext uri="{BB962C8B-B14F-4D97-AF65-F5344CB8AC3E}">
        <p14:creationId xmlns:p14="http://schemas.microsoft.com/office/powerpoint/2010/main" val="589661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774" y="2018714"/>
            <a:ext cx="6789976" cy="3138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AU" dirty="0" smtClean="0"/>
              <a:t>Motivating example: Longitudinal Study of Australian Children (LSAC)</a:t>
            </a:r>
            <a:endParaRPr lang="en-AU" dirty="0"/>
          </a:p>
        </p:txBody>
      </p:sp>
      <p:sp>
        <p:nvSpPr>
          <p:cNvPr id="4" name="Rectangle 3"/>
          <p:cNvSpPr/>
          <p:nvPr/>
        </p:nvSpPr>
        <p:spPr>
          <a:xfrm>
            <a:off x="2286000" y="5589240"/>
            <a:ext cx="4572000" cy="646331"/>
          </a:xfrm>
          <a:prstGeom prst="rect">
            <a:avLst/>
          </a:prstGeom>
        </p:spPr>
        <p:txBody>
          <a:bodyPr>
            <a:spAutoFit/>
          </a:bodyPr>
          <a:lstStyle/>
          <a:p>
            <a:pPr algn="ctr"/>
            <a:r>
              <a:rPr lang="en-AU" dirty="0"/>
              <a:t>5107 infants (0-1 year) recruited in 2004</a:t>
            </a:r>
          </a:p>
          <a:p>
            <a:pPr algn="ctr"/>
            <a:r>
              <a:rPr lang="en-AU" dirty="0"/>
              <a:t>Data collection has occurred every 2 years</a:t>
            </a:r>
          </a:p>
        </p:txBody>
      </p:sp>
      <p:sp>
        <p:nvSpPr>
          <p:cNvPr id="3" name="Slide Number Placeholder 2"/>
          <p:cNvSpPr>
            <a:spLocks noGrp="1"/>
          </p:cNvSpPr>
          <p:nvPr>
            <p:ph type="sldNum" sz="quarter" idx="12"/>
          </p:nvPr>
        </p:nvSpPr>
        <p:spPr/>
        <p:txBody>
          <a:bodyPr/>
          <a:lstStyle/>
          <a:p>
            <a:fld id="{A1DB02FD-4DD2-4A73-ABDF-6B1E55BA6D8D}" type="slidenum">
              <a:rPr lang="en-AU" smtClean="0"/>
              <a:t>2</a:t>
            </a:fld>
            <a:endParaRPr lang="en-AU"/>
          </a:p>
        </p:txBody>
      </p:sp>
    </p:spTree>
    <p:extLst>
      <p:ext uri="{BB962C8B-B14F-4D97-AF65-F5344CB8AC3E}">
        <p14:creationId xmlns:p14="http://schemas.microsoft.com/office/powerpoint/2010/main" val="2409530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Posterior predictive checkin</a:t>
            </a:r>
            <a:r>
              <a:rPr lang="en-AU" dirty="0"/>
              <a:t>g</a:t>
            </a:r>
          </a:p>
        </p:txBody>
      </p:sp>
      <p:sp>
        <p:nvSpPr>
          <p:cNvPr id="3" name="Content Placeholder 2"/>
          <p:cNvSpPr>
            <a:spLocks noGrp="1"/>
          </p:cNvSpPr>
          <p:nvPr>
            <p:ph idx="1"/>
          </p:nvPr>
        </p:nvSpPr>
        <p:spPr/>
        <p:txBody>
          <a:bodyPr>
            <a:normAutofit/>
          </a:bodyPr>
          <a:lstStyle/>
          <a:p>
            <a:r>
              <a:rPr lang="en-AU" dirty="0" smtClean="0"/>
              <a:t>Assesses model adequacy with respect to target parameters</a:t>
            </a:r>
          </a:p>
          <a:p>
            <a:endParaRPr lang="en-AU" dirty="0" smtClean="0"/>
          </a:p>
          <a:p>
            <a:r>
              <a:rPr lang="en-AU" dirty="0" smtClean="0"/>
              <a:t>“</a:t>
            </a:r>
            <a:r>
              <a:rPr lang="en-AU" dirty="0"/>
              <a:t>R</a:t>
            </a:r>
            <a:r>
              <a:rPr lang="en-AU" dirty="0" smtClean="0"/>
              <a:t>eplicated” datasets are </a:t>
            </a:r>
            <a:r>
              <a:rPr lang="en-AU" dirty="0" smtClean="0"/>
              <a:t>simulated from </a:t>
            </a:r>
            <a:r>
              <a:rPr lang="en-AU" dirty="0"/>
              <a:t>the imputation model</a:t>
            </a:r>
          </a:p>
          <a:p>
            <a:endParaRPr lang="en-AU" dirty="0" smtClean="0"/>
          </a:p>
          <a:p>
            <a:r>
              <a:rPr lang="en-AU" dirty="0" smtClean="0"/>
              <a:t>Analyses of interest are applied to </a:t>
            </a:r>
            <a:r>
              <a:rPr lang="en-AU" dirty="0" smtClean="0"/>
              <a:t>replicated datasets</a:t>
            </a:r>
            <a:endParaRPr lang="en-AU" dirty="0" smtClean="0"/>
          </a:p>
        </p:txBody>
      </p:sp>
      <p:sp>
        <p:nvSpPr>
          <p:cNvPr id="4" name="Slide Number Placeholder 3"/>
          <p:cNvSpPr>
            <a:spLocks noGrp="1"/>
          </p:cNvSpPr>
          <p:nvPr>
            <p:ph type="sldNum" sz="quarter" idx="12"/>
          </p:nvPr>
        </p:nvSpPr>
        <p:spPr/>
        <p:txBody>
          <a:bodyPr/>
          <a:lstStyle/>
          <a:p>
            <a:fld id="{A1DB02FD-4DD2-4A73-ABDF-6B1E55BA6D8D}" type="slidenum">
              <a:rPr lang="en-AU" smtClean="0"/>
              <a:t>20</a:t>
            </a:fld>
            <a:endParaRPr lang="en-AU"/>
          </a:p>
        </p:txBody>
      </p:sp>
    </p:spTree>
    <p:extLst>
      <p:ext uri="{BB962C8B-B14F-4D97-AF65-F5344CB8AC3E}">
        <p14:creationId xmlns:p14="http://schemas.microsoft.com/office/powerpoint/2010/main" val="2479009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AU"/>
          </a:p>
        </p:txBody>
      </p:sp>
      <p:sp>
        <p:nvSpPr>
          <p:cNvPr id="2052" name="Rectangle 4"/>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AU"/>
          </a:p>
        </p:txBody>
      </p:sp>
      <p:sp>
        <p:nvSpPr>
          <p:cNvPr id="2054" name="Rectangle 6"/>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AU"/>
          </a:p>
        </p:txBody>
      </p:sp>
      <p:sp>
        <p:nvSpPr>
          <p:cNvPr id="100" name="TextBox 99"/>
          <p:cNvSpPr txBox="1"/>
          <p:nvPr/>
        </p:nvSpPr>
        <p:spPr>
          <a:xfrm>
            <a:off x="70444" y="260648"/>
            <a:ext cx="1428724" cy="830997"/>
          </a:xfrm>
          <a:prstGeom prst="rect">
            <a:avLst/>
          </a:prstGeom>
          <a:noFill/>
        </p:spPr>
        <p:txBody>
          <a:bodyPr wrap="none" rtlCol="0">
            <a:spAutoFit/>
          </a:bodyPr>
          <a:lstStyle/>
          <a:p>
            <a:pPr algn="ctr"/>
            <a:r>
              <a:rPr lang="en-AU" sz="1600" b="1" dirty="0" smtClean="0">
                <a:latin typeface="+mj-lt"/>
              </a:rPr>
              <a:t>DUPLICATE</a:t>
            </a:r>
          </a:p>
          <a:p>
            <a:pPr algn="ctr"/>
            <a:r>
              <a:rPr lang="en-AU" sz="1600" b="1" dirty="0" smtClean="0">
                <a:latin typeface="+mj-lt"/>
              </a:rPr>
              <a:t>AND</a:t>
            </a:r>
          </a:p>
          <a:p>
            <a:pPr algn="ctr"/>
            <a:r>
              <a:rPr lang="en-AU" sz="1600" b="1" dirty="0" smtClean="0">
                <a:latin typeface="+mj-lt"/>
              </a:rPr>
              <a:t>CONCATENATE</a:t>
            </a:r>
            <a:endParaRPr lang="en-AU" sz="1600" b="1" dirty="0">
              <a:latin typeface="+mj-lt"/>
            </a:endParaRPr>
          </a:p>
        </p:txBody>
      </p:sp>
      <p:graphicFrame>
        <p:nvGraphicFramePr>
          <p:cNvPr id="91" name="Table 90"/>
          <p:cNvGraphicFramePr>
            <a:graphicFrameLocks noGrp="1"/>
          </p:cNvGraphicFramePr>
          <p:nvPr>
            <p:extLst/>
          </p:nvPr>
        </p:nvGraphicFramePr>
        <p:xfrm>
          <a:off x="187101" y="1585665"/>
          <a:ext cx="1152000" cy="1463040"/>
        </p:xfrm>
        <a:graphic>
          <a:graphicData uri="http://schemas.openxmlformats.org/drawingml/2006/table">
            <a:tbl>
              <a:tblPr bandRow="1"/>
              <a:tblGrid>
                <a:gridCol w="288000"/>
                <a:gridCol w="288000"/>
                <a:gridCol w="288000"/>
                <a:gridCol w="288000"/>
              </a:tblGrid>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c>
                  <a:txBody>
                    <a:bodyPr/>
                    <a:lstStyle/>
                    <a:p>
                      <a:endParaRPr lang="en-AU" dirty="0"/>
                    </a:p>
                  </a:txBody>
                  <a:tcPr>
                    <a:lnL w="12700" cmpd="sng">
                      <a:solidFill>
                        <a:srgbClr val="FFFFFF"/>
                      </a:solidFill>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bl>
          </a:graphicData>
        </a:graphic>
      </p:graphicFrame>
      <p:graphicFrame>
        <p:nvGraphicFramePr>
          <p:cNvPr id="94" name="Table 93"/>
          <p:cNvGraphicFramePr>
            <a:graphicFrameLocks noGrp="1"/>
          </p:cNvGraphicFramePr>
          <p:nvPr>
            <p:extLst/>
          </p:nvPr>
        </p:nvGraphicFramePr>
        <p:xfrm>
          <a:off x="3815347" y="1585665"/>
          <a:ext cx="1152000" cy="1463040"/>
        </p:xfrm>
        <a:graphic>
          <a:graphicData uri="http://schemas.openxmlformats.org/drawingml/2006/table">
            <a:tbl>
              <a:tblPr bandRow="1"/>
              <a:tblGrid>
                <a:gridCol w="288000"/>
                <a:gridCol w="288000"/>
                <a:gridCol w="288000"/>
                <a:gridCol w="288000"/>
              </a:tblGrid>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BBB59"/>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BBB59"/>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BBB59"/>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bl>
          </a:graphicData>
        </a:graphic>
      </p:graphicFrame>
      <p:graphicFrame>
        <p:nvGraphicFramePr>
          <p:cNvPr id="98" name="Table 97"/>
          <p:cNvGraphicFramePr>
            <a:graphicFrameLocks noGrp="1"/>
          </p:cNvGraphicFramePr>
          <p:nvPr>
            <p:extLst/>
          </p:nvPr>
        </p:nvGraphicFramePr>
        <p:xfrm>
          <a:off x="5623134" y="1585665"/>
          <a:ext cx="1152000" cy="1463040"/>
        </p:xfrm>
        <a:graphic>
          <a:graphicData uri="http://schemas.openxmlformats.org/drawingml/2006/table">
            <a:tbl>
              <a:tblPr bandRow="1"/>
              <a:tblGrid>
                <a:gridCol w="288000"/>
                <a:gridCol w="288000"/>
                <a:gridCol w="288000"/>
                <a:gridCol w="288000"/>
              </a:tblGrid>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1">
                        <a:lumMod val="5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1">
                        <a:lumMod val="5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bl>
          </a:graphicData>
        </a:graphic>
      </p:graphicFrame>
      <p:graphicFrame>
        <p:nvGraphicFramePr>
          <p:cNvPr id="99" name="Table 98"/>
          <p:cNvGraphicFramePr>
            <a:graphicFrameLocks noGrp="1"/>
          </p:cNvGraphicFramePr>
          <p:nvPr>
            <p:extLst/>
          </p:nvPr>
        </p:nvGraphicFramePr>
        <p:xfrm>
          <a:off x="7462320" y="1585665"/>
          <a:ext cx="1152000" cy="1463040"/>
        </p:xfrm>
        <a:graphic>
          <a:graphicData uri="http://schemas.openxmlformats.org/drawingml/2006/table">
            <a:tbl>
              <a:tblPr bandRow="1"/>
              <a:tblGrid>
                <a:gridCol w="288000"/>
                <a:gridCol w="288000"/>
                <a:gridCol w="288000"/>
                <a:gridCol w="288000"/>
              </a:tblGrid>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E60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E60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DE60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bl>
          </a:graphicData>
        </a:graphic>
      </p:graphicFrame>
      <p:cxnSp>
        <p:nvCxnSpPr>
          <p:cNvPr id="12" name="Straight Arrow Connector 11"/>
          <p:cNvCxnSpPr/>
          <p:nvPr/>
        </p:nvCxnSpPr>
        <p:spPr>
          <a:xfrm>
            <a:off x="3115671" y="3035443"/>
            <a:ext cx="316302"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aphicFrame>
        <p:nvGraphicFramePr>
          <p:cNvPr id="43" name="Table 42"/>
          <p:cNvGraphicFramePr>
            <a:graphicFrameLocks noGrp="1"/>
          </p:cNvGraphicFramePr>
          <p:nvPr>
            <p:extLst/>
          </p:nvPr>
        </p:nvGraphicFramePr>
        <p:xfrm>
          <a:off x="187101" y="3048705"/>
          <a:ext cx="1152000" cy="1463040"/>
        </p:xfrm>
        <a:graphic>
          <a:graphicData uri="http://schemas.openxmlformats.org/drawingml/2006/table">
            <a:tbl>
              <a:tblPr bandRow="1"/>
              <a:tblGrid>
                <a:gridCol w="288000"/>
                <a:gridCol w="288000"/>
                <a:gridCol w="288000"/>
                <a:gridCol w="288000"/>
              </a:tblGrid>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bg1"/>
                    </a:solidFill>
                  </a:tcPr>
                </a:tc>
                <a:tc>
                  <a:txBody>
                    <a:bodyPr/>
                    <a:lstStyle/>
                    <a:p>
                      <a:endParaRPr lang="en-AU" dirty="0"/>
                    </a:p>
                  </a:txBody>
                  <a:tcPr>
                    <a:lnL w="12700" cmpd="sng">
                      <a:solidFill>
                        <a:srgbClr val="FFFFFF"/>
                      </a:solidFill>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bl>
          </a:graphicData>
        </a:graphic>
      </p:graphicFrame>
      <p:graphicFrame>
        <p:nvGraphicFramePr>
          <p:cNvPr id="44" name="Table 43"/>
          <p:cNvGraphicFramePr>
            <a:graphicFrameLocks noGrp="1"/>
          </p:cNvGraphicFramePr>
          <p:nvPr>
            <p:extLst/>
          </p:nvPr>
        </p:nvGraphicFramePr>
        <p:xfrm>
          <a:off x="7462320" y="3048705"/>
          <a:ext cx="1152000" cy="1463040"/>
        </p:xfrm>
        <a:graphic>
          <a:graphicData uri="http://schemas.openxmlformats.org/drawingml/2006/table">
            <a:tbl>
              <a:tblPr bandRow="1"/>
              <a:tblGrid>
                <a:gridCol w="288000"/>
                <a:gridCol w="288000"/>
                <a:gridCol w="288000"/>
                <a:gridCol w="288000"/>
              </a:tblGrid>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DE60BD"/>
                    </a:solidFill>
                  </a:tcPr>
                </a:tc>
                <a:tc>
                  <a:txBody>
                    <a:bodyPr/>
                    <a:lstStyle/>
                    <a:p>
                      <a:endParaRPr lang="en-AU" dirty="0"/>
                    </a:p>
                  </a:txBody>
                  <a:tcPr>
                    <a:lnL w="12700" cmpd="sng">
                      <a:solidFill>
                        <a:srgbClr val="FFFFFF"/>
                      </a:solidFill>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DE60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E60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E60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E60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E60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DE60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DE60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bl>
          </a:graphicData>
        </a:graphic>
      </p:graphicFrame>
      <p:graphicFrame>
        <p:nvGraphicFramePr>
          <p:cNvPr id="45" name="Table 44"/>
          <p:cNvGraphicFramePr>
            <a:graphicFrameLocks noGrp="1"/>
          </p:cNvGraphicFramePr>
          <p:nvPr>
            <p:extLst/>
          </p:nvPr>
        </p:nvGraphicFramePr>
        <p:xfrm>
          <a:off x="5623134" y="3048705"/>
          <a:ext cx="1152000" cy="1463040"/>
        </p:xfrm>
        <a:graphic>
          <a:graphicData uri="http://schemas.openxmlformats.org/drawingml/2006/table">
            <a:tbl>
              <a:tblPr bandRow="1"/>
              <a:tblGrid>
                <a:gridCol w="288000"/>
                <a:gridCol w="288000"/>
                <a:gridCol w="288000"/>
                <a:gridCol w="288000"/>
              </a:tblGrid>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1">
                        <a:lumMod val="50000"/>
                      </a:schemeClr>
                    </a:solidFill>
                  </a:tcPr>
                </a:tc>
                <a:tc>
                  <a:txBody>
                    <a:bodyPr/>
                    <a:lstStyle/>
                    <a:p>
                      <a:endParaRPr lang="en-AU" dirty="0"/>
                    </a:p>
                  </a:txBody>
                  <a:tcPr>
                    <a:lnL w="12700" cmpd="sng">
                      <a:solidFill>
                        <a:srgbClr val="FFFFFF"/>
                      </a:solidFill>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1">
                        <a:lumMod val="5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1">
                        <a:lumMod val="5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1">
                        <a:lumMod val="5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1">
                        <a:lumMod val="5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1">
                        <a:lumMod val="5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bl>
          </a:graphicData>
        </a:graphic>
      </p:graphicFrame>
      <p:graphicFrame>
        <p:nvGraphicFramePr>
          <p:cNvPr id="46" name="Table 45"/>
          <p:cNvGraphicFramePr>
            <a:graphicFrameLocks noGrp="1"/>
          </p:cNvGraphicFramePr>
          <p:nvPr>
            <p:extLst/>
          </p:nvPr>
        </p:nvGraphicFramePr>
        <p:xfrm>
          <a:off x="3815347" y="3048705"/>
          <a:ext cx="1152000" cy="1463040"/>
        </p:xfrm>
        <a:graphic>
          <a:graphicData uri="http://schemas.openxmlformats.org/drawingml/2006/table">
            <a:tbl>
              <a:tblPr bandRow="1"/>
              <a:tblGrid>
                <a:gridCol w="288000"/>
                <a:gridCol w="288000"/>
                <a:gridCol w="288000"/>
                <a:gridCol w="288000"/>
              </a:tblGrid>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solidFill>
                          <a:srgbClr val="92D050"/>
                        </a:solidFill>
                      </a:endParaRPr>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3"/>
                    </a:solidFill>
                  </a:tcPr>
                </a:tc>
                <a:tc>
                  <a:txBody>
                    <a:bodyPr/>
                    <a:lstStyle/>
                    <a:p>
                      <a:endParaRPr lang="en-AU" dirty="0">
                        <a:solidFill>
                          <a:srgbClr val="92D050"/>
                        </a:solidFill>
                      </a:endParaRPr>
                    </a:p>
                  </a:txBody>
                  <a:tcPr>
                    <a:lnL w="12700" cmpd="sng">
                      <a:solidFill>
                        <a:srgbClr val="FFFFFF"/>
                      </a:solidFill>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solidFill>
                          <a:srgbClr val="92D050"/>
                        </a:solidFill>
                      </a:endParaRPr>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solidFill>
                          <a:srgbClr val="92D050"/>
                        </a:solidFill>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solidFill>
                          <a:srgbClr val="92D050"/>
                        </a:solidFill>
                      </a:endParaRPr>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solidFill>
                          <a:srgbClr val="92D050"/>
                        </a:solidFill>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solidFill>
                          <a:srgbClr val="92D050"/>
                        </a:solidFill>
                      </a:endParaRPr>
                    </a:p>
                  </a:txBody>
                  <a:tcPr>
                    <a:lnL w="12700" cap="flat" cmpd="sng" algn="ctr">
                      <a:solidFill>
                        <a:sysClr val="windowText" lastClr="000000"/>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solidFill>
                          <a:srgbClr val="92D050"/>
                        </a:solidFill>
                      </a:endParaRPr>
                    </a:p>
                  </a:txBody>
                  <a:tcPr>
                    <a:lnL w="12700" cmpd="sng">
                      <a:solidFill>
                        <a:srgbClr val="FFFFFF"/>
                      </a:solidFill>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mpd="sng">
                      <a:solidFill>
                        <a:srgbClr val="FFFFFF"/>
                      </a:solidFill>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AU" sz="1800" dirty="0"/>
                    </a:p>
                  </a:txBody>
                  <a:tcPr>
                    <a:lnL w="12700" cmpd="sng">
                      <a:solidFill>
                        <a:srgbClr val="FFFFFF"/>
                      </a:solidFill>
                    </a:lnL>
                    <a:lnR w="12700" cap="flat" cmpd="sng" algn="ctr">
                      <a:solidFill>
                        <a:sysClr val="windowText" lastClr="000000"/>
                      </a:solidFill>
                      <a:prstDash val="solid"/>
                      <a:round/>
                      <a:headEnd type="none" w="med" len="med"/>
                      <a:tailEnd type="none" w="med" len="med"/>
                    </a:lnR>
                    <a:lnT w="12700" cmpd="sng">
                      <a:solidFill>
                        <a:srgbClr val="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bl>
          </a:graphicData>
        </a:graphic>
      </p:graphicFrame>
      <p:sp>
        <p:nvSpPr>
          <p:cNvPr id="14" name="Rectangle 13"/>
          <p:cNvSpPr/>
          <p:nvPr/>
        </p:nvSpPr>
        <p:spPr>
          <a:xfrm>
            <a:off x="3701782" y="1119813"/>
            <a:ext cx="1388522" cy="338554"/>
          </a:xfrm>
          <a:prstGeom prst="rect">
            <a:avLst/>
          </a:prstGeom>
        </p:spPr>
        <p:txBody>
          <a:bodyPr wrap="none">
            <a:spAutoFit/>
          </a:bodyPr>
          <a:lstStyle/>
          <a:p>
            <a:r>
              <a:rPr lang="en-AU" sz="1600" b="1" i="1" dirty="0" smtClean="0">
                <a:latin typeface="Book Antiqua" pitchFamily="18" charset="0"/>
              </a:rPr>
              <a:t>1</a:t>
            </a:r>
            <a:r>
              <a:rPr lang="en-AU" sz="1600" b="1" i="1" baseline="30000" dirty="0" smtClean="0">
                <a:latin typeface="Book Antiqua" pitchFamily="18" charset="0"/>
              </a:rPr>
              <a:t>st</a:t>
            </a:r>
            <a:r>
              <a:rPr lang="en-AU" sz="1600" b="1" i="1" dirty="0" smtClean="0">
                <a:latin typeface="Book Antiqua" pitchFamily="18" charset="0"/>
              </a:rPr>
              <a:t> completed</a:t>
            </a:r>
            <a:endParaRPr lang="en-AU" sz="1600" b="1" i="1" dirty="0">
              <a:latin typeface="Book Antiqua" pitchFamily="18" charset="0"/>
            </a:endParaRPr>
          </a:p>
        </p:txBody>
      </p:sp>
      <p:sp>
        <p:nvSpPr>
          <p:cNvPr id="15" name="Rectangle 14"/>
          <p:cNvSpPr/>
          <p:nvPr/>
        </p:nvSpPr>
        <p:spPr>
          <a:xfrm>
            <a:off x="5533655" y="1091645"/>
            <a:ext cx="1425390" cy="338554"/>
          </a:xfrm>
          <a:prstGeom prst="rect">
            <a:avLst/>
          </a:prstGeom>
        </p:spPr>
        <p:txBody>
          <a:bodyPr wrap="none">
            <a:spAutoFit/>
          </a:bodyPr>
          <a:lstStyle/>
          <a:p>
            <a:r>
              <a:rPr lang="en-AU" sz="1600" b="1" i="1" dirty="0" smtClean="0">
                <a:latin typeface="Book Antiqua" pitchFamily="18" charset="0"/>
              </a:rPr>
              <a:t>2</a:t>
            </a:r>
            <a:r>
              <a:rPr lang="en-AU" sz="1600" b="1" i="1" baseline="30000" dirty="0" smtClean="0">
                <a:latin typeface="Book Antiqua" pitchFamily="18" charset="0"/>
              </a:rPr>
              <a:t>nd</a:t>
            </a:r>
            <a:r>
              <a:rPr lang="en-AU" sz="1600" b="1" i="1" dirty="0" smtClean="0">
                <a:latin typeface="Book Antiqua" pitchFamily="18" charset="0"/>
              </a:rPr>
              <a:t> completed</a:t>
            </a:r>
            <a:endParaRPr lang="en-AU" sz="1600" b="1" i="1" dirty="0">
              <a:latin typeface="Book Antiqua" pitchFamily="18" charset="0"/>
            </a:endParaRPr>
          </a:p>
        </p:txBody>
      </p:sp>
      <p:sp>
        <p:nvSpPr>
          <p:cNvPr id="16" name="Rectangle 15"/>
          <p:cNvSpPr/>
          <p:nvPr/>
        </p:nvSpPr>
        <p:spPr>
          <a:xfrm>
            <a:off x="7356669" y="1091645"/>
            <a:ext cx="1425390" cy="338554"/>
          </a:xfrm>
          <a:prstGeom prst="rect">
            <a:avLst/>
          </a:prstGeom>
        </p:spPr>
        <p:txBody>
          <a:bodyPr wrap="none">
            <a:spAutoFit/>
          </a:bodyPr>
          <a:lstStyle/>
          <a:p>
            <a:r>
              <a:rPr lang="en-AU" sz="1600" b="1" i="1" dirty="0" err="1">
                <a:latin typeface="Book Antiqua" pitchFamily="18" charset="0"/>
              </a:rPr>
              <a:t>L</a:t>
            </a:r>
            <a:r>
              <a:rPr lang="en-AU" sz="1600" b="1" i="1" baseline="30000" dirty="0" err="1" smtClean="0">
                <a:latin typeface="Book Antiqua" pitchFamily="18" charset="0"/>
              </a:rPr>
              <a:t>th</a:t>
            </a:r>
            <a:r>
              <a:rPr lang="en-AU" sz="1600" b="1" i="1" dirty="0" smtClean="0">
                <a:latin typeface="Book Antiqua" pitchFamily="18" charset="0"/>
              </a:rPr>
              <a:t> completed</a:t>
            </a:r>
            <a:endParaRPr lang="en-AU" sz="1600" b="1" i="1" dirty="0">
              <a:latin typeface="Book Antiqua" pitchFamily="18" charset="0"/>
            </a:endParaRPr>
          </a:p>
        </p:txBody>
      </p:sp>
      <p:sp>
        <p:nvSpPr>
          <p:cNvPr id="18" name="TextBox 17"/>
          <p:cNvSpPr txBox="1"/>
          <p:nvPr/>
        </p:nvSpPr>
        <p:spPr>
          <a:xfrm>
            <a:off x="1837606" y="2752098"/>
            <a:ext cx="1170273" cy="523220"/>
          </a:xfrm>
          <a:prstGeom prst="rect">
            <a:avLst/>
          </a:prstGeom>
          <a:noFill/>
          <a:ln>
            <a:solidFill>
              <a:schemeClr val="tx1"/>
            </a:solidFill>
          </a:ln>
        </p:spPr>
        <p:txBody>
          <a:bodyPr wrap="square" rtlCol="0">
            <a:spAutoFit/>
          </a:bodyPr>
          <a:lstStyle/>
          <a:p>
            <a:pPr algn="ctr"/>
            <a:r>
              <a:rPr lang="en-AU" sz="1400" b="1" dirty="0" smtClean="0">
                <a:latin typeface="+mj-lt"/>
              </a:rPr>
              <a:t>IMPUTATION</a:t>
            </a:r>
          </a:p>
          <a:p>
            <a:pPr algn="ctr"/>
            <a:r>
              <a:rPr lang="en-AU" sz="1400" b="1" dirty="0" smtClean="0">
                <a:latin typeface="+mj-lt"/>
              </a:rPr>
              <a:t>MODEL</a:t>
            </a:r>
            <a:endParaRPr lang="en-AU" sz="1400" b="1" dirty="0">
              <a:latin typeface="+mj-lt"/>
            </a:endParaRPr>
          </a:p>
        </p:txBody>
      </p:sp>
      <p:cxnSp>
        <p:nvCxnSpPr>
          <p:cNvPr id="19" name="Straight Arrow Connector 18"/>
          <p:cNvCxnSpPr/>
          <p:nvPr/>
        </p:nvCxnSpPr>
        <p:spPr>
          <a:xfrm flipV="1">
            <a:off x="1402875" y="3035443"/>
            <a:ext cx="354673" cy="526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 name="TextBox 2"/>
              <p:cNvSpPr txBox="1"/>
              <p:nvPr/>
            </p:nvSpPr>
            <p:spPr>
              <a:xfrm>
                <a:off x="4896448" y="2123086"/>
                <a:ext cx="753668" cy="3792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AU" i="1" smtClean="0">
                              <a:latin typeface="Cambria Math" panose="02040503050406030204" pitchFamily="18" charset="0"/>
                            </a:rPr>
                          </m:ctrlPr>
                        </m:sSubSupPr>
                        <m:e>
                          <m:acc>
                            <m:accPr>
                              <m:chr m:val="̂"/>
                              <m:ctrlPr>
                                <a:rPr lang="en-AU" i="1">
                                  <a:latin typeface="Cambria Math" panose="02040503050406030204" pitchFamily="18" charset="0"/>
                                </a:rPr>
                              </m:ctrlPr>
                            </m:accPr>
                            <m:e>
                              <m:r>
                                <a:rPr lang="en-AU" b="0" i="1" smtClean="0">
                                  <a:latin typeface="Cambria Math"/>
                                </a:rPr>
                                <m:t>𝑄</m:t>
                              </m:r>
                            </m:e>
                          </m:acc>
                        </m:e>
                        <m:sub>
                          <m:r>
                            <a:rPr lang="en-AU" i="1">
                              <a:latin typeface="Cambria Math"/>
                            </a:rPr>
                            <m:t>1</m:t>
                          </m:r>
                        </m:sub>
                        <m:sup>
                          <m:r>
                            <a:rPr lang="en-AU" b="0" i="1" smtClean="0">
                              <a:latin typeface="Cambria Math"/>
                            </a:rPr>
                            <m:t>𝑐𝑜𝑚</m:t>
                          </m:r>
                        </m:sup>
                      </m:sSubSup>
                    </m:oMath>
                  </m:oMathPara>
                </a14:m>
                <a:endParaRPr lang="en-AU" dirty="0"/>
              </a:p>
            </p:txBody>
          </p:sp>
        </mc:Choice>
        <mc:Fallback>
          <p:sp>
            <p:nvSpPr>
              <p:cNvPr id="3" name="TextBox 2"/>
              <p:cNvSpPr txBox="1">
                <a:spLocks noRot="1" noChangeAspect="1" noMove="1" noResize="1" noEditPoints="1" noAdjustHandles="1" noChangeArrowheads="1" noChangeShapeType="1" noTextEdit="1"/>
              </p:cNvSpPr>
              <p:nvPr/>
            </p:nvSpPr>
            <p:spPr>
              <a:xfrm>
                <a:off x="4896448" y="2123086"/>
                <a:ext cx="753668" cy="379271"/>
              </a:xfrm>
              <a:prstGeom prst="rect">
                <a:avLst/>
              </a:prstGeom>
              <a:blipFill rotWithShape="0">
                <a:blip r:embed="rId3"/>
                <a:stretch>
                  <a:fillRect t="-1613" b="-112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8527658" y="2123086"/>
                <a:ext cx="753668" cy="3796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AU" i="1" smtClean="0">
                              <a:latin typeface="Cambria Math" panose="02040503050406030204" pitchFamily="18" charset="0"/>
                            </a:rPr>
                          </m:ctrlPr>
                        </m:sSubSupPr>
                        <m:e>
                          <m:acc>
                            <m:accPr>
                              <m:chr m:val="̂"/>
                              <m:ctrlPr>
                                <a:rPr lang="en-AU" i="1">
                                  <a:latin typeface="Cambria Math" panose="02040503050406030204" pitchFamily="18" charset="0"/>
                                </a:rPr>
                              </m:ctrlPr>
                            </m:accPr>
                            <m:e>
                              <m:r>
                                <a:rPr lang="en-AU" b="0" i="1" smtClean="0">
                                  <a:latin typeface="Cambria Math"/>
                                </a:rPr>
                                <m:t>𝑄</m:t>
                              </m:r>
                            </m:e>
                          </m:acc>
                        </m:e>
                        <m:sub>
                          <m:r>
                            <a:rPr lang="en-AU" b="0" i="1" smtClean="0">
                              <a:latin typeface="Cambria Math"/>
                            </a:rPr>
                            <m:t>𝐿</m:t>
                          </m:r>
                        </m:sub>
                        <m:sup>
                          <m:r>
                            <a:rPr lang="en-AU" b="0" i="1" smtClean="0">
                              <a:latin typeface="Cambria Math"/>
                            </a:rPr>
                            <m:t>𝑐𝑜𝑚</m:t>
                          </m:r>
                        </m:sup>
                      </m:sSubSup>
                    </m:oMath>
                  </m:oMathPara>
                </a14:m>
                <a:endParaRPr lang="en-AU" dirty="0"/>
              </a:p>
            </p:txBody>
          </p:sp>
        </mc:Choice>
        <mc:Fallback>
          <p:sp>
            <p:nvSpPr>
              <p:cNvPr id="23" name="TextBox 22"/>
              <p:cNvSpPr txBox="1">
                <a:spLocks noRot="1" noChangeAspect="1" noMove="1" noResize="1" noEditPoints="1" noAdjustHandles="1" noChangeArrowheads="1" noChangeShapeType="1" noTextEdit="1"/>
              </p:cNvSpPr>
              <p:nvPr/>
            </p:nvSpPr>
            <p:spPr>
              <a:xfrm>
                <a:off x="8527658" y="2123086"/>
                <a:ext cx="753668" cy="379656"/>
              </a:xfrm>
              <a:prstGeom prst="rect">
                <a:avLst/>
              </a:prstGeom>
              <a:blipFill rotWithShape="0">
                <a:blip r:embed="rId4"/>
                <a:stretch>
                  <a:fillRect t="-1587" b="-95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6704178" y="2123086"/>
                <a:ext cx="753668" cy="3795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AU" i="1" smtClean="0">
                              <a:latin typeface="Cambria Math" panose="02040503050406030204" pitchFamily="18" charset="0"/>
                            </a:rPr>
                          </m:ctrlPr>
                        </m:sSubSupPr>
                        <m:e>
                          <m:acc>
                            <m:accPr>
                              <m:chr m:val="̂"/>
                              <m:ctrlPr>
                                <a:rPr lang="en-AU" i="1">
                                  <a:latin typeface="Cambria Math" panose="02040503050406030204" pitchFamily="18" charset="0"/>
                                </a:rPr>
                              </m:ctrlPr>
                            </m:accPr>
                            <m:e>
                              <m:r>
                                <a:rPr lang="en-AU" b="0" i="1" smtClean="0">
                                  <a:latin typeface="Cambria Math"/>
                                </a:rPr>
                                <m:t>𝑄</m:t>
                              </m:r>
                            </m:e>
                          </m:acc>
                        </m:e>
                        <m:sub>
                          <m:r>
                            <a:rPr lang="en-AU" b="0" i="1" smtClean="0">
                              <a:latin typeface="Cambria Math"/>
                            </a:rPr>
                            <m:t>2</m:t>
                          </m:r>
                        </m:sub>
                        <m:sup>
                          <m:r>
                            <a:rPr lang="en-AU" b="0" i="1" smtClean="0">
                              <a:latin typeface="Cambria Math"/>
                            </a:rPr>
                            <m:t>𝑐𝑜𝑚</m:t>
                          </m:r>
                        </m:sup>
                      </m:sSubSup>
                    </m:oMath>
                  </m:oMathPara>
                </a14:m>
                <a:endParaRPr lang="en-AU" dirty="0"/>
              </a:p>
            </p:txBody>
          </p:sp>
        </mc:Choice>
        <mc:Fallback>
          <p:sp>
            <p:nvSpPr>
              <p:cNvPr id="24" name="TextBox 23"/>
              <p:cNvSpPr txBox="1">
                <a:spLocks noRot="1" noChangeAspect="1" noMove="1" noResize="1" noEditPoints="1" noAdjustHandles="1" noChangeArrowheads="1" noChangeShapeType="1" noTextEdit="1"/>
              </p:cNvSpPr>
              <p:nvPr/>
            </p:nvSpPr>
            <p:spPr>
              <a:xfrm>
                <a:off x="6704178" y="2123086"/>
                <a:ext cx="753668" cy="379591"/>
              </a:xfrm>
              <a:prstGeom prst="rect">
                <a:avLst/>
              </a:prstGeom>
              <a:blipFill rotWithShape="0">
                <a:blip r:embed="rId5"/>
                <a:stretch>
                  <a:fillRect t="-1587" b="-95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4896448" y="3576522"/>
                <a:ext cx="698333" cy="3954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AU" i="1" smtClean="0">
                              <a:latin typeface="Cambria Math" panose="02040503050406030204" pitchFamily="18" charset="0"/>
                            </a:rPr>
                          </m:ctrlPr>
                        </m:sSubSupPr>
                        <m:e>
                          <m:acc>
                            <m:accPr>
                              <m:chr m:val="̂"/>
                              <m:ctrlPr>
                                <a:rPr lang="en-AU" i="1">
                                  <a:latin typeface="Cambria Math" panose="02040503050406030204" pitchFamily="18" charset="0"/>
                                </a:rPr>
                              </m:ctrlPr>
                            </m:accPr>
                            <m:e>
                              <m:r>
                                <a:rPr lang="en-AU" b="0" i="1" smtClean="0">
                                  <a:latin typeface="Cambria Math"/>
                                </a:rPr>
                                <m:t>𝑄</m:t>
                              </m:r>
                            </m:e>
                          </m:acc>
                        </m:e>
                        <m:sub>
                          <m:r>
                            <a:rPr lang="en-AU" i="1">
                              <a:latin typeface="Cambria Math"/>
                            </a:rPr>
                            <m:t>1</m:t>
                          </m:r>
                        </m:sub>
                        <m:sup>
                          <m:r>
                            <a:rPr lang="en-AU" i="1">
                              <a:latin typeface="Cambria Math"/>
                            </a:rPr>
                            <m:t>𝑟𝑒𝑝</m:t>
                          </m:r>
                        </m:sup>
                      </m:sSubSup>
                    </m:oMath>
                  </m:oMathPara>
                </a14:m>
                <a:endParaRPr lang="en-AU" dirty="0"/>
              </a:p>
            </p:txBody>
          </p:sp>
        </mc:Choice>
        <mc:Fallback>
          <p:sp>
            <p:nvSpPr>
              <p:cNvPr id="5" name="Rectangle 4"/>
              <p:cNvSpPr>
                <a:spLocks noRot="1" noChangeAspect="1" noMove="1" noResize="1" noEditPoints="1" noAdjustHandles="1" noChangeArrowheads="1" noChangeShapeType="1" noTextEdit="1"/>
              </p:cNvSpPr>
              <p:nvPr/>
            </p:nvSpPr>
            <p:spPr>
              <a:xfrm>
                <a:off x="4896448" y="3576522"/>
                <a:ext cx="698333" cy="395493"/>
              </a:xfrm>
              <a:prstGeom prst="rect">
                <a:avLst/>
              </a:prstGeom>
              <a:blipFill rotWithShape="0">
                <a:blip r:embed="rId6"/>
                <a:stretch>
                  <a:fillRect b="-61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Rectangle 30"/>
              <p:cNvSpPr/>
              <p:nvPr/>
            </p:nvSpPr>
            <p:spPr>
              <a:xfrm>
                <a:off x="6708793" y="3576522"/>
                <a:ext cx="698333" cy="395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AU" i="1" smtClean="0">
                              <a:latin typeface="Cambria Math" panose="02040503050406030204" pitchFamily="18" charset="0"/>
                            </a:rPr>
                          </m:ctrlPr>
                        </m:sSubSupPr>
                        <m:e>
                          <m:acc>
                            <m:accPr>
                              <m:chr m:val="̂"/>
                              <m:ctrlPr>
                                <a:rPr lang="en-AU" i="1">
                                  <a:latin typeface="Cambria Math" panose="02040503050406030204" pitchFamily="18" charset="0"/>
                                </a:rPr>
                              </m:ctrlPr>
                            </m:accPr>
                            <m:e>
                              <m:r>
                                <a:rPr lang="en-AU" b="0" i="1" smtClean="0">
                                  <a:latin typeface="Cambria Math"/>
                                </a:rPr>
                                <m:t>𝑄</m:t>
                              </m:r>
                            </m:e>
                          </m:acc>
                        </m:e>
                        <m:sub>
                          <m:r>
                            <a:rPr lang="en-AU" b="0" i="1" smtClean="0">
                              <a:latin typeface="Cambria Math"/>
                            </a:rPr>
                            <m:t>2</m:t>
                          </m:r>
                        </m:sub>
                        <m:sup>
                          <m:r>
                            <a:rPr lang="en-AU" i="1">
                              <a:latin typeface="Cambria Math"/>
                            </a:rPr>
                            <m:t>𝑟𝑒𝑝</m:t>
                          </m:r>
                        </m:sup>
                      </m:sSubSup>
                    </m:oMath>
                  </m:oMathPara>
                </a14:m>
                <a:endParaRPr lang="en-AU" dirty="0"/>
              </a:p>
            </p:txBody>
          </p:sp>
        </mc:Choice>
        <mc:Fallback>
          <p:sp>
            <p:nvSpPr>
              <p:cNvPr id="31" name="Rectangle 30"/>
              <p:cNvSpPr>
                <a:spLocks noRot="1" noChangeAspect="1" noMove="1" noResize="1" noEditPoints="1" noAdjustHandles="1" noChangeArrowheads="1" noChangeShapeType="1" noTextEdit="1"/>
              </p:cNvSpPr>
              <p:nvPr/>
            </p:nvSpPr>
            <p:spPr>
              <a:xfrm>
                <a:off x="6708793" y="3576522"/>
                <a:ext cx="698333" cy="395749"/>
              </a:xfrm>
              <a:prstGeom prst="rect">
                <a:avLst/>
              </a:prstGeom>
              <a:blipFill rotWithShape="0">
                <a:blip r:embed="rId7"/>
                <a:stretch>
                  <a:fillRect b="-61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Rectangle 31"/>
              <p:cNvSpPr/>
              <p:nvPr/>
            </p:nvSpPr>
            <p:spPr>
              <a:xfrm>
                <a:off x="8551260" y="3576522"/>
                <a:ext cx="698333" cy="3958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AU" i="1" smtClean="0">
                              <a:latin typeface="Cambria Math" panose="02040503050406030204" pitchFamily="18" charset="0"/>
                            </a:rPr>
                          </m:ctrlPr>
                        </m:sSubSupPr>
                        <m:e>
                          <m:acc>
                            <m:accPr>
                              <m:chr m:val="̂"/>
                              <m:ctrlPr>
                                <a:rPr lang="en-AU" i="1">
                                  <a:latin typeface="Cambria Math" panose="02040503050406030204" pitchFamily="18" charset="0"/>
                                </a:rPr>
                              </m:ctrlPr>
                            </m:accPr>
                            <m:e>
                              <m:r>
                                <a:rPr lang="en-AU" b="0" i="1" smtClean="0">
                                  <a:latin typeface="Cambria Math"/>
                                </a:rPr>
                                <m:t>𝑄</m:t>
                              </m:r>
                            </m:e>
                          </m:acc>
                        </m:e>
                        <m:sub>
                          <m:r>
                            <a:rPr lang="en-AU" b="0" i="1" smtClean="0">
                              <a:latin typeface="Cambria Math"/>
                            </a:rPr>
                            <m:t>𝐿</m:t>
                          </m:r>
                        </m:sub>
                        <m:sup>
                          <m:r>
                            <a:rPr lang="en-AU" i="1">
                              <a:latin typeface="Cambria Math"/>
                            </a:rPr>
                            <m:t>𝑟𝑒𝑝</m:t>
                          </m:r>
                        </m:sup>
                      </m:sSubSup>
                    </m:oMath>
                  </m:oMathPara>
                </a14:m>
                <a:endParaRPr lang="en-AU" dirty="0"/>
              </a:p>
            </p:txBody>
          </p:sp>
        </mc:Choice>
        <mc:Fallback>
          <p:sp>
            <p:nvSpPr>
              <p:cNvPr id="32" name="Rectangle 31"/>
              <p:cNvSpPr>
                <a:spLocks noRot="1" noChangeAspect="1" noMove="1" noResize="1" noEditPoints="1" noAdjustHandles="1" noChangeArrowheads="1" noChangeShapeType="1" noTextEdit="1"/>
              </p:cNvSpPr>
              <p:nvPr/>
            </p:nvSpPr>
            <p:spPr>
              <a:xfrm>
                <a:off x="8551260" y="3576522"/>
                <a:ext cx="698333" cy="395814"/>
              </a:xfrm>
              <a:prstGeom prst="rect">
                <a:avLst/>
              </a:prstGeom>
              <a:blipFill rotWithShape="0">
                <a:blip r:embed="rId8"/>
                <a:stretch>
                  <a:fillRect b="-6154"/>
                </a:stretch>
              </a:blipFill>
            </p:spPr>
            <p:txBody>
              <a:bodyPr/>
              <a:lstStyle/>
              <a:p>
                <a:r>
                  <a:rPr lang="en-US">
                    <a:noFill/>
                  </a:rPr>
                  <a:t> </a:t>
                </a:r>
              </a:p>
            </p:txBody>
          </p:sp>
        </mc:Fallback>
      </mc:AlternateContent>
      <p:sp>
        <p:nvSpPr>
          <p:cNvPr id="7" name="TextBox 6"/>
          <p:cNvSpPr txBox="1"/>
          <p:nvPr/>
        </p:nvSpPr>
        <p:spPr>
          <a:xfrm>
            <a:off x="6937479" y="1026340"/>
            <a:ext cx="343364" cy="369332"/>
          </a:xfrm>
          <a:prstGeom prst="rect">
            <a:avLst/>
          </a:prstGeom>
          <a:noFill/>
        </p:spPr>
        <p:txBody>
          <a:bodyPr wrap="none" rtlCol="0">
            <a:spAutoFit/>
          </a:bodyPr>
          <a:lstStyle/>
          <a:p>
            <a:r>
              <a:rPr lang="en-AU" dirty="0" smtClean="0"/>
              <a:t>…</a:t>
            </a:r>
            <a:endParaRPr lang="en-AU" dirty="0"/>
          </a:p>
        </p:txBody>
      </p:sp>
      <mc:AlternateContent xmlns:mc="http://schemas.openxmlformats.org/markup-compatibility/2006">
        <mc:Choice xmlns:a14="http://schemas.microsoft.com/office/drawing/2010/main" Requires="a14">
          <p:sp>
            <p:nvSpPr>
              <p:cNvPr id="8" name="Rectangle 7"/>
              <p:cNvSpPr/>
              <p:nvPr/>
            </p:nvSpPr>
            <p:spPr>
              <a:xfrm>
                <a:off x="217524" y="5121950"/>
                <a:ext cx="8396795" cy="1141659"/>
              </a:xfrm>
              <a:prstGeom prst="rect">
                <a:avLst/>
              </a:prstGeom>
            </p:spPr>
            <p:txBody>
              <a:bodyPr wrap="square">
                <a:spAutoFit/>
              </a:bodyPr>
              <a:lstStyle/>
              <a:p>
                <a:pPr>
                  <a:spcAft>
                    <a:spcPts val="600"/>
                  </a:spcAft>
                </a:pPr>
                <a:r>
                  <a:rPr lang="en-AU" sz="2400" dirty="0" smtClean="0">
                    <a:solidFill>
                      <a:srgbClr val="00203F"/>
                    </a:solidFill>
                    <a:latin typeface="L Futura Light"/>
                    <a:ea typeface="MS PGothic" charset="0"/>
                  </a:rPr>
                  <a:t>Posterior </a:t>
                </a:r>
                <a:r>
                  <a:rPr lang="en-AU" sz="2400" dirty="0">
                    <a:solidFill>
                      <a:srgbClr val="00203F"/>
                    </a:solidFill>
                    <a:latin typeface="L Futura Light"/>
                    <a:ea typeface="MS PGothic" charset="0"/>
                  </a:rPr>
                  <a:t>predictive </a:t>
                </a:r>
                <a:r>
                  <a:rPr lang="en-AU" sz="2400" dirty="0" smtClean="0">
                    <a:solidFill>
                      <a:srgbClr val="00203F"/>
                    </a:solidFill>
                    <a:latin typeface="L Futura Light"/>
                    <a:ea typeface="MS PGothic" charset="0"/>
                  </a:rPr>
                  <a:t>p-value (</a:t>
                </a:r>
                <a14:m>
                  <m:oMath xmlns:m="http://schemas.openxmlformats.org/officeDocument/2006/math">
                    <m:sSub>
                      <m:sSubPr>
                        <m:ctrlPr>
                          <a:rPr lang="en-AU" sz="2400" i="1" smtClean="0">
                            <a:solidFill>
                              <a:srgbClr val="00203F"/>
                            </a:solidFill>
                            <a:latin typeface="Cambria Math" panose="02040503050406030204" pitchFamily="18" charset="0"/>
                            <a:ea typeface="MS PGothic" charset="0"/>
                          </a:rPr>
                        </m:ctrlPr>
                      </m:sSubPr>
                      <m:e>
                        <m:r>
                          <a:rPr lang="en-AU" sz="2400" b="0" i="1" smtClean="0">
                            <a:solidFill>
                              <a:srgbClr val="00203F"/>
                            </a:solidFill>
                            <a:latin typeface="Cambria Math"/>
                            <a:ea typeface="MS PGothic" charset="0"/>
                          </a:rPr>
                          <m:t>𝑝</m:t>
                        </m:r>
                      </m:e>
                      <m:sub>
                        <m:r>
                          <a:rPr lang="en-AU" sz="2400" b="0" i="1" smtClean="0">
                            <a:solidFill>
                              <a:srgbClr val="00203F"/>
                            </a:solidFill>
                            <a:latin typeface="Cambria Math"/>
                            <a:ea typeface="MS PGothic" charset="0"/>
                          </a:rPr>
                          <m:t>𝐵</m:t>
                        </m:r>
                        <m:r>
                          <a:rPr lang="en-AU" sz="2400" b="0" i="1" smtClean="0">
                            <a:solidFill>
                              <a:srgbClr val="00203F"/>
                            </a:solidFill>
                            <a:latin typeface="Cambria Math"/>
                            <a:ea typeface="MS PGothic" charset="0"/>
                          </a:rPr>
                          <m:t>,</m:t>
                        </m:r>
                        <m:r>
                          <a:rPr lang="en-AU" sz="2400" b="0" i="1" smtClean="0">
                            <a:solidFill>
                              <a:srgbClr val="00203F"/>
                            </a:solidFill>
                            <a:latin typeface="Cambria Math"/>
                            <a:ea typeface="MS PGothic" charset="0"/>
                          </a:rPr>
                          <m:t>𝑐𝑜𝑚</m:t>
                        </m:r>
                      </m:sub>
                    </m:sSub>
                    <m:r>
                      <a:rPr lang="en-AU" sz="2400" b="0" i="1" smtClean="0">
                        <a:solidFill>
                          <a:srgbClr val="00203F"/>
                        </a:solidFill>
                        <a:latin typeface="Cambria Math"/>
                        <a:ea typeface="MS PGothic" charset="0"/>
                      </a:rPr>
                      <m:t>)</m:t>
                    </m:r>
                  </m:oMath>
                </a14:m>
                <a:endParaRPr lang="en-AU" sz="2400" dirty="0" smtClean="0">
                  <a:solidFill>
                    <a:schemeClr val="tx2"/>
                  </a:solidFill>
                </a:endParaRPr>
              </a:p>
              <a:p>
                <a:pPr marL="285750" indent="-285750">
                  <a:buFont typeface="Arial" panose="020B0604020202020204" pitchFamily="34" charset="0"/>
                  <a:buChar char="•"/>
                </a:pPr>
                <a:r>
                  <a:rPr lang="en-AU" dirty="0"/>
                  <a:t>P</a:t>
                </a:r>
                <a:r>
                  <a:rPr lang="en-AU" dirty="0" smtClean="0"/>
                  <a:t>roportion </a:t>
                </a:r>
                <a:r>
                  <a:rPr lang="en-AU" dirty="0"/>
                  <a:t>of</a:t>
                </a:r>
                <a:r>
                  <a:rPr lang="en-AU" dirty="0">
                    <a:latin typeface="Times New Roman" panose="02020603050405020304" pitchFamily="18" charset="0"/>
                    <a:cs typeface="Times New Roman" panose="02020603050405020304" pitchFamily="18" charset="0"/>
                  </a:rPr>
                  <a:t> </a:t>
                </a:r>
                <a:r>
                  <a:rPr lang="en-AU" i="1" dirty="0" err="1" smtClean="0">
                    <a:latin typeface="Times New Roman" panose="02020603050405020304" pitchFamily="18" charset="0"/>
                    <a:ea typeface="Cambria Math" panose="02040503050406030204" pitchFamily="18" charset="0"/>
                    <a:cs typeface="Times New Roman" panose="02020603050405020304" pitchFamily="18" charset="0"/>
                  </a:rPr>
                  <a:t>i</a:t>
                </a:r>
                <a:r>
                  <a:rPr lang="en-AU" dirty="0" smtClean="0">
                    <a:latin typeface="Times New Roman" panose="02020603050405020304" pitchFamily="18" charset="0"/>
                    <a:ea typeface="Cambria Math" panose="02040503050406030204" pitchFamily="18" charset="0"/>
                    <a:cs typeface="Times New Roman" panose="02020603050405020304" pitchFamily="18" charset="0"/>
                  </a:rPr>
                  <a:t>=1…</a:t>
                </a:r>
                <a:r>
                  <a:rPr lang="en-AU" i="1" dirty="0" smtClean="0">
                    <a:latin typeface="Times New Roman" panose="02020603050405020304" pitchFamily="18" charset="0"/>
                    <a:ea typeface="Cambria Math" panose="02040503050406030204" pitchFamily="18" charset="0"/>
                    <a:cs typeface="Times New Roman" panose="02020603050405020304" pitchFamily="18" charset="0"/>
                  </a:rPr>
                  <a:t>L</a:t>
                </a:r>
                <a:r>
                  <a:rPr lang="en-AU" dirty="0" smtClean="0">
                    <a:latin typeface="Times New Roman" panose="02020603050405020304" pitchFamily="18" charset="0"/>
                    <a:cs typeface="Times New Roman" panose="02020603050405020304" pitchFamily="18" charset="0"/>
                  </a:rPr>
                  <a:t> </a:t>
                </a:r>
                <a:r>
                  <a:rPr lang="en-AU" dirty="0"/>
                  <a:t>draws for </a:t>
                </a:r>
                <a:r>
                  <a:rPr lang="en-AU" dirty="0" smtClean="0"/>
                  <a:t>which </a:t>
                </a:r>
                <a14:m>
                  <m:oMath xmlns:m="http://schemas.openxmlformats.org/officeDocument/2006/math">
                    <m:sSubSup>
                      <m:sSubSupPr>
                        <m:ctrlPr>
                          <a:rPr lang="en-AU" i="1">
                            <a:latin typeface="Cambria Math" panose="02040503050406030204" pitchFamily="18" charset="0"/>
                          </a:rPr>
                        </m:ctrlPr>
                      </m:sSubSupPr>
                      <m:e>
                        <m:acc>
                          <m:accPr>
                            <m:chr m:val="̂"/>
                            <m:ctrlPr>
                              <a:rPr lang="en-AU" i="1">
                                <a:latin typeface="Cambria Math" panose="02040503050406030204" pitchFamily="18" charset="0"/>
                              </a:rPr>
                            </m:ctrlPr>
                          </m:accPr>
                          <m:e>
                            <m:r>
                              <a:rPr lang="en-AU" b="0" i="1" smtClean="0">
                                <a:latin typeface="Cambria Math"/>
                              </a:rPr>
                              <m:t>𝑄</m:t>
                            </m:r>
                          </m:e>
                        </m:acc>
                      </m:e>
                      <m:sub>
                        <m:r>
                          <a:rPr lang="en-AU" b="0" i="1" smtClean="0">
                            <a:latin typeface="Cambria Math"/>
                          </a:rPr>
                          <m:t>𝑖</m:t>
                        </m:r>
                      </m:sub>
                      <m:sup>
                        <m:r>
                          <a:rPr lang="en-AU" b="0" i="1" smtClean="0">
                            <a:latin typeface="Cambria Math"/>
                          </a:rPr>
                          <m:t>𝑐𝑜𝑚</m:t>
                        </m:r>
                      </m:sup>
                    </m:sSubSup>
                  </m:oMath>
                </a14:m>
                <a:r>
                  <a:rPr lang="en-AU" dirty="0" smtClean="0"/>
                  <a:t>&gt; </a:t>
                </a:r>
                <a14:m>
                  <m:oMath xmlns:m="http://schemas.openxmlformats.org/officeDocument/2006/math">
                    <m:sSubSup>
                      <m:sSubSupPr>
                        <m:ctrlPr>
                          <a:rPr lang="en-AU" i="1">
                            <a:latin typeface="Cambria Math" panose="02040503050406030204" pitchFamily="18" charset="0"/>
                          </a:rPr>
                        </m:ctrlPr>
                      </m:sSubSupPr>
                      <m:e>
                        <m:acc>
                          <m:accPr>
                            <m:chr m:val="̂"/>
                            <m:ctrlPr>
                              <a:rPr lang="en-AU" i="1">
                                <a:latin typeface="Cambria Math" panose="02040503050406030204" pitchFamily="18" charset="0"/>
                              </a:rPr>
                            </m:ctrlPr>
                          </m:accPr>
                          <m:e>
                            <m:r>
                              <a:rPr lang="en-AU" b="0" i="1" smtClean="0">
                                <a:latin typeface="Cambria Math"/>
                              </a:rPr>
                              <m:t>𝑄</m:t>
                            </m:r>
                          </m:e>
                        </m:acc>
                      </m:e>
                      <m:sub>
                        <m:r>
                          <a:rPr lang="en-AU" b="0" i="1" smtClean="0">
                            <a:latin typeface="Cambria Math"/>
                          </a:rPr>
                          <m:t>𝑖</m:t>
                        </m:r>
                      </m:sub>
                      <m:sup>
                        <m:r>
                          <a:rPr lang="en-AU" i="1">
                            <a:latin typeface="Cambria Math"/>
                          </a:rPr>
                          <m:t>𝑟𝑒𝑝</m:t>
                        </m:r>
                      </m:sup>
                    </m:sSubSup>
                  </m:oMath>
                </a14:m>
                <a:endParaRPr lang="en-AU" dirty="0" smtClean="0"/>
              </a:p>
              <a:p>
                <a:pPr marL="285750" indent="-285750">
                  <a:buFont typeface="Arial" panose="020B0604020202020204" pitchFamily="34" charset="0"/>
                  <a:buChar char="•"/>
                </a:pPr>
                <a:r>
                  <a:rPr lang="en-AU" dirty="0" smtClean="0"/>
                  <a:t>Extreme values (0 or 1) suggests misfit between data and model</a:t>
                </a:r>
                <a:endParaRPr lang="en-AU" dirty="0"/>
              </a:p>
            </p:txBody>
          </p:sp>
        </mc:Choice>
        <mc:Fallback>
          <p:sp>
            <p:nvSpPr>
              <p:cNvPr id="8" name="Rectangle 7"/>
              <p:cNvSpPr>
                <a:spLocks noRot="1" noChangeAspect="1" noMove="1" noResize="1" noEditPoints="1" noAdjustHandles="1" noChangeArrowheads="1" noChangeShapeType="1" noTextEdit="1"/>
              </p:cNvSpPr>
              <p:nvPr/>
            </p:nvSpPr>
            <p:spPr>
              <a:xfrm>
                <a:off x="217524" y="5121950"/>
                <a:ext cx="8396795" cy="1141659"/>
              </a:xfrm>
              <a:prstGeom prst="rect">
                <a:avLst/>
              </a:prstGeom>
              <a:blipFill rotWithShape="0">
                <a:blip r:embed="rId9"/>
                <a:stretch>
                  <a:fillRect l="-1162" t="-4278" b="-8021"/>
                </a:stretch>
              </a:blipFill>
            </p:spPr>
            <p:txBody>
              <a:bodyPr/>
              <a:lstStyle/>
              <a:p>
                <a:r>
                  <a:rPr lang="en-US">
                    <a:noFill/>
                  </a:rPr>
                  <a:t> </a:t>
                </a:r>
              </a:p>
            </p:txBody>
          </p:sp>
        </mc:Fallback>
      </mc:AlternateContent>
      <p:sp>
        <p:nvSpPr>
          <p:cNvPr id="9" name="TextBox 8"/>
          <p:cNvSpPr txBox="1"/>
          <p:nvPr/>
        </p:nvSpPr>
        <p:spPr>
          <a:xfrm>
            <a:off x="5516538" y="153136"/>
            <a:ext cx="3346172" cy="369332"/>
          </a:xfrm>
          <a:prstGeom prst="rect">
            <a:avLst/>
          </a:prstGeom>
          <a:noFill/>
        </p:spPr>
        <p:txBody>
          <a:bodyPr wrap="none" rtlCol="0">
            <a:spAutoFit/>
          </a:bodyPr>
          <a:lstStyle/>
          <a:p>
            <a:r>
              <a:rPr lang="en-AU" dirty="0" smtClean="0"/>
              <a:t>Based on He and </a:t>
            </a:r>
            <a:r>
              <a:rPr lang="en-AU" dirty="0" err="1" smtClean="0"/>
              <a:t>Zaslavsky</a:t>
            </a:r>
            <a:r>
              <a:rPr lang="en-AU" dirty="0" smtClean="0"/>
              <a:t> (2011)</a:t>
            </a:r>
            <a:endParaRPr lang="en-AU" dirty="0"/>
          </a:p>
        </p:txBody>
      </p:sp>
      <p:sp>
        <p:nvSpPr>
          <p:cNvPr id="29" name="Rectangle 28"/>
          <p:cNvSpPr/>
          <p:nvPr/>
        </p:nvSpPr>
        <p:spPr>
          <a:xfrm>
            <a:off x="3701782" y="4620963"/>
            <a:ext cx="1366080" cy="338554"/>
          </a:xfrm>
          <a:prstGeom prst="rect">
            <a:avLst/>
          </a:prstGeom>
        </p:spPr>
        <p:txBody>
          <a:bodyPr wrap="none">
            <a:spAutoFit/>
          </a:bodyPr>
          <a:lstStyle/>
          <a:p>
            <a:r>
              <a:rPr lang="en-AU" sz="1600" b="1" i="1" dirty="0" smtClean="0">
                <a:latin typeface="Book Antiqua" pitchFamily="18" charset="0"/>
              </a:rPr>
              <a:t>1</a:t>
            </a:r>
            <a:r>
              <a:rPr lang="en-AU" sz="1600" b="1" i="1" baseline="30000" dirty="0" smtClean="0">
                <a:latin typeface="Book Antiqua" pitchFamily="18" charset="0"/>
              </a:rPr>
              <a:t>st</a:t>
            </a:r>
            <a:r>
              <a:rPr lang="en-AU" sz="1600" b="1" i="1" dirty="0" smtClean="0">
                <a:latin typeface="Book Antiqua" pitchFamily="18" charset="0"/>
              </a:rPr>
              <a:t> replicated</a:t>
            </a:r>
            <a:endParaRPr lang="en-AU" sz="1600" b="1" i="1" dirty="0">
              <a:latin typeface="Book Antiqua" pitchFamily="18" charset="0"/>
            </a:endParaRPr>
          </a:p>
        </p:txBody>
      </p:sp>
      <p:sp>
        <p:nvSpPr>
          <p:cNvPr id="30" name="Rectangle 29"/>
          <p:cNvSpPr/>
          <p:nvPr/>
        </p:nvSpPr>
        <p:spPr>
          <a:xfrm>
            <a:off x="5533655" y="4592795"/>
            <a:ext cx="1402948" cy="338554"/>
          </a:xfrm>
          <a:prstGeom prst="rect">
            <a:avLst/>
          </a:prstGeom>
        </p:spPr>
        <p:txBody>
          <a:bodyPr wrap="none">
            <a:spAutoFit/>
          </a:bodyPr>
          <a:lstStyle/>
          <a:p>
            <a:r>
              <a:rPr lang="en-AU" sz="1600" b="1" i="1" dirty="0" smtClean="0">
                <a:latin typeface="Book Antiqua" pitchFamily="18" charset="0"/>
              </a:rPr>
              <a:t>2</a:t>
            </a:r>
            <a:r>
              <a:rPr lang="en-AU" sz="1600" b="1" i="1" baseline="30000" dirty="0" smtClean="0">
                <a:latin typeface="Book Antiqua" pitchFamily="18" charset="0"/>
              </a:rPr>
              <a:t>nd</a:t>
            </a:r>
            <a:r>
              <a:rPr lang="en-AU" sz="1600" b="1" i="1" dirty="0" smtClean="0">
                <a:latin typeface="Book Antiqua" pitchFamily="18" charset="0"/>
              </a:rPr>
              <a:t> replicated</a:t>
            </a:r>
            <a:endParaRPr lang="en-AU" sz="1600" b="1" i="1" dirty="0">
              <a:latin typeface="Book Antiqua" pitchFamily="18" charset="0"/>
            </a:endParaRPr>
          </a:p>
        </p:txBody>
      </p:sp>
      <p:sp>
        <p:nvSpPr>
          <p:cNvPr id="33" name="Rectangle 32"/>
          <p:cNvSpPr/>
          <p:nvPr/>
        </p:nvSpPr>
        <p:spPr>
          <a:xfrm>
            <a:off x="7356669" y="4592795"/>
            <a:ext cx="1402948" cy="338554"/>
          </a:xfrm>
          <a:prstGeom prst="rect">
            <a:avLst/>
          </a:prstGeom>
        </p:spPr>
        <p:txBody>
          <a:bodyPr wrap="none">
            <a:spAutoFit/>
          </a:bodyPr>
          <a:lstStyle/>
          <a:p>
            <a:r>
              <a:rPr lang="en-AU" sz="1600" b="1" i="1" dirty="0" err="1">
                <a:latin typeface="Book Antiqua" pitchFamily="18" charset="0"/>
              </a:rPr>
              <a:t>L</a:t>
            </a:r>
            <a:r>
              <a:rPr lang="en-AU" sz="1600" b="1" i="1" baseline="30000" dirty="0" err="1" smtClean="0">
                <a:latin typeface="Book Antiqua" pitchFamily="18" charset="0"/>
              </a:rPr>
              <a:t>th</a:t>
            </a:r>
            <a:r>
              <a:rPr lang="en-AU" sz="1600" b="1" i="1" dirty="0" smtClean="0">
                <a:latin typeface="Book Antiqua" pitchFamily="18" charset="0"/>
              </a:rPr>
              <a:t> replicated</a:t>
            </a:r>
            <a:endParaRPr lang="en-AU" sz="1600" b="1" i="1" dirty="0">
              <a:latin typeface="Book Antiqua" pitchFamily="18" charset="0"/>
            </a:endParaRPr>
          </a:p>
        </p:txBody>
      </p:sp>
      <p:sp>
        <p:nvSpPr>
          <p:cNvPr id="37" name="TextBox 36"/>
          <p:cNvSpPr txBox="1"/>
          <p:nvPr/>
        </p:nvSpPr>
        <p:spPr>
          <a:xfrm>
            <a:off x="6945477" y="4504814"/>
            <a:ext cx="343364" cy="369332"/>
          </a:xfrm>
          <a:prstGeom prst="rect">
            <a:avLst/>
          </a:prstGeom>
          <a:noFill/>
        </p:spPr>
        <p:txBody>
          <a:bodyPr wrap="none" rtlCol="0">
            <a:spAutoFit/>
          </a:bodyPr>
          <a:lstStyle/>
          <a:p>
            <a:r>
              <a:rPr lang="en-AU" dirty="0" smtClean="0"/>
              <a:t>…</a:t>
            </a:r>
            <a:endParaRPr lang="en-AU" dirty="0"/>
          </a:p>
        </p:txBody>
      </p:sp>
      <p:sp>
        <p:nvSpPr>
          <p:cNvPr id="2" name="Slide Number Placeholder 1"/>
          <p:cNvSpPr>
            <a:spLocks noGrp="1"/>
          </p:cNvSpPr>
          <p:nvPr>
            <p:ph type="sldNum" sz="quarter" idx="12"/>
          </p:nvPr>
        </p:nvSpPr>
        <p:spPr/>
        <p:txBody>
          <a:bodyPr/>
          <a:lstStyle/>
          <a:p>
            <a:fld id="{A1DB02FD-4DD2-4A73-ABDF-6B1E55BA6D8D}" type="slidenum">
              <a:rPr lang="en-AU" smtClean="0"/>
              <a:t>21</a:t>
            </a:fld>
            <a:endParaRPr lang="en-AU" dirty="0"/>
          </a:p>
        </p:txBody>
      </p:sp>
    </p:spTree>
    <p:extLst>
      <p:ext uri="{BB962C8B-B14F-4D97-AF65-F5344CB8AC3E}">
        <p14:creationId xmlns:p14="http://schemas.microsoft.com/office/powerpoint/2010/main" val="168420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8" grpId="0" animBg="1"/>
      <p:bldP spid="3" grpId="0"/>
      <p:bldP spid="23" grpId="0"/>
      <p:bldP spid="24" grpId="0"/>
      <p:bldP spid="5" grpId="0"/>
      <p:bldP spid="31" grpId="0"/>
      <p:bldP spid="32" grpId="0"/>
      <p:bldP spid="7" grpId="0"/>
      <p:bldP spid="8" grpId="0"/>
      <p:bldP spid="29" grpId="0"/>
      <p:bldP spid="30" grpId="0"/>
      <p:bldP spid="33" grpId="0"/>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Simulation evaluation of posterior predictive checking</a:t>
            </a:r>
            <a:endParaRPr lang="en-US" dirty="0"/>
          </a:p>
        </p:txBody>
      </p:sp>
      <p:sp>
        <p:nvSpPr>
          <p:cNvPr id="3" name="Content Placeholder 2"/>
          <p:cNvSpPr>
            <a:spLocks noGrp="1"/>
          </p:cNvSpPr>
          <p:nvPr>
            <p:ph idx="1"/>
          </p:nvPr>
        </p:nvSpPr>
        <p:spPr/>
        <p:txBody>
          <a:bodyPr>
            <a:normAutofit/>
          </a:bodyPr>
          <a:lstStyle/>
          <a:p>
            <a:r>
              <a:rPr lang="en-US" sz="2400" dirty="0" smtClean="0"/>
              <a:t>Simulated incomplete datasets under MAR</a:t>
            </a:r>
          </a:p>
          <a:p>
            <a:r>
              <a:rPr lang="en-US" sz="2400" dirty="0" smtClean="0"/>
              <a:t>Deliberately </a:t>
            </a:r>
            <a:r>
              <a:rPr lang="en-US" sz="2400" dirty="0" err="1" smtClean="0"/>
              <a:t>misspecified</a:t>
            </a:r>
            <a:r>
              <a:rPr lang="en-US" sz="2400" dirty="0" smtClean="0"/>
              <a:t> imputation models</a:t>
            </a:r>
            <a:endParaRPr lang="en-US" sz="2400" dirty="0"/>
          </a:p>
        </p:txBody>
      </p:sp>
      <p:sp>
        <p:nvSpPr>
          <p:cNvPr id="4" name="Slide Number Placeholder 3"/>
          <p:cNvSpPr>
            <a:spLocks noGrp="1"/>
          </p:cNvSpPr>
          <p:nvPr>
            <p:ph type="sldNum" sz="quarter" idx="12"/>
          </p:nvPr>
        </p:nvSpPr>
        <p:spPr/>
        <p:txBody>
          <a:bodyPr/>
          <a:lstStyle/>
          <a:p>
            <a:fld id="{A1DB02FD-4DD2-4A73-ABDF-6B1E55BA6D8D}" type="slidenum">
              <a:rPr lang="en-AU" smtClean="0"/>
              <a:t>22</a:t>
            </a:fld>
            <a:endParaRPr lang="en-AU"/>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563603"/>
            <a:ext cx="5328592" cy="3882418"/>
          </a:xfrm>
          <a:prstGeom prst="rect">
            <a:avLst/>
          </a:prstGeom>
        </p:spPr>
      </p:pic>
      <p:sp>
        <p:nvSpPr>
          <p:cNvPr id="7" name="TextBox 6"/>
          <p:cNvSpPr txBox="1"/>
          <p:nvPr/>
        </p:nvSpPr>
        <p:spPr>
          <a:xfrm>
            <a:off x="1873879" y="6444044"/>
            <a:ext cx="6154505" cy="307777"/>
          </a:xfrm>
          <a:prstGeom prst="rect">
            <a:avLst/>
          </a:prstGeom>
          <a:noFill/>
        </p:spPr>
        <p:txBody>
          <a:bodyPr wrap="none" rtlCol="0">
            <a:spAutoFit/>
          </a:bodyPr>
          <a:lstStyle/>
          <a:p>
            <a:r>
              <a:rPr lang="en-US" sz="1400" dirty="0" smtClean="0"/>
              <a:t>1=de-skewing, 2=no de-skewing, 3=no auxiliary variables, 4=no outcome variables</a:t>
            </a:r>
            <a:endParaRPr lang="en-US" sz="1400" dirty="0"/>
          </a:p>
        </p:txBody>
      </p:sp>
    </p:spTree>
    <p:extLst>
      <p:ext uri="{BB962C8B-B14F-4D97-AF65-F5344CB8AC3E}">
        <p14:creationId xmlns:p14="http://schemas.microsoft.com/office/powerpoint/2010/main" val="220792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Posterior </a:t>
            </a:r>
            <a:r>
              <a:rPr lang="en-AU" dirty="0" smtClean="0"/>
              <a:t>predictive </a:t>
            </a:r>
            <a:r>
              <a:rPr lang="en-AU" dirty="0" smtClean="0"/>
              <a:t>checking: </a:t>
            </a:r>
            <a:r>
              <a:rPr lang="en-AU" dirty="0" smtClean="0"/>
              <a:t>summary</a:t>
            </a:r>
            <a:endParaRPr lang="en-AU" dirty="0"/>
          </a:p>
        </p:txBody>
      </p:sp>
      <p:sp>
        <p:nvSpPr>
          <p:cNvPr id="3" name="Content Placeholder 2"/>
          <p:cNvSpPr>
            <a:spLocks noGrp="1"/>
          </p:cNvSpPr>
          <p:nvPr>
            <p:ph idx="1"/>
          </p:nvPr>
        </p:nvSpPr>
        <p:spPr/>
        <p:txBody>
          <a:bodyPr>
            <a:normAutofit/>
          </a:bodyPr>
          <a:lstStyle/>
          <a:p>
            <a:r>
              <a:rPr lang="en-AU" dirty="0" smtClean="0"/>
              <a:t>Advantages</a:t>
            </a:r>
          </a:p>
          <a:p>
            <a:pPr lvl="1"/>
            <a:r>
              <a:rPr lang="en-AU" dirty="0" smtClean="0"/>
              <a:t>versatile: can be used to check any imputation model</a:t>
            </a:r>
          </a:p>
          <a:p>
            <a:pPr lvl="1"/>
            <a:r>
              <a:rPr lang="en-AU" dirty="0" smtClean="0"/>
              <a:t>focuses on the effect of the imputation model on target quantities of interest </a:t>
            </a:r>
            <a:endParaRPr lang="en-AU" dirty="0" smtClean="0"/>
          </a:p>
          <a:p>
            <a:pPr lvl="1"/>
            <a:endParaRPr lang="en-AU" dirty="0"/>
          </a:p>
          <a:p>
            <a:r>
              <a:rPr lang="en-AU" dirty="0" smtClean="0"/>
              <a:t>Disadvantages</a:t>
            </a:r>
          </a:p>
          <a:p>
            <a:pPr lvl="1"/>
            <a:r>
              <a:rPr lang="en-AU" dirty="0"/>
              <a:t>Computationally intensive</a:t>
            </a:r>
          </a:p>
          <a:p>
            <a:pPr lvl="1"/>
            <a:r>
              <a:rPr lang="en-AU" dirty="0" smtClean="0"/>
              <a:t>Usefulness </a:t>
            </a:r>
            <a:r>
              <a:rPr lang="en-AU" dirty="0" smtClean="0"/>
              <a:t>diminishes with increased amounts of missing data</a:t>
            </a:r>
          </a:p>
          <a:p>
            <a:pPr marL="457200" lvl="1" indent="0">
              <a:buNone/>
            </a:pPr>
            <a:endParaRPr lang="en-AU" dirty="0" smtClean="0"/>
          </a:p>
          <a:p>
            <a:pPr marL="457200" lvl="1" indent="0">
              <a:buNone/>
            </a:pPr>
            <a:endParaRPr lang="en-AU" dirty="0" smtClean="0"/>
          </a:p>
        </p:txBody>
      </p:sp>
      <p:sp>
        <p:nvSpPr>
          <p:cNvPr id="4" name="Slide Number Placeholder 3"/>
          <p:cNvSpPr>
            <a:spLocks noGrp="1"/>
          </p:cNvSpPr>
          <p:nvPr>
            <p:ph type="sldNum" sz="quarter" idx="12"/>
          </p:nvPr>
        </p:nvSpPr>
        <p:spPr/>
        <p:txBody>
          <a:bodyPr/>
          <a:lstStyle/>
          <a:p>
            <a:fld id="{A1DB02FD-4DD2-4A73-ABDF-6B1E55BA6D8D}" type="slidenum">
              <a:rPr lang="en-AU" smtClean="0"/>
              <a:t>23</a:t>
            </a:fld>
            <a:endParaRPr lang="en-AU" dirty="0"/>
          </a:p>
        </p:txBody>
      </p:sp>
      <p:sp>
        <p:nvSpPr>
          <p:cNvPr id="5" name="Rectangle 4"/>
          <p:cNvSpPr/>
          <p:nvPr/>
        </p:nvSpPr>
        <p:spPr>
          <a:xfrm>
            <a:off x="251520" y="6000948"/>
            <a:ext cx="8208912" cy="615553"/>
          </a:xfrm>
          <a:prstGeom prst="rect">
            <a:avLst/>
          </a:prstGeom>
        </p:spPr>
        <p:txBody>
          <a:bodyPr wrap="square">
            <a:spAutoFit/>
          </a:bodyPr>
          <a:lstStyle/>
          <a:p>
            <a:pPr lvl="1"/>
            <a:r>
              <a:rPr lang="en-US" sz="1700" dirty="0">
                <a:solidFill>
                  <a:schemeClr val="tx2"/>
                </a:solidFill>
              </a:rPr>
              <a:t>Nguyen, C. D., Lee, K. J. and Carlin, J. B. (2015), Posterior predictive checking of multiple imputation models. Biometrical Journal</a:t>
            </a:r>
            <a:endParaRPr lang="en-AU" sz="1700" dirty="0">
              <a:solidFill>
                <a:schemeClr val="tx2"/>
              </a:solidFill>
            </a:endParaRPr>
          </a:p>
        </p:txBody>
      </p:sp>
    </p:spTree>
    <p:extLst>
      <p:ext uri="{BB962C8B-B14F-4D97-AF65-F5344CB8AC3E}">
        <p14:creationId xmlns:p14="http://schemas.microsoft.com/office/powerpoint/2010/main" val="15346498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Posterior predictive checking</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22841173"/>
              </p:ext>
            </p:extLst>
          </p:nvPr>
        </p:nvGraphicFramePr>
        <p:xfrm>
          <a:off x="1331640" y="2060848"/>
          <a:ext cx="6732748" cy="2649325"/>
        </p:xfrm>
        <a:graphic>
          <a:graphicData uri="http://schemas.openxmlformats.org/drawingml/2006/table">
            <a:tbl>
              <a:tblPr firstRow="1" firstCol="1">
                <a:tableStyleId>{5C22544A-7EE6-4342-B048-85BDC9FD1C3A}</a:tableStyleId>
              </a:tblPr>
              <a:tblGrid>
                <a:gridCol w="3213264"/>
                <a:gridCol w="1311045"/>
                <a:gridCol w="1311045"/>
                <a:gridCol w="897394"/>
              </a:tblGrid>
              <a:tr h="315881">
                <a:tc>
                  <a:txBody>
                    <a:bodyPr/>
                    <a:lstStyle/>
                    <a:p>
                      <a:pPr>
                        <a:lnSpc>
                          <a:spcPct val="115000"/>
                        </a:lnSpc>
                        <a:spcAft>
                          <a:spcPts val="0"/>
                        </a:spcAft>
                      </a:pPr>
                      <a:r>
                        <a:rPr lang="en-AU" sz="2000" dirty="0">
                          <a:solidFill>
                            <a:schemeClr val="bg1"/>
                          </a:solidFill>
                          <a:effectLst/>
                        </a:rPr>
                        <a:t> </a:t>
                      </a:r>
                      <a:endParaRPr lang="en-AU" sz="2000" dirty="0">
                        <a:solidFill>
                          <a:schemeClr val="bg1"/>
                        </a:solidFill>
                        <a:effectLst/>
                        <a:latin typeface="Calibri"/>
                        <a:ea typeface="Times New Roman"/>
                        <a:cs typeface="Times New Roman"/>
                      </a:endParaRPr>
                    </a:p>
                  </a:txBody>
                  <a:tcPr marL="62848" marR="62848" marT="0" marB="0"/>
                </a:tc>
                <a:tc gridSpan="3">
                  <a:txBody>
                    <a:bodyPr/>
                    <a:lstStyle/>
                    <a:p>
                      <a:pPr algn="ctr">
                        <a:lnSpc>
                          <a:spcPct val="115000"/>
                        </a:lnSpc>
                        <a:spcAft>
                          <a:spcPts val="0"/>
                        </a:spcAft>
                      </a:pPr>
                      <a:r>
                        <a:rPr lang="en-AU" sz="2000" dirty="0">
                          <a:effectLst/>
                        </a:rPr>
                        <a:t>Logistic regression coefficients</a:t>
                      </a:r>
                      <a:endParaRPr lang="en-AU" sz="2000" dirty="0">
                        <a:solidFill>
                          <a:srgbClr val="000000"/>
                        </a:solidFill>
                        <a:effectLst/>
                        <a:latin typeface="Calibri"/>
                        <a:ea typeface="Times New Roman"/>
                        <a:cs typeface="Times New Roman"/>
                      </a:endParaRPr>
                    </a:p>
                  </a:txBody>
                  <a:tcPr marL="62848" marR="62848" marT="0" marB="0"/>
                </a:tc>
                <a:tc hMerge="1">
                  <a:txBody>
                    <a:bodyPr/>
                    <a:lstStyle/>
                    <a:p>
                      <a:endParaRPr lang="en-AU"/>
                    </a:p>
                  </a:txBody>
                  <a:tcPr/>
                </a:tc>
                <a:tc hMerge="1">
                  <a:txBody>
                    <a:bodyPr/>
                    <a:lstStyle/>
                    <a:p>
                      <a:endParaRPr lang="en-AU"/>
                    </a:p>
                  </a:txBody>
                  <a:tcPr/>
                </a:tc>
              </a:tr>
              <a:tr h="374561">
                <a:tc>
                  <a:txBody>
                    <a:bodyPr/>
                    <a:lstStyle/>
                    <a:p>
                      <a:pPr>
                        <a:lnSpc>
                          <a:spcPct val="150000"/>
                        </a:lnSpc>
                        <a:spcAft>
                          <a:spcPts val="0"/>
                        </a:spcAft>
                      </a:pPr>
                      <a:r>
                        <a:rPr lang="en-AU" sz="1800" dirty="0">
                          <a:solidFill>
                            <a:schemeClr val="bg1"/>
                          </a:solidFill>
                          <a:effectLst/>
                        </a:rPr>
                        <a:t> </a:t>
                      </a:r>
                      <a:endParaRPr lang="en-AU" sz="2000" dirty="0">
                        <a:solidFill>
                          <a:schemeClr val="bg1"/>
                        </a:solidFill>
                        <a:effectLst/>
                        <a:latin typeface="Calibri"/>
                        <a:ea typeface="Times New Roman"/>
                        <a:cs typeface="Times New Roman"/>
                      </a:endParaRPr>
                    </a:p>
                  </a:txBody>
                  <a:tcPr marL="62848" marR="62848" marT="0" marB="0"/>
                </a:tc>
                <a:tc>
                  <a:txBody>
                    <a:bodyPr/>
                    <a:lstStyle/>
                    <a:p>
                      <a:pPr algn="ctr">
                        <a:lnSpc>
                          <a:spcPct val="115000"/>
                        </a:lnSpc>
                        <a:spcAft>
                          <a:spcPts val="0"/>
                        </a:spcAft>
                      </a:pPr>
                      <a:r>
                        <a:rPr lang="en-AU" sz="1600" b="1" dirty="0" smtClean="0">
                          <a:solidFill>
                            <a:srgbClr val="000000"/>
                          </a:solidFill>
                          <a:effectLst/>
                          <a:latin typeface="Calibri"/>
                          <a:ea typeface="Times New Roman"/>
                          <a:cs typeface="Times New Roman"/>
                        </a:rPr>
                        <a:t>Completed</a:t>
                      </a:r>
                      <a:endParaRPr lang="en-AU" sz="1600" b="1" dirty="0">
                        <a:solidFill>
                          <a:srgbClr val="000000"/>
                        </a:solidFill>
                        <a:effectLst/>
                        <a:latin typeface="Calibri"/>
                        <a:ea typeface="Times New Roman"/>
                        <a:cs typeface="Times New Roman"/>
                      </a:endParaRPr>
                    </a:p>
                  </a:txBody>
                  <a:tcPr marL="62848" marR="62848" marT="0" marB="0" anchor="ctr"/>
                </a:tc>
                <a:tc>
                  <a:txBody>
                    <a:bodyPr/>
                    <a:lstStyle/>
                    <a:p>
                      <a:pPr algn="ctr">
                        <a:lnSpc>
                          <a:spcPct val="115000"/>
                        </a:lnSpc>
                        <a:spcAft>
                          <a:spcPts val="0"/>
                        </a:spcAft>
                      </a:pPr>
                      <a:r>
                        <a:rPr lang="en-AU" sz="1600" b="1" dirty="0" smtClean="0">
                          <a:solidFill>
                            <a:srgbClr val="000000"/>
                          </a:solidFill>
                          <a:effectLst/>
                          <a:latin typeface="Calibri"/>
                          <a:ea typeface="Times New Roman"/>
                          <a:cs typeface="Times New Roman"/>
                        </a:rPr>
                        <a:t>Replicated</a:t>
                      </a:r>
                      <a:endParaRPr lang="en-AU" sz="1600" b="1" dirty="0">
                        <a:solidFill>
                          <a:srgbClr val="000000"/>
                        </a:solidFill>
                        <a:effectLst/>
                        <a:latin typeface="Calibri"/>
                        <a:ea typeface="Times New Roman"/>
                        <a:cs typeface="Times New Roman"/>
                      </a:endParaRPr>
                    </a:p>
                  </a:txBody>
                  <a:tcPr marL="62848" marR="62848" marT="0" marB="0" anchor="ctr"/>
                </a:tc>
                <a:tc>
                  <a:txBody>
                    <a:bodyPr/>
                    <a:lstStyle/>
                    <a:p>
                      <a:pPr algn="ctr">
                        <a:lnSpc>
                          <a:spcPct val="115000"/>
                        </a:lnSpc>
                        <a:spcAft>
                          <a:spcPts val="0"/>
                        </a:spcAft>
                      </a:pPr>
                      <a:r>
                        <a:rPr lang="en-AU" sz="1600" b="1" dirty="0" err="1" smtClean="0">
                          <a:solidFill>
                            <a:srgbClr val="000000"/>
                          </a:solidFill>
                          <a:effectLst/>
                          <a:latin typeface="Calibri"/>
                          <a:ea typeface="Times New Roman"/>
                          <a:cs typeface="Times New Roman"/>
                        </a:rPr>
                        <a:t>pbcom</a:t>
                      </a:r>
                      <a:endParaRPr lang="en-AU" sz="1600" b="1" dirty="0">
                        <a:solidFill>
                          <a:srgbClr val="000000"/>
                        </a:solidFill>
                        <a:effectLst/>
                        <a:latin typeface="Calibri"/>
                        <a:ea typeface="Times New Roman"/>
                        <a:cs typeface="Times New Roman"/>
                      </a:endParaRPr>
                    </a:p>
                  </a:txBody>
                  <a:tcPr marL="62848" marR="62848" marT="0" marB="0" anchor="ctr"/>
                </a:tc>
              </a:tr>
              <a:tr h="374561">
                <a:tc>
                  <a:txBody>
                    <a:bodyPr/>
                    <a:lstStyle/>
                    <a:p>
                      <a:pPr algn="l" fontAlgn="b"/>
                      <a:r>
                        <a:rPr lang="en-AU" sz="1800" b="0" i="0" u="none" strike="noStrike" dirty="0" smtClean="0">
                          <a:solidFill>
                            <a:schemeClr val="bg1"/>
                          </a:solidFill>
                          <a:effectLst/>
                          <a:latin typeface="+mn-lt"/>
                        </a:rPr>
                        <a:t>Harsh parenting</a:t>
                      </a:r>
                      <a:endParaRPr lang="en-AU" sz="1800" b="0" i="0" u="none" strike="noStrike" dirty="0">
                        <a:solidFill>
                          <a:schemeClr val="bg1"/>
                        </a:solidFill>
                        <a:effectLst/>
                        <a:latin typeface="Calibri"/>
                      </a:endParaRPr>
                    </a:p>
                  </a:txBody>
                  <a:tcPr anchor="ctr"/>
                </a:tc>
                <a:tc>
                  <a:txBody>
                    <a:bodyPr/>
                    <a:lstStyle/>
                    <a:p>
                      <a:pPr algn="ctr">
                        <a:lnSpc>
                          <a:spcPct val="115000"/>
                        </a:lnSpc>
                        <a:spcAft>
                          <a:spcPts val="0"/>
                        </a:spcAft>
                      </a:pPr>
                      <a:r>
                        <a:rPr lang="en-AU" sz="1800" dirty="0">
                          <a:effectLst/>
                        </a:rPr>
                        <a:t>0.30</a:t>
                      </a:r>
                      <a:endParaRPr lang="en-AU" sz="1800" dirty="0">
                        <a:solidFill>
                          <a:srgbClr val="000000"/>
                        </a:solidFill>
                        <a:effectLst/>
                        <a:latin typeface="Calibri"/>
                        <a:ea typeface="Times New Roman"/>
                        <a:cs typeface="Times New Roman"/>
                      </a:endParaRPr>
                    </a:p>
                  </a:txBody>
                  <a:tcPr marL="62848" marR="62848" marT="0" marB="0" anchor="ctr"/>
                </a:tc>
                <a:tc>
                  <a:txBody>
                    <a:bodyPr/>
                    <a:lstStyle/>
                    <a:p>
                      <a:pPr algn="ctr">
                        <a:lnSpc>
                          <a:spcPct val="115000"/>
                        </a:lnSpc>
                        <a:spcAft>
                          <a:spcPts val="0"/>
                        </a:spcAft>
                      </a:pPr>
                      <a:r>
                        <a:rPr lang="en-AU" sz="1800" dirty="0">
                          <a:effectLst/>
                        </a:rPr>
                        <a:t>0.34</a:t>
                      </a:r>
                      <a:endParaRPr lang="en-AU" sz="1800" dirty="0">
                        <a:solidFill>
                          <a:srgbClr val="000000"/>
                        </a:solidFill>
                        <a:effectLst/>
                        <a:latin typeface="Calibri"/>
                        <a:ea typeface="Times New Roman"/>
                        <a:cs typeface="Times New Roman"/>
                      </a:endParaRPr>
                    </a:p>
                  </a:txBody>
                  <a:tcPr marL="62848" marR="62848" marT="0" marB="0" anchor="ctr"/>
                </a:tc>
                <a:tc>
                  <a:txBody>
                    <a:bodyPr/>
                    <a:lstStyle/>
                    <a:p>
                      <a:pPr algn="ctr">
                        <a:lnSpc>
                          <a:spcPct val="115000"/>
                        </a:lnSpc>
                        <a:spcAft>
                          <a:spcPts val="0"/>
                        </a:spcAft>
                      </a:pPr>
                      <a:r>
                        <a:rPr lang="en-AU" sz="1800" dirty="0">
                          <a:effectLst/>
                        </a:rPr>
                        <a:t>0.86</a:t>
                      </a:r>
                      <a:endParaRPr lang="en-AU" sz="1800" dirty="0">
                        <a:solidFill>
                          <a:srgbClr val="000000"/>
                        </a:solidFill>
                        <a:effectLst/>
                        <a:latin typeface="Calibri"/>
                        <a:ea typeface="Times New Roman"/>
                        <a:cs typeface="Times New Roman"/>
                      </a:endParaRPr>
                    </a:p>
                  </a:txBody>
                  <a:tcPr marL="62848" marR="62848" marT="0" marB="0" anchor="ctr"/>
                </a:tc>
              </a:tr>
              <a:tr h="374561">
                <a:tc>
                  <a:txBody>
                    <a:bodyPr/>
                    <a:lstStyle/>
                    <a:p>
                      <a:pPr algn="l" fontAlgn="b"/>
                      <a:r>
                        <a:rPr lang="en-AU" sz="1800" b="0" i="0" u="none" strike="noStrike" dirty="0" smtClean="0">
                          <a:solidFill>
                            <a:schemeClr val="bg1"/>
                          </a:solidFill>
                          <a:effectLst/>
                          <a:latin typeface="+mn-lt"/>
                        </a:rPr>
                        <a:t>Gender</a:t>
                      </a:r>
                      <a:endParaRPr lang="en-AU" sz="1800" b="0" i="0" u="none" strike="noStrike" dirty="0">
                        <a:solidFill>
                          <a:schemeClr val="bg1"/>
                        </a:solidFill>
                        <a:effectLst/>
                        <a:latin typeface="Calibri"/>
                      </a:endParaRPr>
                    </a:p>
                  </a:txBody>
                  <a:tcPr anchor="ctr"/>
                </a:tc>
                <a:tc>
                  <a:txBody>
                    <a:bodyPr/>
                    <a:lstStyle/>
                    <a:p>
                      <a:pPr algn="ctr">
                        <a:lnSpc>
                          <a:spcPct val="115000"/>
                        </a:lnSpc>
                        <a:spcAft>
                          <a:spcPts val="0"/>
                        </a:spcAft>
                      </a:pPr>
                      <a:r>
                        <a:rPr lang="en-AU" sz="1800" dirty="0">
                          <a:effectLst/>
                        </a:rPr>
                        <a:t>0.38</a:t>
                      </a:r>
                      <a:endParaRPr lang="en-AU" sz="1800" dirty="0">
                        <a:solidFill>
                          <a:srgbClr val="000000"/>
                        </a:solidFill>
                        <a:effectLst/>
                        <a:latin typeface="Calibri"/>
                        <a:ea typeface="Times New Roman"/>
                        <a:cs typeface="Times New Roman"/>
                      </a:endParaRPr>
                    </a:p>
                  </a:txBody>
                  <a:tcPr marL="62848" marR="62848" marT="0" marB="0" anchor="ctr"/>
                </a:tc>
                <a:tc>
                  <a:txBody>
                    <a:bodyPr/>
                    <a:lstStyle/>
                    <a:p>
                      <a:pPr algn="ctr">
                        <a:lnSpc>
                          <a:spcPct val="115000"/>
                        </a:lnSpc>
                        <a:spcAft>
                          <a:spcPts val="0"/>
                        </a:spcAft>
                      </a:pPr>
                      <a:r>
                        <a:rPr lang="en-AU" sz="1800" dirty="0">
                          <a:effectLst/>
                        </a:rPr>
                        <a:t>0.38</a:t>
                      </a:r>
                      <a:endParaRPr lang="en-AU" sz="1800" dirty="0">
                        <a:solidFill>
                          <a:srgbClr val="000000"/>
                        </a:solidFill>
                        <a:effectLst/>
                        <a:latin typeface="Calibri"/>
                        <a:ea typeface="Times New Roman"/>
                        <a:cs typeface="Times New Roman"/>
                      </a:endParaRPr>
                    </a:p>
                  </a:txBody>
                  <a:tcPr marL="62848" marR="62848" marT="0" marB="0" anchor="ctr"/>
                </a:tc>
                <a:tc>
                  <a:txBody>
                    <a:bodyPr/>
                    <a:lstStyle/>
                    <a:p>
                      <a:pPr algn="ctr">
                        <a:lnSpc>
                          <a:spcPct val="115000"/>
                        </a:lnSpc>
                        <a:spcAft>
                          <a:spcPts val="0"/>
                        </a:spcAft>
                      </a:pPr>
                      <a:r>
                        <a:rPr lang="en-AU" sz="1800">
                          <a:effectLst/>
                        </a:rPr>
                        <a:t>0.53</a:t>
                      </a:r>
                      <a:endParaRPr lang="en-AU" sz="1800">
                        <a:solidFill>
                          <a:srgbClr val="000000"/>
                        </a:solidFill>
                        <a:effectLst/>
                        <a:latin typeface="Calibri"/>
                        <a:ea typeface="Times New Roman"/>
                        <a:cs typeface="Times New Roman"/>
                      </a:endParaRPr>
                    </a:p>
                  </a:txBody>
                  <a:tcPr marL="62848" marR="62848" marT="0" marB="0" anchor="ctr"/>
                </a:tc>
              </a:tr>
              <a:tr h="374561">
                <a:tc>
                  <a:txBody>
                    <a:bodyPr/>
                    <a:lstStyle/>
                    <a:p>
                      <a:pPr algn="l" fontAlgn="b"/>
                      <a:r>
                        <a:rPr lang="en-AU" sz="1800" b="0" i="0" u="none" strike="noStrike" dirty="0" smtClean="0">
                          <a:solidFill>
                            <a:schemeClr val="bg1"/>
                          </a:solidFill>
                          <a:effectLst/>
                          <a:latin typeface="+mn-lt"/>
                        </a:rPr>
                        <a:t>Socioeconomic position </a:t>
                      </a:r>
                      <a:endParaRPr lang="en-AU" sz="1800" b="0" i="0" u="none" strike="noStrike" dirty="0">
                        <a:solidFill>
                          <a:schemeClr val="bg1"/>
                        </a:solidFill>
                        <a:effectLst/>
                        <a:latin typeface="Calibri"/>
                      </a:endParaRPr>
                    </a:p>
                  </a:txBody>
                  <a:tcPr anchor="ctr"/>
                </a:tc>
                <a:tc>
                  <a:txBody>
                    <a:bodyPr/>
                    <a:lstStyle/>
                    <a:p>
                      <a:pPr algn="ctr">
                        <a:lnSpc>
                          <a:spcPct val="115000"/>
                        </a:lnSpc>
                        <a:spcAft>
                          <a:spcPts val="0"/>
                        </a:spcAft>
                      </a:pPr>
                      <a:r>
                        <a:rPr lang="en-AU" sz="1800">
                          <a:effectLst/>
                        </a:rPr>
                        <a:t>-0.31</a:t>
                      </a:r>
                      <a:endParaRPr lang="en-AU" sz="1800">
                        <a:solidFill>
                          <a:srgbClr val="000000"/>
                        </a:solidFill>
                        <a:effectLst/>
                        <a:latin typeface="Calibri"/>
                        <a:ea typeface="Times New Roman"/>
                        <a:cs typeface="Times New Roman"/>
                      </a:endParaRPr>
                    </a:p>
                  </a:txBody>
                  <a:tcPr marL="62848" marR="62848" marT="0" marB="0" anchor="ctr"/>
                </a:tc>
                <a:tc>
                  <a:txBody>
                    <a:bodyPr/>
                    <a:lstStyle/>
                    <a:p>
                      <a:pPr algn="ctr">
                        <a:lnSpc>
                          <a:spcPct val="115000"/>
                        </a:lnSpc>
                        <a:spcAft>
                          <a:spcPts val="0"/>
                        </a:spcAft>
                      </a:pPr>
                      <a:r>
                        <a:rPr lang="en-AU" sz="1800" dirty="0">
                          <a:effectLst/>
                        </a:rPr>
                        <a:t>-0.30</a:t>
                      </a:r>
                      <a:endParaRPr lang="en-AU" sz="1800" dirty="0">
                        <a:solidFill>
                          <a:srgbClr val="000000"/>
                        </a:solidFill>
                        <a:effectLst/>
                        <a:latin typeface="Calibri"/>
                        <a:ea typeface="Times New Roman"/>
                        <a:cs typeface="Times New Roman"/>
                      </a:endParaRPr>
                    </a:p>
                  </a:txBody>
                  <a:tcPr marL="62848" marR="62848" marT="0" marB="0" anchor="ctr"/>
                </a:tc>
                <a:tc>
                  <a:txBody>
                    <a:bodyPr/>
                    <a:lstStyle/>
                    <a:p>
                      <a:pPr algn="ctr">
                        <a:lnSpc>
                          <a:spcPct val="115000"/>
                        </a:lnSpc>
                        <a:spcAft>
                          <a:spcPts val="0"/>
                        </a:spcAft>
                      </a:pPr>
                      <a:r>
                        <a:rPr lang="en-AU" sz="1800">
                          <a:effectLst/>
                        </a:rPr>
                        <a:t>0.61</a:t>
                      </a:r>
                      <a:endParaRPr lang="en-AU" sz="1800">
                        <a:solidFill>
                          <a:srgbClr val="000000"/>
                        </a:solidFill>
                        <a:effectLst/>
                        <a:latin typeface="Calibri"/>
                        <a:ea typeface="Times New Roman"/>
                        <a:cs typeface="Times New Roman"/>
                      </a:endParaRPr>
                    </a:p>
                  </a:txBody>
                  <a:tcPr marL="62848" marR="62848" marT="0" marB="0" anchor="ctr"/>
                </a:tc>
              </a:tr>
              <a:tr h="374561">
                <a:tc>
                  <a:txBody>
                    <a:bodyPr/>
                    <a:lstStyle/>
                    <a:p>
                      <a:pPr algn="l" fontAlgn="b"/>
                      <a:r>
                        <a:rPr lang="en-AU" sz="1800" b="0" i="0" u="none" strike="noStrike" dirty="0" smtClean="0">
                          <a:solidFill>
                            <a:schemeClr val="bg1"/>
                          </a:solidFill>
                          <a:effectLst/>
                          <a:latin typeface="+mn-lt"/>
                        </a:rPr>
                        <a:t>Financial</a:t>
                      </a:r>
                      <a:r>
                        <a:rPr lang="en-AU" sz="1800" b="0" i="0" u="none" strike="noStrike" baseline="0" dirty="0" smtClean="0">
                          <a:solidFill>
                            <a:schemeClr val="bg1"/>
                          </a:solidFill>
                          <a:effectLst/>
                          <a:latin typeface="+mn-lt"/>
                        </a:rPr>
                        <a:t> h</a:t>
                      </a:r>
                      <a:r>
                        <a:rPr lang="en-AU" sz="1800" b="0" i="0" u="none" strike="noStrike" dirty="0" smtClean="0">
                          <a:solidFill>
                            <a:schemeClr val="bg1"/>
                          </a:solidFill>
                          <a:effectLst/>
                          <a:latin typeface="+mn-lt"/>
                        </a:rPr>
                        <a:t>ardship</a:t>
                      </a:r>
                      <a:endParaRPr lang="en-AU" sz="1800" b="0" i="0" u="none" strike="noStrike" dirty="0">
                        <a:solidFill>
                          <a:schemeClr val="bg1"/>
                        </a:solidFill>
                        <a:effectLst/>
                        <a:latin typeface="Calibri"/>
                      </a:endParaRPr>
                    </a:p>
                  </a:txBody>
                  <a:tcPr anchor="ctr"/>
                </a:tc>
                <a:tc>
                  <a:txBody>
                    <a:bodyPr/>
                    <a:lstStyle/>
                    <a:p>
                      <a:pPr algn="ctr">
                        <a:lnSpc>
                          <a:spcPct val="115000"/>
                        </a:lnSpc>
                        <a:spcAft>
                          <a:spcPts val="0"/>
                        </a:spcAft>
                      </a:pPr>
                      <a:r>
                        <a:rPr lang="en-AU" sz="1800" dirty="0">
                          <a:effectLst/>
                        </a:rPr>
                        <a:t>0.10</a:t>
                      </a:r>
                      <a:endParaRPr lang="en-AU" sz="1800" dirty="0">
                        <a:solidFill>
                          <a:srgbClr val="000000"/>
                        </a:solidFill>
                        <a:effectLst/>
                        <a:latin typeface="Calibri"/>
                        <a:ea typeface="Times New Roman"/>
                        <a:cs typeface="Times New Roman"/>
                      </a:endParaRPr>
                    </a:p>
                  </a:txBody>
                  <a:tcPr marL="62848" marR="62848" marT="0" marB="0" anchor="ctr"/>
                </a:tc>
                <a:tc>
                  <a:txBody>
                    <a:bodyPr/>
                    <a:lstStyle/>
                    <a:p>
                      <a:pPr algn="ctr">
                        <a:lnSpc>
                          <a:spcPct val="115000"/>
                        </a:lnSpc>
                        <a:spcAft>
                          <a:spcPts val="0"/>
                        </a:spcAft>
                      </a:pPr>
                      <a:r>
                        <a:rPr lang="en-AU" sz="1800" dirty="0">
                          <a:effectLst/>
                        </a:rPr>
                        <a:t>0.13</a:t>
                      </a:r>
                      <a:endParaRPr lang="en-AU" sz="1800" dirty="0">
                        <a:solidFill>
                          <a:srgbClr val="000000"/>
                        </a:solidFill>
                        <a:effectLst/>
                        <a:latin typeface="Calibri"/>
                        <a:ea typeface="Times New Roman"/>
                        <a:cs typeface="Times New Roman"/>
                      </a:endParaRPr>
                    </a:p>
                  </a:txBody>
                  <a:tcPr marL="62848" marR="62848" marT="0" marB="0" anchor="ctr"/>
                </a:tc>
                <a:tc>
                  <a:txBody>
                    <a:bodyPr/>
                    <a:lstStyle/>
                    <a:p>
                      <a:pPr algn="ctr">
                        <a:lnSpc>
                          <a:spcPct val="115000"/>
                        </a:lnSpc>
                        <a:spcAft>
                          <a:spcPts val="0"/>
                        </a:spcAft>
                      </a:pPr>
                      <a:r>
                        <a:rPr lang="en-AU" sz="1800">
                          <a:effectLst/>
                        </a:rPr>
                        <a:t>0.69</a:t>
                      </a:r>
                      <a:endParaRPr lang="en-AU" sz="1800">
                        <a:solidFill>
                          <a:srgbClr val="000000"/>
                        </a:solidFill>
                        <a:effectLst/>
                        <a:latin typeface="Calibri"/>
                        <a:ea typeface="Times New Roman"/>
                        <a:cs typeface="Times New Roman"/>
                      </a:endParaRPr>
                    </a:p>
                  </a:txBody>
                  <a:tcPr marL="62848" marR="62848" marT="0" marB="0" anchor="ctr"/>
                </a:tc>
              </a:tr>
              <a:tr h="389081">
                <a:tc>
                  <a:txBody>
                    <a:bodyPr/>
                    <a:lstStyle/>
                    <a:p>
                      <a:pPr algn="l" fontAlgn="b"/>
                      <a:r>
                        <a:rPr lang="en-AU" sz="1800" b="0" i="0" u="none" strike="noStrike" baseline="0" dirty="0" smtClean="0">
                          <a:solidFill>
                            <a:schemeClr val="bg1"/>
                          </a:solidFill>
                          <a:effectLst/>
                          <a:latin typeface="+mn-lt"/>
                        </a:rPr>
                        <a:t>Psychological distress</a:t>
                      </a:r>
                      <a:endParaRPr lang="en-AU" sz="1800" b="0" i="0" u="none" strike="noStrike" dirty="0">
                        <a:solidFill>
                          <a:schemeClr val="bg1"/>
                        </a:solidFill>
                        <a:effectLst/>
                        <a:latin typeface="Calibri"/>
                      </a:endParaRPr>
                    </a:p>
                  </a:txBody>
                  <a:tcPr anchor="ctr"/>
                </a:tc>
                <a:tc>
                  <a:txBody>
                    <a:bodyPr/>
                    <a:lstStyle/>
                    <a:p>
                      <a:pPr algn="ctr">
                        <a:lnSpc>
                          <a:spcPct val="115000"/>
                        </a:lnSpc>
                        <a:spcAft>
                          <a:spcPts val="0"/>
                        </a:spcAft>
                      </a:pPr>
                      <a:r>
                        <a:rPr lang="en-AU" sz="1800" dirty="0">
                          <a:effectLst/>
                        </a:rPr>
                        <a:t>0.04</a:t>
                      </a:r>
                      <a:endParaRPr lang="en-AU" sz="1800" dirty="0">
                        <a:solidFill>
                          <a:srgbClr val="000000"/>
                        </a:solidFill>
                        <a:effectLst/>
                        <a:latin typeface="Calibri"/>
                        <a:ea typeface="Times New Roman"/>
                        <a:cs typeface="Times New Roman"/>
                      </a:endParaRPr>
                    </a:p>
                  </a:txBody>
                  <a:tcPr marL="62848" marR="62848" marT="0" marB="0" anchor="ctr"/>
                </a:tc>
                <a:tc>
                  <a:txBody>
                    <a:bodyPr/>
                    <a:lstStyle/>
                    <a:p>
                      <a:pPr algn="ctr">
                        <a:lnSpc>
                          <a:spcPct val="115000"/>
                        </a:lnSpc>
                        <a:spcAft>
                          <a:spcPts val="0"/>
                        </a:spcAft>
                      </a:pPr>
                      <a:r>
                        <a:rPr lang="en-AU" sz="1800" dirty="0">
                          <a:effectLst/>
                        </a:rPr>
                        <a:t>0.04</a:t>
                      </a:r>
                      <a:endParaRPr lang="en-AU" sz="1800" dirty="0">
                        <a:solidFill>
                          <a:srgbClr val="000000"/>
                        </a:solidFill>
                        <a:effectLst/>
                        <a:latin typeface="Calibri"/>
                        <a:ea typeface="Times New Roman"/>
                        <a:cs typeface="Times New Roman"/>
                      </a:endParaRPr>
                    </a:p>
                  </a:txBody>
                  <a:tcPr marL="62848" marR="62848" marT="0" marB="0" anchor="ctr"/>
                </a:tc>
                <a:tc>
                  <a:txBody>
                    <a:bodyPr/>
                    <a:lstStyle/>
                    <a:p>
                      <a:pPr algn="ctr">
                        <a:lnSpc>
                          <a:spcPct val="115000"/>
                        </a:lnSpc>
                        <a:spcAft>
                          <a:spcPts val="0"/>
                        </a:spcAft>
                      </a:pPr>
                      <a:r>
                        <a:rPr lang="en-AU" sz="1800" dirty="0">
                          <a:effectLst/>
                        </a:rPr>
                        <a:t>0.64</a:t>
                      </a:r>
                      <a:endParaRPr lang="en-AU" sz="1800" dirty="0">
                        <a:solidFill>
                          <a:srgbClr val="000000"/>
                        </a:solidFill>
                        <a:effectLst/>
                        <a:latin typeface="Calibri"/>
                        <a:ea typeface="Times New Roman"/>
                        <a:cs typeface="Times New Roman"/>
                      </a:endParaRPr>
                    </a:p>
                  </a:txBody>
                  <a:tcPr marL="62848" marR="62848" marT="0" marB="0" anchor="ctr"/>
                </a:tc>
              </a:tr>
            </a:tbl>
          </a:graphicData>
        </a:graphic>
      </p:graphicFrame>
      <p:sp>
        <p:nvSpPr>
          <p:cNvPr id="4" name="Slide Number Placeholder 3"/>
          <p:cNvSpPr>
            <a:spLocks noGrp="1"/>
          </p:cNvSpPr>
          <p:nvPr>
            <p:ph type="sldNum" sz="quarter" idx="12"/>
          </p:nvPr>
        </p:nvSpPr>
        <p:spPr/>
        <p:txBody>
          <a:bodyPr/>
          <a:lstStyle/>
          <a:p>
            <a:fld id="{A1DB02FD-4DD2-4A73-ABDF-6B1E55BA6D8D}" type="slidenum">
              <a:rPr lang="en-AU" smtClean="0"/>
              <a:t>24</a:t>
            </a:fld>
            <a:endParaRPr lang="en-AU"/>
          </a:p>
        </p:txBody>
      </p:sp>
    </p:spTree>
    <p:extLst>
      <p:ext uri="{BB962C8B-B14F-4D97-AF65-F5344CB8AC3E}">
        <p14:creationId xmlns:p14="http://schemas.microsoft.com/office/powerpoint/2010/main" val="659987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r>
              <a:rPr lang="en-AU" dirty="0" smtClean="0"/>
              <a:t>Graphical diagnostics </a:t>
            </a:r>
            <a:r>
              <a:rPr lang="en-AU" dirty="0" smtClean="0"/>
              <a:t>useful for exploring imputed data</a:t>
            </a:r>
            <a:endParaRPr lang="en-AU" dirty="0" smtClean="0"/>
          </a:p>
          <a:p>
            <a:r>
              <a:rPr lang="en-AU" dirty="0" smtClean="0"/>
              <a:t>Numerical comparisons (e.g. KS test) not recommended</a:t>
            </a:r>
          </a:p>
          <a:p>
            <a:r>
              <a:rPr lang="en-AU" dirty="0" smtClean="0"/>
              <a:t>PPC was useful for assessing the model with respect to target parameters</a:t>
            </a:r>
          </a:p>
          <a:p>
            <a:r>
              <a:rPr lang="en-AU" dirty="0" smtClean="0"/>
              <a:t>All methods have strengths and limitations.</a:t>
            </a:r>
            <a:endParaRPr lang="en-AU" dirty="0"/>
          </a:p>
        </p:txBody>
      </p:sp>
      <p:sp>
        <p:nvSpPr>
          <p:cNvPr id="4" name="Slide Number Placeholder 3"/>
          <p:cNvSpPr>
            <a:spLocks noGrp="1"/>
          </p:cNvSpPr>
          <p:nvPr>
            <p:ph type="sldNum" sz="quarter" idx="12"/>
          </p:nvPr>
        </p:nvSpPr>
        <p:spPr/>
        <p:txBody>
          <a:bodyPr/>
          <a:lstStyle/>
          <a:p>
            <a:fld id="{A1DB02FD-4DD2-4A73-ABDF-6B1E55BA6D8D}" type="slidenum">
              <a:rPr lang="en-AU" smtClean="0"/>
              <a:t>25</a:t>
            </a:fld>
            <a:endParaRPr lang="en-AU"/>
          </a:p>
        </p:txBody>
      </p:sp>
    </p:spTree>
    <p:extLst>
      <p:ext uri="{BB962C8B-B14F-4D97-AF65-F5344CB8AC3E}">
        <p14:creationId xmlns:p14="http://schemas.microsoft.com/office/powerpoint/2010/main" val="16829224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a:xfrm>
            <a:off x="457200" y="1340768"/>
            <a:ext cx="8229600" cy="4853136"/>
          </a:xfrm>
        </p:spPr>
        <p:txBody>
          <a:bodyPr>
            <a:normAutofit fontScale="25000" lnSpcReduction="20000"/>
          </a:bodyPr>
          <a:lstStyle/>
          <a:p>
            <a:pPr marL="0" indent="0">
              <a:spcBef>
                <a:spcPts val="800"/>
              </a:spcBef>
              <a:buNone/>
            </a:pPr>
            <a:r>
              <a:rPr lang="en-US" sz="6400" dirty="0"/>
              <a:t>Abayomi, K., </a:t>
            </a:r>
            <a:r>
              <a:rPr lang="en-US" sz="6400" dirty="0" err="1"/>
              <a:t>Gelman</a:t>
            </a:r>
            <a:r>
              <a:rPr lang="en-US" sz="6400" dirty="0"/>
              <a:t>, A., &amp; Levy, M. (2008). Diagnostics for multivariate imputations. </a:t>
            </a:r>
            <a:r>
              <a:rPr lang="en-US" sz="6400" i="1" dirty="0"/>
              <a:t>Journal of the Royal Statistical Society Series C-Applied Statistics, 57</a:t>
            </a:r>
            <a:r>
              <a:rPr lang="en-US" sz="6400" dirty="0"/>
              <a:t>, 273-291. </a:t>
            </a:r>
            <a:endParaRPr lang="en-AU" sz="6400" dirty="0"/>
          </a:p>
          <a:p>
            <a:pPr marL="0" indent="0">
              <a:spcBef>
                <a:spcPts val="800"/>
              </a:spcBef>
              <a:buNone/>
            </a:pPr>
            <a:r>
              <a:rPr lang="en-US" sz="6400" dirty="0"/>
              <a:t>Bayer, J. K., </a:t>
            </a:r>
            <a:r>
              <a:rPr lang="en-US" sz="6400" dirty="0" err="1"/>
              <a:t>Ukoumunne</a:t>
            </a:r>
            <a:r>
              <a:rPr lang="en-US" sz="6400" dirty="0"/>
              <a:t>, O. C., Lucas, N., Wake, M., </a:t>
            </a:r>
            <a:r>
              <a:rPr lang="en-US" sz="6400" dirty="0" err="1"/>
              <a:t>Scalzo</a:t>
            </a:r>
            <a:r>
              <a:rPr lang="en-US" sz="6400" dirty="0"/>
              <a:t>, K., &amp; Nicholson, J. M. (2011). Risk Factors for Childhood Mental Health Symptoms: National Longitudinal Study of Australian Children. </a:t>
            </a:r>
            <a:r>
              <a:rPr lang="en-US" sz="6400" i="1" dirty="0"/>
              <a:t>Pediatrics, 128</a:t>
            </a:r>
            <a:r>
              <a:rPr lang="en-US" sz="6400" dirty="0"/>
              <a:t>, e865-879. </a:t>
            </a:r>
            <a:r>
              <a:rPr lang="en-US" sz="6400" dirty="0" err="1"/>
              <a:t>doi</a:t>
            </a:r>
            <a:r>
              <a:rPr lang="en-US" sz="6400" dirty="0"/>
              <a:t>: 10.1542/peds.2011-0491</a:t>
            </a:r>
            <a:endParaRPr lang="en-AU" sz="6400" dirty="0"/>
          </a:p>
          <a:p>
            <a:pPr marL="0" indent="0">
              <a:spcBef>
                <a:spcPts val="800"/>
              </a:spcBef>
              <a:buNone/>
            </a:pPr>
            <a:r>
              <a:rPr lang="en-US" sz="6400" dirty="0" err="1"/>
              <a:t>Gelman</a:t>
            </a:r>
            <a:r>
              <a:rPr lang="en-US" sz="6400" dirty="0"/>
              <a:t>, A., Van </a:t>
            </a:r>
            <a:r>
              <a:rPr lang="en-US" sz="6400" dirty="0" err="1"/>
              <a:t>Mechelen</a:t>
            </a:r>
            <a:r>
              <a:rPr lang="en-US" sz="6400" dirty="0"/>
              <a:t>, I., </a:t>
            </a:r>
            <a:r>
              <a:rPr lang="en-US" sz="6400" dirty="0" err="1"/>
              <a:t>Verbeke</a:t>
            </a:r>
            <a:r>
              <a:rPr lang="en-US" sz="6400" dirty="0"/>
              <a:t>, G., </a:t>
            </a:r>
            <a:r>
              <a:rPr lang="en-US" sz="6400" dirty="0" err="1"/>
              <a:t>Heitjan</a:t>
            </a:r>
            <a:r>
              <a:rPr lang="en-US" sz="6400" dirty="0"/>
              <a:t>, D. F., &amp; </a:t>
            </a:r>
            <a:r>
              <a:rPr lang="en-US" sz="6400" dirty="0" err="1"/>
              <a:t>Meulders</a:t>
            </a:r>
            <a:r>
              <a:rPr lang="en-US" sz="6400" dirty="0"/>
              <a:t>, M. (2005). Multiple imputation for model checking: Completed-data plots with missing and latent data. </a:t>
            </a:r>
            <a:r>
              <a:rPr lang="en-US" sz="6400" i="1" dirty="0"/>
              <a:t>Biometrics, 61</a:t>
            </a:r>
            <a:r>
              <a:rPr lang="en-US" sz="6400" dirty="0"/>
              <a:t>(1), 74-85. </a:t>
            </a:r>
            <a:endParaRPr lang="en-AU" sz="6400" dirty="0"/>
          </a:p>
          <a:p>
            <a:pPr marL="0" indent="0">
              <a:spcBef>
                <a:spcPts val="800"/>
              </a:spcBef>
              <a:buNone/>
            </a:pPr>
            <a:r>
              <a:rPr lang="en-US" sz="6400" dirty="0"/>
              <a:t>He, Y., &amp; </a:t>
            </a:r>
            <a:r>
              <a:rPr lang="en-US" sz="6400" dirty="0" err="1"/>
              <a:t>Zaslavsky</a:t>
            </a:r>
            <a:r>
              <a:rPr lang="en-US" sz="6400" dirty="0"/>
              <a:t>, A. M. (2011). Diagnosing imputation models by applying target analyses to posterior replicates of completed data. </a:t>
            </a:r>
            <a:r>
              <a:rPr lang="en-US" sz="6400" i="1" dirty="0"/>
              <a:t>Statistics in Medicine, 31</a:t>
            </a:r>
            <a:r>
              <a:rPr lang="en-US" sz="6400" dirty="0"/>
              <a:t>(1), 1-18. </a:t>
            </a:r>
            <a:r>
              <a:rPr lang="en-US" sz="6400" dirty="0" err="1"/>
              <a:t>doi</a:t>
            </a:r>
            <a:r>
              <a:rPr lang="en-US" sz="6400" dirty="0"/>
              <a:t>: </a:t>
            </a:r>
            <a:r>
              <a:rPr lang="en-US" sz="6400" dirty="0" smtClean="0"/>
              <a:t>10.1002/sim.4413</a:t>
            </a:r>
          </a:p>
          <a:p>
            <a:pPr marL="0" indent="0">
              <a:spcBef>
                <a:spcPts val="800"/>
              </a:spcBef>
              <a:buNone/>
            </a:pPr>
            <a:endParaRPr lang="en-AU" sz="6400" dirty="0"/>
          </a:p>
          <a:p>
            <a:pPr marL="0" indent="0">
              <a:spcBef>
                <a:spcPts val="0"/>
              </a:spcBef>
              <a:buNone/>
            </a:pPr>
            <a:r>
              <a:rPr lang="en-US" sz="6400" dirty="0" smtClean="0"/>
              <a:t>Nguyen</a:t>
            </a:r>
            <a:r>
              <a:rPr lang="en-US" sz="6400" dirty="0"/>
              <a:t>, C., Carlin, J., &amp; Lee, K. (2013). Diagnosing problems with imputation models using the Kolmogorov-Smirnov test: a simulation study. </a:t>
            </a:r>
            <a:r>
              <a:rPr lang="en-US" sz="6400" i="1" dirty="0"/>
              <a:t>BMC Medical Research Methodology, 13</a:t>
            </a:r>
            <a:r>
              <a:rPr lang="en-US" sz="6400" dirty="0"/>
              <a:t>(1), 1-9. </a:t>
            </a:r>
            <a:r>
              <a:rPr lang="en-US" sz="6400" dirty="0" err="1"/>
              <a:t>doi</a:t>
            </a:r>
            <a:r>
              <a:rPr lang="en-US" sz="6400" dirty="0"/>
              <a:t>: </a:t>
            </a:r>
            <a:r>
              <a:rPr lang="en-US" sz="6400" dirty="0" smtClean="0"/>
              <a:t>10.1186/1471-2288-13-144</a:t>
            </a:r>
          </a:p>
          <a:p>
            <a:pPr marL="0" indent="0">
              <a:spcBef>
                <a:spcPts val="0"/>
              </a:spcBef>
              <a:buNone/>
            </a:pPr>
            <a:endParaRPr lang="en-US" sz="6400" dirty="0"/>
          </a:p>
          <a:p>
            <a:pPr marL="0" indent="0">
              <a:spcBef>
                <a:spcPts val="0"/>
              </a:spcBef>
              <a:buNone/>
            </a:pPr>
            <a:r>
              <a:rPr lang="en-US" sz="6400" dirty="0"/>
              <a:t>Nguyen, C. D., Lee, K. J. and Carlin, J. B. (2015), Posterior predictive checking of multiple imputation models. Biometrical Journal</a:t>
            </a:r>
          </a:p>
          <a:p>
            <a:pPr marL="0" indent="0">
              <a:spcBef>
                <a:spcPts val="0"/>
              </a:spcBef>
              <a:buNone/>
            </a:pPr>
            <a:endParaRPr lang="en-AU" sz="6400" dirty="0" smtClean="0"/>
          </a:p>
          <a:p>
            <a:pPr marL="0" indent="0">
              <a:spcBef>
                <a:spcPts val="0"/>
              </a:spcBef>
              <a:buNone/>
            </a:pPr>
            <a:r>
              <a:rPr lang="en-US" sz="6400" dirty="0" smtClean="0"/>
              <a:t>Stuart</a:t>
            </a:r>
            <a:r>
              <a:rPr lang="en-US" sz="6400" dirty="0"/>
              <a:t>, E. A., </a:t>
            </a:r>
            <a:r>
              <a:rPr lang="en-US" sz="6400" dirty="0" err="1"/>
              <a:t>Azur</a:t>
            </a:r>
            <a:r>
              <a:rPr lang="en-US" sz="6400" dirty="0"/>
              <a:t>, M., </a:t>
            </a:r>
            <a:r>
              <a:rPr lang="en-US" sz="6400" dirty="0" err="1"/>
              <a:t>Frangakis</a:t>
            </a:r>
            <a:r>
              <a:rPr lang="en-US" sz="6400" dirty="0"/>
              <a:t>, C., &amp; Leaf, P. (2009). Multiple Imputation With Large Data Sets: A Case Study of the Children's Mental Health Initiative. </a:t>
            </a:r>
            <a:r>
              <a:rPr lang="en-US" sz="6400" i="1" dirty="0"/>
              <a:t>American Journal of Epidemiology, 169</a:t>
            </a:r>
            <a:r>
              <a:rPr lang="en-US" sz="6400" dirty="0"/>
              <a:t>(9), 1133-1139. </a:t>
            </a:r>
            <a:r>
              <a:rPr lang="en-US" sz="6400" dirty="0" err="1"/>
              <a:t>doi</a:t>
            </a:r>
            <a:r>
              <a:rPr lang="en-US" sz="6400" dirty="0"/>
              <a:t>: 10.1093/</a:t>
            </a:r>
            <a:r>
              <a:rPr lang="en-US" sz="6400" dirty="0" err="1"/>
              <a:t>aje</a:t>
            </a:r>
            <a:r>
              <a:rPr lang="en-US" sz="6400" dirty="0"/>
              <a:t>/kwp026</a:t>
            </a:r>
            <a:endParaRPr lang="en-AU" sz="6400" dirty="0"/>
          </a:p>
          <a:p>
            <a:pPr marL="0" indent="0">
              <a:buNone/>
            </a:pPr>
            <a:endParaRPr lang="en-AU" dirty="0"/>
          </a:p>
        </p:txBody>
      </p:sp>
      <p:sp>
        <p:nvSpPr>
          <p:cNvPr id="4" name="Slide Number Placeholder 3"/>
          <p:cNvSpPr>
            <a:spLocks noGrp="1"/>
          </p:cNvSpPr>
          <p:nvPr>
            <p:ph type="sldNum" sz="quarter" idx="12"/>
          </p:nvPr>
        </p:nvSpPr>
        <p:spPr/>
        <p:txBody>
          <a:bodyPr/>
          <a:lstStyle/>
          <a:p>
            <a:fld id="{A1DB02FD-4DD2-4A73-ABDF-6B1E55BA6D8D}" type="slidenum">
              <a:rPr lang="en-AU" smtClean="0"/>
              <a:t>26</a:t>
            </a:fld>
            <a:endParaRPr lang="en-AU"/>
          </a:p>
        </p:txBody>
      </p:sp>
    </p:spTree>
    <p:extLst>
      <p:ext uri="{BB962C8B-B14F-4D97-AF65-F5344CB8AC3E}">
        <p14:creationId xmlns:p14="http://schemas.microsoft.com/office/powerpoint/2010/main" val="743667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Acknowledgements</a:t>
            </a:r>
            <a:endParaRPr lang="en-AU"/>
          </a:p>
        </p:txBody>
      </p:sp>
      <p:sp>
        <p:nvSpPr>
          <p:cNvPr id="3" name="Content Placeholder 2"/>
          <p:cNvSpPr>
            <a:spLocks noGrp="1"/>
          </p:cNvSpPr>
          <p:nvPr>
            <p:ph idx="1"/>
          </p:nvPr>
        </p:nvSpPr>
        <p:spPr/>
        <p:txBody>
          <a:bodyPr numCol="2">
            <a:normAutofit/>
          </a:bodyPr>
          <a:lstStyle/>
          <a:p>
            <a:pPr marL="0" lvl="0" indent="0" defTabSz="457200">
              <a:buNone/>
            </a:pPr>
            <a:r>
              <a:rPr lang="en-AU" b="1" dirty="0" smtClean="0">
                <a:solidFill>
                  <a:schemeClr val="tx2"/>
                </a:solidFill>
                <a:latin typeface="L Futura Light"/>
                <a:ea typeface="MS PGothic" charset="0"/>
              </a:rPr>
              <a:t>Missing data group</a:t>
            </a:r>
          </a:p>
          <a:p>
            <a:pPr marL="0" lvl="0" indent="0" defTabSz="457200">
              <a:buNone/>
            </a:pPr>
            <a:r>
              <a:rPr lang="en-AU" sz="2400" b="1" dirty="0" smtClean="0">
                <a:solidFill>
                  <a:prstClr val="black"/>
                </a:solidFill>
                <a:latin typeface="L Futura Light"/>
                <a:ea typeface="MS PGothic" charset="0"/>
              </a:rPr>
              <a:t>John Carlin	</a:t>
            </a:r>
            <a:endParaRPr lang="en-AU" sz="2400" b="1" dirty="0">
              <a:solidFill>
                <a:prstClr val="black"/>
              </a:solidFill>
              <a:latin typeface="L Futura Light"/>
              <a:ea typeface="MS PGothic" charset="0"/>
            </a:endParaRPr>
          </a:p>
          <a:p>
            <a:pPr marL="0" lvl="0" indent="0" defTabSz="457200">
              <a:buNone/>
            </a:pPr>
            <a:r>
              <a:rPr lang="en-AU" sz="2400" b="1" dirty="0">
                <a:solidFill>
                  <a:prstClr val="black"/>
                </a:solidFill>
                <a:latin typeface="L Futura Light"/>
                <a:ea typeface="MS PGothic" charset="0"/>
              </a:rPr>
              <a:t>Katherine </a:t>
            </a:r>
            <a:r>
              <a:rPr lang="en-AU" sz="2400" b="1" dirty="0" smtClean="0">
                <a:solidFill>
                  <a:prstClr val="black"/>
                </a:solidFill>
                <a:latin typeface="L Futura Light"/>
                <a:ea typeface="MS PGothic" charset="0"/>
              </a:rPr>
              <a:t>Lee</a:t>
            </a:r>
          </a:p>
          <a:p>
            <a:pPr marL="0" lvl="0" indent="0" defTabSz="457200">
              <a:buNone/>
            </a:pPr>
            <a:endParaRPr lang="en-AU" sz="2400" dirty="0" smtClean="0">
              <a:solidFill>
                <a:prstClr val="black"/>
              </a:solidFill>
              <a:latin typeface="L Futura Light"/>
              <a:ea typeface="MS PGothic" charset="0"/>
            </a:endParaRPr>
          </a:p>
          <a:p>
            <a:pPr marL="0" lvl="0" indent="0" defTabSz="457200">
              <a:buNone/>
            </a:pPr>
            <a:r>
              <a:rPr lang="en-AU" sz="2400" dirty="0" smtClean="0">
                <a:solidFill>
                  <a:prstClr val="black"/>
                </a:solidFill>
                <a:latin typeface="L Futura Light"/>
                <a:ea typeface="MS PGothic" charset="0"/>
              </a:rPr>
              <a:t>Julie </a:t>
            </a:r>
            <a:r>
              <a:rPr lang="en-AU" sz="2400" dirty="0" smtClean="0">
                <a:solidFill>
                  <a:prstClr val="black"/>
                </a:solidFill>
                <a:latin typeface="L Futura Light"/>
                <a:ea typeface="MS PGothic" charset="0"/>
              </a:rPr>
              <a:t>Simpson</a:t>
            </a:r>
            <a:endParaRPr lang="en-AU" sz="2400" dirty="0">
              <a:solidFill>
                <a:prstClr val="black"/>
              </a:solidFill>
              <a:latin typeface="L Futura Light"/>
              <a:ea typeface="MS PGothic" charset="0"/>
            </a:endParaRPr>
          </a:p>
          <a:p>
            <a:pPr marL="0" indent="0" defTabSz="457200">
              <a:buNone/>
            </a:pPr>
            <a:r>
              <a:rPr lang="en-AU" sz="2400" dirty="0" err="1" smtClean="0">
                <a:solidFill>
                  <a:prstClr val="black"/>
                </a:solidFill>
                <a:latin typeface="L Futura Light"/>
                <a:ea typeface="MS PGothic" charset="0"/>
              </a:rPr>
              <a:t>Jemisha</a:t>
            </a:r>
            <a:r>
              <a:rPr lang="en-AU" sz="2400" dirty="0" smtClean="0">
                <a:solidFill>
                  <a:prstClr val="black"/>
                </a:solidFill>
                <a:latin typeface="L Futura Light"/>
                <a:ea typeface="MS PGothic" charset="0"/>
              </a:rPr>
              <a:t> </a:t>
            </a:r>
            <a:r>
              <a:rPr lang="en-AU" sz="2400" dirty="0" err="1" smtClean="0">
                <a:solidFill>
                  <a:prstClr val="black"/>
                </a:solidFill>
                <a:latin typeface="L Futura Light"/>
                <a:ea typeface="MS PGothic" charset="0"/>
              </a:rPr>
              <a:t>Apajee</a:t>
            </a:r>
            <a:endParaRPr lang="en-AU" sz="2400" dirty="0" smtClean="0">
              <a:solidFill>
                <a:prstClr val="black"/>
              </a:solidFill>
              <a:latin typeface="L Futura Light"/>
              <a:ea typeface="MS PGothic" charset="0"/>
            </a:endParaRPr>
          </a:p>
          <a:p>
            <a:pPr marL="0" lvl="0" indent="0" defTabSz="457200">
              <a:buNone/>
            </a:pPr>
            <a:r>
              <a:rPr lang="en-AU" sz="2400" dirty="0">
                <a:solidFill>
                  <a:prstClr val="black"/>
                </a:solidFill>
                <a:latin typeface="L Futura Light"/>
                <a:ea typeface="MS PGothic" charset="0"/>
              </a:rPr>
              <a:t>Alysha Madhu De Livera</a:t>
            </a:r>
          </a:p>
          <a:p>
            <a:pPr marL="0" indent="0" defTabSz="457200">
              <a:buNone/>
            </a:pPr>
            <a:r>
              <a:rPr lang="en-AU" sz="2400" dirty="0" smtClean="0">
                <a:solidFill>
                  <a:prstClr val="black"/>
                </a:solidFill>
                <a:latin typeface="L Futura Light"/>
                <a:ea typeface="MS PGothic" charset="0"/>
              </a:rPr>
              <a:t>Anurika </a:t>
            </a:r>
            <a:r>
              <a:rPr lang="en-AU" sz="2400" dirty="0">
                <a:solidFill>
                  <a:prstClr val="black"/>
                </a:solidFill>
                <a:latin typeface="L Futura Light"/>
                <a:ea typeface="MS PGothic" charset="0"/>
              </a:rPr>
              <a:t>De Silva</a:t>
            </a:r>
          </a:p>
          <a:p>
            <a:pPr marL="0" lvl="0" indent="0" defTabSz="457200">
              <a:buNone/>
            </a:pPr>
            <a:r>
              <a:rPr lang="en-AU" sz="2400" dirty="0" smtClean="0">
                <a:solidFill>
                  <a:prstClr val="black"/>
                </a:solidFill>
                <a:latin typeface="L Futura Light"/>
                <a:ea typeface="MS PGothic" charset="0"/>
              </a:rPr>
              <a:t>Panteha Hayati Rezvan</a:t>
            </a:r>
            <a:endParaRPr lang="en-AU" sz="2400" dirty="0">
              <a:solidFill>
                <a:prstClr val="black"/>
              </a:solidFill>
              <a:latin typeface="L Futura Light"/>
              <a:ea typeface="MS PGothic" charset="0"/>
            </a:endParaRPr>
          </a:p>
          <a:p>
            <a:pPr marL="0" lvl="0" indent="0" defTabSz="457200">
              <a:buNone/>
            </a:pPr>
            <a:r>
              <a:rPr lang="en-AU" sz="2400" dirty="0">
                <a:solidFill>
                  <a:prstClr val="black"/>
                </a:solidFill>
                <a:latin typeface="L Futura Light"/>
                <a:ea typeface="MS PGothic" charset="0"/>
              </a:rPr>
              <a:t>Emily </a:t>
            </a:r>
            <a:r>
              <a:rPr lang="en-AU" sz="2400" dirty="0" smtClean="0">
                <a:solidFill>
                  <a:prstClr val="black"/>
                </a:solidFill>
                <a:latin typeface="L Futura Light"/>
                <a:ea typeface="MS PGothic" charset="0"/>
              </a:rPr>
              <a:t>Karahalios</a:t>
            </a:r>
          </a:p>
          <a:p>
            <a:pPr marL="0" indent="0" defTabSz="457200">
              <a:buNone/>
            </a:pPr>
            <a:r>
              <a:rPr lang="en-AU" sz="2400" dirty="0">
                <a:solidFill>
                  <a:prstClr val="black"/>
                </a:solidFill>
                <a:latin typeface="L Futura Light"/>
                <a:ea typeface="MS PGothic" charset="0"/>
              </a:rPr>
              <a:t>Margarita Moreno Betancur</a:t>
            </a:r>
          </a:p>
          <a:p>
            <a:pPr marL="0" lvl="0" indent="0" defTabSz="457200">
              <a:buNone/>
            </a:pPr>
            <a:r>
              <a:rPr lang="en-AU" sz="2400" dirty="0" smtClean="0">
                <a:solidFill>
                  <a:prstClr val="black"/>
                </a:solidFill>
                <a:latin typeface="L Futura Light"/>
                <a:ea typeface="MS PGothic" charset="0"/>
              </a:rPr>
              <a:t>Laura </a:t>
            </a:r>
            <a:r>
              <a:rPr lang="en-AU" sz="2400" dirty="0">
                <a:solidFill>
                  <a:prstClr val="black"/>
                </a:solidFill>
                <a:latin typeface="L Futura Light"/>
                <a:ea typeface="MS PGothic" charset="0"/>
              </a:rPr>
              <a:t>Rodwell</a:t>
            </a:r>
          </a:p>
          <a:p>
            <a:pPr marL="0" lvl="0" indent="0" defTabSz="457200">
              <a:buNone/>
            </a:pPr>
            <a:r>
              <a:rPr lang="en-AU" sz="2400" dirty="0">
                <a:solidFill>
                  <a:prstClr val="black"/>
                </a:solidFill>
                <a:latin typeface="L Futura Light"/>
                <a:ea typeface="MS PGothic" charset="0"/>
              </a:rPr>
              <a:t>Helena </a:t>
            </a:r>
            <a:r>
              <a:rPr lang="en-AU" sz="2400" dirty="0" err="1">
                <a:solidFill>
                  <a:prstClr val="black"/>
                </a:solidFill>
                <a:latin typeface="L Futura Light"/>
                <a:ea typeface="MS PGothic" charset="0"/>
              </a:rPr>
              <a:t>Romaniuk</a:t>
            </a:r>
            <a:r>
              <a:rPr lang="en-AU" sz="2400" dirty="0">
                <a:solidFill>
                  <a:prstClr val="black"/>
                </a:solidFill>
                <a:latin typeface="L Futura Light"/>
                <a:ea typeface="MS PGothic" charset="0"/>
              </a:rPr>
              <a:t> </a:t>
            </a:r>
            <a:endParaRPr lang="en-AU" sz="2400" dirty="0" smtClean="0">
              <a:solidFill>
                <a:prstClr val="black"/>
              </a:solidFill>
              <a:latin typeface="L Futura Light"/>
              <a:ea typeface="MS PGothic" charset="0"/>
            </a:endParaRPr>
          </a:p>
          <a:p>
            <a:pPr marL="0" lvl="0" indent="0" defTabSz="457200">
              <a:buNone/>
            </a:pPr>
            <a:r>
              <a:rPr lang="en-AU" sz="2400" dirty="0" smtClean="0">
                <a:solidFill>
                  <a:prstClr val="black"/>
                </a:solidFill>
                <a:latin typeface="L Futura Light"/>
                <a:ea typeface="MS PGothic" charset="0"/>
              </a:rPr>
              <a:t>Thomas Sullivan</a:t>
            </a:r>
          </a:p>
          <a:p>
            <a:pPr marL="0" lvl="0" indent="0" defTabSz="457200">
              <a:buNone/>
            </a:pPr>
            <a:endParaRPr lang="en-AU" sz="2400" dirty="0" smtClean="0">
              <a:solidFill>
                <a:prstClr val="black"/>
              </a:solidFill>
              <a:latin typeface="L Futura Light"/>
              <a:ea typeface="MS PGothic" charset="0"/>
            </a:endParaRPr>
          </a:p>
          <a:p>
            <a:pPr marL="0" lvl="0" indent="0" defTabSz="457200">
              <a:buNone/>
            </a:pPr>
            <a:r>
              <a:rPr lang="en-AU" sz="3200" b="1" dirty="0" smtClean="0">
                <a:solidFill>
                  <a:schemeClr val="tx2"/>
                </a:solidFill>
              </a:rPr>
              <a:t>Funding</a:t>
            </a:r>
          </a:p>
          <a:p>
            <a:pPr marL="0" lvl="0" indent="0" defTabSz="457200">
              <a:buNone/>
            </a:pPr>
            <a:r>
              <a:rPr lang="en-AU" dirty="0" err="1" smtClean="0"/>
              <a:t>ViCBiostat</a:t>
            </a:r>
            <a:endParaRPr lang="en-AU" dirty="0" smtClean="0"/>
          </a:p>
        </p:txBody>
      </p:sp>
      <p:sp>
        <p:nvSpPr>
          <p:cNvPr id="4" name="Slide Number Placeholder 3"/>
          <p:cNvSpPr>
            <a:spLocks noGrp="1"/>
          </p:cNvSpPr>
          <p:nvPr>
            <p:ph type="sldNum" sz="quarter" idx="12"/>
          </p:nvPr>
        </p:nvSpPr>
        <p:spPr/>
        <p:txBody>
          <a:bodyPr/>
          <a:lstStyle/>
          <a:p>
            <a:fld id="{A1DB02FD-4DD2-4A73-ABDF-6B1E55BA6D8D}" type="slidenum">
              <a:rPr lang="en-AU" smtClean="0"/>
              <a:t>27</a:t>
            </a:fld>
            <a:endParaRPr lang="en-AU"/>
          </a:p>
        </p:txBody>
      </p:sp>
    </p:spTree>
    <p:extLst>
      <p:ext uri="{BB962C8B-B14F-4D97-AF65-F5344CB8AC3E}">
        <p14:creationId xmlns:p14="http://schemas.microsoft.com/office/powerpoint/2010/main" val="1309977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Relationship between harsh parental discipline and behavioural problems</a:t>
            </a:r>
            <a:endParaRPr lang="en-AU"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1520" y="1600200"/>
                <a:ext cx="8712968" cy="4525963"/>
              </a:xfrm>
            </p:spPr>
            <p:txBody>
              <a:bodyPr>
                <a:normAutofit/>
              </a:bodyPr>
              <a:lstStyle/>
              <a:p>
                <a:pPr marL="0" indent="0">
                  <a:buNone/>
                </a:pPr>
                <a:endParaRPr lang="en-AU" sz="2000" b="1" dirty="0" smtClean="0">
                  <a:solidFill>
                    <a:schemeClr val="tx2"/>
                  </a:solidFill>
                </a:endParaRPr>
              </a:p>
              <a:p>
                <a:pPr marL="0" indent="0">
                  <a:buNone/>
                </a:pPr>
                <a:r>
                  <a:rPr lang="en-AU" sz="2000" b="1" dirty="0" smtClean="0">
                    <a:solidFill>
                      <a:schemeClr val="tx2"/>
                    </a:solidFill>
                  </a:rPr>
                  <a:t>Outcome variable:</a:t>
                </a:r>
              </a:p>
              <a:p>
                <a:pPr marL="0" indent="0">
                  <a:buNone/>
                </a:pPr>
                <a:r>
                  <a:rPr lang="en-AU" sz="2000" dirty="0" smtClean="0"/>
                  <a:t>Conduct problems: score </a:t>
                </a:r>
                <a:r>
                  <a:rPr lang="en-AU" sz="2000" dirty="0" smtClean="0"/>
                  <a:t>of ≥</a:t>
                </a:r>
                <a:r>
                  <a:rPr lang="en-AU" sz="2000" dirty="0" smtClean="0"/>
                  <a:t>3 </a:t>
                </a:r>
                <a:r>
                  <a:rPr lang="en-AU" sz="2000" dirty="0" smtClean="0"/>
                  <a:t>on the conduct scale of the Strengths and Difficulties Questionnaire at wave 4 (6-7 years)</a:t>
                </a:r>
              </a:p>
              <a:p>
                <a:pPr marL="0" indent="0">
                  <a:buNone/>
                </a:pPr>
                <a:endParaRPr lang="en-AU" sz="2000" dirty="0" smtClean="0"/>
              </a:p>
              <a:p>
                <a:pPr marL="0" indent="0">
                  <a:buNone/>
                </a:pPr>
                <a:r>
                  <a:rPr lang="en-AU" sz="2000" b="1" dirty="0" smtClean="0">
                    <a:solidFill>
                      <a:schemeClr val="tx2"/>
                    </a:solidFill>
                  </a:rPr>
                  <a:t>Predictor of interest:</a:t>
                </a:r>
              </a:p>
              <a:p>
                <a:pPr marL="0" indent="0">
                  <a:buNone/>
                </a:pPr>
                <a:r>
                  <a:rPr lang="en-AU" sz="2000" dirty="0"/>
                  <a:t>H</a:t>
                </a:r>
                <a:r>
                  <a:rPr lang="en-AU" sz="2000" dirty="0" smtClean="0"/>
                  <a:t>arsh parenting </a:t>
                </a:r>
                <a:r>
                  <a:rPr lang="en-AU" sz="2000" dirty="0" smtClean="0"/>
                  <a:t>scale at (2-3 years)</a:t>
                </a:r>
              </a:p>
              <a:p>
                <a:pPr marL="0" indent="0">
                  <a:buNone/>
                </a:pPr>
                <a:endParaRPr lang="en-AU" sz="2000" dirty="0" smtClean="0"/>
              </a:p>
              <a:p>
                <a:pPr marL="0" indent="0">
                  <a:buNone/>
                </a:pPr>
                <a:r>
                  <a:rPr lang="en-AU" sz="2000" b="1" dirty="0" smtClean="0">
                    <a:solidFill>
                      <a:schemeClr val="tx2"/>
                    </a:solidFill>
                  </a:rPr>
                  <a:t>Logistic </a:t>
                </a:r>
                <a:r>
                  <a:rPr lang="en-AU" sz="2000" b="1" dirty="0">
                    <a:solidFill>
                      <a:schemeClr val="tx2"/>
                    </a:solidFill>
                  </a:rPr>
                  <a:t>regression:</a:t>
                </a:r>
              </a:p>
              <a:p>
                <a:pPr marL="0" indent="0">
                  <a:buNone/>
                </a:pPr>
                <a:r>
                  <a:rPr lang="en-AU" sz="2000" dirty="0" err="1" smtClean="0"/>
                  <a:t>logit</a:t>
                </a:r>
                <a:r>
                  <a:rPr lang="en-AU" sz="2000" dirty="0" smtClean="0"/>
                  <a:t>(</a:t>
                </a:r>
                <a14:m>
                  <m:oMath xmlns:m="http://schemas.openxmlformats.org/officeDocument/2006/math">
                    <m:r>
                      <m:rPr>
                        <m:nor/>
                      </m:rPr>
                      <a:rPr lang="en-AU" sz="2000" dirty="0"/>
                      <m:t>p</m:t>
                    </m:r>
                    <m:r>
                      <a:rPr lang="en-US" sz="2000" b="0" i="0" smtClean="0">
                        <a:latin typeface="Cambria Math" panose="02040503050406030204" pitchFamily="18" charset="0"/>
                      </a:rPr>
                      <m:t>(</m:t>
                    </m:r>
                    <m:r>
                      <m:rPr>
                        <m:nor/>
                      </m:rPr>
                      <a:rPr lang="en-AU" sz="2000"/>
                      <m:t>conduc</m:t>
                    </m:r>
                    <m:r>
                      <m:rPr>
                        <m:nor/>
                      </m:rPr>
                      <a:rPr lang="en-AU" sz="2000" b="0" i="0" smtClean="0"/>
                      <m:t>t</m:t>
                    </m:r>
                    <m:r>
                      <m:rPr>
                        <m:nor/>
                      </m:rPr>
                      <a:rPr lang="en-US" sz="2000" b="0" i="0" smtClean="0"/>
                      <m:t> </m:t>
                    </m:r>
                    <m:r>
                      <m:rPr>
                        <m:nor/>
                      </m:rPr>
                      <a:rPr lang="en-US" sz="2000" b="0" i="0" smtClean="0"/>
                      <m:t>problems</m:t>
                    </m:r>
                    <m:r>
                      <m:rPr>
                        <m:nor/>
                      </m:rPr>
                      <a:rPr lang="en-US" sz="2000" b="0" i="0" smtClean="0"/>
                      <m:t>)</m:t>
                    </m:r>
                    <m:r>
                      <m:rPr>
                        <m:nor/>
                      </m:rPr>
                      <a:rPr lang="en-AU" sz="2000" b="0" i="0" smtClean="0"/>
                      <m:t>)</m:t>
                    </m:r>
                    <m:r>
                      <a:rPr lang="en-AU" sz="2000" i="1">
                        <a:latin typeface="Cambria Math"/>
                      </a:rPr>
                      <m:t>= </m:t>
                    </m:r>
                    <m:sSub>
                      <m:sSubPr>
                        <m:ctrlPr>
                          <a:rPr lang="en-AU" sz="2000" i="1">
                            <a:latin typeface="Cambria Math" panose="02040503050406030204" pitchFamily="18" charset="0"/>
                          </a:rPr>
                        </m:ctrlPr>
                      </m:sSubPr>
                      <m:e>
                        <m:r>
                          <a:rPr lang="en-AU" sz="2000" i="1" smtClean="0">
                            <a:latin typeface="Cambria Math"/>
                            <a:ea typeface="Cambria Math"/>
                          </a:rPr>
                          <m:t>𝛾</m:t>
                        </m:r>
                      </m:e>
                      <m:sub>
                        <m:r>
                          <a:rPr lang="en-AU" sz="2000" i="1">
                            <a:latin typeface="Cambria Math"/>
                          </a:rPr>
                          <m:t>0</m:t>
                        </m:r>
                      </m:sub>
                    </m:sSub>
                    <m:r>
                      <a:rPr lang="en-AU" sz="2000" i="1">
                        <a:latin typeface="Cambria Math"/>
                      </a:rPr>
                      <m:t>+</m:t>
                    </m:r>
                    <m:sSub>
                      <m:sSubPr>
                        <m:ctrlPr>
                          <a:rPr lang="en-AU" sz="2000" i="1">
                            <a:latin typeface="Cambria Math" panose="02040503050406030204" pitchFamily="18" charset="0"/>
                          </a:rPr>
                        </m:ctrlPr>
                      </m:sSubPr>
                      <m:e>
                        <m:r>
                          <a:rPr lang="en-AU" sz="2000" i="1" smtClean="0">
                            <a:latin typeface="Cambria Math"/>
                            <a:ea typeface="Cambria Math"/>
                          </a:rPr>
                          <m:t>𝛾</m:t>
                        </m:r>
                      </m:e>
                      <m:sub>
                        <m:r>
                          <a:rPr lang="en-AU" sz="2000" i="1">
                            <a:latin typeface="Cambria Math"/>
                          </a:rPr>
                          <m:t>1</m:t>
                        </m:r>
                      </m:sub>
                    </m:sSub>
                    <m:r>
                      <m:rPr>
                        <m:nor/>
                      </m:rPr>
                      <a:rPr lang="en-AU" sz="2000"/>
                      <m:t>harsh</m:t>
                    </m:r>
                    <m:r>
                      <a:rPr lang="en-AU" sz="2000" i="1">
                        <a:latin typeface="Cambria Math"/>
                      </a:rPr>
                      <m:t>+</m:t>
                    </m:r>
                    <m:sSub>
                      <m:sSubPr>
                        <m:ctrlPr>
                          <a:rPr lang="en-AU" sz="2000" i="1">
                            <a:latin typeface="Cambria Math" panose="02040503050406030204" pitchFamily="18" charset="0"/>
                          </a:rPr>
                        </m:ctrlPr>
                      </m:sSubPr>
                      <m:e>
                        <m:r>
                          <a:rPr lang="en-AU" sz="2000" i="1" smtClean="0">
                            <a:latin typeface="Cambria Math"/>
                            <a:ea typeface="Cambria Math"/>
                          </a:rPr>
                          <m:t>𝛾</m:t>
                        </m:r>
                      </m:e>
                      <m:sub>
                        <m:r>
                          <a:rPr lang="en-AU" sz="2000" i="1">
                            <a:latin typeface="Cambria Math"/>
                          </a:rPr>
                          <m:t>2</m:t>
                        </m:r>
                      </m:sub>
                    </m:sSub>
                    <m:r>
                      <m:rPr>
                        <m:nor/>
                      </m:rPr>
                      <a:rPr lang="en-AU" sz="2000"/>
                      <m:t>gender</m:t>
                    </m:r>
                    <m:r>
                      <a:rPr lang="en-AU" sz="2000" i="1">
                        <a:latin typeface="Cambria Math"/>
                      </a:rPr>
                      <m:t>+</m:t>
                    </m:r>
                    <m:sSub>
                      <m:sSubPr>
                        <m:ctrlPr>
                          <a:rPr lang="en-AU" sz="2000" i="1">
                            <a:latin typeface="Cambria Math" panose="02040503050406030204" pitchFamily="18" charset="0"/>
                          </a:rPr>
                        </m:ctrlPr>
                      </m:sSubPr>
                      <m:e>
                        <m:r>
                          <a:rPr lang="en-AU" sz="2000" i="1" smtClean="0">
                            <a:latin typeface="Cambria Math"/>
                            <a:ea typeface="Cambria Math"/>
                          </a:rPr>
                          <m:t>𝛾</m:t>
                        </m:r>
                      </m:e>
                      <m:sub>
                        <m:r>
                          <a:rPr lang="en-AU" sz="2000" i="1">
                            <a:latin typeface="Cambria Math"/>
                          </a:rPr>
                          <m:t>3</m:t>
                        </m:r>
                      </m:sub>
                    </m:sSub>
                    <m:r>
                      <m:rPr>
                        <m:nor/>
                      </m:rPr>
                      <a:rPr lang="en-AU" sz="2000"/>
                      <m:t>SEP</m:t>
                    </m:r>
                    <m:r>
                      <a:rPr lang="en-AU" sz="2000" i="1">
                        <a:latin typeface="Cambria Math"/>
                      </a:rPr>
                      <m:t>+</m:t>
                    </m:r>
                    <m:sSub>
                      <m:sSubPr>
                        <m:ctrlPr>
                          <a:rPr lang="en-AU" sz="2000" i="1">
                            <a:latin typeface="Cambria Math" panose="02040503050406030204" pitchFamily="18" charset="0"/>
                          </a:rPr>
                        </m:ctrlPr>
                      </m:sSubPr>
                      <m:e>
                        <m:r>
                          <a:rPr lang="en-AU" sz="2000" i="1" smtClean="0">
                            <a:latin typeface="Cambria Math"/>
                            <a:ea typeface="Cambria Math"/>
                          </a:rPr>
                          <m:t>𝛾</m:t>
                        </m:r>
                      </m:e>
                      <m:sub>
                        <m:r>
                          <a:rPr lang="en-AU" sz="2000" i="1">
                            <a:latin typeface="Cambria Math"/>
                          </a:rPr>
                          <m:t>5</m:t>
                        </m:r>
                      </m:sub>
                    </m:sSub>
                    <m:r>
                      <m:rPr>
                        <m:nor/>
                      </m:rPr>
                      <a:rPr lang="en-AU" sz="2000"/>
                      <m:t>hardship</m:t>
                    </m:r>
                    <m:r>
                      <a:rPr lang="en-AU" sz="2000" i="1">
                        <a:latin typeface="Cambria Math"/>
                      </a:rPr>
                      <m:t>+</m:t>
                    </m:r>
                    <m:sSub>
                      <m:sSubPr>
                        <m:ctrlPr>
                          <a:rPr lang="en-AU" sz="2000" i="1">
                            <a:latin typeface="Cambria Math" panose="02040503050406030204" pitchFamily="18" charset="0"/>
                          </a:rPr>
                        </m:ctrlPr>
                      </m:sSubPr>
                      <m:e>
                        <m:r>
                          <a:rPr lang="en-AU" sz="2000" i="1" smtClean="0">
                            <a:latin typeface="Cambria Math"/>
                            <a:ea typeface="Cambria Math"/>
                          </a:rPr>
                          <m:t>𝛾</m:t>
                        </m:r>
                      </m:e>
                      <m:sub>
                        <m:r>
                          <a:rPr lang="en-AU" sz="2000" i="1">
                            <a:latin typeface="Cambria Math"/>
                          </a:rPr>
                          <m:t>6</m:t>
                        </m:r>
                      </m:sub>
                    </m:sSub>
                    <m:r>
                      <m:rPr>
                        <m:nor/>
                      </m:rPr>
                      <a:rPr lang="en-AU" sz="2000"/>
                      <m:t>distress</m:t>
                    </m:r>
                  </m:oMath>
                </a14:m>
                <a:endParaRPr lang="en-AU" sz="2000" dirty="0" smtClean="0"/>
              </a:p>
              <a:p>
                <a:pPr marL="0" indent="0">
                  <a:buNone/>
                </a:pPr>
                <a:endParaRPr lang="en-AU" sz="2000" dirty="0" smtClean="0"/>
              </a:p>
              <a:p>
                <a:pPr marL="0" indent="0">
                  <a:buNone/>
                </a:pPr>
                <a:endParaRPr lang="en-AU" sz="2000" dirty="0"/>
              </a:p>
              <a:p>
                <a:pPr marL="0" indent="0">
                  <a:buNone/>
                </a:pPr>
                <a:endParaRPr lang="en-AU"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1520" y="1600200"/>
                <a:ext cx="8712968" cy="4525963"/>
              </a:xfrm>
              <a:blipFill rotWithShape="0">
                <a:blip r:embed="rId3"/>
                <a:stretch>
                  <a:fillRect l="-699"/>
                </a:stretch>
              </a:blipFill>
            </p:spPr>
            <p:txBody>
              <a:bodyPr/>
              <a:lstStyle/>
              <a:p>
                <a:r>
                  <a:rPr lang="en-US">
                    <a:noFill/>
                  </a:rPr>
                  <a:t> </a:t>
                </a:r>
              </a:p>
            </p:txBody>
          </p:sp>
        </mc:Fallback>
      </mc:AlternateContent>
      <p:sp>
        <p:nvSpPr>
          <p:cNvPr id="4" name="Rectangle 3"/>
          <p:cNvSpPr/>
          <p:nvPr/>
        </p:nvSpPr>
        <p:spPr>
          <a:xfrm>
            <a:off x="5040560" y="6402814"/>
            <a:ext cx="3995936" cy="338554"/>
          </a:xfrm>
          <a:prstGeom prst="rect">
            <a:avLst/>
          </a:prstGeom>
        </p:spPr>
        <p:txBody>
          <a:bodyPr wrap="square">
            <a:spAutoFit/>
          </a:bodyPr>
          <a:lstStyle/>
          <a:p>
            <a:r>
              <a:rPr lang="en-AU" sz="1600" dirty="0" smtClean="0"/>
              <a:t>Bayer et al. (2011) </a:t>
            </a:r>
            <a:r>
              <a:rPr lang="en-AU" sz="1600" dirty="0" err="1" smtClean="0"/>
              <a:t>Pediatrics</a:t>
            </a:r>
            <a:r>
              <a:rPr lang="en-AU" sz="1600" dirty="0" smtClean="0"/>
              <a:t>. 128(4</a:t>
            </a:r>
            <a:r>
              <a:rPr lang="en-AU" sz="1600" dirty="0"/>
              <a:t>):e865-79. </a:t>
            </a:r>
          </a:p>
        </p:txBody>
      </p:sp>
      <p:sp>
        <p:nvSpPr>
          <p:cNvPr id="5" name="Slide Number Placeholder 4"/>
          <p:cNvSpPr>
            <a:spLocks noGrp="1"/>
          </p:cNvSpPr>
          <p:nvPr>
            <p:ph type="sldNum" sz="quarter" idx="12"/>
          </p:nvPr>
        </p:nvSpPr>
        <p:spPr/>
        <p:txBody>
          <a:bodyPr/>
          <a:lstStyle/>
          <a:p>
            <a:fld id="{A1DB02FD-4DD2-4A73-ABDF-6B1E55BA6D8D}" type="slidenum">
              <a:rPr lang="en-AU" smtClean="0"/>
              <a:t>3</a:t>
            </a:fld>
            <a:endParaRPr lang="en-AU"/>
          </a:p>
        </p:txBody>
      </p:sp>
    </p:spTree>
    <p:extLst>
      <p:ext uri="{BB962C8B-B14F-4D97-AF65-F5344CB8AC3E}">
        <p14:creationId xmlns:p14="http://schemas.microsoft.com/office/powerpoint/2010/main" val="4064103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AU" sz="2400" dirty="0" smtClean="0"/>
              <a:t>There </a:t>
            </a:r>
            <a:r>
              <a:rPr lang="en-AU" sz="2400" dirty="0"/>
              <a:t>was completely observed data for 3163 (62%) participants</a:t>
            </a:r>
            <a:endParaRPr lang="en-US" sz="2400" dirty="0"/>
          </a:p>
        </p:txBody>
      </p:sp>
      <p:sp>
        <p:nvSpPr>
          <p:cNvPr id="2" name="Title 1"/>
          <p:cNvSpPr>
            <a:spLocks noGrp="1"/>
          </p:cNvSpPr>
          <p:nvPr>
            <p:ph type="title"/>
          </p:nvPr>
        </p:nvSpPr>
        <p:spPr/>
        <p:txBody>
          <a:bodyPr/>
          <a:lstStyle/>
          <a:p>
            <a:r>
              <a:rPr lang="en-AU" dirty="0" smtClean="0"/>
              <a:t>Missing data in LSAC</a:t>
            </a:r>
            <a:endParaRPr lang="en-AU" dirty="0"/>
          </a:p>
        </p:txBody>
      </p:sp>
      <p:sp>
        <p:nvSpPr>
          <p:cNvPr id="4" name="Slide Number Placeholder 3"/>
          <p:cNvSpPr>
            <a:spLocks noGrp="1"/>
          </p:cNvSpPr>
          <p:nvPr>
            <p:ph type="sldNum" sz="quarter" idx="12"/>
          </p:nvPr>
        </p:nvSpPr>
        <p:spPr/>
        <p:txBody>
          <a:bodyPr/>
          <a:lstStyle/>
          <a:p>
            <a:fld id="{A1DB02FD-4DD2-4A73-ABDF-6B1E55BA6D8D}" type="slidenum">
              <a:rPr lang="en-AU" smtClean="0"/>
              <a:t>4</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1744871831"/>
              </p:ext>
            </p:extLst>
          </p:nvPr>
        </p:nvGraphicFramePr>
        <p:xfrm>
          <a:off x="1907704" y="1700808"/>
          <a:ext cx="5616624" cy="2895600"/>
        </p:xfrm>
        <a:graphic>
          <a:graphicData uri="http://schemas.openxmlformats.org/drawingml/2006/table">
            <a:tbl>
              <a:tblPr firstRow="1">
                <a:tableStyleId>{5C22544A-7EE6-4342-B048-85BDC9FD1C3A}</a:tableStyleId>
              </a:tblPr>
              <a:tblGrid>
                <a:gridCol w="2605377"/>
                <a:gridCol w="1139039"/>
                <a:gridCol w="1872208"/>
              </a:tblGrid>
              <a:tr h="338010">
                <a:tc>
                  <a:txBody>
                    <a:bodyPr/>
                    <a:lstStyle/>
                    <a:p>
                      <a:pPr algn="l" fontAlgn="b"/>
                      <a:r>
                        <a:rPr lang="en-AU" sz="2000" b="1" i="0" u="none" strike="noStrike" dirty="0" smtClean="0">
                          <a:solidFill>
                            <a:schemeClr val="bg1"/>
                          </a:solidFill>
                          <a:effectLst/>
                          <a:latin typeface="Calibri"/>
                        </a:rPr>
                        <a:t>Variable</a:t>
                      </a:r>
                      <a:endParaRPr lang="en-AU" sz="2000" b="1" i="0" u="none" strike="noStrike" dirty="0">
                        <a:solidFill>
                          <a:schemeClr val="bg1"/>
                        </a:solidFill>
                        <a:effectLst/>
                        <a:latin typeface="Calibri"/>
                      </a:endParaRPr>
                    </a:p>
                  </a:txBody>
                  <a:tcPr anchor="ctr"/>
                </a:tc>
                <a:tc>
                  <a:txBody>
                    <a:bodyPr/>
                    <a:lstStyle/>
                    <a:p>
                      <a:pPr algn="ctr" fontAlgn="b"/>
                      <a:r>
                        <a:rPr lang="en-AU" sz="2000" b="1" i="0" u="none" strike="noStrike" dirty="0" smtClean="0">
                          <a:solidFill>
                            <a:schemeClr val="bg1"/>
                          </a:solidFill>
                          <a:effectLst/>
                          <a:latin typeface="Calibri"/>
                        </a:rPr>
                        <a:t>Number</a:t>
                      </a:r>
                      <a:r>
                        <a:rPr lang="en-AU" sz="2000" b="1" i="0" u="none" strike="noStrike" baseline="0" dirty="0" smtClean="0">
                          <a:solidFill>
                            <a:schemeClr val="bg1"/>
                          </a:solidFill>
                          <a:effectLst/>
                          <a:latin typeface="Calibri"/>
                        </a:rPr>
                        <a:t> missing</a:t>
                      </a:r>
                      <a:endParaRPr lang="en-AU" sz="2000" b="1" i="0" u="none" strike="noStrike" dirty="0">
                        <a:solidFill>
                          <a:schemeClr val="bg1"/>
                        </a:solidFill>
                        <a:effectLst/>
                        <a:latin typeface="Calibri"/>
                      </a:endParaRPr>
                    </a:p>
                  </a:txBody>
                  <a:tcPr anchor="ctr"/>
                </a:tc>
                <a:tc>
                  <a:txBody>
                    <a:bodyPr/>
                    <a:lstStyle/>
                    <a:p>
                      <a:pPr algn="ctr" fontAlgn="b"/>
                      <a:r>
                        <a:rPr lang="en-AU" sz="2000" b="1" i="0" u="none" strike="noStrike" dirty="0" smtClean="0">
                          <a:solidFill>
                            <a:schemeClr val="bg1"/>
                          </a:solidFill>
                          <a:effectLst/>
                          <a:latin typeface="Calibri"/>
                        </a:rPr>
                        <a:t>Percentage</a:t>
                      </a:r>
                      <a:endParaRPr lang="en-AU" sz="2000" b="1" i="0" u="none" strike="noStrike" dirty="0">
                        <a:solidFill>
                          <a:schemeClr val="bg1"/>
                        </a:solidFill>
                        <a:effectLst/>
                        <a:latin typeface="Calibri"/>
                      </a:endParaRPr>
                    </a:p>
                  </a:txBody>
                  <a:tcPr anchor="ctr"/>
                </a:tc>
              </a:tr>
              <a:tr h="338010">
                <a:tc>
                  <a:txBody>
                    <a:bodyPr/>
                    <a:lstStyle/>
                    <a:p>
                      <a:pPr algn="l" fontAlgn="b"/>
                      <a:r>
                        <a:rPr lang="en-AU" sz="1800" u="none" strike="noStrike" dirty="0" smtClean="0">
                          <a:effectLst/>
                        </a:rPr>
                        <a:t>Conduct </a:t>
                      </a:r>
                      <a:r>
                        <a:rPr lang="en-AU" sz="1800" u="none" strike="noStrike" dirty="0" smtClean="0">
                          <a:effectLst/>
                        </a:rPr>
                        <a:t>problems</a:t>
                      </a:r>
                      <a:endParaRPr lang="en-AU" sz="1800" b="0" i="0" u="none" strike="noStrike" dirty="0">
                        <a:solidFill>
                          <a:srgbClr val="000000"/>
                        </a:solidFill>
                        <a:effectLst/>
                        <a:latin typeface="Calibri"/>
                      </a:endParaRPr>
                    </a:p>
                  </a:txBody>
                  <a:tcPr anchor="ctr"/>
                </a:tc>
                <a:tc>
                  <a:txBody>
                    <a:bodyPr/>
                    <a:lstStyle/>
                    <a:p>
                      <a:pPr algn="ctr" fontAlgn="b"/>
                      <a:r>
                        <a:rPr lang="en-AU" sz="1800" u="none" strike="noStrike" dirty="0">
                          <a:effectLst/>
                        </a:rPr>
                        <a:t>896</a:t>
                      </a:r>
                      <a:endParaRPr lang="en-AU" sz="1800" b="0" i="0" u="none" strike="noStrike" dirty="0">
                        <a:solidFill>
                          <a:srgbClr val="000000"/>
                        </a:solidFill>
                        <a:effectLst/>
                        <a:latin typeface="Calibri"/>
                      </a:endParaRPr>
                    </a:p>
                  </a:txBody>
                  <a:tcPr anchor="ctr"/>
                </a:tc>
                <a:tc>
                  <a:txBody>
                    <a:bodyPr/>
                    <a:lstStyle/>
                    <a:p>
                      <a:pPr algn="ctr" fontAlgn="b"/>
                      <a:r>
                        <a:rPr lang="en-AU" sz="1800" u="none" strike="noStrike" dirty="0">
                          <a:effectLst/>
                        </a:rPr>
                        <a:t>18%</a:t>
                      </a:r>
                      <a:endParaRPr lang="en-AU" sz="1800" b="0" i="0" u="none" strike="noStrike" dirty="0">
                        <a:solidFill>
                          <a:srgbClr val="000000"/>
                        </a:solidFill>
                        <a:effectLst/>
                        <a:latin typeface="Calibri"/>
                      </a:endParaRPr>
                    </a:p>
                  </a:txBody>
                  <a:tcPr anchor="ctr"/>
                </a:tc>
              </a:tr>
              <a:tr h="338010">
                <a:tc>
                  <a:txBody>
                    <a:bodyPr/>
                    <a:lstStyle/>
                    <a:p>
                      <a:pPr algn="l" fontAlgn="b"/>
                      <a:r>
                        <a:rPr lang="en-AU" sz="1800" b="0" i="0" u="none" strike="noStrike" dirty="0" smtClean="0">
                          <a:solidFill>
                            <a:schemeClr val="dk1"/>
                          </a:solidFill>
                          <a:effectLst/>
                          <a:latin typeface="+mn-lt"/>
                        </a:rPr>
                        <a:t>Harsh parenting</a:t>
                      </a:r>
                      <a:endParaRPr lang="en-AU" sz="1800" b="0" i="0" u="none" strike="noStrike" dirty="0">
                        <a:solidFill>
                          <a:srgbClr val="000000"/>
                        </a:solidFill>
                        <a:effectLst/>
                        <a:latin typeface="Calibri"/>
                      </a:endParaRPr>
                    </a:p>
                  </a:txBody>
                  <a:tcPr anchor="ctr"/>
                </a:tc>
                <a:tc>
                  <a:txBody>
                    <a:bodyPr/>
                    <a:lstStyle/>
                    <a:p>
                      <a:pPr algn="ctr" fontAlgn="b"/>
                      <a:r>
                        <a:rPr lang="en-AU" sz="1800" u="none" strike="noStrike" dirty="0" smtClean="0">
                          <a:effectLst/>
                        </a:rPr>
                        <a:t>1601</a:t>
                      </a:r>
                      <a:endParaRPr lang="en-AU" sz="1800" b="0" i="0" u="none" strike="noStrike" dirty="0">
                        <a:solidFill>
                          <a:srgbClr val="000000"/>
                        </a:solidFill>
                        <a:effectLst/>
                        <a:latin typeface="Calibri"/>
                      </a:endParaRPr>
                    </a:p>
                  </a:txBody>
                  <a:tcPr anchor="ctr"/>
                </a:tc>
                <a:tc>
                  <a:txBody>
                    <a:bodyPr/>
                    <a:lstStyle/>
                    <a:p>
                      <a:pPr algn="ctr" fontAlgn="b"/>
                      <a:r>
                        <a:rPr lang="en-AU" sz="1800" u="none" strike="noStrike" dirty="0">
                          <a:effectLst/>
                        </a:rPr>
                        <a:t>31%</a:t>
                      </a:r>
                      <a:endParaRPr lang="en-AU" sz="1800" b="0" i="0" u="none" strike="noStrike" dirty="0">
                        <a:solidFill>
                          <a:srgbClr val="000000"/>
                        </a:solidFill>
                        <a:effectLst/>
                        <a:latin typeface="Calibri"/>
                      </a:endParaRPr>
                    </a:p>
                  </a:txBody>
                  <a:tcPr anchor="ctr"/>
                </a:tc>
              </a:tr>
              <a:tr h="338010">
                <a:tc>
                  <a:txBody>
                    <a:bodyPr/>
                    <a:lstStyle/>
                    <a:p>
                      <a:pPr algn="l" fontAlgn="b"/>
                      <a:r>
                        <a:rPr lang="en-AU" sz="1800" b="0" i="0" u="none" strike="noStrike" dirty="0" smtClean="0">
                          <a:solidFill>
                            <a:schemeClr val="dk1"/>
                          </a:solidFill>
                          <a:effectLst/>
                          <a:latin typeface="+mn-lt"/>
                        </a:rPr>
                        <a:t>Gender</a:t>
                      </a:r>
                      <a:endParaRPr lang="en-AU" sz="1800" b="0" i="0" u="none" strike="noStrike" dirty="0">
                        <a:solidFill>
                          <a:srgbClr val="000000"/>
                        </a:solidFill>
                        <a:effectLst/>
                        <a:latin typeface="Calibri"/>
                      </a:endParaRPr>
                    </a:p>
                  </a:txBody>
                  <a:tcPr anchor="ctr"/>
                </a:tc>
                <a:tc>
                  <a:txBody>
                    <a:bodyPr/>
                    <a:lstStyle/>
                    <a:p>
                      <a:pPr algn="ctr" fontAlgn="b"/>
                      <a:r>
                        <a:rPr lang="en-AU" sz="1800" u="none" strike="noStrike">
                          <a:effectLst/>
                        </a:rPr>
                        <a:t>0</a:t>
                      </a:r>
                      <a:endParaRPr lang="en-AU" sz="1800" b="0" i="0" u="none" strike="noStrike">
                        <a:solidFill>
                          <a:srgbClr val="000000"/>
                        </a:solidFill>
                        <a:effectLst/>
                        <a:latin typeface="Calibri"/>
                      </a:endParaRPr>
                    </a:p>
                  </a:txBody>
                  <a:tcPr anchor="ctr"/>
                </a:tc>
                <a:tc>
                  <a:txBody>
                    <a:bodyPr/>
                    <a:lstStyle/>
                    <a:p>
                      <a:pPr algn="ctr" fontAlgn="b"/>
                      <a:r>
                        <a:rPr lang="en-AU" sz="1800" u="none" strike="noStrike" dirty="0">
                          <a:effectLst/>
                        </a:rPr>
                        <a:t>0%</a:t>
                      </a:r>
                      <a:endParaRPr lang="en-AU" sz="1800" b="0" i="0" u="none" strike="noStrike" dirty="0">
                        <a:solidFill>
                          <a:srgbClr val="000000"/>
                        </a:solidFill>
                        <a:effectLst/>
                        <a:latin typeface="Calibri"/>
                      </a:endParaRPr>
                    </a:p>
                  </a:txBody>
                  <a:tcPr anchor="ctr"/>
                </a:tc>
              </a:tr>
              <a:tr h="338010">
                <a:tc>
                  <a:txBody>
                    <a:bodyPr/>
                    <a:lstStyle/>
                    <a:p>
                      <a:pPr algn="l" fontAlgn="b"/>
                      <a:r>
                        <a:rPr lang="en-AU" sz="1800" b="0" i="0" u="none" strike="noStrike" dirty="0" err="1" smtClean="0">
                          <a:solidFill>
                            <a:schemeClr val="dk1"/>
                          </a:solidFill>
                          <a:effectLst/>
                          <a:latin typeface="+mn-lt"/>
                        </a:rPr>
                        <a:t>Socieconomic</a:t>
                      </a:r>
                      <a:r>
                        <a:rPr lang="en-AU" sz="1800" b="0" i="0" u="none" strike="noStrike" dirty="0" smtClean="0">
                          <a:solidFill>
                            <a:schemeClr val="dk1"/>
                          </a:solidFill>
                          <a:effectLst/>
                          <a:latin typeface="+mn-lt"/>
                        </a:rPr>
                        <a:t> position </a:t>
                      </a:r>
                      <a:endParaRPr lang="en-AU" sz="1800" b="0" i="0" u="none" strike="noStrike" dirty="0">
                        <a:solidFill>
                          <a:srgbClr val="000000"/>
                        </a:solidFill>
                        <a:effectLst/>
                        <a:latin typeface="Calibri"/>
                      </a:endParaRPr>
                    </a:p>
                  </a:txBody>
                  <a:tcPr anchor="ctr"/>
                </a:tc>
                <a:tc>
                  <a:txBody>
                    <a:bodyPr/>
                    <a:lstStyle/>
                    <a:p>
                      <a:pPr algn="ctr" fontAlgn="b"/>
                      <a:r>
                        <a:rPr lang="en-AU" sz="1800" u="none" strike="noStrike">
                          <a:effectLst/>
                        </a:rPr>
                        <a:t>505</a:t>
                      </a:r>
                      <a:endParaRPr lang="en-AU" sz="1800" b="0" i="0" u="none" strike="noStrike">
                        <a:solidFill>
                          <a:srgbClr val="000000"/>
                        </a:solidFill>
                        <a:effectLst/>
                        <a:latin typeface="Calibri"/>
                      </a:endParaRPr>
                    </a:p>
                  </a:txBody>
                  <a:tcPr anchor="ctr"/>
                </a:tc>
                <a:tc>
                  <a:txBody>
                    <a:bodyPr/>
                    <a:lstStyle/>
                    <a:p>
                      <a:pPr algn="ctr" fontAlgn="b"/>
                      <a:r>
                        <a:rPr lang="en-AU" sz="1800" u="none" strike="noStrike" dirty="0">
                          <a:effectLst/>
                        </a:rPr>
                        <a:t>10%</a:t>
                      </a:r>
                      <a:endParaRPr lang="en-AU" sz="1800" b="0" i="0" u="none" strike="noStrike" dirty="0">
                        <a:solidFill>
                          <a:srgbClr val="000000"/>
                        </a:solidFill>
                        <a:effectLst/>
                        <a:latin typeface="Calibri"/>
                      </a:endParaRPr>
                    </a:p>
                  </a:txBody>
                  <a:tcPr anchor="ctr"/>
                </a:tc>
              </a:tr>
              <a:tr h="338010">
                <a:tc>
                  <a:txBody>
                    <a:bodyPr/>
                    <a:lstStyle/>
                    <a:p>
                      <a:pPr algn="l" fontAlgn="b"/>
                      <a:r>
                        <a:rPr lang="en-AU" sz="1800" b="0" i="0" u="none" strike="noStrike" dirty="0" smtClean="0">
                          <a:solidFill>
                            <a:schemeClr val="dk1"/>
                          </a:solidFill>
                          <a:effectLst/>
                          <a:latin typeface="+mn-lt"/>
                        </a:rPr>
                        <a:t>Financial</a:t>
                      </a:r>
                      <a:r>
                        <a:rPr lang="en-AU" sz="1800" b="0" i="0" u="none" strike="noStrike" baseline="0" dirty="0" smtClean="0">
                          <a:solidFill>
                            <a:schemeClr val="dk1"/>
                          </a:solidFill>
                          <a:effectLst/>
                          <a:latin typeface="+mn-lt"/>
                        </a:rPr>
                        <a:t> h</a:t>
                      </a:r>
                      <a:r>
                        <a:rPr lang="en-AU" sz="1800" b="0" i="0" u="none" strike="noStrike" dirty="0" smtClean="0">
                          <a:solidFill>
                            <a:schemeClr val="dk1"/>
                          </a:solidFill>
                          <a:effectLst/>
                          <a:latin typeface="+mn-lt"/>
                        </a:rPr>
                        <a:t>ardship</a:t>
                      </a:r>
                      <a:endParaRPr lang="en-AU" sz="1800" b="0" i="0" u="none" strike="noStrike" dirty="0">
                        <a:solidFill>
                          <a:srgbClr val="000000"/>
                        </a:solidFill>
                        <a:effectLst/>
                        <a:latin typeface="Calibri"/>
                      </a:endParaRPr>
                    </a:p>
                  </a:txBody>
                  <a:tcPr anchor="ctr"/>
                </a:tc>
                <a:tc>
                  <a:txBody>
                    <a:bodyPr/>
                    <a:lstStyle/>
                    <a:p>
                      <a:pPr algn="ctr" fontAlgn="b"/>
                      <a:r>
                        <a:rPr lang="en-AU" sz="1800" u="none" strike="noStrike" dirty="0">
                          <a:effectLst/>
                        </a:rPr>
                        <a:t>533</a:t>
                      </a:r>
                      <a:endParaRPr lang="en-AU" sz="1800" b="0" i="0" u="none" strike="noStrike" dirty="0">
                        <a:solidFill>
                          <a:srgbClr val="000000"/>
                        </a:solidFill>
                        <a:effectLst/>
                        <a:latin typeface="Calibri"/>
                      </a:endParaRPr>
                    </a:p>
                  </a:txBody>
                  <a:tcPr anchor="ctr"/>
                </a:tc>
                <a:tc>
                  <a:txBody>
                    <a:bodyPr/>
                    <a:lstStyle/>
                    <a:p>
                      <a:pPr algn="ctr" fontAlgn="b"/>
                      <a:r>
                        <a:rPr lang="en-AU" sz="1800" u="none" strike="noStrike" dirty="0">
                          <a:effectLst/>
                        </a:rPr>
                        <a:t>10%</a:t>
                      </a:r>
                      <a:endParaRPr lang="en-AU" sz="1800" b="0" i="0" u="none" strike="noStrike" dirty="0">
                        <a:solidFill>
                          <a:srgbClr val="000000"/>
                        </a:solidFill>
                        <a:effectLst/>
                        <a:latin typeface="Calibri"/>
                      </a:endParaRPr>
                    </a:p>
                  </a:txBody>
                  <a:tcPr anchor="ctr"/>
                </a:tc>
              </a:tr>
              <a:tr h="338010">
                <a:tc>
                  <a:txBody>
                    <a:bodyPr/>
                    <a:lstStyle/>
                    <a:p>
                      <a:pPr algn="l" fontAlgn="b"/>
                      <a:r>
                        <a:rPr lang="en-AU" sz="1800" b="0" i="0" u="none" strike="noStrike" baseline="0" dirty="0" smtClean="0">
                          <a:solidFill>
                            <a:schemeClr val="dk1"/>
                          </a:solidFill>
                          <a:effectLst/>
                          <a:latin typeface="+mn-lt"/>
                        </a:rPr>
                        <a:t>Psychological distress</a:t>
                      </a:r>
                      <a:endParaRPr lang="en-AU" sz="1800" b="0" i="0" u="none" strike="noStrike" dirty="0">
                        <a:solidFill>
                          <a:srgbClr val="000000"/>
                        </a:solidFill>
                        <a:effectLst/>
                        <a:latin typeface="Calibri"/>
                      </a:endParaRPr>
                    </a:p>
                  </a:txBody>
                  <a:tcPr anchor="ctr"/>
                </a:tc>
                <a:tc>
                  <a:txBody>
                    <a:bodyPr/>
                    <a:lstStyle/>
                    <a:p>
                      <a:pPr algn="ctr" fontAlgn="b"/>
                      <a:r>
                        <a:rPr lang="en-AU" sz="1800" u="none" strike="noStrike">
                          <a:effectLst/>
                        </a:rPr>
                        <a:t>688</a:t>
                      </a:r>
                      <a:endParaRPr lang="en-AU" sz="1800" b="0" i="0" u="none" strike="noStrike">
                        <a:solidFill>
                          <a:srgbClr val="000000"/>
                        </a:solidFill>
                        <a:effectLst/>
                        <a:latin typeface="Calibri"/>
                      </a:endParaRPr>
                    </a:p>
                  </a:txBody>
                  <a:tcPr anchor="ctr"/>
                </a:tc>
                <a:tc>
                  <a:txBody>
                    <a:bodyPr/>
                    <a:lstStyle/>
                    <a:p>
                      <a:pPr algn="ctr" fontAlgn="b"/>
                      <a:r>
                        <a:rPr lang="en-AU" sz="1800" u="none" strike="noStrike" dirty="0">
                          <a:effectLst/>
                        </a:rPr>
                        <a:t>13%</a:t>
                      </a:r>
                      <a:endParaRPr lang="en-AU" sz="1800" b="0" i="0" u="none" strike="noStrike" dirty="0">
                        <a:solidFill>
                          <a:srgbClr val="000000"/>
                        </a:solidFill>
                        <a:effectLst/>
                        <a:latin typeface="Calibri"/>
                      </a:endParaRPr>
                    </a:p>
                  </a:txBody>
                  <a:tcPr anchor="ctr"/>
                </a:tc>
              </a:tr>
            </a:tbl>
          </a:graphicData>
        </a:graphic>
      </p:graphicFrame>
    </p:spTree>
    <p:extLst>
      <p:ext uri="{BB962C8B-B14F-4D97-AF65-F5344CB8AC3E}">
        <p14:creationId xmlns:p14="http://schemas.microsoft.com/office/powerpoint/2010/main" val="2944496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Proposed imputation model</a:t>
            </a:r>
            <a:endParaRPr lang="en-AU" dirty="0"/>
          </a:p>
        </p:txBody>
      </p:sp>
      <p:sp>
        <p:nvSpPr>
          <p:cNvPr id="3" name="Content Placeholder 2"/>
          <p:cNvSpPr>
            <a:spLocks noGrp="1"/>
          </p:cNvSpPr>
          <p:nvPr>
            <p:ph idx="1"/>
          </p:nvPr>
        </p:nvSpPr>
        <p:spPr/>
        <p:txBody>
          <a:bodyPr>
            <a:noAutofit/>
          </a:bodyPr>
          <a:lstStyle/>
          <a:p>
            <a:r>
              <a:rPr lang="en-AU" dirty="0"/>
              <a:t>Multivariate imputation by chained equations (MICE</a:t>
            </a:r>
            <a:r>
              <a:rPr lang="en-AU" dirty="0" smtClean="0"/>
              <a:t>)</a:t>
            </a:r>
            <a:endParaRPr lang="en-AU" dirty="0" smtClean="0"/>
          </a:p>
          <a:p>
            <a:endParaRPr lang="en-AU" dirty="0"/>
          </a:p>
          <a:p>
            <a:r>
              <a:rPr lang="en-AU" dirty="0" smtClean="0"/>
              <a:t>Variables </a:t>
            </a:r>
            <a:r>
              <a:rPr lang="en-AU" dirty="0" smtClean="0"/>
              <a:t>in the imputation model:</a:t>
            </a:r>
          </a:p>
          <a:p>
            <a:pPr lvl="1">
              <a:buFontTx/>
              <a:buChar char="-"/>
            </a:pPr>
            <a:r>
              <a:rPr lang="en-AU" dirty="0" smtClean="0"/>
              <a:t>Analysis model variables </a:t>
            </a:r>
          </a:p>
          <a:p>
            <a:pPr lvl="1">
              <a:buFontTx/>
              <a:buChar char="-"/>
            </a:pPr>
            <a:r>
              <a:rPr lang="en-AU" dirty="0" smtClean="0"/>
              <a:t>Auxiliary variables (22 variables)</a:t>
            </a:r>
          </a:p>
          <a:p>
            <a:pPr lvl="1">
              <a:buFontTx/>
              <a:buChar char="-"/>
            </a:pPr>
            <a:r>
              <a:rPr lang="en-AU" dirty="0" smtClean="0"/>
              <a:t>No transformation of skewed variables</a:t>
            </a:r>
          </a:p>
          <a:p>
            <a:pPr lvl="1">
              <a:buFontTx/>
              <a:buChar char="-"/>
            </a:pPr>
            <a:r>
              <a:rPr lang="en-AU" dirty="0" smtClean="0"/>
              <a:t>Outcome variable included as continuous variable (not dichotomised)</a:t>
            </a:r>
          </a:p>
          <a:p>
            <a:pPr lvl="1">
              <a:buFontTx/>
              <a:buChar char="-"/>
            </a:pPr>
            <a:endParaRPr lang="en-AU" dirty="0" smtClean="0"/>
          </a:p>
          <a:p>
            <a:r>
              <a:rPr lang="en-AU" dirty="0" smtClean="0"/>
              <a:t>Created 40 imputed datasets</a:t>
            </a:r>
            <a:endParaRPr lang="en-AU" dirty="0" smtClean="0"/>
          </a:p>
        </p:txBody>
      </p:sp>
      <p:sp>
        <p:nvSpPr>
          <p:cNvPr id="4" name="Slide Number Placeholder 3"/>
          <p:cNvSpPr>
            <a:spLocks noGrp="1"/>
          </p:cNvSpPr>
          <p:nvPr>
            <p:ph type="sldNum" sz="quarter" idx="12"/>
          </p:nvPr>
        </p:nvSpPr>
        <p:spPr/>
        <p:txBody>
          <a:bodyPr/>
          <a:lstStyle/>
          <a:p>
            <a:fld id="{A1DB02FD-4DD2-4A73-ABDF-6B1E55BA6D8D}" type="slidenum">
              <a:rPr lang="en-AU" smtClean="0"/>
              <a:t>5</a:t>
            </a:fld>
            <a:endParaRPr lang="en-AU"/>
          </a:p>
        </p:txBody>
      </p:sp>
    </p:spTree>
    <p:extLst>
      <p:ext uri="{BB962C8B-B14F-4D97-AF65-F5344CB8AC3E}">
        <p14:creationId xmlns:p14="http://schemas.microsoft.com/office/powerpoint/2010/main" val="2489628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Proposed imputation diagnostics</a:t>
            </a:r>
            <a:endParaRPr lang="en-AU"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AU" dirty="0" smtClean="0"/>
              <a:t>Graphical comparisons of the observed and imputed data</a:t>
            </a:r>
          </a:p>
          <a:p>
            <a:pPr marL="514350" indent="-514350">
              <a:buFont typeface="+mj-lt"/>
              <a:buAutoNum type="arabicPeriod"/>
            </a:pPr>
            <a:endParaRPr lang="en-AU" dirty="0" smtClean="0"/>
          </a:p>
          <a:p>
            <a:pPr marL="514350" indent="-514350">
              <a:buFont typeface="+mj-lt"/>
              <a:buAutoNum type="arabicPeriod"/>
            </a:pPr>
            <a:r>
              <a:rPr lang="en-AU" dirty="0" smtClean="0"/>
              <a:t>Numerical comparisons of the observed and imputed data</a:t>
            </a:r>
          </a:p>
          <a:p>
            <a:pPr marL="514350" indent="-514350">
              <a:buFont typeface="+mj-lt"/>
              <a:buAutoNum type="arabicPeriod"/>
            </a:pPr>
            <a:endParaRPr lang="en-AU" dirty="0" smtClean="0"/>
          </a:p>
          <a:p>
            <a:pPr marL="514350" indent="-514350">
              <a:buFont typeface="+mj-lt"/>
              <a:buAutoNum type="arabicPeriod"/>
            </a:pPr>
            <a:r>
              <a:rPr lang="en-AU" dirty="0" smtClean="0"/>
              <a:t>Standard regression diagnostics</a:t>
            </a:r>
          </a:p>
          <a:p>
            <a:pPr marL="514350" indent="-514350">
              <a:buFont typeface="+mj-lt"/>
              <a:buAutoNum type="arabicPeriod"/>
            </a:pPr>
            <a:endParaRPr lang="en-AU" dirty="0" smtClean="0"/>
          </a:p>
          <a:p>
            <a:pPr marL="514350" indent="-514350">
              <a:buFont typeface="+mj-lt"/>
              <a:buAutoNum type="arabicPeriod"/>
            </a:pPr>
            <a:r>
              <a:rPr lang="en-AU" dirty="0" smtClean="0"/>
              <a:t>Cross-validation</a:t>
            </a:r>
          </a:p>
          <a:p>
            <a:pPr marL="514350" indent="-514350">
              <a:buFont typeface="+mj-lt"/>
              <a:buAutoNum type="arabicPeriod"/>
            </a:pPr>
            <a:endParaRPr lang="en-AU" dirty="0" smtClean="0"/>
          </a:p>
          <a:p>
            <a:pPr marL="514350" indent="-514350">
              <a:buFont typeface="+mj-lt"/>
              <a:buAutoNum type="arabicPeriod"/>
            </a:pPr>
            <a:r>
              <a:rPr lang="en-AU" dirty="0" smtClean="0"/>
              <a:t>Posterior predictive checking</a:t>
            </a:r>
            <a:endParaRPr lang="en-AU" dirty="0"/>
          </a:p>
        </p:txBody>
      </p:sp>
      <p:sp>
        <p:nvSpPr>
          <p:cNvPr id="4" name="Slide Number Placeholder 3"/>
          <p:cNvSpPr>
            <a:spLocks noGrp="1"/>
          </p:cNvSpPr>
          <p:nvPr>
            <p:ph type="sldNum" sz="quarter" idx="12"/>
          </p:nvPr>
        </p:nvSpPr>
        <p:spPr/>
        <p:txBody>
          <a:bodyPr/>
          <a:lstStyle/>
          <a:p>
            <a:fld id="{A1DB02FD-4DD2-4A73-ABDF-6B1E55BA6D8D}" type="slidenum">
              <a:rPr lang="en-AU" smtClean="0"/>
              <a:t>6</a:t>
            </a:fld>
            <a:endParaRPr lang="en-AU"/>
          </a:p>
        </p:txBody>
      </p:sp>
    </p:spTree>
    <p:extLst>
      <p:ext uri="{BB962C8B-B14F-4D97-AF65-F5344CB8AC3E}">
        <p14:creationId xmlns:p14="http://schemas.microsoft.com/office/powerpoint/2010/main" val="322922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800"/>
            <a:ext cx="8229600" cy="1143000"/>
          </a:xfrm>
        </p:spPr>
        <p:txBody>
          <a:bodyPr>
            <a:normAutofit fontScale="90000"/>
          </a:bodyPr>
          <a:lstStyle/>
          <a:p>
            <a:r>
              <a:rPr lang="en-AU" dirty="0" smtClean="0"/>
              <a:t>Graphical comparisons of the observed and imputed data</a:t>
            </a:r>
            <a:endParaRPr lang="en-AU" dirty="0"/>
          </a:p>
        </p:txBody>
      </p:sp>
      <p:sp>
        <p:nvSpPr>
          <p:cNvPr id="3" name="Content Placeholder 2"/>
          <p:cNvSpPr>
            <a:spLocks noGrp="1"/>
          </p:cNvSpPr>
          <p:nvPr>
            <p:ph idx="1"/>
          </p:nvPr>
        </p:nvSpPr>
        <p:spPr/>
        <p:txBody>
          <a:bodyPr/>
          <a:lstStyle/>
          <a:p>
            <a:endParaRPr lang="en-AU" dirty="0" smtClean="0"/>
          </a:p>
          <a:p>
            <a:endParaRPr lang="en-AU" dirty="0"/>
          </a:p>
        </p:txBody>
      </p:sp>
      <p:sp>
        <p:nvSpPr>
          <p:cNvPr id="4" name="Slide Number Placeholder 3"/>
          <p:cNvSpPr>
            <a:spLocks noGrp="1"/>
          </p:cNvSpPr>
          <p:nvPr>
            <p:ph type="sldNum" sz="quarter" idx="12"/>
          </p:nvPr>
        </p:nvSpPr>
        <p:spPr/>
        <p:txBody>
          <a:bodyPr/>
          <a:lstStyle/>
          <a:p>
            <a:fld id="{A1DB02FD-4DD2-4A73-ABDF-6B1E55BA6D8D}" type="slidenum">
              <a:rPr lang="en-AU" smtClean="0"/>
              <a:t>7</a:t>
            </a:fld>
            <a:endParaRPr lang="en-AU"/>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1940560"/>
            <a:ext cx="5634305" cy="3864704"/>
          </a:xfrm>
          <a:prstGeom prst="rect">
            <a:avLst/>
          </a:prstGeom>
          <a:noFill/>
          <a:ln>
            <a:noFill/>
          </a:ln>
        </p:spPr>
      </p:pic>
    </p:spTree>
    <p:extLst>
      <p:ext uri="{BB962C8B-B14F-4D97-AF65-F5344CB8AC3E}">
        <p14:creationId xmlns:p14="http://schemas.microsoft.com/office/powerpoint/2010/main" val="3711313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Graphical comparisons of the observed and imputed data</a:t>
            </a:r>
            <a:endParaRPr lang="en-AU" dirty="0"/>
          </a:p>
        </p:txBody>
      </p:sp>
      <p:sp>
        <p:nvSpPr>
          <p:cNvPr id="4" name="Slide Number Placeholder 3"/>
          <p:cNvSpPr>
            <a:spLocks noGrp="1"/>
          </p:cNvSpPr>
          <p:nvPr>
            <p:ph type="sldNum" sz="quarter" idx="12"/>
          </p:nvPr>
        </p:nvSpPr>
        <p:spPr/>
        <p:txBody>
          <a:bodyPr/>
          <a:lstStyle/>
          <a:p>
            <a:fld id="{A1DB02FD-4DD2-4A73-ABDF-6B1E55BA6D8D}" type="slidenum">
              <a:rPr lang="en-AU" smtClean="0"/>
              <a:t>8</a:t>
            </a:fld>
            <a:endParaRPr lang="en-AU"/>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1772816"/>
            <a:ext cx="5472607" cy="4536504"/>
          </a:xfrm>
          <a:prstGeom prst="rect">
            <a:avLst/>
          </a:prstGeom>
          <a:noFill/>
          <a:ln>
            <a:noFill/>
          </a:ln>
        </p:spPr>
      </p:pic>
    </p:spTree>
    <p:extLst>
      <p:ext uri="{BB962C8B-B14F-4D97-AF65-F5344CB8AC3E}">
        <p14:creationId xmlns:p14="http://schemas.microsoft.com/office/powerpoint/2010/main" val="1017197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Summary: graphical </a:t>
            </a:r>
            <a:r>
              <a:rPr lang="en-AU" dirty="0" smtClean="0"/>
              <a:t>comparisons </a:t>
            </a:r>
            <a:r>
              <a:rPr lang="en-AU" dirty="0"/>
              <a:t>of observed and imputed </a:t>
            </a:r>
            <a:r>
              <a:rPr lang="en-AU" dirty="0" smtClean="0"/>
              <a:t>data</a:t>
            </a:r>
            <a:endParaRPr lang="en-AU" dirty="0"/>
          </a:p>
        </p:txBody>
      </p:sp>
      <p:sp>
        <p:nvSpPr>
          <p:cNvPr id="3" name="Content Placeholder 2"/>
          <p:cNvSpPr>
            <a:spLocks noGrp="1"/>
          </p:cNvSpPr>
          <p:nvPr>
            <p:ph idx="1"/>
          </p:nvPr>
        </p:nvSpPr>
        <p:spPr/>
        <p:txBody>
          <a:bodyPr/>
          <a:lstStyle/>
          <a:p>
            <a:r>
              <a:rPr lang="en-AU" dirty="0" smtClean="0"/>
              <a:t>Exploring </a:t>
            </a:r>
            <a:r>
              <a:rPr lang="en-AU" dirty="0" smtClean="0"/>
              <a:t>the imputed data</a:t>
            </a:r>
          </a:p>
          <a:p>
            <a:endParaRPr lang="en-AU" dirty="0" smtClean="0"/>
          </a:p>
          <a:p>
            <a:r>
              <a:rPr lang="en-AU" dirty="0" smtClean="0"/>
              <a:t>Challenge when working with large numbers of imputed variables</a:t>
            </a:r>
          </a:p>
          <a:p>
            <a:endParaRPr lang="en-AU" dirty="0" smtClean="0"/>
          </a:p>
          <a:p>
            <a:r>
              <a:rPr lang="en-AU" dirty="0" smtClean="0"/>
              <a:t>Difficulty interpreting differences when data are not MCAR. </a:t>
            </a:r>
          </a:p>
          <a:p>
            <a:endParaRPr lang="en-AU" dirty="0" smtClean="0"/>
          </a:p>
        </p:txBody>
      </p:sp>
      <p:sp>
        <p:nvSpPr>
          <p:cNvPr id="4" name="Slide Number Placeholder 3"/>
          <p:cNvSpPr>
            <a:spLocks noGrp="1"/>
          </p:cNvSpPr>
          <p:nvPr>
            <p:ph type="sldNum" sz="quarter" idx="12"/>
          </p:nvPr>
        </p:nvSpPr>
        <p:spPr/>
        <p:txBody>
          <a:bodyPr/>
          <a:lstStyle/>
          <a:p>
            <a:fld id="{A1DB02FD-4DD2-4A73-ABDF-6B1E55BA6D8D}" type="slidenum">
              <a:rPr lang="en-AU" smtClean="0"/>
              <a:t>9</a:t>
            </a:fld>
            <a:endParaRPr lang="en-AU"/>
          </a:p>
        </p:txBody>
      </p:sp>
    </p:spTree>
    <p:extLst>
      <p:ext uri="{BB962C8B-B14F-4D97-AF65-F5344CB8AC3E}">
        <p14:creationId xmlns:p14="http://schemas.microsoft.com/office/powerpoint/2010/main" val="4010397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9466</TotalTime>
  <Words>1726</Words>
  <Application>Microsoft Office PowerPoint</Application>
  <PresentationFormat>On-screen Show (4:3)</PresentationFormat>
  <Paragraphs>309</Paragraphs>
  <Slides>27</Slides>
  <Notes>9</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27</vt:i4>
      </vt:variant>
    </vt:vector>
  </HeadingPairs>
  <TitlesOfParts>
    <vt:vector size="41" baseType="lpstr">
      <vt:lpstr>ＭＳ Ｐゴシック</vt:lpstr>
      <vt:lpstr>ＭＳ Ｐゴシック</vt:lpstr>
      <vt:lpstr>Arial</vt:lpstr>
      <vt:lpstr>Book Antiqua</vt:lpstr>
      <vt:lpstr>Calibri</vt:lpstr>
      <vt:lpstr>Cambria Math</vt:lpstr>
      <vt:lpstr>Futura T Light</vt:lpstr>
      <vt:lpstr>Futura T Light Oblique</vt:lpstr>
      <vt:lpstr>L Futura Light</vt:lpstr>
      <vt:lpstr>LO Futura LightOblique</vt:lpstr>
      <vt:lpstr>O Futura Oblique</vt:lpstr>
      <vt:lpstr>Times New Roman</vt:lpstr>
      <vt:lpstr>1_Office Theme</vt:lpstr>
      <vt:lpstr>Office Theme</vt:lpstr>
      <vt:lpstr>PowerPoint Presentation</vt:lpstr>
      <vt:lpstr>Motivating example: Longitudinal Study of Australian Children (LSAC)</vt:lpstr>
      <vt:lpstr>Relationship between harsh parental discipline and behavioural problems</vt:lpstr>
      <vt:lpstr>Missing data in LSAC</vt:lpstr>
      <vt:lpstr>Proposed imputation model</vt:lpstr>
      <vt:lpstr>Proposed imputation diagnostics</vt:lpstr>
      <vt:lpstr>Graphical comparisons of the observed and imputed data</vt:lpstr>
      <vt:lpstr>Graphical comparisons of the observed and imputed data</vt:lpstr>
      <vt:lpstr>Summary: graphical comparisons of observed and imputed data</vt:lpstr>
      <vt:lpstr>Proposed imputation diagnostics</vt:lpstr>
      <vt:lpstr>Numerical comparisons of the observed and imputed data</vt:lpstr>
      <vt:lpstr>Simulation evaluation of the Kolmogorov-Smirnov test</vt:lpstr>
      <vt:lpstr>Proposed imputation diagnostics</vt:lpstr>
      <vt:lpstr>Regression diagnostics</vt:lpstr>
      <vt:lpstr>Proposed imputation diagnostics</vt:lpstr>
      <vt:lpstr>Cross-validation</vt:lpstr>
      <vt:lpstr>Cross-validation</vt:lpstr>
      <vt:lpstr>Summary: cross-validation</vt:lpstr>
      <vt:lpstr>Proposed imputation diagnostics</vt:lpstr>
      <vt:lpstr>Posterior predictive checking</vt:lpstr>
      <vt:lpstr>PowerPoint Presentation</vt:lpstr>
      <vt:lpstr>Simulation evaluation of posterior predictive checking</vt:lpstr>
      <vt:lpstr>Posterior predictive checking: summary</vt:lpstr>
      <vt:lpstr>Posterior predictive checking</vt:lpstr>
      <vt:lpstr>Summary</vt:lpstr>
      <vt:lpstr>References</vt:lpstr>
      <vt:lpstr>Acknowledgements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 Nguyen</dc:creator>
  <cp:lastModifiedBy>Cattram Nguyen</cp:lastModifiedBy>
  <cp:revision>188</cp:revision>
  <cp:lastPrinted>2014-03-26T05:32:07Z</cp:lastPrinted>
  <dcterms:created xsi:type="dcterms:W3CDTF">2014-03-17T05:47:07Z</dcterms:created>
  <dcterms:modified xsi:type="dcterms:W3CDTF">2015-11-30T01:24:11Z</dcterms:modified>
</cp:coreProperties>
</file>