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8" r:id="rId9"/>
    <p:sldId id="279" r:id="rId10"/>
    <p:sldId id="282" r:id="rId11"/>
    <p:sldId id="277" r:id="rId12"/>
    <p:sldId id="280" r:id="rId13"/>
    <p:sldId id="28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B383-A74F-469A-8534-CC3EA78D816A}" type="datetimeFigureOut">
              <a:rPr lang="en-NZ" smtClean="0"/>
              <a:t>3/12/2015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2042-5633-46C8-9D16-EFFC1A23E49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311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B383-A74F-469A-8534-CC3EA78D816A}" type="datetimeFigureOut">
              <a:rPr lang="en-NZ" smtClean="0"/>
              <a:t>3/12/2015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2042-5633-46C8-9D16-EFFC1A23E49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64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B383-A74F-469A-8534-CC3EA78D816A}" type="datetimeFigureOut">
              <a:rPr lang="en-NZ" smtClean="0"/>
              <a:t>3/12/2015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2042-5633-46C8-9D16-EFFC1A23E49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499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B383-A74F-469A-8534-CC3EA78D816A}" type="datetimeFigureOut">
              <a:rPr lang="en-NZ" smtClean="0"/>
              <a:t>3/12/2015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2042-5633-46C8-9D16-EFFC1A23E49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659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B383-A74F-469A-8534-CC3EA78D816A}" type="datetimeFigureOut">
              <a:rPr lang="en-NZ" smtClean="0"/>
              <a:t>3/12/2015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2042-5633-46C8-9D16-EFFC1A23E49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645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B383-A74F-469A-8534-CC3EA78D816A}" type="datetimeFigureOut">
              <a:rPr lang="en-NZ" smtClean="0"/>
              <a:t>3/12/2015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2042-5633-46C8-9D16-EFFC1A23E49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631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B383-A74F-469A-8534-CC3EA78D816A}" type="datetimeFigureOut">
              <a:rPr lang="en-NZ" smtClean="0"/>
              <a:t>3/12/2015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2042-5633-46C8-9D16-EFFC1A23E49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751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B383-A74F-469A-8534-CC3EA78D816A}" type="datetimeFigureOut">
              <a:rPr lang="en-NZ" smtClean="0"/>
              <a:t>3/12/2015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2042-5633-46C8-9D16-EFFC1A23E49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406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B383-A74F-469A-8534-CC3EA78D816A}" type="datetimeFigureOut">
              <a:rPr lang="en-NZ" smtClean="0"/>
              <a:t>3/12/2015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2042-5633-46C8-9D16-EFFC1A23E49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809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B383-A74F-469A-8534-CC3EA78D816A}" type="datetimeFigureOut">
              <a:rPr lang="en-NZ" smtClean="0"/>
              <a:t>3/12/2015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2042-5633-46C8-9D16-EFFC1A23E49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300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B383-A74F-469A-8534-CC3EA78D816A}" type="datetimeFigureOut">
              <a:rPr lang="en-NZ" smtClean="0"/>
              <a:t>3/12/2015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2042-5633-46C8-9D16-EFFC1A23E49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266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CB383-A74F-469A-8534-CC3EA78D816A}" type="datetimeFigureOut">
              <a:rPr lang="en-NZ" smtClean="0"/>
              <a:t>3/12/2015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72042-5633-46C8-9D16-EFFC1A23E49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032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Standard Error for Half-life of Rotenone 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6872808" cy="1752600"/>
          </a:xfrm>
        </p:spPr>
        <p:txBody>
          <a:bodyPr>
            <a:normAutofit fontScale="62500" lnSpcReduction="20000"/>
          </a:bodyPr>
          <a:lstStyle/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Maheswaran Rohan</a:t>
            </a:r>
            <a:r>
              <a:rPr lang="en-NZ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Alastair Fairweather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Natasha Grainger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Biostatistics and Epidemiology,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Auckland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 Auckland. 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and Capability, Department of Conservation, Hamilton, New Zealand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717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Interest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Wanted to have range of DT</a:t>
            </a:r>
            <a:r>
              <a:rPr lang="en-NZ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rather  than single value</a:t>
            </a:r>
          </a:p>
          <a:p>
            <a:pPr lvl="1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to safety </a:t>
            </a:r>
            <a:r>
              <a:rPr lang="en-NZ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re-using 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 </a:t>
            </a:r>
          </a:p>
          <a:p>
            <a:pPr marL="457200" lvl="1" indent="0">
              <a:buNone/>
            </a:pPr>
            <a:endParaRPr lang="en-NZ" dirty="0"/>
          </a:p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to compute the standard 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of DT</a:t>
            </a:r>
            <a:r>
              <a:rPr lang="en-NZ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standard error is complicated</a:t>
            </a:r>
          </a:p>
          <a:p>
            <a:pPr lvl="1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method is used.</a:t>
            </a:r>
          </a:p>
          <a:p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4331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24"/>
            <a:ext cx="8229600" cy="902596"/>
          </a:xfrm>
        </p:spPr>
        <p:txBody>
          <a:bodyPr/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Delta Method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08720"/>
                <a:ext cx="8820472" cy="56886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N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Approximates </a:t>
                </a:r>
                <a:r>
                  <a:rPr lang="en-NZ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standard errors of </a:t>
                </a:r>
                <a:r>
                  <a:rPr lang="en-N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transformations of </a:t>
                </a:r>
                <a:r>
                  <a:rPr lang="en-NZ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</a:t>
                </a:r>
                <a:r>
                  <a:rPr lang="en-N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</a:t>
                </a:r>
              </a:p>
              <a:p>
                <a:pPr marL="0" indent="0">
                  <a:buNone/>
                </a:pPr>
                <a:endParaRPr lang="en-NZ" dirty="0" smtClean="0"/>
              </a:p>
              <a:p>
                <a:r>
                  <a:rPr lang="en-N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First-order </a:t>
                </a:r>
                <a:r>
                  <a:rPr lang="en-NZ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Taylor </a:t>
                </a:r>
                <a:r>
                  <a:rPr lang="en-N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approximation is used</a:t>
                </a:r>
              </a:p>
              <a:p>
                <a:pPr marL="0" indent="0">
                  <a:buNone/>
                </a:pPr>
                <a:r>
                  <a:rPr lang="en-NZ" dirty="0"/>
                  <a:t>	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NZ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NZ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NZ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N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dirty="0" smtClean="0"/>
                  <a:t> </a:t>
                </a:r>
              </a:p>
              <a:p>
                <a:pPr marL="0" indent="0">
                  <a:buNone/>
                </a:pPr>
                <a:r>
                  <a:rPr lang="en-NZ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N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NZ" dirty="0" smtClean="0"/>
                  <a:t> </a:t>
                </a:r>
                <a:r>
                  <a:rPr lang="en-N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mean vector of random variables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NZ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transformation function</a:t>
                </a:r>
              </a:p>
              <a:p>
                <a:pPr marL="457200" lvl="1" indent="0">
                  <a:buNone/>
                </a:pPr>
                <a:endParaRPr lang="en-NZ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NZ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NZ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NZ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NZ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NZ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N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N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NZ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Z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N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N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08720"/>
                <a:ext cx="8820472" cy="5688632"/>
              </a:xfrm>
              <a:blipFill rotWithShape="0">
                <a:blip r:embed="rId2"/>
                <a:stretch>
                  <a:fillRect l="-1589" t="-214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89" y="-12729"/>
            <a:ext cx="8229600" cy="705425"/>
          </a:xfrm>
        </p:spPr>
        <p:txBody>
          <a:bodyPr>
            <a:normAutofit fontScale="90000"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Variance of DT</a:t>
            </a:r>
            <a:r>
              <a:rPr lang="en-NZ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6"/>
                <a:ext cx="8229600" cy="616530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NZ" b="0" dirty="0" smtClean="0">
                    <a:latin typeface="Cambria Math" panose="02040503050406030204" pitchFamily="18" charset="0"/>
                  </a:rPr>
                  <a:t>From our result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𝐷𝑎𝑦𝑠</m:t>
                      </m:r>
                    </m:oMath>
                  </m:oMathPara>
                </a14:m>
                <a:endParaRPr lang="en-NZ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𝐷𝑎𝑦𝑠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NZ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func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NZ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NZ" b="0" i="1" dirty="0" smtClean="0">
                  <a:latin typeface="Cambria Math" panose="02040503050406030204" pitchFamily="18" charset="0"/>
                </a:endParaRPr>
              </a:p>
              <a:p>
                <a:r>
                  <a:rPr lang="en-NZ" b="0" dirty="0" smtClean="0">
                    <a:latin typeface="Cambria Math" panose="02040503050406030204" pitchFamily="18" charset="0"/>
                  </a:rPr>
                  <a:t>For Delta method,</a:t>
                </a:r>
                <a:endParaRPr lang="en-NZ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NZ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</m:e>
                          </m:func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NZ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𝜕𝛽</m:t>
                          </m:r>
                        </m:den>
                      </m:f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NZ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NZ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Z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NZ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NZ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NZ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NZ" dirty="0" smtClean="0"/>
              </a:p>
              <a:p>
                <a:pPr marL="0" indent="0">
                  <a:buNone/>
                </a:pPr>
                <a:endParaRPr lang="en-NZ" dirty="0" smtClean="0"/>
              </a:p>
              <a:p>
                <a:r>
                  <a:rPr lang="en-N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 of DT</a:t>
                </a:r>
                <a:r>
                  <a:rPr lang="en-NZ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r>
                  <a:rPr lang="en-N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NZ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NZ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NZ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NZ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NZ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NZ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𝜕𝛽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NZ" b="0" i="1" smtClean="0">
                        <a:latin typeface="Cambria Math" panose="02040503050406030204" pitchFamily="18" charset="0"/>
                      </a:rPr>
                      <m:t>𝑣𝑐𝑜𝑣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N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N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N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N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N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N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𝜕𝛽</m:t>
                            </m:r>
                          </m:den>
                        </m:f>
                      </m:e>
                    </m:d>
                  </m:oMath>
                </a14:m>
                <a:r>
                  <a:rPr lang="en-NZ" baseline="-25000" dirty="0" smtClean="0"/>
                  <a:t> </a:t>
                </a:r>
                <a:endParaRPr lang="en-NZ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6"/>
                <a:ext cx="8229600" cy="6165304"/>
              </a:xfrm>
              <a:blipFill rotWithShape="0">
                <a:blip r:embed="rId2"/>
                <a:stretch>
                  <a:fillRect l="-1481" t="-277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48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error of DT</a:t>
            </a:r>
            <a:r>
              <a:rPr lang="en-NZ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0"/>
                <a:ext cx="8712968" cy="4525963"/>
              </a:xfrm>
            </p:spPr>
            <p:txBody>
              <a:bodyPr/>
              <a:lstStyle/>
              <a:p>
                <a:r>
                  <a:rPr lang="en-N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 of DT</a:t>
                </a:r>
                <a:r>
                  <a:rPr lang="en-NZ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 </a:t>
                </a:r>
                <a14:m>
                  <m:oMath xmlns:m="http://schemas.openxmlformats.org/officeDocument/2006/math">
                    <m:r>
                      <a:rPr lang="en-NZ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en-NZ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7.884, 43.039</m:t>
                    </m:r>
                    <m:r>
                      <a:rPr lang="en-NZ" sz="2000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NZ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NZ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NZ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0.0196 </m:t>
                            </m:r>
                            <m:r>
                              <m:rPr>
                                <m:nor/>
                              </m:rPr>
                              <a:rPr lang="en-NZ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NZ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−0.0006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NZ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−0.0006  0.0000</m:t>
                            </m:r>
                            <m:r>
                              <a:rPr lang="en-NZ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NZ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NZ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NZ" sz="2000" b="0" i="1" smtClean="0">
                                <a:latin typeface="Cambria Math" panose="02040503050406030204" pitchFamily="18" charset="0"/>
                              </a:rPr>
                              <m:t>7.884</m:t>
                            </m:r>
                          </m:e>
                          <m:e>
                            <m:r>
                              <a:rPr lang="en-NZ" sz="2000" b="0" i="1" smtClean="0">
                                <a:latin typeface="Cambria Math" panose="02040503050406030204" pitchFamily="18" charset="0"/>
                              </a:rPr>
                              <m:t>43.039</m:t>
                            </m:r>
                          </m:e>
                        </m:eqArr>
                      </m:e>
                    </m:d>
                  </m:oMath>
                </a14:m>
                <a:endParaRPr lang="en-NZ" sz="2000" dirty="0" smtClean="0"/>
              </a:p>
              <a:p>
                <a:pPr marL="1371600" lvl="3" indent="0">
                  <a:buNone/>
                </a:pPr>
                <a:r>
                  <a:rPr lang="en-NZ" dirty="0" smtClean="0"/>
                  <a:t>		</a:t>
                </a:r>
              </a:p>
              <a:p>
                <a:pPr marL="1371600" lvl="3" indent="0">
                  <a:buNone/>
                </a:pPr>
                <a:r>
                  <a:rPr lang="en-NZ" dirty="0"/>
                  <a:t>		         = </a:t>
                </a:r>
                <a:r>
                  <a:rPr lang="en-NZ" dirty="0" smtClean="0"/>
                  <a:t>0.8724</a:t>
                </a:r>
                <a:endParaRPr lang="en-NZ" dirty="0"/>
              </a:p>
              <a:p>
                <a:endParaRPr lang="en-NZ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N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error  of DT</a:t>
                </a:r>
                <a:r>
                  <a:rPr lang="en-NZ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r>
                  <a:rPr lang="en-N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NZ" dirty="0" smtClean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0.8724</m:t>
                        </m:r>
                      </m:e>
                    </m:rad>
                    <m:r>
                      <a:rPr lang="en-NZ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=0.9340</m:t>
                    </m:r>
                  </m:oMath>
                </a14:m>
                <a:r>
                  <a:rPr lang="en-NZ" dirty="0" smtClean="0"/>
                  <a:t>	</a:t>
                </a:r>
              </a:p>
              <a:p>
                <a:endParaRPr lang="en-NZ" dirty="0"/>
              </a:p>
              <a:p>
                <a:r>
                  <a:rPr lang="en-N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Confidence Interval of DT</a:t>
                </a:r>
                <a:r>
                  <a:rPr lang="en-NZ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r>
                  <a:rPr lang="en-N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NZ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NZ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(3.49, 7.16)</a:t>
                </a:r>
                <a:endParaRPr lang="en-N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0"/>
                <a:ext cx="8712968" cy="4525963"/>
              </a:xfrm>
              <a:blipFill rotWithShape="0">
                <a:blip r:embed="rId2"/>
                <a:stretch>
                  <a:fillRect l="-1608" t="-256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99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34" y="0"/>
            <a:ext cx="8229600" cy="836712"/>
          </a:xfrm>
        </p:spPr>
        <p:txBody>
          <a:bodyPr/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85000" lnSpcReduction="20000"/>
          </a:bodyPr>
          <a:lstStyle/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Gamma 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fitted the rotenone data well. </a:t>
            </a:r>
            <a:endParaRPr lang="en-NZ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Z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more flexible than the dynamic model, by allowing us to use 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covariates. </a:t>
            </a:r>
          </a:p>
          <a:p>
            <a:pPr marL="0" indent="0">
              <a:buNone/>
            </a:pPr>
            <a:endParaRPr lang="en-NZ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standard error of half-life of rotenone is possible.</a:t>
            </a:r>
          </a:p>
          <a:p>
            <a:pPr lvl="1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to 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a 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 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half-life of rotenone. </a:t>
            </a:r>
            <a:endParaRPr lang="en-NZ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Z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break down 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rotenone over time was dependant on water 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temperature.</a:t>
            </a:r>
          </a:p>
          <a:p>
            <a:pPr lvl="1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warmer 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cooler 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NZ" dirty="0" smtClean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4722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Presentation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76664"/>
          </a:xfrm>
        </p:spPr>
        <p:txBody>
          <a:bodyPr>
            <a:norm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Rotenone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rotenone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monitoring</a:t>
            </a:r>
          </a:p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half-life of Rotenone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 note of Delta method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standard error of half-life estimate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the model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0559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/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Rotenone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lnSpcReduction="10000"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toxin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roots and stems of several tropical and sub-tropical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plants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 required approval from New Zealand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Protection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Agency</a:t>
            </a:r>
          </a:p>
          <a:p>
            <a:pPr marL="457200" lvl="1" indent="0">
              <a:buNone/>
            </a:pPr>
            <a:endParaRPr lang="en-NZ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eradicate invasive pest 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 species 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New Zealand. </a:t>
            </a:r>
          </a:p>
          <a:p>
            <a:pPr lvl="1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species </a:t>
            </a:r>
          </a:p>
          <a:p>
            <a:pPr lvl="2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ambusia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Gambusia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affinis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carp (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Cyprinus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carpio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common practise world wide.</a:t>
            </a:r>
          </a:p>
          <a:p>
            <a:pPr marL="457200" lvl="1" indent="0">
              <a:buNone/>
            </a:pPr>
            <a:endParaRPr lang="en-NZ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836" y="5225016"/>
            <a:ext cx="1598871" cy="1488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437112"/>
            <a:ext cx="2113888" cy="78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880864"/>
          </a:xfrm>
        </p:spPr>
        <p:txBody>
          <a:bodyPr/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Monitoring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important to monitor 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otenone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in water body.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Science Issues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etermine when water taken for drinking and recreational activities can resume.</a:t>
            </a:r>
            <a:endParaRPr lang="en-NZ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etermine when fish can be restocked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ensure 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kill of the target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</a:t>
            </a:r>
          </a:p>
          <a:p>
            <a:pPr marL="914400" lvl="2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Public Concerns</a:t>
            </a:r>
          </a:p>
          <a:p>
            <a:pPr lvl="2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confidence in the use of rotenone is maintained </a:t>
            </a:r>
            <a:endParaRPr lang="en-NZ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rotenone is not persisting in the environment.</a:t>
            </a:r>
          </a:p>
          <a:p>
            <a:pPr marL="457200" lvl="1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378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92088"/>
          </a:xfrm>
        </p:spPr>
        <p:txBody>
          <a:bodyPr/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Study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 time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rotenone in the water-body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</a:t>
            </a:r>
          </a:p>
          <a:p>
            <a:pPr lvl="2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time when rotenone becomes half initial concentration.</a:t>
            </a:r>
          </a:p>
          <a:p>
            <a:pPr lvl="3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DT</a:t>
            </a:r>
            <a:r>
              <a:rPr lang="en-GB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Dissipation value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2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time when rotenone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undetectable in the water body </a:t>
            </a:r>
          </a:p>
          <a:p>
            <a:pPr lvl="3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(Not discussed in this talk)</a:t>
            </a:r>
          </a:p>
          <a:p>
            <a:pPr marL="0" indent="0">
              <a:buNone/>
            </a:pP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 time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rotenone varied depends 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pH, water hardness, and sunlight </a:t>
            </a:r>
            <a:endParaRPr lang="en-NZ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06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Half-Life of Rotenone (DT</a:t>
            </a:r>
            <a:r>
              <a:rPr lang="en-NZ" sz="3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NZ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NZ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model is often used to estimate the half-life</a:t>
            </a:r>
          </a:p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Rohan, et.al (2015) introduced the stochastic model to compute half-life rotenone </a:t>
            </a:r>
          </a:p>
          <a:p>
            <a:pPr lvl="1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benefit of the stochastic model compare with dynamic model</a:t>
            </a:r>
          </a:p>
          <a:p>
            <a:pPr lvl="2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to estimate the half-life by adjusting covariates</a:t>
            </a:r>
          </a:p>
          <a:p>
            <a:pPr lvl="2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to account for random variation among ponds</a:t>
            </a:r>
          </a:p>
          <a:p>
            <a:pPr marL="914400" lvl="2" indent="0">
              <a:buNone/>
            </a:pP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NZ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Rohan, M., Fairweather, A., Grainger, N., (2015), Using gamma distribution to determine half-life of rotenone, applied in fresh water, </a:t>
            </a:r>
            <a:r>
              <a:rPr lang="en-NZ" sz="2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 of the Total Environment</a:t>
            </a:r>
            <a:r>
              <a:rPr lang="en-NZ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527-528:246-251.</a:t>
            </a:r>
          </a:p>
        </p:txBody>
      </p:sp>
    </p:spTree>
    <p:extLst>
      <p:ext uri="{BB962C8B-B14F-4D97-AF65-F5344CB8AC3E}">
        <p14:creationId xmlns:p14="http://schemas.microsoft.com/office/powerpoint/2010/main" val="185267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Our 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tudy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9" y="908720"/>
            <a:ext cx="5544750" cy="5328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24129" y="1988840"/>
                <a:ext cx="3126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NZ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NZ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=4.52 −0.13 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𝐷𝑎𝑦𝑠</m:t>
                    </m:r>
                  </m:oMath>
                </a14:m>
                <a:endParaRPr lang="en-NZ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9" y="1988840"/>
                <a:ext cx="3126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65" t="-3279" b="-1803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777673" y="4293096"/>
            <a:ext cx="3389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It is known as </a:t>
            </a:r>
            <a:r>
              <a:rPr lang="en-NZ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half-life of rotenone </a:t>
            </a:r>
            <a:r>
              <a:rPr lang="en-NZ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DT</a:t>
            </a:r>
            <a:r>
              <a:rPr lang="en-NZ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50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57318" y="2622974"/>
                <a:ext cx="26997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NZ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=91.84 ∗ </m:t>
                    </m:r>
                    <m:sSup>
                      <m:sSup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0.88</m:t>
                        </m:r>
                      </m:e>
                      <m:sup>
                        <m:r>
                          <a:rPr lang="en-NZ" i="1">
                            <a:latin typeface="Cambria Math" panose="02040503050406030204" pitchFamily="18" charset="0"/>
                          </a:rPr>
                          <m:t>𝐷𝑎𝑦𝑠</m:t>
                        </m:r>
                      </m:sup>
                    </m:sSup>
                  </m:oMath>
                </a14:m>
                <a:endParaRPr lang="en-NZ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18" y="2622974"/>
                <a:ext cx="269977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54" t="-3279" b="-1803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57318" y="3203684"/>
                <a:ext cx="2702791" cy="761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N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N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91.84</m:t>
                        </m:r>
                      </m:num>
                      <m:den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NZ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45.92</a:t>
                </a:r>
              </a:p>
              <a:p>
                <a:r>
                  <a:rPr lang="en-NZ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Days = 5.33 </a:t>
                </a:r>
                <a:r>
                  <a:rPr lang="en-NZ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days</a:t>
                </a:r>
                <a:endParaRPr lang="en-NZ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18" y="3203684"/>
                <a:ext cx="2702791" cy="761042"/>
              </a:xfrm>
              <a:prstGeom prst="rect">
                <a:avLst/>
              </a:prstGeom>
              <a:blipFill rotWithShape="0">
                <a:blip r:embed="rId5"/>
                <a:stretch>
                  <a:fillRect l="-1351" r="-1351" b="-1209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6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Model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rate of change in the rotenone concentration at various temperature levels.</a:t>
            </a:r>
          </a:p>
          <a:p>
            <a:pPr marL="0" indent="0">
              <a:buNone/>
            </a:pPr>
            <a:endParaRPr lang="en-NZ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considered as pilot study</a:t>
            </a:r>
          </a:p>
          <a:p>
            <a:pPr lvl="1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six ponds water temperatures were recorded.</a:t>
            </a:r>
          </a:p>
          <a:p>
            <a:pPr marL="457200" lvl="1" indent="0">
              <a:buNone/>
            </a:pPr>
            <a:endParaRPr lang="en-NZ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has two levels</a:t>
            </a:r>
          </a:p>
          <a:p>
            <a:pPr lvl="1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 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(≤17</a:t>
            </a:r>
            <a:r>
              <a:rPr lang="en-NZ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endParaRPr lang="en-NZ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Warm 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(&gt;17</a:t>
            </a:r>
            <a:r>
              <a:rPr lang="en-NZ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</a:p>
        </p:txBody>
      </p:sp>
    </p:spTree>
    <p:extLst>
      <p:ext uri="{BB962C8B-B14F-4D97-AF65-F5344CB8AC3E}">
        <p14:creationId xmlns:p14="http://schemas.microsoft.com/office/powerpoint/2010/main" val="384081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428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Improved Model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8"/>
            <a:ext cx="4536504" cy="5184574"/>
          </a:xfrm>
        </p:spPr>
        <p:txBody>
          <a:bodyPr>
            <a:normAutofit/>
          </a:bodyPr>
          <a:lstStyle/>
          <a:p>
            <a:r>
              <a:rPr lang="en-NZ" sz="2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DT</a:t>
            </a:r>
            <a:r>
              <a:rPr lang="en-NZ" sz="26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50</a:t>
            </a:r>
            <a:r>
              <a:rPr lang="en-NZ" sz="2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NZ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NZ" sz="2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warm temperatures </a:t>
            </a:r>
            <a:r>
              <a:rPr lang="en-NZ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1.7 days </a:t>
            </a:r>
            <a:endParaRPr lang="en-NZ" sz="2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NZ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/>
            <a:r>
              <a:rPr lang="en-NZ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NZ" sz="2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NZ" sz="26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50</a:t>
            </a:r>
            <a:r>
              <a:rPr lang="en-NZ" sz="2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NZ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cool temperatures is</a:t>
            </a:r>
          </a:p>
          <a:p>
            <a:pPr marL="0" indent="0">
              <a:buNone/>
            </a:pPr>
            <a:r>
              <a:rPr lang="en-NZ" sz="2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5.53 </a:t>
            </a:r>
            <a:r>
              <a:rPr lang="en-NZ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days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53" y="1052737"/>
            <a:ext cx="3989620" cy="51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3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600</Words>
  <Application>Microsoft Office PowerPoint</Application>
  <PresentationFormat>On-screen Show (4:3)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Symbol</vt:lpstr>
      <vt:lpstr>Times New Roman</vt:lpstr>
      <vt:lpstr>Office Theme</vt:lpstr>
      <vt:lpstr>Computing Standard Error for Half-life of Rotenone </vt:lpstr>
      <vt:lpstr>Outline of Presentation</vt:lpstr>
      <vt:lpstr>Rotenone</vt:lpstr>
      <vt:lpstr>Why Monitoring</vt:lpstr>
      <vt:lpstr>Interest of Study</vt:lpstr>
      <vt:lpstr>Computation of Half-Life of Rotenone (DT50)</vt:lpstr>
      <vt:lpstr>Results from Our Study</vt:lpstr>
      <vt:lpstr>Improving the Model</vt:lpstr>
      <vt:lpstr>Results from Improved Model</vt:lpstr>
      <vt:lpstr>Management Interest</vt:lpstr>
      <vt:lpstr>Delta Method</vt:lpstr>
      <vt:lpstr>Computation of Variance of DT50</vt:lpstr>
      <vt:lpstr>Standard error of DT50</vt:lpstr>
      <vt:lpstr>Conclusion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Half-life of Rotenone in New Zealand Water-body</dc:title>
  <dc:creator>Ashwini</dc:creator>
  <cp:lastModifiedBy>John McKinlay</cp:lastModifiedBy>
  <cp:revision>94</cp:revision>
  <dcterms:created xsi:type="dcterms:W3CDTF">2014-11-13T22:23:02Z</dcterms:created>
  <dcterms:modified xsi:type="dcterms:W3CDTF">2015-12-03T02:22:21Z</dcterms:modified>
</cp:coreProperties>
</file>