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4" r:id="rId2"/>
    <p:sldId id="267" r:id="rId3"/>
    <p:sldId id="302" r:id="rId4"/>
    <p:sldId id="343" r:id="rId5"/>
    <p:sldId id="345" r:id="rId6"/>
    <p:sldId id="344" r:id="rId7"/>
    <p:sldId id="346" r:id="rId8"/>
    <p:sldId id="347" r:id="rId9"/>
    <p:sldId id="348" r:id="rId10"/>
    <p:sldId id="342" r:id="rId11"/>
    <p:sldId id="356" r:id="rId12"/>
    <p:sldId id="355" r:id="rId13"/>
    <p:sldId id="357" r:id="rId14"/>
    <p:sldId id="358" r:id="rId15"/>
    <p:sldId id="359" r:id="rId16"/>
    <p:sldId id="362" r:id="rId17"/>
    <p:sldId id="361" r:id="rId18"/>
    <p:sldId id="363" r:id="rId19"/>
    <p:sldId id="360" r:id="rId20"/>
    <p:sldId id="352" r:id="rId21"/>
    <p:sldId id="367" r:id="rId22"/>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008000"/>
    <a:srgbClr val="004C22"/>
    <a:srgbClr val="D9FFEA"/>
    <a:srgbClr val="89FFBE"/>
    <a:srgbClr val="009E47"/>
    <a:srgbClr val="007033"/>
    <a:srgbClr val="00E266"/>
    <a:srgbClr val="0000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5108" autoAdjust="0"/>
  </p:normalViewPr>
  <p:slideViewPr>
    <p:cSldViewPr>
      <p:cViewPr varScale="1">
        <p:scale>
          <a:sx n="87" d="100"/>
          <a:sy n="87" d="100"/>
        </p:scale>
        <p:origin x="-1470" y="-9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5DF07C-92BC-48E9-8B7C-C5F616AFAF03}" type="datetimeFigureOut">
              <a:rPr lang="en-US" smtClean="0"/>
              <a:pPr/>
              <a:t>11/30/2015</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6D0E5E22-3715-4DEA-AC5E-401005DB4CA0}" type="slidenum">
              <a:rPr lang="en-NZ" smtClean="0"/>
              <a:pPr/>
              <a:t>‹#›</a:t>
            </a:fld>
            <a:endParaRPr lang="en-NZ"/>
          </a:p>
        </p:txBody>
      </p:sp>
    </p:spTree>
    <p:extLst>
      <p:ext uri="{BB962C8B-B14F-4D97-AF65-F5344CB8AC3E}">
        <p14:creationId xmlns:p14="http://schemas.microsoft.com/office/powerpoint/2010/main" val="3068514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i="0" kern="1200" dirty="0" smtClean="0">
                <a:solidFill>
                  <a:schemeClr val="tx2"/>
                </a:solidFill>
                <a:effectLst/>
                <a:latin typeface="+mn-lt"/>
                <a:ea typeface="+mn-ea"/>
                <a:cs typeface="+mn-cs"/>
              </a:rPr>
              <a:t>(15 </a:t>
            </a:r>
            <a:r>
              <a:rPr lang="fr-FR" sz="1200" b="1" i="0" kern="1200" dirty="0" err="1" smtClean="0">
                <a:solidFill>
                  <a:schemeClr val="tx2"/>
                </a:solidFill>
                <a:effectLst/>
                <a:latin typeface="+mn-lt"/>
                <a:ea typeface="+mn-ea"/>
                <a:cs typeface="+mn-cs"/>
              </a:rPr>
              <a:t>mins</a:t>
            </a:r>
            <a:r>
              <a:rPr lang="fr-FR" sz="1200" b="1" i="0" kern="1200" dirty="0" smtClean="0">
                <a:solidFill>
                  <a:schemeClr val="tx2"/>
                </a:solidFill>
                <a:effectLst/>
                <a:latin typeface="+mn-lt"/>
                <a:ea typeface="+mn-ea"/>
                <a:cs typeface="+mn-cs"/>
              </a:rPr>
              <a:t> + 5 </a:t>
            </a:r>
            <a:r>
              <a:rPr lang="fr-FR" sz="1200" b="1" i="0" kern="1200" dirty="0" err="1" smtClean="0">
                <a:solidFill>
                  <a:schemeClr val="tx2"/>
                </a:solidFill>
                <a:effectLst/>
                <a:latin typeface="+mn-lt"/>
                <a:ea typeface="+mn-ea"/>
                <a:cs typeface="+mn-cs"/>
              </a:rPr>
              <a:t>mins</a:t>
            </a:r>
            <a:r>
              <a:rPr lang="fr-FR" sz="1200" b="1" i="0" kern="1200" dirty="0" smtClean="0">
                <a:solidFill>
                  <a:schemeClr val="tx2"/>
                </a:solidFill>
                <a:effectLst/>
                <a:latin typeface="+mn-lt"/>
                <a:ea typeface="+mn-ea"/>
                <a:cs typeface="+mn-cs"/>
              </a:rPr>
              <a:t> questions)</a:t>
            </a:r>
          </a:p>
          <a:p>
            <a:endParaRPr lang="fr-FR" sz="1200" b="0" i="0" kern="1200" dirty="0" smtClean="0">
              <a:solidFill>
                <a:schemeClr val="tx2"/>
              </a:solidFill>
              <a:effectLst/>
              <a:latin typeface="+mn-lt"/>
              <a:ea typeface="+mn-ea"/>
              <a:cs typeface="+mn-cs"/>
            </a:endParaRPr>
          </a:p>
          <a:p>
            <a:r>
              <a:rPr lang="en-NZ" sz="1200" b="0" kern="1200" dirty="0" smtClean="0">
                <a:solidFill>
                  <a:schemeClr val="tx2"/>
                </a:solidFill>
                <a:effectLst/>
                <a:latin typeface="+mn-lt"/>
                <a:ea typeface="+mn-ea"/>
                <a:cs typeface="+mn-cs"/>
              </a:rPr>
              <a:t>In</a:t>
            </a:r>
            <a:r>
              <a:rPr lang="en-NZ" sz="1200" b="0" kern="1200" baseline="0" dirty="0" smtClean="0">
                <a:solidFill>
                  <a:schemeClr val="tx2"/>
                </a:solidFill>
                <a:effectLst/>
                <a:latin typeface="+mn-lt"/>
                <a:ea typeface="+mn-ea"/>
                <a:cs typeface="+mn-cs"/>
              </a:rPr>
              <a:t> this presentation, </a:t>
            </a:r>
            <a:r>
              <a:rPr lang="en-NZ" sz="1200" b="0" kern="1200" baseline="0" dirty="0" smtClean="0">
                <a:solidFill>
                  <a:schemeClr val="tx2"/>
                </a:solidFill>
                <a:effectLst/>
                <a:latin typeface="+mn-lt"/>
                <a:ea typeface="+mn-ea"/>
                <a:cs typeface="+mn-cs"/>
              </a:rPr>
              <a:t>I’ll describe the </a:t>
            </a:r>
            <a:r>
              <a:rPr lang="en-NZ" sz="1200" b="0" kern="1200" baseline="0" dirty="0" smtClean="0">
                <a:solidFill>
                  <a:schemeClr val="tx2"/>
                </a:solidFill>
                <a:effectLst/>
                <a:latin typeface="+mn-lt"/>
                <a:ea typeface="+mn-ea"/>
                <a:cs typeface="+mn-cs"/>
              </a:rPr>
              <a:t>use of </a:t>
            </a:r>
            <a:r>
              <a:rPr lang="en-NZ" sz="1200" b="0" kern="1200" dirty="0" smtClean="0">
                <a:solidFill>
                  <a:schemeClr val="tx2"/>
                </a:solidFill>
                <a:effectLst/>
                <a:latin typeface="+mn-lt"/>
                <a:ea typeface="+mn-ea"/>
                <a:cs typeface="+mn-cs"/>
              </a:rPr>
              <a:t>permutation tests for assessing the significance </a:t>
            </a:r>
            <a:r>
              <a:rPr lang="en-NZ" sz="1200" b="0" kern="1200" baseline="0" dirty="0" smtClean="0">
                <a:solidFill>
                  <a:schemeClr val="tx2"/>
                </a:solidFill>
                <a:effectLst/>
                <a:latin typeface="+mn-lt"/>
                <a:ea typeface="+mn-ea"/>
                <a:cs typeface="+mn-cs"/>
              </a:rPr>
              <a:t>of random effects in linear mixed models.</a:t>
            </a:r>
            <a:r>
              <a:rPr lang="en-NZ" sz="1200" b="0" kern="1200" dirty="0" smtClean="0">
                <a:solidFill>
                  <a:schemeClr val="tx2"/>
                </a:solidFill>
                <a:effectLst/>
                <a:latin typeface="+mn-lt"/>
                <a:ea typeface="+mn-ea"/>
                <a:cs typeface="+mn-cs"/>
              </a:rPr>
              <a:t> </a:t>
            </a:r>
          </a:p>
          <a:p>
            <a:endParaRPr lang="en-NZ" sz="1200" b="0" kern="1200" dirty="0" smtClean="0">
              <a:solidFill>
                <a:schemeClr val="tx2"/>
              </a:solidFill>
              <a:effectLst/>
              <a:latin typeface="+mn-lt"/>
              <a:ea typeface="+mn-ea"/>
              <a:cs typeface="+mn-cs"/>
            </a:endParaRPr>
          </a:p>
          <a:p>
            <a:r>
              <a:rPr lang="en-NZ" sz="1200" b="0" kern="1200" baseline="0" dirty="0" smtClean="0">
                <a:solidFill>
                  <a:schemeClr val="tx2"/>
                </a:solidFill>
                <a:effectLst/>
                <a:latin typeface="+mn-lt"/>
                <a:ea typeface="+mn-ea"/>
                <a:cs typeface="+mn-cs"/>
              </a:rPr>
              <a:t>I’ll attempt to illustrate the </a:t>
            </a:r>
            <a:r>
              <a:rPr lang="en-NZ" sz="1200" b="0" i="0" u="none" strike="noStrike" kern="1200" baseline="0" dirty="0" smtClean="0">
                <a:solidFill>
                  <a:schemeClr val="tx2"/>
                </a:solidFill>
                <a:effectLst/>
                <a:latin typeface="+mn-lt"/>
                <a:ea typeface="+mn-ea"/>
                <a:cs typeface="+mn-cs"/>
              </a:rPr>
              <a:t>methodology using an </a:t>
            </a:r>
            <a:r>
              <a:rPr lang="en-NZ" sz="1200" b="0" kern="1200" baseline="0" dirty="0" smtClean="0">
                <a:solidFill>
                  <a:schemeClr val="tx2"/>
                </a:solidFill>
                <a:effectLst/>
                <a:latin typeface="+mn-lt"/>
                <a:ea typeface="+mn-ea"/>
                <a:cs typeface="+mn-cs"/>
              </a:rPr>
              <a:t>interesting dataset </a:t>
            </a:r>
            <a:r>
              <a:rPr lang="en-NZ" sz="1200" b="0" kern="1200" baseline="0" dirty="0" smtClean="0">
                <a:solidFill>
                  <a:schemeClr val="tx2"/>
                </a:solidFill>
                <a:effectLst/>
                <a:latin typeface="+mn-lt"/>
                <a:ea typeface="+mn-ea"/>
                <a:cs typeface="+mn-cs"/>
              </a:rPr>
              <a:t>provided by Corinne Watts, an Invertebrate Ecologist at </a:t>
            </a:r>
            <a:r>
              <a:rPr lang="en-NZ" sz="1200" b="0" kern="1200" baseline="0" dirty="0" err="1" smtClean="0">
                <a:solidFill>
                  <a:schemeClr val="tx2"/>
                </a:solidFill>
                <a:effectLst/>
                <a:latin typeface="+mn-lt"/>
                <a:ea typeface="+mn-ea"/>
                <a:cs typeface="+mn-cs"/>
              </a:rPr>
              <a:t>Landcare</a:t>
            </a:r>
            <a:r>
              <a:rPr lang="en-NZ" sz="1200" b="0" kern="1200" baseline="0" dirty="0" smtClean="0">
                <a:solidFill>
                  <a:schemeClr val="tx2"/>
                </a:solidFill>
                <a:effectLst/>
                <a:latin typeface="+mn-lt"/>
                <a:ea typeface="+mn-ea"/>
                <a:cs typeface="+mn-cs"/>
              </a:rPr>
              <a:t> </a:t>
            </a:r>
            <a:r>
              <a:rPr lang="en-NZ" sz="1200" b="0" kern="1200" baseline="0" dirty="0" smtClean="0">
                <a:solidFill>
                  <a:schemeClr val="tx2"/>
                </a:solidFill>
                <a:effectLst/>
                <a:latin typeface="+mn-lt"/>
                <a:ea typeface="+mn-ea"/>
                <a:cs typeface="+mn-cs"/>
              </a:rPr>
              <a:t>Research New Zealand.</a:t>
            </a:r>
            <a:endParaRPr lang="fr-FR" sz="1200" b="0" i="0" kern="1200" dirty="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0E5E22-3715-4DEA-AC5E-401005DB4CA0}" type="slidenum">
              <a:rPr lang="en-NZ" smtClean="0"/>
              <a:pPr/>
              <a:t>1</a:t>
            </a:fld>
            <a:endParaRPr lang="en-NZ" dirty="0"/>
          </a:p>
        </p:txBody>
      </p:sp>
    </p:spTree>
    <p:extLst>
      <p:ext uri="{BB962C8B-B14F-4D97-AF65-F5344CB8AC3E}">
        <p14:creationId xmlns:p14="http://schemas.microsoft.com/office/powerpoint/2010/main" val="2300899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In the simple case of unconstrained and uncorrelated variance parameters, two nested random models (with the same fixed terms) can be compared using the difference between their deviances. Under the null hypothesis, the change in deviance is asymptotically chi-squared with degrees of freedom equal to the number of variance parameters being dropped. </a:t>
            </a:r>
          </a:p>
          <a:p>
            <a:r>
              <a:rPr lang="en-NZ" sz="1200" kern="1200" dirty="0" smtClean="0">
                <a:solidFill>
                  <a:schemeClr val="tx1"/>
                </a:solidFill>
                <a:effectLst/>
                <a:latin typeface="+mn-lt"/>
                <a:ea typeface="+mn-ea"/>
                <a:cs typeface="+mn-cs"/>
              </a:rPr>
              <a:t>However, the situation is more complex if variance parameters are constrained or correlated, and this is an area of ongoing research.</a:t>
            </a:r>
          </a:p>
          <a:p>
            <a:endParaRPr lang="en-NZ" sz="1200" b="0" dirty="0" smtClean="0"/>
          </a:p>
          <a:p>
            <a:r>
              <a:rPr lang="en-NZ" sz="1200" kern="1200" dirty="0" smtClean="0">
                <a:solidFill>
                  <a:schemeClr val="tx1"/>
                </a:solidFill>
                <a:effectLst/>
                <a:latin typeface="+mn-lt"/>
                <a:ea typeface="+mn-ea"/>
                <a:cs typeface="+mn-cs"/>
              </a:rPr>
              <a:t>In their 2012 </a:t>
            </a:r>
            <a:r>
              <a:rPr lang="en-NZ" sz="1200" i="1" kern="1200" dirty="0" smtClean="0">
                <a:solidFill>
                  <a:schemeClr val="tx1"/>
                </a:solidFill>
                <a:effectLst/>
                <a:latin typeface="+mn-lt"/>
                <a:ea typeface="+mn-ea"/>
                <a:cs typeface="+mn-cs"/>
              </a:rPr>
              <a:t>Biometrics</a:t>
            </a:r>
            <a:r>
              <a:rPr lang="en-NZ" sz="1200" kern="1200" dirty="0" smtClean="0">
                <a:solidFill>
                  <a:schemeClr val="tx1"/>
                </a:solidFill>
                <a:effectLst/>
                <a:latin typeface="+mn-lt"/>
                <a:ea typeface="+mn-ea"/>
                <a:cs typeface="+mn-cs"/>
              </a:rPr>
              <a:t> paper, Lee and Braun proposed a pair of permutation tests for testing significance of random terms</a:t>
            </a:r>
            <a:r>
              <a:rPr lang="en-NZ" sz="1200" kern="1200" dirty="0" smtClean="0">
                <a:solidFill>
                  <a:schemeClr val="tx1"/>
                </a:solidFill>
                <a:effectLst/>
                <a:latin typeface="+mn-lt"/>
                <a:ea typeface="+mn-ea"/>
                <a:cs typeface="+mn-cs"/>
              </a:rPr>
              <a:t>.</a:t>
            </a:r>
          </a:p>
          <a:p>
            <a:endParaRPr lang="en-NZ" sz="1200" b="0" kern="1200" dirty="0" smtClean="0">
              <a:solidFill>
                <a:schemeClr val="tx1"/>
              </a:solidFill>
              <a:effectLst/>
              <a:latin typeface="+mn-lt"/>
              <a:ea typeface="+mn-ea"/>
              <a:cs typeface="+mn-cs"/>
            </a:endParaRPr>
          </a:p>
          <a:p>
            <a:r>
              <a:rPr lang="en-NZ" sz="1200" b="0" baseline="0" dirty="0" smtClean="0"/>
              <a:t>One, based on </a:t>
            </a:r>
            <a:r>
              <a:rPr lang="en-US" sz="1200" b="0" i="0" u="none" strike="noStrike" kern="1200" baseline="0" dirty="0" smtClean="0">
                <a:solidFill>
                  <a:schemeClr val="tx1"/>
                </a:solidFill>
                <a:latin typeface="+mn-lt"/>
                <a:ea typeface="+mn-ea"/>
                <a:cs typeface="+mn-cs"/>
              </a:rPr>
              <a:t>the restricted likelihood ratio test statistic (</a:t>
            </a:r>
            <a:r>
              <a:rPr lang="en-US" sz="1200" b="0" i="0" u="none" strike="noStrike" kern="1200" baseline="0" dirty="0" err="1" smtClean="0">
                <a:solidFill>
                  <a:schemeClr val="tx1"/>
                </a:solidFill>
                <a:latin typeface="+mn-lt"/>
                <a:ea typeface="+mn-ea"/>
                <a:cs typeface="+mn-cs"/>
              </a:rPr>
              <a:t>rLR</a:t>
            </a:r>
            <a:r>
              <a:rPr lang="en-US" sz="1200" b="0" i="0" u="none" strike="noStrike" kern="1200" baseline="0" dirty="0" smtClean="0">
                <a:solidFill>
                  <a:schemeClr val="tx1"/>
                </a:solidFill>
                <a:latin typeface="+mn-lt"/>
                <a:ea typeface="+mn-ea"/>
                <a:cs typeface="+mn-cs"/>
              </a:rPr>
              <a:t>-based), can simultaneously test for the presence of multiple random </a:t>
            </a:r>
            <a:r>
              <a:rPr lang="en-NZ" sz="1200" b="0" i="0" u="none" strike="noStrike" kern="1200" baseline="0" dirty="0" smtClean="0">
                <a:solidFill>
                  <a:schemeClr val="tx1"/>
                </a:solidFill>
                <a:latin typeface="+mn-lt"/>
                <a:ea typeface="+mn-ea"/>
                <a:cs typeface="+mn-cs"/>
              </a:rPr>
              <a:t>effects.</a:t>
            </a:r>
          </a:p>
          <a:p>
            <a:endParaRPr lang="en-NZ" dirty="0" smtClean="0"/>
          </a:p>
          <a:p>
            <a:r>
              <a:rPr lang="en-US" sz="1200" b="0" i="0" u="none" strike="noStrike" kern="1200" baseline="0" dirty="0" smtClean="0">
                <a:solidFill>
                  <a:schemeClr val="tx1"/>
                </a:solidFill>
                <a:latin typeface="+mn-lt"/>
                <a:ea typeface="+mn-ea"/>
                <a:cs typeface="+mn-cs"/>
              </a:rPr>
              <a:t>The other, based on the best linear unbiased predictors (or BLUPs), can be used for inference about a single random effect. </a:t>
            </a:r>
          </a:p>
        </p:txBody>
      </p:sp>
      <p:sp>
        <p:nvSpPr>
          <p:cNvPr id="4" name="Slide Number Placeholder 3"/>
          <p:cNvSpPr>
            <a:spLocks noGrp="1"/>
          </p:cNvSpPr>
          <p:nvPr>
            <p:ph type="sldNum" sz="quarter" idx="10"/>
          </p:nvPr>
        </p:nvSpPr>
        <p:spPr/>
        <p:txBody>
          <a:bodyPr/>
          <a:lstStyle/>
          <a:p>
            <a:fld id="{6D0E5E22-3715-4DEA-AC5E-401005DB4CA0}" type="slidenum">
              <a:rPr lang="en-NZ" smtClean="0"/>
              <a:pPr/>
              <a:t>10</a:t>
            </a:fld>
            <a:endParaRPr lang="en-NZ"/>
          </a:p>
        </p:txBody>
      </p:sp>
    </p:spTree>
    <p:extLst>
      <p:ext uri="{BB962C8B-B14F-4D97-AF65-F5344CB8AC3E}">
        <p14:creationId xmlns:p14="http://schemas.microsoft.com/office/powerpoint/2010/main" val="4025951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In the coming slide, I’ll use</a:t>
            </a:r>
            <a:r>
              <a:rPr lang="en-NZ" sz="1200" kern="1200" baseline="0" dirty="0" smtClean="0">
                <a:solidFill>
                  <a:schemeClr val="tx1"/>
                </a:solidFill>
                <a:effectLst/>
                <a:latin typeface="+mn-lt"/>
                <a:ea typeface="+mn-ea"/>
                <a:cs typeface="+mn-cs"/>
              </a:rPr>
              <a:t> M1 to denote the </a:t>
            </a:r>
            <a:r>
              <a:rPr lang="en-NZ" sz="1200" kern="1200" dirty="0" smtClean="0">
                <a:solidFill>
                  <a:schemeClr val="tx1"/>
                </a:solidFill>
                <a:effectLst/>
                <a:latin typeface="+mn-lt"/>
                <a:ea typeface="+mn-ea"/>
                <a:cs typeface="+mn-cs"/>
              </a:rPr>
              <a:t>full model,</a:t>
            </a:r>
            <a:r>
              <a:rPr lang="en-NZ" sz="1200" kern="1200" baseline="0" dirty="0" smtClean="0">
                <a:solidFill>
                  <a:schemeClr val="tx1"/>
                </a:solidFill>
                <a:effectLst/>
                <a:latin typeface="+mn-lt"/>
                <a:ea typeface="+mn-ea"/>
                <a:cs typeface="+mn-cs"/>
              </a:rPr>
              <a:t> and M0 the reduced </a:t>
            </a:r>
            <a:r>
              <a:rPr lang="en-NZ" sz="1200" kern="1200" baseline="0" dirty="0" smtClean="0">
                <a:solidFill>
                  <a:schemeClr val="tx1"/>
                </a:solidFill>
                <a:effectLst/>
                <a:latin typeface="+mn-lt"/>
                <a:ea typeface="+mn-ea"/>
                <a:cs typeface="+mn-cs"/>
              </a:rPr>
              <a:t>model, where random terms have been </a:t>
            </a:r>
            <a:r>
              <a:rPr lang="en-NZ" sz="1200" kern="1200" baseline="0" dirty="0" smtClean="0">
                <a:solidFill>
                  <a:schemeClr val="tx1"/>
                </a:solidFill>
                <a:effectLst/>
                <a:latin typeface="+mn-lt"/>
                <a:ea typeface="+mn-ea"/>
                <a:cs typeface="+mn-cs"/>
              </a:rPr>
              <a:t>omitted.</a:t>
            </a:r>
          </a:p>
          <a:p>
            <a:endParaRPr lang="en-NZ" sz="1200" kern="1200" baseline="0" dirty="0" smtClean="0">
              <a:solidFill>
                <a:schemeClr val="tx1"/>
              </a:solidFill>
              <a:effectLst/>
              <a:latin typeface="+mn-lt"/>
              <a:ea typeface="+mn-ea"/>
              <a:cs typeface="+mn-cs"/>
            </a:endParaRPr>
          </a:p>
          <a:p>
            <a:r>
              <a:rPr lang="en-NZ" sz="1200" kern="1200" baseline="0" dirty="0" smtClean="0">
                <a:solidFill>
                  <a:schemeClr val="tx1"/>
                </a:solidFill>
                <a:effectLst/>
                <a:latin typeface="+mn-lt"/>
                <a:ea typeface="+mn-ea"/>
                <a:cs typeface="+mn-cs"/>
              </a:rPr>
              <a:t>The test statistic for the </a:t>
            </a:r>
            <a:r>
              <a:rPr lang="en-US" sz="1200" b="0" dirty="0" smtClean="0">
                <a:latin typeface="+mn-lt"/>
              </a:rPr>
              <a:t>restricted likelihood</a:t>
            </a:r>
            <a:r>
              <a:rPr lang="en-US" sz="1200" b="0" baseline="0" dirty="0" smtClean="0">
                <a:latin typeface="+mn-lt"/>
              </a:rPr>
              <a:t> ratio based test is the change in deviance.</a:t>
            </a:r>
          </a:p>
          <a:p>
            <a:endParaRPr lang="en-US" sz="1200" b="0" baseline="0" dirty="0" smtClean="0">
              <a:latin typeface="+mn-lt"/>
            </a:endParaRPr>
          </a:p>
          <a:p>
            <a:r>
              <a:rPr lang="en-US" sz="1200" b="0" baseline="0" dirty="0" smtClean="0">
                <a:latin typeface="+mn-lt"/>
              </a:rPr>
              <a:t>For the BLUP based test, as under Ho the variance of the random effect is 0, the test </a:t>
            </a:r>
            <a:r>
              <a:rPr lang="en-US" sz="1200" b="0" baseline="0" dirty="0" smtClean="0">
                <a:latin typeface="+mn-lt"/>
              </a:rPr>
              <a:t>statistic  </a:t>
            </a:r>
            <a:r>
              <a:rPr lang="en-US" sz="1200" b="0" baseline="0" dirty="0" smtClean="0">
                <a:latin typeface="+mn-lt"/>
              </a:rPr>
              <a:t>used is the </a:t>
            </a:r>
            <a:r>
              <a:rPr lang="en-US" sz="1200" b="0" i="0" u="none" strike="noStrike" kern="1200" baseline="0" dirty="0" smtClean="0">
                <a:solidFill>
                  <a:schemeClr val="tx1"/>
                </a:solidFill>
                <a:latin typeface="+mn-lt"/>
                <a:ea typeface="+mn-ea"/>
                <a:cs typeface="+mn-cs"/>
              </a:rPr>
              <a:t>sample variance of the </a:t>
            </a:r>
            <a:r>
              <a:rPr lang="en-US" sz="1200" b="0" i="0" u="none" strike="noStrike" kern="1200" baseline="0" dirty="0" smtClean="0">
                <a:solidFill>
                  <a:schemeClr val="tx1"/>
                </a:solidFill>
                <a:latin typeface="+mn-lt"/>
                <a:ea typeface="+mn-ea"/>
                <a:cs typeface="+mn-cs"/>
              </a:rPr>
              <a:t>BLUPs.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Both tests then involve permuting the weighted marginal residuals.  Appropriate weights are used to ensure the marginal residuals are exchangeable under the null hypothesis.</a:t>
            </a:r>
          </a:p>
          <a:p>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0E5E22-3715-4DEA-AC5E-401005DB4CA0}" type="slidenum">
              <a:rPr lang="en-NZ" smtClean="0"/>
              <a:pPr/>
              <a:t>11</a:t>
            </a:fld>
            <a:endParaRPr lang="en-NZ"/>
          </a:p>
        </p:txBody>
      </p:sp>
    </p:spTree>
    <p:extLst>
      <p:ext uri="{BB962C8B-B14F-4D97-AF65-F5344CB8AC3E}">
        <p14:creationId xmlns:p14="http://schemas.microsoft.com/office/powerpoint/2010/main" val="3584801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algorithm</a:t>
            </a:r>
            <a:r>
              <a:rPr lang="en-NZ" baseline="0" dirty="0" smtClean="0"/>
              <a:t> proceeds as follows.</a:t>
            </a:r>
          </a:p>
          <a:p>
            <a:r>
              <a:rPr lang="en-NZ" baseline="0" dirty="0" smtClean="0"/>
              <a:t>First the observed test statistic is calculated.</a:t>
            </a:r>
          </a:p>
          <a:p>
            <a:r>
              <a:rPr lang="en-NZ" baseline="0" dirty="0" smtClean="0"/>
              <a:t>Then the marginal M1 residuals are weighted by </a:t>
            </a:r>
            <a:r>
              <a:rPr lang="en-NZ" sz="1200" kern="1200" dirty="0" smtClean="0">
                <a:solidFill>
                  <a:schemeClr val="tx1"/>
                </a:solidFill>
                <a:effectLst/>
                <a:latin typeface="+mn-lt"/>
                <a:ea typeface="+mn-ea"/>
                <a:cs typeface="+mn-cs"/>
              </a:rPr>
              <a:t>the </a:t>
            </a:r>
            <a:r>
              <a:rPr lang="en-NZ" sz="1200" kern="1200" dirty="0" err="1" smtClean="0">
                <a:solidFill>
                  <a:schemeClr val="tx1"/>
                </a:solidFill>
                <a:effectLst/>
                <a:latin typeface="+mn-lt"/>
                <a:ea typeface="+mn-ea"/>
                <a:cs typeface="+mn-cs"/>
              </a:rPr>
              <a:t>Cholesky</a:t>
            </a:r>
            <a:r>
              <a:rPr lang="en-NZ" sz="1200" kern="1200" dirty="0" smtClean="0">
                <a:solidFill>
                  <a:schemeClr val="tx1"/>
                </a:solidFill>
                <a:effectLst/>
                <a:latin typeface="+mn-lt"/>
                <a:ea typeface="+mn-ea"/>
                <a:cs typeface="+mn-cs"/>
              </a:rPr>
              <a:t> decomposition of the unit-by-unit variance-covariance matrix </a:t>
            </a:r>
            <a:endParaRPr lang="en-NZ" dirty="0" smtClean="0"/>
          </a:p>
          <a:p>
            <a:r>
              <a:rPr lang="en-NZ" dirty="0" smtClean="0"/>
              <a:t>The residuals</a:t>
            </a:r>
            <a:r>
              <a:rPr lang="en-NZ" baseline="0" dirty="0" smtClean="0"/>
              <a:t> are then permuted.</a:t>
            </a:r>
          </a:p>
          <a:p>
            <a:r>
              <a:rPr lang="en-US" sz="1200" b="0" i="0" u="none" strike="noStrike" kern="1200" baseline="0" dirty="0" smtClean="0">
                <a:solidFill>
                  <a:schemeClr val="tx1"/>
                </a:solidFill>
                <a:latin typeface="+mn-lt"/>
                <a:ea typeface="+mn-ea"/>
                <a:cs typeface="+mn-cs"/>
              </a:rPr>
              <a:t>The permuted residuals are then unweighted, and a permuted Y variate is obtained.</a:t>
            </a:r>
          </a:p>
          <a:p>
            <a:r>
              <a:rPr lang="en-US" sz="1200" b="0" i="0" u="none" strike="noStrike" kern="1200" baseline="0" dirty="0" smtClean="0">
                <a:solidFill>
                  <a:schemeClr val="tx1"/>
                </a:solidFill>
                <a:latin typeface="+mn-lt"/>
                <a:ea typeface="+mn-ea"/>
                <a:cs typeface="+mn-cs"/>
              </a:rPr>
              <a:t>The full and reduced models are refitted with the permuted Y variate, and a permuted value of the test statistic is calculated.</a:t>
            </a:r>
          </a:p>
          <a:p>
            <a:r>
              <a:rPr lang="en-US" sz="1200" b="0" i="0" u="none" strike="noStrike" kern="1200" baseline="0" dirty="0" smtClean="0">
                <a:solidFill>
                  <a:schemeClr val="tx1"/>
                </a:solidFill>
                <a:latin typeface="+mn-lt"/>
                <a:ea typeface="+mn-ea"/>
                <a:cs typeface="+mn-cs"/>
              </a:rPr>
              <a:t>Steps 3-6 are repeated a large, say 1000, number of times to generate a distribution of permuted test statistics.</a:t>
            </a:r>
          </a:p>
          <a:p>
            <a:r>
              <a:rPr lang="en-US" sz="1200" b="0" i="0" u="none" strike="noStrike" kern="1200" baseline="0" dirty="0" smtClean="0">
                <a:solidFill>
                  <a:schemeClr val="tx1"/>
                </a:solidFill>
                <a:latin typeface="+mn-lt"/>
                <a:ea typeface="+mn-ea"/>
                <a:cs typeface="+mn-cs"/>
              </a:rPr>
              <a:t>Finally a p-value is obtained </a:t>
            </a:r>
            <a:r>
              <a:rPr lang="en-US" sz="1200" b="0" i="0" u="none" strike="noStrike" kern="1200" baseline="0" dirty="0" smtClean="0">
                <a:solidFill>
                  <a:schemeClr val="tx1"/>
                </a:solidFill>
                <a:latin typeface="+mn-lt"/>
                <a:ea typeface="+mn-ea"/>
                <a:cs typeface="+mn-cs"/>
              </a:rPr>
              <a:t>by calculating  </a:t>
            </a:r>
            <a:r>
              <a:rPr lang="en-US" sz="1200" b="0" i="0" u="none" strike="noStrike" kern="1200" baseline="0" dirty="0" smtClean="0">
                <a:solidFill>
                  <a:schemeClr val="tx1"/>
                </a:solidFill>
                <a:latin typeface="+mn-lt"/>
                <a:ea typeface="+mn-ea"/>
                <a:cs typeface="+mn-cs"/>
              </a:rPr>
              <a:t>the proportion of permuted test statistics greater than the observed test statistic.</a:t>
            </a:r>
          </a:p>
          <a:p>
            <a:endParaRPr lang="en-US" sz="1200" b="0" i="0" u="none" strike="noStrike" kern="1200" baseline="0" dirty="0" smtClean="0">
              <a:solidFill>
                <a:schemeClr val="tx1"/>
              </a:solidFill>
              <a:latin typeface="+mn-lt"/>
              <a:ea typeface="+mn-ea"/>
              <a:cs typeface="+mn-cs"/>
            </a:endParaRPr>
          </a:p>
          <a:p>
            <a:r>
              <a:rPr lang="en-NZ" dirty="0" smtClean="0"/>
              <a:t>I’ve highlighted in red</a:t>
            </a:r>
            <a:r>
              <a:rPr lang="en-NZ" baseline="0" dirty="0" smtClean="0"/>
              <a:t> permuted Y, as this is where I have </a:t>
            </a:r>
            <a:r>
              <a:rPr lang="en-NZ" baseline="0" dirty="0" smtClean="0"/>
              <a:t>deviated slightly </a:t>
            </a:r>
            <a:r>
              <a:rPr lang="en-NZ" baseline="0" dirty="0" smtClean="0"/>
              <a:t>from the method of Lee and Braun.  They refit the </a:t>
            </a:r>
            <a:r>
              <a:rPr lang="en-US" sz="1200" b="0" i="0" u="none" strike="noStrike" kern="1200" baseline="0" dirty="0" smtClean="0">
                <a:solidFill>
                  <a:schemeClr val="tx1"/>
                </a:solidFill>
                <a:latin typeface="+mn-lt"/>
                <a:ea typeface="+mn-ea"/>
                <a:cs typeface="+mn-cs"/>
              </a:rPr>
              <a:t>full and reduced models to the unweighted permuted residuals.</a:t>
            </a:r>
            <a:endParaRPr lang="en-NZ"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12</a:t>
            </a:fld>
            <a:endParaRPr lang="en-NZ"/>
          </a:p>
        </p:txBody>
      </p:sp>
    </p:spTree>
    <p:extLst>
      <p:ext uri="{BB962C8B-B14F-4D97-AF65-F5344CB8AC3E}">
        <p14:creationId xmlns:p14="http://schemas.microsoft.com/office/powerpoint/2010/main" val="1137865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help examine the performance of the permutation tests, </a:t>
            </a:r>
            <a:r>
              <a:rPr lang="en-US" sz="1200" b="0" i="0" u="none" strike="noStrike" kern="1200" baseline="0" dirty="0" smtClean="0">
                <a:solidFill>
                  <a:schemeClr val="tx1"/>
                </a:solidFill>
                <a:latin typeface="+mn-lt"/>
                <a:ea typeface="+mn-ea"/>
                <a:cs typeface="+mn-cs"/>
              </a:rPr>
              <a:t> we can conduct a comprehensive simulation study.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here I’m just going to present results from a very simple study: testing </a:t>
            </a:r>
            <a:r>
              <a:rPr lang="en-US" sz="1200" b="0" i="0" u="none" strike="noStrike" kern="1200" baseline="0" dirty="0" smtClean="0">
                <a:solidFill>
                  <a:schemeClr val="tx1"/>
                </a:solidFill>
                <a:latin typeface="+mn-lt"/>
                <a:ea typeface="+mn-ea"/>
                <a:cs typeface="+mn-cs"/>
              </a:rPr>
              <a:t>for a random slope given an independent random intercept.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smtClean="0">
                <a:solidFill>
                  <a:schemeClr val="tx1"/>
                </a:solidFill>
                <a:latin typeface="+mn-lt"/>
                <a:ea typeface="+mn-ea"/>
                <a:cs typeface="+mn-cs"/>
              </a:rPr>
              <a:t>variance parameter for the random slope was set at </a:t>
            </a:r>
            <a:r>
              <a:rPr lang="en-US" sz="1200" b="0" i="0" u="none" strike="noStrike" kern="1200" baseline="0" dirty="0" smtClean="0">
                <a:solidFill>
                  <a:schemeClr val="tx1"/>
                </a:solidFill>
                <a:latin typeface="+mn-lt"/>
                <a:ea typeface="+mn-ea"/>
                <a:cs typeface="+mn-cs"/>
              </a:rPr>
              <a:t>either 0</a:t>
            </a:r>
            <a:r>
              <a:rPr lang="en-US" sz="1200" b="0" i="0" u="none" strike="noStrike" kern="1200" baseline="0" dirty="0" smtClean="0">
                <a:solidFill>
                  <a:schemeClr val="tx1"/>
                </a:solidFill>
                <a:latin typeface="+mn-lt"/>
                <a:ea typeface="+mn-ea"/>
                <a:cs typeface="+mn-cs"/>
              </a:rPr>
              <a:t>, 0.1, 0.25, 0.5 or 1, and </a:t>
            </a:r>
            <a:r>
              <a:rPr lang="en-US" sz="1200" b="0" i="0" u="none" strike="noStrike" kern="1200" baseline="0" dirty="0" smtClean="0">
                <a:solidFill>
                  <a:schemeClr val="tx1"/>
                </a:solidFill>
                <a:latin typeface="+mn-lt"/>
                <a:ea typeface="+mn-ea"/>
                <a:cs typeface="+mn-cs"/>
              </a:rPr>
              <a:t>for each of these settings </a:t>
            </a:r>
            <a:r>
              <a:rPr lang="en-NZ" sz="1200" b="0" i="0" u="none" strike="noStrike" kern="1200" baseline="0" dirty="0" smtClean="0">
                <a:solidFill>
                  <a:schemeClr val="tx1"/>
                </a:solidFill>
                <a:latin typeface="+mn-lt"/>
                <a:ea typeface="+mn-ea"/>
                <a:cs typeface="+mn-cs"/>
              </a:rPr>
              <a:t>500 </a:t>
            </a:r>
            <a:r>
              <a:rPr lang="en-US" sz="1200" b="0" i="0" u="none" strike="noStrike" kern="1200" baseline="0" dirty="0" smtClean="0">
                <a:solidFill>
                  <a:schemeClr val="tx1"/>
                </a:solidFill>
                <a:latin typeface="+mn-lt"/>
                <a:ea typeface="+mn-ea"/>
                <a:cs typeface="+mn-cs"/>
              </a:rPr>
              <a:t>datasets were </a:t>
            </a:r>
            <a:r>
              <a:rPr lang="en-US" sz="1200" b="0" i="0" u="none" strike="noStrike" kern="1200" baseline="0" dirty="0" smtClean="0">
                <a:solidFill>
                  <a:schemeClr val="tx1"/>
                </a:solidFill>
                <a:latin typeface="+mn-lt"/>
                <a:ea typeface="+mn-ea"/>
                <a:cs typeface="+mn-cs"/>
              </a:rPr>
              <a:t>generated</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power, or in the case of 0 variance, the size of the permutation test was determined by calculating the proportion of p-values LE 0.05.</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Furthermore, the permutation tests were repeated with </a:t>
            </a:r>
            <a:r>
              <a:rPr lang="en-US" sz="1200" b="0" i="0" u="none" strike="noStrike" kern="1200" baseline="0" dirty="0" smtClean="0">
                <a:solidFill>
                  <a:schemeClr val="tx1"/>
                </a:solidFill>
                <a:latin typeface="+mn-lt"/>
                <a:ea typeface="+mn-ea"/>
                <a:cs typeface="+mn-cs"/>
              </a:rPr>
              <a:t>and without </a:t>
            </a:r>
            <a:r>
              <a:rPr lang="en-NZ" sz="1200" b="0" dirty="0" smtClean="0"/>
              <a:t>positivity constraints</a:t>
            </a:r>
            <a:r>
              <a:rPr lang="en-NZ" sz="1200" b="0" baseline="0" dirty="0" smtClean="0"/>
              <a:t> on the variance parameters.</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13</a:t>
            </a:fld>
            <a:endParaRPr lang="en-NZ"/>
          </a:p>
        </p:txBody>
      </p:sp>
    </p:spTree>
    <p:extLst>
      <p:ext uri="{BB962C8B-B14F-4D97-AF65-F5344CB8AC3E}">
        <p14:creationId xmlns:p14="http://schemas.microsoft.com/office/powerpoint/2010/main" val="15994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results from the simulation</a:t>
            </a:r>
            <a:r>
              <a:rPr lang="en-NZ" baseline="0" dirty="0" smtClean="0"/>
              <a:t> study are summarized in this table.  </a:t>
            </a:r>
          </a:p>
          <a:p>
            <a:endParaRPr lang="en-NZ" baseline="0" dirty="0" smtClean="0"/>
          </a:p>
          <a:p>
            <a:r>
              <a:rPr lang="en-NZ" baseline="0" dirty="0" smtClean="0"/>
              <a:t>In the top half, </a:t>
            </a:r>
            <a:r>
              <a:rPr lang="en-NZ" baseline="0" dirty="0" smtClean="0"/>
              <a:t>a smallish dataset with 10 </a:t>
            </a:r>
            <a:r>
              <a:rPr lang="en-NZ" baseline="0" dirty="0" smtClean="0"/>
              <a:t>subjects measured at 10 time </a:t>
            </a:r>
            <a:r>
              <a:rPr lang="en-NZ" baseline="0" dirty="0" smtClean="0"/>
              <a:t>points is considered.  </a:t>
            </a:r>
            <a:r>
              <a:rPr lang="en-NZ" baseline="0" dirty="0" smtClean="0"/>
              <a:t>In the second half, a much larger dataset </a:t>
            </a:r>
            <a:r>
              <a:rPr lang="en-NZ" baseline="0" dirty="0" smtClean="0"/>
              <a:t>is considered, </a:t>
            </a:r>
            <a:r>
              <a:rPr lang="en-NZ" baseline="0" dirty="0" smtClean="0"/>
              <a:t>involving 50 subjects.</a:t>
            </a:r>
          </a:p>
          <a:p>
            <a:endParaRPr lang="en-NZ" baseline="0" dirty="0" smtClean="0"/>
          </a:p>
          <a:p>
            <a:r>
              <a:rPr lang="en-NZ" baseline="0" dirty="0" smtClean="0"/>
              <a:t>In terms of size, both tests perform well with and without positively constraints, and regardless of the size of the dataset.</a:t>
            </a:r>
          </a:p>
          <a:p>
            <a:endParaRPr lang="en-NZ" baseline="0" dirty="0" smtClean="0"/>
          </a:p>
          <a:p>
            <a:r>
              <a:rPr lang="en-NZ" baseline="0" dirty="0" smtClean="0"/>
              <a:t>In terms of power, with a large dataset, both tests perform well.  However, not unexpectedly,  with a more limited dataset, the tests only perform well if there is a big departure from the null.</a:t>
            </a:r>
          </a:p>
          <a:p>
            <a:endParaRPr lang="en-NZ" baseline="0" dirty="0" smtClean="0"/>
          </a:p>
          <a:p>
            <a:r>
              <a:rPr lang="en-NZ" sz="1200" kern="1200" baseline="0" dirty="0" smtClean="0">
                <a:solidFill>
                  <a:schemeClr val="tx2"/>
                </a:solidFill>
                <a:effectLst/>
                <a:latin typeface="+mn-lt"/>
                <a:ea typeface="+mn-ea"/>
                <a:cs typeface="+mn-cs"/>
              </a:rPr>
              <a:t>Now that we have described  permutation tests, and </a:t>
            </a:r>
            <a:r>
              <a:rPr lang="en-NZ" sz="1200" kern="1200" baseline="0" dirty="0" smtClean="0">
                <a:solidFill>
                  <a:schemeClr val="tx2"/>
                </a:solidFill>
                <a:effectLst/>
                <a:latin typeface="+mn-lt"/>
                <a:ea typeface="+mn-ea"/>
                <a:cs typeface="+mn-cs"/>
              </a:rPr>
              <a:t>examined </a:t>
            </a:r>
            <a:r>
              <a:rPr lang="en-US" sz="1200" b="0" i="0" u="none" strike="noStrike" kern="1200" baseline="0" dirty="0" smtClean="0">
                <a:solidFill>
                  <a:schemeClr val="tx2"/>
                </a:solidFill>
                <a:latin typeface="+mn-lt"/>
                <a:ea typeface="+mn-ea"/>
                <a:cs typeface="+mn-cs"/>
              </a:rPr>
              <a:t>their size and power, </a:t>
            </a:r>
            <a:r>
              <a:rPr lang="en-US" sz="1200" b="0" i="0" u="none" strike="noStrike" kern="1200" baseline="0" dirty="0" smtClean="0">
                <a:solidFill>
                  <a:schemeClr val="tx2"/>
                </a:solidFill>
                <a:latin typeface="+mn-lt"/>
                <a:ea typeface="+mn-ea"/>
                <a:cs typeface="+mn-cs"/>
              </a:rPr>
              <a:t>let’s return to the </a:t>
            </a:r>
            <a:r>
              <a:rPr lang="en-NZ" sz="1200" kern="1200" dirty="0" smtClean="0">
                <a:solidFill>
                  <a:schemeClr val="tx1"/>
                </a:solidFill>
                <a:effectLst/>
                <a:latin typeface="+mn-lt"/>
                <a:ea typeface="+mn-ea"/>
                <a:cs typeface="+mn-cs"/>
              </a:rPr>
              <a:t>beetle</a:t>
            </a:r>
            <a:r>
              <a:rPr lang="en-NZ" sz="1200" kern="1200" baseline="0" dirty="0" smtClean="0">
                <a:solidFill>
                  <a:schemeClr val="tx1"/>
                </a:solidFill>
                <a:effectLst/>
                <a:latin typeface="+mn-lt"/>
                <a:ea typeface="+mn-ea"/>
                <a:cs typeface="+mn-cs"/>
              </a:rPr>
              <a:t> </a:t>
            </a:r>
            <a:r>
              <a:rPr lang="en-NZ" sz="1200" kern="1200" dirty="0" smtClean="0">
                <a:solidFill>
                  <a:schemeClr val="tx1"/>
                </a:solidFill>
                <a:effectLst/>
                <a:latin typeface="+mn-lt"/>
                <a:ea typeface="+mn-ea"/>
                <a:cs typeface="+mn-cs"/>
              </a:rPr>
              <a:t>example. </a:t>
            </a:r>
            <a:endParaRPr lang="en-US" sz="1200" b="0" i="0" u="none" strike="noStrike" kern="1200" baseline="0" dirty="0" smtClean="0">
              <a:solidFill>
                <a:schemeClr val="tx2"/>
              </a:solidFill>
              <a:latin typeface="+mn-lt"/>
              <a:ea typeface="+mn-ea"/>
              <a:cs typeface="+mn-cs"/>
            </a:endParaRPr>
          </a:p>
        </p:txBody>
      </p:sp>
      <p:sp>
        <p:nvSpPr>
          <p:cNvPr id="4" name="Slide Number Placeholder 3"/>
          <p:cNvSpPr>
            <a:spLocks noGrp="1"/>
          </p:cNvSpPr>
          <p:nvPr>
            <p:ph type="sldNum" sz="quarter" idx="10"/>
          </p:nvPr>
        </p:nvSpPr>
        <p:spPr/>
        <p:txBody>
          <a:bodyPr/>
          <a:lstStyle/>
          <a:p>
            <a:fld id="{6D0E5E22-3715-4DEA-AC5E-401005DB4CA0}" type="slidenum">
              <a:rPr lang="en-NZ" smtClean="0"/>
              <a:pPr/>
              <a:t>14</a:t>
            </a:fld>
            <a:endParaRPr lang="en-NZ"/>
          </a:p>
        </p:txBody>
      </p:sp>
    </p:spTree>
    <p:extLst>
      <p:ext uri="{BB962C8B-B14F-4D97-AF65-F5344CB8AC3E}">
        <p14:creationId xmlns:p14="http://schemas.microsoft.com/office/powerpoint/2010/main" val="3286931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Recall,</a:t>
            </a:r>
            <a:r>
              <a:rPr lang="en-NZ" baseline="0" dirty="0" smtClean="0"/>
              <a:t> we have species richness measured at 1-3 seasonal visits per year, and we are interested in assessing whether the annual trend in richness differs between sites.</a:t>
            </a:r>
          </a:p>
          <a:p>
            <a:endParaRPr lang="en-NZ" baseline="0" dirty="0" smtClean="0"/>
          </a:p>
          <a:p>
            <a:r>
              <a:rPr lang="en-NZ" baseline="0" dirty="0" smtClean="0"/>
              <a:t>In this graph the raw data is plotted : blue from Zealandia and </a:t>
            </a:r>
            <a:r>
              <a:rPr lang="en-NZ" baseline="0" dirty="0" smtClean="0"/>
              <a:t>red for </a:t>
            </a:r>
            <a:r>
              <a:rPr lang="en-NZ" baseline="0" dirty="0" err="1" smtClean="0"/>
              <a:t>Otari</a:t>
            </a:r>
            <a:r>
              <a:rPr lang="en-NZ" baseline="0" dirty="0" smtClean="0"/>
              <a:t>.  Different symbols are used to denote the different seasonal visits.  </a:t>
            </a:r>
          </a:p>
          <a:p>
            <a:endParaRPr lang="en-NZ" baseline="0" dirty="0" smtClean="0"/>
          </a:p>
          <a:p>
            <a:r>
              <a:rPr lang="en-NZ" baseline="0" dirty="0" smtClean="0"/>
              <a:t>Mammals were eradicated from Zealandia in 2000, as indicated by the yellow line. </a:t>
            </a:r>
            <a:endParaRPr lang="en-NZ"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15</a:t>
            </a:fld>
            <a:endParaRPr lang="en-NZ"/>
          </a:p>
        </p:txBody>
      </p:sp>
    </p:spTree>
    <p:extLst>
      <p:ext uri="{BB962C8B-B14F-4D97-AF65-F5344CB8AC3E}">
        <p14:creationId xmlns:p14="http://schemas.microsoft.com/office/powerpoint/2010/main" val="20566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We</a:t>
            </a:r>
            <a:r>
              <a:rPr lang="en-NZ" baseline="0" dirty="0" smtClean="0"/>
              <a:t> are interested in testing the </a:t>
            </a:r>
            <a:r>
              <a:rPr lang="en-US" baseline="0" dirty="0" smtClean="0"/>
              <a:t>need for the inclusion of the random site-specific spline term in the model.</a:t>
            </a:r>
          </a:p>
          <a:p>
            <a:endParaRPr lang="en-US" baseline="0" dirty="0" smtClean="0"/>
          </a:p>
          <a:p>
            <a:r>
              <a:rPr lang="en-US" baseline="0" dirty="0" smtClean="0"/>
              <a:t>The two </a:t>
            </a:r>
            <a:r>
              <a:rPr lang="en-US" baseline="0" dirty="0" smtClean="0"/>
              <a:t>random models we are </a:t>
            </a:r>
            <a:r>
              <a:rPr lang="en-US" baseline="0" dirty="0" smtClean="0"/>
              <a:t>interested in comparing </a:t>
            </a:r>
            <a:r>
              <a:rPr lang="en-US" baseline="0" dirty="0" smtClean="0"/>
              <a:t>are </a:t>
            </a:r>
            <a:r>
              <a:rPr lang="en-US" baseline="0" dirty="0" smtClean="0"/>
              <a:t>shown in this table</a:t>
            </a:r>
            <a:r>
              <a:rPr lang="en-US" baseline="0" dirty="0" smtClean="0"/>
              <a:t>.  Both models have the same fixed effects. </a:t>
            </a:r>
          </a:p>
          <a:p>
            <a:endParaRPr lang="en-US" baseline="0" dirty="0" smtClean="0"/>
          </a:p>
          <a:p>
            <a:r>
              <a:rPr lang="en-US" baseline="0" dirty="0" smtClean="0"/>
              <a:t>The model allowing for site-specific splines has a smaller deviance, by approximately 4 </a:t>
            </a:r>
            <a:r>
              <a:rPr lang="en-US" baseline="0" dirty="0" smtClean="0"/>
              <a:t>units for the cost of 1 </a:t>
            </a:r>
            <a:r>
              <a:rPr lang="en-US" baseline="0" dirty="0" err="1" smtClean="0"/>
              <a:t>df</a:t>
            </a:r>
            <a:r>
              <a:rPr lang="en-US" baseline="0" dirty="0" smtClean="0"/>
              <a:t>.</a:t>
            </a:r>
            <a:endParaRPr lang="en-NZ"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16</a:t>
            </a:fld>
            <a:endParaRPr lang="en-NZ"/>
          </a:p>
        </p:txBody>
      </p:sp>
    </p:spTree>
    <p:extLst>
      <p:ext uri="{BB962C8B-B14F-4D97-AF65-F5344CB8AC3E}">
        <p14:creationId xmlns:p14="http://schemas.microsoft.com/office/powerpoint/2010/main" val="4223702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this slide, histograms of the permuted test statistics </a:t>
            </a:r>
            <a:r>
              <a:rPr lang="en-US" sz="1200" b="0" i="0" u="none" strike="noStrike" kern="1200" baseline="0" dirty="0" smtClean="0">
                <a:solidFill>
                  <a:schemeClr val="tx1"/>
                </a:solidFill>
                <a:latin typeface="+mn-lt"/>
                <a:ea typeface="+mn-ea"/>
                <a:cs typeface="+mn-cs"/>
              </a:rPr>
              <a:t>under the restricted likelihood ratio </a:t>
            </a:r>
            <a:r>
              <a:rPr lang="en-US" sz="1200" b="0" i="0" u="none" strike="noStrike" kern="1200" baseline="0" dirty="0" smtClean="0">
                <a:solidFill>
                  <a:schemeClr val="tx1"/>
                </a:solidFill>
                <a:latin typeface="+mn-lt"/>
                <a:ea typeface="+mn-ea"/>
                <a:cs typeface="+mn-cs"/>
              </a:rPr>
              <a:t>and BLUP based approaches are given.  As you can see, the observed test-statistic, indicated by the blue line, is far greater than the majority of permuted test statistics.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So, both </a:t>
            </a:r>
            <a:r>
              <a:rPr lang="en-US" sz="1200" b="0" i="0" u="none" strike="noStrike" kern="1200" baseline="0" dirty="0" smtClean="0">
                <a:solidFill>
                  <a:schemeClr val="tx1"/>
                </a:solidFill>
                <a:latin typeface="+mn-lt"/>
                <a:ea typeface="+mn-ea"/>
                <a:cs typeface="+mn-cs"/>
              </a:rPr>
              <a:t>methods provide </a:t>
            </a:r>
            <a:r>
              <a:rPr lang="en-US" sz="1200" b="0" i="0" u="none" strike="noStrike" kern="1200" baseline="0" dirty="0" smtClean="0">
                <a:solidFill>
                  <a:schemeClr val="tx1"/>
                </a:solidFill>
                <a:latin typeface="+mn-lt"/>
                <a:ea typeface="+mn-ea"/>
                <a:cs typeface="+mn-cs"/>
              </a:rPr>
              <a:t>fairly convincing evidence </a:t>
            </a:r>
            <a:r>
              <a:rPr lang="en-US" sz="1200" b="0" i="0" u="none" strike="noStrike" kern="1200" baseline="0" dirty="0" smtClean="0">
                <a:solidFill>
                  <a:schemeClr val="tx1"/>
                </a:solidFill>
                <a:latin typeface="+mn-lt"/>
                <a:ea typeface="+mn-ea"/>
                <a:cs typeface="+mn-cs"/>
              </a:rPr>
              <a:t>for the need to include site-specific splines </a:t>
            </a:r>
            <a:r>
              <a:rPr lang="en-US" sz="1200" b="0" i="0" u="none" strike="noStrike" kern="1200" baseline="0" dirty="0" smtClean="0">
                <a:solidFill>
                  <a:schemeClr val="tx1"/>
                </a:solidFill>
                <a:latin typeface="+mn-lt"/>
                <a:ea typeface="+mn-ea"/>
                <a:cs typeface="+mn-cs"/>
              </a:rPr>
              <a:t>in </a:t>
            </a:r>
            <a:r>
              <a:rPr lang="en-US" sz="1200" b="0" i="0" u="none" strike="noStrike" kern="1200" baseline="0" dirty="0" smtClean="0">
                <a:solidFill>
                  <a:schemeClr val="tx1"/>
                </a:solidFill>
                <a:latin typeface="+mn-lt"/>
                <a:ea typeface="+mn-ea"/>
                <a:cs typeface="+mn-cs"/>
              </a:rPr>
              <a:t>the model.</a:t>
            </a:r>
            <a:endParaRPr lang="en-NZ"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17</a:t>
            </a:fld>
            <a:endParaRPr lang="en-NZ"/>
          </a:p>
        </p:txBody>
      </p:sp>
    </p:spTree>
    <p:extLst>
      <p:ext uri="{BB962C8B-B14F-4D97-AF65-F5344CB8AC3E}">
        <p14:creationId xmlns:p14="http://schemas.microsoft.com/office/powerpoint/2010/main" val="18239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To complete</a:t>
            </a:r>
            <a:r>
              <a:rPr lang="en-NZ" baseline="0" dirty="0" smtClean="0"/>
              <a:t> our </a:t>
            </a:r>
            <a:r>
              <a:rPr lang="en-US" b="0" baseline="0" dirty="0" smtClean="0"/>
              <a:t>selection of the best model for the beetle richness data, we can also test whether there is evidence of visit effects, or in other words seasonal fluctuations.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Neither permutation tests provides any evidence of </a:t>
            </a:r>
            <a:r>
              <a:rPr lang="en-NZ" sz="1200" baseline="0" dirty="0" smtClean="0">
                <a:solidFill>
                  <a:schemeClr val="tx2"/>
                </a:solidFill>
                <a:effectLst/>
                <a:latin typeface="+mn-lt"/>
                <a:ea typeface="+mn-ea"/>
              </a:rPr>
              <a:t>s</a:t>
            </a:r>
            <a:r>
              <a:rPr lang="en-NZ" sz="1200" dirty="0" smtClean="0">
                <a:solidFill>
                  <a:schemeClr val="tx2"/>
                </a:solidFill>
                <a:effectLst/>
                <a:latin typeface="+mn-lt"/>
              </a:rPr>
              <a:t>ite</a:t>
            </a:r>
            <a:r>
              <a:rPr lang="en-AU" sz="1200" dirty="0" smtClean="0">
                <a:solidFill>
                  <a:schemeClr val="tx2"/>
                </a:solidFill>
                <a:effectLst/>
                <a:latin typeface="+mn-lt"/>
              </a:rPr>
              <a:t>-specific ‘seasonal' fluctuations,</a:t>
            </a:r>
            <a:r>
              <a:rPr lang="en-AU" sz="1200" baseline="0" dirty="0" smtClean="0">
                <a:solidFill>
                  <a:schemeClr val="tx2"/>
                </a:solidFill>
                <a:effectLst/>
                <a:latin typeface="+mn-lt"/>
              </a:rPr>
              <a:t> however there is evidence of </a:t>
            </a:r>
            <a:r>
              <a:rPr lang="en-AU" sz="1200" baseline="0" dirty="0" smtClean="0">
                <a:solidFill>
                  <a:schemeClr val="tx2"/>
                </a:solidFill>
                <a:effectLst/>
                <a:latin typeface="+mn-lt"/>
              </a:rPr>
              <a:t>an overall visit </a:t>
            </a:r>
            <a:r>
              <a:rPr lang="en-AU" sz="1200" baseline="0" dirty="0" smtClean="0">
                <a:solidFill>
                  <a:schemeClr val="tx2"/>
                </a:solidFill>
                <a:effectLst/>
                <a:latin typeface="+mn-lt"/>
              </a:rPr>
              <a:t>effect.</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aseline="0" dirty="0" smtClean="0">
              <a:solidFill>
                <a:schemeClr val="tx2"/>
              </a:solidFill>
              <a:effectLst/>
              <a:latin typeface="+mn-lt"/>
              <a:ea typeface="Times New Roman"/>
            </a:endParaRPr>
          </a:p>
          <a:p>
            <a:r>
              <a:rPr lang="en-AU" sz="1200" baseline="0" dirty="0" smtClean="0">
                <a:solidFill>
                  <a:schemeClr val="tx2"/>
                </a:solidFill>
                <a:effectLst/>
                <a:latin typeface="+mn-lt"/>
                <a:ea typeface="Times New Roman"/>
              </a:rPr>
              <a:t>Therefore, our final random model comprises a common visit effect and separate </a:t>
            </a:r>
            <a:r>
              <a:rPr lang="en-AU" sz="1200" baseline="0" dirty="0" smtClean="0">
                <a:solidFill>
                  <a:schemeClr val="tx2"/>
                </a:solidFill>
                <a:effectLst/>
                <a:latin typeface="+mn-lt"/>
                <a:ea typeface="Times New Roman"/>
              </a:rPr>
              <a:t>annual spline </a:t>
            </a:r>
            <a:r>
              <a:rPr lang="en-AU" sz="1200" baseline="0" dirty="0" smtClean="0">
                <a:solidFill>
                  <a:schemeClr val="tx2"/>
                </a:solidFill>
                <a:effectLst/>
                <a:latin typeface="+mn-lt"/>
                <a:ea typeface="Times New Roman"/>
              </a:rPr>
              <a:t>models for each site. </a:t>
            </a:r>
          </a:p>
          <a:p>
            <a:endParaRPr lang="en-AU" sz="1200" baseline="0" dirty="0" smtClean="0">
              <a:solidFill>
                <a:schemeClr val="tx2"/>
              </a:solidFill>
              <a:effectLst/>
              <a:latin typeface="+mn-lt"/>
              <a:ea typeface="Times New Roman"/>
            </a:endParaRPr>
          </a:p>
          <a:p>
            <a:r>
              <a:rPr lang="en-AU" sz="1200" baseline="0" dirty="0" smtClean="0">
                <a:solidFill>
                  <a:schemeClr val="tx2"/>
                </a:solidFill>
                <a:effectLst/>
                <a:latin typeface="+mn-lt"/>
                <a:ea typeface="Times New Roman"/>
              </a:rPr>
              <a:t>That is, there is </a:t>
            </a:r>
            <a:r>
              <a:rPr lang="en-NZ" sz="1200" baseline="0" dirty="0" smtClean="0">
                <a:solidFill>
                  <a:schemeClr val="tx2"/>
                </a:solidFill>
                <a:effectLst/>
                <a:latin typeface="+mn-lt"/>
                <a:ea typeface="Times New Roman"/>
              </a:rPr>
              <a:t>e</a:t>
            </a:r>
            <a:r>
              <a:rPr lang="en-US" sz="1200" b="0" i="0" u="none" strike="noStrike" kern="1200" baseline="0" dirty="0" err="1" smtClean="0">
                <a:solidFill>
                  <a:schemeClr val="tx1"/>
                </a:solidFill>
                <a:latin typeface="+mn-lt"/>
                <a:ea typeface="+mn-ea"/>
                <a:cs typeface="+mn-cs"/>
              </a:rPr>
              <a:t>vidence</a:t>
            </a:r>
            <a:r>
              <a:rPr lang="en-US" sz="1200" b="0" i="0" u="none" strike="noStrike" kern="1200" baseline="0" dirty="0" smtClean="0">
                <a:solidFill>
                  <a:schemeClr val="tx1"/>
                </a:solidFill>
                <a:latin typeface="+mn-lt"/>
                <a:ea typeface="+mn-ea"/>
                <a:cs typeface="+mn-cs"/>
              </a:rPr>
              <a:t> of differing annual trends in species richness between Zealandia </a:t>
            </a:r>
            <a:r>
              <a:rPr lang="en-NZ" sz="1200" b="0" i="0" u="none" strike="noStrike" kern="1200" baseline="0" dirty="0" smtClean="0">
                <a:solidFill>
                  <a:schemeClr val="tx1"/>
                </a:solidFill>
                <a:latin typeface="+mn-lt"/>
                <a:ea typeface="+mn-ea"/>
                <a:cs typeface="+mn-cs"/>
              </a:rPr>
              <a:t>and </a:t>
            </a:r>
            <a:r>
              <a:rPr lang="en-NZ" sz="1200" b="0" i="0" u="none" strike="noStrike" kern="1200" baseline="0" dirty="0" err="1" smtClean="0">
                <a:solidFill>
                  <a:schemeClr val="tx1"/>
                </a:solidFill>
                <a:latin typeface="+mn-lt"/>
                <a:ea typeface="+mn-ea"/>
                <a:cs typeface="+mn-cs"/>
              </a:rPr>
              <a:t>Otari</a:t>
            </a:r>
            <a:r>
              <a:rPr lang="en-NZ" sz="1200" b="0" i="0" u="none" strike="noStrike" kern="1200" baseline="0" dirty="0" smtClean="0">
                <a:solidFill>
                  <a:schemeClr val="tx1"/>
                </a:solidFill>
                <a:latin typeface="+mn-lt"/>
                <a:ea typeface="+mn-ea"/>
                <a:cs typeface="+mn-cs"/>
              </a:rPr>
              <a:t>.</a:t>
            </a:r>
            <a:endParaRPr lang="en-AU" sz="1200" baseline="0" dirty="0" smtClean="0">
              <a:solidFill>
                <a:schemeClr val="tx2"/>
              </a:solidFill>
              <a:effectLst/>
              <a:latin typeface="+mn-lt"/>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aseline="0" dirty="0" smtClean="0">
              <a:solidFill>
                <a:schemeClr val="tx2"/>
              </a:solidFill>
              <a:effectLst/>
              <a:latin typeface="+mn-lt"/>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dirty="0" smtClean="0">
              <a:solidFill>
                <a:schemeClr val="tx2"/>
              </a:solidFill>
              <a:effectLst/>
              <a:latin typeface="+mn-lt"/>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smtClean="0">
              <a:solidFill>
                <a:schemeClr val="tx2"/>
              </a:solidFill>
              <a:effectLst/>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18</a:t>
            </a:fld>
            <a:endParaRPr lang="en-NZ"/>
          </a:p>
        </p:txBody>
      </p:sp>
    </p:spTree>
    <p:extLst>
      <p:ext uri="{BB962C8B-B14F-4D97-AF65-F5344CB8AC3E}">
        <p14:creationId xmlns:p14="http://schemas.microsoft.com/office/powerpoint/2010/main" val="1101435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slide give a plot of the predicted </a:t>
            </a:r>
            <a:r>
              <a:rPr lang="en-US" sz="1200" b="0" i="0" u="none" strike="noStrike" kern="1200" baseline="0" dirty="0" smtClean="0">
                <a:solidFill>
                  <a:schemeClr val="tx1"/>
                </a:solidFill>
                <a:latin typeface="+mn-lt"/>
                <a:ea typeface="+mn-ea"/>
                <a:cs typeface="+mn-cs"/>
              </a:rPr>
              <a:t>annual trend in species richness, with 95% confidence </a:t>
            </a:r>
            <a:r>
              <a:rPr lang="en-US" sz="1200" b="0" i="0" u="none" strike="noStrike" kern="1200" baseline="0" dirty="0" smtClean="0">
                <a:solidFill>
                  <a:schemeClr val="tx1"/>
                </a:solidFill>
                <a:latin typeface="+mn-lt"/>
                <a:ea typeface="+mn-ea"/>
                <a:cs typeface="+mn-cs"/>
              </a:rPr>
              <a:t>intervals, for both sites.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Richness at Zealandia has remained fairly constant over time, but at </a:t>
            </a:r>
            <a:r>
              <a:rPr lang="en-US" sz="1200" b="0" i="0" u="none" strike="noStrike" kern="1200" baseline="0" dirty="0" err="1" smtClean="0">
                <a:solidFill>
                  <a:schemeClr val="tx1"/>
                </a:solidFill>
                <a:latin typeface="+mn-lt"/>
                <a:ea typeface="+mn-ea"/>
                <a:cs typeface="+mn-cs"/>
              </a:rPr>
              <a:t>Otari</a:t>
            </a:r>
            <a:r>
              <a:rPr lang="en-US" sz="1200" b="0" i="0" u="none" strike="noStrike" kern="1200" baseline="0" dirty="0" smtClean="0">
                <a:solidFill>
                  <a:schemeClr val="tx1"/>
                </a:solidFill>
                <a:latin typeface="+mn-lt"/>
                <a:ea typeface="+mn-ea"/>
                <a:cs typeface="+mn-cs"/>
              </a:rPr>
              <a:t>, richness has declined in the later years.</a:t>
            </a:r>
            <a:endParaRPr lang="en-NZ"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19</a:t>
            </a:fld>
            <a:endParaRPr lang="en-NZ"/>
          </a:p>
        </p:txBody>
      </p:sp>
    </p:spTree>
    <p:extLst>
      <p:ext uri="{BB962C8B-B14F-4D97-AF65-F5344CB8AC3E}">
        <p14:creationId xmlns:p14="http://schemas.microsoft.com/office/powerpoint/2010/main" val="1833875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2"/>
                </a:solidFill>
                <a:effectLst/>
                <a:latin typeface="+mn-lt"/>
                <a:ea typeface="+mn-ea"/>
                <a:cs typeface="+mn-cs"/>
              </a:rPr>
              <a:t>The presentation comprises</a:t>
            </a:r>
            <a:r>
              <a:rPr lang="en-NZ" sz="1200" kern="1200" baseline="0" dirty="0" smtClean="0">
                <a:solidFill>
                  <a:schemeClr val="tx2"/>
                </a:solidFill>
                <a:effectLst/>
                <a:latin typeface="+mn-lt"/>
                <a:ea typeface="+mn-ea"/>
                <a:cs typeface="+mn-cs"/>
              </a:rPr>
              <a:t> 4 parts:</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baseline="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baseline="0" dirty="0" smtClean="0">
                <a:solidFill>
                  <a:schemeClr val="tx2"/>
                </a:solidFill>
                <a:effectLst/>
                <a:latin typeface="+mn-lt"/>
                <a:ea typeface="+mn-ea"/>
                <a:cs typeface="+mn-cs"/>
              </a:rPr>
              <a:t>Firstly, to motivate the use of permutation tests for random effects, </a:t>
            </a:r>
            <a:r>
              <a:rPr lang="en-NZ" sz="1200" kern="1200" baseline="0" dirty="0" smtClean="0">
                <a:solidFill>
                  <a:schemeClr val="tx2"/>
                </a:solidFill>
                <a:effectLst/>
                <a:latin typeface="+mn-lt"/>
                <a:ea typeface="+mn-ea"/>
                <a:cs typeface="+mn-cs"/>
              </a:rPr>
              <a:t>I’ll </a:t>
            </a:r>
            <a:r>
              <a:rPr lang="en-NZ" sz="1200" kern="1200" baseline="0" dirty="0" smtClean="0">
                <a:solidFill>
                  <a:schemeClr val="tx2"/>
                </a:solidFill>
                <a:effectLst/>
                <a:latin typeface="+mn-lt"/>
                <a:ea typeface="+mn-ea"/>
                <a:cs typeface="+mn-cs"/>
              </a:rPr>
              <a:t>introduce an example dataset that was collected to </a:t>
            </a:r>
            <a:r>
              <a:rPr lang="en-AU" sz="1200" b="0" kern="1200" dirty="0" smtClean="0">
                <a:solidFill>
                  <a:schemeClr val="tx2"/>
                </a:solidFill>
                <a:effectLst/>
                <a:latin typeface="+mn-lt"/>
                <a:ea typeface="+mn-ea"/>
                <a:cs typeface="+mn-cs"/>
              </a:rPr>
              <a:t>m</a:t>
            </a:r>
            <a:r>
              <a:rPr lang="en-AU" sz="1200" b="0" dirty="0" smtClean="0">
                <a:solidFill>
                  <a:schemeClr val="tx2"/>
                </a:solidFill>
              </a:rPr>
              <a:t>odel changes in beetle communities following pest control.</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smtClean="0">
              <a:solidFill>
                <a:schemeClr val="tx2"/>
              </a:solidFill>
              <a:effectLst/>
              <a:latin typeface="+mn-lt"/>
              <a:ea typeface="+mn-ea"/>
              <a:cs typeface="+mn-cs"/>
            </a:endParaRPr>
          </a:p>
          <a:p>
            <a:r>
              <a:rPr lang="en-NZ" sz="1200" kern="1200" dirty="0" smtClean="0">
                <a:solidFill>
                  <a:schemeClr val="tx2"/>
                </a:solidFill>
                <a:effectLst/>
                <a:latin typeface="+mn-lt"/>
                <a:ea typeface="+mn-ea"/>
                <a:cs typeface="+mn-cs"/>
              </a:rPr>
              <a:t>Then,</a:t>
            </a:r>
            <a:r>
              <a:rPr lang="en-NZ" sz="1200" kern="1200" baseline="0" dirty="0" smtClean="0">
                <a:solidFill>
                  <a:schemeClr val="tx2"/>
                </a:solidFill>
                <a:effectLst/>
                <a:latin typeface="+mn-lt"/>
                <a:ea typeface="+mn-ea"/>
                <a:cs typeface="+mn-cs"/>
              </a:rPr>
              <a:t> </a:t>
            </a:r>
            <a:r>
              <a:rPr lang="en-NZ" sz="1200" kern="1200" baseline="0" dirty="0" smtClean="0">
                <a:solidFill>
                  <a:schemeClr val="tx2"/>
                </a:solidFill>
                <a:effectLst/>
                <a:latin typeface="+mn-lt"/>
                <a:ea typeface="+mn-ea"/>
                <a:cs typeface="+mn-cs"/>
              </a:rPr>
              <a:t>I’ll </a:t>
            </a:r>
            <a:r>
              <a:rPr lang="en-NZ" sz="1200" kern="1200" baseline="0" dirty="0" smtClean="0">
                <a:solidFill>
                  <a:schemeClr val="tx2"/>
                </a:solidFill>
                <a:effectLst/>
                <a:latin typeface="+mn-lt"/>
                <a:ea typeface="+mn-ea"/>
                <a:cs typeface="+mn-cs"/>
              </a:rPr>
              <a:t>describe a pair of permutation tests, and </a:t>
            </a:r>
            <a:r>
              <a:rPr lang="en-NZ" sz="1200" kern="1200" baseline="0" dirty="0" smtClean="0">
                <a:solidFill>
                  <a:schemeClr val="tx2"/>
                </a:solidFill>
                <a:effectLst/>
                <a:latin typeface="+mn-lt"/>
                <a:ea typeface="+mn-ea"/>
                <a:cs typeface="+mn-cs"/>
              </a:rPr>
              <a:t>briefly examine </a:t>
            </a:r>
            <a:r>
              <a:rPr lang="en-US" sz="1200" b="0" i="0" u="none" strike="noStrike" kern="1200" baseline="0" dirty="0" smtClean="0">
                <a:solidFill>
                  <a:schemeClr val="tx2"/>
                </a:solidFill>
                <a:latin typeface="+mn-lt"/>
                <a:ea typeface="+mn-ea"/>
                <a:cs typeface="+mn-cs"/>
              </a:rPr>
              <a:t>their size and power using a simple simulation study.</a:t>
            </a:r>
          </a:p>
          <a:p>
            <a:endParaRPr lang="en-US" sz="1200" b="0" i="0" u="none" strike="noStrike" kern="1200" baseline="0" dirty="0" smtClean="0">
              <a:solidFill>
                <a:schemeClr val="tx2"/>
              </a:solidFill>
              <a:effectLst/>
              <a:latin typeface="+mn-lt"/>
              <a:ea typeface="+mn-ea"/>
              <a:cs typeface="+mn-cs"/>
            </a:endParaRPr>
          </a:p>
          <a:p>
            <a:r>
              <a:rPr lang="en-US" sz="1200" b="0" i="0" u="none" strike="noStrike" kern="1200" baseline="0" dirty="0" smtClean="0">
                <a:solidFill>
                  <a:schemeClr val="tx2"/>
                </a:solidFill>
                <a:effectLst/>
                <a:latin typeface="+mn-lt"/>
                <a:ea typeface="+mn-ea"/>
                <a:cs typeface="+mn-cs"/>
              </a:rPr>
              <a:t>Finally, </a:t>
            </a:r>
            <a:r>
              <a:rPr lang="en-US" sz="1200" b="0" i="0" u="none" strike="noStrike" kern="1200" baseline="0" dirty="0" smtClean="0">
                <a:solidFill>
                  <a:schemeClr val="tx2"/>
                </a:solidFill>
                <a:effectLst/>
                <a:latin typeface="+mn-lt"/>
                <a:ea typeface="+mn-ea"/>
                <a:cs typeface="+mn-cs"/>
              </a:rPr>
              <a:t>I’ll </a:t>
            </a:r>
            <a:r>
              <a:rPr lang="en-US" sz="1200" b="0" i="0" u="none" strike="noStrike" kern="1200" baseline="0" dirty="0" smtClean="0">
                <a:solidFill>
                  <a:schemeClr val="tx2"/>
                </a:solidFill>
                <a:effectLst/>
                <a:latin typeface="+mn-lt"/>
                <a:ea typeface="+mn-ea"/>
                <a:cs typeface="+mn-cs"/>
              </a:rPr>
              <a:t>apply </a:t>
            </a:r>
            <a:r>
              <a:rPr lang="en-US" sz="1200" b="0" i="0" u="none" strike="noStrike" kern="1200" baseline="0" dirty="0" smtClean="0">
                <a:solidFill>
                  <a:schemeClr val="tx2"/>
                </a:solidFill>
                <a:effectLst/>
                <a:latin typeface="+mn-lt"/>
                <a:ea typeface="+mn-ea"/>
                <a:cs typeface="+mn-cs"/>
              </a:rPr>
              <a:t>the </a:t>
            </a:r>
            <a:r>
              <a:rPr lang="en-US" b="0" dirty="0" smtClean="0"/>
              <a:t>permutation </a:t>
            </a:r>
            <a:r>
              <a:rPr lang="en-US" b="0" dirty="0" smtClean="0"/>
              <a:t>tests to guide</a:t>
            </a:r>
            <a:r>
              <a:rPr lang="en-US" b="0" baseline="0" dirty="0" smtClean="0"/>
              <a:t> the selection of the best model for the </a:t>
            </a:r>
            <a:r>
              <a:rPr lang="en-US" b="0" baseline="0" dirty="0" smtClean="0"/>
              <a:t>beetle </a:t>
            </a:r>
            <a:r>
              <a:rPr lang="en-US" b="0" baseline="0" dirty="0" smtClean="0"/>
              <a:t>data.</a:t>
            </a:r>
            <a:endParaRPr lang="en-NZ" sz="1200"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0E5E22-3715-4DEA-AC5E-401005DB4CA0}" type="slidenum">
              <a:rPr lang="en-NZ" smtClean="0"/>
              <a:pPr/>
              <a:t>2</a:t>
            </a:fld>
            <a:endParaRPr lang="en-NZ" dirty="0"/>
          </a:p>
        </p:txBody>
      </p:sp>
    </p:spTree>
    <p:extLst>
      <p:ext uri="{BB962C8B-B14F-4D97-AF65-F5344CB8AC3E}">
        <p14:creationId xmlns:p14="http://schemas.microsoft.com/office/powerpoint/2010/main" val="908342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Finally,</a:t>
            </a:r>
            <a:r>
              <a:rPr lang="en-NZ" baseline="0" dirty="0" smtClean="0"/>
              <a:t> </a:t>
            </a:r>
            <a:r>
              <a:rPr lang="en-NZ" baseline="0" dirty="0" smtClean="0"/>
              <a:t>I just want to highlight an </a:t>
            </a:r>
            <a:r>
              <a:rPr lang="en-NZ" baseline="0" dirty="0" smtClean="0"/>
              <a:t>important caveat to the interpretation of the results.</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As there is no replication and no "before" </a:t>
            </a:r>
            <a:r>
              <a:rPr lang="en-NZ" dirty="0" smtClean="0"/>
              <a:t>data at the “control” site, </a:t>
            </a:r>
            <a:r>
              <a:rPr lang="en-NZ" dirty="0" smtClean="0"/>
              <a:t>the analysis is </a:t>
            </a:r>
            <a:r>
              <a:rPr lang="en-NZ" dirty="0" smtClean="0"/>
              <a:t>entirely descriptive</a:t>
            </a:r>
            <a:r>
              <a:rPr lang="en-NZ"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We </a:t>
            </a:r>
            <a:r>
              <a:rPr lang="en-NZ" dirty="0" smtClean="0"/>
              <a:t>can't conclude that the </a:t>
            </a:r>
            <a:r>
              <a:rPr lang="en-NZ" dirty="0" smtClean="0"/>
              <a:t>differences in </a:t>
            </a:r>
            <a:r>
              <a:rPr lang="en-NZ" dirty="0" smtClean="0"/>
              <a:t>pest control regimes </a:t>
            </a:r>
            <a:r>
              <a:rPr lang="en-NZ" dirty="0" smtClean="0"/>
              <a:t>are causing the </a:t>
            </a:r>
            <a:r>
              <a:rPr lang="en-NZ" sz="1200" b="0" dirty="0" smtClean="0"/>
              <a:t>different </a:t>
            </a:r>
            <a:r>
              <a:rPr lang="en-US" sz="1200" b="0" dirty="0" smtClean="0"/>
              <a:t>trend in species</a:t>
            </a:r>
            <a:r>
              <a:rPr lang="en-US" sz="1200" b="0" baseline="0" dirty="0" smtClean="0"/>
              <a:t> </a:t>
            </a:r>
            <a:r>
              <a:rPr lang="en-US" sz="1200" b="0" dirty="0" smtClean="0"/>
              <a:t>richness between Zealandia </a:t>
            </a:r>
            <a:r>
              <a:rPr lang="en-NZ" sz="1200" b="0" dirty="0" smtClean="0"/>
              <a:t>and </a:t>
            </a:r>
            <a:r>
              <a:rPr lang="en-NZ" sz="1200" b="0" dirty="0" err="1" smtClean="0"/>
              <a:t>Otari</a:t>
            </a:r>
            <a:r>
              <a:rPr lang="en-NZ" baseline="0" dirty="0" smtClean="0"/>
              <a:t>. We believe it is li</a:t>
            </a:r>
            <a:r>
              <a:rPr lang="en-NZ" dirty="0" smtClean="0"/>
              <a:t>kely </a:t>
            </a:r>
            <a:r>
              <a:rPr lang="en-NZ" dirty="0" smtClean="0"/>
              <a:t>is a major contributor but we have no objective way of assessing this. </a:t>
            </a:r>
          </a:p>
          <a:p>
            <a:endParaRPr lang="en-NZ"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20</a:t>
            </a:fld>
            <a:endParaRPr lang="en-NZ"/>
          </a:p>
        </p:txBody>
      </p:sp>
    </p:spTree>
    <p:extLst>
      <p:ext uri="{BB962C8B-B14F-4D97-AF65-F5344CB8AC3E}">
        <p14:creationId xmlns:p14="http://schemas.microsoft.com/office/powerpoint/2010/main" val="1663341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0" dirty="0" smtClean="0"/>
              <a:t>In conclusion – permutation</a:t>
            </a:r>
            <a:r>
              <a:rPr lang="en-NZ" i="0" baseline="0" dirty="0" smtClean="0"/>
              <a:t> </a:t>
            </a:r>
            <a:r>
              <a:rPr lang="en-NZ" i="0" baseline="0" dirty="0" smtClean="0"/>
              <a:t>tests </a:t>
            </a:r>
            <a:r>
              <a:rPr lang="en-NZ" i="0" baseline="0" dirty="0" smtClean="0"/>
              <a:t>provide a useful and simple method for </a:t>
            </a:r>
            <a:r>
              <a:rPr lang="en-NZ" sz="1200" i="0" dirty="0" smtClean="0"/>
              <a:t>testing the significance of random terms in linear mixed models.</a:t>
            </a:r>
          </a:p>
          <a:p>
            <a:endParaRPr lang="en-NZ" sz="1200" i="0" dirty="0" smtClean="0"/>
          </a:p>
          <a:p>
            <a:endParaRPr lang="en-NZ" i="0"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21</a:t>
            </a:fld>
            <a:endParaRPr lang="en-NZ"/>
          </a:p>
        </p:txBody>
      </p:sp>
    </p:spTree>
    <p:extLst>
      <p:ext uri="{BB962C8B-B14F-4D97-AF65-F5344CB8AC3E}">
        <p14:creationId xmlns:p14="http://schemas.microsoft.com/office/powerpoint/2010/main" val="1663341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b="0" i="0" kern="1200" baseline="0" dirty="0" smtClean="0">
                <a:solidFill>
                  <a:schemeClr val="tx2"/>
                </a:solidFill>
                <a:effectLst/>
                <a:latin typeface="+mj-lt"/>
                <a:ea typeface="+mn-ea"/>
                <a:cs typeface="+mn-cs"/>
              </a:rPr>
              <a:t>Small introduced mammals, such as the </a:t>
            </a:r>
            <a:r>
              <a:rPr lang="en-US" sz="1200" b="0" i="0" kern="1200" baseline="0" dirty="0" smtClean="0">
                <a:solidFill>
                  <a:schemeClr val="tx2"/>
                </a:solidFill>
                <a:effectLst/>
                <a:latin typeface="+mj-lt"/>
                <a:ea typeface="+mn-ea"/>
                <a:cs typeface="+mn-cs"/>
              </a:rPr>
              <a:t>Australian brush-tailed </a:t>
            </a:r>
            <a:r>
              <a:rPr lang="en-US" sz="1200" b="0" i="0" kern="1200" baseline="0" dirty="0" smtClean="0">
                <a:solidFill>
                  <a:schemeClr val="tx2"/>
                </a:solidFill>
                <a:effectLst/>
                <a:latin typeface="+mj-lt"/>
                <a:ea typeface="+mn-ea"/>
                <a:cs typeface="+mn-cs"/>
              </a:rPr>
              <a:t>opossum, have had a devastating impact on NZ’s native flora and fauna, including </a:t>
            </a:r>
            <a:r>
              <a:rPr lang="en-US" sz="1200" b="0" i="0" kern="1200" baseline="0" dirty="0" smtClean="0">
                <a:solidFill>
                  <a:schemeClr val="tx2"/>
                </a:solidFill>
                <a:effectLst/>
                <a:latin typeface="+mj-lt"/>
                <a:ea typeface="+mn-ea"/>
                <a:cs typeface="+mn-cs"/>
              </a:rPr>
              <a:t>our native </a:t>
            </a:r>
            <a:r>
              <a:rPr lang="en-US" sz="1200" b="0" i="0" kern="1200" baseline="0" dirty="0" smtClean="0">
                <a:solidFill>
                  <a:schemeClr val="tx2"/>
                </a:solidFill>
                <a:effectLst/>
                <a:latin typeface="+mj-lt"/>
                <a:ea typeface="+mn-ea"/>
                <a:cs typeface="+mn-cs"/>
              </a:rPr>
              <a:t>invertebrates. </a:t>
            </a:r>
          </a:p>
          <a:p>
            <a:pPr marL="0" marR="0" indent="0" algn="l" defTabSz="914400" rtl="0" eaLnBrk="1" fontAlgn="auto" latinLnBrk="0" hangingPunct="1">
              <a:lnSpc>
                <a:spcPct val="150000"/>
              </a:lnSpc>
              <a:spcBef>
                <a:spcPts val="0"/>
              </a:spcBef>
              <a:spcAft>
                <a:spcPts val="0"/>
              </a:spcAft>
              <a:buClrTx/>
              <a:buSzTx/>
              <a:buFontTx/>
              <a:buNone/>
              <a:tabLst/>
              <a:defRPr/>
            </a:pPr>
            <a:endParaRPr lang="en-US" sz="1200" b="0" i="0" kern="1200" baseline="0" dirty="0" smtClean="0">
              <a:solidFill>
                <a:schemeClr val="tx2"/>
              </a:solidFill>
              <a:effectLst/>
              <a:latin typeface="+mj-lt"/>
              <a:ea typeface="+mn-ea"/>
              <a:cs typeface="+mn-cs"/>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200" b="0" i="0" kern="1200" baseline="0" dirty="0" smtClean="0">
                <a:solidFill>
                  <a:schemeClr val="tx2"/>
                </a:solidFill>
                <a:effectLst/>
                <a:latin typeface="+mn-lt"/>
                <a:ea typeface="+mn-ea"/>
                <a:cs typeface="+mn-cs"/>
              </a:rPr>
              <a:t>Meet Corinne – Corinne is interested how </a:t>
            </a:r>
            <a:r>
              <a:rPr lang="en-US" sz="1200" b="0" i="0" kern="1200" baseline="0" dirty="0" smtClean="0">
                <a:solidFill>
                  <a:schemeClr val="tx2"/>
                </a:solidFill>
                <a:effectLst/>
                <a:latin typeface="+mj-lt"/>
                <a:ea typeface="+mn-ea"/>
                <a:cs typeface="+mn-cs"/>
              </a:rPr>
              <a:t>beetle communities respond to mammalian pest control.</a:t>
            </a:r>
          </a:p>
          <a:p>
            <a:pPr marL="0" marR="0" indent="0" algn="l" defTabSz="914400" rtl="0" eaLnBrk="1" fontAlgn="auto" latinLnBrk="0" hangingPunct="1">
              <a:lnSpc>
                <a:spcPct val="150000"/>
              </a:lnSpc>
              <a:spcBef>
                <a:spcPts val="0"/>
              </a:spcBef>
              <a:spcAft>
                <a:spcPts val="0"/>
              </a:spcAft>
              <a:buClrTx/>
              <a:buSzTx/>
              <a:buFontTx/>
              <a:buNone/>
              <a:tabLst/>
              <a:defRPr/>
            </a:pPr>
            <a:endParaRPr lang="en-US" sz="1200" b="0" i="0" kern="1200" baseline="0" dirty="0" smtClean="0">
              <a:solidFill>
                <a:schemeClr val="tx2"/>
              </a:solidFill>
              <a:effectLst/>
              <a:latin typeface="+mj-lt"/>
              <a:ea typeface="+mn-ea"/>
              <a:cs typeface="+mn-cs"/>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1200" b="0" i="0" kern="1200" baseline="0" dirty="0" smtClean="0">
                <a:solidFill>
                  <a:schemeClr val="tx2"/>
                </a:solidFill>
                <a:effectLst/>
                <a:latin typeface="+mj-lt"/>
                <a:ea typeface="+mn-ea"/>
                <a:cs typeface="+mn-cs"/>
              </a:rPr>
              <a:t>In a 10 year case study, Corinne </a:t>
            </a:r>
            <a:r>
              <a:rPr lang="en-US" sz="1200" b="0" i="0" kern="1200" baseline="0" dirty="0" smtClean="0">
                <a:solidFill>
                  <a:schemeClr val="tx2"/>
                </a:solidFill>
                <a:effectLst/>
                <a:latin typeface="+mj-lt"/>
                <a:ea typeface="+mn-ea"/>
                <a:cs typeface="+mn-cs"/>
              </a:rPr>
              <a:t>collected data on beetles at </a:t>
            </a:r>
            <a:r>
              <a:rPr lang="en-US" sz="1200" b="0" i="0" kern="1200" baseline="0" dirty="0" smtClean="0">
                <a:solidFill>
                  <a:schemeClr val="tx2"/>
                </a:solidFill>
                <a:effectLst/>
                <a:latin typeface="+mj-lt"/>
                <a:ea typeface="+mn-ea"/>
                <a:cs typeface="+mn-cs"/>
              </a:rPr>
              <a:t>two Wellington native bush sites. Both sites have very similar vegetation and climates, but they employ different pest control regimes.</a:t>
            </a:r>
          </a:p>
        </p:txBody>
      </p:sp>
      <p:sp>
        <p:nvSpPr>
          <p:cNvPr id="4" name="Slide Number Placeholder 3"/>
          <p:cNvSpPr>
            <a:spLocks noGrp="1"/>
          </p:cNvSpPr>
          <p:nvPr>
            <p:ph type="sldNum" sz="quarter" idx="10"/>
          </p:nvPr>
        </p:nvSpPr>
        <p:spPr/>
        <p:txBody>
          <a:bodyPr/>
          <a:lstStyle/>
          <a:p>
            <a:fld id="{6D0E5E22-3715-4DEA-AC5E-401005DB4CA0}" type="slidenum">
              <a:rPr lang="en-NZ" smtClean="0"/>
              <a:pPr/>
              <a:t>3</a:t>
            </a:fld>
            <a:endParaRPr lang="en-NZ" dirty="0"/>
          </a:p>
        </p:txBody>
      </p:sp>
    </p:spTree>
    <p:extLst>
      <p:ext uri="{BB962C8B-B14F-4D97-AF65-F5344CB8AC3E}">
        <p14:creationId xmlns:p14="http://schemas.microsoft.com/office/powerpoint/2010/main" val="90834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70000"/>
              </a:lnSpc>
              <a:buNone/>
            </a:pPr>
            <a:r>
              <a:rPr lang="en-US" sz="1200" b="0" dirty="0" smtClean="0"/>
              <a:t>The first study</a:t>
            </a:r>
            <a:r>
              <a:rPr lang="en-US" sz="1200" b="0" baseline="0" dirty="0" smtClean="0"/>
              <a:t> </a:t>
            </a:r>
            <a:r>
              <a:rPr lang="en-US" sz="1200" b="0" dirty="0" smtClean="0"/>
              <a:t>site was Zealandia – an </a:t>
            </a:r>
            <a:r>
              <a:rPr lang="en-NZ" sz="1200" b="0" dirty="0" smtClean="0"/>
              <a:t>225 ha</a:t>
            </a:r>
            <a:r>
              <a:rPr lang="en-NZ" sz="1200" dirty="0" smtClean="0"/>
              <a:t> </a:t>
            </a:r>
            <a:r>
              <a:rPr lang="en-US" sz="1200" b="0" dirty="0" smtClean="0"/>
              <a:t>ecological</a:t>
            </a:r>
            <a:r>
              <a:rPr lang="en-US" sz="1200" b="0" baseline="0" dirty="0" smtClean="0"/>
              <a:t> </a:t>
            </a:r>
            <a:r>
              <a:rPr lang="en-US" sz="1200" b="0" baseline="0" dirty="0" smtClean="0"/>
              <a:t>island.  This is an area of land completely </a:t>
            </a:r>
            <a:r>
              <a:rPr lang="en-US" sz="1200" b="0" baseline="0" dirty="0" smtClean="0"/>
              <a:t>surrounded by a predator-proof fence.</a:t>
            </a:r>
          </a:p>
          <a:p>
            <a:pPr marL="0" indent="0">
              <a:lnSpc>
                <a:spcPct val="170000"/>
              </a:lnSpc>
              <a:buNone/>
            </a:pPr>
            <a:endParaRPr lang="en-US" sz="1200" b="0" baseline="0" dirty="0" smtClean="0"/>
          </a:p>
          <a:p>
            <a:r>
              <a:rPr lang="en-US" sz="1200" b="0" baseline="0" dirty="0" smtClean="0"/>
              <a:t>By </a:t>
            </a:r>
            <a:r>
              <a:rPr lang="en-US" sz="1200" b="0" baseline="0" dirty="0" smtClean="0"/>
              <a:t>2000, all mammals, except for mice, </a:t>
            </a:r>
            <a:r>
              <a:rPr lang="en-US" sz="1200" b="0" baseline="0" dirty="0" smtClean="0"/>
              <a:t>had been </a:t>
            </a:r>
            <a:r>
              <a:rPr lang="en-US" sz="1200" b="0" baseline="0" dirty="0" smtClean="0"/>
              <a:t>eradicated from Zealandia.  Mice are controlled, but they have </a:t>
            </a:r>
            <a:r>
              <a:rPr lang="en-NZ" sz="1200" b="0" i="0" u="none" strike="noStrike" kern="1200" baseline="0" dirty="0" smtClean="0">
                <a:solidFill>
                  <a:schemeClr val="tx1"/>
                </a:solidFill>
                <a:latin typeface="+mn-lt"/>
                <a:ea typeface="+mn-ea"/>
                <a:cs typeface="+mn-cs"/>
              </a:rPr>
              <a:t>proved difficult </a:t>
            </a:r>
            <a:r>
              <a:rPr lang="en-US" sz="1200" b="0" i="0" u="none" strike="noStrike" kern="1200" baseline="0" dirty="0" smtClean="0">
                <a:solidFill>
                  <a:schemeClr val="tx1"/>
                </a:solidFill>
                <a:latin typeface="+mn-lt"/>
                <a:ea typeface="+mn-ea"/>
                <a:cs typeface="+mn-cs"/>
              </a:rPr>
              <a:t>to eradicate as the sneaky wee things </a:t>
            </a:r>
            <a:r>
              <a:rPr lang="en-US" sz="1200" b="0" i="0" u="none" strike="noStrike" kern="1200" baseline="0" dirty="0" smtClean="0">
                <a:solidFill>
                  <a:schemeClr val="tx1"/>
                </a:solidFill>
                <a:latin typeface="+mn-lt"/>
                <a:ea typeface="+mn-ea"/>
                <a:cs typeface="+mn-cs"/>
              </a:rPr>
              <a:t>re-invade through any minor weakness in the fence. </a:t>
            </a:r>
            <a:endParaRPr lang="en-US" sz="1200" b="0" i="0" u="none" strike="noStrike" kern="1200" baseline="0" dirty="0" smtClean="0">
              <a:solidFill>
                <a:schemeClr val="tx1"/>
              </a:solidFill>
              <a:latin typeface="+mn-lt"/>
              <a:ea typeface="+mn-ea"/>
              <a:cs typeface="+mn-cs"/>
            </a:endParaRPr>
          </a:p>
          <a:p>
            <a:endParaRPr lang="en-US" sz="1200" b="0" baseline="0" dirty="0" smtClean="0"/>
          </a:p>
          <a:p>
            <a:pPr marL="0" indent="0">
              <a:lnSpc>
                <a:spcPct val="170000"/>
              </a:lnSpc>
              <a:buNone/>
            </a:pPr>
            <a:r>
              <a:rPr lang="en-US" sz="1200" b="0" baseline="0" dirty="0" smtClean="0"/>
              <a:t>Both these photos have been taken from the outside of the fence, looking </a:t>
            </a:r>
            <a:r>
              <a:rPr lang="en-US" sz="1200" b="0" baseline="0" dirty="0" smtClean="0"/>
              <a:t>into Zealandia.  </a:t>
            </a:r>
            <a:r>
              <a:rPr lang="en-US" sz="1200" b="0" baseline="0" dirty="0" smtClean="0"/>
              <a:t>And there’s Wellington CBD.</a:t>
            </a:r>
          </a:p>
          <a:p>
            <a:pPr marL="0" indent="0">
              <a:lnSpc>
                <a:spcPct val="170000"/>
              </a:lnSpc>
              <a:buNone/>
            </a:pPr>
            <a:endParaRPr lang="en-US" sz="1200" b="0" dirty="0" smtClean="0"/>
          </a:p>
        </p:txBody>
      </p:sp>
      <p:sp>
        <p:nvSpPr>
          <p:cNvPr id="4" name="Slide Number Placeholder 3"/>
          <p:cNvSpPr>
            <a:spLocks noGrp="1"/>
          </p:cNvSpPr>
          <p:nvPr>
            <p:ph type="sldNum" sz="quarter" idx="10"/>
          </p:nvPr>
        </p:nvSpPr>
        <p:spPr/>
        <p:txBody>
          <a:bodyPr/>
          <a:lstStyle/>
          <a:p>
            <a:fld id="{6D0E5E22-3715-4DEA-AC5E-401005DB4CA0}" type="slidenum">
              <a:rPr lang="en-NZ" smtClean="0"/>
              <a:pPr/>
              <a:t>4</a:t>
            </a:fld>
            <a:endParaRPr lang="en-NZ"/>
          </a:p>
        </p:txBody>
      </p:sp>
    </p:spTree>
    <p:extLst>
      <p:ext uri="{BB962C8B-B14F-4D97-AF65-F5344CB8AC3E}">
        <p14:creationId xmlns:p14="http://schemas.microsoft.com/office/powerpoint/2010/main" val="124869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70000"/>
              </a:lnSpc>
              <a:spcBef>
                <a:spcPts val="0"/>
              </a:spcBef>
              <a:spcAft>
                <a:spcPts val="0"/>
              </a:spcAft>
              <a:buClrTx/>
              <a:buSzTx/>
              <a:buFontTx/>
              <a:buNone/>
              <a:tabLst/>
              <a:defRPr/>
            </a:pPr>
            <a:r>
              <a:rPr lang="en-NZ" sz="1200" b="0" dirty="0" smtClean="0"/>
              <a:t>The second study</a:t>
            </a:r>
            <a:r>
              <a:rPr lang="en-NZ" sz="1200" b="0" baseline="0" dirty="0" smtClean="0"/>
              <a:t> site was </a:t>
            </a:r>
            <a:r>
              <a:rPr lang="en-NZ" sz="1200" b="0" dirty="0" err="1" smtClean="0"/>
              <a:t>Otari</a:t>
            </a:r>
            <a:r>
              <a:rPr lang="en-NZ" sz="1200" b="0" dirty="0" smtClean="0"/>
              <a:t>-Wilton’s </a:t>
            </a:r>
            <a:r>
              <a:rPr lang="en-NZ" sz="1200" b="0" dirty="0" smtClean="0"/>
              <a:t>Bush.  This is a </a:t>
            </a:r>
            <a:r>
              <a:rPr lang="en-NZ" sz="1200" b="0" baseline="0" dirty="0" smtClean="0"/>
              <a:t>96 </a:t>
            </a:r>
            <a:r>
              <a:rPr lang="en-NZ" sz="1200" b="0" baseline="0" dirty="0" smtClean="0"/>
              <a:t>ha </a:t>
            </a:r>
            <a:r>
              <a:rPr lang="en-NZ" sz="1200" b="0" dirty="0" smtClean="0"/>
              <a:t>native-bush reserve only 2.4km from Zealandia.</a:t>
            </a:r>
          </a:p>
          <a:p>
            <a:pPr marL="0" marR="0" indent="0" algn="l" defTabSz="914400" rtl="0" eaLnBrk="1" fontAlgn="auto" latinLnBrk="0" hangingPunct="1">
              <a:lnSpc>
                <a:spcPct val="170000"/>
              </a:lnSpc>
              <a:spcBef>
                <a:spcPts val="0"/>
              </a:spcBef>
              <a:spcAft>
                <a:spcPts val="0"/>
              </a:spcAft>
              <a:buClrTx/>
              <a:buSzTx/>
              <a:buFontTx/>
              <a:buNone/>
              <a:tabLst/>
              <a:defRPr/>
            </a:pPr>
            <a:endParaRPr lang="en-NZ" sz="1200" b="0" dirty="0" smtClean="0"/>
          </a:p>
          <a:p>
            <a:pPr marL="0" marR="0" indent="0" algn="l" defTabSz="914400" rtl="0" eaLnBrk="1" fontAlgn="auto" latinLnBrk="0" hangingPunct="1">
              <a:lnSpc>
                <a:spcPct val="170000"/>
              </a:lnSpc>
              <a:spcBef>
                <a:spcPts val="0"/>
              </a:spcBef>
              <a:spcAft>
                <a:spcPts val="0"/>
              </a:spcAft>
              <a:buClrTx/>
              <a:buSzTx/>
              <a:buFontTx/>
              <a:buNone/>
              <a:tabLst/>
              <a:defRPr/>
            </a:pPr>
            <a:r>
              <a:rPr lang="en-NZ" sz="1200" b="0" dirty="0" smtClean="0"/>
              <a:t>This site is unfenced,</a:t>
            </a:r>
            <a:r>
              <a:rPr lang="en-NZ" sz="1200" b="0" baseline="0" dirty="0" smtClean="0"/>
              <a:t> but undergoes sustained mammal control through trapping, poisoning and hunting.</a:t>
            </a:r>
            <a:endParaRPr lang="en-NZ" sz="1200" b="0" dirty="0" smtClean="0"/>
          </a:p>
          <a:p>
            <a:pPr marL="0" indent="0">
              <a:lnSpc>
                <a:spcPct val="170000"/>
              </a:lnSpc>
              <a:buNone/>
            </a:pPr>
            <a:endParaRPr lang="en-NZ" sz="1200" b="0" dirty="0" smtClean="0"/>
          </a:p>
          <a:p>
            <a:pPr marL="0" indent="0">
              <a:lnSpc>
                <a:spcPct val="170000"/>
              </a:lnSpc>
              <a:buNone/>
            </a:pPr>
            <a:r>
              <a:rPr lang="en-NZ" sz="1200" b="0" dirty="0" smtClean="0"/>
              <a:t>There are few,</a:t>
            </a:r>
            <a:r>
              <a:rPr lang="en-NZ" sz="1200" b="0" baseline="0" dirty="0" smtClean="0"/>
              <a:t> but diverse mammals present in </a:t>
            </a:r>
            <a:r>
              <a:rPr lang="en-NZ" sz="1200" b="0" dirty="0" err="1" smtClean="0"/>
              <a:t>Otari</a:t>
            </a:r>
            <a:r>
              <a:rPr lang="en-NZ" sz="1200" b="0" dirty="0" smtClean="0"/>
              <a:t> </a:t>
            </a:r>
            <a:r>
              <a:rPr lang="en-NZ" sz="1200" b="0" dirty="0" smtClean="0"/>
              <a:t>bush</a:t>
            </a:r>
            <a:r>
              <a:rPr lang="en-NZ" sz="1200" b="0" dirty="0" smtClean="0"/>
              <a:t>.</a:t>
            </a:r>
          </a:p>
          <a:p>
            <a:pPr marL="0" indent="0">
              <a:lnSpc>
                <a:spcPct val="170000"/>
              </a:lnSpc>
              <a:buNone/>
            </a:pPr>
            <a:endParaRPr lang="en-NZ" sz="1200" b="0" dirty="0" smtClean="0"/>
          </a:p>
          <a:p>
            <a:pPr marL="0" indent="0">
              <a:lnSpc>
                <a:spcPct val="170000"/>
              </a:lnSpc>
              <a:buNone/>
            </a:pPr>
            <a:r>
              <a:rPr lang="en-NZ" sz="1200" b="0" dirty="0" smtClean="0"/>
              <a:t>This site</a:t>
            </a:r>
            <a:r>
              <a:rPr lang="en-NZ" sz="1200" b="0" baseline="0" dirty="0" smtClean="0"/>
              <a:t> is viewed as the “control” for Zealandia.</a:t>
            </a:r>
            <a:endParaRPr lang="en-NZ" sz="1200" b="0" dirty="0" smtClean="0"/>
          </a:p>
        </p:txBody>
      </p:sp>
      <p:sp>
        <p:nvSpPr>
          <p:cNvPr id="4" name="Slide Number Placeholder 3"/>
          <p:cNvSpPr>
            <a:spLocks noGrp="1"/>
          </p:cNvSpPr>
          <p:nvPr>
            <p:ph type="sldNum" sz="quarter" idx="10"/>
          </p:nvPr>
        </p:nvSpPr>
        <p:spPr/>
        <p:txBody>
          <a:bodyPr/>
          <a:lstStyle/>
          <a:p>
            <a:fld id="{6D0E5E22-3715-4DEA-AC5E-401005DB4CA0}" type="slidenum">
              <a:rPr lang="en-NZ" smtClean="0"/>
              <a:pPr/>
              <a:t>5</a:t>
            </a:fld>
            <a:endParaRPr lang="en-NZ"/>
          </a:p>
        </p:txBody>
      </p:sp>
    </p:spTree>
    <p:extLst>
      <p:ext uri="{BB962C8B-B14F-4D97-AF65-F5344CB8AC3E}">
        <p14:creationId xmlns:p14="http://schemas.microsoft.com/office/powerpoint/2010/main" val="124869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Using pitfall traps,</a:t>
            </a:r>
            <a:r>
              <a:rPr lang="en-US" sz="1200" b="0" baseline="0" dirty="0" smtClean="0"/>
              <a:t> </a:t>
            </a:r>
            <a:r>
              <a:rPr lang="en-US" sz="1200" b="0" baseline="0" dirty="0" smtClean="0"/>
              <a:t>Corinne collected </a:t>
            </a:r>
            <a:r>
              <a:rPr lang="en-US" sz="1200" b="0" i="0" u="none" strike="noStrike" kern="1200" baseline="0" dirty="0" smtClean="0">
                <a:solidFill>
                  <a:schemeClr val="tx1"/>
                </a:solidFill>
                <a:latin typeface="+mn-lt"/>
                <a:ea typeface="+mn-ea"/>
                <a:cs typeface="+mn-cs"/>
              </a:rPr>
              <a:t>beetles at 1-3 seasonal visits per year.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Data from Zealandia was collected for 2 years prior to mammal eradication, 1998 and </a:t>
            </a:r>
            <a:r>
              <a:rPr lang="en-US" sz="1200" b="0" i="0" u="none" strike="noStrike" kern="1200" baseline="0" dirty="0" smtClean="0">
                <a:solidFill>
                  <a:schemeClr val="tx1"/>
                </a:solidFill>
                <a:latin typeface="+mn-lt"/>
                <a:ea typeface="+mn-ea"/>
                <a:cs typeface="+mn-cs"/>
              </a:rPr>
              <a:t>1999, and then for 7 years post eradication, from 2002-2009.</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Unfortunately data collection at </a:t>
            </a:r>
            <a:r>
              <a:rPr lang="en-US" sz="1200" b="0" i="0" u="none" strike="noStrike" kern="1200" baseline="0" dirty="0" err="1" smtClean="0">
                <a:solidFill>
                  <a:schemeClr val="tx1"/>
                </a:solidFill>
                <a:latin typeface="+mn-lt"/>
                <a:ea typeface="+mn-ea"/>
                <a:cs typeface="+mn-cs"/>
              </a:rPr>
              <a:t>Otari</a:t>
            </a:r>
            <a:r>
              <a:rPr lang="en-US" sz="1200" b="0" i="0" u="none" strike="noStrike" kern="1200" baseline="0" dirty="0" smtClean="0">
                <a:solidFill>
                  <a:schemeClr val="tx1"/>
                </a:solidFill>
                <a:latin typeface="+mn-lt"/>
                <a:ea typeface="+mn-ea"/>
                <a:cs typeface="+mn-cs"/>
              </a:rPr>
              <a:t> only began in 2002.  So we have no data from </a:t>
            </a:r>
            <a:r>
              <a:rPr lang="en-US" sz="1200" b="0" i="0" u="none" strike="noStrike" kern="1200" baseline="0" dirty="0" err="1" smtClean="0">
                <a:solidFill>
                  <a:schemeClr val="tx1"/>
                </a:solidFill>
                <a:latin typeface="+mn-lt"/>
                <a:ea typeface="+mn-ea"/>
                <a:cs typeface="+mn-cs"/>
              </a:rPr>
              <a:t>Otari</a:t>
            </a:r>
            <a:r>
              <a:rPr lang="en-US" sz="1200" b="0" i="0" u="none" strike="noStrike" kern="1200" baseline="0" dirty="0" smtClean="0">
                <a:solidFill>
                  <a:schemeClr val="tx1"/>
                </a:solidFill>
                <a:latin typeface="+mn-lt"/>
                <a:ea typeface="+mn-ea"/>
                <a:cs typeface="+mn-cs"/>
              </a:rPr>
              <a:t> corresponding to pre mammal eradication at Zealandia.</a:t>
            </a:r>
          </a:p>
          <a:p>
            <a:endParaRPr lang="en-US" sz="1200" b="0" i="0" u="none" strike="noStrike" kern="1200" baseline="0" dirty="0" smtClean="0">
              <a:solidFill>
                <a:schemeClr val="tx1"/>
              </a:solidFill>
              <a:latin typeface="+mn-lt"/>
              <a:ea typeface="+mn-ea"/>
              <a:cs typeface="+mn-cs"/>
            </a:endParaRPr>
          </a:p>
          <a:p>
            <a:r>
              <a:rPr lang="en-US" sz="1200" b="0" dirty="0" smtClean="0"/>
              <a:t>In terms of</a:t>
            </a:r>
            <a:r>
              <a:rPr lang="en-US" sz="1200" b="0" baseline="0" dirty="0" smtClean="0"/>
              <a:t> study design, within a site, sampling effort for a particular seasonal visit was </a:t>
            </a:r>
            <a:r>
              <a:rPr lang="en-US" sz="1200" b="0" baseline="0" dirty="0" err="1" smtClean="0"/>
              <a:t>standardised</a:t>
            </a:r>
            <a:r>
              <a:rPr lang="en-US" sz="1200" b="0" baseline="0" dirty="0" smtClean="0"/>
              <a:t> between years. However, sampling effort </a:t>
            </a:r>
            <a:r>
              <a:rPr lang="en-US" sz="1200" b="0" baseline="0" dirty="0" smtClean="0"/>
              <a:t>did differ between </a:t>
            </a:r>
            <a:r>
              <a:rPr lang="en-US" sz="1200" b="0" baseline="0" dirty="0" smtClean="0"/>
              <a:t>sites</a:t>
            </a:r>
            <a:r>
              <a:rPr lang="en-US" sz="1200" b="0" baseline="0" dirty="0" smtClean="0"/>
              <a:t>.</a:t>
            </a:r>
          </a:p>
          <a:p>
            <a:endParaRPr lang="en-US" sz="1200"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During the study, over 14,000 beetles were captured from 282 species.</a:t>
            </a:r>
          </a:p>
          <a:p>
            <a:endParaRPr lang="en-US" sz="1200" b="0"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6</a:t>
            </a:fld>
            <a:endParaRPr lang="en-NZ"/>
          </a:p>
        </p:txBody>
      </p:sp>
    </p:spTree>
    <p:extLst>
      <p:ext uri="{BB962C8B-B14F-4D97-AF65-F5344CB8AC3E}">
        <p14:creationId xmlns:p14="http://schemas.microsoft.com/office/powerpoint/2010/main" val="124869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In this talk, </a:t>
            </a:r>
            <a:r>
              <a:rPr lang="en-US" sz="1200" b="0" dirty="0" smtClean="0"/>
              <a:t>I’ll </a:t>
            </a:r>
            <a:r>
              <a:rPr lang="en-US" sz="1200" b="0" dirty="0" smtClean="0"/>
              <a:t>focus on the use of the data to describe</a:t>
            </a:r>
            <a:r>
              <a:rPr lang="en-US" sz="1200" b="0" baseline="0" dirty="0" smtClean="0"/>
              <a:t> changes in species richness over time at the two sites.</a:t>
            </a:r>
          </a:p>
          <a:p>
            <a:endParaRPr lang="en-US" sz="1200" b="0" baseline="0" dirty="0" smtClean="0"/>
          </a:p>
          <a:p>
            <a:r>
              <a:rPr lang="en-US" sz="1200" b="0" baseline="0" dirty="0" smtClean="0"/>
              <a:t>Here, an index of richness is given by the number of unique beetle species caught at site s in year t during visit v.</a:t>
            </a:r>
          </a:p>
          <a:p>
            <a:endParaRPr lang="en-US" sz="1200" b="0" baseline="0" dirty="0" smtClean="0"/>
          </a:p>
          <a:p>
            <a:endParaRPr lang="en-US" sz="1200" b="0" baseline="0" dirty="0" smtClean="0"/>
          </a:p>
          <a:p>
            <a:endParaRPr lang="en-US" sz="1200" b="0"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7</a:t>
            </a:fld>
            <a:endParaRPr lang="en-NZ"/>
          </a:p>
        </p:txBody>
      </p:sp>
    </p:spTree>
    <p:extLst>
      <p:ext uri="{BB962C8B-B14F-4D97-AF65-F5344CB8AC3E}">
        <p14:creationId xmlns:p14="http://schemas.microsoft.com/office/powerpoint/2010/main" val="1248694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the index of beetle richness is expected to be site dependent, </a:t>
            </a:r>
            <a:r>
              <a:rPr lang="en-NZ" sz="1200" b="0" i="0" u="none" strike="noStrike" kern="1200" baseline="0" dirty="0" smtClean="0">
                <a:solidFill>
                  <a:schemeClr val="tx1"/>
                </a:solidFill>
                <a:latin typeface="+mn-lt"/>
                <a:ea typeface="+mn-ea"/>
                <a:cs typeface="+mn-cs"/>
              </a:rPr>
              <a:t>to exhibit consistent seasonal </a:t>
            </a:r>
            <a:r>
              <a:rPr lang="en-US" sz="1200" b="0" i="0" u="none" strike="noStrike" kern="1200" baseline="0" dirty="0" smtClean="0">
                <a:solidFill>
                  <a:schemeClr val="tx1"/>
                </a:solidFill>
                <a:latin typeface="+mn-lt"/>
                <a:ea typeface="+mn-ea"/>
                <a:cs typeface="+mn-cs"/>
              </a:rPr>
              <a:t>effects, and to vary smoothly with time, cubic smoothing splines formulated as linear mixed effects models </a:t>
            </a:r>
            <a:r>
              <a:rPr lang="en-US" sz="1200" b="0" i="0" u="none" strike="noStrike" kern="1200" baseline="0" dirty="0" smtClean="0">
                <a:solidFill>
                  <a:schemeClr val="tx1"/>
                </a:solidFill>
                <a:latin typeface="+mn-lt"/>
                <a:ea typeface="+mn-ea"/>
                <a:cs typeface="+mn-cs"/>
              </a:rPr>
              <a:t>were </a:t>
            </a:r>
            <a:r>
              <a:rPr lang="en-US" sz="1200" b="0" i="0" u="none" strike="noStrike" kern="1200" baseline="0" dirty="0" smtClean="0">
                <a:solidFill>
                  <a:schemeClr val="tx1"/>
                </a:solidFill>
                <a:latin typeface="+mn-lt"/>
                <a:ea typeface="+mn-ea"/>
                <a:cs typeface="+mn-cs"/>
              </a:rPr>
              <a:t>used to model the data.</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this table, the fully site-dependent model is described.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fixed terms of Site, Year and Site by Year </a:t>
            </a:r>
            <a:r>
              <a:rPr lang="en-US" sz="1200" b="0" i="0" u="none" strike="noStrike" kern="1200" baseline="0" dirty="0" smtClean="0">
                <a:solidFill>
                  <a:schemeClr val="tx1"/>
                </a:solidFill>
                <a:latin typeface="+mn-lt"/>
                <a:ea typeface="+mn-ea"/>
                <a:cs typeface="+mn-cs"/>
              </a:rPr>
              <a:t> model </a:t>
            </a:r>
            <a:r>
              <a:rPr lang="en-US" sz="1200" b="0" i="0" u="none" strike="noStrike" kern="1200" baseline="0" dirty="0" smtClean="0">
                <a:solidFill>
                  <a:schemeClr val="tx1"/>
                </a:solidFill>
                <a:latin typeface="+mn-lt"/>
                <a:ea typeface="+mn-ea"/>
                <a:cs typeface="+mn-cs"/>
              </a:rPr>
              <a:t>an underlying site-specific linear regression on year.</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2 random spline terms allow for </a:t>
            </a:r>
            <a:r>
              <a:rPr lang="en-NZ" sz="1200" dirty="0" smtClean="0">
                <a:solidFill>
                  <a:schemeClr val="tx2"/>
                </a:solidFill>
                <a:effectLst/>
                <a:latin typeface="+mn-lt"/>
              </a:rPr>
              <a:t>site</a:t>
            </a:r>
            <a:r>
              <a:rPr lang="en-AU" sz="1200" dirty="0" smtClean="0">
                <a:solidFill>
                  <a:schemeClr val="tx2"/>
                </a:solidFill>
                <a:effectLst/>
                <a:latin typeface="+mn-lt"/>
              </a:rPr>
              <a:t> specific, non-linear, smooth, deviations from the underlying fixed linear regression model.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solidFill>
                <a:schemeClr val="tx2"/>
              </a:solidFill>
              <a:effectLst/>
              <a:latin typeface="+mn-lt"/>
              <a:ea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solidFill>
                  <a:schemeClr val="tx2"/>
                </a:solidFill>
                <a:effectLst/>
                <a:latin typeface="+mn-lt"/>
                <a:ea typeface="Times New Roman"/>
              </a:rPr>
              <a:t>Finally,</a:t>
            </a:r>
            <a:r>
              <a:rPr lang="en-AU" sz="1200" baseline="0" dirty="0" smtClean="0">
                <a:solidFill>
                  <a:schemeClr val="tx2"/>
                </a:solidFill>
                <a:effectLst/>
                <a:latin typeface="+mn-lt"/>
                <a:ea typeface="Times New Roman"/>
              </a:rPr>
              <a:t> the random terms involving Visit accommodate </a:t>
            </a:r>
            <a:r>
              <a:rPr lang="en-NZ" sz="1200" baseline="0" dirty="0" smtClean="0">
                <a:solidFill>
                  <a:schemeClr val="tx2"/>
                </a:solidFill>
                <a:effectLst/>
                <a:latin typeface="+mn-lt"/>
                <a:ea typeface="+mn-ea"/>
              </a:rPr>
              <a:t>s</a:t>
            </a:r>
            <a:r>
              <a:rPr lang="en-NZ" sz="1200" dirty="0" smtClean="0">
                <a:solidFill>
                  <a:schemeClr val="tx2"/>
                </a:solidFill>
                <a:effectLst/>
                <a:latin typeface="+mn-lt"/>
              </a:rPr>
              <a:t>ite</a:t>
            </a:r>
            <a:r>
              <a:rPr lang="en-AU" sz="1200" dirty="0" smtClean="0">
                <a:solidFill>
                  <a:schemeClr val="tx2"/>
                </a:solidFill>
                <a:effectLst/>
                <a:latin typeface="+mn-lt"/>
              </a:rPr>
              <a:t>-specific ‘seasonal' fluctuations.</a:t>
            </a:r>
            <a:endParaRPr lang="en-NZ" sz="1200" dirty="0" smtClean="0">
              <a:solidFill>
                <a:schemeClr val="tx2"/>
              </a:solidFill>
              <a:effectLst/>
              <a:latin typeface="+mn-lt"/>
              <a:ea typeface="Times New Roman"/>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8</a:t>
            </a:fld>
            <a:endParaRPr lang="en-NZ"/>
          </a:p>
        </p:txBody>
      </p:sp>
    </p:spTree>
    <p:extLst>
      <p:ext uri="{BB962C8B-B14F-4D97-AF65-F5344CB8AC3E}">
        <p14:creationId xmlns:p14="http://schemas.microsoft.com/office/powerpoint/2010/main" val="1186500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Now </a:t>
            </a:r>
            <a:r>
              <a:rPr lang="en-NZ" dirty="0" smtClean="0"/>
              <a:t>the</a:t>
            </a:r>
            <a:r>
              <a:rPr lang="en-NZ" baseline="0" dirty="0" smtClean="0"/>
              <a:t> important biological question of interest is “does the </a:t>
            </a:r>
            <a:r>
              <a:rPr lang="en-US" baseline="0" dirty="0" smtClean="0"/>
              <a:t>annual trend in richness differ between sites?”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Therefore, inference focuses upon the need for the inclusion of the random site-specific spline term in the model.  That is, we want to </a:t>
            </a:r>
            <a:r>
              <a:rPr lang="en-US" baseline="0" dirty="0" smtClean="0"/>
              <a:t>assess </a:t>
            </a:r>
            <a:r>
              <a:rPr lang="en-US" baseline="0" dirty="0" smtClean="0"/>
              <a:t>the significance of a random effect.</a:t>
            </a:r>
            <a:endParaRPr lang="en-NZ" dirty="0"/>
          </a:p>
        </p:txBody>
      </p:sp>
      <p:sp>
        <p:nvSpPr>
          <p:cNvPr id="4" name="Slide Number Placeholder 3"/>
          <p:cNvSpPr>
            <a:spLocks noGrp="1"/>
          </p:cNvSpPr>
          <p:nvPr>
            <p:ph type="sldNum" sz="quarter" idx="10"/>
          </p:nvPr>
        </p:nvSpPr>
        <p:spPr/>
        <p:txBody>
          <a:bodyPr/>
          <a:lstStyle/>
          <a:p>
            <a:fld id="{6D0E5E22-3715-4DEA-AC5E-401005DB4CA0}" type="slidenum">
              <a:rPr lang="en-NZ" smtClean="0"/>
              <a:pPr/>
              <a:t>9</a:t>
            </a:fld>
            <a:endParaRPr lang="en-NZ"/>
          </a:p>
        </p:txBody>
      </p:sp>
    </p:spTree>
    <p:extLst>
      <p:ext uri="{BB962C8B-B14F-4D97-AF65-F5344CB8AC3E}">
        <p14:creationId xmlns:p14="http://schemas.microsoft.com/office/powerpoint/2010/main" val="1186500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2910" y="428604"/>
            <a:ext cx="7772400" cy="1470025"/>
          </a:xfrm>
        </p:spPr>
        <p:txBody>
          <a:bodyPr/>
          <a:lstStyle>
            <a:lvl1pPr>
              <a:defRPr>
                <a:solidFill>
                  <a:srgbClr val="00CC00"/>
                </a:solidFill>
              </a:defRPr>
            </a:lvl1pPr>
          </a:lstStyle>
          <a:p>
            <a:r>
              <a:rPr lang="en-US" dirty="0" smtClean="0"/>
              <a:t>Click to edit Master title style</a:t>
            </a:r>
            <a:endParaRPr lang="en-NZ" dirty="0"/>
          </a:p>
        </p:txBody>
      </p:sp>
      <p:sp>
        <p:nvSpPr>
          <p:cNvPr id="3" name="Subtitle 2"/>
          <p:cNvSpPr>
            <a:spLocks noGrp="1"/>
          </p:cNvSpPr>
          <p:nvPr>
            <p:ph type="subTitle" idx="1"/>
          </p:nvPr>
        </p:nvSpPr>
        <p:spPr>
          <a:xfrm>
            <a:off x="1357290" y="2143116"/>
            <a:ext cx="6400800" cy="1752600"/>
          </a:xfrm>
        </p:spPr>
        <p:txBody>
          <a:bodyPr/>
          <a:lstStyle>
            <a:lvl1pPr marL="0" indent="0" algn="ctr">
              <a:buNone/>
              <a:defRPr>
                <a:solidFill>
                  <a:srgbClr val="00CC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NZ"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CC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buClr>
                <a:srgbClr val="00CC00"/>
              </a:buClr>
              <a:defRPr/>
            </a:lvl2pPr>
            <a:lvl3pPr>
              <a:buClr>
                <a:srgbClr val="00CC00"/>
              </a:buClr>
              <a:defRPr/>
            </a:lvl3pPr>
            <a:lvl4pPr>
              <a:buClr>
                <a:srgbClr val="00CC00"/>
              </a:buClr>
              <a:defRPr/>
            </a:lvl4pPr>
            <a:lvl5pPr>
              <a:buClr>
                <a:srgbClr val="00CC00"/>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95798C1-162D-4C47-B5E6-00F9B11A911E}" type="datetimeFigureOut">
              <a:rPr lang="en-US" smtClean="0"/>
              <a:t>11/30/2015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5041C2-B150-4CB8-AE76-86FE0086F2D4}" type="slidenum">
              <a:rPr lang="en-US" smtClean="0"/>
              <a:t>‹#›</a:t>
            </a:fld>
            <a:endParaRPr lang="en-US"/>
          </a:p>
        </p:txBody>
      </p:sp>
    </p:spTree>
    <p:extLst>
      <p:ext uri="{BB962C8B-B14F-4D97-AF65-F5344CB8AC3E}">
        <p14:creationId xmlns:p14="http://schemas.microsoft.com/office/powerpoint/2010/main" val="35770222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NZ" dirty="0"/>
          </a:p>
        </p:txBody>
      </p:sp>
      <p:sp>
        <p:nvSpPr>
          <p:cNvPr id="3" name="Text Placeholder 2"/>
          <p:cNvSpPr>
            <a:spLocks noGrp="1"/>
          </p:cNvSpPr>
          <p:nvPr>
            <p:ph type="body" idx="1"/>
          </p:nvPr>
        </p:nvSpPr>
        <p:spPr>
          <a:xfrm>
            <a:off x="457200" y="1556792"/>
            <a:ext cx="8229600" cy="4569371"/>
          </a:xfrm>
          <a:prstGeom prst="rect">
            <a:avLst/>
          </a:prstGeom>
        </p:spPr>
        <p:txBody>
          <a:bodyPr vert="horz" lIns="91440" tIns="45720" rIns="91440" bIns="45720" rtlCol="0">
            <a:normAutofit/>
          </a:bodyPr>
          <a:lstStyle/>
          <a:p>
            <a:pPr lvl="0"/>
            <a:endParaRPr lang="en-NZ" dirty="0" smtClean="0"/>
          </a:p>
        </p:txBody>
      </p:sp>
      <p:pic>
        <p:nvPicPr>
          <p:cNvPr id="7" name="Picture 6" descr="AgR%20Corp%20RGB.jpg"/>
          <p:cNvPicPr>
            <a:picLocks noChangeAspect="1"/>
          </p:cNvPicPr>
          <p:nvPr/>
        </p:nvPicPr>
        <p:blipFill>
          <a:blip r:embed="rId4" cstate="print"/>
          <a:stretch>
            <a:fillRect/>
          </a:stretch>
        </p:blipFill>
        <p:spPr>
          <a:xfrm>
            <a:off x="142844" y="6286520"/>
            <a:ext cx="1500198" cy="506302"/>
          </a:xfrm>
          <a:prstGeom prst="rect">
            <a:avLst/>
          </a:prstGeom>
        </p:spPr>
      </p:pic>
      <p:sp>
        <p:nvSpPr>
          <p:cNvPr id="8" name="TextBox 7"/>
          <p:cNvSpPr txBox="1"/>
          <p:nvPr/>
        </p:nvSpPr>
        <p:spPr>
          <a:xfrm>
            <a:off x="4714876" y="6357958"/>
            <a:ext cx="4000528" cy="40011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NZ" sz="2000" b="1" cap="none" spc="150" baseline="0" dirty="0" smtClean="0">
                <a:ln w="11430">
                  <a:solidFill>
                    <a:schemeClr val="accent5"/>
                  </a:solidFill>
                </a:ln>
                <a:solidFill>
                  <a:srgbClr val="F8F8F8"/>
                </a:solidFill>
                <a:effectLst>
                  <a:outerShdw blurRad="25400" algn="tl" rotWithShape="0">
                    <a:srgbClr val="000000">
                      <a:alpha val="43000"/>
                    </a:srgbClr>
                  </a:outerShdw>
                </a:effectLst>
                <a:latin typeface="Microsoft Sans Serif" pitchFamily="34" charset="0"/>
                <a:cs typeface="Microsoft Sans Serif" pitchFamily="34" charset="0"/>
              </a:rPr>
              <a:t>Bioinformatics and Statistics</a:t>
            </a:r>
            <a:endParaRPr lang="en-NZ" sz="2000" b="1" cap="none" spc="150" baseline="0" dirty="0">
              <a:ln w="11430">
                <a:solidFill>
                  <a:schemeClr val="accent5"/>
                </a:solidFill>
              </a:ln>
              <a:solidFill>
                <a:srgbClr val="F8F8F8"/>
              </a:solidFill>
              <a:effectLst>
                <a:outerShdw blurRad="25400" algn="tl" rotWithShape="0">
                  <a:srgbClr val="000000">
                    <a:alpha val="43000"/>
                  </a:srgbClr>
                </a:outerShdw>
              </a:effectLst>
              <a:latin typeface="Microsoft Sans Serif" pitchFamily="34" charset="0"/>
              <a:cs typeface="Microsoft Sans Serif"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b="1" i="0" kern="1200" baseline="0">
          <a:solidFill>
            <a:srgbClr val="00CC0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00CC00"/>
        </a:buClr>
        <a:buFont typeface="Wingdings" pitchFamily="2" charset="2"/>
        <a:buChar char="§"/>
        <a:defRPr lang="en-US" sz="3200" b="1" i="0" kern="1200" baseline="0" smtClean="0">
          <a:solidFill>
            <a:schemeClr val="tx2"/>
          </a:solidFill>
          <a:effectLst/>
          <a:latin typeface="Calibri" pitchFamily="34" charset="0"/>
          <a:ea typeface="+mn-ea"/>
          <a:cs typeface="Calibri" pitchFamily="34" charset="0"/>
        </a:defRPr>
      </a:lvl1pPr>
      <a:lvl2pPr marL="742950" indent="-285750" algn="l" defTabSz="914400" rtl="0" eaLnBrk="1" latinLnBrk="0" hangingPunct="1">
        <a:spcBef>
          <a:spcPct val="20000"/>
        </a:spcBef>
        <a:buClr>
          <a:schemeClr val="tx1"/>
        </a:buClr>
        <a:buFont typeface="Wingdings" pitchFamily="2" charset="2"/>
        <a:buChar char="§"/>
        <a:defRPr sz="3200" kern="1200" baseline="0">
          <a:solidFill>
            <a:schemeClr val="tx2"/>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1"/>
        </a:buClr>
        <a:buFont typeface="Wingdings" pitchFamily="2" charset="2"/>
        <a:buChar char="§"/>
        <a:defRPr sz="2600" kern="1200" baseline="0">
          <a:solidFill>
            <a:schemeClr val="tx2"/>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tx1"/>
        </a:buClr>
        <a:buFont typeface="Wingdings" pitchFamily="2" charset="2"/>
        <a:buChar char="§"/>
        <a:defRPr sz="2200" kern="1200" baseline="0">
          <a:solidFill>
            <a:schemeClr val="tx2"/>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1"/>
        </a:buClr>
        <a:buFont typeface="Wingdings" pitchFamily="2" charset="2"/>
        <a:buChar char="§"/>
        <a:defRPr sz="18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gif"/><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68227" cy="1200329"/>
          </a:xfrm>
          <a:prstGeom prst="rect">
            <a:avLst/>
          </a:prstGeom>
        </p:spPr>
        <p:txBody>
          <a:bodyPr wrap="square">
            <a:spAutoFit/>
          </a:bodyPr>
          <a:lstStyle/>
          <a:p>
            <a:pPr algn="ctr"/>
            <a:r>
              <a:rPr lang="en-NZ" sz="7200" b="1" dirty="0">
                <a:solidFill>
                  <a:schemeClr val="tx2"/>
                </a:solidFill>
              </a:rPr>
              <a:t>Testing </a:t>
            </a:r>
            <a:r>
              <a:rPr lang="en-NZ" sz="7200" b="1" dirty="0" smtClean="0">
                <a:solidFill>
                  <a:schemeClr val="tx2"/>
                </a:solidFill>
              </a:rPr>
              <a:t>random effects </a:t>
            </a:r>
            <a:endParaRPr lang="en-NZ" sz="7200" dirty="0">
              <a:solidFill>
                <a:schemeClr val="tx2"/>
              </a:solidFill>
            </a:endParaRPr>
          </a:p>
        </p:txBody>
      </p:sp>
      <p:sp>
        <p:nvSpPr>
          <p:cNvPr id="8" name="Rectangle 7"/>
          <p:cNvSpPr/>
          <p:nvPr/>
        </p:nvSpPr>
        <p:spPr>
          <a:xfrm>
            <a:off x="0" y="5877272"/>
            <a:ext cx="9144000" cy="980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TextBox 4"/>
          <p:cNvSpPr txBox="1"/>
          <p:nvPr/>
        </p:nvSpPr>
        <p:spPr>
          <a:xfrm>
            <a:off x="662159" y="2060848"/>
            <a:ext cx="8136904" cy="2123658"/>
          </a:xfrm>
          <a:prstGeom prst="rect">
            <a:avLst/>
          </a:prstGeom>
          <a:noFill/>
        </p:spPr>
        <p:txBody>
          <a:bodyPr wrap="square" rtlCol="0">
            <a:spAutoFit/>
          </a:bodyPr>
          <a:lstStyle/>
          <a:p>
            <a:pPr algn="ctr"/>
            <a:r>
              <a:rPr lang="en-NZ" sz="4400" b="1" i="1" dirty="0">
                <a:solidFill>
                  <a:schemeClr val="accent2"/>
                </a:solidFill>
              </a:rPr>
              <a:t>Permutation tests for </a:t>
            </a:r>
            <a:r>
              <a:rPr lang="en-NZ" sz="4400" b="1" i="1" dirty="0" smtClean="0">
                <a:solidFill>
                  <a:schemeClr val="accent2"/>
                </a:solidFill>
              </a:rPr>
              <a:t>assessing </a:t>
            </a:r>
            <a:r>
              <a:rPr lang="en-NZ" sz="4400" b="1" i="1" dirty="0">
                <a:solidFill>
                  <a:schemeClr val="accent2"/>
                </a:solidFill>
              </a:rPr>
              <a:t>significance of random terms in </a:t>
            </a:r>
            <a:r>
              <a:rPr lang="en-NZ" sz="4400" b="1" i="1" dirty="0" smtClean="0">
                <a:solidFill>
                  <a:schemeClr val="accent2"/>
                </a:solidFill>
              </a:rPr>
              <a:t>linear </a:t>
            </a:r>
            <a:r>
              <a:rPr lang="en-NZ" sz="4400" b="1" i="1" dirty="0">
                <a:solidFill>
                  <a:schemeClr val="accent2"/>
                </a:solidFill>
              </a:rPr>
              <a:t>mixed </a:t>
            </a:r>
            <a:r>
              <a:rPr lang="en-NZ" sz="4400" b="1" i="1" dirty="0" smtClean="0">
                <a:solidFill>
                  <a:schemeClr val="accent2"/>
                </a:solidFill>
              </a:rPr>
              <a:t>models </a:t>
            </a:r>
            <a:endParaRPr lang="en-NZ" sz="4400" i="1" dirty="0">
              <a:solidFill>
                <a:schemeClr val="accent2"/>
              </a:solidFill>
            </a:endParaRPr>
          </a:p>
        </p:txBody>
      </p:sp>
      <p:sp>
        <p:nvSpPr>
          <p:cNvPr id="9" name="Rectangle 8"/>
          <p:cNvSpPr/>
          <p:nvPr/>
        </p:nvSpPr>
        <p:spPr>
          <a:xfrm>
            <a:off x="209278" y="4797152"/>
            <a:ext cx="3960441" cy="892552"/>
          </a:xfrm>
          <a:prstGeom prst="rect">
            <a:avLst/>
          </a:prstGeom>
        </p:spPr>
        <p:txBody>
          <a:bodyPr wrap="square">
            <a:spAutoFit/>
          </a:bodyPr>
          <a:lstStyle/>
          <a:p>
            <a:pPr algn="ctr"/>
            <a:r>
              <a:rPr lang="en-NZ" sz="2800" b="1" dirty="0">
                <a:solidFill>
                  <a:schemeClr val="tx2"/>
                </a:solidFill>
              </a:rPr>
              <a:t>Vanessa </a:t>
            </a:r>
            <a:r>
              <a:rPr lang="en-NZ" sz="2800" b="1" dirty="0" smtClean="0">
                <a:solidFill>
                  <a:schemeClr val="tx2"/>
                </a:solidFill>
              </a:rPr>
              <a:t>Cave</a:t>
            </a:r>
          </a:p>
          <a:p>
            <a:pPr algn="ctr"/>
            <a:r>
              <a:rPr lang="en-NZ" sz="2400" i="1" dirty="0" smtClean="0">
                <a:solidFill>
                  <a:schemeClr val="tx2"/>
                </a:solidFill>
              </a:rPr>
              <a:t>Statistician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5881206"/>
            <a:ext cx="2494868" cy="672445"/>
          </a:xfrm>
          <a:prstGeom prst="rect">
            <a:avLst/>
          </a:prstGeom>
        </p:spPr>
      </p:pic>
      <p:sp>
        <p:nvSpPr>
          <p:cNvPr id="10" name="Rectangle 9"/>
          <p:cNvSpPr/>
          <p:nvPr/>
        </p:nvSpPr>
        <p:spPr>
          <a:xfrm>
            <a:off x="4932040" y="4797152"/>
            <a:ext cx="3960441" cy="954107"/>
          </a:xfrm>
          <a:prstGeom prst="rect">
            <a:avLst/>
          </a:prstGeom>
        </p:spPr>
        <p:txBody>
          <a:bodyPr wrap="square">
            <a:spAutoFit/>
          </a:bodyPr>
          <a:lstStyle/>
          <a:p>
            <a:pPr algn="ctr"/>
            <a:r>
              <a:rPr lang="en-NZ" sz="2800" b="1" dirty="0" smtClean="0">
                <a:solidFill>
                  <a:schemeClr val="tx2"/>
                </a:solidFill>
              </a:rPr>
              <a:t>Corinne Watts</a:t>
            </a:r>
          </a:p>
          <a:p>
            <a:pPr algn="ctr"/>
            <a:r>
              <a:rPr lang="en-NZ" sz="2800" dirty="0"/>
              <a:t> </a:t>
            </a:r>
            <a:r>
              <a:rPr lang="en-NZ" sz="2400" i="1" dirty="0">
                <a:solidFill>
                  <a:schemeClr val="tx2"/>
                </a:solidFill>
              </a:rPr>
              <a:t>Invertebrate Ecologist</a:t>
            </a:r>
            <a:endParaRPr lang="en-NZ" sz="2400" b="1" i="1" dirty="0" smtClean="0">
              <a:solidFill>
                <a:schemeClr val="tx2"/>
              </a:solidFill>
            </a:endParaRPr>
          </a:p>
        </p:txBody>
      </p:sp>
      <p:pic>
        <p:nvPicPr>
          <p:cNvPr id="12" name="Picture 11" descr="Landcare Research - Manaaki Whenua"/>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98842" y="5931467"/>
            <a:ext cx="3240000" cy="571925"/>
          </a:xfrm>
          <a:prstGeom prst="rect">
            <a:avLst/>
          </a:prstGeom>
          <a:noFill/>
          <a:ln>
            <a:noFill/>
          </a:ln>
        </p:spPr>
      </p:pic>
    </p:spTree>
    <p:extLst>
      <p:ext uri="{BB962C8B-B14F-4D97-AF65-F5344CB8AC3E}">
        <p14:creationId xmlns:p14="http://schemas.microsoft.com/office/powerpoint/2010/main" val="1874959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Testing Random Effects</a:t>
            </a:r>
            <a:endParaRPr lang="en-NZ" dirty="0"/>
          </a:p>
        </p:txBody>
      </p:sp>
      <p:sp>
        <p:nvSpPr>
          <p:cNvPr id="18" name="Content Placeholder 2"/>
          <p:cNvSpPr>
            <a:spLocks noGrp="1"/>
          </p:cNvSpPr>
          <p:nvPr>
            <p:ph idx="1"/>
          </p:nvPr>
        </p:nvSpPr>
        <p:spPr>
          <a:xfrm>
            <a:off x="323528" y="1412776"/>
            <a:ext cx="8640960" cy="5040560"/>
          </a:xfrm>
        </p:spPr>
        <p:txBody>
          <a:bodyPr>
            <a:normAutofit/>
          </a:bodyPr>
          <a:lstStyle/>
          <a:p>
            <a:r>
              <a:rPr lang="en-NZ" sz="2400" b="0" dirty="0" smtClean="0">
                <a:solidFill>
                  <a:schemeClr val="accent2"/>
                </a:solidFill>
              </a:rPr>
              <a:t>Simple case: two nested random models</a:t>
            </a:r>
          </a:p>
          <a:p>
            <a:pPr lvl="1"/>
            <a:r>
              <a:rPr lang="en-NZ" sz="2400" dirty="0">
                <a:latin typeface="Calibri" pitchFamily="34" charset="0"/>
                <a:cs typeface="Calibri" pitchFamily="34" charset="0"/>
              </a:rPr>
              <a:t>U</a:t>
            </a:r>
            <a:r>
              <a:rPr lang="en-NZ" sz="2400" dirty="0" smtClean="0">
                <a:latin typeface="Calibri" pitchFamily="34" charset="0"/>
                <a:cs typeface="Calibri" pitchFamily="34" charset="0"/>
              </a:rPr>
              <a:t>nconstrained</a:t>
            </a:r>
            <a:r>
              <a:rPr lang="en-NZ" sz="2400" dirty="0">
                <a:latin typeface="Calibri" pitchFamily="34" charset="0"/>
                <a:cs typeface="Calibri" pitchFamily="34" charset="0"/>
              </a:rPr>
              <a:t>, uncorrelated variance parameters</a:t>
            </a:r>
          </a:p>
          <a:p>
            <a:pPr lvl="1"/>
            <a:r>
              <a:rPr lang="en-NZ" sz="2400" dirty="0" smtClean="0">
                <a:latin typeface="Calibri" pitchFamily="34" charset="0"/>
                <a:cs typeface="Calibri" pitchFamily="34" charset="0"/>
              </a:rPr>
              <a:t>Likelihood </a:t>
            </a:r>
            <a:r>
              <a:rPr lang="en-NZ" sz="2400" dirty="0">
                <a:latin typeface="Calibri" pitchFamily="34" charset="0"/>
                <a:cs typeface="Calibri" pitchFamily="34" charset="0"/>
              </a:rPr>
              <a:t>ratio statistic → </a:t>
            </a:r>
            <a:r>
              <a:rPr lang="en-US" sz="2400" dirty="0">
                <a:latin typeface="Calibri" pitchFamily="34" charset="0"/>
                <a:cs typeface="Calibri" pitchFamily="34" charset="0"/>
              </a:rPr>
              <a:t>asymptotically </a:t>
            </a:r>
            <a:r>
              <a:rPr lang="en-AU" sz="2400" dirty="0">
                <a:latin typeface="Calibri" pitchFamily="34" charset="0"/>
                <a:cs typeface="Calibri" pitchFamily="34" charset="0"/>
              </a:rPr>
              <a:t>chi-squared</a:t>
            </a:r>
          </a:p>
          <a:p>
            <a:endParaRPr lang="en-NZ" sz="1200" i="1" dirty="0" smtClean="0">
              <a:solidFill>
                <a:schemeClr val="accent2"/>
              </a:solidFill>
            </a:endParaRPr>
          </a:p>
          <a:p>
            <a:pPr marL="342900" lvl="1" indent="-342900"/>
            <a:r>
              <a:rPr lang="en-NZ" sz="2400" dirty="0" smtClean="0">
                <a:solidFill>
                  <a:schemeClr val="accent2"/>
                </a:solidFill>
                <a:latin typeface="Calibri" pitchFamily="34" charset="0"/>
                <a:cs typeface="Calibri" pitchFamily="34" charset="0"/>
              </a:rPr>
              <a:t>If variance </a:t>
            </a:r>
            <a:r>
              <a:rPr lang="en-NZ" sz="2400" dirty="0">
                <a:solidFill>
                  <a:schemeClr val="accent2"/>
                </a:solidFill>
                <a:latin typeface="Calibri" pitchFamily="34" charset="0"/>
                <a:cs typeface="Calibri" pitchFamily="34" charset="0"/>
              </a:rPr>
              <a:t>parameters are constrained or </a:t>
            </a:r>
            <a:r>
              <a:rPr lang="en-NZ" sz="2400" dirty="0" smtClean="0">
                <a:solidFill>
                  <a:schemeClr val="accent2"/>
                </a:solidFill>
                <a:latin typeface="Calibri" pitchFamily="34" charset="0"/>
                <a:cs typeface="Calibri" pitchFamily="34" charset="0"/>
              </a:rPr>
              <a:t>correlated … </a:t>
            </a:r>
          </a:p>
          <a:p>
            <a:pPr marL="742950" lvl="2" indent="-342900"/>
            <a:r>
              <a:rPr lang="en-NZ" sz="2400" dirty="0">
                <a:latin typeface="Calibri" pitchFamily="34" charset="0"/>
                <a:cs typeface="Calibri" pitchFamily="34" charset="0"/>
              </a:rPr>
              <a:t>Complex</a:t>
            </a:r>
          </a:p>
          <a:p>
            <a:pPr marL="742950" lvl="2" indent="-342900"/>
            <a:r>
              <a:rPr lang="en-NZ" sz="2400" dirty="0">
                <a:latin typeface="Calibri" pitchFamily="34" charset="0"/>
                <a:cs typeface="Calibri" pitchFamily="34" charset="0"/>
              </a:rPr>
              <a:t>Area of ongoing research</a:t>
            </a:r>
            <a:endParaRPr lang="en-AU" sz="2400" dirty="0">
              <a:latin typeface="Calibri" pitchFamily="34" charset="0"/>
              <a:cs typeface="Calibri" pitchFamily="34" charset="0"/>
            </a:endParaRPr>
          </a:p>
          <a:p>
            <a:endParaRPr lang="en-NZ" sz="1200" i="1" dirty="0" smtClean="0">
              <a:solidFill>
                <a:schemeClr val="accent2"/>
              </a:solidFill>
            </a:endParaRPr>
          </a:p>
          <a:p>
            <a:r>
              <a:rPr lang="en-NZ" sz="2400" b="0" dirty="0" smtClean="0"/>
              <a:t>Lee </a:t>
            </a:r>
            <a:r>
              <a:rPr lang="en-NZ" sz="2400" b="0" dirty="0"/>
              <a:t>and Braun </a:t>
            </a:r>
            <a:r>
              <a:rPr lang="en-NZ" sz="2400" b="0" dirty="0" smtClean="0"/>
              <a:t>(2012) proposed </a:t>
            </a:r>
            <a:r>
              <a:rPr lang="en-NZ" sz="2400" b="0" dirty="0"/>
              <a:t>a pair of permutation </a:t>
            </a:r>
            <a:r>
              <a:rPr lang="en-NZ" sz="2400" b="0" dirty="0" smtClean="0"/>
              <a:t>tests:</a:t>
            </a:r>
          </a:p>
          <a:p>
            <a:pPr marL="0" indent="0">
              <a:lnSpc>
                <a:spcPct val="110000"/>
              </a:lnSpc>
              <a:buNone/>
            </a:pPr>
            <a:r>
              <a:rPr lang="en-NZ" sz="2400" b="0" dirty="0" smtClean="0"/>
              <a:t>	1</a:t>
            </a:r>
            <a:r>
              <a:rPr lang="en-NZ" sz="2400" b="0" dirty="0"/>
              <a:t>) </a:t>
            </a:r>
            <a:r>
              <a:rPr lang="en-NZ" sz="2400" dirty="0" err="1" smtClean="0"/>
              <a:t>rLR</a:t>
            </a:r>
            <a:r>
              <a:rPr lang="en-NZ" sz="2400" dirty="0" smtClean="0"/>
              <a:t>-based </a:t>
            </a:r>
            <a:r>
              <a:rPr lang="en-NZ" sz="2400" b="0" dirty="0" smtClean="0"/>
              <a:t>            </a:t>
            </a:r>
            <a:r>
              <a:rPr lang="en-NZ" sz="2000" b="0" i="1" dirty="0" smtClean="0"/>
              <a:t>testing ≥ 1random term(s)</a:t>
            </a:r>
            <a:endParaRPr lang="en-US" sz="2000" b="0" i="1" dirty="0" smtClean="0"/>
          </a:p>
          <a:p>
            <a:pPr marL="0" indent="0">
              <a:lnSpc>
                <a:spcPct val="110000"/>
              </a:lnSpc>
              <a:buNone/>
            </a:pPr>
            <a:r>
              <a:rPr lang="en-NZ" sz="2400" b="0" dirty="0" smtClean="0"/>
              <a:t>	2</a:t>
            </a:r>
            <a:r>
              <a:rPr lang="en-NZ" sz="2400" b="0" dirty="0"/>
              <a:t>) </a:t>
            </a:r>
            <a:r>
              <a:rPr lang="en-NZ" sz="2400" dirty="0" smtClean="0"/>
              <a:t>BLUP-based</a:t>
            </a:r>
            <a:r>
              <a:rPr lang="en-NZ" sz="2400" b="0" dirty="0" smtClean="0"/>
              <a:t>          </a:t>
            </a:r>
            <a:r>
              <a:rPr lang="en-NZ" sz="2000" b="0" i="1" dirty="0"/>
              <a:t>testing </a:t>
            </a:r>
            <a:r>
              <a:rPr lang="en-NZ" sz="2000" b="0" i="1" dirty="0" smtClean="0"/>
              <a:t> 1 random </a:t>
            </a:r>
            <a:r>
              <a:rPr lang="en-NZ" sz="2000" b="0" i="1" dirty="0"/>
              <a:t>term   </a:t>
            </a:r>
          </a:p>
          <a:p>
            <a:pPr marL="0" indent="0">
              <a:buNone/>
            </a:pPr>
            <a:endParaRPr lang="en-NZ" sz="1200" b="0" dirty="0" smtClean="0">
              <a:solidFill>
                <a:schemeClr val="accent2">
                  <a:lumMod val="75000"/>
                </a:schemeClr>
              </a:solidFill>
            </a:endParaRPr>
          </a:p>
          <a:p>
            <a:pPr marL="0" indent="0">
              <a:buNone/>
            </a:pPr>
            <a:r>
              <a:rPr lang="en-NZ" sz="1300" b="0" dirty="0" smtClean="0">
                <a:solidFill>
                  <a:schemeClr val="accent2">
                    <a:lumMod val="75000"/>
                  </a:schemeClr>
                </a:solidFill>
              </a:rPr>
              <a:t>Lee</a:t>
            </a:r>
            <a:r>
              <a:rPr lang="en-NZ" sz="1300" b="0" dirty="0">
                <a:solidFill>
                  <a:schemeClr val="accent2">
                    <a:lumMod val="75000"/>
                  </a:schemeClr>
                </a:solidFill>
              </a:rPr>
              <a:t>, O.E. and Braun, T.M. (2012). Permutation Tests for Random Effects in Linear Mixed Models. </a:t>
            </a:r>
            <a:r>
              <a:rPr lang="en-NZ" sz="1300" b="0" i="1" dirty="0" smtClean="0">
                <a:solidFill>
                  <a:schemeClr val="accent2">
                    <a:lumMod val="75000"/>
                  </a:schemeClr>
                </a:solidFill>
              </a:rPr>
              <a:t>Biometrics</a:t>
            </a:r>
            <a:r>
              <a:rPr lang="en-NZ" sz="1300" b="0" dirty="0">
                <a:solidFill>
                  <a:schemeClr val="accent2">
                    <a:lumMod val="75000"/>
                  </a:schemeClr>
                </a:solidFill>
              </a:rPr>
              <a:t>, 68, 486-493.</a:t>
            </a:r>
          </a:p>
          <a:p>
            <a:endParaRPr lang="en-NZ" sz="2400" b="0" dirty="0" smtClean="0"/>
          </a:p>
          <a:p>
            <a:pPr marL="0" indent="0">
              <a:buNone/>
            </a:pPr>
            <a:endParaRPr lang="en-NZ" dirty="0"/>
          </a:p>
        </p:txBody>
      </p:sp>
      <p:sp>
        <p:nvSpPr>
          <p:cNvPr id="26" name="Down Arrow 25"/>
          <p:cNvSpPr/>
          <p:nvPr/>
        </p:nvSpPr>
        <p:spPr>
          <a:xfrm rot="16200000">
            <a:off x="3332586" y="5463226"/>
            <a:ext cx="324035" cy="43204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9" name="Down Arrow 8"/>
          <p:cNvSpPr/>
          <p:nvPr/>
        </p:nvSpPr>
        <p:spPr>
          <a:xfrm rot="16200000">
            <a:off x="3332584" y="4959170"/>
            <a:ext cx="324035" cy="43204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Tree>
    <p:extLst>
      <p:ext uri="{BB962C8B-B14F-4D97-AF65-F5344CB8AC3E}">
        <p14:creationId xmlns:p14="http://schemas.microsoft.com/office/powerpoint/2010/main" val="2438427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Permutation Tests</a:t>
            </a:r>
            <a:endParaRPr lang="en-NZ"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268760"/>
                <a:ext cx="8568952" cy="4968552"/>
              </a:xfrm>
            </p:spPr>
            <p:txBody>
              <a:bodyPr>
                <a:normAutofit lnSpcReduction="10000"/>
              </a:bodyPr>
              <a:lstStyle/>
              <a:p>
                <a:pPr>
                  <a:lnSpc>
                    <a:spcPct val="110000"/>
                  </a:lnSpc>
                </a:pPr>
                <a:r>
                  <a:rPr lang="en-NZ" sz="2400" b="0" dirty="0" smtClean="0"/>
                  <a:t>M</a:t>
                </a:r>
                <a:r>
                  <a:rPr lang="en-NZ" sz="2400" b="0" baseline="-25000" dirty="0" smtClean="0"/>
                  <a:t>1</a:t>
                </a:r>
                <a:r>
                  <a:rPr lang="en-NZ" sz="2400" b="0" dirty="0" smtClean="0"/>
                  <a:t> = full model</a:t>
                </a:r>
              </a:p>
              <a:p>
                <a:pPr marL="0" indent="0">
                  <a:lnSpc>
                    <a:spcPct val="110000"/>
                  </a:lnSpc>
                  <a:buNone/>
                </a:pPr>
                <a:r>
                  <a:rPr lang="en-NZ" sz="2400" b="0" dirty="0" smtClean="0"/>
                  <a:t>     M</a:t>
                </a:r>
                <a:r>
                  <a:rPr lang="en-NZ" sz="2400" b="0" baseline="-25000" dirty="0" smtClean="0"/>
                  <a:t>0</a:t>
                </a:r>
                <a:r>
                  <a:rPr lang="en-NZ" sz="2400" b="0" dirty="0" smtClean="0"/>
                  <a:t> = reduced model i.e. random term(s) omitted</a:t>
                </a:r>
              </a:p>
              <a:p>
                <a:pPr marL="0" indent="0">
                  <a:lnSpc>
                    <a:spcPct val="110000"/>
                  </a:lnSpc>
                  <a:buNone/>
                </a:pPr>
                <a:endParaRPr lang="en-NZ" sz="600" b="0" dirty="0" smtClean="0"/>
              </a:p>
              <a:p>
                <a:pPr>
                  <a:lnSpc>
                    <a:spcPct val="160000"/>
                  </a:lnSpc>
                </a:pPr>
                <a:r>
                  <a:rPr lang="en-US" sz="2400" dirty="0" smtClean="0">
                    <a:solidFill>
                      <a:schemeClr val="accent2">
                        <a:lumMod val="75000"/>
                      </a:schemeClr>
                    </a:solidFill>
                  </a:rPr>
                  <a:t>Observed </a:t>
                </a:r>
                <a:r>
                  <a:rPr lang="en-US" sz="2400" dirty="0">
                    <a:solidFill>
                      <a:schemeClr val="accent2">
                        <a:lumMod val="75000"/>
                      </a:schemeClr>
                    </a:solidFill>
                  </a:rPr>
                  <a:t>test </a:t>
                </a:r>
                <a:r>
                  <a:rPr lang="en-US" sz="2400" dirty="0" smtClean="0">
                    <a:solidFill>
                      <a:schemeClr val="accent2">
                        <a:lumMod val="75000"/>
                      </a:schemeClr>
                    </a:solidFill>
                  </a:rPr>
                  <a:t>statistic: </a:t>
                </a:r>
                <a:endParaRPr lang="en-NZ" sz="2400" dirty="0">
                  <a:solidFill>
                    <a:schemeClr val="accent2">
                      <a:lumMod val="75000"/>
                    </a:schemeClr>
                  </a:solidFill>
                </a:endParaRPr>
              </a:p>
              <a:p>
                <a:pPr marL="0" indent="0">
                  <a:buNone/>
                </a:pPr>
                <a:r>
                  <a:rPr lang="en-NZ" sz="2400" dirty="0" smtClean="0"/>
                  <a:t>     </a:t>
                </a:r>
                <a:r>
                  <a:rPr lang="en-NZ" sz="2400" dirty="0" err="1" smtClean="0"/>
                  <a:t>rLR</a:t>
                </a:r>
                <a:r>
                  <a:rPr lang="en-NZ" sz="2400" dirty="0" smtClean="0"/>
                  <a:t>-based </a:t>
                </a:r>
                <a:r>
                  <a:rPr lang="en-NZ" sz="2400" b="0" dirty="0" smtClean="0"/>
                  <a:t>: </a:t>
                </a:r>
                <a14:m>
                  <m:oMath xmlns:m="http://schemas.openxmlformats.org/officeDocument/2006/math">
                    <m:r>
                      <a:rPr lang="en-NZ" sz="2400" b="0" i="1" smtClean="0">
                        <a:latin typeface="Cambria Math"/>
                      </a:rPr>
                      <m:t>−2</m:t>
                    </m:r>
                    <m:func>
                      <m:funcPr>
                        <m:ctrlPr>
                          <a:rPr lang="en-NZ" sz="2400" b="0" i="1" smtClean="0">
                            <a:latin typeface="Cambria Math"/>
                          </a:rPr>
                        </m:ctrlPr>
                      </m:funcPr>
                      <m:fName>
                        <m:r>
                          <m:rPr>
                            <m:sty m:val="p"/>
                          </m:rPr>
                          <a:rPr lang="en-NZ" sz="2400" b="0" i="0" smtClean="0">
                            <a:latin typeface="Cambria Math"/>
                          </a:rPr>
                          <m:t>ln</m:t>
                        </m:r>
                      </m:fName>
                      <m:e>
                        <m:d>
                          <m:dPr>
                            <m:ctrlPr>
                              <a:rPr lang="en-NZ" sz="2400" b="0" i="1" smtClean="0">
                                <a:latin typeface="Cambria Math"/>
                              </a:rPr>
                            </m:ctrlPr>
                          </m:dPr>
                          <m:e>
                            <m:sSub>
                              <m:sSubPr>
                                <m:ctrlPr>
                                  <a:rPr lang="en-NZ" sz="2400" b="0" i="1" smtClean="0">
                                    <a:latin typeface="Cambria Math"/>
                                  </a:rPr>
                                </m:ctrlPr>
                              </m:sSubPr>
                              <m:e>
                                <m:r>
                                  <a:rPr lang="en-NZ" sz="2400" b="0" i="1" smtClean="0">
                                    <a:latin typeface="Cambria Math"/>
                                  </a:rPr>
                                  <m:t>𝐿</m:t>
                                </m:r>
                              </m:e>
                              <m:sub>
                                <m:sSub>
                                  <m:sSubPr>
                                    <m:ctrlPr>
                                      <a:rPr lang="en-NZ" sz="2400" b="0" i="1" smtClean="0">
                                        <a:latin typeface="Cambria Math"/>
                                      </a:rPr>
                                    </m:ctrlPr>
                                  </m:sSubPr>
                                  <m:e>
                                    <m:r>
                                      <a:rPr lang="en-NZ" sz="2400" b="0" i="1" smtClean="0">
                                        <a:latin typeface="Cambria Math"/>
                                      </a:rPr>
                                      <m:t>𝑀</m:t>
                                    </m:r>
                                  </m:e>
                                  <m:sub>
                                    <m:r>
                                      <a:rPr lang="en-NZ" sz="2400" b="0" i="1" smtClean="0">
                                        <a:latin typeface="Cambria Math"/>
                                      </a:rPr>
                                      <m:t>0</m:t>
                                    </m:r>
                                  </m:sub>
                                </m:sSub>
                              </m:sub>
                            </m:sSub>
                            <m:r>
                              <a:rPr lang="en-NZ" sz="2400" b="0" i="1" smtClean="0">
                                <a:latin typeface="Cambria Math"/>
                              </a:rPr>
                              <m:t>−</m:t>
                            </m:r>
                            <m:sSub>
                              <m:sSubPr>
                                <m:ctrlPr>
                                  <a:rPr lang="en-NZ" sz="2400" b="0" i="1">
                                    <a:latin typeface="Cambria Math"/>
                                  </a:rPr>
                                </m:ctrlPr>
                              </m:sSubPr>
                              <m:e>
                                <m:r>
                                  <a:rPr lang="en-NZ" sz="2400" b="0" i="1">
                                    <a:latin typeface="Cambria Math"/>
                                  </a:rPr>
                                  <m:t>𝐿</m:t>
                                </m:r>
                              </m:e>
                              <m:sub>
                                <m:sSub>
                                  <m:sSubPr>
                                    <m:ctrlPr>
                                      <a:rPr lang="en-NZ" sz="2400" b="0" i="1">
                                        <a:latin typeface="Cambria Math"/>
                                      </a:rPr>
                                    </m:ctrlPr>
                                  </m:sSubPr>
                                  <m:e>
                                    <m:r>
                                      <a:rPr lang="en-NZ" sz="2400" b="0" i="1">
                                        <a:latin typeface="Cambria Math"/>
                                      </a:rPr>
                                      <m:t>𝑀</m:t>
                                    </m:r>
                                  </m:e>
                                  <m:sub>
                                    <m:r>
                                      <a:rPr lang="en-NZ" sz="2400" b="0" i="1" smtClean="0">
                                        <a:latin typeface="Cambria Math"/>
                                      </a:rPr>
                                      <m:t>1</m:t>
                                    </m:r>
                                  </m:sub>
                                </m:sSub>
                              </m:sub>
                            </m:sSub>
                          </m:e>
                        </m:d>
                      </m:e>
                    </m:func>
                  </m:oMath>
                </a14:m>
                <a:r>
                  <a:rPr lang="en-US" sz="2400" b="0" i="1" dirty="0" smtClean="0"/>
                  <a:t> </a:t>
                </a:r>
              </a:p>
              <a:p>
                <a:pPr marL="0" indent="0">
                  <a:buNone/>
                </a:pPr>
                <a:r>
                  <a:rPr lang="en-US" sz="1800" b="0" dirty="0" smtClean="0"/>
                  <a:t>      </a:t>
                </a:r>
                <a14:m>
                  <m:oMath xmlns:m="http://schemas.openxmlformats.org/officeDocument/2006/math">
                    <m:sSub>
                      <m:sSubPr>
                        <m:ctrlPr>
                          <a:rPr lang="en-US" sz="1800" b="0" i="1" smtClean="0">
                            <a:latin typeface="Cambria Math"/>
                          </a:rPr>
                        </m:ctrlPr>
                      </m:sSubPr>
                      <m:e>
                        <m:r>
                          <a:rPr lang="en-NZ" sz="1800" b="0" i="1" smtClean="0">
                            <a:latin typeface="Cambria Math"/>
                          </a:rPr>
                          <m:t>𝐿</m:t>
                        </m:r>
                      </m:e>
                      <m:sub>
                        <m:sSub>
                          <m:sSubPr>
                            <m:ctrlPr>
                              <a:rPr lang="en-US" sz="1800" b="0" i="1" smtClean="0">
                                <a:latin typeface="Cambria Math"/>
                              </a:rPr>
                            </m:ctrlPr>
                          </m:sSubPr>
                          <m:e>
                            <m:r>
                              <a:rPr lang="en-NZ" sz="1800" b="0" i="1" smtClean="0">
                                <a:latin typeface="Cambria Math"/>
                              </a:rPr>
                              <m:t>𝑀</m:t>
                            </m:r>
                          </m:e>
                          <m:sub>
                            <m:r>
                              <a:rPr lang="en-NZ" sz="1800" b="0" i="1" smtClean="0">
                                <a:latin typeface="Cambria Math"/>
                              </a:rPr>
                              <m:t>0</m:t>
                            </m:r>
                          </m:sub>
                        </m:sSub>
                      </m:sub>
                    </m:sSub>
                  </m:oMath>
                </a14:m>
                <a:r>
                  <a:rPr lang="en-US" sz="1800" b="0" dirty="0" smtClean="0"/>
                  <a:t>and</a:t>
                </a:r>
                <a:r>
                  <a:rPr lang="en-US" sz="1800" b="0" i="1" dirty="0" smtClean="0"/>
                  <a:t> </a:t>
                </a:r>
                <a14:m>
                  <m:oMath xmlns:m="http://schemas.openxmlformats.org/officeDocument/2006/math">
                    <m:sSub>
                      <m:sSubPr>
                        <m:ctrlPr>
                          <a:rPr lang="en-US" sz="1800" b="0" i="1">
                            <a:latin typeface="Cambria Math"/>
                          </a:rPr>
                        </m:ctrlPr>
                      </m:sSubPr>
                      <m:e>
                        <m:r>
                          <a:rPr lang="en-NZ" sz="1800" b="0" i="1">
                            <a:latin typeface="Cambria Math"/>
                          </a:rPr>
                          <m:t>𝐿</m:t>
                        </m:r>
                      </m:e>
                      <m:sub>
                        <m:sSub>
                          <m:sSubPr>
                            <m:ctrlPr>
                              <a:rPr lang="en-US" sz="1800" b="0" i="1">
                                <a:latin typeface="Cambria Math"/>
                              </a:rPr>
                            </m:ctrlPr>
                          </m:sSubPr>
                          <m:e>
                            <m:r>
                              <a:rPr lang="en-NZ" sz="1800" b="0" i="1">
                                <a:latin typeface="Cambria Math"/>
                              </a:rPr>
                              <m:t>𝑀</m:t>
                            </m:r>
                          </m:e>
                          <m:sub>
                            <m:r>
                              <a:rPr lang="en-NZ" sz="1800" b="0" i="1" smtClean="0">
                                <a:latin typeface="Cambria Math"/>
                              </a:rPr>
                              <m:t>1</m:t>
                            </m:r>
                          </m:sub>
                        </m:sSub>
                      </m:sub>
                    </m:sSub>
                  </m:oMath>
                </a14:m>
                <a:r>
                  <a:rPr lang="en-US" sz="1800" b="0" dirty="0"/>
                  <a:t> </a:t>
                </a:r>
                <a:r>
                  <a:rPr lang="en-US" sz="1800" b="0" dirty="0" smtClean="0"/>
                  <a:t>are </a:t>
                </a:r>
                <a:r>
                  <a:rPr lang="en-US" sz="1800" b="0" dirty="0"/>
                  <a:t>the restricted likelihoods </a:t>
                </a:r>
                <a:r>
                  <a:rPr lang="en-US" sz="1800" b="0" dirty="0" smtClean="0"/>
                  <a:t>under the </a:t>
                </a:r>
                <a:r>
                  <a:rPr lang="en-US" sz="1800" b="0" dirty="0"/>
                  <a:t>reduced and full </a:t>
                </a:r>
                <a:r>
                  <a:rPr lang="en-US" sz="1800" b="0" dirty="0" smtClean="0"/>
                  <a:t>models</a:t>
                </a:r>
              </a:p>
              <a:p>
                <a:pPr marL="0" indent="0">
                  <a:buNone/>
                </a:pPr>
                <a:endParaRPr lang="en-US" sz="1800" b="0" i="1" dirty="0"/>
              </a:p>
              <a:p>
                <a:pPr marL="0" indent="0">
                  <a:buNone/>
                </a:pPr>
                <a:r>
                  <a:rPr lang="en-US" sz="2400" b="0" i="1" dirty="0" smtClean="0"/>
                  <a:t>     </a:t>
                </a:r>
                <a:r>
                  <a:rPr lang="en-NZ" sz="2400" dirty="0" smtClean="0"/>
                  <a:t>BLUP-based : </a:t>
                </a:r>
                <a14:m>
                  <m:oMath xmlns:m="http://schemas.openxmlformats.org/officeDocument/2006/math">
                    <m:nary>
                      <m:naryPr>
                        <m:chr m:val="∑"/>
                        <m:limLoc m:val="subSup"/>
                        <m:ctrlPr>
                          <a:rPr lang="en-NZ" sz="2400" b="0" i="1" smtClean="0">
                            <a:latin typeface="Cambria Math"/>
                          </a:rPr>
                        </m:ctrlPr>
                      </m:naryPr>
                      <m:sub>
                        <m:r>
                          <m:rPr>
                            <m:brk m:alnAt="25"/>
                          </m:rPr>
                          <a:rPr lang="en-NZ" sz="2400" b="0" i="1" smtClean="0">
                            <a:latin typeface="Cambria Math"/>
                          </a:rPr>
                          <m:t>𝑖</m:t>
                        </m:r>
                        <m:r>
                          <a:rPr lang="en-NZ" sz="2400" b="0" i="1" smtClean="0">
                            <a:latin typeface="Cambria Math"/>
                          </a:rPr>
                          <m:t>=1</m:t>
                        </m:r>
                      </m:sub>
                      <m:sup>
                        <m:r>
                          <a:rPr lang="en-NZ" sz="2400" b="0" i="1" smtClean="0">
                            <a:latin typeface="Cambria Math"/>
                          </a:rPr>
                          <m:t>𝑁</m:t>
                        </m:r>
                      </m:sup>
                      <m:e>
                        <m:sSubSup>
                          <m:sSubSupPr>
                            <m:ctrlPr>
                              <a:rPr lang="en-NZ" sz="2400" b="0" i="1" smtClean="0">
                                <a:latin typeface="Cambria Math"/>
                              </a:rPr>
                            </m:ctrlPr>
                          </m:sSubSupPr>
                          <m:e>
                            <m:sSubSup>
                              <m:sSubSupPr>
                                <m:ctrlPr>
                                  <a:rPr lang="en-NZ" sz="2400" b="0" i="1" smtClean="0">
                                    <a:latin typeface="Cambria Math"/>
                                  </a:rPr>
                                </m:ctrlPr>
                              </m:sSubSupPr>
                              <m:e>
                                <m:acc>
                                  <m:accPr>
                                    <m:chr m:val="̃"/>
                                    <m:ctrlPr>
                                      <a:rPr lang="en-NZ" sz="2400" b="0" i="1" smtClean="0">
                                        <a:latin typeface="Cambria Math"/>
                                      </a:rPr>
                                    </m:ctrlPr>
                                  </m:accPr>
                                  <m:e>
                                    <m:r>
                                      <a:rPr lang="en-NZ" sz="2400" b="0" i="1" smtClean="0">
                                        <a:latin typeface="Cambria Math"/>
                                      </a:rPr>
                                      <m:t>𝑏</m:t>
                                    </m:r>
                                  </m:e>
                                </m:acc>
                              </m:e>
                              <m:sub>
                                <m:r>
                                  <a:rPr lang="en-NZ" sz="2400" b="0" i="1" smtClean="0">
                                    <a:latin typeface="Cambria Math"/>
                                  </a:rPr>
                                  <m:t>𝑖</m:t>
                                </m:r>
                              </m:sub>
                              <m:sup/>
                            </m:sSubSup>
                          </m:e>
                          <m:sub/>
                          <m:sup>
                            <m:r>
                              <a:rPr lang="en-NZ" sz="2400" b="0" i="1" smtClean="0">
                                <a:latin typeface="Cambria Math"/>
                              </a:rPr>
                              <m:t>2</m:t>
                            </m:r>
                          </m:sup>
                        </m:sSubSup>
                      </m:e>
                    </m:nary>
                  </m:oMath>
                </a14:m>
                <a:r>
                  <a:rPr lang="en-NZ" sz="2400" b="0" dirty="0" smtClean="0">
                    <a:latin typeface="Cambria Math" panose="02040503050406030204" pitchFamily="18" charset="0"/>
                    <a:ea typeface="Cambria Math" panose="02040503050406030204" pitchFamily="18" charset="0"/>
                  </a:rPr>
                  <a:t>/</a:t>
                </a:r>
                <a:r>
                  <a:rPr lang="en-NZ" sz="2400" b="0" i="1" dirty="0" smtClean="0">
                    <a:latin typeface="Cambria Math" panose="02040503050406030204" pitchFamily="18" charset="0"/>
                    <a:ea typeface="Cambria Math" panose="02040503050406030204" pitchFamily="18" charset="0"/>
                  </a:rPr>
                  <a:t>N</a:t>
                </a:r>
              </a:p>
              <a:p>
                <a:pPr marL="0" indent="0">
                  <a:buNone/>
                </a:pPr>
                <a:r>
                  <a:rPr lang="en-US" sz="1800" b="0" dirty="0" smtClean="0"/>
                  <a:t>       </a:t>
                </a:r>
                <a14:m>
                  <m:oMath xmlns:m="http://schemas.openxmlformats.org/officeDocument/2006/math">
                    <m:sSub>
                      <m:sSubPr>
                        <m:ctrlPr>
                          <a:rPr lang="en-US" sz="1800" b="0" i="1" smtClean="0">
                            <a:latin typeface="Cambria Math"/>
                          </a:rPr>
                        </m:ctrlPr>
                      </m:sSubPr>
                      <m:e>
                        <m:acc>
                          <m:accPr>
                            <m:chr m:val="̃"/>
                            <m:ctrlPr>
                              <a:rPr lang="en-US" sz="1800" b="0" i="1" smtClean="0">
                                <a:latin typeface="Cambria Math"/>
                              </a:rPr>
                            </m:ctrlPr>
                          </m:accPr>
                          <m:e>
                            <m:r>
                              <a:rPr lang="en-NZ" sz="1800" b="0" i="1" smtClean="0">
                                <a:latin typeface="Cambria Math"/>
                              </a:rPr>
                              <m:t>𝑏</m:t>
                            </m:r>
                          </m:e>
                        </m:acc>
                      </m:e>
                      <m:sub>
                        <m:r>
                          <a:rPr lang="en-NZ" sz="1800" b="0" i="1" smtClean="0">
                            <a:latin typeface="Cambria Math"/>
                          </a:rPr>
                          <m:t>1</m:t>
                        </m:r>
                      </m:sub>
                    </m:sSub>
                  </m:oMath>
                </a14:m>
                <a:r>
                  <a:rPr lang="en-US" sz="1800" b="0" dirty="0" smtClean="0"/>
                  <a:t> … </a:t>
                </a:r>
                <a14:m>
                  <m:oMath xmlns:m="http://schemas.openxmlformats.org/officeDocument/2006/math">
                    <m:sSub>
                      <m:sSubPr>
                        <m:ctrlPr>
                          <a:rPr lang="en-US" sz="1800" b="0" i="1">
                            <a:latin typeface="Cambria Math"/>
                          </a:rPr>
                        </m:ctrlPr>
                      </m:sSubPr>
                      <m:e>
                        <m:acc>
                          <m:accPr>
                            <m:chr m:val="̃"/>
                            <m:ctrlPr>
                              <a:rPr lang="en-US" sz="1800" b="0" i="1">
                                <a:latin typeface="Cambria Math"/>
                              </a:rPr>
                            </m:ctrlPr>
                          </m:accPr>
                          <m:e>
                            <m:r>
                              <a:rPr lang="en-NZ" sz="1800" b="0" i="1">
                                <a:latin typeface="Cambria Math"/>
                              </a:rPr>
                              <m:t>𝑏</m:t>
                            </m:r>
                          </m:e>
                        </m:acc>
                      </m:e>
                      <m:sub>
                        <m:r>
                          <a:rPr lang="en-NZ" sz="1800" b="0" i="1" smtClean="0">
                            <a:latin typeface="Cambria Math"/>
                          </a:rPr>
                          <m:t>𝑁</m:t>
                        </m:r>
                      </m:sub>
                    </m:sSub>
                    <m:r>
                      <a:rPr lang="en-NZ" sz="1800" b="0" i="1">
                        <a:latin typeface="Cambria Math"/>
                      </a:rPr>
                      <m:t> </m:t>
                    </m:r>
                  </m:oMath>
                </a14:m>
                <a:r>
                  <a:rPr lang="en-US" sz="1800" b="0" dirty="0" smtClean="0"/>
                  <a:t>are estimated BLUPs </a:t>
                </a:r>
                <a:r>
                  <a:rPr lang="en-NZ" sz="1800" b="0" dirty="0"/>
                  <a:t>of the single </a:t>
                </a:r>
                <a:r>
                  <a:rPr lang="en-NZ" sz="1800" b="0" dirty="0" smtClean="0"/>
                  <a:t>random term </a:t>
                </a:r>
                <a:r>
                  <a:rPr lang="en-NZ" sz="1800" b="0" dirty="0"/>
                  <a:t>being </a:t>
                </a:r>
                <a:r>
                  <a:rPr lang="en-NZ" sz="1800" b="0" dirty="0" smtClean="0"/>
                  <a:t>tested</a:t>
                </a:r>
              </a:p>
              <a:p>
                <a:pPr marL="0" indent="0">
                  <a:buNone/>
                </a:pPr>
                <a:endParaRPr lang="en-NZ" sz="600" b="0" dirty="0" smtClean="0"/>
              </a:p>
              <a:p>
                <a:pPr>
                  <a:lnSpc>
                    <a:spcPct val="160000"/>
                  </a:lnSpc>
                </a:pPr>
                <a:r>
                  <a:rPr lang="en-NZ" sz="2400" dirty="0">
                    <a:solidFill>
                      <a:schemeClr val="accent2">
                        <a:lumMod val="75000"/>
                      </a:schemeClr>
                    </a:solidFill>
                  </a:rPr>
                  <a:t>Method: </a:t>
                </a:r>
                <a:r>
                  <a:rPr lang="en-NZ" sz="2400" b="0" dirty="0"/>
                  <a:t>permute the weighted M</a:t>
                </a:r>
                <a:r>
                  <a:rPr lang="en-NZ" sz="2400" b="0" baseline="-25000" dirty="0"/>
                  <a:t>1 </a:t>
                </a:r>
                <a:r>
                  <a:rPr lang="en-NZ" sz="2400" b="0" dirty="0"/>
                  <a:t>marginal residuals</a:t>
                </a:r>
              </a:p>
              <a:p>
                <a:pPr marL="0" indent="0">
                  <a:buNone/>
                </a:pPr>
                <a:r>
                  <a:rPr lang="en-US" sz="2400" b="0" dirty="0"/>
                  <a:t>          weights ensure marginal residuals are exchangeable under H</a:t>
                </a:r>
                <a:r>
                  <a:rPr lang="en-US" sz="2400" b="0" baseline="-25000" dirty="0"/>
                  <a:t>0</a:t>
                </a:r>
                <a:endParaRPr lang="en-NZ" sz="2400" baseline="-25000" dirty="0"/>
              </a:p>
              <a:p>
                <a:pPr marL="0" indent="0">
                  <a:buNone/>
                </a:pPr>
                <a:endParaRPr lang="en-NZ"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268760"/>
                <a:ext cx="8568952" cy="4968552"/>
              </a:xfrm>
              <a:blipFill rotWithShape="1">
                <a:blip r:embed="rId3"/>
                <a:stretch>
                  <a:fillRect l="-996" t="-982"/>
                </a:stretch>
              </a:blipFill>
            </p:spPr>
            <p:txBody>
              <a:bodyPr/>
              <a:lstStyle/>
              <a:p>
                <a:r>
                  <a:rPr lang="en-NZ">
                    <a:noFill/>
                  </a:rPr>
                  <a:t> </a:t>
                </a:r>
              </a:p>
            </p:txBody>
          </p:sp>
        </mc:Fallback>
      </mc:AlternateContent>
      <p:sp>
        <p:nvSpPr>
          <p:cNvPr id="9" name="Down Arrow 8"/>
          <p:cNvSpPr/>
          <p:nvPr/>
        </p:nvSpPr>
        <p:spPr>
          <a:xfrm rot="16200000">
            <a:off x="806959" y="5575454"/>
            <a:ext cx="324035" cy="43204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Tree>
    <p:extLst>
      <p:ext uri="{BB962C8B-B14F-4D97-AF65-F5344CB8AC3E}">
        <p14:creationId xmlns:p14="http://schemas.microsoft.com/office/powerpoint/2010/main" val="1509152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Algorithm</a:t>
            </a:r>
            <a:endParaRPr lang="en-NZ"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68760"/>
                <a:ext cx="8229600" cy="5256584"/>
              </a:xfrm>
            </p:spPr>
            <p:txBody>
              <a:bodyPr>
                <a:normAutofit fontScale="92500" lnSpcReduction="10000"/>
              </a:bodyPr>
              <a:lstStyle/>
              <a:p>
                <a:pPr>
                  <a:lnSpc>
                    <a:spcPct val="150000"/>
                  </a:lnSpc>
                  <a:spcBef>
                    <a:spcPts val="400"/>
                  </a:spcBef>
                </a:pPr>
                <a:r>
                  <a:rPr lang="en-US" sz="2400" b="0" dirty="0" smtClean="0"/>
                  <a:t>Step 1: Calculate  observed test statistic</a:t>
                </a:r>
              </a:p>
              <a:p>
                <a:pPr>
                  <a:lnSpc>
                    <a:spcPct val="120000"/>
                  </a:lnSpc>
                  <a:spcBef>
                    <a:spcPts val="400"/>
                  </a:spcBef>
                </a:pPr>
                <a:r>
                  <a:rPr lang="en-US" sz="2400" b="0" dirty="0" smtClean="0"/>
                  <a:t>Step 2: Weight </a:t>
                </a:r>
                <a:r>
                  <a:rPr lang="en-NZ" sz="2400" b="0" dirty="0"/>
                  <a:t>M</a:t>
                </a:r>
                <a:r>
                  <a:rPr lang="en-NZ" sz="2400" b="0" baseline="-25000" dirty="0"/>
                  <a:t>1 </a:t>
                </a:r>
                <a:r>
                  <a:rPr lang="en-US" sz="2400" b="0" dirty="0" smtClean="0"/>
                  <a:t>marginal residuals by </a:t>
                </a:r>
                <a14:m>
                  <m:oMath xmlns:m="http://schemas.openxmlformats.org/officeDocument/2006/math">
                    <m:sSubSup>
                      <m:sSubSupPr>
                        <m:ctrlPr>
                          <a:rPr lang="en-US" sz="2400" b="0" i="1" smtClean="0">
                            <a:latin typeface="Cambria Math"/>
                          </a:rPr>
                        </m:ctrlPr>
                      </m:sSubSupPr>
                      <m:e>
                        <m:sSubSup>
                          <m:sSubSupPr>
                            <m:ctrlPr>
                              <a:rPr lang="en-US" sz="2400" b="0" i="1" smtClean="0">
                                <a:latin typeface="Cambria Math"/>
                              </a:rPr>
                            </m:ctrlPr>
                          </m:sSubSupPr>
                          <m:e>
                            <m:r>
                              <a:rPr lang="en-NZ" sz="2400" b="1" i="0" smtClean="0">
                                <a:latin typeface="Cambria Math"/>
                              </a:rPr>
                              <m:t>(</m:t>
                            </m:r>
                            <m:r>
                              <a:rPr lang="en-NZ" sz="2400" b="1" i="0" smtClean="0">
                                <a:latin typeface="Cambria Math"/>
                              </a:rPr>
                              <m:t>𝐔</m:t>
                            </m:r>
                          </m:e>
                          <m:sub>
                            <m:r>
                              <m:rPr>
                                <m:sty m:val="p"/>
                              </m:rPr>
                              <a:rPr lang="en-NZ" sz="2400" b="0" i="0" smtClean="0">
                                <a:latin typeface="Cambria Math"/>
                              </a:rPr>
                              <m:t>o</m:t>
                            </m:r>
                          </m:sub>
                          <m:sup/>
                        </m:sSubSup>
                      </m:e>
                      <m:sub/>
                      <m:sup>
                        <m:r>
                          <m:rPr>
                            <m:sty m:val="p"/>
                          </m:rPr>
                          <a:rPr lang="en-NZ" sz="2400" b="0" i="0" smtClean="0">
                            <a:latin typeface="Cambria Math"/>
                          </a:rPr>
                          <m:t>T</m:t>
                        </m:r>
                      </m:sup>
                    </m:sSubSup>
                  </m:oMath>
                </a14:m>
                <a:r>
                  <a:rPr lang="en-US" sz="2400" b="0" dirty="0" smtClean="0"/>
                  <a:t>)</a:t>
                </a:r>
                <a:r>
                  <a:rPr lang="en-US" sz="2400" b="0" baseline="30000" dirty="0" smtClean="0"/>
                  <a:t>-1</a:t>
                </a:r>
              </a:p>
              <a:p>
                <a:pPr marL="0" indent="0">
                  <a:lnSpc>
                    <a:spcPct val="120000"/>
                  </a:lnSpc>
                  <a:spcBef>
                    <a:spcPts val="400"/>
                  </a:spcBef>
                  <a:buNone/>
                </a:pPr>
                <a:r>
                  <a:rPr lang="en-US" sz="1800" dirty="0">
                    <a:solidFill>
                      <a:schemeClr val="accent2"/>
                    </a:solidFill>
                  </a:rPr>
                  <a:t> </a:t>
                </a:r>
                <a:r>
                  <a:rPr lang="en-US" sz="1800" dirty="0" smtClean="0">
                    <a:solidFill>
                      <a:schemeClr val="accent2"/>
                    </a:solidFill>
                  </a:rPr>
                  <a:t>      U</a:t>
                </a:r>
                <a:r>
                  <a:rPr lang="en-US" sz="1800" b="0" baseline="-25000" dirty="0" smtClean="0">
                    <a:solidFill>
                      <a:schemeClr val="accent2"/>
                    </a:solidFill>
                  </a:rPr>
                  <a:t>0 </a:t>
                </a:r>
                <a:r>
                  <a:rPr lang="en-US" sz="1800" b="0" dirty="0" smtClean="0">
                    <a:solidFill>
                      <a:schemeClr val="accent2"/>
                    </a:solidFill>
                  </a:rPr>
                  <a:t>= </a:t>
                </a:r>
                <a:r>
                  <a:rPr lang="en-US" sz="1800" b="0" dirty="0" err="1" smtClean="0">
                    <a:solidFill>
                      <a:schemeClr val="accent2"/>
                    </a:solidFill>
                  </a:rPr>
                  <a:t>Cholesky</a:t>
                </a:r>
                <a:r>
                  <a:rPr lang="en-US" sz="1800" b="0" dirty="0" smtClean="0">
                    <a:solidFill>
                      <a:schemeClr val="accent2"/>
                    </a:solidFill>
                  </a:rPr>
                  <a:t> </a:t>
                </a:r>
                <a:r>
                  <a:rPr lang="en-US" sz="1800" b="0" dirty="0">
                    <a:solidFill>
                      <a:schemeClr val="accent2"/>
                    </a:solidFill>
                  </a:rPr>
                  <a:t>decomposition of the </a:t>
                </a:r>
                <a:r>
                  <a:rPr lang="en-NZ" sz="1800" b="0" dirty="0">
                    <a:solidFill>
                      <a:schemeClr val="accent2"/>
                    </a:solidFill>
                  </a:rPr>
                  <a:t>M</a:t>
                </a:r>
                <a:r>
                  <a:rPr lang="en-NZ" sz="1800" b="0" baseline="-25000" dirty="0">
                    <a:solidFill>
                      <a:schemeClr val="accent2"/>
                    </a:solidFill>
                  </a:rPr>
                  <a:t>0</a:t>
                </a:r>
                <a:r>
                  <a:rPr lang="en-US" sz="1800" b="0" dirty="0">
                    <a:solidFill>
                      <a:schemeClr val="accent2"/>
                    </a:solidFill>
                  </a:rPr>
                  <a:t> unit-by-unit variance-covariance </a:t>
                </a:r>
                <a:r>
                  <a:rPr lang="en-US" sz="1800" b="0" dirty="0" smtClean="0">
                    <a:solidFill>
                      <a:schemeClr val="accent2"/>
                    </a:solidFill>
                  </a:rPr>
                  <a:t>matrix</a:t>
                </a:r>
              </a:p>
              <a:p>
                <a:pPr>
                  <a:lnSpc>
                    <a:spcPct val="150000"/>
                  </a:lnSpc>
                  <a:spcBef>
                    <a:spcPts val="400"/>
                  </a:spcBef>
                </a:pPr>
                <a:r>
                  <a:rPr lang="en-US" sz="2400" b="0" dirty="0" smtClean="0"/>
                  <a:t>Step 3: Permute residuals</a:t>
                </a:r>
              </a:p>
              <a:p>
                <a:pPr>
                  <a:lnSpc>
                    <a:spcPct val="150000"/>
                  </a:lnSpc>
                  <a:spcBef>
                    <a:spcPts val="400"/>
                  </a:spcBef>
                </a:pPr>
                <a:r>
                  <a:rPr lang="en-US" sz="2400" b="0" dirty="0" smtClean="0"/>
                  <a:t>Step 4: Unweight permuted residuals and </a:t>
                </a:r>
                <a:r>
                  <a:rPr lang="en-US" sz="2400" b="0" dirty="0" smtClean="0">
                    <a:solidFill>
                      <a:srgbClr val="C00000"/>
                    </a:solidFill>
                  </a:rPr>
                  <a:t>calculate permuted </a:t>
                </a:r>
                <a:r>
                  <a:rPr lang="en-US" sz="2400" dirty="0" smtClean="0">
                    <a:solidFill>
                      <a:srgbClr val="C00000"/>
                    </a:solidFill>
                  </a:rPr>
                  <a:t>Y</a:t>
                </a:r>
              </a:p>
              <a:p>
                <a:pPr>
                  <a:lnSpc>
                    <a:spcPct val="150000"/>
                  </a:lnSpc>
                  <a:spcBef>
                    <a:spcPts val="400"/>
                  </a:spcBef>
                </a:pPr>
                <a:r>
                  <a:rPr lang="en-US" sz="2400" b="0" dirty="0" smtClean="0"/>
                  <a:t>Step 5: Refit M1 and M0 </a:t>
                </a:r>
                <a:r>
                  <a:rPr lang="en-US" sz="2400" b="0" dirty="0" smtClean="0">
                    <a:solidFill>
                      <a:srgbClr val="C00000"/>
                    </a:solidFill>
                  </a:rPr>
                  <a:t>on permuted </a:t>
                </a:r>
                <a:r>
                  <a:rPr lang="en-US" sz="2400" dirty="0" smtClean="0">
                    <a:solidFill>
                      <a:srgbClr val="C00000"/>
                    </a:solidFill>
                  </a:rPr>
                  <a:t>Y</a:t>
                </a:r>
              </a:p>
              <a:p>
                <a:pPr>
                  <a:lnSpc>
                    <a:spcPct val="150000"/>
                  </a:lnSpc>
                  <a:spcBef>
                    <a:spcPts val="400"/>
                  </a:spcBef>
                </a:pPr>
                <a:r>
                  <a:rPr lang="en-US" sz="2400" b="0" dirty="0" smtClean="0"/>
                  <a:t>Step 6: Calculate permuted value of the test statistic</a:t>
                </a:r>
              </a:p>
              <a:p>
                <a:pPr>
                  <a:lnSpc>
                    <a:spcPct val="160000"/>
                  </a:lnSpc>
                  <a:spcBef>
                    <a:spcPts val="400"/>
                  </a:spcBef>
                </a:pPr>
                <a:r>
                  <a:rPr lang="en-US" sz="2400" b="0" dirty="0" smtClean="0"/>
                  <a:t>Step 7: Repeat steps 3-6 a “</a:t>
                </a:r>
                <a:r>
                  <a:rPr lang="en-US" sz="2400" b="0" i="1" dirty="0" smtClean="0"/>
                  <a:t>large</a:t>
                </a:r>
                <a:r>
                  <a:rPr lang="en-US" sz="2400" b="0" dirty="0" smtClean="0"/>
                  <a:t>”</a:t>
                </a:r>
                <a:r>
                  <a:rPr lang="en-US" sz="2400" b="0" i="1" dirty="0" smtClean="0"/>
                  <a:t> </a:t>
                </a:r>
                <a:r>
                  <a:rPr lang="en-US" sz="2400" b="0" dirty="0" smtClean="0"/>
                  <a:t>number of times</a:t>
                </a:r>
              </a:p>
              <a:p>
                <a:pPr>
                  <a:lnSpc>
                    <a:spcPct val="160000"/>
                  </a:lnSpc>
                  <a:spcBef>
                    <a:spcPts val="400"/>
                  </a:spcBef>
                </a:pPr>
                <a:r>
                  <a:rPr lang="en-US" sz="2400" b="0" dirty="0" smtClean="0"/>
                  <a:t>Step 8: Calculate p-value</a:t>
                </a:r>
                <a:endParaRPr lang="en-US" sz="2400" b="0" baseline="30000" dirty="0"/>
              </a:p>
              <a:p>
                <a:pPr marL="0" indent="0">
                  <a:lnSpc>
                    <a:spcPct val="110000"/>
                  </a:lnSpc>
                  <a:spcBef>
                    <a:spcPts val="400"/>
                  </a:spcBef>
                  <a:buFont typeface="Wingdings" pitchFamily="2" charset="2"/>
                  <a:buNone/>
                </a:pPr>
                <a:r>
                  <a:rPr lang="en-US" sz="2400" b="0" baseline="30000" dirty="0">
                    <a:solidFill>
                      <a:schemeClr val="accent2"/>
                    </a:solidFill>
                  </a:rPr>
                  <a:t>  </a:t>
                </a:r>
                <a:r>
                  <a:rPr lang="en-US" sz="2400" b="0" dirty="0" smtClean="0">
                    <a:solidFill>
                      <a:schemeClr val="accent2"/>
                    </a:solidFill>
                  </a:rPr>
                  <a:t>    </a:t>
                </a:r>
                <a:r>
                  <a:rPr lang="en-US" sz="1800" b="0" dirty="0">
                    <a:solidFill>
                      <a:schemeClr val="accent2"/>
                    </a:solidFill>
                  </a:rPr>
                  <a:t>proportion of  permuted test statistics </a:t>
                </a:r>
                <a:r>
                  <a:rPr lang="en-US" sz="1800" b="0" dirty="0" smtClean="0">
                    <a:solidFill>
                      <a:schemeClr val="accent2"/>
                    </a:solidFill>
                  </a:rPr>
                  <a:t> </a:t>
                </a:r>
                <a:r>
                  <a:rPr lang="en-US" sz="1800" b="0" dirty="0">
                    <a:solidFill>
                      <a:schemeClr val="accent2"/>
                    </a:solidFill>
                  </a:rPr>
                  <a:t>greater than </a:t>
                </a:r>
                <a:r>
                  <a:rPr lang="en-US" sz="1800" b="0" dirty="0" smtClean="0">
                    <a:solidFill>
                      <a:schemeClr val="accent2"/>
                    </a:solidFill>
                  </a:rPr>
                  <a:t>the </a:t>
                </a:r>
                <a:r>
                  <a:rPr lang="en-US" sz="1800" b="0" dirty="0">
                    <a:solidFill>
                      <a:schemeClr val="accent2"/>
                    </a:solidFill>
                  </a:rPr>
                  <a:t>observed test statistic</a:t>
                </a:r>
              </a:p>
              <a:p>
                <a:pPr marL="0" indent="0">
                  <a:lnSpc>
                    <a:spcPct val="150000"/>
                  </a:lnSpc>
                  <a:buNone/>
                </a:pPr>
                <a:endParaRPr lang="en-US" sz="2400" b="0" baseline="30000" dirty="0" smtClean="0"/>
              </a:p>
              <a:p>
                <a:endParaRPr lang="en-NZ"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68760"/>
                <a:ext cx="8229600" cy="5256584"/>
              </a:xfrm>
              <a:blipFill rotWithShape="1">
                <a:blip r:embed="rId3"/>
                <a:stretch>
                  <a:fillRect l="-741"/>
                </a:stretch>
              </a:blipFill>
            </p:spPr>
            <p:txBody>
              <a:bodyPr/>
              <a:lstStyle/>
              <a:p>
                <a:r>
                  <a:rPr lang="en-NZ">
                    <a:noFill/>
                  </a:rPr>
                  <a:t> </a:t>
                </a:r>
              </a:p>
            </p:txBody>
          </p:sp>
        </mc:Fallback>
      </mc:AlternateContent>
    </p:spTree>
    <p:extLst>
      <p:ext uri="{BB962C8B-B14F-4D97-AF65-F5344CB8AC3E}">
        <p14:creationId xmlns:p14="http://schemas.microsoft.com/office/powerpoint/2010/main" val="1038990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Simulation</a:t>
            </a:r>
            <a:endParaRPr lang="en-NZ" dirty="0"/>
          </a:p>
        </p:txBody>
      </p:sp>
      <p:sp>
        <p:nvSpPr>
          <p:cNvPr id="3" name="Content Placeholder 2"/>
          <p:cNvSpPr>
            <a:spLocks noGrp="1"/>
          </p:cNvSpPr>
          <p:nvPr>
            <p:ph idx="1"/>
          </p:nvPr>
        </p:nvSpPr>
        <p:spPr>
          <a:xfrm>
            <a:off x="251520" y="1196752"/>
            <a:ext cx="8784976" cy="5256584"/>
          </a:xfrm>
        </p:spPr>
        <p:txBody>
          <a:bodyPr>
            <a:normAutofit/>
          </a:bodyPr>
          <a:lstStyle/>
          <a:p>
            <a:pPr>
              <a:lnSpc>
                <a:spcPct val="150000"/>
              </a:lnSpc>
            </a:pPr>
            <a:r>
              <a:rPr lang="en-NZ" sz="2400" b="0" dirty="0" smtClean="0"/>
              <a:t>Testing random </a:t>
            </a:r>
            <a:r>
              <a:rPr lang="en-NZ" sz="2400" b="0" dirty="0"/>
              <a:t>slope given an independent random </a:t>
            </a:r>
            <a:r>
              <a:rPr lang="en-NZ" sz="2400" b="0" dirty="0" smtClean="0"/>
              <a:t>intercept</a:t>
            </a:r>
          </a:p>
          <a:p>
            <a:pPr>
              <a:lnSpc>
                <a:spcPts val="2880"/>
              </a:lnSpc>
            </a:pPr>
            <a:r>
              <a:rPr lang="en-NZ" sz="2000" b="0" dirty="0" err="1"/>
              <a:t>Y</a:t>
            </a:r>
            <a:r>
              <a:rPr lang="en-NZ" sz="2000" b="0" i="1" baseline="-25000" dirty="0" err="1"/>
              <a:t>ij</a:t>
            </a:r>
            <a:r>
              <a:rPr lang="en-NZ" sz="2000" b="0" baseline="-25000" dirty="0"/>
              <a:t> </a:t>
            </a:r>
            <a:r>
              <a:rPr lang="en-NZ" sz="2000" b="0" dirty="0"/>
              <a:t>= β</a:t>
            </a:r>
            <a:r>
              <a:rPr lang="en-NZ" sz="2000" b="0" baseline="-25000" dirty="0"/>
              <a:t>0</a:t>
            </a:r>
            <a:r>
              <a:rPr lang="en-NZ" sz="2000" b="0" dirty="0"/>
              <a:t> + β</a:t>
            </a:r>
            <a:r>
              <a:rPr lang="en-NZ" sz="2000" b="0" baseline="-25000" dirty="0"/>
              <a:t>1</a:t>
            </a:r>
            <a:r>
              <a:rPr lang="en-NZ" sz="2000" b="0" dirty="0"/>
              <a:t>x</a:t>
            </a:r>
            <a:r>
              <a:rPr lang="en-NZ" sz="2000" b="0" i="1" baseline="-25000" dirty="0"/>
              <a:t>ij</a:t>
            </a:r>
            <a:r>
              <a:rPr lang="en-NZ" sz="2000" b="0" baseline="-25000" dirty="0"/>
              <a:t> </a:t>
            </a:r>
            <a:r>
              <a:rPr lang="en-NZ" sz="2000" b="0" dirty="0"/>
              <a:t>+ b</a:t>
            </a:r>
            <a:r>
              <a:rPr lang="en-NZ" sz="2000" b="0" baseline="-25000" dirty="0"/>
              <a:t>0i </a:t>
            </a:r>
            <a:r>
              <a:rPr lang="en-NZ" sz="2000" b="0" dirty="0"/>
              <a:t>+ </a:t>
            </a:r>
            <a:r>
              <a:rPr lang="en-NZ" sz="2000" b="0" dirty="0">
                <a:solidFill>
                  <a:srgbClr val="C00000"/>
                </a:solidFill>
              </a:rPr>
              <a:t>b</a:t>
            </a:r>
            <a:r>
              <a:rPr lang="en-NZ" sz="2000" b="0" baseline="-25000" dirty="0">
                <a:solidFill>
                  <a:srgbClr val="C00000"/>
                </a:solidFill>
              </a:rPr>
              <a:t>1i</a:t>
            </a:r>
            <a:r>
              <a:rPr lang="en-NZ" sz="2000" b="0" dirty="0">
                <a:solidFill>
                  <a:srgbClr val="C00000"/>
                </a:solidFill>
              </a:rPr>
              <a:t> </a:t>
            </a:r>
            <a:r>
              <a:rPr lang="en-NZ" sz="2000" b="0" dirty="0" err="1">
                <a:solidFill>
                  <a:srgbClr val="C00000"/>
                </a:solidFill>
              </a:rPr>
              <a:t>x</a:t>
            </a:r>
            <a:r>
              <a:rPr lang="en-NZ" sz="2000" b="0" i="1" baseline="-25000" dirty="0" err="1">
                <a:solidFill>
                  <a:srgbClr val="C00000"/>
                </a:solidFill>
              </a:rPr>
              <a:t>ij</a:t>
            </a:r>
            <a:r>
              <a:rPr lang="en-NZ" sz="2000" b="0" i="1" baseline="-25000" dirty="0">
                <a:solidFill>
                  <a:srgbClr val="C00000"/>
                </a:solidFill>
              </a:rPr>
              <a:t> </a:t>
            </a:r>
            <a:r>
              <a:rPr lang="en-NZ" sz="2000" b="0" dirty="0"/>
              <a:t>+ </a:t>
            </a:r>
            <a:r>
              <a:rPr lang="en-NZ" sz="2000" b="0" dirty="0" err="1"/>
              <a:t>e</a:t>
            </a:r>
            <a:r>
              <a:rPr lang="en-NZ" sz="2000" b="0" i="1" baseline="-25000" dirty="0" err="1"/>
              <a:t>ij</a:t>
            </a:r>
            <a:endParaRPr lang="en-NZ" sz="2000" b="0" i="1" dirty="0"/>
          </a:p>
          <a:p>
            <a:pPr marL="0" indent="0">
              <a:lnSpc>
                <a:spcPts val="2880"/>
              </a:lnSpc>
              <a:buNone/>
            </a:pPr>
            <a:r>
              <a:rPr lang="en-NZ" sz="2000" b="0" dirty="0" smtClean="0"/>
              <a:t>     where:  </a:t>
            </a:r>
            <a:r>
              <a:rPr lang="en-NZ" sz="2000" b="0" i="1" dirty="0" err="1" smtClean="0"/>
              <a:t>i</a:t>
            </a:r>
            <a:r>
              <a:rPr lang="en-NZ" sz="2000" b="0" i="1" dirty="0" smtClean="0"/>
              <a:t> </a:t>
            </a:r>
            <a:r>
              <a:rPr lang="en-NZ" sz="2000" b="0" dirty="0" smtClean="0"/>
              <a:t>= 1 </a:t>
            </a:r>
            <a:r>
              <a:rPr lang="en-NZ" sz="2000" b="0" dirty="0"/>
              <a:t>… </a:t>
            </a:r>
            <a:r>
              <a:rPr lang="en-NZ" sz="2000" b="0" dirty="0" smtClean="0"/>
              <a:t>S </a:t>
            </a:r>
            <a:r>
              <a:rPr lang="en-NZ" sz="2000" b="0" dirty="0"/>
              <a:t>subjects and </a:t>
            </a:r>
            <a:r>
              <a:rPr lang="en-NZ" sz="2000" b="0" i="1" dirty="0" smtClean="0"/>
              <a:t>j </a:t>
            </a:r>
            <a:r>
              <a:rPr lang="en-NZ" sz="2000" b="0" dirty="0" smtClean="0"/>
              <a:t>= 1 … T times</a:t>
            </a:r>
          </a:p>
          <a:p>
            <a:pPr marL="0" indent="0">
              <a:lnSpc>
                <a:spcPts val="2880"/>
              </a:lnSpc>
              <a:buNone/>
            </a:pPr>
            <a:r>
              <a:rPr lang="en-NZ" sz="2000" b="0" dirty="0" smtClean="0"/>
              <a:t>                    β</a:t>
            </a:r>
            <a:r>
              <a:rPr lang="en-NZ" sz="2000" b="0" baseline="-25000" dirty="0" smtClean="0"/>
              <a:t>0</a:t>
            </a:r>
            <a:r>
              <a:rPr lang="en-NZ" sz="2000" b="0" dirty="0" smtClean="0"/>
              <a:t> </a:t>
            </a:r>
            <a:r>
              <a:rPr lang="en-NZ" sz="2000" b="0" dirty="0"/>
              <a:t>= </a:t>
            </a:r>
            <a:r>
              <a:rPr lang="en-NZ" sz="2000" b="0" dirty="0" smtClean="0"/>
              <a:t>3, β</a:t>
            </a:r>
            <a:r>
              <a:rPr lang="en-NZ" sz="2000" b="0" baseline="-25000" dirty="0" smtClean="0"/>
              <a:t>1 </a:t>
            </a:r>
            <a:r>
              <a:rPr lang="en-NZ" sz="2000" b="0" dirty="0"/>
              <a:t>= 2.75, b</a:t>
            </a:r>
            <a:r>
              <a:rPr lang="en-NZ" sz="2000" b="0" baseline="-25000" dirty="0"/>
              <a:t>0</a:t>
            </a:r>
            <a:r>
              <a:rPr lang="en-NZ" sz="2000" b="0" i="1" baseline="-25000" dirty="0"/>
              <a:t>i</a:t>
            </a:r>
            <a:r>
              <a:rPr lang="en-NZ" sz="2000" b="0" baseline="-25000" dirty="0"/>
              <a:t>  </a:t>
            </a:r>
            <a:r>
              <a:rPr lang="en-NZ" sz="2000" b="0" dirty="0"/>
              <a:t>~ N(0</a:t>
            </a:r>
            <a:r>
              <a:rPr lang="en-NZ" sz="2000" b="0" dirty="0" smtClean="0"/>
              <a:t>,</a:t>
            </a:r>
            <a:r>
              <a:rPr lang="en-NZ" sz="2000" b="0" dirty="0"/>
              <a:t> </a:t>
            </a:r>
            <a:r>
              <a:rPr lang="en-NZ" sz="2000" b="0" dirty="0" smtClean="0"/>
              <a:t>0.5), </a:t>
            </a:r>
            <a:r>
              <a:rPr lang="en-NZ" sz="2000" b="0" dirty="0"/>
              <a:t>b</a:t>
            </a:r>
            <a:r>
              <a:rPr lang="en-NZ" sz="2000" b="0" baseline="-25000" dirty="0"/>
              <a:t>1</a:t>
            </a:r>
            <a:r>
              <a:rPr lang="en-NZ" sz="2000" b="0" i="1" baseline="-25000" dirty="0"/>
              <a:t>i</a:t>
            </a:r>
            <a:r>
              <a:rPr lang="en-NZ" sz="2000" b="0" baseline="-25000" dirty="0"/>
              <a:t>  </a:t>
            </a:r>
            <a:r>
              <a:rPr lang="en-NZ" sz="2000" b="0" dirty="0"/>
              <a:t>~ N(0,σ</a:t>
            </a:r>
            <a:r>
              <a:rPr lang="en-NZ" sz="2000" b="0" baseline="-25000" dirty="0"/>
              <a:t>b1</a:t>
            </a:r>
            <a:r>
              <a:rPr lang="en-NZ" sz="2000" b="0" baseline="30000" dirty="0"/>
              <a:t>2</a:t>
            </a:r>
            <a:r>
              <a:rPr lang="en-NZ" sz="2000" b="0" dirty="0"/>
              <a:t>),  </a:t>
            </a:r>
            <a:r>
              <a:rPr lang="en-NZ" sz="2000" b="0" dirty="0" err="1"/>
              <a:t>e</a:t>
            </a:r>
            <a:r>
              <a:rPr lang="en-NZ" sz="2000" b="0" baseline="-25000" dirty="0" err="1"/>
              <a:t>ij</a:t>
            </a:r>
            <a:r>
              <a:rPr lang="en-NZ" sz="2000" b="0" baseline="-25000" dirty="0"/>
              <a:t>  </a:t>
            </a:r>
            <a:r>
              <a:rPr lang="en-NZ" sz="2000" b="0" dirty="0"/>
              <a:t>~ </a:t>
            </a:r>
            <a:r>
              <a:rPr lang="en-NZ" sz="2000" b="0" dirty="0" smtClean="0"/>
              <a:t> N(0,1)        </a:t>
            </a:r>
          </a:p>
          <a:p>
            <a:pPr marL="0" indent="0">
              <a:lnSpc>
                <a:spcPts val="2880"/>
              </a:lnSpc>
              <a:buNone/>
            </a:pPr>
            <a:r>
              <a:rPr lang="en-NZ" sz="2000" b="0" dirty="0" smtClean="0"/>
              <a:t>                    and </a:t>
            </a:r>
            <a:r>
              <a:rPr lang="en-NZ" sz="2000" b="0" dirty="0" err="1" smtClean="0"/>
              <a:t>x</a:t>
            </a:r>
            <a:r>
              <a:rPr lang="en-NZ" sz="2000" b="0" i="1" baseline="-25000" dirty="0" err="1" smtClean="0"/>
              <a:t>ij</a:t>
            </a:r>
            <a:r>
              <a:rPr lang="en-NZ" sz="2000" b="0" dirty="0" smtClean="0"/>
              <a:t> </a:t>
            </a:r>
            <a:r>
              <a:rPr lang="en-NZ" sz="2000" b="0" dirty="0"/>
              <a:t>was randomly drawn from N(0,1</a:t>
            </a:r>
            <a:r>
              <a:rPr lang="en-NZ" sz="2000" b="0" dirty="0" smtClean="0"/>
              <a:t>)</a:t>
            </a:r>
            <a:endParaRPr lang="en-NZ" sz="2000" b="0" dirty="0"/>
          </a:p>
          <a:p>
            <a:pPr>
              <a:lnSpc>
                <a:spcPct val="150000"/>
              </a:lnSpc>
            </a:pPr>
            <a:r>
              <a:rPr lang="en-NZ" sz="2400" dirty="0"/>
              <a:t>500 datasets </a:t>
            </a:r>
            <a:r>
              <a:rPr lang="en-NZ" sz="2400" dirty="0" smtClean="0"/>
              <a:t>generated </a:t>
            </a:r>
            <a:r>
              <a:rPr lang="en-NZ" sz="2400" b="0" dirty="0" smtClean="0"/>
              <a:t>for each of </a:t>
            </a:r>
            <a:r>
              <a:rPr lang="en-NZ" sz="2400" b="0" dirty="0" smtClean="0">
                <a:solidFill>
                  <a:schemeClr val="accent2"/>
                </a:solidFill>
              </a:rPr>
              <a:t>σ</a:t>
            </a:r>
            <a:r>
              <a:rPr lang="en-NZ" sz="2400" b="0" baseline="-25000" dirty="0" smtClean="0">
                <a:solidFill>
                  <a:schemeClr val="accent2"/>
                </a:solidFill>
              </a:rPr>
              <a:t>b1</a:t>
            </a:r>
            <a:r>
              <a:rPr lang="en-NZ" sz="2400" b="0" baseline="30000" dirty="0" smtClean="0">
                <a:solidFill>
                  <a:schemeClr val="accent2"/>
                </a:solidFill>
              </a:rPr>
              <a:t>2</a:t>
            </a:r>
            <a:r>
              <a:rPr lang="en-NZ" sz="2400" b="0" dirty="0" smtClean="0">
                <a:solidFill>
                  <a:schemeClr val="accent2"/>
                </a:solidFill>
              </a:rPr>
              <a:t> </a:t>
            </a:r>
            <a:r>
              <a:rPr lang="en-NZ" sz="2400" b="0" dirty="0">
                <a:solidFill>
                  <a:schemeClr val="accent2"/>
                </a:solidFill>
              </a:rPr>
              <a:t>= 0, 0.1, 0.25, 0.5, </a:t>
            </a:r>
            <a:r>
              <a:rPr lang="en-NZ" sz="2400" b="0" dirty="0" smtClean="0">
                <a:solidFill>
                  <a:schemeClr val="accent2"/>
                </a:solidFill>
              </a:rPr>
              <a:t>or 1</a:t>
            </a:r>
            <a:endParaRPr lang="en-NZ" sz="2400" b="0" dirty="0">
              <a:solidFill>
                <a:schemeClr val="accent2"/>
              </a:solidFill>
            </a:endParaRPr>
          </a:p>
          <a:p>
            <a:pPr>
              <a:lnSpc>
                <a:spcPct val="150000"/>
              </a:lnSpc>
            </a:pPr>
            <a:endParaRPr lang="en-NZ" sz="1000" dirty="0" smtClean="0"/>
          </a:p>
          <a:p>
            <a:pPr>
              <a:lnSpc>
                <a:spcPct val="150000"/>
              </a:lnSpc>
            </a:pPr>
            <a:r>
              <a:rPr lang="en-NZ" sz="2400" b="0" dirty="0" smtClean="0"/>
              <a:t>Permutation test (with 1000 permutes) on each dataset</a:t>
            </a:r>
          </a:p>
          <a:p>
            <a:pPr>
              <a:lnSpc>
                <a:spcPct val="150000"/>
              </a:lnSpc>
            </a:pPr>
            <a:r>
              <a:rPr lang="en-NZ" sz="2400" b="0" dirty="0" smtClean="0"/>
              <a:t>Determined power/size: </a:t>
            </a:r>
            <a:r>
              <a:rPr lang="en-NZ" sz="2400" dirty="0">
                <a:solidFill>
                  <a:srgbClr val="C00000"/>
                </a:solidFill>
              </a:rPr>
              <a:t>proportion of p-values ≤ </a:t>
            </a:r>
            <a:r>
              <a:rPr lang="en-NZ" sz="2400" dirty="0" smtClean="0">
                <a:solidFill>
                  <a:srgbClr val="C00000"/>
                </a:solidFill>
              </a:rPr>
              <a:t>0.05</a:t>
            </a:r>
            <a:endParaRPr lang="en-NZ" sz="2400" dirty="0">
              <a:solidFill>
                <a:srgbClr val="C00000"/>
              </a:solidFill>
            </a:endParaRPr>
          </a:p>
          <a:p>
            <a:pPr lvl="0">
              <a:lnSpc>
                <a:spcPct val="150000"/>
              </a:lnSpc>
            </a:pPr>
            <a:r>
              <a:rPr lang="en-NZ" sz="2400" b="0" dirty="0"/>
              <a:t>Repeated </a:t>
            </a:r>
            <a:r>
              <a:rPr lang="en-NZ" sz="2400" b="0" dirty="0" smtClean="0"/>
              <a:t>with </a:t>
            </a:r>
            <a:r>
              <a:rPr lang="en-NZ" sz="2400" b="0" dirty="0"/>
              <a:t>and without positivity </a:t>
            </a:r>
            <a:r>
              <a:rPr lang="en-NZ" sz="2400" b="0" dirty="0" smtClean="0"/>
              <a:t>constraints</a:t>
            </a:r>
            <a:endParaRPr lang="en-NZ" sz="2400" b="0" dirty="0"/>
          </a:p>
        </p:txBody>
      </p:sp>
      <p:sp>
        <p:nvSpPr>
          <p:cNvPr id="4" name="Down Arrow 3"/>
          <p:cNvSpPr/>
          <p:nvPr/>
        </p:nvSpPr>
        <p:spPr>
          <a:xfrm>
            <a:off x="683568" y="4204876"/>
            <a:ext cx="1392331" cy="43204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Tree>
    <p:extLst>
      <p:ext uri="{BB962C8B-B14F-4D97-AF65-F5344CB8AC3E}">
        <p14:creationId xmlns:p14="http://schemas.microsoft.com/office/powerpoint/2010/main" val="1682555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Simulation Study Results</a:t>
            </a:r>
            <a:endParaRPr lang="en-NZ" dirty="0"/>
          </a:p>
        </p:txBody>
      </p:sp>
      <p:graphicFrame>
        <p:nvGraphicFramePr>
          <p:cNvPr id="7" name="Table 6"/>
          <p:cNvGraphicFramePr>
            <a:graphicFrameLocks noGrp="1"/>
          </p:cNvGraphicFramePr>
          <p:nvPr>
            <p:extLst>
              <p:ext uri="{D42A27DB-BD31-4B8C-83A1-F6EECF244321}">
                <p14:modId xmlns:p14="http://schemas.microsoft.com/office/powerpoint/2010/main" val="4173695699"/>
              </p:ext>
            </p:extLst>
          </p:nvPr>
        </p:nvGraphicFramePr>
        <p:xfrm>
          <a:off x="323528" y="1340768"/>
          <a:ext cx="8507903" cy="4896921"/>
        </p:xfrm>
        <a:graphic>
          <a:graphicData uri="http://schemas.openxmlformats.org/drawingml/2006/table">
            <a:tbl>
              <a:tblPr>
                <a:tableStyleId>{5C22544A-7EE6-4342-B048-85BDC9FD1C3A}</a:tableStyleId>
              </a:tblPr>
              <a:tblGrid>
                <a:gridCol w="1224136"/>
                <a:gridCol w="76436"/>
                <a:gridCol w="34925"/>
                <a:gridCol w="34925"/>
                <a:gridCol w="1131231"/>
                <a:gridCol w="34925"/>
                <a:gridCol w="34925"/>
                <a:gridCol w="1194471"/>
                <a:gridCol w="1198316"/>
                <a:gridCol w="1197938"/>
                <a:gridCol w="1193340"/>
                <a:gridCol w="1152335"/>
              </a:tblGrid>
              <a:tr h="435872">
                <a:tc>
                  <a:txBody>
                    <a:bodyPr/>
                    <a:lstStyle/>
                    <a:p>
                      <a:pPr algn="ctr" fontAlgn="ctr"/>
                      <a:endParaRPr lang="en-NZ" sz="1800" b="1" i="0" u="none" strike="noStrike" dirty="0">
                        <a:solidFill>
                          <a:schemeClr val="tx2"/>
                        </a:solidFill>
                        <a:effectLst/>
                        <a:latin typeface="Calibri"/>
                      </a:endParaRPr>
                    </a:p>
                  </a:txBody>
                  <a:tcPr marL="9525" marR="9525" marT="9525" marB="0" anchor="ctr">
                    <a:noFill/>
                  </a:tcPr>
                </a:tc>
                <a:tc gridSpan="6">
                  <a:txBody>
                    <a:bodyPr/>
                    <a:lstStyle/>
                    <a:p>
                      <a:endParaRPr lang="en-NZ" dirty="0"/>
                    </a:p>
                  </a:txBody>
                  <a:tcPr marL="9525" marR="9525" marT="9525" marB="0" anchor="ctr">
                    <a:noFill/>
                  </a:tcPr>
                </a:tc>
                <a:tc hMerge="1">
                  <a:txBody>
                    <a:bodyPr/>
                    <a:lstStyle/>
                    <a:p>
                      <a:endParaRPr lang="en-NZ"/>
                    </a:p>
                  </a:txBody>
                  <a:tcPr/>
                </a:tc>
                <a:tc hMerge="1">
                  <a:txBody>
                    <a:bodyPr/>
                    <a:lstStyle/>
                    <a:p>
                      <a:endParaRPr lang="en-NZ"/>
                    </a:p>
                  </a:txBody>
                  <a:tcPr/>
                </a:tc>
                <a:tc hMerge="1">
                  <a:txBody>
                    <a:bodyPr/>
                    <a:lstStyle/>
                    <a:p>
                      <a:pPr algn="ctr" fontAlgn="ctr"/>
                      <a:endParaRPr lang="en-NZ" sz="1800" b="1" i="0" u="none" strike="noStrike" dirty="0">
                        <a:solidFill>
                          <a:schemeClr val="tx2"/>
                        </a:solidFill>
                        <a:effectLst/>
                        <a:latin typeface="Calibri"/>
                      </a:endParaRPr>
                    </a:p>
                  </a:txBody>
                  <a:tcPr marL="9525" marR="9525" marT="9525" marB="0" anchor="ctr">
                    <a:noFill/>
                  </a:tcPr>
                </a:tc>
                <a:tc hMerge="1">
                  <a:txBody>
                    <a:bodyPr/>
                    <a:lstStyle/>
                    <a:p>
                      <a:endParaRPr lang="en-NZ"/>
                    </a:p>
                  </a:txBody>
                  <a:tcPr/>
                </a:tc>
                <a:tc hMerge="1">
                  <a:txBody>
                    <a:bodyPr/>
                    <a:lstStyle/>
                    <a:p>
                      <a:endParaRPr lang="en-NZ"/>
                    </a:p>
                  </a:txBody>
                  <a:tcPr/>
                </a:tc>
                <a:tc gridSpan="5">
                  <a:txBody>
                    <a:bodyPr/>
                    <a:lstStyle/>
                    <a:p>
                      <a:pPr algn="ctr" fontAlgn="ctr"/>
                      <a:r>
                        <a:rPr lang="en-NZ" sz="2800" b="1" u="none" strike="noStrike" dirty="0" smtClean="0">
                          <a:solidFill>
                            <a:schemeClr val="tx2"/>
                          </a:solidFill>
                          <a:effectLst/>
                        </a:rPr>
                        <a:t>σ</a:t>
                      </a:r>
                      <a:r>
                        <a:rPr lang="en-NZ" sz="2800" b="1" u="none" strike="noStrike" baseline="-25000" dirty="0" smtClean="0">
                          <a:solidFill>
                            <a:schemeClr val="tx2"/>
                          </a:solidFill>
                          <a:effectLst/>
                        </a:rPr>
                        <a:t>b1</a:t>
                      </a:r>
                      <a:r>
                        <a:rPr lang="en-NZ" sz="2800" b="1" u="none" strike="noStrike" baseline="30000" dirty="0" smtClean="0">
                          <a:solidFill>
                            <a:schemeClr val="tx2"/>
                          </a:solidFill>
                          <a:effectLst/>
                        </a:rPr>
                        <a:t>2</a:t>
                      </a:r>
                      <a:endParaRPr lang="en-NZ" sz="2800" b="1" i="0" u="none" strike="noStrike" dirty="0">
                        <a:solidFill>
                          <a:schemeClr val="tx2"/>
                        </a:solidFill>
                        <a:effectLst/>
                        <a:latin typeface="Calibri"/>
                      </a:endParaRPr>
                    </a:p>
                  </a:txBody>
                  <a:tcPr marL="9525" marR="9525" marT="9525" marB="0" anchor="ctr">
                    <a:noFill/>
                  </a:tcPr>
                </a:tc>
                <a:tc hMerge="1">
                  <a:txBody>
                    <a:bodyPr/>
                    <a:lstStyle/>
                    <a:p>
                      <a:pPr algn="ctr" fontAlgn="ctr"/>
                      <a:endParaRPr lang="en-NZ" sz="1800" b="1" i="0" u="none" strike="noStrike" dirty="0">
                        <a:solidFill>
                          <a:schemeClr val="tx2"/>
                        </a:solidFill>
                        <a:effectLst/>
                        <a:latin typeface="Calibri"/>
                      </a:endParaRPr>
                    </a:p>
                  </a:txBody>
                  <a:tcPr marL="9525" marR="9525" marT="9525" marB="0" anchor="ctr">
                    <a:noFill/>
                  </a:tcPr>
                </a:tc>
                <a:tc hMerge="1">
                  <a:txBody>
                    <a:bodyPr/>
                    <a:lstStyle/>
                    <a:p>
                      <a:pPr algn="ctr" fontAlgn="ctr"/>
                      <a:endParaRPr lang="en-NZ" sz="1800" b="1" i="0" u="none" strike="noStrike" dirty="0">
                        <a:solidFill>
                          <a:schemeClr val="tx2"/>
                        </a:solidFill>
                        <a:effectLst/>
                        <a:latin typeface="Calibri"/>
                      </a:endParaRPr>
                    </a:p>
                  </a:txBody>
                  <a:tcPr marL="9525" marR="9525" marT="9525" marB="0" anchor="ctr">
                    <a:noFill/>
                  </a:tcPr>
                </a:tc>
                <a:tc hMerge="1">
                  <a:txBody>
                    <a:bodyPr/>
                    <a:lstStyle/>
                    <a:p>
                      <a:pPr algn="ctr" fontAlgn="ctr"/>
                      <a:endParaRPr lang="en-NZ" sz="1800" b="1" i="0" u="none" strike="noStrike" dirty="0">
                        <a:solidFill>
                          <a:schemeClr val="tx2"/>
                        </a:solidFill>
                        <a:effectLst/>
                        <a:latin typeface="Calibri"/>
                      </a:endParaRPr>
                    </a:p>
                  </a:txBody>
                  <a:tcPr marL="9525" marR="9525" marT="9525" marB="0" anchor="ctr">
                    <a:noFill/>
                  </a:tcPr>
                </a:tc>
                <a:tc hMerge="1">
                  <a:txBody>
                    <a:bodyPr/>
                    <a:lstStyle/>
                    <a:p>
                      <a:pPr algn="ctr" fontAlgn="ctr"/>
                      <a:endParaRPr lang="en-NZ" sz="1800" b="1" i="0" u="none" strike="noStrike" dirty="0">
                        <a:solidFill>
                          <a:schemeClr val="tx2"/>
                        </a:solidFill>
                        <a:effectLst/>
                        <a:latin typeface="Calibri"/>
                      </a:endParaRPr>
                    </a:p>
                  </a:txBody>
                  <a:tcPr marL="9525" marR="9525" marT="9525" marB="0" anchor="ctr">
                    <a:noFill/>
                  </a:tcPr>
                </a:tc>
              </a:tr>
              <a:tr h="405516">
                <a:tc>
                  <a:txBody>
                    <a:bodyPr/>
                    <a:lstStyle/>
                    <a:p>
                      <a:pPr algn="ctr" fontAlgn="ctr"/>
                      <a:r>
                        <a:rPr lang="en-NZ" sz="2000" b="1" u="none" strike="noStrike" dirty="0" smtClean="0">
                          <a:solidFill>
                            <a:schemeClr val="tx2"/>
                          </a:solidFill>
                          <a:effectLst/>
                        </a:rPr>
                        <a:t>Test</a:t>
                      </a:r>
                      <a:endParaRPr lang="en-NZ" sz="2000" b="1" i="0" u="none" strike="noStrike" dirty="0">
                        <a:solidFill>
                          <a:schemeClr val="tx2"/>
                        </a:solidFill>
                        <a:effectLst/>
                        <a:latin typeface="Calibri"/>
                      </a:endParaRPr>
                    </a:p>
                  </a:txBody>
                  <a:tcPr marL="9525" marR="9525" marT="9525" marB="0" anchor="ctr">
                    <a:noFill/>
                  </a:tcPr>
                </a:tc>
                <a:tc gridSpan="6">
                  <a:txBody>
                    <a:bodyPr/>
                    <a:lstStyle/>
                    <a:p>
                      <a:pPr algn="ctr" fontAlgn="ctr"/>
                      <a:r>
                        <a:rPr lang="en-NZ" sz="2000" b="1" u="none" strike="noStrike" dirty="0">
                          <a:solidFill>
                            <a:schemeClr val="tx2"/>
                          </a:solidFill>
                          <a:effectLst/>
                        </a:rPr>
                        <a:t>Constraints </a:t>
                      </a:r>
                      <a:endParaRPr lang="en-NZ" sz="2000" b="1" i="0" u="none" strike="noStrike" dirty="0">
                        <a:solidFill>
                          <a:schemeClr val="tx2"/>
                        </a:solidFill>
                        <a:effectLst/>
                        <a:latin typeface="Calibri"/>
                      </a:endParaRPr>
                    </a:p>
                  </a:txBody>
                  <a:tcPr marL="9525" marR="9525" marT="9525" marB="0" anchor="ctr">
                    <a:noFill/>
                  </a:tcPr>
                </a:tc>
                <a:tc hMerge="1">
                  <a:txBody>
                    <a:bodyPr/>
                    <a:lstStyle/>
                    <a:p>
                      <a:endParaRPr lang="en-NZ"/>
                    </a:p>
                  </a:txBody>
                  <a:tcPr/>
                </a:tc>
                <a:tc hMerge="1">
                  <a:txBody>
                    <a:bodyPr/>
                    <a:lstStyle/>
                    <a:p>
                      <a:endParaRPr lang="en-NZ"/>
                    </a:p>
                  </a:txBody>
                  <a:tcPr/>
                </a:tc>
                <a:tc hMerge="1">
                  <a:txBody>
                    <a:bodyPr/>
                    <a:lstStyle/>
                    <a:p>
                      <a:pPr algn="ctr" fontAlgn="ctr"/>
                      <a:endParaRPr lang="en-NZ" sz="2000" b="1" i="0" u="none" strike="noStrike" dirty="0">
                        <a:solidFill>
                          <a:schemeClr val="tx2"/>
                        </a:solidFill>
                        <a:effectLst/>
                        <a:latin typeface="Calibri"/>
                      </a:endParaRPr>
                    </a:p>
                  </a:txBody>
                  <a:tcPr marL="9525" marR="9525" marT="9525" marB="0" anchor="ctr">
                    <a:noFill/>
                  </a:tcPr>
                </a:tc>
                <a:tc hMerge="1">
                  <a:txBody>
                    <a:bodyPr/>
                    <a:lstStyle/>
                    <a:p>
                      <a:endParaRPr lang="en-NZ"/>
                    </a:p>
                  </a:txBody>
                  <a:tcPr/>
                </a:tc>
                <a:tc hMerge="1">
                  <a:txBody>
                    <a:bodyPr/>
                    <a:lstStyle/>
                    <a:p>
                      <a:endParaRPr lang="en-NZ"/>
                    </a:p>
                  </a:txBody>
                  <a:tcPr/>
                </a:tc>
                <a:tc>
                  <a:txBody>
                    <a:bodyPr/>
                    <a:lstStyle/>
                    <a:p>
                      <a:pPr algn="ctr" fontAlgn="ctr"/>
                      <a:r>
                        <a:rPr lang="en-NZ" sz="2400" b="0" u="none" strike="noStrike" dirty="0" smtClean="0">
                          <a:solidFill>
                            <a:schemeClr val="tx2"/>
                          </a:solidFill>
                          <a:effectLst/>
                        </a:rPr>
                        <a:t>0</a:t>
                      </a:r>
                      <a:endParaRPr lang="en-NZ" sz="2400" b="0" i="0" u="none" strike="noStrike" dirty="0">
                        <a:solidFill>
                          <a:schemeClr val="tx2"/>
                        </a:solidFill>
                        <a:effectLst/>
                        <a:latin typeface="Calibri"/>
                      </a:endParaRPr>
                    </a:p>
                  </a:txBody>
                  <a:tcPr marL="9525" marR="9525" marT="9525" marB="0" anchor="ctr">
                    <a:noFill/>
                  </a:tcPr>
                </a:tc>
                <a:tc>
                  <a:txBody>
                    <a:bodyPr/>
                    <a:lstStyle/>
                    <a:p>
                      <a:pPr algn="ctr" fontAlgn="ctr"/>
                      <a:r>
                        <a:rPr lang="en-NZ" sz="2400" b="0" u="none" strike="noStrike" dirty="0" smtClean="0">
                          <a:solidFill>
                            <a:schemeClr val="tx2"/>
                          </a:solidFill>
                          <a:effectLst/>
                        </a:rPr>
                        <a:t>0.1</a:t>
                      </a:r>
                      <a:endParaRPr lang="en-NZ" sz="2400" b="0" i="0" u="none" strike="noStrike" dirty="0">
                        <a:solidFill>
                          <a:schemeClr val="tx2"/>
                        </a:solidFill>
                        <a:effectLst/>
                        <a:latin typeface="Calibri"/>
                      </a:endParaRPr>
                    </a:p>
                  </a:txBody>
                  <a:tcPr marL="9525" marR="9525" marT="9525" marB="0" anchor="ctr">
                    <a:noFill/>
                  </a:tcPr>
                </a:tc>
                <a:tc>
                  <a:txBody>
                    <a:bodyPr/>
                    <a:lstStyle/>
                    <a:p>
                      <a:pPr algn="ctr" fontAlgn="ctr"/>
                      <a:r>
                        <a:rPr lang="en-NZ" sz="2400" b="0" u="none" strike="noStrike" dirty="0" smtClean="0">
                          <a:solidFill>
                            <a:schemeClr val="tx2"/>
                          </a:solidFill>
                          <a:effectLst/>
                        </a:rPr>
                        <a:t>0.25</a:t>
                      </a:r>
                      <a:endParaRPr lang="en-NZ" sz="2400" b="0" i="0" u="none" strike="noStrike" dirty="0">
                        <a:solidFill>
                          <a:schemeClr val="tx2"/>
                        </a:solidFill>
                        <a:effectLst/>
                        <a:latin typeface="Calibri"/>
                      </a:endParaRPr>
                    </a:p>
                  </a:txBody>
                  <a:tcPr marL="9525" marR="9525" marT="9525" marB="0" anchor="ctr">
                    <a:noFill/>
                  </a:tcPr>
                </a:tc>
                <a:tc>
                  <a:txBody>
                    <a:bodyPr/>
                    <a:lstStyle/>
                    <a:p>
                      <a:pPr algn="ctr" fontAlgn="ctr"/>
                      <a:r>
                        <a:rPr lang="en-NZ" sz="2400" b="0" u="none" strike="noStrike" dirty="0" smtClean="0">
                          <a:solidFill>
                            <a:schemeClr val="tx2"/>
                          </a:solidFill>
                          <a:effectLst/>
                        </a:rPr>
                        <a:t>0.5</a:t>
                      </a:r>
                      <a:endParaRPr lang="en-NZ" sz="2400" b="0" i="0" u="none" strike="noStrike" dirty="0">
                        <a:solidFill>
                          <a:schemeClr val="tx2"/>
                        </a:solidFill>
                        <a:effectLst/>
                        <a:latin typeface="Calibri"/>
                      </a:endParaRPr>
                    </a:p>
                  </a:txBody>
                  <a:tcPr marL="9525" marR="9525" marT="9525" marB="0" anchor="ctr">
                    <a:noFill/>
                  </a:tcPr>
                </a:tc>
                <a:tc>
                  <a:txBody>
                    <a:bodyPr/>
                    <a:lstStyle/>
                    <a:p>
                      <a:pPr algn="ctr" fontAlgn="ctr"/>
                      <a:r>
                        <a:rPr lang="en-NZ" sz="2400" b="0" u="none" strike="noStrike" dirty="0" smtClean="0">
                          <a:solidFill>
                            <a:schemeClr val="tx2"/>
                          </a:solidFill>
                          <a:effectLst/>
                        </a:rPr>
                        <a:t>1</a:t>
                      </a:r>
                      <a:endParaRPr lang="en-NZ" sz="2400" b="0" i="0" u="none" strike="noStrike" dirty="0">
                        <a:solidFill>
                          <a:schemeClr val="tx2"/>
                        </a:solidFill>
                        <a:effectLst/>
                        <a:latin typeface="Calibri"/>
                      </a:endParaRPr>
                    </a:p>
                  </a:txBody>
                  <a:tcPr marL="9525" marR="9525" marT="9525" marB="0" anchor="ctr">
                    <a:noFill/>
                  </a:tcPr>
                </a:tc>
              </a:tr>
              <a:tr h="405516">
                <a:tc gridSpan="2">
                  <a:txBody>
                    <a:bodyPr/>
                    <a:lstStyle/>
                    <a:p>
                      <a:pPr algn="ctr" fontAlgn="ctr"/>
                      <a:endParaRPr lang="en-NZ" sz="2400" b="1" i="0" u="none" strike="noStrike" dirty="0">
                        <a:solidFill>
                          <a:schemeClr val="tx2"/>
                        </a:solidFill>
                        <a:effectLst/>
                        <a:latin typeface="Calibri"/>
                      </a:endParaRPr>
                    </a:p>
                  </a:txBody>
                  <a:tcPr marL="9525" marR="9525" marT="9525" marB="0" anchor="ctr">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endParaRPr lang="en-NZ"/>
                    </a:p>
                  </a:txBody>
                  <a:tcPr/>
                </a:tc>
                <a:tc gridSpan="3">
                  <a:txBody>
                    <a:bodyPr/>
                    <a:lstStyle/>
                    <a:p>
                      <a:pPr algn="ctr" fontAlgn="ctr"/>
                      <a:endParaRPr lang="en-NZ" sz="2400" b="1" i="0" u="none" strike="noStrike" dirty="0">
                        <a:solidFill>
                          <a:schemeClr val="tx2"/>
                        </a:solidFill>
                        <a:effectLst/>
                        <a:latin typeface="Calibri"/>
                      </a:endParaRPr>
                    </a:p>
                  </a:txBody>
                  <a:tcPr marL="9525" marR="9525" marT="9525" marB="0" anchor="ctr">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endParaRPr lang="en-NZ"/>
                    </a:p>
                  </a:txBody>
                  <a:tcPr/>
                </a:tc>
                <a:tc hMerge="1">
                  <a:txBody>
                    <a:bodyPr/>
                    <a:lstStyle/>
                    <a:p>
                      <a:endParaRPr lang="en-NZ"/>
                    </a:p>
                  </a:txBody>
                  <a:tcPr/>
                </a:tc>
                <a:tc gridSpan="7">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NZ" sz="2400" u="none" strike="noStrike" dirty="0" smtClean="0">
                          <a:solidFill>
                            <a:schemeClr val="tx2"/>
                          </a:solidFill>
                          <a:effectLst/>
                        </a:rPr>
                        <a:t>S = </a:t>
                      </a:r>
                      <a:r>
                        <a:rPr lang="en-NZ" sz="2400" b="1" u="none" strike="noStrike" dirty="0" smtClean="0">
                          <a:solidFill>
                            <a:srgbClr val="C00000"/>
                          </a:solidFill>
                          <a:effectLst/>
                        </a:rPr>
                        <a:t>10</a:t>
                      </a:r>
                      <a:r>
                        <a:rPr lang="en-NZ" sz="2400" u="none" strike="noStrike" dirty="0" smtClean="0">
                          <a:solidFill>
                            <a:schemeClr val="tx2"/>
                          </a:solidFill>
                          <a:effectLst/>
                        </a:rPr>
                        <a:t> </a:t>
                      </a:r>
                      <a:r>
                        <a:rPr lang="en-NZ" sz="2400" u="none" strike="noStrike" kern="1200" dirty="0" smtClean="0">
                          <a:solidFill>
                            <a:schemeClr val="tx2"/>
                          </a:solidFill>
                          <a:effectLst/>
                          <a:latin typeface="+mn-lt"/>
                          <a:ea typeface="+mn-ea"/>
                          <a:cs typeface="+mn-cs"/>
                        </a:rPr>
                        <a:t>subjects</a:t>
                      </a:r>
                      <a:r>
                        <a:rPr lang="en-NZ" sz="2400" u="none" strike="noStrike" dirty="0" smtClean="0">
                          <a:solidFill>
                            <a:schemeClr val="tx2"/>
                          </a:solidFill>
                          <a:effectLst/>
                        </a:rPr>
                        <a:t>, T = 10 times</a:t>
                      </a:r>
                      <a:endParaRPr lang="en-NZ" sz="2400" b="1" i="0" u="none" strike="noStrike" dirty="0" smtClean="0">
                        <a:solidFill>
                          <a:schemeClr val="tx2"/>
                        </a:solidFill>
                        <a:effectLst/>
                        <a:latin typeface="+mn-lt"/>
                      </a:endParaRPr>
                    </a:p>
                  </a:txBody>
                  <a:tcPr marL="9525" marR="9525" marT="9525" marB="0" anchor="ctr">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r h="405516">
                <a:tc gridSpan="4">
                  <a:txBody>
                    <a:bodyPr/>
                    <a:lstStyle/>
                    <a:p>
                      <a:pPr algn="ctr" fontAlgn="ctr"/>
                      <a:r>
                        <a:rPr lang="en-NZ" sz="1800" b="0" u="none" strike="noStrike" dirty="0" err="1">
                          <a:solidFill>
                            <a:schemeClr val="tx2"/>
                          </a:solidFill>
                          <a:effectLst/>
                        </a:rPr>
                        <a:t>rLR</a:t>
                      </a:r>
                      <a:r>
                        <a:rPr lang="en-NZ" sz="1800" b="0" u="none" strike="noStrike" dirty="0">
                          <a:solidFill>
                            <a:schemeClr val="tx2"/>
                          </a:solidFill>
                          <a:effectLst/>
                        </a:rPr>
                        <a:t>-based</a:t>
                      </a:r>
                      <a:endParaRPr lang="en-NZ" sz="1800" b="0" i="0" u="none" strike="noStrike" dirty="0">
                        <a:solidFill>
                          <a:schemeClr val="tx2"/>
                        </a:solidFill>
                        <a:effectLst/>
                        <a:latin typeface="Calibri"/>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hMerge="1">
                  <a:txBody>
                    <a:bodyPr/>
                    <a:lstStyle/>
                    <a:p>
                      <a:endParaRPr lang="en-NZ"/>
                    </a:p>
                  </a:txBody>
                  <a:tcPr/>
                </a:tc>
                <a:tc hMerge="1">
                  <a:txBody>
                    <a:bodyPr/>
                    <a:lstStyle/>
                    <a:p>
                      <a:endParaRPr lang="en-NZ"/>
                    </a:p>
                  </a:txBody>
                  <a:tcPr/>
                </a:tc>
                <a:tc hMerge="1">
                  <a:txBody>
                    <a:bodyPr/>
                    <a:lstStyle/>
                    <a:p>
                      <a:endParaRPr lang="en-NZ"/>
                    </a:p>
                  </a:txBody>
                  <a:tcPr/>
                </a:tc>
                <a:tc gridSpan="3">
                  <a:txBody>
                    <a:bodyPr/>
                    <a:lstStyle/>
                    <a:p>
                      <a:pPr algn="ctr" fontAlgn="ctr"/>
                      <a:r>
                        <a:rPr lang="en-NZ" sz="1800" b="0" u="none" strike="noStrike" dirty="0">
                          <a:solidFill>
                            <a:schemeClr val="tx2"/>
                          </a:solidFill>
                          <a:effectLst/>
                        </a:rPr>
                        <a:t>positive</a:t>
                      </a:r>
                      <a:endParaRPr lang="en-NZ" sz="1800" b="0" i="0" u="none" strike="noStrike" dirty="0">
                        <a:solidFill>
                          <a:schemeClr val="tx2"/>
                        </a:solidFill>
                        <a:effectLst/>
                        <a:latin typeface="Calibri"/>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hMerge="1">
                  <a:txBody>
                    <a:bodyPr/>
                    <a:lstStyle/>
                    <a:p>
                      <a:endParaRPr lang="en-NZ"/>
                    </a:p>
                  </a:txBody>
                  <a:tcPr/>
                </a:tc>
                <a:tc hMerge="1">
                  <a:txBody>
                    <a:bodyPr/>
                    <a:lstStyle/>
                    <a:p>
                      <a:endParaRPr lang="en-NZ"/>
                    </a:p>
                  </a:txBody>
                  <a:tcPr/>
                </a:tc>
                <a:tc>
                  <a:txBody>
                    <a:bodyPr/>
                    <a:lstStyle/>
                    <a:p>
                      <a:pPr algn="ctr" fontAlgn="ctr"/>
                      <a:r>
                        <a:rPr lang="en-NZ" sz="1800" u="none" strike="noStrike" dirty="0" smtClean="0">
                          <a:solidFill>
                            <a:schemeClr val="tx2"/>
                          </a:solidFill>
                          <a:effectLst/>
                          <a:latin typeface="Courier New" panose="02070309020205020404" pitchFamily="49" charset="0"/>
                          <a:cs typeface="Courier New" panose="02070309020205020404" pitchFamily="49" charset="0"/>
                        </a:rPr>
                        <a:t>0.050</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dirty="0" smtClean="0">
                          <a:solidFill>
                            <a:schemeClr val="tx2"/>
                          </a:solidFill>
                          <a:effectLst/>
                          <a:latin typeface="Courier New" panose="02070309020205020404" pitchFamily="49" charset="0"/>
                          <a:cs typeface="Courier New" panose="02070309020205020404" pitchFamily="49" charset="0"/>
                        </a:rPr>
                        <a:t>0.390</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0.762</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0.938</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0.996</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r>
              <a:tr h="405516">
                <a:tc gridSpan="4">
                  <a:txBody>
                    <a:bodyPr/>
                    <a:lstStyle/>
                    <a:p>
                      <a:pPr algn="ctr" fontAlgn="ctr"/>
                      <a:r>
                        <a:rPr lang="en-NZ" sz="1800" b="0" u="none" strike="noStrike">
                          <a:solidFill>
                            <a:schemeClr val="tx2"/>
                          </a:solidFill>
                          <a:effectLst/>
                        </a:rPr>
                        <a:t>BLUP-based</a:t>
                      </a:r>
                      <a:endParaRPr lang="en-NZ" sz="1800" b="0" i="0" u="none" strike="noStrike">
                        <a:solidFill>
                          <a:schemeClr val="tx2"/>
                        </a:solidFill>
                        <a:effectLst/>
                        <a:latin typeface="Calibri"/>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hMerge="1">
                  <a:txBody>
                    <a:bodyPr/>
                    <a:lstStyle/>
                    <a:p>
                      <a:endParaRPr lang="en-NZ"/>
                    </a:p>
                  </a:txBody>
                  <a:tcPr/>
                </a:tc>
                <a:tc hMerge="1">
                  <a:txBody>
                    <a:bodyPr/>
                    <a:lstStyle/>
                    <a:p>
                      <a:endParaRPr lang="en-NZ"/>
                    </a:p>
                  </a:txBody>
                  <a:tcPr/>
                </a:tc>
                <a:tc hMerge="1">
                  <a:txBody>
                    <a:bodyPr/>
                    <a:lstStyle/>
                    <a:p>
                      <a:endParaRPr lang="en-NZ"/>
                    </a:p>
                  </a:txBody>
                  <a:tcPr/>
                </a:tc>
                <a:tc gridSpan="3">
                  <a:txBody>
                    <a:bodyPr/>
                    <a:lstStyle/>
                    <a:p>
                      <a:pPr algn="ctr" fontAlgn="ctr"/>
                      <a:r>
                        <a:rPr lang="en-NZ" sz="1800" b="0" u="none" strike="noStrike" dirty="0">
                          <a:solidFill>
                            <a:schemeClr val="tx2"/>
                          </a:solidFill>
                          <a:effectLst/>
                        </a:rPr>
                        <a:t>positive</a:t>
                      </a:r>
                      <a:endParaRPr lang="en-NZ" sz="1800" b="0" i="0" u="none" strike="noStrike" dirty="0">
                        <a:solidFill>
                          <a:schemeClr val="tx2"/>
                        </a:solidFill>
                        <a:effectLst/>
                        <a:latin typeface="Calibri"/>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hMerge="1">
                  <a:txBody>
                    <a:bodyPr/>
                    <a:lstStyle/>
                    <a:p>
                      <a:endParaRPr lang="en-NZ"/>
                    </a:p>
                  </a:txBody>
                  <a:tcPr/>
                </a:tc>
                <a:tc hMerge="1">
                  <a:txBody>
                    <a:bodyPr/>
                    <a:lstStyle/>
                    <a:p>
                      <a:endParaRPr lang="en-NZ"/>
                    </a:p>
                  </a:txBody>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0.054</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0.372</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0.756</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0.946</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0.996</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r>
              <a:tr h="405516">
                <a:tc gridSpan="4">
                  <a:txBody>
                    <a:bodyPr/>
                    <a:lstStyle/>
                    <a:p>
                      <a:pPr algn="ctr" fontAlgn="ctr"/>
                      <a:r>
                        <a:rPr lang="en-NZ" sz="1800" b="0" u="none" strike="noStrike" dirty="0" err="1">
                          <a:solidFill>
                            <a:schemeClr val="tx2"/>
                          </a:solidFill>
                          <a:effectLst/>
                        </a:rPr>
                        <a:t>rLR</a:t>
                      </a:r>
                      <a:r>
                        <a:rPr lang="en-NZ" sz="1800" b="0" u="none" strike="noStrike" dirty="0">
                          <a:solidFill>
                            <a:schemeClr val="tx2"/>
                          </a:solidFill>
                          <a:effectLst/>
                        </a:rPr>
                        <a:t>-based</a:t>
                      </a:r>
                      <a:endParaRPr lang="en-NZ" sz="1800" b="0" i="0" u="none" strike="noStrike" dirty="0">
                        <a:solidFill>
                          <a:schemeClr val="tx2"/>
                        </a:solidFill>
                        <a:effectLst/>
                        <a:latin typeface="Calibri"/>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hMerge="1">
                  <a:txBody>
                    <a:bodyPr/>
                    <a:lstStyle/>
                    <a:p>
                      <a:endParaRPr lang="en-NZ"/>
                    </a:p>
                  </a:txBody>
                  <a:tcPr/>
                </a:tc>
                <a:tc hMerge="1">
                  <a:txBody>
                    <a:bodyPr/>
                    <a:lstStyle/>
                    <a:p>
                      <a:endParaRPr lang="en-NZ"/>
                    </a:p>
                  </a:txBody>
                  <a:tcPr/>
                </a:tc>
                <a:tc hMerge="1">
                  <a:txBody>
                    <a:bodyPr/>
                    <a:lstStyle/>
                    <a:p>
                      <a:endParaRPr lang="en-NZ"/>
                    </a:p>
                  </a:txBody>
                  <a:tcPr/>
                </a:tc>
                <a:tc gridSpan="3">
                  <a:txBody>
                    <a:bodyPr/>
                    <a:lstStyle/>
                    <a:p>
                      <a:pPr algn="ctr" fontAlgn="ctr"/>
                      <a:r>
                        <a:rPr lang="en-NZ" sz="1800" b="0" u="none" strike="noStrike" dirty="0">
                          <a:solidFill>
                            <a:schemeClr val="tx2"/>
                          </a:solidFill>
                          <a:effectLst/>
                        </a:rPr>
                        <a:t>none</a:t>
                      </a:r>
                      <a:endParaRPr lang="en-NZ" sz="1800" b="0" i="0" u="none" strike="noStrike" dirty="0">
                        <a:solidFill>
                          <a:schemeClr val="tx2"/>
                        </a:solidFill>
                        <a:effectLst/>
                        <a:latin typeface="Calibri"/>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hMerge="1">
                  <a:txBody>
                    <a:bodyPr/>
                    <a:lstStyle/>
                    <a:p>
                      <a:endParaRPr lang="en-NZ"/>
                    </a:p>
                  </a:txBody>
                  <a:tcPr/>
                </a:tc>
                <a:tc hMerge="1">
                  <a:txBody>
                    <a:bodyPr/>
                    <a:lstStyle/>
                    <a:p>
                      <a:endParaRPr lang="en-NZ"/>
                    </a:p>
                  </a:txBody>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0.041</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0.355</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0.715</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0.934</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0.994</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r>
              <a:tr h="405516">
                <a:tc gridSpan="4">
                  <a:txBody>
                    <a:bodyPr/>
                    <a:lstStyle/>
                    <a:p>
                      <a:pPr algn="ctr" fontAlgn="ctr"/>
                      <a:r>
                        <a:rPr lang="en-NZ" sz="1800" b="0" u="none" strike="noStrike">
                          <a:solidFill>
                            <a:schemeClr val="tx2"/>
                          </a:solidFill>
                          <a:effectLst/>
                        </a:rPr>
                        <a:t>BLUP-based</a:t>
                      </a:r>
                      <a:endParaRPr lang="en-NZ" sz="1800" b="0" i="0" u="none" strike="noStrike">
                        <a:solidFill>
                          <a:schemeClr val="tx2"/>
                        </a:solidFill>
                        <a:effectLst/>
                        <a:latin typeface="Calibri"/>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hMerge="1">
                  <a:txBody>
                    <a:bodyPr/>
                    <a:lstStyle/>
                    <a:p>
                      <a:endParaRPr lang="en-NZ"/>
                    </a:p>
                  </a:txBody>
                  <a:tcPr/>
                </a:tc>
                <a:tc hMerge="1">
                  <a:txBody>
                    <a:bodyPr/>
                    <a:lstStyle/>
                    <a:p>
                      <a:endParaRPr lang="en-NZ"/>
                    </a:p>
                  </a:txBody>
                  <a:tcPr/>
                </a:tc>
                <a:tc hMerge="1">
                  <a:txBody>
                    <a:bodyPr/>
                    <a:lstStyle/>
                    <a:p>
                      <a:endParaRPr lang="en-NZ"/>
                    </a:p>
                  </a:txBody>
                  <a:tcPr/>
                </a:tc>
                <a:tc gridSpan="3">
                  <a:txBody>
                    <a:bodyPr/>
                    <a:lstStyle/>
                    <a:p>
                      <a:pPr algn="ctr" fontAlgn="ctr"/>
                      <a:r>
                        <a:rPr lang="en-NZ" sz="1800" b="0" u="none" strike="noStrike" dirty="0">
                          <a:solidFill>
                            <a:schemeClr val="tx2"/>
                          </a:solidFill>
                          <a:effectLst/>
                        </a:rPr>
                        <a:t>none</a:t>
                      </a:r>
                      <a:endParaRPr lang="en-NZ" sz="1800" b="0" i="0" u="none" strike="noStrike" dirty="0">
                        <a:solidFill>
                          <a:schemeClr val="tx2"/>
                        </a:solidFill>
                        <a:effectLst/>
                        <a:latin typeface="Calibri"/>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hMerge="1">
                  <a:txBody>
                    <a:bodyPr/>
                    <a:lstStyle/>
                    <a:p>
                      <a:endParaRPr lang="en-NZ"/>
                    </a:p>
                  </a:txBody>
                  <a:tcPr/>
                </a:tc>
                <a:tc hMerge="1">
                  <a:txBody>
                    <a:bodyPr/>
                    <a:lstStyle/>
                    <a:p>
                      <a:endParaRPr lang="en-NZ"/>
                    </a:p>
                  </a:txBody>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0.048</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0.238</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0.627</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0.882</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0.988</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r>
              <a:tr h="405516">
                <a:tc gridSpan="3">
                  <a:txBody>
                    <a:bodyPr/>
                    <a:lstStyle/>
                    <a:p>
                      <a:pPr algn="ctr" fontAlgn="ctr"/>
                      <a:endParaRPr lang="en-NZ" sz="2400" b="0" i="0" u="none" strike="noStrike" dirty="0">
                        <a:solidFill>
                          <a:schemeClr val="tx2"/>
                        </a:solidFill>
                        <a:effectLst/>
                        <a:latin typeface="Calibri"/>
                      </a:endParaRPr>
                    </a:p>
                  </a:txBody>
                  <a:tcPr marL="9525" marR="9525" marT="9525" marB="0" anchor="ctr">
                    <a:lnT w="12700" cap="flat" cmpd="sng" algn="ctr">
                      <a:solidFill>
                        <a:schemeClr val="bg1">
                          <a:lumMod val="50000"/>
                        </a:schemeClr>
                      </a:solidFill>
                      <a:prstDash val="solid"/>
                      <a:round/>
                      <a:headEnd type="none" w="med" len="med"/>
                      <a:tailEnd type="none" w="med" len="med"/>
                    </a:lnT>
                    <a:solidFill>
                      <a:schemeClr val="accent5">
                        <a:lumMod val="20000"/>
                        <a:lumOff val="80000"/>
                      </a:schemeClr>
                    </a:solidFill>
                  </a:tcPr>
                </a:tc>
                <a:tc hMerge="1">
                  <a:txBody>
                    <a:bodyPr/>
                    <a:lstStyle/>
                    <a:p>
                      <a:endParaRPr lang="en-NZ"/>
                    </a:p>
                  </a:txBody>
                  <a:tcPr/>
                </a:tc>
                <a:tc hMerge="1">
                  <a:txBody>
                    <a:bodyPr/>
                    <a:lstStyle/>
                    <a:p>
                      <a:endParaRPr lang="en-NZ"/>
                    </a:p>
                  </a:txBody>
                  <a:tcPr/>
                </a:tc>
                <a:tc gridSpan="3">
                  <a:txBody>
                    <a:bodyPr/>
                    <a:lstStyle/>
                    <a:p>
                      <a:pPr algn="ctr" fontAlgn="ctr"/>
                      <a:endParaRPr lang="en-NZ" sz="2400" b="0" i="0" u="none" strike="noStrike" dirty="0">
                        <a:solidFill>
                          <a:schemeClr val="tx2"/>
                        </a:solidFill>
                        <a:effectLst/>
                        <a:latin typeface="Calibri"/>
                      </a:endParaRPr>
                    </a:p>
                  </a:txBody>
                  <a:tcPr marL="9525" marR="9525" marT="9525" marB="0" anchor="ctr">
                    <a:lnT w="12700" cap="flat" cmpd="sng" algn="ctr">
                      <a:solidFill>
                        <a:schemeClr val="bg1">
                          <a:lumMod val="50000"/>
                        </a:schemeClr>
                      </a:solidFill>
                      <a:prstDash val="solid"/>
                      <a:round/>
                      <a:headEnd type="none" w="med" len="med"/>
                      <a:tailEnd type="none" w="med" len="med"/>
                    </a:lnT>
                    <a:solidFill>
                      <a:schemeClr val="accent5">
                        <a:lumMod val="20000"/>
                        <a:lumOff val="80000"/>
                      </a:schemeClr>
                    </a:solidFill>
                  </a:tcPr>
                </a:tc>
                <a:tc hMerge="1">
                  <a:txBody>
                    <a:bodyPr/>
                    <a:lstStyle/>
                    <a:p>
                      <a:endParaRPr lang="en-NZ"/>
                    </a:p>
                  </a:txBody>
                  <a:tcPr/>
                </a:tc>
                <a:tc hMerge="1">
                  <a:txBody>
                    <a:bodyPr/>
                    <a:lstStyle/>
                    <a:p>
                      <a:endParaRPr lang="en-NZ"/>
                    </a:p>
                  </a:txBody>
                  <a:tcPr/>
                </a:tc>
                <a:tc gridSpan="6">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NZ" sz="2400" u="none" strike="noStrike" dirty="0" smtClean="0">
                          <a:solidFill>
                            <a:schemeClr val="tx2"/>
                          </a:solidFill>
                          <a:effectLst/>
                        </a:rPr>
                        <a:t>S = </a:t>
                      </a:r>
                      <a:r>
                        <a:rPr lang="en-NZ" sz="2400" b="1" u="none" strike="noStrike" dirty="0" smtClean="0">
                          <a:solidFill>
                            <a:srgbClr val="C00000"/>
                          </a:solidFill>
                          <a:effectLst/>
                        </a:rPr>
                        <a:t>50</a:t>
                      </a:r>
                      <a:r>
                        <a:rPr lang="en-NZ" sz="2400" u="none" strike="noStrike" dirty="0" smtClean="0">
                          <a:solidFill>
                            <a:schemeClr val="tx2"/>
                          </a:solidFill>
                          <a:effectLst/>
                        </a:rPr>
                        <a:t> </a:t>
                      </a:r>
                      <a:r>
                        <a:rPr lang="en-NZ" sz="2400" u="none" strike="noStrike" kern="1200" dirty="0" smtClean="0">
                          <a:solidFill>
                            <a:schemeClr val="tx2"/>
                          </a:solidFill>
                          <a:effectLst/>
                          <a:latin typeface="+mn-lt"/>
                          <a:ea typeface="+mn-ea"/>
                          <a:cs typeface="+mn-cs"/>
                        </a:rPr>
                        <a:t>subjects</a:t>
                      </a:r>
                      <a:r>
                        <a:rPr lang="en-NZ" sz="2400" u="none" strike="noStrike" dirty="0" smtClean="0">
                          <a:solidFill>
                            <a:schemeClr val="tx2"/>
                          </a:solidFill>
                          <a:effectLst/>
                        </a:rPr>
                        <a:t>, T = 10 times</a:t>
                      </a:r>
                      <a:endParaRPr lang="en-NZ" sz="2400" b="1" i="0" u="none" strike="noStrike" dirty="0" smtClean="0">
                        <a:solidFill>
                          <a:schemeClr val="tx2"/>
                        </a:solidFill>
                        <a:effectLst/>
                        <a:latin typeface="+mn-lt"/>
                      </a:endParaRPr>
                    </a:p>
                  </a:txBody>
                  <a:tcPr marL="9525" marR="9525" marT="9525" marB="0" anchor="ctr">
                    <a:lnT w="12700" cap="flat" cmpd="sng" algn="ctr">
                      <a:solidFill>
                        <a:schemeClr val="bg1">
                          <a:lumMod val="50000"/>
                        </a:schemeClr>
                      </a:solidFill>
                      <a:prstDash val="solid"/>
                      <a:round/>
                      <a:headEnd type="none" w="med" len="med"/>
                      <a:tailEnd type="none" w="med" len="med"/>
                    </a:lnT>
                    <a:solidFill>
                      <a:schemeClr val="accent5">
                        <a:lumMod val="20000"/>
                        <a:lumOff val="80000"/>
                      </a:schemeClr>
                    </a:solidFill>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r h="405516">
                <a:tc gridSpan="4">
                  <a:txBody>
                    <a:bodyPr/>
                    <a:lstStyle/>
                    <a:p>
                      <a:pPr algn="ctr" fontAlgn="ctr"/>
                      <a:r>
                        <a:rPr lang="en-NZ" sz="1800" b="0" u="none" strike="noStrike" dirty="0" err="1">
                          <a:solidFill>
                            <a:schemeClr val="tx2"/>
                          </a:solidFill>
                          <a:effectLst/>
                        </a:rPr>
                        <a:t>rLR</a:t>
                      </a:r>
                      <a:r>
                        <a:rPr lang="en-NZ" sz="1800" b="0" u="none" strike="noStrike" dirty="0">
                          <a:solidFill>
                            <a:schemeClr val="tx2"/>
                          </a:solidFill>
                          <a:effectLst/>
                        </a:rPr>
                        <a:t>-based</a:t>
                      </a:r>
                      <a:endParaRPr lang="en-NZ" sz="1800" b="0" i="0" u="none" strike="noStrike" dirty="0">
                        <a:solidFill>
                          <a:schemeClr val="tx2"/>
                        </a:solidFill>
                        <a:effectLst/>
                        <a:latin typeface="Calibri"/>
                      </a:endParaRPr>
                    </a:p>
                  </a:txBody>
                  <a:tcPr marL="9525" marR="9525" marT="9525" marB="0" anchor="ctr">
                    <a:noFill/>
                  </a:tcPr>
                </a:tc>
                <a:tc hMerge="1">
                  <a:txBody>
                    <a:bodyPr/>
                    <a:lstStyle/>
                    <a:p>
                      <a:endParaRPr lang="en-NZ"/>
                    </a:p>
                  </a:txBody>
                  <a:tcPr/>
                </a:tc>
                <a:tc hMerge="1">
                  <a:txBody>
                    <a:bodyPr/>
                    <a:lstStyle/>
                    <a:p>
                      <a:endParaRPr lang="en-NZ"/>
                    </a:p>
                  </a:txBody>
                  <a:tcPr/>
                </a:tc>
                <a:tc hMerge="1">
                  <a:txBody>
                    <a:bodyPr/>
                    <a:lstStyle/>
                    <a:p>
                      <a:endParaRPr lang="en-NZ"/>
                    </a:p>
                  </a:txBody>
                  <a:tcPr/>
                </a:tc>
                <a:tc gridSpan="3">
                  <a:txBody>
                    <a:bodyPr/>
                    <a:lstStyle/>
                    <a:p>
                      <a:pPr algn="ctr" fontAlgn="ctr"/>
                      <a:r>
                        <a:rPr lang="en-NZ" sz="1800" b="0" u="none" strike="noStrike" dirty="0">
                          <a:solidFill>
                            <a:schemeClr val="tx2"/>
                          </a:solidFill>
                          <a:effectLst/>
                        </a:rPr>
                        <a:t>positive</a:t>
                      </a:r>
                      <a:endParaRPr lang="en-NZ" sz="1800" b="0" i="0" u="none" strike="noStrike" dirty="0">
                        <a:solidFill>
                          <a:schemeClr val="tx2"/>
                        </a:solidFill>
                        <a:effectLst/>
                        <a:latin typeface="Calibri"/>
                      </a:endParaRPr>
                    </a:p>
                  </a:txBody>
                  <a:tcPr marL="9525" marR="9525" marT="9525" marB="0" anchor="ctr">
                    <a:noFill/>
                  </a:tcPr>
                </a:tc>
                <a:tc hMerge="1">
                  <a:txBody>
                    <a:bodyPr/>
                    <a:lstStyle/>
                    <a:p>
                      <a:endParaRPr lang="en-NZ"/>
                    </a:p>
                  </a:txBody>
                  <a:tcPr/>
                </a:tc>
                <a:tc hMerge="1">
                  <a:txBody>
                    <a:bodyPr/>
                    <a:lstStyle/>
                    <a:p>
                      <a:endParaRPr lang="en-NZ"/>
                    </a:p>
                  </a:txBody>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0.044</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noFill/>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0.918</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noFill/>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1.000</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1.000</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noFill/>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1.000</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noFill/>
                  </a:tcPr>
                </a:tc>
              </a:tr>
              <a:tr h="405516">
                <a:tc gridSpan="4">
                  <a:txBody>
                    <a:bodyPr/>
                    <a:lstStyle/>
                    <a:p>
                      <a:pPr algn="ctr" fontAlgn="ctr"/>
                      <a:r>
                        <a:rPr lang="en-NZ" sz="1800" b="0" u="none" strike="noStrike">
                          <a:solidFill>
                            <a:schemeClr val="tx2"/>
                          </a:solidFill>
                          <a:effectLst/>
                        </a:rPr>
                        <a:t>BLUP-based</a:t>
                      </a:r>
                      <a:endParaRPr lang="en-NZ" sz="1800" b="0" i="0" u="none" strike="noStrike">
                        <a:solidFill>
                          <a:schemeClr val="tx2"/>
                        </a:solidFill>
                        <a:effectLst/>
                        <a:latin typeface="Calibri"/>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hMerge="1">
                  <a:txBody>
                    <a:bodyPr/>
                    <a:lstStyle/>
                    <a:p>
                      <a:endParaRPr lang="en-NZ"/>
                    </a:p>
                  </a:txBody>
                  <a:tcPr/>
                </a:tc>
                <a:tc hMerge="1">
                  <a:txBody>
                    <a:bodyPr/>
                    <a:lstStyle/>
                    <a:p>
                      <a:endParaRPr lang="en-NZ"/>
                    </a:p>
                  </a:txBody>
                  <a:tcPr/>
                </a:tc>
                <a:tc hMerge="1">
                  <a:txBody>
                    <a:bodyPr/>
                    <a:lstStyle/>
                    <a:p>
                      <a:endParaRPr lang="en-NZ"/>
                    </a:p>
                  </a:txBody>
                  <a:tcPr/>
                </a:tc>
                <a:tc gridSpan="3">
                  <a:txBody>
                    <a:bodyPr/>
                    <a:lstStyle/>
                    <a:p>
                      <a:pPr algn="ctr" fontAlgn="ctr"/>
                      <a:r>
                        <a:rPr lang="en-NZ" sz="1800" b="0" u="none" strike="noStrike" dirty="0">
                          <a:solidFill>
                            <a:schemeClr val="tx2"/>
                          </a:solidFill>
                          <a:effectLst/>
                        </a:rPr>
                        <a:t>positive</a:t>
                      </a:r>
                      <a:endParaRPr lang="en-NZ" sz="1800" b="0" i="0" u="none" strike="noStrike" dirty="0">
                        <a:solidFill>
                          <a:schemeClr val="tx2"/>
                        </a:solidFill>
                        <a:effectLst/>
                        <a:latin typeface="Calibri"/>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hMerge="1">
                  <a:txBody>
                    <a:bodyPr/>
                    <a:lstStyle/>
                    <a:p>
                      <a:endParaRPr lang="en-NZ"/>
                    </a:p>
                  </a:txBody>
                  <a:tcPr/>
                </a:tc>
                <a:tc hMerge="1">
                  <a:txBody>
                    <a:bodyPr/>
                    <a:lstStyle/>
                    <a:p>
                      <a:endParaRPr lang="en-NZ"/>
                    </a:p>
                  </a:txBody>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0.044</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0.904</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1.000</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1.000</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1.000</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r>
              <a:tr h="405516">
                <a:tc gridSpan="4">
                  <a:txBody>
                    <a:bodyPr/>
                    <a:lstStyle/>
                    <a:p>
                      <a:pPr algn="ctr" fontAlgn="ctr"/>
                      <a:r>
                        <a:rPr lang="en-NZ" sz="1800" b="0" u="none" strike="noStrike">
                          <a:solidFill>
                            <a:schemeClr val="tx2"/>
                          </a:solidFill>
                          <a:effectLst/>
                        </a:rPr>
                        <a:t>rLR-based</a:t>
                      </a:r>
                      <a:endParaRPr lang="en-NZ" sz="1800" b="0" i="0" u="none" strike="noStrike">
                        <a:solidFill>
                          <a:schemeClr val="tx2"/>
                        </a:solidFill>
                        <a:effectLst/>
                        <a:latin typeface="Calibri"/>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hMerge="1">
                  <a:txBody>
                    <a:bodyPr/>
                    <a:lstStyle/>
                    <a:p>
                      <a:endParaRPr lang="en-NZ"/>
                    </a:p>
                  </a:txBody>
                  <a:tcPr/>
                </a:tc>
                <a:tc hMerge="1">
                  <a:txBody>
                    <a:bodyPr/>
                    <a:lstStyle/>
                    <a:p>
                      <a:endParaRPr lang="en-NZ"/>
                    </a:p>
                  </a:txBody>
                  <a:tcPr/>
                </a:tc>
                <a:tc hMerge="1">
                  <a:txBody>
                    <a:bodyPr/>
                    <a:lstStyle/>
                    <a:p>
                      <a:endParaRPr lang="en-NZ"/>
                    </a:p>
                  </a:txBody>
                  <a:tcPr/>
                </a:tc>
                <a:tc gridSpan="3">
                  <a:txBody>
                    <a:bodyPr/>
                    <a:lstStyle/>
                    <a:p>
                      <a:pPr algn="ctr" fontAlgn="ctr"/>
                      <a:r>
                        <a:rPr lang="en-NZ" sz="1800" b="0" u="none" strike="noStrike" dirty="0">
                          <a:solidFill>
                            <a:schemeClr val="tx2"/>
                          </a:solidFill>
                          <a:effectLst/>
                        </a:rPr>
                        <a:t>none</a:t>
                      </a:r>
                      <a:endParaRPr lang="en-NZ" sz="1800" b="0" i="0" u="none" strike="noStrike" dirty="0">
                        <a:solidFill>
                          <a:schemeClr val="tx2"/>
                        </a:solidFill>
                        <a:effectLst/>
                        <a:latin typeface="Calibri"/>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hMerge="1">
                  <a:txBody>
                    <a:bodyPr/>
                    <a:lstStyle/>
                    <a:p>
                      <a:endParaRPr lang="en-NZ"/>
                    </a:p>
                  </a:txBody>
                  <a:tcPr/>
                </a:tc>
                <a:tc hMerge="1">
                  <a:txBody>
                    <a:bodyPr/>
                    <a:lstStyle/>
                    <a:p>
                      <a:endParaRPr lang="en-NZ"/>
                    </a:p>
                  </a:txBody>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0.032</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0.846</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1.000</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1.000</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1.000</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T w="12700" cap="flat" cmpd="sng" algn="ctr">
                      <a:solidFill>
                        <a:schemeClr val="bg1">
                          <a:lumMod val="50000"/>
                        </a:schemeClr>
                      </a:solidFill>
                      <a:prstDash val="solid"/>
                      <a:round/>
                      <a:headEnd type="none" w="med" len="med"/>
                      <a:tailEnd type="none" w="med" len="med"/>
                    </a:lnT>
                    <a:noFill/>
                  </a:tcPr>
                </a:tc>
              </a:tr>
              <a:tr h="405516">
                <a:tc gridSpan="4">
                  <a:txBody>
                    <a:bodyPr/>
                    <a:lstStyle/>
                    <a:p>
                      <a:pPr algn="ctr" fontAlgn="ctr"/>
                      <a:r>
                        <a:rPr lang="en-NZ" sz="1800" b="0" u="none" strike="noStrike">
                          <a:solidFill>
                            <a:schemeClr val="tx2"/>
                          </a:solidFill>
                          <a:effectLst/>
                        </a:rPr>
                        <a:t>BLUP-based</a:t>
                      </a:r>
                      <a:endParaRPr lang="en-NZ" sz="1800" b="0" i="0" u="none" strike="noStrike">
                        <a:solidFill>
                          <a:schemeClr val="tx2"/>
                        </a:solidFill>
                        <a:effectLst/>
                        <a:latin typeface="Calibri"/>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hMerge="1">
                  <a:txBody>
                    <a:bodyPr/>
                    <a:lstStyle/>
                    <a:p>
                      <a:endParaRPr lang="en-NZ"/>
                    </a:p>
                  </a:txBody>
                  <a:tcPr/>
                </a:tc>
                <a:tc hMerge="1">
                  <a:txBody>
                    <a:bodyPr/>
                    <a:lstStyle/>
                    <a:p>
                      <a:endParaRPr lang="en-NZ"/>
                    </a:p>
                  </a:txBody>
                  <a:tcPr/>
                </a:tc>
                <a:tc hMerge="1">
                  <a:txBody>
                    <a:bodyPr/>
                    <a:lstStyle/>
                    <a:p>
                      <a:endParaRPr lang="en-NZ"/>
                    </a:p>
                  </a:txBody>
                  <a:tcPr/>
                </a:tc>
                <a:tc gridSpan="3">
                  <a:txBody>
                    <a:bodyPr/>
                    <a:lstStyle/>
                    <a:p>
                      <a:pPr algn="ctr" fontAlgn="ctr"/>
                      <a:r>
                        <a:rPr lang="en-NZ" sz="1800" b="0" u="none" strike="noStrike" dirty="0">
                          <a:solidFill>
                            <a:schemeClr val="tx2"/>
                          </a:solidFill>
                          <a:effectLst/>
                        </a:rPr>
                        <a:t>none</a:t>
                      </a:r>
                      <a:endParaRPr lang="en-NZ" sz="1800" b="0" i="0" u="none" strike="noStrike" dirty="0">
                        <a:solidFill>
                          <a:schemeClr val="tx2"/>
                        </a:solidFill>
                        <a:effectLst/>
                        <a:latin typeface="Calibri"/>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hMerge="1">
                  <a:txBody>
                    <a:bodyPr/>
                    <a:lstStyle/>
                    <a:p>
                      <a:endParaRPr lang="en-NZ"/>
                    </a:p>
                  </a:txBody>
                  <a:tcPr/>
                </a:tc>
                <a:tc hMerge="1">
                  <a:txBody>
                    <a:bodyPr/>
                    <a:lstStyle/>
                    <a:p>
                      <a:endParaRPr lang="en-NZ"/>
                    </a:p>
                  </a:txBody>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0.024</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0.820</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a:solidFill>
                            <a:schemeClr val="tx2"/>
                          </a:solidFill>
                          <a:effectLst/>
                          <a:latin typeface="Courier New" panose="02070309020205020404" pitchFamily="49" charset="0"/>
                          <a:cs typeface="Courier New" panose="02070309020205020404" pitchFamily="49" charset="0"/>
                        </a:rPr>
                        <a:t>1.000</a:t>
                      </a:r>
                      <a:endParaRPr lang="en-NZ" sz="1800" b="0" i="0" u="none" strike="noStrike">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1.000</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NZ" sz="1800" u="none" strike="noStrike" dirty="0">
                          <a:solidFill>
                            <a:schemeClr val="tx2"/>
                          </a:solidFill>
                          <a:effectLst/>
                          <a:latin typeface="Courier New" panose="02070309020205020404" pitchFamily="49" charset="0"/>
                          <a:cs typeface="Courier New" panose="02070309020205020404" pitchFamily="49" charset="0"/>
                        </a:rPr>
                        <a:t>1.000</a:t>
                      </a:r>
                      <a:endParaRPr lang="en-NZ" sz="1800" b="0" i="0" u="none" strike="noStrike" dirty="0">
                        <a:solidFill>
                          <a:schemeClr val="tx2"/>
                        </a:solidFill>
                        <a:effectLst/>
                        <a:latin typeface="Courier New" panose="02070309020205020404" pitchFamily="49" charset="0"/>
                        <a:cs typeface="Courier New" panose="02070309020205020404" pitchFamily="49" charset="0"/>
                      </a:endParaRPr>
                    </a:p>
                  </a:txBody>
                  <a:tcPr marL="9525" marR="9525" marT="9525" marB="0" anchor="ctr">
                    <a:lnB w="12700" cap="flat" cmpd="sng" algn="ctr">
                      <a:solidFill>
                        <a:schemeClr val="bg1">
                          <a:lumMod val="50000"/>
                        </a:schemeClr>
                      </a:solidFill>
                      <a:prstDash val="solid"/>
                      <a:round/>
                      <a:headEnd type="none" w="med" len="med"/>
                      <a:tailEnd type="none" w="med" len="med"/>
                    </a:lnB>
                    <a:noFill/>
                  </a:tcPr>
                </a:tc>
              </a:tr>
            </a:tbl>
          </a:graphicData>
        </a:graphic>
      </p:graphicFrame>
      <p:sp>
        <p:nvSpPr>
          <p:cNvPr id="3" name="TextBox 2"/>
          <p:cNvSpPr txBox="1"/>
          <p:nvPr/>
        </p:nvSpPr>
        <p:spPr>
          <a:xfrm>
            <a:off x="3203848" y="1124744"/>
            <a:ext cx="720080" cy="461665"/>
          </a:xfrm>
          <a:prstGeom prst="rect">
            <a:avLst/>
          </a:prstGeom>
          <a:noFill/>
        </p:spPr>
        <p:txBody>
          <a:bodyPr wrap="square" rtlCol="0">
            <a:spAutoFit/>
          </a:bodyPr>
          <a:lstStyle/>
          <a:p>
            <a:r>
              <a:rPr lang="en-NZ" sz="2400" b="1" dirty="0" smtClean="0">
                <a:solidFill>
                  <a:schemeClr val="accent2"/>
                </a:solidFill>
              </a:rPr>
              <a:t>Size</a:t>
            </a:r>
            <a:endParaRPr lang="en-NZ" sz="2400" b="1" dirty="0">
              <a:solidFill>
                <a:schemeClr val="accent2"/>
              </a:solidFill>
            </a:endParaRPr>
          </a:p>
        </p:txBody>
      </p:sp>
      <p:sp>
        <p:nvSpPr>
          <p:cNvPr id="5" name="Down Arrow 4"/>
          <p:cNvSpPr/>
          <p:nvPr/>
        </p:nvSpPr>
        <p:spPr>
          <a:xfrm>
            <a:off x="3347864" y="1484784"/>
            <a:ext cx="324035" cy="36004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Tree>
    <p:extLst>
      <p:ext uri="{BB962C8B-B14F-4D97-AF65-F5344CB8AC3E}">
        <p14:creationId xmlns:p14="http://schemas.microsoft.com/office/powerpoint/2010/main" val="1681253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5877272"/>
            <a:ext cx="8784976" cy="917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601843"/>
            <a:ext cx="6219672" cy="52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NZ" dirty="0" smtClean="0"/>
              <a:t>Application to Beetle Richness</a:t>
            </a:r>
            <a:endParaRPr lang="en-NZ" dirty="0"/>
          </a:p>
        </p:txBody>
      </p:sp>
      <p:sp>
        <p:nvSpPr>
          <p:cNvPr id="3" name="Content Placeholder 2"/>
          <p:cNvSpPr>
            <a:spLocks noGrp="1"/>
          </p:cNvSpPr>
          <p:nvPr>
            <p:ph idx="1"/>
          </p:nvPr>
        </p:nvSpPr>
        <p:spPr>
          <a:xfrm>
            <a:off x="755576" y="1278065"/>
            <a:ext cx="7992888" cy="647555"/>
          </a:xfrm>
        </p:spPr>
        <p:txBody>
          <a:bodyPr/>
          <a:lstStyle/>
          <a:p>
            <a:r>
              <a:rPr lang="en-NZ" sz="2400" b="0" dirty="0"/>
              <a:t>Does the annual trend in </a:t>
            </a:r>
            <a:r>
              <a:rPr lang="en-NZ" sz="2400" b="0" dirty="0" smtClean="0"/>
              <a:t>richness </a:t>
            </a:r>
            <a:r>
              <a:rPr lang="en-NZ" sz="2400" b="0" dirty="0"/>
              <a:t>differ between sites?</a:t>
            </a:r>
          </a:p>
          <a:p>
            <a:endParaRPr lang="en-NZ" sz="1600" dirty="0">
              <a:solidFill>
                <a:schemeClr val="accent2"/>
              </a:solidFill>
            </a:endParaRPr>
          </a:p>
          <a:p>
            <a:endParaRPr lang="en-NZ" sz="1000" dirty="0">
              <a:solidFill>
                <a:schemeClr val="accent2"/>
              </a:solidFill>
            </a:endParaRPr>
          </a:p>
          <a:p>
            <a:endParaRPr lang="en-NZ" dirty="0"/>
          </a:p>
        </p:txBody>
      </p:sp>
      <p:sp>
        <p:nvSpPr>
          <p:cNvPr id="7" name="TextBox 6"/>
          <p:cNvSpPr txBox="1"/>
          <p:nvPr/>
        </p:nvSpPr>
        <p:spPr>
          <a:xfrm>
            <a:off x="6660232" y="5161547"/>
            <a:ext cx="2232248" cy="584775"/>
          </a:xfrm>
          <a:prstGeom prst="rect">
            <a:avLst/>
          </a:prstGeom>
          <a:noFill/>
        </p:spPr>
        <p:txBody>
          <a:bodyPr wrap="square" rtlCol="0">
            <a:spAutoFit/>
          </a:bodyPr>
          <a:lstStyle/>
          <a:p>
            <a:pPr algn="ctr"/>
            <a:r>
              <a:rPr lang="en-NZ" sz="1600" i="1" dirty="0" smtClean="0">
                <a:solidFill>
                  <a:schemeClr val="tx2"/>
                </a:solidFill>
              </a:rPr>
              <a:t>Symbols denote different seasonal visits</a:t>
            </a:r>
            <a:endParaRPr lang="en-NZ" sz="1600" i="1" dirty="0">
              <a:solidFill>
                <a:schemeClr val="tx2"/>
              </a:solidFill>
            </a:endParaRPr>
          </a:p>
        </p:txBody>
      </p:sp>
    </p:spTree>
    <p:extLst>
      <p:ext uri="{BB962C8B-B14F-4D97-AF65-F5344CB8AC3E}">
        <p14:creationId xmlns:p14="http://schemas.microsoft.com/office/powerpoint/2010/main" val="1973755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Application to Beetle Richness</a:t>
            </a:r>
            <a:endParaRPr lang="en-NZ" dirty="0"/>
          </a:p>
        </p:txBody>
      </p:sp>
      <p:sp>
        <p:nvSpPr>
          <p:cNvPr id="6" name="Content Placeholder 5"/>
          <p:cNvSpPr>
            <a:spLocks noGrp="1"/>
          </p:cNvSpPr>
          <p:nvPr>
            <p:ph idx="1"/>
          </p:nvPr>
        </p:nvSpPr>
        <p:spPr>
          <a:xfrm>
            <a:off x="467544" y="1412777"/>
            <a:ext cx="8229600" cy="792088"/>
          </a:xfrm>
        </p:spPr>
        <p:txBody>
          <a:bodyPr>
            <a:normAutofit/>
          </a:bodyPr>
          <a:lstStyle/>
          <a:p>
            <a:pPr>
              <a:lnSpc>
                <a:spcPct val="150000"/>
              </a:lnSpc>
            </a:pPr>
            <a:r>
              <a:rPr lang="en-NZ" sz="2400" b="0" dirty="0" smtClean="0"/>
              <a:t>Test of site-specific spline term, </a:t>
            </a:r>
            <a:r>
              <a:rPr lang="en-NZ" sz="2400" b="0" dirty="0" err="1" smtClean="0">
                <a:solidFill>
                  <a:srgbClr val="C00000"/>
                </a:solidFill>
              </a:rPr>
              <a:t>Site.Spline</a:t>
            </a:r>
            <a:r>
              <a:rPr lang="en-NZ" sz="2400" b="0" dirty="0" smtClean="0">
                <a:solidFill>
                  <a:srgbClr val="C00000"/>
                </a:solidFill>
              </a:rPr>
              <a:t>(Year)</a:t>
            </a:r>
          </a:p>
          <a:p>
            <a:pPr marL="0" indent="0">
              <a:buNone/>
            </a:pPr>
            <a:endParaRPr lang="en-NZ" sz="2400" dirty="0"/>
          </a:p>
        </p:txBody>
      </p:sp>
      <p:graphicFrame>
        <p:nvGraphicFramePr>
          <p:cNvPr id="7" name="Table 6"/>
          <p:cNvGraphicFramePr>
            <a:graphicFrameLocks noGrp="1"/>
          </p:cNvGraphicFramePr>
          <p:nvPr>
            <p:extLst>
              <p:ext uri="{D42A27DB-BD31-4B8C-83A1-F6EECF244321}">
                <p14:modId xmlns:p14="http://schemas.microsoft.com/office/powerpoint/2010/main" val="599139937"/>
              </p:ext>
            </p:extLst>
          </p:nvPr>
        </p:nvGraphicFramePr>
        <p:xfrm>
          <a:off x="683568" y="2348880"/>
          <a:ext cx="7920880" cy="1872207"/>
        </p:xfrm>
        <a:graphic>
          <a:graphicData uri="http://schemas.openxmlformats.org/drawingml/2006/table">
            <a:tbl>
              <a:tblPr>
                <a:tableStyleId>{FABFCF23-3B69-468F-B69F-88F6DE6A72F2}</a:tableStyleId>
              </a:tblPr>
              <a:tblGrid>
                <a:gridCol w="5544616"/>
                <a:gridCol w="1386154"/>
                <a:gridCol w="990110"/>
              </a:tblGrid>
              <a:tr h="624069">
                <a:tc>
                  <a:txBody>
                    <a:bodyPr/>
                    <a:lstStyle/>
                    <a:p>
                      <a:pPr algn="l" fontAlgn="b"/>
                      <a:r>
                        <a:rPr lang="en-NZ" sz="2400" b="1" u="none" strike="noStrike" dirty="0" smtClean="0">
                          <a:solidFill>
                            <a:schemeClr val="tx2"/>
                          </a:solidFill>
                          <a:effectLst/>
                        </a:rPr>
                        <a:t>Random</a:t>
                      </a:r>
                      <a:r>
                        <a:rPr lang="en-NZ" sz="2400" b="1" u="none" strike="noStrike" baseline="0" dirty="0" smtClean="0">
                          <a:solidFill>
                            <a:schemeClr val="tx2"/>
                          </a:solidFill>
                          <a:effectLst/>
                        </a:rPr>
                        <a:t> </a:t>
                      </a:r>
                      <a:r>
                        <a:rPr lang="en-NZ" sz="2400" b="1" u="none" strike="noStrike" dirty="0" smtClean="0">
                          <a:solidFill>
                            <a:schemeClr val="tx2"/>
                          </a:solidFill>
                          <a:effectLst/>
                        </a:rPr>
                        <a:t>Model</a:t>
                      </a:r>
                      <a:endParaRPr lang="en-NZ" sz="2400" b="1" i="0" u="none" strike="noStrike" dirty="0">
                        <a:solidFill>
                          <a:schemeClr val="tx2"/>
                        </a:solidFill>
                        <a:effectLst/>
                        <a:latin typeface="Calibri"/>
                      </a:endParaRPr>
                    </a:p>
                  </a:txBody>
                  <a:tcPr marL="0" marR="0" marT="0" marB="0" anchor="ctr">
                    <a:lnL w="12700" cmpd="sng">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1" u="none" strike="noStrike" dirty="0">
                          <a:solidFill>
                            <a:schemeClr val="tx2"/>
                          </a:solidFill>
                          <a:effectLst/>
                        </a:rPr>
                        <a:t>Deviance</a:t>
                      </a:r>
                      <a:endParaRPr lang="en-NZ" sz="2400" b="1" i="0" u="none" strike="noStrike" dirty="0">
                        <a:solidFill>
                          <a:schemeClr val="tx2"/>
                        </a:solidFill>
                        <a:effectLst/>
                        <a:latin typeface="Calibri"/>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1" u="none" strike="noStrike" dirty="0">
                          <a:solidFill>
                            <a:schemeClr val="tx2"/>
                          </a:solidFill>
                          <a:effectLst/>
                        </a:rPr>
                        <a:t>DF</a:t>
                      </a:r>
                      <a:endParaRPr lang="en-NZ" sz="2400" b="1" i="0" u="none" strike="noStrike" dirty="0">
                        <a:solidFill>
                          <a:schemeClr val="tx2"/>
                        </a:solidFill>
                        <a:effectLst/>
                        <a:latin typeface="Calibri"/>
                      </a:endParaRPr>
                    </a:p>
                  </a:txBody>
                  <a:tcPr marL="0" marR="0" marT="0" marB="0" anchor="ctr">
                    <a:lnL>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624069">
                <a:tc>
                  <a:txBody>
                    <a:bodyPr/>
                    <a:lstStyle/>
                    <a:p>
                      <a:pPr algn="l" fontAlgn="b"/>
                      <a:r>
                        <a:rPr lang="en-NZ" sz="2400" u="none" strike="noStrike" dirty="0" err="1" smtClean="0">
                          <a:solidFill>
                            <a:schemeClr val="tx2"/>
                          </a:solidFill>
                          <a:effectLst/>
                        </a:rPr>
                        <a:t>Visit+Site.Visit+Spline</a:t>
                      </a:r>
                      <a:r>
                        <a:rPr lang="en-NZ" sz="2400" u="none" strike="noStrike" dirty="0" smtClean="0">
                          <a:solidFill>
                            <a:schemeClr val="tx2"/>
                          </a:solidFill>
                          <a:effectLst/>
                        </a:rPr>
                        <a:t>(Year)+</a:t>
                      </a:r>
                      <a:r>
                        <a:rPr lang="en-NZ" sz="2400" u="none" strike="noStrike" dirty="0" err="1" smtClean="0">
                          <a:solidFill>
                            <a:srgbClr val="C00000"/>
                          </a:solidFill>
                          <a:effectLst/>
                        </a:rPr>
                        <a:t>Site.Spline</a:t>
                      </a:r>
                      <a:r>
                        <a:rPr lang="en-NZ" sz="2400" u="none" strike="noStrike" dirty="0" smtClean="0">
                          <a:solidFill>
                            <a:srgbClr val="C00000"/>
                          </a:solidFill>
                          <a:effectLst/>
                        </a:rPr>
                        <a:t>(Year)</a:t>
                      </a:r>
                      <a:endParaRPr lang="en-NZ" sz="2400" b="0" i="0" u="none" strike="noStrike" dirty="0">
                        <a:solidFill>
                          <a:srgbClr val="C00000"/>
                        </a:solidFill>
                        <a:effectLst/>
                        <a:latin typeface="Calibri"/>
                      </a:endParaRPr>
                    </a:p>
                  </a:txBody>
                  <a:tcPr marL="0" marR="0" marT="0" marB="0" anchor="ctr">
                    <a:lnL w="12700" cmpd="sng">
                      <a:noFill/>
                    </a:lnL>
                    <a:lnR>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NZ" sz="2400" u="none" strike="noStrike" dirty="0">
                          <a:solidFill>
                            <a:schemeClr val="tx2"/>
                          </a:solidFill>
                          <a:effectLst/>
                        </a:rPr>
                        <a:t>-57.26</a:t>
                      </a:r>
                      <a:endParaRPr lang="en-NZ" sz="2400" b="0" i="0" u="none" strike="noStrike" dirty="0">
                        <a:solidFill>
                          <a:schemeClr val="tx2"/>
                        </a:solidFill>
                        <a:effectLst/>
                        <a:latin typeface="Calibri"/>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NZ" sz="2400" u="none" strike="noStrike" dirty="0">
                          <a:solidFill>
                            <a:schemeClr val="tx2"/>
                          </a:solidFill>
                          <a:effectLst/>
                        </a:rPr>
                        <a:t>21</a:t>
                      </a:r>
                      <a:endParaRPr lang="en-NZ" sz="2400" b="0" i="0" u="none" strike="noStrike" dirty="0">
                        <a:solidFill>
                          <a:schemeClr val="tx2"/>
                        </a:solidFill>
                        <a:effectLst/>
                        <a:latin typeface="Calibri"/>
                      </a:endParaRPr>
                    </a:p>
                  </a:txBody>
                  <a:tcPr marL="0" marR="0" marT="0" marB="0" anchor="ctr">
                    <a:lnL>
                      <a:noFill/>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r>
              <a:tr h="624069">
                <a:tc>
                  <a:txBody>
                    <a:bodyPr/>
                    <a:lstStyle/>
                    <a:p>
                      <a:pPr algn="l" fontAlgn="b"/>
                      <a:r>
                        <a:rPr lang="en-NZ" sz="2400" u="none" strike="noStrike" dirty="0" err="1" smtClean="0">
                          <a:solidFill>
                            <a:schemeClr val="tx2"/>
                          </a:solidFill>
                          <a:effectLst/>
                        </a:rPr>
                        <a:t>Visit+Site.Visit+Spline</a:t>
                      </a:r>
                      <a:r>
                        <a:rPr lang="en-NZ" sz="2400" u="none" strike="noStrike" dirty="0" smtClean="0">
                          <a:solidFill>
                            <a:schemeClr val="tx2"/>
                          </a:solidFill>
                          <a:effectLst/>
                        </a:rPr>
                        <a:t>(Year)</a:t>
                      </a:r>
                      <a:endParaRPr lang="en-NZ" sz="2400" b="0" i="0" u="none" strike="noStrike" dirty="0">
                        <a:solidFill>
                          <a:schemeClr val="tx2"/>
                        </a:solidFill>
                        <a:effectLst/>
                        <a:latin typeface="Calibri"/>
                      </a:endParaRPr>
                    </a:p>
                  </a:txBody>
                  <a:tcPr marL="0" marR="0" marT="0" marB="0" anchor="ctr">
                    <a:lnL w="12700" cmpd="sng">
                      <a:noFill/>
                    </a:lnL>
                    <a:lnR>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u="none" strike="noStrike" dirty="0">
                          <a:solidFill>
                            <a:schemeClr val="tx2"/>
                          </a:solidFill>
                          <a:effectLst/>
                        </a:rPr>
                        <a:t>-53.38</a:t>
                      </a:r>
                      <a:endParaRPr lang="en-NZ" sz="2400" b="0" i="0" u="none" strike="noStrike" dirty="0">
                        <a:solidFill>
                          <a:schemeClr val="tx2"/>
                        </a:solidFill>
                        <a:effectLst/>
                        <a:latin typeface="Calibri"/>
                      </a:endParaRPr>
                    </a:p>
                  </a:txBody>
                  <a:tcPr marL="0" marR="0" marT="0" marB="0" anchor="ctr">
                    <a:lnL>
                      <a:noFill/>
                    </a:lnL>
                    <a:lnR>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u="none" strike="noStrike" dirty="0">
                          <a:solidFill>
                            <a:schemeClr val="tx2"/>
                          </a:solidFill>
                          <a:effectLst/>
                        </a:rPr>
                        <a:t>22</a:t>
                      </a:r>
                      <a:endParaRPr lang="en-NZ" sz="2400" b="0" i="0" u="none" strike="noStrike" dirty="0">
                        <a:solidFill>
                          <a:schemeClr val="tx2"/>
                        </a:solidFill>
                        <a:effectLst/>
                        <a:latin typeface="Calibri"/>
                      </a:endParaRPr>
                    </a:p>
                  </a:txBody>
                  <a:tcPr marL="0" marR="0" marT="0" marB="0" anchor="ctr">
                    <a:lnL>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0000" b="18000"/>
          <a:stretch/>
        </p:blipFill>
        <p:spPr bwMode="auto">
          <a:xfrm>
            <a:off x="5580112" y="4831804"/>
            <a:ext cx="28575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11560" y="4577888"/>
            <a:ext cx="3779753" cy="506292"/>
          </a:xfrm>
          <a:prstGeom prst="rect">
            <a:avLst/>
          </a:prstGeom>
        </p:spPr>
        <p:txBody>
          <a:bodyPr wrap="none">
            <a:spAutoFit/>
          </a:bodyPr>
          <a:lstStyle/>
          <a:p>
            <a:pPr>
              <a:lnSpc>
                <a:spcPct val="150000"/>
              </a:lnSpc>
            </a:pPr>
            <a:r>
              <a:rPr lang="en-NZ" sz="2000" b="1" dirty="0">
                <a:solidFill>
                  <a:schemeClr val="tx2"/>
                </a:solidFill>
              </a:rPr>
              <a:t>Fixed model</a:t>
            </a:r>
            <a:r>
              <a:rPr lang="en-NZ" sz="2000" dirty="0">
                <a:solidFill>
                  <a:schemeClr val="tx2"/>
                </a:solidFill>
              </a:rPr>
              <a:t>: Site + Year + </a:t>
            </a:r>
            <a:r>
              <a:rPr lang="en-NZ" sz="2000" dirty="0" err="1">
                <a:solidFill>
                  <a:schemeClr val="tx2"/>
                </a:solidFill>
              </a:rPr>
              <a:t>Site.Year</a:t>
            </a:r>
            <a:endParaRPr lang="en-NZ" sz="2000" dirty="0">
              <a:solidFill>
                <a:schemeClr val="tx2"/>
              </a:solidFill>
            </a:endParaRPr>
          </a:p>
        </p:txBody>
      </p:sp>
    </p:spTree>
    <p:extLst>
      <p:ext uri="{BB962C8B-B14F-4D97-AF65-F5344CB8AC3E}">
        <p14:creationId xmlns:p14="http://schemas.microsoft.com/office/powerpoint/2010/main" val="1151801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3198" y="1267902"/>
            <a:ext cx="9080896" cy="4718087"/>
            <a:chOff x="43136" y="694034"/>
            <a:chExt cx="9080896" cy="4718087"/>
          </a:xfrm>
        </p:grpSpPr>
        <p:pic>
          <p:nvPicPr>
            <p:cNvPr id="4" name="Picture 3"/>
            <p:cNvPicPr>
              <a:picLocks noChangeAspect="1"/>
            </p:cNvPicPr>
            <p:nvPr/>
          </p:nvPicPr>
          <p:blipFill rotWithShape="1">
            <a:blip r:embed="rId3"/>
            <a:srcRect t="9051"/>
            <a:stretch/>
          </p:blipFill>
          <p:spPr>
            <a:xfrm>
              <a:off x="43136" y="1155700"/>
              <a:ext cx="4680000" cy="4256421"/>
            </a:xfrm>
            <a:prstGeom prst="rect">
              <a:avLst/>
            </a:prstGeom>
          </p:spPr>
        </p:pic>
        <p:pic>
          <p:nvPicPr>
            <p:cNvPr id="5" name="Picture 4"/>
            <p:cNvPicPr>
              <a:picLocks noChangeAspect="1"/>
            </p:cNvPicPr>
            <p:nvPr/>
          </p:nvPicPr>
          <p:blipFill rotWithShape="1">
            <a:blip r:embed="rId4"/>
            <a:srcRect t="9051"/>
            <a:stretch/>
          </p:blipFill>
          <p:spPr>
            <a:xfrm>
              <a:off x="4444032" y="1155700"/>
              <a:ext cx="4680000" cy="4256421"/>
            </a:xfrm>
            <a:prstGeom prst="rect">
              <a:avLst/>
            </a:prstGeom>
          </p:spPr>
        </p:pic>
        <p:sp>
          <p:nvSpPr>
            <p:cNvPr id="6" name="TextBox 5"/>
            <p:cNvSpPr txBox="1"/>
            <p:nvPr/>
          </p:nvSpPr>
          <p:spPr>
            <a:xfrm>
              <a:off x="755576" y="694035"/>
              <a:ext cx="3456384" cy="461665"/>
            </a:xfrm>
            <a:prstGeom prst="rect">
              <a:avLst/>
            </a:prstGeom>
            <a:noFill/>
          </p:spPr>
          <p:txBody>
            <a:bodyPr wrap="square" rtlCol="0">
              <a:spAutoFit/>
            </a:bodyPr>
            <a:lstStyle/>
            <a:p>
              <a:pPr algn="ctr"/>
              <a:r>
                <a:rPr lang="en-NZ" sz="2400" dirty="0" err="1" smtClean="0">
                  <a:solidFill>
                    <a:schemeClr val="tx2"/>
                  </a:solidFill>
                </a:rPr>
                <a:t>rLR</a:t>
              </a:r>
              <a:r>
                <a:rPr lang="en-NZ" sz="2400" dirty="0" smtClean="0">
                  <a:solidFill>
                    <a:schemeClr val="tx2"/>
                  </a:solidFill>
                </a:rPr>
                <a:t>-based</a:t>
              </a:r>
              <a:endParaRPr lang="en-NZ" sz="2400" dirty="0">
                <a:solidFill>
                  <a:schemeClr val="tx2"/>
                </a:solidFill>
              </a:endParaRPr>
            </a:p>
          </p:txBody>
        </p:sp>
        <p:sp>
          <p:nvSpPr>
            <p:cNvPr id="7" name="TextBox 6"/>
            <p:cNvSpPr txBox="1"/>
            <p:nvPr/>
          </p:nvSpPr>
          <p:spPr>
            <a:xfrm>
              <a:off x="5148064" y="694034"/>
              <a:ext cx="3456384" cy="461665"/>
            </a:xfrm>
            <a:prstGeom prst="rect">
              <a:avLst/>
            </a:prstGeom>
            <a:noFill/>
          </p:spPr>
          <p:txBody>
            <a:bodyPr wrap="square" rtlCol="0">
              <a:spAutoFit/>
            </a:bodyPr>
            <a:lstStyle/>
            <a:p>
              <a:pPr algn="ctr"/>
              <a:r>
                <a:rPr lang="en-NZ" sz="2400" dirty="0" smtClean="0">
                  <a:solidFill>
                    <a:schemeClr val="tx2"/>
                  </a:solidFill>
                </a:rPr>
                <a:t>BLUP-based</a:t>
              </a:r>
              <a:endParaRPr lang="en-NZ" sz="2400" dirty="0">
                <a:solidFill>
                  <a:schemeClr val="tx2"/>
                </a:solidFill>
              </a:endParaRPr>
            </a:p>
          </p:txBody>
        </p:sp>
      </p:grpSp>
      <p:sp>
        <p:nvSpPr>
          <p:cNvPr id="11" name="TextBox 10"/>
          <p:cNvSpPr txBox="1"/>
          <p:nvPr/>
        </p:nvSpPr>
        <p:spPr>
          <a:xfrm>
            <a:off x="418828" y="260648"/>
            <a:ext cx="8329636" cy="707886"/>
          </a:xfrm>
          <a:prstGeom prst="rect">
            <a:avLst/>
          </a:prstGeom>
          <a:noFill/>
        </p:spPr>
        <p:txBody>
          <a:bodyPr wrap="square" rtlCol="0">
            <a:spAutoFit/>
          </a:bodyPr>
          <a:lstStyle/>
          <a:p>
            <a:r>
              <a:rPr lang="en-NZ" sz="4000" b="1" dirty="0" smtClean="0">
                <a:solidFill>
                  <a:srgbClr val="00CC00"/>
                </a:solidFill>
              </a:rPr>
              <a:t>Permutation test </a:t>
            </a:r>
            <a:r>
              <a:rPr lang="en-NZ" sz="4000" b="1" dirty="0">
                <a:solidFill>
                  <a:srgbClr val="00CC00"/>
                </a:solidFill>
              </a:rPr>
              <a:t>of </a:t>
            </a:r>
            <a:r>
              <a:rPr lang="en-NZ" sz="4000" b="1" dirty="0" err="1">
                <a:solidFill>
                  <a:srgbClr val="00CC00"/>
                </a:solidFill>
              </a:rPr>
              <a:t>Site.Spline</a:t>
            </a:r>
            <a:r>
              <a:rPr lang="en-NZ" sz="4000" b="1" dirty="0">
                <a:solidFill>
                  <a:srgbClr val="00CC00"/>
                </a:solidFill>
              </a:rPr>
              <a:t>(Year) </a:t>
            </a:r>
          </a:p>
        </p:txBody>
      </p:sp>
      <p:sp>
        <p:nvSpPr>
          <p:cNvPr id="12" name="TextBox 11"/>
          <p:cNvSpPr txBox="1"/>
          <p:nvPr/>
        </p:nvSpPr>
        <p:spPr>
          <a:xfrm>
            <a:off x="1586918" y="5849044"/>
            <a:ext cx="2174490" cy="461665"/>
          </a:xfrm>
          <a:prstGeom prst="rect">
            <a:avLst/>
          </a:prstGeom>
          <a:noFill/>
        </p:spPr>
        <p:txBody>
          <a:bodyPr wrap="square" rtlCol="0">
            <a:spAutoFit/>
          </a:bodyPr>
          <a:lstStyle/>
          <a:p>
            <a:r>
              <a:rPr lang="en-NZ" sz="2400" b="1" dirty="0">
                <a:solidFill>
                  <a:schemeClr val="tx2"/>
                </a:solidFill>
              </a:rPr>
              <a:t>P-value = </a:t>
            </a:r>
            <a:r>
              <a:rPr lang="en-NZ" sz="2400" b="1" dirty="0" smtClean="0">
                <a:solidFill>
                  <a:schemeClr val="tx2"/>
                </a:solidFill>
              </a:rPr>
              <a:t>0.007</a:t>
            </a:r>
            <a:endParaRPr lang="en-NZ" sz="2400" b="1" dirty="0">
              <a:solidFill>
                <a:schemeClr val="tx2"/>
              </a:solidFill>
            </a:endParaRPr>
          </a:p>
        </p:txBody>
      </p:sp>
      <p:sp>
        <p:nvSpPr>
          <p:cNvPr id="13" name="TextBox 12"/>
          <p:cNvSpPr txBox="1"/>
          <p:nvPr/>
        </p:nvSpPr>
        <p:spPr>
          <a:xfrm>
            <a:off x="5789073" y="5849044"/>
            <a:ext cx="2174490" cy="461665"/>
          </a:xfrm>
          <a:prstGeom prst="rect">
            <a:avLst/>
          </a:prstGeom>
          <a:noFill/>
        </p:spPr>
        <p:txBody>
          <a:bodyPr wrap="square" rtlCol="0">
            <a:spAutoFit/>
          </a:bodyPr>
          <a:lstStyle/>
          <a:p>
            <a:r>
              <a:rPr lang="en-NZ" sz="2400" b="1" dirty="0">
                <a:solidFill>
                  <a:schemeClr val="tx2"/>
                </a:solidFill>
              </a:rPr>
              <a:t>P-value = </a:t>
            </a:r>
            <a:r>
              <a:rPr lang="en-NZ" sz="2400" b="1" dirty="0" smtClean="0">
                <a:solidFill>
                  <a:schemeClr val="tx2"/>
                </a:solidFill>
              </a:rPr>
              <a:t>0.036</a:t>
            </a:r>
            <a:endParaRPr lang="en-NZ" sz="2400" b="1" dirty="0">
              <a:solidFill>
                <a:schemeClr val="tx2"/>
              </a:solidFill>
            </a:endParaRPr>
          </a:p>
        </p:txBody>
      </p:sp>
    </p:spTree>
    <p:extLst>
      <p:ext uri="{BB962C8B-B14F-4D97-AF65-F5344CB8AC3E}">
        <p14:creationId xmlns:p14="http://schemas.microsoft.com/office/powerpoint/2010/main" val="77891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Model for Beetle Richness</a:t>
            </a:r>
            <a:endParaRPr lang="en-NZ" dirty="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032352542"/>
                  </p:ext>
                </p:extLst>
              </p:nvPr>
            </p:nvGraphicFramePr>
            <p:xfrm>
              <a:off x="827584" y="1628800"/>
              <a:ext cx="7560840" cy="2232008"/>
            </p:xfrm>
            <a:graphic>
              <a:graphicData uri="http://schemas.openxmlformats.org/drawingml/2006/table">
                <a:tbl>
                  <a:tblPr>
                    <a:tableStyleId>{FABFCF23-3B69-468F-B69F-88F6DE6A72F2}</a:tableStyleId>
                  </a:tblPr>
                  <a:tblGrid>
                    <a:gridCol w="2160241"/>
                    <a:gridCol w="1512168"/>
                    <a:gridCol w="1728192"/>
                    <a:gridCol w="2160239"/>
                  </a:tblGrid>
                  <a:tr h="612008">
                    <a:tc>
                      <a:txBody>
                        <a:bodyPr/>
                        <a:lstStyle/>
                        <a:p>
                          <a:pPr algn="l" fontAlgn="b"/>
                          <a:r>
                            <a:rPr lang="en-NZ" sz="2400" b="1" u="none" strike="noStrike" dirty="0" smtClean="0">
                              <a:solidFill>
                                <a:schemeClr val="tx2"/>
                              </a:solidFill>
                              <a:effectLst/>
                            </a:rPr>
                            <a:t>Random</a:t>
                          </a:r>
                          <a:r>
                            <a:rPr lang="en-NZ" sz="2400" b="1" u="none" strike="noStrike" baseline="0" dirty="0" smtClean="0">
                              <a:solidFill>
                                <a:schemeClr val="tx2"/>
                              </a:solidFill>
                              <a:effectLst/>
                            </a:rPr>
                            <a:t> </a:t>
                          </a:r>
                          <a:r>
                            <a:rPr lang="en-NZ" sz="2400" b="1" u="none" strike="noStrike" dirty="0" smtClean="0">
                              <a:solidFill>
                                <a:schemeClr val="tx2"/>
                              </a:solidFill>
                              <a:effectLst/>
                            </a:rPr>
                            <a:t>Term</a:t>
                          </a:r>
                          <a:endParaRPr lang="en-NZ" sz="2400" b="1" i="0" u="none" strike="noStrike" dirty="0">
                            <a:solidFill>
                              <a:schemeClr val="tx2"/>
                            </a:solidFill>
                            <a:effectLst/>
                            <a:latin typeface="Calibri"/>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1" i="0" u="none" strike="noStrike" dirty="0" err="1" smtClean="0">
                              <a:solidFill>
                                <a:schemeClr val="tx2"/>
                              </a:solidFill>
                              <a:effectLst/>
                              <a:latin typeface="+mn-lt"/>
                            </a:rPr>
                            <a:t>rLR</a:t>
                          </a:r>
                          <a:endParaRPr lang="en-NZ" sz="2400" b="1" i="0" u="none" strike="noStrike" dirty="0">
                            <a:solidFill>
                              <a:schemeClr val="tx2"/>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1" u="none" strike="noStrike" dirty="0" smtClean="0">
                              <a:solidFill>
                                <a:schemeClr val="tx2"/>
                              </a:solidFill>
                              <a:effectLst/>
                            </a:rPr>
                            <a:t>BLUP</a:t>
                          </a:r>
                          <a:endParaRPr lang="en-NZ" sz="2400" b="1" i="0" u="none" strike="noStrike" dirty="0">
                            <a:solidFill>
                              <a:schemeClr val="tx2"/>
                            </a:solidFill>
                            <a:effectLst/>
                            <a:latin typeface="Calibri"/>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2400" b="1" u="none" strike="noStrike" kern="1200" dirty="0" smtClean="0">
                              <a:solidFill>
                                <a:schemeClr val="bg1">
                                  <a:lumMod val="50000"/>
                                </a:schemeClr>
                              </a:solidFill>
                              <a:effectLst/>
                              <a:latin typeface="+mn-lt"/>
                              <a:ea typeface="+mn-ea"/>
                              <a:cs typeface="+mn-cs"/>
                            </a:rPr>
                            <a:t>asymptotic </a:t>
                          </a:r>
                          <a14:m>
                            <m:oMath xmlns:m="http://schemas.openxmlformats.org/officeDocument/2006/math">
                              <m:sSup>
                                <m:sSupPr>
                                  <m:ctrlPr>
                                    <a:rPr lang="en-US" sz="2400" b="1" i="1" u="none" strike="noStrike" kern="1200" smtClean="0">
                                      <a:solidFill>
                                        <a:schemeClr val="bg1">
                                          <a:lumMod val="50000"/>
                                        </a:schemeClr>
                                      </a:solidFill>
                                      <a:effectLst/>
                                      <a:latin typeface="Cambria Math"/>
                                      <a:ea typeface="+mn-ea"/>
                                      <a:cs typeface="+mn-cs"/>
                                    </a:rPr>
                                  </m:ctrlPr>
                                </m:sSupPr>
                                <m:e>
                                  <m:r>
                                    <a:rPr lang="en-US" sz="2400" b="1" u="none" strike="noStrike" kern="1200" smtClean="0">
                                      <a:solidFill>
                                        <a:schemeClr val="bg1">
                                          <a:lumMod val="50000"/>
                                        </a:schemeClr>
                                      </a:solidFill>
                                      <a:effectLst/>
                                      <a:latin typeface="Cambria Math"/>
                                      <a:ea typeface="+mn-ea"/>
                                      <a:cs typeface="+mn-cs"/>
                                    </a:rPr>
                                    <m:t>𝜆</m:t>
                                  </m:r>
                                </m:e>
                                <m:sup>
                                  <m:r>
                                    <a:rPr lang="en-NZ" sz="2400" b="1" u="none" strike="noStrike" kern="1200" smtClean="0">
                                      <a:solidFill>
                                        <a:schemeClr val="bg1">
                                          <a:lumMod val="50000"/>
                                        </a:schemeClr>
                                      </a:solidFill>
                                      <a:effectLst/>
                                      <a:latin typeface="Cambria Math"/>
                                      <a:ea typeface="+mn-ea"/>
                                      <a:cs typeface="+mn-cs"/>
                                    </a:rPr>
                                    <m:t>2</m:t>
                                  </m:r>
                                </m:sup>
                              </m:sSup>
                            </m:oMath>
                          </a14:m>
                          <a:endParaRPr lang="en-NZ" sz="2400" b="1" u="none" strike="noStrike" kern="1200" dirty="0">
                            <a:solidFill>
                              <a:schemeClr val="tx2"/>
                            </a:solidFill>
                            <a:effectLst/>
                            <a:latin typeface="+mn-lt"/>
                            <a:ea typeface="+mn-ea"/>
                            <a:cs typeface="+mn-cs"/>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540000">
                    <a:tc>
                      <a:txBody>
                        <a:bodyPr/>
                        <a:lstStyle/>
                        <a:p>
                          <a:pPr algn="l" fontAlgn="b"/>
                          <a:r>
                            <a:rPr lang="en-NZ" sz="2400" u="none" strike="noStrike" dirty="0" err="1" smtClean="0">
                              <a:solidFill>
                                <a:schemeClr val="tx2"/>
                              </a:solidFill>
                              <a:effectLst/>
                            </a:rPr>
                            <a:t>Site.Spline</a:t>
                          </a:r>
                          <a:r>
                            <a:rPr lang="en-NZ" sz="2400" u="none" strike="noStrike" dirty="0" smtClean="0">
                              <a:solidFill>
                                <a:schemeClr val="tx2"/>
                              </a:solidFill>
                              <a:effectLst/>
                            </a:rPr>
                            <a:t>(Year)</a:t>
                          </a:r>
                          <a:endParaRPr lang="en-NZ" sz="2400" b="0" i="0" u="none" strike="noStrike" dirty="0">
                            <a:solidFill>
                              <a:schemeClr val="tx2"/>
                            </a:solidFill>
                            <a:effectLst/>
                            <a:latin typeface="Calibri"/>
                          </a:endParaRPr>
                        </a:p>
                      </a:txBody>
                      <a:tcPr marL="0" marR="0" marT="0" marB="0" anchor="ctr">
                        <a:lnL w="12700" cmpd="sng">
                          <a:noFill/>
                        </a:lnL>
                        <a:lnR>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accent1"/>
                              </a:solidFill>
                              <a:effectLst/>
                              <a:latin typeface="+mn-lt"/>
                            </a:rPr>
                            <a:t>0.007</a:t>
                          </a:r>
                          <a:endParaRPr lang="en-NZ" sz="2400" b="0" i="0" u="none" strike="noStrike" dirty="0">
                            <a:solidFill>
                              <a:schemeClr val="accent1"/>
                            </a:solidFill>
                            <a:effectLst/>
                            <a:latin typeface="Calibri"/>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accent1"/>
                              </a:solidFill>
                              <a:effectLst/>
                              <a:latin typeface="+mn-lt"/>
                            </a:rPr>
                            <a:t>0.036</a:t>
                          </a:r>
                          <a:endParaRPr lang="en-NZ" sz="2400" b="0" i="0" u="none" strike="noStrike" dirty="0">
                            <a:solidFill>
                              <a:schemeClr val="accent1"/>
                            </a:solidFill>
                            <a:effectLst/>
                            <a:latin typeface="Calibri"/>
                          </a:endParaRPr>
                        </a:p>
                      </a:txBody>
                      <a:tcPr marL="0" marR="0" marT="0" marB="0" anchor="ctr">
                        <a:lnL>
                          <a:noFill/>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bg1">
                                  <a:lumMod val="50000"/>
                                </a:schemeClr>
                              </a:solidFill>
                              <a:effectLst/>
                              <a:latin typeface="Calibri"/>
                            </a:rPr>
                            <a:t>0.024</a:t>
                          </a:r>
                          <a:endParaRPr lang="en-NZ" sz="2400" b="0" i="0" u="none" strike="noStrike" dirty="0">
                            <a:solidFill>
                              <a:schemeClr val="bg1">
                                <a:lumMod val="50000"/>
                              </a:schemeClr>
                            </a:solidFill>
                            <a:effectLst/>
                            <a:latin typeface="Calibri"/>
                          </a:endParaRPr>
                        </a:p>
                      </a:txBody>
                      <a:tcPr marL="0" marR="0" marT="0" marB="0" anchor="ctr">
                        <a:lnL>
                          <a:noFill/>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r>
                  <a:tr h="540000">
                    <a:tc>
                      <a:txBody>
                        <a:bodyPr/>
                        <a:lstStyle/>
                        <a:p>
                          <a:pPr algn="l" fontAlgn="b"/>
                          <a:r>
                            <a:rPr lang="en-NZ" sz="2400" b="0" i="0" u="none" strike="noStrike" dirty="0" err="1" smtClean="0">
                              <a:solidFill>
                                <a:schemeClr val="tx2"/>
                              </a:solidFill>
                              <a:effectLst/>
                              <a:latin typeface="Calibri"/>
                            </a:rPr>
                            <a:t>Site.Visit</a:t>
                          </a:r>
                          <a:endParaRPr lang="en-NZ" sz="2400" b="0" i="0" u="none" strike="noStrike" dirty="0">
                            <a:solidFill>
                              <a:schemeClr val="tx2"/>
                            </a:solidFill>
                            <a:effectLst/>
                            <a:latin typeface="Calibri"/>
                          </a:endParaRPr>
                        </a:p>
                      </a:txBody>
                      <a:tcPr marL="0" marR="0" marT="0" marB="0" anchor="ctr">
                        <a:lnL w="12700" cmpd="sng">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tx2"/>
                              </a:solidFill>
                              <a:effectLst/>
                              <a:latin typeface="+mn-lt"/>
                            </a:rPr>
                            <a:t>0.850</a:t>
                          </a:r>
                          <a:endParaRPr lang="en-NZ" sz="2400" b="0" i="0" u="none" strike="noStrike" dirty="0">
                            <a:solidFill>
                              <a:schemeClr val="tx2"/>
                            </a:solidFill>
                            <a:effectLst/>
                            <a:latin typeface="Calibri"/>
                          </a:endParaRPr>
                        </a:p>
                      </a:txBody>
                      <a:tcPr marL="0" marR="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tx2"/>
                              </a:solidFill>
                              <a:effectLst/>
                              <a:latin typeface="+mn-lt"/>
                            </a:rPr>
                            <a:t>0.929</a:t>
                          </a:r>
                          <a:endParaRPr lang="en-NZ" sz="2400" b="0" i="0" u="none" strike="noStrike" dirty="0">
                            <a:solidFill>
                              <a:schemeClr val="tx2"/>
                            </a:solidFill>
                            <a:effectLst/>
                            <a:latin typeface="Calibri"/>
                          </a:endParaRPr>
                        </a:p>
                      </a:txBody>
                      <a:tcPr marL="0" marR="0" marT="0" marB="0" anchor="ctr">
                        <a:lnL>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bg1">
                                  <a:lumMod val="50000"/>
                                </a:schemeClr>
                              </a:solidFill>
                              <a:effectLst/>
                              <a:latin typeface="Calibri"/>
                            </a:rPr>
                            <a:t>(bound)</a:t>
                          </a:r>
                          <a:endParaRPr lang="en-NZ" sz="2400" b="0" i="0" u="none" strike="noStrike" dirty="0">
                            <a:solidFill>
                              <a:schemeClr val="bg1">
                                <a:lumMod val="50000"/>
                              </a:schemeClr>
                            </a:solidFill>
                            <a:effectLst/>
                            <a:latin typeface="Calibri"/>
                          </a:endParaRPr>
                        </a:p>
                      </a:txBody>
                      <a:tcPr marL="0" marR="0" marT="0" marB="0" anchor="ctr">
                        <a:lnL>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40000">
                    <a:tc>
                      <a:txBody>
                        <a:bodyPr/>
                        <a:lstStyle/>
                        <a:p>
                          <a:pPr algn="l" fontAlgn="b"/>
                          <a:r>
                            <a:rPr lang="en-NZ" sz="2400" b="0" i="0" u="none" strike="noStrike" dirty="0" smtClean="0">
                              <a:solidFill>
                                <a:schemeClr val="tx2"/>
                              </a:solidFill>
                              <a:effectLst/>
                              <a:latin typeface="Calibri"/>
                            </a:rPr>
                            <a:t>Visit</a:t>
                          </a:r>
                          <a:endParaRPr lang="en-NZ" sz="2400" b="0" i="0" u="none" strike="noStrike" dirty="0">
                            <a:solidFill>
                              <a:schemeClr val="tx2"/>
                            </a:solidFill>
                            <a:effectLst/>
                            <a:latin typeface="Calibri"/>
                          </a:endParaRPr>
                        </a:p>
                      </a:txBody>
                      <a:tcPr marL="0" marR="0" marT="0" marB="0" anchor="ctr">
                        <a:lnL w="12700" cmpd="sng">
                          <a:noFill/>
                        </a:lnL>
                        <a:lnR>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accent1"/>
                              </a:solidFill>
                              <a:effectLst/>
                              <a:latin typeface="+mn-lt"/>
                            </a:rPr>
                            <a:t>0.001</a:t>
                          </a:r>
                          <a:endParaRPr lang="en-NZ" sz="2400" b="0" i="0" u="none" strike="noStrike" dirty="0">
                            <a:solidFill>
                              <a:schemeClr val="accent1"/>
                            </a:solidFill>
                            <a:effectLst/>
                            <a:latin typeface="Calibri"/>
                          </a:endParaRPr>
                        </a:p>
                      </a:txBody>
                      <a:tcPr marL="0" marR="0" marT="0" marB="0" anchor="ctr">
                        <a:lnL>
                          <a:noFill/>
                        </a:lnL>
                        <a:lnR>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NZ" sz="2400" b="0" i="0" u="none" strike="noStrike" dirty="0" smtClean="0">
                              <a:solidFill>
                                <a:schemeClr val="accent1"/>
                              </a:solidFill>
                              <a:effectLst/>
                              <a:latin typeface="+mn-lt"/>
                            </a:rPr>
                            <a:t>0.006</a:t>
                          </a:r>
                        </a:p>
                      </a:txBody>
                      <a:tcPr marL="0" marR="0" marT="0" marB="0" anchor="ctr">
                        <a:lnL>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NZ" sz="2400" b="0" i="0" u="none" strike="noStrike" dirty="0" smtClean="0">
                              <a:solidFill>
                                <a:schemeClr val="bg1">
                                  <a:lumMod val="50000"/>
                                </a:schemeClr>
                              </a:solidFill>
                              <a:effectLst/>
                              <a:latin typeface="+mn-lt"/>
                            </a:rPr>
                            <a:t>&lt;0.001</a:t>
                          </a:r>
                        </a:p>
                      </a:txBody>
                      <a:tcPr marL="0" marR="0" marT="0" marB="0" anchor="ctr">
                        <a:lnL>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032352542"/>
                  </p:ext>
                </p:extLst>
              </p:nvPr>
            </p:nvGraphicFramePr>
            <p:xfrm>
              <a:off x="827584" y="1628800"/>
              <a:ext cx="7560840" cy="2232008"/>
            </p:xfrm>
            <a:graphic>
              <a:graphicData uri="http://schemas.openxmlformats.org/drawingml/2006/table">
                <a:tbl>
                  <a:tblPr>
                    <a:tableStyleId>{FABFCF23-3B69-468F-B69F-88F6DE6A72F2}</a:tableStyleId>
                  </a:tblPr>
                  <a:tblGrid>
                    <a:gridCol w="2160241"/>
                    <a:gridCol w="1512168"/>
                    <a:gridCol w="1728192"/>
                    <a:gridCol w="2160239"/>
                  </a:tblGrid>
                  <a:tr h="612008">
                    <a:tc>
                      <a:txBody>
                        <a:bodyPr/>
                        <a:lstStyle/>
                        <a:p>
                          <a:pPr algn="l" fontAlgn="b"/>
                          <a:r>
                            <a:rPr lang="en-NZ" sz="2400" b="1" u="none" strike="noStrike" dirty="0" smtClean="0">
                              <a:solidFill>
                                <a:schemeClr val="tx2"/>
                              </a:solidFill>
                              <a:effectLst/>
                            </a:rPr>
                            <a:t>Random</a:t>
                          </a:r>
                          <a:r>
                            <a:rPr lang="en-NZ" sz="2400" b="1" u="none" strike="noStrike" baseline="0" dirty="0" smtClean="0">
                              <a:solidFill>
                                <a:schemeClr val="tx2"/>
                              </a:solidFill>
                              <a:effectLst/>
                            </a:rPr>
                            <a:t> </a:t>
                          </a:r>
                          <a:r>
                            <a:rPr lang="en-NZ" sz="2400" b="1" u="none" strike="noStrike" dirty="0" smtClean="0">
                              <a:solidFill>
                                <a:schemeClr val="tx2"/>
                              </a:solidFill>
                              <a:effectLst/>
                            </a:rPr>
                            <a:t>Term</a:t>
                          </a:r>
                          <a:endParaRPr lang="en-NZ" sz="2400" b="1" i="0" u="none" strike="noStrike" dirty="0">
                            <a:solidFill>
                              <a:schemeClr val="tx2"/>
                            </a:solidFill>
                            <a:effectLst/>
                            <a:latin typeface="Calibri"/>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1" i="0" u="none" strike="noStrike" dirty="0" err="1" smtClean="0">
                              <a:solidFill>
                                <a:schemeClr val="tx2"/>
                              </a:solidFill>
                              <a:effectLst/>
                              <a:latin typeface="+mn-lt"/>
                            </a:rPr>
                            <a:t>rLR</a:t>
                          </a:r>
                          <a:endParaRPr lang="en-NZ" sz="2400" b="1" i="0" u="none" strike="noStrike" dirty="0">
                            <a:solidFill>
                              <a:schemeClr val="tx2"/>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1" u="none" strike="noStrike" dirty="0" smtClean="0">
                              <a:solidFill>
                                <a:schemeClr val="tx2"/>
                              </a:solidFill>
                              <a:effectLst/>
                            </a:rPr>
                            <a:t>BLUP</a:t>
                          </a:r>
                          <a:endParaRPr lang="en-NZ" sz="2400" b="1" i="0" u="none" strike="noStrike" dirty="0">
                            <a:solidFill>
                              <a:schemeClr val="tx2"/>
                            </a:solidFill>
                            <a:effectLst/>
                            <a:latin typeface="Calibri"/>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250565" r="-282" b="-283000"/>
                          </a:stretch>
                        </a:blipFill>
                      </a:tcPr>
                    </a:tc>
                  </a:tr>
                  <a:tr h="540000">
                    <a:tc>
                      <a:txBody>
                        <a:bodyPr/>
                        <a:lstStyle/>
                        <a:p>
                          <a:pPr algn="l" fontAlgn="b"/>
                          <a:r>
                            <a:rPr lang="en-NZ" sz="2400" u="none" strike="noStrike" dirty="0" err="1" smtClean="0">
                              <a:solidFill>
                                <a:schemeClr val="tx2"/>
                              </a:solidFill>
                              <a:effectLst/>
                            </a:rPr>
                            <a:t>Site.Spline</a:t>
                          </a:r>
                          <a:r>
                            <a:rPr lang="en-NZ" sz="2400" u="none" strike="noStrike" dirty="0" smtClean="0">
                              <a:solidFill>
                                <a:schemeClr val="tx2"/>
                              </a:solidFill>
                              <a:effectLst/>
                            </a:rPr>
                            <a:t>(Year)</a:t>
                          </a:r>
                          <a:endParaRPr lang="en-NZ" sz="2400" b="0" i="0" u="none" strike="noStrike" dirty="0">
                            <a:solidFill>
                              <a:schemeClr val="tx2"/>
                            </a:solidFill>
                            <a:effectLst/>
                            <a:latin typeface="Calibri"/>
                          </a:endParaRPr>
                        </a:p>
                      </a:txBody>
                      <a:tcPr marL="0" marR="0" marT="0" marB="0" anchor="ctr">
                        <a:lnL w="12700" cmpd="sng">
                          <a:noFill/>
                        </a:lnL>
                        <a:lnR>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accent1"/>
                              </a:solidFill>
                              <a:effectLst/>
                              <a:latin typeface="+mn-lt"/>
                            </a:rPr>
                            <a:t>0.007</a:t>
                          </a:r>
                          <a:endParaRPr lang="en-NZ" sz="2400" b="0" i="0" u="none" strike="noStrike" dirty="0">
                            <a:solidFill>
                              <a:schemeClr val="accent1"/>
                            </a:solidFill>
                            <a:effectLst/>
                            <a:latin typeface="Calibri"/>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accent1"/>
                              </a:solidFill>
                              <a:effectLst/>
                              <a:latin typeface="+mn-lt"/>
                            </a:rPr>
                            <a:t>0.036</a:t>
                          </a:r>
                          <a:endParaRPr lang="en-NZ" sz="2400" b="0" i="0" u="none" strike="noStrike" dirty="0">
                            <a:solidFill>
                              <a:schemeClr val="accent1"/>
                            </a:solidFill>
                            <a:effectLst/>
                            <a:latin typeface="Calibri"/>
                          </a:endParaRPr>
                        </a:p>
                      </a:txBody>
                      <a:tcPr marL="0" marR="0" marT="0" marB="0" anchor="ctr">
                        <a:lnL>
                          <a:noFill/>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bg1">
                                  <a:lumMod val="50000"/>
                                </a:schemeClr>
                              </a:solidFill>
                              <a:effectLst/>
                              <a:latin typeface="Calibri"/>
                            </a:rPr>
                            <a:t>0.024</a:t>
                          </a:r>
                          <a:endParaRPr lang="en-NZ" sz="2400" b="0" i="0" u="none" strike="noStrike" dirty="0">
                            <a:solidFill>
                              <a:schemeClr val="bg1">
                                <a:lumMod val="50000"/>
                              </a:schemeClr>
                            </a:solidFill>
                            <a:effectLst/>
                            <a:latin typeface="Calibri"/>
                          </a:endParaRPr>
                        </a:p>
                      </a:txBody>
                      <a:tcPr marL="0" marR="0" marT="0" marB="0" anchor="ctr">
                        <a:lnL>
                          <a:noFill/>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r>
                  <a:tr h="540000">
                    <a:tc>
                      <a:txBody>
                        <a:bodyPr/>
                        <a:lstStyle/>
                        <a:p>
                          <a:pPr algn="l" fontAlgn="b"/>
                          <a:r>
                            <a:rPr lang="en-NZ" sz="2400" b="0" i="0" u="none" strike="noStrike" dirty="0" err="1" smtClean="0">
                              <a:solidFill>
                                <a:schemeClr val="tx2"/>
                              </a:solidFill>
                              <a:effectLst/>
                              <a:latin typeface="Calibri"/>
                            </a:rPr>
                            <a:t>Site.Visit</a:t>
                          </a:r>
                          <a:endParaRPr lang="en-NZ" sz="2400" b="0" i="0" u="none" strike="noStrike" dirty="0">
                            <a:solidFill>
                              <a:schemeClr val="tx2"/>
                            </a:solidFill>
                            <a:effectLst/>
                            <a:latin typeface="Calibri"/>
                          </a:endParaRPr>
                        </a:p>
                      </a:txBody>
                      <a:tcPr marL="0" marR="0" marT="0" marB="0" anchor="ctr">
                        <a:lnL w="12700" cmpd="sng">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tx2"/>
                              </a:solidFill>
                              <a:effectLst/>
                              <a:latin typeface="+mn-lt"/>
                            </a:rPr>
                            <a:t>0.850</a:t>
                          </a:r>
                          <a:endParaRPr lang="en-NZ" sz="2400" b="0" i="0" u="none" strike="noStrike" dirty="0">
                            <a:solidFill>
                              <a:schemeClr val="tx2"/>
                            </a:solidFill>
                            <a:effectLst/>
                            <a:latin typeface="Calibri"/>
                          </a:endParaRPr>
                        </a:p>
                      </a:txBody>
                      <a:tcPr marL="0" marR="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tx2"/>
                              </a:solidFill>
                              <a:effectLst/>
                              <a:latin typeface="+mn-lt"/>
                            </a:rPr>
                            <a:t>0.929</a:t>
                          </a:r>
                          <a:endParaRPr lang="en-NZ" sz="2400" b="0" i="0" u="none" strike="noStrike" dirty="0">
                            <a:solidFill>
                              <a:schemeClr val="tx2"/>
                            </a:solidFill>
                            <a:effectLst/>
                            <a:latin typeface="Calibri"/>
                          </a:endParaRPr>
                        </a:p>
                      </a:txBody>
                      <a:tcPr marL="0" marR="0" marT="0" marB="0" anchor="ctr">
                        <a:lnL>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bg1">
                                  <a:lumMod val="50000"/>
                                </a:schemeClr>
                              </a:solidFill>
                              <a:effectLst/>
                              <a:latin typeface="Calibri"/>
                            </a:rPr>
                            <a:t>(bound)</a:t>
                          </a:r>
                          <a:endParaRPr lang="en-NZ" sz="2400" b="0" i="0" u="none" strike="noStrike" dirty="0">
                            <a:solidFill>
                              <a:schemeClr val="bg1">
                                <a:lumMod val="50000"/>
                              </a:schemeClr>
                            </a:solidFill>
                            <a:effectLst/>
                            <a:latin typeface="Calibri"/>
                          </a:endParaRPr>
                        </a:p>
                      </a:txBody>
                      <a:tcPr marL="0" marR="0" marT="0" marB="0" anchor="ctr">
                        <a:lnL>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40000">
                    <a:tc>
                      <a:txBody>
                        <a:bodyPr/>
                        <a:lstStyle/>
                        <a:p>
                          <a:pPr algn="l" fontAlgn="b"/>
                          <a:r>
                            <a:rPr lang="en-NZ" sz="2400" b="0" i="0" u="none" strike="noStrike" dirty="0" smtClean="0">
                              <a:solidFill>
                                <a:schemeClr val="tx2"/>
                              </a:solidFill>
                              <a:effectLst/>
                              <a:latin typeface="Calibri"/>
                            </a:rPr>
                            <a:t>Visit</a:t>
                          </a:r>
                          <a:endParaRPr lang="en-NZ" sz="2400" b="0" i="0" u="none" strike="noStrike" dirty="0">
                            <a:solidFill>
                              <a:schemeClr val="tx2"/>
                            </a:solidFill>
                            <a:effectLst/>
                            <a:latin typeface="Calibri"/>
                          </a:endParaRPr>
                        </a:p>
                      </a:txBody>
                      <a:tcPr marL="0" marR="0" marT="0" marB="0" anchor="ctr">
                        <a:lnL w="12700" cmpd="sng">
                          <a:noFill/>
                        </a:lnL>
                        <a:lnR>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2400" b="0" i="0" u="none" strike="noStrike" dirty="0" smtClean="0">
                              <a:solidFill>
                                <a:schemeClr val="accent1"/>
                              </a:solidFill>
                              <a:effectLst/>
                              <a:latin typeface="+mn-lt"/>
                            </a:rPr>
                            <a:t>0.001</a:t>
                          </a:r>
                          <a:endParaRPr lang="en-NZ" sz="2400" b="0" i="0" u="none" strike="noStrike" dirty="0">
                            <a:solidFill>
                              <a:schemeClr val="accent1"/>
                            </a:solidFill>
                            <a:effectLst/>
                            <a:latin typeface="Calibri"/>
                          </a:endParaRPr>
                        </a:p>
                      </a:txBody>
                      <a:tcPr marL="0" marR="0" marT="0" marB="0" anchor="ctr">
                        <a:lnL>
                          <a:noFill/>
                        </a:lnL>
                        <a:lnR>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NZ" sz="2400" b="0" i="0" u="none" strike="noStrike" dirty="0" smtClean="0">
                              <a:solidFill>
                                <a:schemeClr val="accent1"/>
                              </a:solidFill>
                              <a:effectLst/>
                              <a:latin typeface="+mn-lt"/>
                            </a:rPr>
                            <a:t>0.006</a:t>
                          </a:r>
                        </a:p>
                      </a:txBody>
                      <a:tcPr marL="0" marR="0" marT="0" marB="0" anchor="ctr">
                        <a:lnL>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NZ" sz="2400" b="0" i="0" u="none" strike="noStrike" dirty="0" smtClean="0">
                              <a:solidFill>
                                <a:schemeClr val="bg1">
                                  <a:lumMod val="50000"/>
                                </a:schemeClr>
                              </a:solidFill>
                              <a:effectLst/>
                              <a:latin typeface="+mn-lt"/>
                            </a:rPr>
                            <a:t>&lt;0.001</a:t>
                          </a:r>
                          <a:endParaRPr lang="en-NZ" sz="2400" b="0" i="0" u="none" strike="noStrike" dirty="0" smtClean="0">
                            <a:solidFill>
                              <a:schemeClr val="bg1">
                                <a:lumMod val="50000"/>
                              </a:schemeClr>
                            </a:solidFill>
                            <a:effectLst/>
                            <a:latin typeface="+mn-lt"/>
                          </a:endParaRPr>
                        </a:p>
                      </a:txBody>
                      <a:tcPr marL="0" marR="0" marT="0" marB="0" anchor="ctr">
                        <a:lnL>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p:sp>
        <p:nvSpPr>
          <p:cNvPr id="9" name="Content Placeholder 5"/>
          <p:cNvSpPr>
            <a:spLocks noGrp="1"/>
          </p:cNvSpPr>
          <p:nvPr>
            <p:ph idx="1"/>
          </p:nvPr>
        </p:nvSpPr>
        <p:spPr>
          <a:xfrm>
            <a:off x="323528" y="4149080"/>
            <a:ext cx="8229600" cy="1915739"/>
          </a:xfrm>
        </p:spPr>
        <p:txBody>
          <a:bodyPr>
            <a:noAutofit/>
          </a:bodyPr>
          <a:lstStyle/>
          <a:p>
            <a:pPr fontAlgn="b">
              <a:lnSpc>
                <a:spcPct val="150000"/>
              </a:lnSpc>
            </a:pPr>
            <a:r>
              <a:rPr lang="en-NZ" sz="2400" b="0" dirty="0" smtClean="0"/>
              <a:t>Final random model: Visit + Spline(Year) + </a:t>
            </a:r>
            <a:r>
              <a:rPr lang="en-NZ" sz="2400" b="0" dirty="0" err="1" smtClean="0"/>
              <a:t>Site.Spline</a:t>
            </a:r>
            <a:r>
              <a:rPr lang="en-NZ" sz="2400" b="0" dirty="0" smtClean="0"/>
              <a:t>(Year)</a:t>
            </a:r>
          </a:p>
          <a:p>
            <a:pPr fontAlgn="b">
              <a:lnSpc>
                <a:spcPct val="150000"/>
              </a:lnSpc>
            </a:pPr>
            <a:r>
              <a:rPr lang="en-NZ" sz="2400" b="0" dirty="0" smtClean="0"/>
              <a:t>Evidence </a:t>
            </a:r>
            <a:r>
              <a:rPr lang="en-NZ" sz="2400" b="0" dirty="0"/>
              <a:t>of differing annual trends between Zealandia and </a:t>
            </a:r>
            <a:r>
              <a:rPr lang="en-NZ" sz="2400" b="0" dirty="0" err="1"/>
              <a:t>Otari</a:t>
            </a:r>
            <a:r>
              <a:rPr lang="en-NZ" sz="2400" b="0" dirty="0"/>
              <a:t>-Wilton’s Bush </a:t>
            </a:r>
            <a:endParaRPr lang="en-NZ" sz="2400" b="0" dirty="0" smtClean="0"/>
          </a:p>
        </p:txBody>
      </p:sp>
    </p:spTree>
    <p:extLst>
      <p:ext uri="{BB962C8B-B14F-4D97-AF65-F5344CB8AC3E}">
        <p14:creationId xmlns:p14="http://schemas.microsoft.com/office/powerpoint/2010/main" val="2828681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5877272"/>
            <a:ext cx="8784976" cy="917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783" y="404664"/>
            <a:ext cx="7445476"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6527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www.landcareresearch.co.nz/__data/assets/image/0013/42331/CarabidaeBanner_new.jpg"/>
          <p:cNvPicPr/>
          <p:nvPr/>
        </p:nvPicPr>
        <p:blipFill rotWithShape="1">
          <a:blip r:embed="rId3">
            <a:extLst>
              <a:ext uri="{28A0092B-C50C-407E-A947-70E740481C1C}">
                <a14:useLocalDpi xmlns:a14="http://schemas.microsoft.com/office/drawing/2010/main" val="0"/>
              </a:ext>
            </a:extLst>
          </a:blip>
          <a:srcRect l="21272" r="60495"/>
          <a:stretch/>
        </p:blipFill>
        <p:spPr bwMode="auto">
          <a:xfrm rot="17187571">
            <a:off x="7066428" y="702555"/>
            <a:ext cx="1045028" cy="1840865"/>
          </a:xfrm>
          <a:prstGeom prst="rect">
            <a:avLst/>
          </a:prstGeom>
          <a:noFill/>
          <a:ln>
            <a:noFill/>
          </a:ln>
        </p:spPr>
      </p:pic>
      <p:sp>
        <p:nvSpPr>
          <p:cNvPr id="4" name="Title 1"/>
          <p:cNvSpPr txBox="1">
            <a:spLocks/>
          </p:cNvSpPr>
          <p:nvPr/>
        </p:nvSpPr>
        <p:spPr>
          <a:xfrm>
            <a:off x="0" y="188640"/>
            <a:ext cx="9144000" cy="8640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i="0" kern="1200" baseline="0">
                <a:solidFill>
                  <a:srgbClr val="00CC00"/>
                </a:solidFill>
                <a:latin typeface="Arial" pitchFamily="34" charset="0"/>
                <a:ea typeface="+mj-ea"/>
                <a:cs typeface="Arial" pitchFamily="34" charset="0"/>
              </a:defRPr>
            </a:lvl1pPr>
          </a:lstStyle>
          <a:p>
            <a:r>
              <a:rPr lang="en-NZ" sz="5400" dirty="0" smtClean="0"/>
              <a:t>Talk Outline</a:t>
            </a:r>
            <a:endParaRPr lang="en-NZ" sz="5400" dirty="0"/>
          </a:p>
        </p:txBody>
      </p:sp>
      <p:sp>
        <p:nvSpPr>
          <p:cNvPr id="3" name="Content Placeholder 2"/>
          <p:cNvSpPr>
            <a:spLocks noGrp="1"/>
          </p:cNvSpPr>
          <p:nvPr>
            <p:ph idx="1"/>
          </p:nvPr>
        </p:nvSpPr>
        <p:spPr>
          <a:xfrm>
            <a:off x="359532" y="1412776"/>
            <a:ext cx="8424936" cy="5184576"/>
          </a:xfrm>
        </p:spPr>
        <p:txBody>
          <a:bodyPr>
            <a:normAutofit/>
          </a:bodyPr>
          <a:lstStyle/>
          <a:p>
            <a:pPr algn="just"/>
            <a:r>
              <a:rPr lang="en-US" b="0" dirty="0" smtClean="0"/>
              <a:t>Provide a </a:t>
            </a:r>
            <a:r>
              <a:rPr lang="en-US" dirty="0" smtClean="0">
                <a:solidFill>
                  <a:schemeClr val="accent2"/>
                </a:solidFill>
              </a:rPr>
              <a:t>motivating example</a:t>
            </a:r>
          </a:p>
          <a:p>
            <a:pPr algn="just"/>
            <a:endParaRPr lang="en-US" sz="600" b="0" dirty="0" smtClean="0"/>
          </a:p>
          <a:p>
            <a:pPr marL="0" indent="0" algn="just">
              <a:buNone/>
            </a:pPr>
            <a:r>
              <a:rPr lang="en-US" sz="2800" b="0" dirty="0" smtClean="0"/>
              <a:t>         </a:t>
            </a:r>
            <a:r>
              <a:rPr lang="en-AU" sz="2200" b="0" dirty="0" smtClean="0"/>
              <a:t>Modelling changes </a:t>
            </a:r>
            <a:r>
              <a:rPr lang="en-AU" sz="2200" b="0" dirty="0"/>
              <a:t>in </a:t>
            </a:r>
            <a:r>
              <a:rPr lang="en-AU" sz="2200" b="0" dirty="0" smtClean="0"/>
              <a:t>beetle communities following pest control</a:t>
            </a:r>
          </a:p>
          <a:p>
            <a:pPr marL="0" indent="0" algn="just">
              <a:buNone/>
            </a:pPr>
            <a:endParaRPr lang="en-NZ" sz="1600" b="0" dirty="0"/>
          </a:p>
          <a:p>
            <a:pPr>
              <a:lnSpc>
                <a:spcPct val="150000"/>
              </a:lnSpc>
            </a:pPr>
            <a:r>
              <a:rPr lang="en-US" b="0" dirty="0" smtClean="0"/>
              <a:t>Describe a </a:t>
            </a:r>
            <a:r>
              <a:rPr lang="en-NZ" b="0" dirty="0" smtClean="0"/>
              <a:t>pair </a:t>
            </a:r>
            <a:r>
              <a:rPr lang="en-NZ" b="0" dirty="0"/>
              <a:t>of </a:t>
            </a:r>
            <a:r>
              <a:rPr lang="en-NZ" dirty="0">
                <a:solidFill>
                  <a:schemeClr val="accent2"/>
                </a:solidFill>
              </a:rPr>
              <a:t>permutation tests</a:t>
            </a:r>
            <a:r>
              <a:rPr lang="en-NZ" b="0" dirty="0"/>
              <a:t> </a:t>
            </a:r>
            <a:endParaRPr lang="en-US" b="0" dirty="0"/>
          </a:p>
          <a:p>
            <a:pPr>
              <a:lnSpc>
                <a:spcPct val="150000"/>
              </a:lnSpc>
            </a:pPr>
            <a:r>
              <a:rPr lang="en-US" b="0" dirty="0" smtClean="0"/>
              <a:t>Examine results from a simple </a:t>
            </a:r>
            <a:r>
              <a:rPr lang="en-US" dirty="0" smtClean="0">
                <a:solidFill>
                  <a:schemeClr val="accent2"/>
                </a:solidFill>
              </a:rPr>
              <a:t>simulation study</a:t>
            </a:r>
          </a:p>
          <a:p>
            <a:pPr>
              <a:lnSpc>
                <a:spcPct val="150000"/>
              </a:lnSpc>
            </a:pPr>
            <a:r>
              <a:rPr lang="en-US" dirty="0" smtClean="0">
                <a:solidFill>
                  <a:schemeClr val="accent2"/>
                </a:solidFill>
              </a:rPr>
              <a:t>Apply</a:t>
            </a:r>
            <a:r>
              <a:rPr lang="en-US" b="0" dirty="0" smtClean="0"/>
              <a:t> permutation tests to </a:t>
            </a:r>
            <a:r>
              <a:rPr lang="en-US" b="0" dirty="0" smtClean="0"/>
              <a:t>example </a:t>
            </a:r>
            <a:r>
              <a:rPr lang="en-US" b="0" dirty="0" smtClean="0"/>
              <a:t>data</a:t>
            </a:r>
            <a:endParaRPr lang="en-US" b="0" dirty="0"/>
          </a:p>
          <a:p>
            <a:endParaRPr lang="en-US" b="0" dirty="0" smtClean="0"/>
          </a:p>
          <a:p>
            <a:endParaRPr lang="en-US" b="0" dirty="0" smtClean="0"/>
          </a:p>
        </p:txBody>
      </p:sp>
      <p:sp>
        <p:nvSpPr>
          <p:cNvPr id="14" name="Down Arrow 13"/>
          <p:cNvSpPr/>
          <p:nvPr/>
        </p:nvSpPr>
        <p:spPr>
          <a:xfrm rot="16200000">
            <a:off x="501184" y="2099215"/>
            <a:ext cx="648072" cy="57133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Tree>
    <p:extLst>
      <p:ext uri="{BB962C8B-B14F-4D97-AF65-F5344CB8AC3E}">
        <p14:creationId xmlns:p14="http://schemas.microsoft.com/office/powerpoint/2010/main" val="2569803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Interpretation Caveat</a:t>
            </a:r>
            <a:endParaRPr lang="en-NZ" dirty="0"/>
          </a:p>
        </p:txBody>
      </p:sp>
      <p:sp>
        <p:nvSpPr>
          <p:cNvPr id="3" name="Content Placeholder 2"/>
          <p:cNvSpPr>
            <a:spLocks noGrp="1"/>
          </p:cNvSpPr>
          <p:nvPr>
            <p:ph idx="1"/>
          </p:nvPr>
        </p:nvSpPr>
        <p:spPr>
          <a:xfrm>
            <a:off x="502144" y="1412776"/>
            <a:ext cx="8229600" cy="4569371"/>
          </a:xfrm>
        </p:spPr>
        <p:txBody>
          <a:bodyPr>
            <a:normAutofit/>
          </a:bodyPr>
          <a:lstStyle/>
          <a:p>
            <a:pPr>
              <a:lnSpc>
                <a:spcPct val="150000"/>
              </a:lnSpc>
            </a:pPr>
            <a:r>
              <a:rPr lang="en-NZ" sz="2400" b="0" dirty="0" smtClean="0"/>
              <a:t>No replication </a:t>
            </a:r>
          </a:p>
          <a:p>
            <a:pPr>
              <a:lnSpc>
                <a:spcPct val="150000"/>
              </a:lnSpc>
            </a:pPr>
            <a:r>
              <a:rPr lang="en-NZ" sz="2400" b="0" dirty="0"/>
              <a:t>N</a:t>
            </a:r>
            <a:r>
              <a:rPr lang="en-NZ" sz="2400" b="0" dirty="0" smtClean="0"/>
              <a:t>o </a:t>
            </a:r>
            <a:r>
              <a:rPr lang="en-NZ" sz="2400" b="0" dirty="0"/>
              <a:t>"before" </a:t>
            </a:r>
            <a:r>
              <a:rPr lang="en-NZ" sz="2400" b="0" dirty="0" smtClean="0"/>
              <a:t>data from </a:t>
            </a:r>
            <a:r>
              <a:rPr lang="en-NZ" sz="2400" b="0" dirty="0" err="1" smtClean="0"/>
              <a:t>Otari</a:t>
            </a:r>
            <a:r>
              <a:rPr lang="en-NZ" sz="2400" b="0" dirty="0" smtClean="0"/>
              <a:t>-Wilton’s Bush</a:t>
            </a:r>
            <a:endParaRPr lang="en-NZ" sz="2400" b="0" dirty="0"/>
          </a:p>
          <a:p>
            <a:pPr>
              <a:lnSpc>
                <a:spcPct val="150000"/>
              </a:lnSpc>
            </a:pPr>
            <a:r>
              <a:rPr lang="en-NZ" sz="2400" b="0" dirty="0" smtClean="0"/>
              <a:t>  </a:t>
            </a:r>
            <a:r>
              <a:rPr lang="en-NZ" sz="2800" dirty="0" smtClean="0">
                <a:solidFill>
                  <a:srgbClr val="C00000"/>
                </a:solidFill>
              </a:rPr>
              <a:t>Analysis </a:t>
            </a:r>
            <a:r>
              <a:rPr lang="en-NZ" sz="2800" dirty="0">
                <a:solidFill>
                  <a:srgbClr val="C00000"/>
                </a:solidFill>
              </a:rPr>
              <a:t>is </a:t>
            </a:r>
            <a:r>
              <a:rPr lang="en-NZ" sz="2800" dirty="0" smtClean="0">
                <a:solidFill>
                  <a:srgbClr val="C00000"/>
                </a:solidFill>
              </a:rPr>
              <a:t>descriptive</a:t>
            </a:r>
          </a:p>
          <a:p>
            <a:pPr marL="0" indent="0">
              <a:lnSpc>
                <a:spcPct val="150000"/>
              </a:lnSpc>
              <a:buNone/>
            </a:pPr>
            <a:endParaRPr lang="en-NZ" sz="1000" dirty="0" smtClean="0">
              <a:solidFill>
                <a:srgbClr val="C00000"/>
              </a:solidFill>
            </a:endParaRPr>
          </a:p>
          <a:p>
            <a:r>
              <a:rPr lang="en-NZ" sz="2400" b="0" dirty="0" smtClean="0"/>
              <a:t>Can't </a:t>
            </a:r>
            <a:r>
              <a:rPr lang="en-NZ" sz="2400" b="0" dirty="0"/>
              <a:t>conclude </a:t>
            </a:r>
            <a:r>
              <a:rPr lang="en-NZ" sz="2400" b="0" dirty="0" smtClean="0"/>
              <a:t>differences </a:t>
            </a:r>
            <a:r>
              <a:rPr lang="en-NZ" sz="2400" b="0" dirty="0"/>
              <a:t>in </a:t>
            </a:r>
            <a:r>
              <a:rPr lang="en-NZ" sz="2400" b="0" dirty="0" smtClean="0"/>
              <a:t>pest control </a:t>
            </a:r>
            <a:r>
              <a:rPr lang="en-NZ" sz="2400" b="0" dirty="0"/>
              <a:t>is </a:t>
            </a:r>
            <a:r>
              <a:rPr lang="en-NZ" sz="2400" b="0" dirty="0" smtClean="0"/>
              <a:t>the cause of the different </a:t>
            </a:r>
            <a:r>
              <a:rPr lang="en-US" sz="2400" b="0" dirty="0" smtClean="0"/>
              <a:t>trend in richness </a:t>
            </a:r>
            <a:r>
              <a:rPr lang="en-US" sz="2400" b="0" dirty="0"/>
              <a:t>between Zealandia </a:t>
            </a:r>
            <a:r>
              <a:rPr lang="en-NZ" sz="2400" b="0" dirty="0"/>
              <a:t>and </a:t>
            </a:r>
            <a:r>
              <a:rPr lang="en-NZ" sz="2400" b="0" dirty="0" err="1"/>
              <a:t>Otari</a:t>
            </a:r>
            <a:r>
              <a:rPr lang="en-NZ" sz="2400" b="0" dirty="0"/>
              <a:t> </a:t>
            </a:r>
          </a:p>
        </p:txBody>
      </p:sp>
      <p:sp>
        <p:nvSpPr>
          <p:cNvPr id="5" name="Down Arrow 4"/>
          <p:cNvSpPr/>
          <p:nvPr/>
        </p:nvSpPr>
        <p:spPr>
          <a:xfrm rot="16200000">
            <a:off x="557208" y="2874321"/>
            <a:ext cx="474817" cy="43204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4797152"/>
            <a:ext cx="2155056" cy="1436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9723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Summary</a:t>
            </a:r>
            <a:endParaRPr lang="en-NZ" dirty="0"/>
          </a:p>
        </p:txBody>
      </p:sp>
      <p:sp>
        <p:nvSpPr>
          <p:cNvPr id="3" name="Content Placeholder 2"/>
          <p:cNvSpPr>
            <a:spLocks noGrp="1"/>
          </p:cNvSpPr>
          <p:nvPr>
            <p:ph idx="1"/>
          </p:nvPr>
        </p:nvSpPr>
        <p:spPr>
          <a:xfrm>
            <a:off x="251520" y="1373560"/>
            <a:ext cx="8568952" cy="1152128"/>
          </a:xfrm>
        </p:spPr>
        <p:txBody>
          <a:bodyPr>
            <a:normAutofit/>
          </a:bodyPr>
          <a:lstStyle/>
          <a:p>
            <a:r>
              <a:rPr lang="en-US" sz="2400" i="1" dirty="0" smtClean="0"/>
              <a:t>Permutation </a:t>
            </a:r>
            <a:r>
              <a:rPr lang="en-US" sz="2400" i="1" dirty="0"/>
              <a:t>tests </a:t>
            </a:r>
            <a:r>
              <a:rPr lang="en-US" sz="2400" i="1" dirty="0" smtClean="0"/>
              <a:t>provide a useful </a:t>
            </a:r>
            <a:r>
              <a:rPr lang="en-US" sz="2400" i="1" dirty="0" smtClean="0"/>
              <a:t> and </a:t>
            </a:r>
            <a:r>
              <a:rPr lang="en-US" sz="2400" i="1" dirty="0" smtClean="0">
                <a:solidFill>
                  <a:schemeClr val="accent1"/>
                </a:solidFill>
              </a:rPr>
              <a:t>simple</a:t>
            </a:r>
            <a:r>
              <a:rPr lang="en-US" sz="2400" i="1" dirty="0" smtClean="0"/>
              <a:t> </a:t>
            </a:r>
            <a:r>
              <a:rPr lang="en-NZ" sz="2400" i="1" dirty="0" smtClean="0"/>
              <a:t>method </a:t>
            </a:r>
            <a:r>
              <a:rPr lang="en-NZ" sz="2400" i="1" dirty="0" smtClean="0"/>
              <a:t>for testing the significance </a:t>
            </a:r>
            <a:r>
              <a:rPr lang="en-NZ" sz="2400" i="1" dirty="0"/>
              <a:t>of random terms in linear mixed models </a:t>
            </a: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4749"/>
          <a:stretch/>
        </p:blipFill>
        <p:spPr bwMode="auto">
          <a:xfrm>
            <a:off x="2843808" y="2492896"/>
            <a:ext cx="3209704"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936492" y="5416748"/>
            <a:ext cx="3024336" cy="707886"/>
          </a:xfrm>
          <a:prstGeom prst="rect">
            <a:avLst/>
          </a:prstGeom>
          <a:noFill/>
        </p:spPr>
        <p:txBody>
          <a:bodyPr wrap="square" rtlCol="0">
            <a:spAutoFit/>
          </a:bodyPr>
          <a:lstStyle/>
          <a:p>
            <a:r>
              <a:rPr lang="en-NZ" sz="4000" b="1" dirty="0" smtClean="0">
                <a:solidFill>
                  <a:schemeClr val="accent2"/>
                </a:solidFill>
              </a:rPr>
              <a:t>QUESTIONS?</a:t>
            </a:r>
            <a:endParaRPr lang="en-NZ" sz="4000" b="1" dirty="0">
              <a:solidFill>
                <a:schemeClr val="accent2"/>
              </a:solidFill>
            </a:endParaRPr>
          </a:p>
        </p:txBody>
      </p:sp>
    </p:spTree>
    <p:extLst>
      <p:ext uri="{BB962C8B-B14F-4D97-AF65-F5344CB8AC3E}">
        <p14:creationId xmlns:p14="http://schemas.microsoft.com/office/powerpoint/2010/main" val="2477314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New Zealand map showing Wellington"/>
          <p:cNvPicPr>
            <a:picLocks noChangeAspect="1"/>
          </p:cNvPicPr>
          <p:nvPr/>
        </p:nvPicPr>
        <p:blipFill rotWithShape="1">
          <a:blip r:embed="rId3">
            <a:extLst>
              <a:ext uri="{28A0092B-C50C-407E-A947-70E740481C1C}">
                <a14:useLocalDpi xmlns:a14="http://schemas.microsoft.com/office/drawing/2010/main" val="0"/>
              </a:ext>
            </a:extLst>
          </a:blip>
          <a:srcRect l="30374" b="36324"/>
          <a:stretch/>
        </p:blipFill>
        <p:spPr bwMode="auto">
          <a:xfrm>
            <a:off x="7939829" y="4724753"/>
            <a:ext cx="1132167" cy="1508229"/>
          </a:xfrm>
          <a:prstGeom prst="rect">
            <a:avLst/>
          </a:prstGeom>
          <a:noFill/>
          <a:ln>
            <a:noFill/>
          </a:ln>
        </p:spPr>
      </p:pic>
      <p:sp>
        <p:nvSpPr>
          <p:cNvPr id="4" name="Title 1"/>
          <p:cNvSpPr txBox="1">
            <a:spLocks/>
          </p:cNvSpPr>
          <p:nvPr/>
        </p:nvSpPr>
        <p:spPr>
          <a:xfrm>
            <a:off x="547602" y="188640"/>
            <a:ext cx="8154392" cy="8640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i="0" kern="1200" baseline="0">
                <a:solidFill>
                  <a:srgbClr val="00CC00"/>
                </a:solidFill>
                <a:latin typeface="Arial" pitchFamily="34" charset="0"/>
                <a:ea typeface="+mj-ea"/>
                <a:cs typeface="Arial" pitchFamily="34" charset="0"/>
              </a:defRPr>
            </a:lvl1pPr>
          </a:lstStyle>
          <a:p>
            <a:r>
              <a:rPr lang="en-US" sz="5400" dirty="0" smtClean="0"/>
              <a:t>   Motivating Example</a:t>
            </a:r>
            <a:endParaRPr lang="en-US" sz="5400" dirty="0"/>
          </a:p>
        </p:txBody>
      </p:sp>
      <p:sp>
        <p:nvSpPr>
          <p:cNvPr id="3" name="Content Placeholder 2"/>
          <p:cNvSpPr>
            <a:spLocks noGrp="1"/>
          </p:cNvSpPr>
          <p:nvPr>
            <p:ph idx="1"/>
          </p:nvPr>
        </p:nvSpPr>
        <p:spPr>
          <a:xfrm>
            <a:off x="349889" y="1803594"/>
            <a:ext cx="8549817" cy="4305411"/>
          </a:xfrm>
        </p:spPr>
        <p:txBody>
          <a:bodyPr>
            <a:normAutofit fontScale="77500" lnSpcReduction="20000"/>
          </a:bodyPr>
          <a:lstStyle/>
          <a:p>
            <a:pPr>
              <a:lnSpc>
                <a:spcPct val="170000"/>
              </a:lnSpc>
            </a:pPr>
            <a:r>
              <a:rPr lang="en-US" sz="3600" b="0" dirty="0"/>
              <a:t>Introduced mammals</a:t>
            </a:r>
          </a:p>
          <a:p>
            <a:pPr marL="0" indent="0">
              <a:lnSpc>
                <a:spcPct val="170000"/>
              </a:lnSpc>
              <a:buNone/>
            </a:pPr>
            <a:r>
              <a:rPr lang="en-US" sz="3600" b="0" dirty="0"/>
              <a:t>         	devastating impact on NZ’s native flora and fauna</a:t>
            </a:r>
            <a:endParaRPr lang="en-NZ" sz="3600" dirty="0"/>
          </a:p>
          <a:p>
            <a:pPr>
              <a:lnSpc>
                <a:spcPct val="170000"/>
              </a:lnSpc>
            </a:pPr>
            <a:r>
              <a:rPr lang="en-NZ" sz="3600" b="0" dirty="0" smtClean="0"/>
              <a:t>Case study investigated …</a:t>
            </a:r>
            <a:endParaRPr lang="en-NZ" sz="3600" b="0" dirty="0"/>
          </a:p>
          <a:p>
            <a:pPr marL="400050" lvl="1" indent="0">
              <a:lnSpc>
                <a:spcPct val="120000"/>
              </a:lnSpc>
              <a:buNone/>
            </a:pPr>
            <a:r>
              <a:rPr lang="en-NZ" sz="3600" b="1" i="1" dirty="0" smtClean="0">
                <a:solidFill>
                  <a:schemeClr val="accent2"/>
                </a:solidFill>
                <a:latin typeface="Calibri" pitchFamily="34" charset="0"/>
                <a:cs typeface="Calibri" pitchFamily="34" charset="0"/>
              </a:rPr>
              <a:t>How species </a:t>
            </a:r>
            <a:r>
              <a:rPr lang="en-US" sz="3600" b="1" i="1" dirty="0" smtClean="0">
                <a:solidFill>
                  <a:schemeClr val="accent2"/>
                </a:solidFill>
                <a:latin typeface="Calibri" pitchFamily="34" charset="0"/>
                <a:cs typeface="Calibri" pitchFamily="34" charset="0"/>
              </a:rPr>
              <a:t>richness of </a:t>
            </a:r>
            <a:r>
              <a:rPr lang="en-NZ" sz="3600" b="1" i="1" dirty="0">
                <a:solidFill>
                  <a:schemeClr val="accent2"/>
                </a:solidFill>
                <a:latin typeface="Calibri" pitchFamily="34" charset="0"/>
                <a:cs typeface="Calibri" pitchFamily="34" charset="0"/>
              </a:rPr>
              <a:t>ground-dwelling beetles </a:t>
            </a:r>
            <a:r>
              <a:rPr lang="en-US" sz="3600" b="1" i="1" dirty="0">
                <a:solidFill>
                  <a:schemeClr val="accent2"/>
                </a:solidFill>
                <a:latin typeface="Calibri" pitchFamily="34" charset="0"/>
                <a:cs typeface="Calibri" pitchFamily="34" charset="0"/>
              </a:rPr>
              <a:t>responded to pest control</a:t>
            </a:r>
            <a:endParaRPr lang="en-NZ" sz="3600" b="1" i="1" dirty="0">
              <a:solidFill>
                <a:schemeClr val="accent2"/>
              </a:solidFill>
              <a:latin typeface="Calibri" pitchFamily="34" charset="0"/>
              <a:cs typeface="Calibri" pitchFamily="34" charset="0"/>
            </a:endParaRPr>
          </a:p>
          <a:p>
            <a:pPr algn="just">
              <a:lnSpc>
                <a:spcPct val="170000"/>
              </a:lnSpc>
            </a:pPr>
            <a:r>
              <a:rPr lang="en-NZ" sz="3600" b="0" dirty="0" smtClean="0"/>
              <a:t>Two study sites             different pest control regimes</a:t>
            </a:r>
          </a:p>
          <a:p>
            <a:endParaRPr lang="en-US" sz="2800" b="0" dirty="0" smtClean="0"/>
          </a:p>
          <a:p>
            <a:endParaRPr lang="en-US" sz="2800" b="0" dirty="0"/>
          </a:p>
        </p:txBody>
      </p:sp>
      <p:pic>
        <p:nvPicPr>
          <p:cNvPr id="1028" name="Picture 4" descr="Corinne Watts"/>
          <p:cNvPicPr>
            <a:picLocks noChangeAspect="1" noChangeArrowheads="1"/>
          </p:cNvPicPr>
          <p:nvPr/>
        </p:nvPicPr>
        <p:blipFill rotWithShape="1">
          <a:blip r:embed="rId4">
            <a:extLst>
              <a:ext uri="{28A0092B-C50C-407E-A947-70E740481C1C}">
                <a14:useLocalDpi xmlns:a14="http://schemas.microsoft.com/office/drawing/2010/main" val="0"/>
              </a:ext>
            </a:extLst>
          </a:blip>
          <a:srcRect l="14779" r="13619" b="13580"/>
          <a:stretch/>
        </p:blipFill>
        <p:spPr bwMode="auto">
          <a:xfrm>
            <a:off x="494728" y="225270"/>
            <a:ext cx="772954" cy="93291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4244799" y="1733272"/>
            <a:ext cx="4705045" cy="799168"/>
            <a:chOff x="4176137" y="1288010"/>
            <a:chExt cx="4705045" cy="799168"/>
          </a:xfrm>
        </p:grpSpPr>
        <p:pic>
          <p:nvPicPr>
            <p:cNvPr id="1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6137" y="1333863"/>
              <a:ext cx="815069" cy="726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7"/>
            <p:cNvPicPr>
              <a:picLocks noChangeAspect="1"/>
            </p:cNvPicPr>
            <p:nvPr/>
          </p:nvPicPr>
          <p:blipFill>
            <a:blip r:embed="rId6"/>
            <a:stretch>
              <a:fillRect/>
            </a:stretch>
          </p:blipFill>
          <p:spPr>
            <a:xfrm>
              <a:off x="5337263" y="1333863"/>
              <a:ext cx="960482" cy="673700"/>
            </a:xfrm>
            <a:prstGeom prst="rect">
              <a:avLst/>
            </a:prstGeom>
          </p:spPr>
        </p:pic>
        <p:pic>
          <p:nvPicPr>
            <p:cNvPr id="19" name="Picture 5" descr="Image result for stoat"/>
            <p:cNvPicPr>
              <a:picLocks noChangeAspect="1" noChangeArrowheads="1"/>
            </p:cNvPicPr>
            <p:nvPr/>
          </p:nvPicPr>
          <p:blipFill rotWithShape="1">
            <a:blip r:embed="rId7">
              <a:extLst>
                <a:ext uri="{28A0092B-C50C-407E-A947-70E740481C1C}">
                  <a14:useLocalDpi xmlns:a14="http://schemas.microsoft.com/office/drawing/2010/main" val="0"/>
                </a:ext>
              </a:extLst>
            </a:blip>
            <a:srcRect t="13055" b="14719"/>
            <a:stretch/>
          </p:blipFill>
          <p:spPr bwMode="auto">
            <a:xfrm>
              <a:off x="6297745" y="1383202"/>
              <a:ext cx="1417789" cy="6087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http://www.possum-nz.com/webstore/Brushtail_Possum_.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6001" y="1288010"/>
              <a:ext cx="955181" cy="799168"/>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Down Arrow 20"/>
          <p:cNvSpPr/>
          <p:nvPr/>
        </p:nvSpPr>
        <p:spPr>
          <a:xfrm rot="16200000">
            <a:off x="583606" y="2564904"/>
            <a:ext cx="64807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Down Arrow 21"/>
          <p:cNvSpPr/>
          <p:nvPr/>
        </p:nvSpPr>
        <p:spPr>
          <a:xfrm rot="16200000">
            <a:off x="3245644" y="4994272"/>
            <a:ext cx="648072" cy="72008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pic>
        <p:nvPicPr>
          <p:cNvPr id="13" name="Picture 12" descr="Landcare Research - Manaaki Whenua"/>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7504" y="1285899"/>
            <a:ext cx="1440159" cy="254216"/>
          </a:xfrm>
          <a:prstGeom prst="rect">
            <a:avLst/>
          </a:prstGeom>
          <a:noFill/>
          <a:ln>
            <a:noFill/>
          </a:ln>
        </p:spPr>
      </p:pic>
    </p:spTree>
    <p:extLst>
      <p:ext uri="{BB962C8B-B14F-4D97-AF65-F5344CB8AC3E}">
        <p14:creationId xmlns:p14="http://schemas.microsoft.com/office/powerpoint/2010/main" val="2871471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323528" y="1268760"/>
            <a:ext cx="8655012" cy="36384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CC00"/>
              </a:buClr>
              <a:buFont typeface="Wingdings" pitchFamily="2" charset="2"/>
              <a:buChar char="§"/>
              <a:defRPr lang="en-US" sz="3200" b="1" i="0" kern="1200" baseline="0" smtClean="0">
                <a:solidFill>
                  <a:schemeClr val="tx2"/>
                </a:solidFill>
                <a:effectLst/>
                <a:latin typeface="Calibri" pitchFamily="34" charset="0"/>
                <a:ea typeface="+mn-ea"/>
                <a:cs typeface="Calibri" pitchFamily="34" charset="0"/>
              </a:defRPr>
            </a:lvl1pPr>
            <a:lvl2pPr marL="742950" indent="-285750" algn="l" defTabSz="914400" rtl="0" eaLnBrk="1" latinLnBrk="0" hangingPunct="1">
              <a:spcBef>
                <a:spcPct val="20000"/>
              </a:spcBef>
              <a:buClr>
                <a:srgbClr val="00CC00"/>
              </a:buClr>
              <a:buFont typeface="Wingdings" pitchFamily="2" charset="2"/>
              <a:buChar char="§"/>
              <a:defRPr sz="3200" kern="1200" baseline="0">
                <a:solidFill>
                  <a:schemeClr val="tx2"/>
                </a:solidFill>
                <a:latin typeface="Arial" pitchFamily="34" charset="0"/>
                <a:ea typeface="+mn-ea"/>
                <a:cs typeface="Arial" pitchFamily="34" charset="0"/>
              </a:defRPr>
            </a:lvl2pPr>
            <a:lvl3pPr marL="1143000" indent="-228600" algn="l" defTabSz="914400" rtl="0" eaLnBrk="1" latinLnBrk="0" hangingPunct="1">
              <a:spcBef>
                <a:spcPct val="20000"/>
              </a:spcBef>
              <a:buClr>
                <a:srgbClr val="00CC00"/>
              </a:buClr>
              <a:buFont typeface="Wingdings" pitchFamily="2" charset="2"/>
              <a:buChar char="§"/>
              <a:defRPr sz="2600" kern="1200" baseline="0">
                <a:solidFill>
                  <a:schemeClr val="tx2"/>
                </a:solidFill>
                <a:latin typeface="Arial" pitchFamily="34" charset="0"/>
                <a:ea typeface="+mn-ea"/>
                <a:cs typeface="Arial" pitchFamily="34" charset="0"/>
              </a:defRPr>
            </a:lvl3pPr>
            <a:lvl4pPr marL="1600200" indent="-228600" algn="l" defTabSz="914400" rtl="0" eaLnBrk="1" latinLnBrk="0" hangingPunct="1">
              <a:spcBef>
                <a:spcPct val="20000"/>
              </a:spcBef>
              <a:buClr>
                <a:srgbClr val="00CC00"/>
              </a:buClr>
              <a:buFont typeface="Wingdings" pitchFamily="2" charset="2"/>
              <a:buChar char="§"/>
              <a:defRPr sz="2200" kern="1200" baseline="0">
                <a:solidFill>
                  <a:schemeClr val="tx2"/>
                </a:solidFill>
                <a:latin typeface="Arial" pitchFamily="34" charset="0"/>
                <a:ea typeface="+mn-ea"/>
                <a:cs typeface="Arial" pitchFamily="34" charset="0"/>
              </a:defRPr>
            </a:lvl4pPr>
            <a:lvl5pPr marL="2057400" indent="-228600" algn="l" defTabSz="914400" rtl="0" eaLnBrk="1" latinLnBrk="0" hangingPunct="1">
              <a:spcBef>
                <a:spcPct val="20000"/>
              </a:spcBef>
              <a:buClr>
                <a:srgbClr val="00CC00"/>
              </a:buClr>
              <a:buFont typeface="Wingdings" pitchFamily="2" charset="2"/>
              <a:buChar char="§"/>
              <a:defRPr sz="18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pPr>
            <a:r>
              <a:rPr lang="en-NZ" sz="2800" b="0" dirty="0"/>
              <a:t>225 </a:t>
            </a:r>
            <a:r>
              <a:rPr lang="en-NZ" sz="2800" b="0" dirty="0" smtClean="0"/>
              <a:t>ha</a:t>
            </a:r>
            <a:r>
              <a:rPr lang="en-NZ" sz="2800" dirty="0" smtClean="0"/>
              <a:t> </a:t>
            </a:r>
            <a:r>
              <a:rPr lang="en-NZ" sz="2800" b="0" dirty="0" smtClean="0"/>
              <a:t>native-bush sanctuary </a:t>
            </a:r>
            <a:endParaRPr lang="en-NZ" sz="2800" b="0" dirty="0"/>
          </a:p>
          <a:p>
            <a:pPr marL="0" indent="0">
              <a:buNone/>
            </a:pPr>
            <a:r>
              <a:rPr lang="en-NZ" sz="2800" dirty="0" smtClean="0"/>
              <a:t>	</a:t>
            </a:r>
            <a:r>
              <a:rPr lang="en-NZ" dirty="0">
                <a:solidFill>
                  <a:schemeClr val="accent2"/>
                </a:solidFill>
              </a:rPr>
              <a:t>surrounded by </a:t>
            </a:r>
            <a:r>
              <a:rPr lang="en-NZ" dirty="0" smtClean="0">
                <a:solidFill>
                  <a:schemeClr val="accent2"/>
                </a:solidFill>
              </a:rPr>
              <a:t>predator-proof fence</a:t>
            </a:r>
          </a:p>
          <a:p>
            <a:pPr>
              <a:lnSpc>
                <a:spcPct val="150000"/>
              </a:lnSpc>
            </a:pPr>
            <a:r>
              <a:rPr lang="en-US" sz="2800" b="0" dirty="0" smtClean="0"/>
              <a:t>Since 2000, all mammals eradicated </a:t>
            </a:r>
            <a:r>
              <a:rPr lang="en-US" sz="1800" b="0" dirty="0" smtClean="0"/>
              <a:t>(except mice)</a:t>
            </a:r>
          </a:p>
        </p:txBody>
      </p:sp>
      <p:pic>
        <p:nvPicPr>
          <p:cNvPr id="3074" name="Picture 2" descr="https://upload.wikimedia.org/wikipedia/commons/2/22/Karori_Wildlife_Sanctuary_Fence_0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 r="27619"/>
          <a:stretch/>
        </p:blipFill>
        <p:spPr bwMode="auto">
          <a:xfrm>
            <a:off x="6012160" y="3320085"/>
            <a:ext cx="2747713" cy="285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NZ" dirty="0" smtClean="0"/>
              <a:t>Zealandia: </a:t>
            </a:r>
            <a:r>
              <a:rPr lang="en-NZ" dirty="0"/>
              <a:t>Ecological island</a:t>
            </a:r>
          </a:p>
        </p:txBody>
      </p:sp>
      <p:sp>
        <p:nvSpPr>
          <p:cNvPr id="16" name="Down Arrow 15"/>
          <p:cNvSpPr/>
          <p:nvPr/>
        </p:nvSpPr>
        <p:spPr>
          <a:xfrm rot="16200000">
            <a:off x="459493" y="1952836"/>
            <a:ext cx="648072" cy="72008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pic>
        <p:nvPicPr>
          <p:cNvPr id="3081" name="Picture 9" descr="http://www.visitzealandia.com/wp-content/uploads/2012/02/fence-view-sattwood-5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32008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049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323528" y="1268760"/>
            <a:ext cx="8655012" cy="36384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CC00"/>
              </a:buClr>
              <a:buFont typeface="Wingdings" pitchFamily="2" charset="2"/>
              <a:buChar char="§"/>
              <a:defRPr lang="en-US" sz="3200" b="1" i="0" kern="1200" baseline="0" smtClean="0">
                <a:solidFill>
                  <a:schemeClr val="tx2"/>
                </a:solidFill>
                <a:effectLst/>
                <a:latin typeface="Calibri" pitchFamily="34" charset="0"/>
                <a:ea typeface="+mn-ea"/>
                <a:cs typeface="Calibri" pitchFamily="34" charset="0"/>
              </a:defRPr>
            </a:lvl1pPr>
            <a:lvl2pPr marL="742950" indent="-285750" algn="l" defTabSz="914400" rtl="0" eaLnBrk="1" latinLnBrk="0" hangingPunct="1">
              <a:spcBef>
                <a:spcPct val="20000"/>
              </a:spcBef>
              <a:buClr>
                <a:srgbClr val="00CC00"/>
              </a:buClr>
              <a:buFont typeface="Wingdings" pitchFamily="2" charset="2"/>
              <a:buChar char="§"/>
              <a:defRPr sz="3200" kern="1200" baseline="0">
                <a:solidFill>
                  <a:schemeClr val="tx2"/>
                </a:solidFill>
                <a:latin typeface="Arial" pitchFamily="34" charset="0"/>
                <a:ea typeface="+mn-ea"/>
                <a:cs typeface="Arial" pitchFamily="34" charset="0"/>
              </a:defRPr>
            </a:lvl2pPr>
            <a:lvl3pPr marL="1143000" indent="-228600" algn="l" defTabSz="914400" rtl="0" eaLnBrk="1" latinLnBrk="0" hangingPunct="1">
              <a:spcBef>
                <a:spcPct val="20000"/>
              </a:spcBef>
              <a:buClr>
                <a:srgbClr val="00CC00"/>
              </a:buClr>
              <a:buFont typeface="Wingdings" pitchFamily="2" charset="2"/>
              <a:buChar char="§"/>
              <a:defRPr sz="2600" kern="1200" baseline="0">
                <a:solidFill>
                  <a:schemeClr val="tx2"/>
                </a:solidFill>
                <a:latin typeface="Arial" pitchFamily="34" charset="0"/>
                <a:ea typeface="+mn-ea"/>
                <a:cs typeface="Arial" pitchFamily="34" charset="0"/>
              </a:defRPr>
            </a:lvl3pPr>
            <a:lvl4pPr marL="1600200" indent="-228600" algn="l" defTabSz="914400" rtl="0" eaLnBrk="1" latinLnBrk="0" hangingPunct="1">
              <a:spcBef>
                <a:spcPct val="20000"/>
              </a:spcBef>
              <a:buClr>
                <a:srgbClr val="00CC00"/>
              </a:buClr>
              <a:buFont typeface="Wingdings" pitchFamily="2" charset="2"/>
              <a:buChar char="§"/>
              <a:defRPr sz="2200" kern="1200" baseline="0">
                <a:solidFill>
                  <a:schemeClr val="tx2"/>
                </a:solidFill>
                <a:latin typeface="Arial" pitchFamily="34" charset="0"/>
                <a:ea typeface="+mn-ea"/>
                <a:cs typeface="Arial" pitchFamily="34" charset="0"/>
              </a:defRPr>
            </a:lvl4pPr>
            <a:lvl5pPr marL="2057400" indent="-228600" algn="l" defTabSz="914400" rtl="0" eaLnBrk="1" latinLnBrk="0" hangingPunct="1">
              <a:spcBef>
                <a:spcPct val="20000"/>
              </a:spcBef>
              <a:buClr>
                <a:srgbClr val="00CC00"/>
              </a:buClr>
              <a:buFont typeface="Wingdings" pitchFamily="2" charset="2"/>
              <a:buChar char="§"/>
              <a:defRPr sz="18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pPr>
            <a:r>
              <a:rPr lang="en-NZ" sz="2800" b="0" dirty="0" smtClean="0"/>
              <a:t>96 ha</a:t>
            </a:r>
            <a:r>
              <a:rPr lang="en-NZ" sz="2800" dirty="0" smtClean="0"/>
              <a:t> </a:t>
            </a:r>
            <a:r>
              <a:rPr lang="en-NZ" sz="2800" b="0" dirty="0" smtClean="0"/>
              <a:t>native-bush reserve</a:t>
            </a:r>
            <a:endParaRPr lang="en-NZ" sz="2800" b="0" dirty="0"/>
          </a:p>
          <a:p>
            <a:pPr marL="0" indent="0">
              <a:buNone/>
            </a:pPr>
            <a:r>
              <a:rPr lang="en-NZ" sz="2800" dirty="0" smtClean="0"/>
              <a:t>	</a:t>
            </a:r>
            <a:r>
              <a:rPr lang="en-AU" dirty="0">
                <a:solidFill>
                  <a:schemeClr val="accent2"/>
                </a:solidFill>
              </a:rPr>
              <a:t>periodic intensive mammal </a:t>
            </a:r>
            <a:r>
              <a:rPr lang="en-AU" dirty="0" smtClean="0">
                <a:solidFill>
                  <a:schemeClr val="accent2"/>
                </a:solidFill>
              </a:rPr>
              <a:t>control</a:t>
            </a:r>
            <a:endParaRPr lang="en-NZ" dirty="0" smtClean="0">
              <a:solidFill>
                <a:schemeClr val="accent2"/>
              </a:solidFill>
            </a:endParaRPr>
          </a:p>
          <a:p>
            <a:pPr>
              <a:lnSpc>
                <a:spcPct val="150000"/>
              </a:lnSpc>
            </a:pPr>
            <a:r>
              <a:rPr lang="en-AU" sz="2800" b="0" dirty="0" smtClean="0"/>
              <a:t>Few </a:t>
            </a:r>
            <a:r>
              <a:rPr lang="en-AU" sz="2800" b="0" dirty="0"/>
              <a:t>but diverse </a:t>
            </a:r>
            <a:r>
              <a:rPr lang="en-AU" sz="2800" b="0" dirty="0" smtClean="0"/>
              <a:t>mammals</a:t>
            </a:r>
          </a:p>
          <a:p>
            <a:r>
              <a:rPr lang="en-NZ" sz="2800" b="0" dirty="0"/>
              <a:t>2.4 </a:t>
            </a:r>
            <a:r>
              <a:rPr lang="en-NZ" sz="2800" b="0" dirty="0" smtClean="0"/>
              <a:t>km from Zealandia, similar vegetation and climate</a:t>
            </a:r>
            <a:endParaRPr lang="en-AU" sz="2800" b="0" dirty="0" smtClean="0"/>
          </a:p>
          <a:p>
            <a:pPr>
              <a:lnSpc>
                <a:spcPct val="150000"/>
              </a:lnSpc>
            </a:pPr>
            <a:r>
              <a:rPr lang="en-AU" sz="2800" b="0" dirty="0" smtClean="0"/>
              <a:t>“</a:t>
            </a:r>
            <a:r>
              <a:rPr lang="en-AU" sz="2800" b="0" i="1" dirty="0" smtClean="0"/>
              <a:t>Control</a:t>
            </a:r>
            <a:r>
              <a:rPr lang="en-AU" sz="2800" b="0" dirty="0" smtClean="0"/>
              <a:t>” site</a:t>
            </a:r>
            <a:endParaRPr lang="en-US" sz="2800" b="0" dirty="0"/>
          </a:p>
        </p:txBody>
      </p:sp>
      <p:sp>
        <p:nvSpPr>
          <p:cNvPr id="2" name="Title 1"/>
          <p:cNvSpPr>
            <a:spLocks noGrp="1"/>
          </p:cNvSpPr>
          <p:nvPr>
            <p:ph type="title"/>
          </p:nvPr>
        </p:nvSpPr>
        <p:spPr/>
        <p:txBody>
          <a:bodyPr>
            <a:normAutofit/>
          </a:bodyPr>
          <a:lstStyle/>
          <a:p>
            <a:r>
              <a:rPr lang="en-NZ" dirty="0" err="1"/>
              <a:t>Otari</a:t>
            </a:r>
            <a:r>
              <a:rPr lang="en-NZ" dirty="0"/>
              <a:t>-Wilton’s Bush</a:t>
            </a:r>
          </a:p>
        </p:txBody>
      </p:sp>
      <p:sp>
        <p:nvSpPr>
          <p:cNvPr id="16" name="Down Arrow 15"/>
          <p:cNvSpPr/>
          <p:nvPr/>
        </p:nvSpPr>
        <p:spPr>
          <a:xfrm rot="16200000">
            <a:off x="431246" y="1952836"/>
            <a:ext cx="648072" cy="72008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pic>
        <p:nvPicPr>
          <p:cNvPr id="4098" name="Picture 2" descr="http://static.panoramio.com/photos/large/2052217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3933056"/>
            <a:ext cx="3069365" cy="230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700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508540" y="1221950"/>
            <a:ext cx="8054806" cy="50873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00CC00"/>
              </a:buClr>
              <a:buFont typeface="Wingdings" pitchFamily="2" charset="2"/>
              <a:buChar char="§"/>
              <a:defRPr lang="en-US" sz="3200" b="1" i="0" kern="1200" baseline="0" smtClean="0">
                <a:solidFill>
                  <a:schemeClr val="tx2"/>
                </a:solidFill>
                <a:effectLst/>
                <a:latin typeface="Calibri" pitchFamily="34" charset="0"/>
                <a:ea typeface="+mn-ea"/>
                <a:cs typeface="Calibri" pitchFamily="34" charset="0"/>
              </a:defRPr>
            </a:lvl1pPr>
            <a:lvl2pPr marL="742950" indent="-285750" algn="l" defTabSz="914400" rtl="0" eaLnBrk="1" latinLnBrk="0" hangingPunct="1">
              <a:spcBef>
                <a:spcPct val="20000"/>
              </a:spcBef>
              <a:buClr>
                <a:srgbClr val="00CC00"/>
              </a:buClr>
              <a:buFont typeface="Wingdings" pitchFamily="2" charset="2"/>
              <a:buChar char="§"/>
              <a:defRPr sz="3200" kern="1200" baseline="0">
                <a:solidFill>
                  <a:schemeClr val="tx2"/>
                </a:solidFill>
                <a:latin typeface="Arial" pitchFamily="34" charset="0"/>
                <a:ea typeface="+mn-ea"/>
                <a:cs typeface="Arial" pitchFamily="34" charset="0"/>
              </a:defRPr>
            </a:lvl2pPr>
            <a:lvl3pPr marL="1143000" indent="-228600" algn="l" defTabSz="914400" rtl="0" eaLnBrk="1" latinLnBrk="0" hangingPunct="1">
              <a:spcBef>
                <a:spcPct val="20000"/>
              </a:spcBef>
              <a:buClr>
                <a:srgbClr val="00CC00"/>
              </a:buClr>
              <a:buFont typeface="Wingdings" pitchFamily="2" charset="2"/>
              <a:buChar char="§"/>
              <a:defRPr sz="2600" kern="1200" baseline="0">
                <a:solidFill>
                  <a:schemeClr val="tx2"/>
                </a:solidFill>
                <a:latin typeface="Arial" pitchFamily="34" charset="0"/>
                <a:ea typeface="+mn-ea"/>
                <a:cs typeface="Arial" pitchFamily="34" charset="0"/>
              </a:defRPr>
            </a:lvl3pPr>
            <a:lvl4pPr marL="1600200" indent="-228600" algn="l" defTabSz="914400" rtl="0" eaLnBrk="1" latinLnBrk="0" hangingPunct="1">
              <a:spcBef>
                <a:spcPct val="20000"/>
              </a:spcBef>
              <a:buClr>
                <a:srgbClr val="00CC00"/>
              </a:buClr>
              <a:buFont typeface="Wingdings" pitchFamily="2" charset="2"/>
              <a:buChar char="§"/>
              <a:defRPr sz="2200" kern="1200" baseline="0">
                <a:solidFill>
                  <a:schemeClr val="tx2"/>
                </a:solidFill>
                <a:latin typeface="Arial" pitchFamily="34" charset="0"/>
                <a:ea typeface="+mn-ea"/>
                <a:cs typeface="Arial" pitchFamily="34" charset="0"/>
              </a:defRPr>
            </a:lvl4pPr>
            <a:lvl5pPr marL="2057400" indent="-228600" algn="l" defTabSz="914400" rtl="0" eaLnBrk="1" latinLnBrk="0" hangingPunct="1">
              <a:spcBef>
                <a:spcPct val="20000"/>
              </a:spcBef>
              <a:buClr>
                <a:srgbClr val="00CC00"/>
              </a:buClr>
              <a:buFont typeface="Wingdings" pitchFamily="2" charset="2"/>
              <a:buChar char="§"/>
              <a:defRPr sz="18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60000"/>
              </a:lnSpc>
            </a:pPr>
            <a:r>
              <a:rPr lang="en-US" sz="2400" b="0" dirty="0"/>
              <a:t>B</a:t>
            </a:r>
            <a:r>
              <a:rPr lang="en-US" sz="2400" b="0" dirty="0" smtClean="0"/>
              <a:t>eetles collected using pitfall traps</a:t>
            </a:r>
          </a:p>
          <a:p>
            <a:pPr>
              <a:lnSpc>
                <a:spcPct val="160000"/>
              </a:lnSpc>
            </a:pPr>
            <a:r>
              <a:rPr lang="en-US" sz="2400" b="0" dirty="0" smtClean="0"/>
              <a:t>1-3 fixed </a:t>
            </a:r>
            <a:r>
              <a:rPr lang="en-US" sz="2400" b="0" dirty="0"/>
              <a:t>seasonal visits </a:t>
            </a:r>
            <a:r>
              <a:rPr lang="en-US" sz="2400" b="0" dirty="0" smtClean="0"/>
              <a:t>per year</a:t>
            </a:r>
          </a:p>
          <a:p>
            <a:pPr>
              <a:lnSpc>
                <a:spcPct val="160000"/>
              </a:lnSpc>
            </a:pPr>
            <a:r>
              <a:rPr lang="en-US" sz="2400" dirty="0" smtClean="0"/>
              <a:t>Zealandia</a:t>
            </a:r>
            <a:r>
              <a:rPr lang="en-US" sz="2400" b="0" dirty="0" smtClean="0"/>
              <a:t>: 1998-99, 2002-09            </a:t>
            </a:r>
            <a:r>
              <a:rPr lang="en-US" sz="2400" b="0" i="1" dirty="0" smtClean="0">
                <a:solidFill>
                  <a:schemeClr val="accent2"/>
                </a:solidFill>
              </a:rPr>
              <a:t>1998-99 pre-eradication </a:t>
            </a:r>
            <a:endParaRPr lang="en-US" sz="2400" b="0" dirty="0" smtClean="0"/>
          </a:p>
          <a:p>
            <a:pPr>
              <a:lnSpc>
                <a:spcPct val="160000"/>
              </a:lnSpc>
            </a:pPr>
            <a:r>
              <a:rPr lang="en-US" sz="2400" dirty="0" err="1" smtClean="0"/>
              <a:t>Otari</a:t>
            </a:r>
            <a:r>
              <a:rPr lang="en-US" sz="2400" b="0" dirty="0" smtClean="0"/>
              <a:t>: 2002-09            </a:t>
            </a:r>
            <a:r>
              <a:rPr lang="en-US" sz="2400" b="0" i="1" dirty="0" smtClean="0">
                <a:solidFill>
                  <a:schemeClr val="accent2"/>
                </a:solidFill>
              </a:rPr>
              <a:t>no data pre-eradication at Zealandia</a:t>
            </a:r>
          </a:p>
          <a:p>
            <a:r>
              <a:rPr lang="en-US" sz="2400" b="0" dirty="0"/>
              <a:t>Sampling effort </a:t>
            </a:r>
            <a:r>
              <a:rPr lang="en-US" sz="2400" b="0" dirty="0" smtClean="0"/>
              <a:t>at a given seasonal visit … </a:t>
            </a:r>
          </a:p>
          <a:p>
            <a:pPr marL="0" indent="0">
              <a:spcBef>
                <a:spcPts val="0"/>
              </a:spcBef>
              <a:buNone/>
            </a:pPr>
            <a:r>
              <a:rPr lang="en-US" sz="2400" b="0" dirty="0" smtClean="0"/>
              <a:t>     </a:t>
            </a:r>
            <a:r>
              <a:rPr lang="en-US" sz="2400" b="0" dirty="0" smtClean="0">
                <a:solidFill>
                  <a:schemeClr val="accent2"/>
                </a:solidFill>
              </a:rPr>
              <a:t>within site</a:t>
            </a:r>
            <a:r>
              <a:rPr lang="en-US" sz="2400" b="0" dirty="0" smtClean="0"/>
              <a:t>: standardized</a:t>
            </a:r>
          </a:p>
          <a:p>
            <a:pPr marL="0" indent="0">
              <a:spcBef>
                <a:spcPts val="0"/>
              </a:spcBef>
              <a:buNone/>
            </a:pPr>
            <a:r>
              <a:rPr lang="en-US" sz="2400" b="0" dirty="0" smtClean="0"/>
              <a:t>     </a:t>
            </a:r>
            <a:r>
              <a:rPr lang="en-US" sz="2400" b="0" dirty="0" smtClean="0">
                <a:solidFill>
                  <a:schemeClr val="accent2"/>
                </a:solidFill>
              </a:rPr>
              <a:t>between sites</a:t>
            </a:r>
            <a:r>
              <a:rPr lang="en-US" sz="2400" b="0" dirty="0" smtClean="0"/>
              <a:t>: differed </a:t>
            </a:r>
            <a:endParaRPr lang="en-NZ" sz="2400" b="0" dirty="0" smtClean="0"/>
          </a:p>
          <a:p>
            <a:pPr>
              <a:lnSpc>
                <a:spcPct val="160000"/>
              </a:lnSpc>
            </a:pPr>
            <a:r>
              <a:rPr lang="en-US" sz="2400" b="0" dirty="0" smtClean="0"/>
              <a:t>14,413 </a:t>
            </a:r>
            <a:r>
              <a:rPr lang="en-US" sz="2400" b="0" dirty="0"/>
              <a:t>beetles from 282 </a:t>
            </a:r>
            <a:r>
              <a:rPr lang="en-US" sz="2400" b="0" dirty="0" smtClean="0"/>
              <a:t>species caught</a:t>
            </a:r>
            <a:endParaRPr lang="en-US" sz="2400" b="0" dirty="0"/>
          </a:p>
        </p:txBody>
      </p:sp>
      <p:sp>
        <p:nvSpPr>
          <p:cNvPr id="2" name="Title 1"/>
          <p:cNvSpPr>
            <a:spLocks noGrp="1"/>
          </p:cNvSpPr>
          <p:nvPr>
            <p:ph type="title"/>
          </p:nvPr>
        </p:nvSpPr>
        <p:spPr/>
        <p:txBody>
          <a:bodyPr/>
          <a:lstStyle/>
          <a:p>
            <a:r>
              <a:rPr lang="en-NZ" dirty="0" smtClean="0"/>
              <a:t>The Data</a:t>
            </a:r>
            <a:endParaRPr lang="en-NZ" dirty="0"/>
          </a:p>
        </p:txBody>
      </p:sp>
      <p:sp>
        <p:nvSpPr>
          <p:cNvPr id="10" name="Down Arrow 9"/>
          <p:cNvSpPr/>
          <p:nvPr/>
        </p:nvSpPr>
        <p:spPr>
          <a:xfrm rot="16200000">
            <a:off x="2938136" y="3344190"/>
            <a:ext cx="540060" cy="5040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Down Arrow 11"/>
          <p:cNvSpPr/>
          <p:nvPr/>
        </p:nvSpPr>
        <p:spPr>
          <a:xfrm rot="16200000">
            <a:off x="4753714" y="2658999"/>
            <a:ext cx="540060" cy="5040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4749"/>
          <a:stretch/>
        </p:blipFill>
        <p:spPr bwMode="auto">
          <a:xfrm>
            <a:off x="7660300" y="204154"/>
            <a:ext cx="1160172" cy="989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descr="Corinne Watts"/>
          <p:cNvPicPr>
            <a:picLocks noChangeAspect="1" noChangeArrowheads="1"/>
          </p:cNvPicPr>
          <p:nvPr/>
        </p:nvPicPr>
        <p:blipFill rotWithShape="1">
          <a:blip r:embed="rId4">
            <a:extLst>
              <a:ext uri="{28A0092B-C50C-407E-A947-70E740481C1C}">
                <a14:useLocalDpi xmlns:a14="http://schemas.microsoft.com/office/drawing/2010/main" val="0"/>
              </a:ext>
            </a:extLst>
          </a:blip>
          <a:srcRect l="14779" r="13619" b="13580"/>
          <a:stretch/>
        </p:blipFill>
        <p:spPr bwMode="auto">
          <a:xfrm>
            <a:off x="333618" y="241802"/>
            <a:ext cx="772954" cy="93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727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Content Placeholder 2"/>
              <p:cNvSpPr txBox="1">
                <a:spLocks/>
              </p:cNvSpPr>
              <p:nvPr/>
            </p:nvSpPr>
            <p:spPr>
              <a:xfrm>
                <a:off x="395536" y="1484784"/>
                <a:ext cx="8496944" cy="364721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00CC00"/>
                  </a:buClr>
                  <a:buFont typeface="Wingdings" pitchFamily="2" charset="2"/>
                  <a:buChar char="§"/>
                  <a:defRPr lang="en-US" sz="3200" b="1" i="0" kern="1200" baseline="0" smtClean="0">
                    <a:solidFill>
                      <a:schemeClr val="tx2"/>
                    </a:solidFill>
                    <a:effectLst/>
                    <a:latin typeface="Calibri" pitchFamily="34" charset="0"/>
                    <a:ea typeface="+mn-ea"/>
                    <a:cs typeface="Calibri" pitchFamily="34" charset="0"/>
                  </a:defRPr>
                </a:lvl1pPr>
                <a:lvl2pPr marL="742950" indent="-285750" algn="l" defTabSz="914400" rtl="0" eaLnBrk="1" latinLnBrk="0" hangingPunct="1">
                  <a:spcBef>
                    <a:spcPct val="20000"/>
                  </a:spcBef>
                  <a:buClr>
                    <a:srgbClr val="00CC00"/>
                  </a:buClr>
                  <a:buFont typeface="Wingdings" pitchFamily="2" charset="2"/>
                  <a:buChar char="§"/>
                  <a:defRPr sz="3200" kern="1200" baseline="0">
                    <a:solidFill>
                      <a:schemeClr val="tx2"/>
                    </a:solidFill>
                    <a:latin typeface="Arial" pitchFamily="34" charset="0"/>
                    <a:ea typeface="+mn-ea"/>
                    <a:cs typeface="Arial" pitchFamily="34" charset="0"/>
                  </a:defRPr>
                </a:lvl2pPr>
                <a:lvl3pPr marL="1143000" indent="-228600" algn="l" defTabSz="914400" rtl="0" eaLnBrk="1" latinLnBrk="0" hangingPunct="1">
                  <a:spcBef>
                    <a:spcPct val="20000"/>
                  </a:spcBef>
                  <a:buClr>
                    <a:srgbClr val="00CC00"/>
                  </a:buClr>
                  <a:buFont typeface="Wingdings" pitchFamily="2" charset="2"/>
                  <a:buChar char="§"/>
                  <a:defRPr sz="2600" kern="1200" baseline="0">
                    <a:solidFill>
                      <a:schemeClr val="tx2"/>
                    </a:solidFill>
                    <a:latin typeface="Arial" pitchFamily="34" charset="0"/>
                    <a:ea typeface="+mn-ea"/>
                    <a:cs typeface="Arial" pitchFamily="34" charset="0"/>
                  </a:defRPr>
                </a:lvl3pPr>
                <a:lvl4pPr marL="1600200" indent="-228600" algn="l" defTabSz="914400" rtl="0" eaLnBrk="1" latinLnBrk="0" hangingPunct="1">
                  <a:spcBef>
                    <a:spcPct val="20000"/>
                  </a:spcBef>
                  <a:buClr>
                    <a:srgbClr val="00CC00"/>
                  </a:buClr>
                  <a:buFont typeface="Wingdings" pitchFamily="2" charset="2"/>
                  <a:buChar char="§"/>
                  <a:defRPr sz="2200" kern="1200" baseline="0">
                    <a:solidFill>
                      <a:schemeClr val="tx2"/>
                    </a:solidFill>
                    <a:latin typeface="Arial" pitchFamily="34" charset="0"/>
                    <a:ea typeface="+mn-ea"/>
                    <a:cs typeface="Arial" pitchFamily="34" charset="0"/>
                  </a:defRPr>
                </a:lvl4pPr>
                <a:lvl5pPr marL="2057400" indent="-228600" algn="l" defTabSz="914400" rtl="0" eaLnBrk="1" latinLnBrk="0" hangingPunct="1">
                  <a:spcBef>
                    <a:spcPct val="20000"/>
                  </a:spcBef>
                  <a:buClr>
                    <a:srgbClr val="00CC00"/>
                  </a:buClr>
                  <a:buFont typeface="Wingdings" pitchFamily="2" charset="2"/>
                  <a:buChar char="§"/>
                  <a:defRPr sz="18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NZ" sz="1200" b="0" dirty="0" smtClean="0">
                  <a:solidFill>
                    <a:schemeClr val="accent2"/>
                  </a:solidFill>
                </a:endParaRPr>
              </a:p>
              <a:p>
                <a:pPr>
                  <a:lnSpc>
                    <a:spcPct val="160000"/>
                  </a:lnSpc>
                </a:pPr>
                <a:r>
                  <a:rPr lang="en-NZ" sz="2400" dirty="0" smtClean="0"/>
                  <a:t>Index </a:t>
                </a:r>
                <a:r>
                  <a:rPr lang="en-NZ" sz="2400" dirty="0"/>
                  <a:t>of Species </a:t>
                </a:r>
                <a:r>
                  <a:rPr lang="en-NZ" sz="2400" dirty="0" smtClean="0"/>
                  <a:t>Richness</a:t>
                </a:r>
                <a:r>
                  <a:rPr lang="en-NZ" sz="2400" b="0" dirty="0" smtClean="0"/>
                  <a:t>: </a:t>
                </a:r>
                <a:r>
                  <a:rPr lang="en-US" sz="2400" dirty="0" smtClean="0">
                    <a:solidFill>
                      <a:srgbClr val="C00000"/>
                    </a:solidFill>
                  </a:rPr>
                  <a:t>number of unique species caught</a:t>
                </a:r>
              </a:p>
              <a:p>
                <a:pPr marL="0" indent="0">
                  <a:buNone/>
                </a:pPr>
                <a:r>
                  <a:rPr lang="en-NZ" sz="2400" dirty="0"/>
                  <a:t> </a:t>
                </a:r>
                <a:r>
                  <a:rPr lang="en-NZ" sz="2400" dirty="0" smtClean="0"/>
                  <a:t>    	</a:t>
                </a:r>
                <a14:m>
                  <m:oMath xmlns:m="http://schemas.openxmlformats.org/officeDocument/2006/math">
                    <m:sSub>
                      <m:sSubPr>
                        <m:ctrlPr>
                          <a:rPr lang="en-NZ" sz="2400" i="1">
                            <a:latin typeface="Cambria Math"/>
                          </a:rPr>
                        </m:ctrlPr>
                      </m:sSubPr>
                      <m:e>
                        <m:r>
                          <m:rPr>
                            <m:sty m:val="p"/>
                          </m:rPr>
                          <a:rPr lang="en-NZ" sz="2400">
                            <a:latin typeface="Cambria Math"/>
                          </a:rPr>
                          <m:t>R</m:t>
                        </m:r>
                      </m:e>
                      <m:sub>
                        <m:r>
                          <a:rPr lang="en-NZ" sz="2400" i="1">
                            <a:latin typeface="Cambria Math"/>
                          </a:rPr>
                          <m:t>𝑠𝑡𝑣</m:t>
                        </m:r>
                      </m:sub>
                    </m:sSub>
                    <m:r>
                      <a:rPr lang="en-NZ" sz="2400">
                        <a:latin typeface="Cambria Math"/>
                      </a:rPr>
                      <m:t>=</m:t>
                    </m:r>
                    <m:nary>
                      <m:naryPr>
                        <m:chr m:val="∑"/>
                        <m:limLoc m:val="undOvr"/>
                        <m:ctrlPr>
                          <a:rPr lang="en-NZ" sz="2400" i="1">
                            <a:latin typeface="Cambria Math"/>
                          </a:rPr>
                        </m:ctrlPr>
                      </m:naryPr>
                      <m:sub>
                        <m:r>
                          <a:rPr lang="en-NZ" sz="2400" i="1">
                            <a:latin typeface="Cambria Math"/>
                          </a:rPr>
                          <m:t>𝑖</m:t>
                        </m:r>
                        <m:r>
                          <a:rPr lang="en-NZ" sz="2400" i="1">
                            <a:latin typeface="Cambria Math"/>
                          </a:rPr>
                          <m:t>=1</m:t>
                        </m:r>
                      </m:sub>
                      <m:sup>
                        <m:r>
                          <a:rPr lang="en-NZ" sz="2400" b="0" i="1" smtClean="0">
                            <a:latin typeface="Cambria Math"/>
                          </a:rPr>
                          <m:t>𝑛</m:t>
                        </m:r>
                      </m:sup>
                      <m:e>
                        <m:r>
                          <a:rPr lang="en-NZ" sz="2400" i="1">
                            <a:latin typeface="Cambria Math"/>
                          </a:rPr>
                          <m:t>𝐼</m:t>
                        </m:r>
                        <m:r>
                          <a:rPr lang="en-NZ" sz="2400">
                            <a:latin typeface="Cambria Math"/>
                          </a:rPr>
                          <m:t>, </m:t>
                        </m:r>
                        <m:r>
                          <m:rPr>
                            <m:sty m:val="p"/>
                          </m:rPr>
                          <a:rPr lang="en-NZ" sz="2400">
                            <a:latin typeface="Cambria Math"/>
                          </a:rPr>
                          <m:t>where</m:t>
                        </m:r>
                        <m:r>
                          <a:rPr lang="en-NZ" sz="2400">
                            <a:latin typeface="Cambria Math"/>
                          </a:rPr>
                          <m:t> </m:t>
                        </m:r>
                        <m:r>
                          <a:rPr lang="en-NZ" sz="2400" i="1">
                            <a:latin typeface="Cambria Math"/>
                          </a:rPr>
                          <m:t>𝐼</m:t>
                        </m:r>
                        <m:r>
                          <a:rPr lang="en-NZ" sz="2400" i="1">
                            <a:latin typeface="Cambria Math"/>
                          </a:rPr>
                          <m:t>=1 </m:t>
                        </m:r>
                        <m:r>
                          <m:rPr>
                            <m:sty m:val="p"/>
                          </m:rPr>
                          <a:rPr lang="en-NZ" sz="2400">
                            <a:latin typeface="Cambria Math"/>
                          </a:rPr>
                          <m:t>if</m:t>
                        </m:r>
                      </m:e>
                    </m:nary>
                    <m:r>
                      <a:rPr lang="en-AU" sz="2400">
                        <a:latin typeface="Cambria Math"/>
                      </a:rPr>
                      <m:t> </m:t>
                    </m:r>
                    <m:sSub>
                      <m:sSubPr>
                        <m:ctrlPr>
                          <a:rPr lang="en-NZ" sz="2400" i="1">
                            <a:latin typeface="Cambria Math"/>
                          </a:rPr>
                        </m:ctrlPr>
                      </m:sSubPr>
                      <m:e>
                        <m:r>
                          <a:rPr lang="en-NZ" sz="2400" i="1">
                            <a:latin typeface="Cambria Math"/>
                          </a:rPr>
                          <m:t>𝑐</m:t>
                        </m:r>
                      </m:e>
                      <m:sub>
                        <m:r>
                          <a:rPr lang="en-NZ" sz="2400" i="1">
                            <a:latin typeface="Cambria Math"/>
                          </a:rPr>
                          <m:t>𝑖𝑠𝑡𝑣</m:t>
                        </m:r>
                      </m:sub>
                    </m:sSub>
                    <m:r>
                      <a:rPr lang="en-AU" sz="2400">
                        <a:latin typeface="Cambria Math"/>
                      </a:rPr>
                      <m:t> </m:t>
                    </m:r>
                    <m:r>
                      <a:rPr lang="en-NZ" sz="2400" i="1">
                        <a:latin typeface="Cambria Math"/>
                      </a:rPr>
                      <m:t>&gt; </m:t>
                    </m:r>
                    <m:r>
                      <a:rPr lang="en-NZ" sz="2400">
                        <a:latin typeface="Cambria Math"/>
                      </a:rPr>
                      <m:t>0 </m:t>
                    </m:r>
                    <m:r>
                      <m:rPr>
                        <m:sty m:val="p"/>
                      </m:rPr>
                      <a:rPr lang="en-NZ" sz="2400">
                        <a:latin typeface="Cambria Math"/>
                      </a:rPr>
                      <m:t>and</m:t>
                    </m:r>
                    <m:r>
                      <a:rPr lang="en-NZ" sz="2400">
                        <a:latin typeface="Cambria Math"/>
                      </a:rPr>
                      <m:t> 0 </m:t>
                    </m:r>
                    <m:r>
                      <m:rPr>
                        <m:sty m:val="p"/>
                      </m:rPr>
                      <a:rPr lang="en-NZ" sz="2400">
                        <a:latin typeface="Cambria Math"/>
                      </a:rPr>
                      <m:t>otherwise</m:t>
                    </m:r>
                  </m:oMath>
                </a14:m>
                <a:endParaRPr lang="en-NZ" sz="2400" dirty="0" smtClean="0"/>
              </a:p>
              <a:p>
                <a:pPr marL="0" indent="0">
                  <a:buNone/>
                </a:pPr>
                <a:endParaRPr lang="en-NZ" sz="2400" dirty="0" smtClean="0"/>
              </a:p>
              <a:p>
                <a:pPr marL="0" indent="0">
                  <a:buNone/>
                </a:pPr>
                <a:endParaRPr lang="en-NZ" sz="1200" dirty="0"/>
              </a:p>
              <a:p>
                <a14:m>
                  <m:oMath xmlns:m="http://schemas.openxmlformats.org/officeDocument/2006/math">
                    <m:sSub>
                      <m:sSubPr>
                        <m:ctrlPr>
                          <a:rPr lang="en-NZ" sz="2400" i="1">
                            <a:latin typeface="Cambria Math"/>
                          </a:rPr>
                        </m:ctrlPr>
                      </m:sSubPr>
                      <m:e>
                        <m:r>
                          <a:rPr lang="en-NZ" sz="2400" i="1">
                            <a:latin typeface="Cambria Math"/>
                          </a:rPr>
                          <m:t>𝑐</m:t>
                        </m:r>
                      </m:e>
                      <m:sub>
                        <m:r>
                          <a:rPr lang="en-NZ" sz="2400" i="1">
                            <a:latin typeface="Cambria Math"/>
                          </a:rPr>
                          <m:t>𝑖𝑠𝑡𝑣</m:t>
                        </m:r>
                      </m:sub>
                    </m:sSub>
                  </m:oMath>
                </a14:m>
                <a:r>
                  <a:rPr lang="en-NZ" sz="2400" b="0" dirty="0"/>
                  <a:t> = </a:t>
                </a:r>
                <a:r>
                  <a:rPr lang="en-US" sz="2400" b="0" dirty="0"/>
                  <a:t>number of beetles of </a:t>
                </a:r>
                <a:r>
                  <a:rPr lang="en-US" sz="2400" b="0" dirty="0">
                    <a:solidFill>
                      <a:schemeClr val="accent2"/>
                    </a:solidFill>
                  </a:rPr>
                  <a:t>species </a:t>
                </a:r>
                <a:r>
                  <a:rPr lang="en-US" sz="2400" i="1" dirty="0" err="1">
                    <a:solidFill>
                      <a:schemeClr val="accent2"/>
                    </a:solidFill>
                  </a:rPr>
                  <a:t>i</a:t>
                </a:r>
                <a:r>
                  <a:rPr lang="en-US" sz="2400" i="1" dirty="0">
                    <a:solidFill>
                      <a:schemeClr val="accent2"/>
                    </a:solidFill>
                  </a:rPr>
                  <a:t> </a:t>
                </a:r>
                <a:r>
                  <a:rPr lang="en-US" sz="2400" b="0" dirty="0"/>
                  <a:t>caught at </a:t>
                </a:r>
                <a:r>
                  <a:rPr lang="en-US" sz="2400" b="0" dirty="0">
                    <a:solidFill>
                      <a:schemeClr val="accent2"/>
                    </a:solidFill>
                  </a:rPr>
                  <a:t>site </a:t>
                </a:r>
                <a:r>
                  <a:rPr lang="en-US" sz="2400" i="1" dirty="0">
                    <a:solidFill>
                      <a:schemeClr val="accent2"/>
                    </a:solidFill>
                  </a:rPr>
                  <a:t>s</a:t>
                </a:r>
                <a:r>
                  <a:rPr lang="en-US" sz="2400" b="0" dirty="0"/>
                  <a:t>, in </a:t>
                </a:r>
                <a:r>
                  <a:rPr lang="en-US" sz="2400" b="0" dirty="0">
                    <a:solidFill>
                      <a:schemeClr val="accent2"/>
                    </a:solidFill>
                  </a:rPr>
                  <a:t>year </a:t>
                </a:r>
                <a:r>
                  <a:rPr lang="en-US" sz="2400" i="1" dirty="0">
                    <a:solidFill>
                      <a:schemeClr val="accent2"/>
                    </a:solidFill>
                  </a:rPr>
                  <a:t>t</a:t>
                </a:r>
                <a:r>
                  <a:rPr lang="en-US" sz="2400" b="0" dirty="0"/>
                  <a:t>, 	  	    during </a:t>
                </a:r>
                <a:r>
                  <a:rPr lang="en-US" sz="2400" b="0" dirty="0">
                    <a:solidFill>
                      <a:schemeClr val="accent2"/>
                    </a:solidFill>
                  </a:rPr>
                  <a:t>visit </a:t>
                </a:r>
                <a:r>
                  <a:rPr lang="en-US" sz="2400" i="1" dirty="0" smtClean="0">
                    <a:solidFill>
                      <a:schemeClr val="accent2"/>
                    </a:solidFill>
                  </a:rPr>
                  <a:t>v</a:t>
                </a:r>
              </a:p>
              <a:p>
                <a:endParaRPr lang="en-US" sz="2400" i="1" dirty="0" smtClean="0">
                  <a:solidFill>
                    <a:schemeClr val="accent2"/>
                  </a:solidFill>
                </a:endParaRPr>
              </a:p>
              <a:p>
                <a14:m>
                  <m:oMath xmlns:m="http://schemas.openxmlformats.org/officeDocument/2006/math">
                    <m:r>
                      <a:rPr lang="en-NZ" sz="2400" b="0" i="1">
                        <a:latin typeface="Cambria Math"/>
                      </a:rPr>
                      <m:t>𝑛</m:t>
                    </m:r>
                  </m:oMath>
                </a14:m>
                <a:r>
                  <a:rPr lang="en-US" sz="2400" b="0" dirty="0" smtClean="0"/>
                  <a:t> = 282 beetle species</a:t>
                </a:r>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395536" y="1484784"/>
                <a:ext cx="8496944" cy="3647210"/>
              </a:xfrm>
              <a:prstGeom prst="rect">
                <a:avLst/>
              </a:prstGeom>
              <a:blipFill rotWithShape="1">
                <a:blip r:embed="rId3"/>
                <a:stretch>
                  <a:fillRect l="-1004" b="-5686"/>
                </a:stretch>
              </a:blipFill>
            </p:spPr>
            <p:txBody>
              <a:bodyPr/>
              <a:lstStyle/>
              <a:p>
                <a:r>
                  <a:rPr lang="en-NZ">
                    <a:noFill/>
                  </a:rPr>
                  <a:t> </a:t>
                </a:r>
              </a:p>
            </p:txBody>
          </p:sp>
        </mc:Fallback>
      </mc:AlternateContent>
      <p:sp>
        <p:nvSpPr>
          <p:cNvPr id="2" name="Title 1"/>
          <p:cNvSpPr>
            <a:spLocks noGrp="1"/>
          </p:cNvSpPr>
          <p:nvPr>
            <p:ph type="title"/>
          </p:nvPr>
        </p:nvSpPr>
        <p:spPr/>
        <p:txBody>
          <a:bodyPr/>
          <a:lstStyle/>
          <a:p>
            <a:r>
              <a:rPr lang="en-NZ" dirty="0" smtClean="0"/>
              <a:t>Beetle Species Richness</a:t>
            </a:r>
            <a:endParaRPr lang="en-NZ" dirty="0"/>
          </a:p>
        </p:txBody>
      </p:sp>
      <p:pic>
        <p:nvPicPr>
          <p:cNvPr id="9" name="Picture 8" descr="http://www.landcareresearch.co.nz/__data/assets/image/0013/42331/CarabidaeBanner_new.jpg"/>
          <p:cNvPicPr>
            <a:picLocks noChangeAspect="1"/>
          </p:cNvPicPr>
          <p:nvPr/>
        </p:nvPicPr>
        <p:blipFill rotWithShape="1">
          <a:blip r:embed="rId4">
            <a:extLst>
              <a:ext uri="{28A0092B-C50C-407E-A947-70E740481C1C}">
                <a14:useLocalDpi xmlns:a14="http://schemas.microsoft.com/office/drawing/2010/main" val="0"/>
              </a:ext>
            </a:extLst>
          </a:blip>
          <a:srcRect r="77603"/>
          <a:stretch/>
        </p:blipFill>
        <p:spPr bwMode="auto">
          <a:xfrm rot="17831887">
            <a:off x="1266709" y="5348878"/>
            <a:ext cx="682579" cy="970832"/>
          </a:xfrm>
          <a:prstGeom prst="rect">
            <a:avLst/>
          </a:prstGeom>
          <a:noFill/>
          <a:ln>
            <a:noFill/>
          </a:ln>
        </p:spPr>
      </p:pic>
      <p:pic>
        <p:nvPicPr>
          <p:cNvPr id="11" name="Picture 10" descr="http://www.landcareresearch.co.nz/__data/assets/image/0013/42331/CarabidaeBanner_new.jpg"/>
          <p:cNvPicPr>
            <a:picLocks noChangeAspect="1"/>
          </p:cNvPicPr>
          <p:nvPr/>
        </p:nvPicPr>
        <p:blipFill rotWithShape="1">
          <a:blip r:embed="rId4">
            <a:extLst>
              <a:ext uri="{28A0092B-C50C-407E-A947-70E740481C1C}">
                <a14:useLocalDpi xmlns:a14="http://schemas.microsoft.com/office/drawing/2010/main" val="0"/>
              </a:ext>
            </a:extLst>
          </a:blip>
          <a:srcRect l="38857" r="36072"/>
          <a:stretch/>
        </p:blipFill>
        <p:spPr bwMode="auto">
          <a:xfrm rot="7489917">
            <a:off x="7332989" y="5269541"/>
            <a:ext cx="727403" cy="924269"/>
          </a:xfrm>
          <a:prstGeom prst="rect">
            <a:avLst/>
          </a:prstGeom>
          <a:noFill/>
          <a:ln>
            <a:noFill/>
          </a:ln>
        </p:spPr>
      </p:pic>
      <p:pic>
        <p:nvPicPr>
          <p:cNvPr id="16" name="Picture 15"/>
          <p:cNvPicPr>
            <a:picLocks noChangeAspect="1"/>
          </p:cNvPicPr>
          <p:nvPr/>
        </p:nvPicPr>
        <p:blipFill rotWithShape="1">
          <a:blip r:embed="rId5" cstate="print">
            <a:extLst>
              <a:ext uri="{28A0092B-C50C-407E-A947-70E740481C1C}">
                <a14:useLocalDpi xmlns:a14="http://schemas.microsoft.com/office/drawing/2010/main" val="0"/>
              </a:ext>
            </a:extLst>
          </a:blip>
          <a:srcRect l="83938"/>
          <a:stretch/>
        </p:blipFill>
        <p:spPr bwMode="auto">
          <a:xfrm rot="1435930">
            <a:off x="5563310" y="5178417"/>
            <a:ext cx="586494" cy="1106521"/>
          </a:xfrm>
          <a:prstGeom prst="rect">
            <a:avLst/>
          </a:prstGeom>
          <a:noFill/>
        </p:spPr>
      </p:pic>
      <p:pic>
        <p:nvPicPr>
          <p:cNvPr id="17" name="Picture 16"/>
          <p:cNvPicPr>
            <a:picLocks noChangeAspect="1"/>
          </p:cNvPicPr>
          <p:nvPr/>
        </p:nvPicPr>
        <p:blipFill rotWithShape="1">
          <a:blip r:embed="rId6" cstate="print">
            <a:extLst>
              <a:ext uri="{28A0092B-C50C-407E-A947-70E740481C1C}">
                <a14:useLocalDpi xmlns:a14="http://schemas.microsoft.com/office/drawing/2010/main" val="0"/>
              </a:ext>
            </a:extLst>
          </a:blip>
          <a:srcRect l="63170" r="16062"/>
          <a:stretch/>
        </p:blipFill>
        <p:spPr bwMode="auto">
          <a:xfrm rot="13783625">
            <a:off x="3416235" y="5318282"/>
            <a:ext cx="606516" cy="979904"/>
          </a:xfrm>
          <a:prstGeom prst="rect">
            <a:avLst/>
          </a:prstGeom>
          <a:noFill/>
        </p:spPr>
      </p:pic>
    </p:spTree>
    <p:extLst>
      <p:ext uri="{BB962C8B-B14F-4D97-AF65-F5344CB8AC3E}">
        <p14:creationId xmlns:p14="http://schemas.microsoft.com/office/powerpoint/2010/main" val="474365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9512" y="6381328"/>
            <a:ext cx="8640960" cy="457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chemeClr val="bg1"/>
              </a:solidFill>
            </a:endParaRPr>
          </a:p>
        </p:txBody>
      </p:sp>
      <p:sp>
        <p:nvSpPr>
          <p:cNvPr id="2" name="Title 1"/>
          <p:cNvSpPr>
            <a:spLocks noGrp="1"/>
          </p:cNvSpPr>
          <p:nvPr>
            <p:ph type="title"/>
          </p:nvPr>
        </p:nvSpPr>
        <p:spPr/>
        <p:txBody>
          <a:bodyPr/>
          <a:lstStyle/>
          <a:p>
            <a:r>
              <a:rPr lang="en-NZ" dirty="0" smtClean="0"/>
              <a:t>The Model</a:t>
            </a:r>
            <a:endParaRPr lang="en-NZ" dirty="0"/>
          </a:p>
        </p:txBody>
      </p:sp>
      <p:sp>
        <p:nvSpPr>
          <p:cNvPr id="3" name="Content Placeholder 2"/>
          <p:cNvSpPr>
            <a:spLocks noGrp="1"/>
          </p:cNvSpPr>
          <p:nvPr>
            <p:ph idx="1"/>
          </p:nvPr>
        </p:nvSpPr>
        <p:spPr>
          <a:xfrm>
            <a:off x="467544" y="1340768"/>
            <a:ext cx="8229600" cy="720080"/>
          </a:xfrm>
        </p:spPr>
        <p:txBody>
          <a:bodyPr>
            <a:normAutofit/>
          </a:bodyPr>
          <a:lstStyle/>
          <a:p>
            <a:r>
              <a:rPr lang="en-NZ" sz="2800" b="0" dirty="0" smtClean="0"/>
              <a:t>Cubic smoothing spline </a:t>
            </a:r>
            <a:endParaRPr lang="en-NZ" sz="2800" b="0" dirty="0"/>
          </a:p>
        </p:txBody>
      </p:sp>
      <p:graphicFrame>
        <p:nvGraphicFramePr>
          <p:cNvPr id="4" name="Table 3"/>
          <p:cNvGraphicFramePr>
            <a:graphicFrameLocks noGrp="1"/>
          </p:cNvGraphicFramePr>
          <p:nvPr>
            <p:extLst>
              <p:ext uri="{D42A27DB-BD31-4B8C-83A1-F6EECF244321}">
                <p14:modId xmlns:p14="http://schemas.microsoft.com/office/powerpoint/2010/main" val="1222848980"/>
              </p:ext>
            </p:extLst>
          </p:nvPr>
        </p:nvGraphicFramePr>
        <p:xfrm>
          <a:off x="539552" y="1916830"/>
          <a:ext cx="8280920" cy="4185400"/>
        </p:xfrm>
        <a:graphic>
          <a:graphicData uri="http://schemas.openxmlformats.org/drawingml/2006/table">
            <a:tbl>
              <a:tblPr firstRow="1" firstCol="1" bandRow="1">
                <a:tableStyleId>{BDBED569-4797-4DF1-A0F4-6AAB3CD982D8}</a:tableStyleId>
              </a:tblPr>
              <a:tblGrid>
                <a:gridCol w="2520280"/>
                <a:gridCol w="1944216"/>
                <a:gridCol w="3816424"/>
              </a:tblGrid>
              <a:tr h="435574">
                <a:tc>
                  <a:txBody>
                    <a:bodyPr/>
                    <a:lstStyle/>
                    <a:p>
                      <a:pPr>
                        <a:spcAft>
                          <a:spcPts val="0"/>
                        </a:spcAft>
                      </a:pPr>
                      <a:r>
                        <a:rPr lang="en-NZ" sz="2000" dirty="0" smtClean="0">
                          <a:solidFill>
                            <a:schemeClr val="tx2"/>
                          </a:solidFill>
                          <a:effectLst/>
                        </a:rPr>
                        <a:t>Term</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pPr>
                        <a:spcAft>
                          <a:spcPts val="0"/>
                        </a:spcAft>
                      </a:pPr>
                      <a:r>
                        <a:rPr lang="en-NZ" sz="2000" dirty="0" smtClean="0">
                          <a:solidFill>
                            <a:schemeClr val="tx2"/>
                          </a:solidFill>
                          <a:effectLst/>
                        </a:rPr>
                        <a:t>Type</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pPr>
                        <a:spcAft>
                          <a:spcPts val="0"/>
                        </a:spcAft>
                      </a:pPr>
                      <a:r>
                        <a:rPr lang="en-NZ" sz="2000" dirty="0" smtClean="0">
                          <a:solidFill>
                            <a:schemeClr val="tx2"/>
                          </a:solidFill>
                          <a:effectLst/>
                        </a:rPr>
                        <a:t>Model Component</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5000"/>
                      </a:schemeClr>
                    </a:solidFill>
                  </a:tcPr>
                </a:tc>
              </a:tr>
              <a:tr h="435574">
                <a:tc>
                  <a:txBody>
                    <a:bodyPr/>
                    <a:lstStyle/>
                    <a:p>
                      <a:pPr>
                        <a:spcAft>
                          <a:spcPts val="0"/>
                        </a:spcAft>
                      </a:pPr>
                      <a:r>
                        <a:rPr lang="en-NZ" sz="2000" dirty="0" smtClean="0">
                          <a:solidFill>
                            <a:schemeClr val="tx2"/>
                          </a:solidFill>
                          <a:effectLst/>
                        </a:rPr>
                        <a:t>Constant</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spcAft>
                          <a:spcPts val="0"/>
                        </a:spcAft>
                      </a:pPr>
                      <a:r>
                        <a:rPr lang="en-NZ" sz="1800" dirty="0" smtClean="0">
                          <a:solidFill>
                            <a:schemeClr val="tx2"/>
                          </a:solidFill>
                          <a:effectLst/>
                        </a:rPr>
                        <a:t>Fixed</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rowSpan="4">
                  <a:txBody>
                    <a:bodyPr/>
                    <a:lstStyle/>
                    <a:p>
                      <a:pPr>
                        <a:spcAft>
                          <a:spcPts val="0"/>
                        </a:spcAft>
                      </a:pPr>
                      <a:r>
                        <a:rPr lang="en-AU" sz="1800" dirty="0" smtClean="0">
                          <a:solidFill>
                            <a:schemeClr val="tx2"/>
                          </a:solidFill>
                          <a:effectLst/>
                        </a:rPr>
                        <a:t>Underlying fixed linear regression on year with a </a:t>
                      </a:r>
                      <a:r>
                        <a:rPr lang="en-NZ" sz="1800" dirty="0" smtClean="0">
                          <a:solidFill>
                            <a:schemeClr val="tx2"/>
                          </a:solidFill>
                          <a:effectLst/>
                        </a:rPr>
                        <a:t>site-specific intercept and slope.</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r>
              <a:tr h="435574">
                <a:tc>
                  <a:txBody>
                    <a:bodyPr/>
                    <a:lstStyle/>
                    <a:p>
                      <a:pPr>
                        <a:spcAft>
                          <a:spcPts val="0"/>
                        </a:spcAft>
                      </a:pPr>
                      <a:r>
                        <a:rPr lang="en-NZ" sz="2000" dirty="0" smtClean="0">
                          <a:solidFill>
                            <a:schemeClr val="tx2"/>
                          </a:solidFill>
                          <a:effectLst/>
                        </a:rPr>
                        <a:t>Site</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spcAft>
                          <a:spcPts val="0"/>
                        </a:spcAft>
                      </a:pPr>
                      <a:r>
                        <a:rPr lang="en-NZ" sz="1800" dirty="0" smtClean="0">
                          <a:solidFill>
                            <a:schemeClr val="tx2"/>
                          </a:solidFill>
                          <a:effectLst/>
                        </a:rPr>
                        <a:t>Fixed (factor)</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endParaRPr lang="en-NZ"/>
                    </a:p>
                  </a:txBody>
                  <a:tcPr/>
                </a:tc>
              </a:tr>
              <a:tr h="435574">
                <a:tc>
                  <a:txBody>
                    <a:bodyPr/>
                    <a:lstStyle/>
                    <a:p>
                      <a:pPr>
                        <a:spcAft>
                          <a:spcPts val="0"/>
                        </a:spcAft>
                      </a:pPr>
                      <a:r>
                        <a:rPr lang="en-NZ" sz="2000" smtClean="0">
                          <a:solidFill>
                            <a:schemeClr val="tx2"/>
                          </a:solidFill>
                          <a:effectLst/>
                        </a:rPr>
                        <a:t>Year</a:t>
                      </a:r>
                      <a:endParaRPr lang="en-NZ" sz="200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spcAft>
                          <a:spcPts val="0"/>
                        </a:spcAft>
                      </a:pPr>
                      <a:r>
                        <a:rPr lang="en-NZ" sz="1800" dirty="0" smtClean="0">
                          <a:solidFill>
                            <a:schemeClr val="tx2"/>
                          </a:solidFill>
                          <a:effectLst/>
                        </a:rPr>
                        <a:t>Fixed (continuous)</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vMerge="1">
                  <a:txBody>
                    <a:bodyPr/>
                    <a:lstStyle/>
                    <a:p>
                      <a:endParaRPr lang="en-NZ"/>
                    </a:p>
                  </a:txBody>
                  <a:tcPr/>
                </a:tc>
              </a:tr>
              <a:tr h="435574">
                <a:tc>
                  <a:txBody>
                    <a:bodyPr/>
                    <a:lstStyle/>
                    <a:p>
                      <a:pPr>
                        <a:spcAft>
                          <a:spcPts val="0"/>
                        </a:spcAft>
                      </a:pPr>
                      <a:r>
                        <a:rPr lang="en-NZ" sz="2000" dirty="0" err="1" smtClean="0">
                          <a:solidFill>
                            <a:schemeClr val="tx2"/>
                          </a:solidFill>
                          <a:effectLst/>
                        </a:rPr>
                        <a:t>Site.Year</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spcAft>
                          <a:spcPts val="0"/>
                        </a:spcAft>
                      </a:pPr>
                      <a:r>
                        <a:rPr lang="en-NZ" sz="1800" dirty="0" smtClean="0">
                          <a:solidFill>
                            <a:schemeClr val="tx2"/>
                          </a:solidFill>
                          <a:effectLst/>
                        </a:rPr>
                        <a:t>Fixed</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endParaRPr lang="en-NZ"/>
                    </a:p>
                  </a:txBody>
                  <a:tcPr/>
                </a:tc>
              </a:tr>
              <a:tr h="435574">
                <a:tc>
                  <a:txBody>
                    <a:bodyPr/>
                    <a:lstStyle/>
                    <a:p>
                      <a:pPr>
                        <a:spcAft>
                          <a:spcPts val="0"/>
                        </a:spcAft>
                      </a:pPr>
                      <a:r>
                        <a:rPr lang="en-NZ" sz="2000" smtClean="0">
                          <a:solidFill>
                            <a:schemeClr val="tx2"/>
                          </a:solidFill>
                          <a:effectLst/>
                        </a:rPr>
                        <a:t>Spline (Year)</a:t>
                      </a:r>
                      <a:endParaRPr lang="en-NZ" sz="200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spcAft>
                          <a:spcPts val="0"/>
                        </a:spcAft>
                      </a:pPr>
                      <a:r>
                        <a:rPr lang="en-NZ" sz="1800" dirty="0" smtClean="0">
                          <a:solidFill>
                            <a:schemeClr val="tx2"/>
                          </a:solidFill>
                          <a:effectLst/>
                        </a:rPr>
                        <a:t>Random</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rowSpan="2">
                  <a:txBody>
                    <a:bodyPr/>
                    <a:lstStyle/>
                    <a:p>
                      <a:pPr>
                        <a:spcAft>
                          <a:spcPts val="0"/>
                        </a:spcAft>
                      </a:pPr>
                      <a:r>
                        <a:rPr lang="en-NZ" sz="1800" dirty="0" smtClean="0">
                          <a:solidFill>
                            <a:schemeClr val="tx2"/>
                          </a:solidFill>
                          <a:effectLst/>
                        </a:rPr>
                        <a:t>Site</a:t>
                      </a:r>
                      <a:r>
                        <a:rPr lang="en-AU" sz="1800" dirty="0" smtClean="0">
                          <a:solidFill>
                            <a:schemeClr val="tx2"/>
                          </a:solidFill>
                          <a:effectLst/>
                        </a:rPr>
                        <a:t> specific, non-linear, smooth, deviations from the underlying fixed linear regression model. </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r>
              <a:tr h="700808">
                <a:tc>
                  <a:txBody>
                    <a:bodyPr/>
                    <a:lstStyle/>
                    <a:p>
                      <a:pPr>
                        <a:spcAft>
                          <a:spcPts val="0"/>
                        </a:spcAft>
                      </a:pPr>
                      <a:r>
                        <a:rPr lang="en-NZ" sz="2000" dirty="0" err="1" smtClean="0">
                          <a:solidFill>
                            <a:schemeClr val="tx2"/>
                          </a:solidFill>
                          <a:effectLst/>
                        </a:rPr>
                        <a:t>Site.Spline</a:t>
                      </a:r>
                      <a:r>
                        <a:rPr lang="en-NZ" sz="2000" dirty="0" smtClean="0">
                          <a:solidFill>
                            <a:schemeClr val="tx2"/>
                          </a:solidFill>
                          <a:effectLst/>
                        </a:rPr>
                        <a:t>(Year)</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spcAft>
                          <a:spcPts val="0"/>
                        </a:spcAft>
                      </a:pPr>
                      <a:r>
                        <a:rPr lang="en-NZ" sz="1800" dirty="0" smtClean="0">
                          <a:solidFill>
                            <a:schemeClr val="tx2"/>
                          </a:solidFill>
                          <a:effectLst/>
                        </a:rPr>
                        <a:t>Random</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endParaRPr lang="en-NZ"/>
                    </a:p>
                  </a:txBody>
                  <a:tcPr/>
                </a:tc>
              </a:tr>
              <a:tr h="435574">
                <a:tc>
                  <a:txBody>
                    <a:bodyPr/>
                    <a:lstStyle/>
                    <a:p>
                      <a:pPr>
                        <a:spcAft>
                          <a:spcPts val="0"/>
                        </a:spcAft>
                      </a:pPr>
                      <a:r>
                        <a:rPr lang="en-NZ" sz="2000" smtClean="0">
                          <a:solidFill>
                            <a:schemeClr val="tx2"/>
                          </a:solidFill>
                          <a:effectLst/>
                        </a:rPr>
                        <a:t>Visit</a:t>
                      </a:r>
                      <a:endParaRPr lang="en-NZ" sz="200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spcAft>
                          <a:spcPts val="0"/>
                        </a:spcAft>
                      </a:pPr>
                      <a:r>
                        <a:rPr lang="en-NZ" sz="1800" dirty="0" smtClean="0">
                          <a:solidFill>
                            <a:schemeClr val="tx2"/>
                          </a:solidFill>
                          <a:effectLst/>
                        </a:rPr>
                        <a:t>Random (factor)</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rowSpan="2">
                  <a:txBody>
                    <a:bodyPr/>
                    <a:lstStyle/>
                    <a:p>
                      <a:pPr>
                        <a:spcAft>
                          <a:spcPts val="0"/>
                        </a:spcAft>
                      </a:pPr>
                      <a:r>
                        <a:rPr lang="en-NZ" sz="1800" dirty="0" smtClean="0">
                          <a:solidFill>
                            <a:schemeClr val="tx2"/>
                          </a:solidFill>
                          <a:effectLst/>
                        </a:rPr>
                        <a:t>Site</a:t>
                      </a:r>
                      <a:r>
                        <a:rPr lang="en-AU" sz="1800" dirty="0" smtClean="0">
                          <a:solidFill>
                            <a:schemeClr val="tx2"/>
                          </a:solidFill>
                          <a:effectLst/>
                        </a:rPr>
                        <a:t>-specific, short-term, non-smooth deviations at the mean, i.e. 'seasonal' fluctuations.</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r>
              <a:tr h="435574">
                <a:tc>
                  <a:txBody>
                    <a:bodyPr/>
                    <a:lstStyle/>
                    <a:p>
                      <a:pPr>
                        <a:spcAft>
                          <a:spcPts val="0"/>
                        </a:spcAft>
                      </a:pPr>
                      <a:r>
                        <a:rPr lang="en-NZ" sz="2000" dirty="0" err="1" smtClean="0">
                          <a:solidFill>
                            <a:schemeClr val="tx2"/>
                          </a:solidFill>
                          <a:effectLst/>
                        </a:rPr>
                        <a:t>Site.Visit</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spcAft>
                          <a:spcPts val="0"/>
                        </a:spcAft>
                      </a:pPr>
                      <a:r>
                        <a:rPr lang="en-NZ" sz="1800" dirty="0" smtClean="0">
                          <a:solidFill>
                            <a:schemeClr val="tx2"/>
                          </a:solidFill>
                          <a:effectLst/>
                        </a:rPr>
                        <a:t>Random</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endParaRPr lang="en-NZ"/>
                    </a:p>
                  </a:txBody>
                  <a:tcPr/>
                </a:tc>
              </a:tr>
            </a:tbl>
          </a:graphicData>
        </a:graphic>
      </p:graphicFrame>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4749"/>
          <a:stretch/>
        </p:blipFill>
        <p:spPr bwMode="auto">
          <a:xfrm>
            <a:off x="7660300" y="204154"/>
            <a:ext cx="1160172" cy="989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descr="http://soilbugs.massey.ac.nz/images/IMGP2565.jpg"/>
          <p:cNvPicPr>
            <a:picLocks noChangeAspect="1" noChangeArrowheads="1"/>
          </p:cNvPicPr>
          <p:nvPr/>
        </p:nvPicPr>
        <p:blipFill rotWithShape="1">
          <a:blip r:embed="rId4">
            <a:extLst>
              <a:ext uri="{28A0092B-C50C-407E-A947-70E740481C1C}">
                <a14:useLocalDpi xmlns:a14="http://schemas.microsoft.com/office/drawing/2010/main" val="0"/>
              </a:ext>
            </a:extLst>
          </a:blip>
          <a:srcRect l="17783" t="6337" r="15551"/>
          <a:stretch/>
        </p:blipFill>
        <p:spPr bwMode="auto">
          <a:xfrm rot="10800000">
            <a:off x="323528" y="203212"/>
            <a:ext cx="1056983" cy="99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FS\cavev$\Desktop\Genst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6145781"/>
            <a:ext cx="2110358" cy="63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152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Model</a:t>
            </a:r>
            <a:endParaRPr lang="en-NZ" dirty="0"/>
          </a:p>
        </p:txBody>
      </p:sp>
      <p:sp>
        <p:nvSpPr>
          <p:cNvPr id="3" name="Content Placeholder 2"/>
          <p:cNvSpPr>
            <a:spLocks noGrp="1"/>
          </p:cNvSpPr>
          <p:nvPr>
            <p:ph idx="1"/>
          </p:nvPr>
        </p:nvSpPr>
        <p:spPr>
          <a:xfrm>
            <a:off x="467544" y="1340768"/>
            <a:ext cx="8229600" cy="720080"/>
          </a:xfrm>
        </p:spPr>
        <p:txBody>
          <a:bodyPr>
            <a:normAutofit/>
          </a:bodyPr>
          <a:lstStyle/>
          <a:p>
            <a:r>
              <a:rPr lang="en-NZ" sz="2800" b="0" dirty="0" smtClean="0"/>
              <a:t>Cubic smoothing spline </a:t>
            </a:r>
            <a:endParaRPr lang="en-NZ" sz="2800" b="0" dirty="0"/>
          </a:p>
        </p:txBody>
      </p:sp>
      <p:graphicFrame>
        <p:nvGraphicFramePr>
          <p:cNvPr id="4" name="Table 3"/>
          <p:cNvGraphicFramePr>
            <a:graphicFrameLocks noGrp="1"/>
          </p:cNvGraphicFramePr>
          <p:nvPr>
            <p:extLst>
              <p:ext uri="{D42A27DB-BD31-4B8C-83A1-F6EECF244321}">
                <p14:modId xmlns:p14="http://schemas.microsoft.com/office/powerpoint/2010/main" val="723893748"/>
              </p:ext>
            </p:extLst>
          </p:nvPr>
        </p:nvGraphicFramePr>
        <p:xfrm>
          <a:off x="539552" y="1916830"/>
          <a:ext cx="8280920" cy="4185400"/>
        </p:xfrm>
        <a:graphic>
          <a:graphicData uri="http://schemas.openxmlformats.org/drawingml/2006/table">
            <a:tbl>
              <a:tblPr firstRow="1" firstCol="1" bandRow="1">
                <a:tableStyleId>{BDBED569-4797-4DF1-A0F4-6AAB3CD982D8}</a:tableStyleId>
              </a:tblPr>
              <a:tblGrid>
                <a:gridCol w="2520280"/>
                <a:gridCol w="1944216"/>
                <a:gridCol w="3816424"/>
              </a:tblGrid>
              <a:tr h="435574">
                <a:tc>
                  <a:txBody>
                    <a:bodyPr/>
                    <a:lstStyle/>
                    <a:p>
                      <a:pPr>
                        <a:spcAft>
                          <a:spcPts val="0"/>
                        </a:spcAft>
                      </a:pPr>
                      <a:r>
                        <a:rPr lang="en-NZ" sz="2000" dirty="0" smtClean="0">
                          <a:solidFill>
                            <a:schemeClr val="tx2"/>
                          </a:solidFill>
                          <a:effectLst/>
                        </a:rPr>
                        <a:t>Term</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pPr>
                        <a:spcAft>
                          <a:spcPts val="0"/>
                        </a:spcAft>
                      </a:pPr>
                      <a:r>
                        <a:rPr lang="en-NZ" sz="2000" dirty="0" smtClean="0">
                          <a:solidFill>
                            <a:schemeClr val="tx2"/>
                          </a:solidFill>
                          <a:effectLst/>
                        </a:rPr>
                        <a:t>Type</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pPr>
                        <a:spcAft>
                          <a:spcPts val="0"/>
                        </a:spcAft>
                      </a:pPr>
                      <a:r>
                        <a:rPr lang="en-NZ" sz="2000" dirty="0" smtClean="0">
                          <a:solidFill>
                            <a:schemeClr val="tx2"/>
                          </a:solidFill>
                          <a:effectLst/>
                        </a:rPr>
                        <a:t>Model Component</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5000"/>
                      </a:schemeClr>
                    </a:solidFill>
                  </a:tcPr>
                </a:tc>
              </a:tr>
              <a:tr h="435574">
                <a:tc>
                  <a:txBody>
                    <a:bodyPr/>
                    <a:lstStyle/>
                    <a:p>
                      <a:pPr>
                        <a:spcAft>
                          <a:spcPts val="0"/>
                        </a:spcAft>
                      </a:pPr>
                      <a:r>
                        <a:rPr lang="en-NZ" sz="2000" dirty="0" smtClean="0">
                          <a:solidFill>
                            <a:schemeClr val="tx2"/>
                          </a:solidFill>
                          <a:effectLst/>
                        </a:rPr>
                        <a:t>Constant</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spcAft>
                          <a:spcPts val="0"/>
                        </a:spcAft>
                      </a:pPr>
                      <a:r>
                        <a:rPr lang="en-NZ" sz="1800" dirty="0" smtClean="0">
                          <a:solidFill>
                            <a:schemeClr val="tx2"/>
                          </a:solidFill>
                          <a:effectLst/>
                        </a:rPr>
                        <a:t>Fixed</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rowSpan="4">
                  <a:txBody>
                    <a:bodyPr/>
                    <a:lstStyle/>
                    <a:p>
                      <a:pPr>
                        <a:spcAft>
                          <a:spcPts val="0"/>
                        </a:spcAft>
                      </a:pPr>
                      <a:r>
                        <a:rPr lang="en-AU" sz="1800" dirty="0" smtClean="0">
                          <a:solidFill>
                            <a:schemeClr val="tx2"/>
                          </a:solidFill>
                          <a:effectLst/>
                        </a:rPr>
                        <a:t>Underlying fixed linear regression on year with a </a:t>
                      </a:r>
                      <a:r>
                        <a:rPr lang="en-NZ" sz="1800" dirty="0" smtClean="0">
                          <a:solidFill>
                            <a:schemeClr val="tx2"/>
                          </a:solidFill>
                          <a:effectLst/>
                        </a:rPr>
                        <a:t>site-specific intercept and slope.</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r>
              <a:tr h="435574">
                <a:tc>
                  <a:txBody>
                    <a:bodyPr/>
                    <a:lstStyle/>
                    <a:p>
                      <a:pPr>
                        <a:spcAft>
                          <a:spcPts val="0"/>
                        </a:spcAft>
                      </a:pPr>
                      <a:r>
                        <a:rPr lang="en-NZ" sz="2000" dirty="0" smtClean="0">
                          <a:solidFill>
                            <a:schemeClr val="tx2"/>
                          </a:solidFill>
                          <a:effectLst/>
                        </a:rPr>
                        <a:t>Site</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spcAft>
                          <a:spcPts val="0"/>
                        </a:spcAft>
                      </a:pPr>
                      <a:r>
                        <a:rPr lang="en-NZ" sz="1800" dirty="0" smtClean="0">
                          <a:solidFill>
                            <a:schemeClr val="tx2"/>
                          </a:solidFill>
                          <a:effectLst/>
                        </a:rPr>
                        <a:t>Fixed (factor)</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endParaRPr lang="en-NZ"/>
                    </a:p>
                  </a:txBody>
                  <a:tcPr/>
                </a:tc>
              </a:tr>
              <a:tr h="435574">
                <a:tc>
                  <a:txBody>
                    <a:bodyPr/>
                    <a:lstStyle/>
                    <a:p>
                      <a:pPr>
                        <a:spcAft>
                          <a:spcPts val="0"/>
                        </a:spcAft>
                      </a:pPr>
                      <a:r>
                        <a:rPr lang="en-NZ" sz="2000" smtClean="0">
                          <a:solidFill>
                            <a:schemeClr val="tx2"/>
                          </a:solidFill>
                          <a:effectLst/>
                        </a:rPr>
                        <a:t>Year</a:t>
                      </a:r>
                      <a:endParaRPr lang="en-NZ" sz="200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spcAft>
                          <a:spcPts val="0"/>
                        </a:spcAft>
                      </a:pPr>
                      <a:r>
                        <a:rPr lang="en-NZ" sz="1800" dirty="0" smtClean="0">
                          <a:solidFill>
                            <a:schemeClr val="tx2"/>
                          </a:solidFill>
                          <a:effectLst/>
                        </a:rPr>
                        <a:t>Fixed (continuous)</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vMerge="1">
                  <a:txBody>
                    <a:bodyPr/>
                    <a:lstStyle/>
                    <a:p>
                      <a:endParaRPr lang="en-NZ"/>
                    </a:p>
                  </a:txBody>
                  <a:tcPr/>
                </a:tc>
              </a:tr>
              <a:tr h="435574">
                <a:tc>
                  <a:txBody>
                    <a:bodyPr/>
                    <a:lstStyle/>
                    <a:p>
                      <a:pPr>
                        <a:spcAft>
                          <a:spcPts val="0"/>
                        </a:spcAft>
                      </a:pPr>
                      <a:r>
                        <a:rPr lang="en-NZ" sz="2000" dirty="0" err="1" smtClean="0">
                          <a:solidFill>
                            <a:schemeClr val="tx2"/>
                          </a:solidFill>
                          <a:effectLst/>
                        </a:rPr>
                        <a:t>Site.Year</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spcAft>
                          <a:spcPts val="0"/>
                        </a:spcAft>
                      </a:pPr>
                      <a:r>
                        <a:rPr lang="en-NZ" sz="1800" dirty="0" smtClean="0">
                          <a:solidFill>
                            <a:schemeClr val="tx2"/>
                          </a:solidFill>
                          <a:effectLst/>
                        </a:rPr>
                        <a:t>Fixed</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endParaRPr lang="en-NZ"/>
                    </a:p>
                  </a:txBody>
                  <a:tcPr/>
                </a:tc>
              </a:tr>
              <a:tr h="435574">
                <a:tc>
                  <a:txBody>
                    <a:bodyPr/>
                    <a:lstStyle/>
                    <a:p>
                      <a:pPr>
                        <a:spcAft>
                          <a:spcPts val="0"/>
                        </a:spcAft>
                      </a:pPr>
                      <a:r>
                        <a:rPr lang="en-NZ" sz="2000" smtClean="0">
                          <a:solidFill>
                            <a:schemeClr val="tx2"/>
                          </a:solidFill>
                          <a:effectLst/>
                        </a:rPr>
                        <a:t>Spline (Year)</a:t>
                      </a:r>
                      <a:endParaRPr lang="en-NZ" sz="200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spcAft>
                          <a:spcPts val="0"/>
                        </a:spcAft>
                      </a:pPr>
                      <a:r>
                        <a:rPr lang="en-NZ" sz="1800" dirty="0" smtClean="0">
                          <a:solidFill>
                            <a:schemeClr val="tx2"/>
                          </a:solidFill>
                          <a:effectLst/>
                        </a:rPr>
                        <a:t>Random</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rowSpan="2">
                  <a:txBody>
                    <a:bodyPr/>
                    <a:lstStyle/>
                    <a:p>
                      <a:pPr>
                        <a:spcAft>
                          <a:spcPts val="0"/>
                        </a:spcAft>
                      </a:pPr>
                      <a:r>
                        <a:rPr lang="en-NZ" sz="1800" dirty="0" smtClean="0">
                          <a:solidFill>
                            <a:schemeClr val="tx2"/>
                          </a:solidFill>
                          <a:effectLst/>
                        </a:rPr>
                        <a:t>Site</a:t>
                      </a:r>
                      <a:r>
                        <a:rPr lang="en-AU" sz="1800" dirty="0" smtClean="0">
                          <a:solidFill>
                            <a:schemeClr val="tx2"/>
                          </a:solidFill>
                          <a:effectLst/>
                        </a:rPr>
                        <a:t> specific, non-linear, smooth, deviations from the underlying fixed linear regression model. </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r>
              <a:tr h="700808">
                <a:tc>
                  <a:txBody>
                    <a:bodyPr/>
                    <a:lstStyle/>
                    <a:p>
                      <a:pPr>
                        <a:spcAft>
                          <a:spcPts val="0"/>
                        </a:spcAft>
                      </a:pPr>
                      <a:r>
                        <a:rPr lang="en-NZ" sz="2000" dirty="0" err="1" smtClean="0">
                          <a:solidFill>
                            <a:schemeClr val="tx2"/>
                          </a:solidFill>
                          <a:effectLst/>
                        </a:rPr>
                        <a:t>Site.Spline</a:t>
                      </a:r>
                      <a:r>
                        <a:rPr lang="en-NZ" sz="2000" dirty="0" smtClean="0">
                          <a:solidFill>
                            <a:schemeClr val="tx2"/>
                          </a:solidFill>
                          <a:effectLst/>
                        </a:rPr>
                        <a:t>(Year)</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spcAft>
                          <a:spcPts val="0"/>
                        </a:spcAft>
                      </a:pPr>
                      <a:r>
                        <a:rPr lang="en-NZ" sz="1800" dirty="0" smtClean="0">
                          <a:solidFill>
                            <a:schemeClr val="tx2"/>
                          </a:solidFill>
                          <a:effectLst/>
                        </a:rPr>
                        <a:t>Random</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endParaRPr lang="en-NZ"/>
                    </a:p>
                  </a:txBody>
                  <a:tcPr/>
                </a:tc>
              </a:tr>
              <a:tr h="435574">
                <a:tc>
                  <a:txBody>
                    <a:bodyPr/>
                    <a:lstStyle/>
                    <a:p>
                      <a:pPr>
                        <a:spcAft>
                          <a:spcPts val="0"/>
                        </a:spcAft>
                      </a:pPr>
                      <a:r>
                        <a:rPr lang="en-NZ" sz="2000" smtClean="0">
                          <a:solidFill>
                            <a:schemeClr val="tx2"/>
                          </a:solidFill>
                          <a:effectLst/>
                        </a:rPr>
                        <a:t>Visit</a:t>
                      </a:r>
                      <a:endParaRPr lang="en-NZ" sz="200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spcAft>
                          <a:spcPts val="0"/>
                        </a:spcAft>
                      </a:pPr>
                      <a:r>
                        <a:rPr lang="en-NZ" sz="1800" dirty="0" smtClean="0">
                          <a:solidFill>
                            <a:schemeClr val="tx2"/>
                          </a:solidFill>
                          <a:effectLst/>
                        </a:rPr>
                        <a:t>Random (factor)</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rowSpan="2">
                  <a:txBody>
                    <a:bodyPr/>
                    <a:lstStyle/>
                    <a:p>
                      <a:pPr>
                        <a:spcAft>
                          <a:spcPts val="0"/>
                        </a:spcAft>
                      </a:pPr>
                      <a:r>
                        <a:rPr lang="en-NZ" sz="1800" dirty="0" smtClean="0">
                          <a:solidFill>
                            <a:schemeClr val="tx2"/>
                          </a:solidFill>
                          <a:effectLst/>
                        </a:rPr>
                        <a:t>Site</a:t>
                      </a:r>
                      <a:r>
                        <a:rPr lang="en-AU" sz="1800" dirty="0" smtClean="0">
                          <a:solidFill>
                            <a:schemeClr val="tx2"/>
                          </a:solidFill>
                          <a:effectLst/>
                        </a:rPr>
                        <a:t>-specific, short-term, non-smooth deviations at the mean, i.e. 'seasonal' fluctuations.</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r>
              <a:tr h="435574">
                <a:tc>
                  <a:txBody>
                    <a:bodyPr/>
                    <a:lstStyle/>
                    <a:p>
                      <a:pPr>
                        <a:spcAft>
                          <a:spcPts val="0"/>
                        </a:spcAft>
                      </a:pPr>
                      <a:r>
                        <a:rPr lang="en-NZ" sz="2000" dirty="0" err="1" smtClean="0">
                          <a:solidFill>
                            <a:schemeClr val="tx2"/>
                          </a:solidFill>
                          <a:effectLst/>
                        </a:rPr>
                        <a:t>Site.Visit</a:t>
                      </a:r>
                      <a:endParaRPr lang="en-NZ" sz="20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spcAft>
                          <a:spcPts val="0"/>
                        </a:spcAft>
                      </a:pPr>
                      <a:r>
                        <a:rPr lang="en-NZ" sz="1800" dirty="0" smtClean="0">
                          <a:solidFill>
                            <a:schemeClr val="tx2"/>
                          </a:solidFill>
                          <a:effectLst/>
                        </a:rPr>
                        <a:t>Random</a:t>
                      </a:r>
                      <a:endParaRPr lang="en-NZ" sz="1800" dirty="0">
                        <a:solidFill>
                          <a:schemeClr val="tx2"/>
                        </a:solidFill>
                        <a:effectLst/>
                        <a:latin typeface="Times New Roman"/>
                        <a:ea typeface="Times New Roman"/>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endParaRPr lang="en-NZ"/>
                    </a:p>
                  </a:txBody>
                  <a:tcPr/>
                </a:tc>
              </a:tr>
            </a:tbl>
          </a:graphicData>
        </a:graphic>
      </p:graphicFrame>
      <p:sp>
        <p:nvSpPr>
          <p:cNvPr id="5" name="TextBox 4"/>
          <p:cNvSpPr txBox="1"/>
          <p:nvPr/>
        </p:nvSpPr>
        <p:spPr>
          <a:xfrm>
            <a:off x="251520" y="332656"/>
            <a:ext cx="8712968" cy="150810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NZ" sz="2800" b="1" dirty="0" smtClean="0">
                <a:solidFill>
                  <a:schemeClr val="accent2"/>
                </a:solidFill>
              </a:rPr>
              <a:t>Does the annual trend in richness differ between sites?</a:t>
            </a:r>
          </a:p>
          <a:p>
            <a:endParaRPr lang="en-NZ" sz="1200" b="1" dirty="0" smtClean="0">
              <a:solidFill>
                <a:schemeClr val="accent2"/>
              </a:solidFill>
            </a:endParaRPr>
          </a:p>
          <a:p>
            <a:endParaRPr lang="en-NZ" sz="400" b="1" dirty="0">
              <a:solidFill>
                <a:schemeClr val="accent2"/>
              </a:solidFill>
            </a:endParaRPr>
          </a:p>
          <a:p>
            <a:r>
              <a:rPr lang="en-NZ" sz="2400" dirty="0" smtClean="0"/>
              <a:t>          	     </a:t>
            </a:r>
            <a:r>
              <a:rPr lang="en-NZ" sz="2400" b="1" dirty="0">
                <a:solidFill>
                  <a:srgbClr val="C00000"/>
                </a:solidFill>
              </a:rPr>
              <a:t>I</a:t>
            </a:r>
            <a:r>
              <a:rPr lang="en-NZ" sz="2400" b="1" dirty="0" smtClean="0">
                <a:solidFill>
                  <a:srgbClr val="C00000"/>
                </a:solidFill>
              </a:rPr>
              <a:t>nference </a:t>
            </a:r>
            <a:r>
              <a:rPr lang="en-NZ" sz="2400" b="1" dirty="0">
                <a:solidFill>
                  <a:srgbClr val="C00000"/>
                </a:solidFill>
              </a:rPr>
              <a:t>focuses </a:t>
            </a:r>
            <a:r>
              <a:rPr lang="en-US" sz="2400" b="1" dirty="0">
                <a:solidFill>
                  <a:srgbClr val="C00000"/>
                </a:solidFill>
              </a:rPr>
              <a:t>on the inclusion of the </a:t>
            </a:r>
            <a:r>
              <a:rPr lang="en-US" sz="2400" b="1" dirty="0" smtClean="0">
                <a:solidFill>
                  <a:srgbClr val="C00000"/>
                </a:solidFill>
              </a:rPr>
              <a:t>random                 </a:t>
            </a:r>
          </a:p>
          <a:p>
            <a:r>
              <a:rPr lang="en-US" sz="2400" b="1" dirty="0">
                <a:solidFill>
                  <a:srgbClr val="C00000"/>
                </a:solidFill>
              </a:rPr>
              <a:t> </a:t>
            </a:r>
            <a:r>
              <a:rPr lang="en-US" sz="2400" b="1" dirty="0" smtClean="0">
                <a:solidFill>
                  <a:srgbClr val="C00000"/>
                </a:solidFill>
              </a:rPr>
              <a:t>                 </a:t>
            </a:r>
            <a:r>
              <a:rPr lang="en-NZ" sz="2400" b="1" dirty="0" err="1" smtClean="0">
                <a:solidFill>
                  <a:srgbClr val="C00000"/>
                </a:solidFill>
              </a:rPr>
              <a:t>Site.Spline</a:t>
            </a:r>
            <a:r>
              <a:rPr lang="en-NZ" sz="2400" b="1" dirty="0" smtClean="0">
                <a:solidFill>
                  <a:srgbClr val="C00000"/>
                </a:solidFill>
              </a:rPr>
              <a:t>(Year</a:t>
            </a:r>
            <a:r>
              <a:rPr lang="en-NZ" sz="2400" b="1" dirty="0">
                <a:solidFill>
                  <a:srgbClr val="C00000"/>
                </a:solidFill>
              </a:rPr>
              <a:t>) </a:t>
            </a:r>
            <a:r>
              <a:rPr lang="en-US" sz="2400" b="1" dirty="0" smtClean="0">
                <a:solidFill>
                  <a:srgbClr val="C00000"/>
                </a:solidFill>
              </a:rPr>
              <a:t>effect</a:t>
            </a:r>
          </a:p>
        </p:txBody>
      </p:sp>
      <p:sp>
        <p:nvSpPr>
          <p:cNvPr id="7" name="Down Arrow 6"/>
          <p:cNvSpPr/>
          <p:nvPr/>
        </p:nvSpPr>
        <p:spPr>
          <a:xfrm rot="16200000">
            <a:off x="577790" y="870481"/>
            <a:ext cx="787621" cy="86409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8" name="Rectangle 7"/>
          <p:cNvSpPr/>
          <p:nvPr/>
        </p:nvSpPr>
        <p:spPr>
          <a:xfrm>
            <a:off x="179512" y="6381328"/>
            <a:ext cx="8640960" cy="457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chemeClr val="bg1"/>
              </a:solidFill>
            </a:endParaRPr>
          </a:p>
        </p:txBody>
      </p:sp>
      <p:pic>
        <p:nvPicPr>
          <p:cNvPr id="9" name="Picture 2" descr="\\RFS\cavev$\Desktop\Genst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6145781"/>
            <a:ext cx="2110358" cy="63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235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BMSTemplateWHITE">
  <a:themeElements>
    <a:clrScheme name="StatsSlideColours">
      <a:dk1>
        <a:srgbClr val="8DC63F"/>
      </a:dk1>
      <a:lt1>
        <a:srgbClr val="FFFFFF"/>
      </a:lt1>
      <a:dk2>
        <a:srgbClr val="080808"/>
      </a:dk2>
      <a:lt2>
        <a:srgbClr val="FFFFFF"/>
      </a:lt2>
      <a:accent1>
        <a:srgbClr val="FF0000"/>
      </a:accent1>
      <a:accent2>
        <a:srgbClr val="0000BF"/>
      </a:accent2>
      <a:accent3>
        <a:srgbClr val="FFC000"/>
      </a:accent3>
      <a:accent4>
        <a:srgbClr val="00B050"/>
      </a:accent4>
      <a:accent5>
        <a:srgbClr val="A7A9AC"/>
      </a:accent5>
      <a:accent6>
        <a:srgbClr val="00B0F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BMSTemplateWHITE</Template>
  <TotalTime>9465</TotalTime>
  <Words>2763</Words>
  <Application>Microsoft Office PowerPoint</Application>
  <PresentationFormat>On-screen Show (4:3)</PresentationFormat>
  <Paragraphs>420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BMSTemplateWHITE</vt:lpstr>
      <vt:lpstr>PowerPoint Presentation</vt:lpstr>
      <vt:lpstr>PowerPoint Presentation</vt:lpstr>
      <vt:lpstr>PowerPoint Presentation</vt:lpstr>
      <vt:lpstr>Zealandia: Ecological island</vt:lpstr>
      <vt:lpstr>Otari-Wilton’s Bush</vt:lpstr>
      <vt:lpstr>The Data</vt:lpstr>
      <vt:lpstr>Beetle Species Richness</vt:lpstr>
      <vt:lpstr>The Model</vt:lpstr>
      <vt:lpstr>The Model</vt:lpstr>
      <vt:lpstr>Testing Random Effects</vt:lpstr>
      <vt:lpstr>Permutation Tests</vt:lpstr>
      <vt:lpstr>Algorithm</vt:lpstr>
      <vt:lpstr>Simple Simulation</vt:lpstr>
      <vt:lpstr>Simulation Study Results</vt:lpstr>
      <vt:lpstr>Application to Beetle Richness</vt:lpstr>
      <vt:lpstr>Application to Beetle Richness</vt:lpstr>
      <vt:lpstr>PowerPoint Presentation</vt:lpstr>
      <vt:lpstr>Model for Beetle Richness</vt:lpstr>
      <vt:lpstr>PowerPoint Presentation</vt:lpstr>
      <vt:lpstr>Interpretation Caveat</vt:lpstr>
      <vt:lpstr>Summary</vt:lpstr>
    </vt:vector>
  </TitlesOfParts>
  <Company>AgResearch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Cave, Vanessa</dc:creator>
  <cp:lastModifiedBy>Cave, Vanessa</cp:lastModifiedBy>
  <cp:revision>618</cp:revision>
  <cp:lastPrinted>2013-11-17T03:45:17Z</cp:lastPrinted>
  <dcterms:created xsi:type="dcterms:W3CDTF">2013-05-13T01:28:04Z</dcterms:created>
  <dcterms:modified xsi:type="dcterms:W3CDTF">2015-11-30T04:52:55Z</dcterms:modified>
</cp:coreProperties>
</file>