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handoutMasterIdLst>
    <p:handoutMasterId r:id="rId23"/>
  </p:handoutMasterIdLst>
  <p:sldIdLst>
    <p:sldId id="256" r:id="rId2"/>
    <p:sldId id="281" r:id="rId3"/>
    <p:sldId id="263" r:id="rId4"/>
    <p:sldId id="262" r:id="rId5"/>
    <p:sldId id="265" r:id="rId6"/>
    <p:sldId id="282" r:id="rId7"/>
    <p:sldId id="284" r:id="rId8"/>
    <p:sldId id="285" r:id="rId9"/>
    <p:sldId id="283" r:id="rId10"/>
    <p:sldId id="286" r:id="rId11"/>
    <p:sldId id="266" r:id="rId12"/>
    <p:sldId id="268" r:id="rId13"/>
    <p:sldId id="269" r:id="rId14"/>
    <p:sldId id="280" r:id="rId15"/>
    <p:sldId id="270" r:id="rId16"/>
    <p:sldId id="272" r:id="rId17"/>
    <p:sldId id="274" r:id="rId18"/>
    <p:sldId id="279" r:id="rId19"/>
    <p:sldId id="288" r:id="rId20"/>
    <p:sldId id="277" r:id="rId21"/>
  </p:sldIdLst>
  <p:sldSz cx="12192000" cy="6858000"/>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8985" autoAdjust="0"/>
  </p:normalViewPr>
  <p:slideViewPr>
    <p:cSldViewPr snapToGrid="0">
      <p:cViewPr varScale="1">
        <p:scale>
          <a:sx n="49" d="100"/>
          <a:sy n="49" d="100"/>
        </p:scale>
        <p:origin x="378"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2576AA2B-7A8D-4845-8891-0BB04F53DD50}" type="datetimeFigureOut">
              <a:rPr lang="en-AU" smtClean="0"/>
              <a:t>26/11/2015</a:t>
            </a:fld>
            <a:endParaRPr lang="en-AU"/>
          </a:p>
        </p:txBody>
      </p:sp>
      <p:sp>
        <p:nvSpPr>
          <p:cNvPr id="4" name="Footer Placeholder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E3D68F09-DE37-45EB-9520-32E52138E170}" type="slidenum">
              <a:rPr lang="en-AU" smtClean="0"/>
              <a:t>‹#›</a:t>
            </a:fld>
            <a:endParaRPr lang="en-AU"/>
          </a:p>
        </p:txBody>
      </p:sp>
    </p:spTree>
    <p:extLst>
      <p:ext uri="{BB962C8B-B14F-4D97-AF65-F5344CB8AC3E}">
        <p14:creationId xmlns:p14="http://schemas.microsoft.com/office/powerpoint/2010/main" val="13318005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57173DE5-28F5-448F-9A36-289B7508D017}" type="datetimeFigureOut">
              <a:rPr lang="en-AU" smtClean="0"/>
              <a:t>26/11/2015</a:t>
            </a:fld>
            <a:endParaRPr lang="en-AU"/>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042F5362-4D9E-44FA-AC95-4A467D9C8CD4}" type="slidenum">
              <a:rPr lang="en-AU" smtClean="0"/>
              <a:t>‹#›</a:t>
            </a:fld>
            <a:endParaRPr lang="en-AU"/>
          </a:p>
        </p:txBody>
      </p:sp>
    </p:spTree>
    <p:extLst>
      <p:ext uri="{BB962C8B-B14F-4D97-AF65-F5344CB8AC3E}">
        <p14:creationId xmlns:p14="http://schemas.microsoft.com/office/powerpoint/2010/main" val="2656137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According to the currently</a:t>
            </a:r>
            <a:r>
              <a:rPr lang="en-AU" baseline="0" dirty="0" smtClean="0"/>
              <a:t> widely accepted theory of evolution, the main drivers of evolution are mutation (stochastic process) and selection/adaptation which reflects an organism’s ability to survive and reproduce in the environment. These processes are certainly integrated, as we have observed that bacteria undergo </a:t>
            </a:r>
            <a:r>
              <a:rPr lang="en-AU" baseline="0" dirty="0" err="1" smtClean="0"/>
              <a:t>hypermutation</a:t>
            </a:r>
            <a:r>
              <a:rPr lang="en-AU" baseline="0" dirty="0" smtClean="0"/>
              <a:t> in response to stress. In a complementary way, T-cells and B-cells in our immune system undergo somatic </a:t>
            </a:r>
            <a:r>
              <a:rPr lang="en-AU" baseline="0" dirty="0" err="1" smtClean="0"/>
              <a:t>hypermutation</a:t>
            </a:r>
            <a:r>
              <a:rPr lang="en-AU" baseline="0" dirty="0" smtClean="0"/>
              <a:t> in order to mount a specific immune response.</a:t>
            </a:r>
          </a:p>
          <a:p>
            <a:endParaRPr lang="en-AU" baseline="0" dirty="0" smtClean="0"/>
          </a:p>
          <a:p>
            <a:r>
              <a:rPr lang="en-AU" baseline="0" dirty="0" smtClean="0"/>
              <a:t>But today I’m going to focus on modelling the underlying stochastic process, the substrate of the evolutionary process.</a:t>
            </a:r>
            <a:endParaRPr lang="en-AU" dirty="0"/>
          </a:p>
        </p:txBody>
      </p:sp>
      <p:sp>
        <p:nvSpPr>
          <p:cNvPr id="4" name="Slide Number Placeholder 3"/>
          <p:cNvSpPr>
            <a:spLocks noGrp="1"/>
          </p:cNvSpPr>
          <p:nvPr>
            <p:ph type="sldNum" sz="quarter" idx="10"/>
          </p:nvPr>
        </p:nvSpPr>
        <p:spPr/>
        <p:txBody>
          <a:bodyPr/>
          <a:lstStyle/>
          <a:p>
            <a:fld id="{042F5362-4D9E-44FA-AC95-4A467D9C8CD4}" type="slidenum">
              <a:rPr lang="en-AU" smtClean="0"/>
              <a:t>2</a:t>
            </a:fld>
            <a:endParaRPr lang="en-AU"/>
          </a:p>
        </p:txBody>
      </p:sp>
    </p:spTree>
    <p:extLst>
      <p:ext uri="{BB962C8B-B14F-4D97-AF65-F5344CB8AC3E}">
        <p14:creationId xmlns:p14="http://schemas.microsoft.com/office/powerpoint/2010/main" val="4008681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Given the huge amounts</a:t>
            </a:r>
            <a:r>
              <a:rPr lang="en-AU" baseline="0" dirty="0" smtClean="0"/>
              <a:t> of molecular data (e.g. DNA sequences), we can model the process of point mutations by comparing homologous genes across species. Basically, we align sequences, and compare the columns. Base differences are informative for both mutation rate and species relatedness.</a:t>
            </a:r>
            <a:endParaRPr lang="en-AU" dirty="0"/>
          </a:p>
        </p:txBody>
      </p:sp>
      <p:sp>
        <p:nvSpPr>
          <p:cNvPr id="4" name="Slide Number Placeholder 3"/>
          <p:cNvSpPr>
            <a:spLocks noGrp="1"/>
          </p:cNvSpPr>
          <p:nvPr>
            <p:ph type="sldNum" sz="quarter" idx="10"/>
          </p:nvPr>
        </p:nvSpPr>
        <p:spPr/>
        <p:txBody>
          <a:bodyPr/>
          <a:lstStyle/>
          <a:p>
            <a:fld id="{042F5362-4D9E-44FA-AC95-4A467D9C8CD4}" type="slidenum">
              <a:rPr lang="en-AU" smtClean="0"/>
              <a:t>3</a:t>
            </a:fld>
            <a:endParaRPr lang="en-AU"/>
          </a:p>
        </p:txBody>
      </p:sp>
    </p:spTree>
    <p:extLst>
      <p:ext uri="{BB962C8B-B14F-4D97-AF65-F5344CB8AC3E}">
        <p14:creationId xmlns:p14="http://schemas.microsoft.com/office/powerpoint/2010/main" val="3651858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We borrow the tools of the </a:t>
            </a:r>
            <a:r>
              <a:rPr lang="en-AU" dirty="0" err="1" smtClean="0"/>
              <a:t>phylogeneticists</a:t>
            </a:r>
            <a:r>
              <a:rPr lang="en-AU" dirty="0" smtClean="0"/>
              <a:t>:</a:t>
            </a:r>
            <a:r>
              <a:rPr lang="en-AU" baseline="0" dirty="0" smtClean="0"/>
              <a:t> given a set of taxa, what is evolutionary relationship? And what are the evolutionary distances. The order of modelling is (1) fit the tree, and (2) fit the branch lengths given the tree, but the process can also be iterative. </a:t>
            </a:r>
          </a:p>
          <a:p>
            <a:r>
              <a:rPr lang="en-AU" baseline="0" dirty="0" smtClean="0"/>
              <a:t>Stick to easy examples of 3 taxa, where there is only 1 (unrooted tree)</a:t>
            </a:r>
          </a:p>
          <a:p>
            <a:r>
              <a:rPr lang="en-AU" baseline="0" dirty="0" smtClean="0"/>
              <a:t>With so much sequence data available, we can fit a separate model for many homologous sequences. Focus on the questions of developing models that fit the data well.  </a:t>
            </a:r>
            <a:endParaRPr lang="en-AU" dirty="0"/>
          </a:p>
        </p:txBody>
      </p:sp>
      <p:sp>
        <p:nvSpPr>
          <p:cNvPr id="4" name="Slide Number Placeholder 3"/>
          <p:cNvSpPr>
            <a:spLocks noGrp="1"/>
          </p:cNvSpPr>
          <p:nvPr>
            <p:ph type="sldNum" sz="quarter" idx="10"/>
          </p:nvPr>
        </p:nvSpPr>
        <p:spPr/>
        <p:txBody>
          <a:bodyPr/>
          <a:lstStyle/>
          <a:p>
            <a:fld id="{042F5362-4D9E-44FA-AC95-4A467D9C8CD4}" type="slidenum">
              <a:rPr lang="en-AU" smtClean="0"/>
              <a:t>4</a:t>
            </a:fld>
            <a:endParaRPr lang="en-AU"/>
          </a:p>
        </p:txBody>
      </p:sp>
    </p:spTree>
    <p:extLst>
      <p:ext uri="{BB962C8B-B14F-4D97-AF65-F5344CB8AC3E}">
        <p14:creationId xmlns:p14="http://schemas.microsoft.com/office/powerpoint/2010/main" val="2642638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042F5362-4D9E-44FA-AC95-4A467D9C8CD4}" type="slidenum">
              <a:rPr lang="en-AU" smtClean="0"/>
              <a:t>7</a:t>
            </a:fld>
            <a:endParaRPr lang="en-AU"/>
          </a:p>
        </p:txBody>
      </p:sp>
    </p:spTree>
    <p:extLst>
      <p:ext uri="{BB962C8B-B14F-4D97-AF65-F5344CB8AC3E}">
        <p14:creationId xmlns:p14="http://schemas.microsoft.com/office/powerpoint/2010/main" val="384712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Is there something in between</a:t>
            </a:r>
            <a:endParaRPr lang="en-AU" dirty="0"/>
          </a:p>
        </p:txBody>
      </p:sp>
      <p:sp>
        <p:nvSpPr>
          <p:cNvPr id="4" name="Slide Number Placeholder 3"/>
          <p:cNvSpPr>
            <a:spLocks noGrp="1"/>
          </p:cNvSpPr>
          <p:nvPr>
            <p:ph type="sldNum" sz="quarter" idx="10"/>
          </p:nvPr>
        </p:nvSpPr>
        <p:spPr/>
        <p:txBody>
          <a:bodyPr/>
          <a:lstStyle/>
          <a:p>
            <a:fld id="{042F5362-4D9E-44FA-AC95-4A467D9C8CD4}" type="slidenum">
              <a:rPr lang="en-AU" smtClean="0"/>
              <a:t>8</a:t>
            </a:fld>
            <a:endParaRPr lang="en-AU"/>
          </a:p>
        </p:txBody>
      </p:sp>
    </p:spTree>
    <p:extLst>
      <p:ext uri="{BB962C8B-B14F-4D97-AF65-F5344CB8AC3E}">
        <p14:creationId xmlns:p14="http://schemas.microsoft.com/office/powerpoint/2010/main" val="31740916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11/26/2015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11/26/2015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11/26/2015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11/26/2015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11/26/2015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Modelling EVOLUTION</a:t>
            </a:r>
            <a:endParaRPr lang="en-AU" dirty="0"/>
          </a:p>
        </p:txBody>
      </p:sp>
      <p:sp>
        <p:nvSpPr>
          <p:cNvPr id="3" name="Subtitle 2"/>
          <p:cNvSpPr>
            <a:spLocks noGrp="1"/>
          </p:cNvSpPr>
          <p:nvPr>
            <p:ph type="subTitle" idx="1"/>
          </p:nvPr>
        </p:nvSpPr>
        <p:spPr/>
        <p:txBody>
          <a:bodyPr/>
          <a:lstStyle/>
          <a:p>
            <a:r>
              <a:rPr lang="en-AU" dirty="0" smtClean="0"/>
              <a:t>Teresa </a:t>
            </a:r>
            <a:r>
              <a:rPr lang="en-AU" dirty="0" smtClean="0"/>
              <a:t>Neeman</a:t>
            </a:r>
          </a:p>
          <a:p>
            <a:r>
              <a:rPr lang="en-AU" dirty="0" smtClean="0"/>
              <a:t>Statistical Consulting unit</a:t>
            </a:r>
          </a:p>
          <a:p>
            <a:r>
              <a:rPr lang="en-AU" dirty="0" smtClean="0"/>
              <a:t>ANU</a:t>
            </a:r>
            <a:endParaRPr lang="en-AU" dirty="0"/>
          </a:p>
        </p:txBody>
      </p:sp>
    </p:spTree>
    <p:extLst>
      <p:ext uri="{BB962C8B-B14F-4D97-AF65-F5344CB8AC3E}">
        <p14:creationId xmlns:p14="http://schemas.microsoft.com/office/powerpoint/2010/main" val="2541473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1252199" cy="1456267"/>
          </a:xfrm>
        </p:spPr>
        <p:txBody>
          <a:bodyPr>
            <a:normAutofit fontScale="90000"/>
          </a:bodyPr>
          <a:lstStyle/>
          <a:p>
            <a:r>
              <a:rPr lang="en-AU" sz="4000" b="1" dirty="0" err="1" smtClean="0"/>
              <a:t>FULLy</a:t>
            </a:r>
            <a:r>
              <a:rPr lang="en-AU" sz="4000" b="1" dirty="0" smtClean="0"/>
              <a:t> generalised cont</a:t>
            </a:r>
            <a:r>
              <a:rPr lang="en-AU" sz="4000" b="1" dirty="0" smtClean="0"/>
              <a:t>inuous time </a:t>
            </a:r>
            <a:r>
              <a:rPr lang="en-AU" sz="4000" b="1" dirty="0" err="1" smtClean="0"/>
              <a:t>markov</a:t>
            </a:r>
            <a:r>
              <a:rPr lang="en-AU" sz="4000" b="1" dirty="0" smtClean="0"/>
              <a:t> model</a:t>
            </a:r>
            <a:r>
              <a:rPr lang="en-AU" sz="4000" b="1" dirty="0" smtClean="0"/>
              <a:t/>
            </a:r>
            <a:br>
              <a:rPr lang="en-AU" sz="4000" b="1" dirty="0" smtClean="0"/>
            </a:br>
            <a:endParaRPr lang="en-AU" dirty="0"/>
          </a:p>
        </p:txBody>
      </p:sp>
      <p:sp>
        <p:nvSpPr>
          <p:cNvPr id="3" name="Content Placeholder 2"/>
          <p:cNvSpPr>
            <a:spLocks noGrp="1"/>
          </p:cNvSpPr>
          <p:nvPr>
            <p:ph idx="1"/>
          </p:nvPr>
        </p:nvSpPr>
        <p:spPr>
          <a:xfrm>
            <a:off x="685801" y="2142067"/>
            <a:ext cx="5664199" cy="3750733"/>
          </a:xfrm>
        </p:spPr>
        <p:txBody>
          <a:bodyPr/>
          <a:lstStyle/>
          <a:p>
            <a:r>
              <a:rPr lang="en-AU" sz="3200" dirty="0" smtClean="0"/>
              <a:t>12 free parameters for each edge</a:t>
            </a:r>
            <a:endParaRPr lang="en-AU" sz="3200" dirty="0" smtClean="0"/>
          </a:p>
          <a:p>
            <a:r>
              <a:rPr lang="en-AU" sz="3200" dirty="0" smtClean="0"/>
              <a:t>Initial nucleotide distribution, </a:t>
            </a:r>
            <a:r>
              <a:rPr lang="en-AU" sz="3200" dirty="0" smtClean="0"/>
              <a:t>to be estimated by the data</a:t>
            </a:r>
            <a:endParaRPr lang="en-AU" sz="3200" dirty="0"/>
          </a:p>
        </p:txBody>
      </p:sp>
      <p:pic>
        <p:nvPicPr>
          <p:cNvPr id="5122" name="Picture 2" descr="http://www.biomedcentral.com/content/figures/1471-2105-7-476-1-l.jpg"/>
          <p:cNvPicPr>
            <a:picLocks noChangeAspect="1" noChangeArrowheads="1"/>
          </p:cNvPicPr>
          <p:nvPr/>
        </p:nvPicPr>
        <p:blipFill rotWithShape="1">
          <a:blip r:embed="rId2">
            <a:extLst>
              <a:ext uri="{28A0092B-C50C-407E-A947-70E740481C1C}">
                <a14:useLocalDpi xmlns:a14="http://schemas.microsoft.com/office/drawing/2010/main" val="0"/>
              </a:ext>
            </a:extLst>
          </a:blip>
          <a:srcRect l="56120" t="5152"/>
          <a:stretch/>
        </p:blipFill>
        <p:spPr bwMode="auto">
          <a:xfrm>
            <a:off x="7096055" y="1736459"/>
            <a:ext cx="4841945" cy="3846276"/>
          </a:xfrm>
          <a:prstGeom prst="rect">
            <a:avLst/>
          </a:prstGeom>
          <a:noFill/>
          <a:effectLst>
            <a:softEdge rad="114300"/>
          </a:effectLst>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880225" y="6028267"/>
            <a:ext cx="5571067" cy="369332"/>
          </a:xfrm>
          <a:prstGeom prst="rect">
            <a:avLst/>
          </a:prstGeom>
          <a:noFill/>
        </p:spPr>
        <p:txBody>
          <a:bodyPr wrap="square" rtlCol="0">
            <a:spAutoFit/>
          </a:bodyPr>
          <a:lstStyle/>
          <a:p>
            <a:r>
              <a:rPr lang="en-AU" dirty="0" smtClean="0"/>
              <a:t>Up to 12 free parameters</a:t>
            </a:r>
            <a:endParaRPr lang="en-AU" dirty="0"/>
          </a:p>
        </p:txBody>
      </p:sp>
      <p:sp>
        <p:nvSpPr>
          <p:cNvPr id="5" name="Up Arrow 4"/>
          <p:cNvSpPr/>
          <p:nvPr/>
        </p:nvSpPr>
        <p:spPr>
          <a:xfrm>
            <a:off x="9665759" y="5539581"/>
            <a:ext cx="1151467" cy="9773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608196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COMPARING </a:t>
            </a:r>
            <a:r>
              <a:rPr lang="en-AU" u="sng" dirty="0" smtClean="0"/>
              <a:t>NESTED</a:t>
            </a:r>
            <a:r>
              <a:rPr lang="en-AU" dirty="0" smtClean="0"/>
              <a:t> MODELS in 3-taxa (unrooted) tree</a:t>
            </a:r>
            <a:br>
              <a:rPr lang="en-AU" dirty="0" smtClean="0"/>
            </a:br>
            <a:r>
              <a:rPr lang="en-AU" dirty="0" smtClean="0"/>
              <a:t>4000 SEQUENCE ALIGNMENTS (NUCLEUS)</a:t>
            </a:r>
            <a:endParaRPr lang="en-AU" dirty="0"/>
          </a:p>
        </p:txBody>
      </p:sp>
      <p:cxnSp>
        <p:nvCxnSpPr>
          <p:cNvPr id="14" name="Straight Connector 13"/>
          <p:cNvCxnSpPr/>
          <p:nvPr/>
        </p:nvCxnSpPr>
        <p:spPr>
          <a:xfrm>
            <a:off x="7569200" y="2472267"/>
            <a:ext cx="1219200" cy="10837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8822267" y="2540000"/>
            <a:ext cx="1388533" cy="101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788400" y="3556000"/>
            <a:ext cx="0" cy="2353733"/>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841067" y="2065867"/>
            <a:ext cx="1236133" cy="369332"/>
          </a:xfrm>
          <a:prstGeom prst="rect">
            <a:avLst/>
          </a:prstGeom>
          <a:noFill/>
        </p:spPr>
        <p:txBody>
          <a:bodyPr wrap="square" rtlCol="0">
            <a:spAutoFit/>
          </a:bodyPr>
          <a:lstStyle/>
          <a:p>
            <a:r>
              <a:rPr lang="en-AU" dirty="0" smtClean="0"/>
              <a:t>HUMAN</a:t>
            </a:r>
            <a:endParaRPr lang="en-AU" dirty="0"/>
          </a:p>
        </p:txBody>
      </p:sp>
      <p:sp>
        <p:nvSpPr>
          <p:cNvPr id="21" name="TextBox 20"/>
          <p:cNvSpPr txBox="1"/>
          <p:nvPr/>
        </p:nvSpPr>
        <p:spPr>
          <a:xfrm>
            <a:off x="8280401" y="6062134"/>
            <a:ext cx="1236133" cy="369332"/>
          </a:xfrm>
          <a:prstGeom prst="rect">
            <a:avLst/>
          </a:prstGeom>
          <a:noFill/>
        </p:spPr>
        <p:txBody>
          <a:bodyPr wrap="square" rtlCol="0">
            <a:spAutoFit/>
          </a:bodyPr>
          <a:lstStyle/>
          <a:p>
            <a:r>
              <a:rPr lang="en-AU" dirty="0" smtClean="0"/>
              <a:t>OPOSSUM</a:t>
            </a:r>
            <a:endParaRPr lang="en-AU" dirty="0"/>
          </a:p>
        </p:txBody>
      </p:sp>
      <p:sp>
        <p:nvSpPr>
          <p:cNvPr id="22" name="TextBox 21"/>
          <p:cNvSpPr txBox="1"/>
          <p:nvPr/>
        </p:nvSpPr>
        <p:spPr>
          <a:xfrm>
            <a:off x="9767360" y="2033601"/>
            <a:ext cx="1236133" cy="369332"/>
          </a:xfrm>
          <a:prstGeom prst="rect">
            <a:avLst/>
          </a:prstGeom>
          <a:noFill/>
        </p:spPr>
        <p:txBody>
          <a:bodyPr wrap="square" rtlCol="0">
            <a:spAutoFit/>
          </a:bodyPr>
          <a:lstStyle/>
          <a:p>
            <a:r>
              <a:rPr lang="en-AU" dirty="0" smtClean="0"/>
              <a:t>MOUSE</a:t>
            </a:r>
            <a:endParaRPr lang="en-AU" dirty="0"/>
          </a:p>
        </p:txBody>
      </p:sp>
      <p:sp>
        <p:nvSpPr>
          <p:cNvPr id="23" name="Block Arc 22"/>
          <p:cNvSpPr/>
          <p:nvPr/>
        </p:nvSpPr>
        <p:spPr>
          <a:xfrm>
            <a:off x="2201333" y="3048000"/>
            <a:ext cx="931334" cy="1507067"/>
          </a:xfrm>
          <a:prstGeom prst="blockArc">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24" name="Block Arc 23"/>
          <p:cNvSpPr/>
          <p:nvPr/>
        </p:nvSpPr>
        <p:spPr>
          <a:xfrm>
            <a:off x="2099733" y="4732866"/>
            <a:ext cx="931334" cy="1507067"/>
          </a:xfrm>
          <a:prstGeom prst="blockArc">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25" name="TextBox 24"/>
          <p:cNvSpPr txBox="1"/>
          <p:nvPr/>
        </p:nvSpPr>
        <p:spPr>
          <a:xfrm>
            <a:off x="1109259" y="2571403"/>
            <a:ext cx="4292457" cy="646331"/>
          </a:xfrm>
          <a:prstGeom prst="rect">
            <a:avLst/>
          </a:prstGeom>
          <a:noFill/>
        </p:spPr>
        <p:txBody>
          <a:bodyPr wrap="none" rtlCol="0">
            <a:spAutoFit/>
          </a:bodyPr>
          <a:lstStyle/>
          <a:p>
            <a:r>
              <a:rPr lang="en-AU" sz="2400" dirty="0" smtClean="0"/>
              <a:t>TIME-REVERSIBLE  </a:t>
            </a:r>
            <a:r>
              <a:rPr lang="en-AU" sz="3600" dirty="0" smtClean="0">
                <a:solidFill>
                  <a:schemeClr val="accent1"/>
                </a:solidFill>
              </a:rPr>
              <a:t>Q</a:t>
            </a:r>
            <a:r>
              <a:rPr lang="en-AU" sz="2400" dirty="0" smtClean="0"/>
              <a:t> (GTR)  9 </a:t>
            </a:r>
            <a:r>
              <a:rPr lang="en-AU" sz="2400" dirty="0" err="1" smtClean="0"/>
              <a:t>df</a:t>
            </a:r>
            <a:r>
              <a:rPr lang="en-AU" sz="2400" dirty="0" smtClean="0"/>
              <a:t> </a:t>
            </a:r>
            <a:endParaRPr lang="en-AU" sz="2400" dirty="0"/>
          </a:p>
        </p:txBody>
      </p:sp>
      <p:sp>
        <p:nvSpPr>
          <p:cNvPr id="26" name="TextBox 25"/>
          <p:cNvSpPr txBox="1"/>
          <p:nvPr/>
        </p:nvSpPr>
        <p:spPr>
          <a:xfrm>
            <a:off x="1316620" y="3750439"/>
            <a:ext cx="3877733" cy="1077218"/>
          </a:xfrm>
          <a:prstGeom prst="rect">
            <a:avLst/>
          </a:prstGeom>
          <a:noFill/>
        </p:spPr>
        <p:txBody>
          <a:bodyPr wrap="square" rtlCol="0">
            <a:spAutoFit/>
          </a:bodyPr>
          <a:lstStyle/>
          <a:p>
            <a:r>
              <a:rPr lang="en-AU" sz="2400" dirty="0" smtClean="0"/>
              <a:t>GENERAL MODEL  </a:t>
            </a:r>
            <a:r>
              <a:rPr lang="en-AU" sz="3200" b="1" dirty="0" smtClean="0">
                <a:solidFill>
                  <a:srgbClr val="FF0000"/>
                </a:solidFill>
              </a:rPr>
              <a:t>Q</a:t>
            </a:r>
            <a:r>
              <a:rPr lang="en-AU" sz="2400" b="1" dirty="0" smtClean="0">
                <a:solidFill>
                  <a:srgbClr val="FF0000"/>
                </a:solidFill>
              </a:rPr>
              <a:t>H</a:t>
            </a:r>
            <a:r>
              <a:rPr lang="en-AU" sz="2400" dirty="0" smtClean="0"/>
              <a:t>, </a:t>
            </a:r>
            <a:r>
              <a:rPr lang="en-AU" sz="3200" dirty="0" smtClean="0">
                <a:solidFill>
                  <a:srgbClr val="FF0000"/>
                </a:solidFill>
              </a:rPr>
              <a:t>Q</a:t>
            </a:r>
            <a:r>
              <a:rPr lang="en-AU" sz="2400" dirty="0" smtClean="0">
                <a:solidFill>
                  <a:srgbClr val="FF0000"/>
                </a:solidFill>
              </a:rPr>
              <a:t>M</a:t>
            </a:r>
            <a:r>
              <a:rPr lang="en-AU" sz="2400" dirty="0" smtClean="0"/>
              <a:t>, </a:t>
            </a:r>
            <a:r>
              <a:rPr lang="en-AU" sz="3200" b="1" dirty="0" smtClean="0">
                <a:solidFill>
                  <a:srgbClr val="FF0000"/>
                </a:solidFill>
              </a:rPr>
              <a:t>Q</a:t>
            </a:r>
            <a:r>
              <a:rPr lang="en-AU" sz="2400" b="1" dirty="0" smtClean="0">
                <a:solidFill>
                  <a:srgbClr val="FF0000"/>
                </a:solidFill>
              </a:rPr>
              <a:t>O</a:t>
            </a:r>
            <a:r>
              <a:rPr lang="en-AU" sz="2400" dirty="0" smtClean="0"/>
              <a:t>  39 </a:t>
            </a:r>
            <a:r>
              <a:rPr lang="en-AU" sz="2400" dirty="0" err="1" smtClean="0"/>
              <a:t>df</a:t>
            </a:r>
            <a:r>
              <a:rPr lang="en-AU" sz="2400" dirty="0" smtClean="0"/>
              <a:t> </a:t>
            </a:r>
            <a:endParaRPr lang="en-AU" sz="2400" dirty="0"/>
          </a:p>
        </p:txBody>
      </p:sp>
      <p:sp>
        <p:nvSpPr>
          <p:cNvPr id="27" name="TextBox 26"/>
          <p:cNvSpPr txBox="1"/>
          <p:nvPr/>
        </p:nvSpPr>
        <p:spPr>
          <a:xfrm>
            <a:off x="948267" y="5778268"/>
            <a:ext cx="3877733" cy="830997"/>
          </a:xfrm>
          <a:prstGeom prst="rect">
            <a:avLst/>
          </a:prstGeom>
          <a:noFill/>
        </p:spPr>
        <p:txBody>
          <a:bodyPr wrap="square" rtlCol="0">
            <a:spAutoFit/>
          </a:bodyPr>
          <a:lstStyle/>
          <a:p>
            <a:r>
              <a:rPr lang="en-AU" sz="2400" dirty="0" smtClean="0"/>
              <a:t>“FULLY SATURATED” MODEL (MULTINOMIAL)   63 </a:t>
            </a:r>
            <a:r>
              <a:rPr lang="en-AU" sz="2400" dirty="0" err="1" smtClean="0"/>
              <a:t>df</a:t>
            </a:r>
            <a:r>
              <a:rPr lang="en-AU" sz="2400" dirty="0" smtClean="0"/>
              <a:t> </a:t>
            </a:r>
            <a:endParaRPr lang="en-AU" sz="2400" dirty="0"/>
          </a:p>
        </p:txBody>
      </p:sp>
      <p:sp>
        <p:nvSpPr>
          <p:cNvPr id="28" name="Left-Right Arrow 27"/>
          <p:cNvSpPr/>
          <p:nvPr/>
        </p:nvSpPr>
        <p:spPr>
          <a:xfrm>
            <a:off x="9203267" y="3161500"/>
            <a:ext cx="1100666" cy="254000"/>
          </a:xfrm>
          <a:prstGeom prst="leftRightArrow">
            <a:avLst/>
          </a:prstGeom>
          <a:scene3d>
            <a:camera prst="orthographicFront">
              <a:rot lat="0" lon="0" rev="21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Left-Right Arrow 28"/>
          <p:cNvSpPr/>
          <p:nvPr/>
        </p:nvSpPr>
        <p:spPr>
          <a:xfrm>
            <a:off x="8680454" y="4765133"/>
            <a:ext cx="1100666" cy="254000"/>
          </a:xfrm>
          <a:prstGeom prst="leftRightArrow">
            <a:avLst/>
          </a:prstGeom>
          <a:scene3d>
            <a:camera prst="orthographicFront">
              <a:rot lat="0" lon="0" rev="54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0" name="Left-Right Arrow 29"/>
          <p:cNvSpPr/>
          <p:nvPr/>
        </p:nvSpPr>
        <p:spPr>
          <a:xfrm>
            <a:off x="7333196" y="3064934"/>
            <a:ext cx="1100666" cy="254000"/>
          </a:xfrm>
          <a:prstGeom prst="leftRightArrow">
            <a:avLst/>
          </a:prstGeom>
          <a:scene3d>
            <a:camera prst="orthographicFront">
              <a:rot lat="0" lon="0" rev="84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1" name="Rectangle 30"/>
          <p:cNvSpPr/>
          <p:nvPr/>
        </p:nvSpPr>
        <p:spPr>
          <a:xfrm>
            <a:off x="7384834" y="3053091"/>
            <a:ext cx="529311" cy="707886"/>
          </a:xfrm>
          <a:prstGeom prst="rect">
            <a:avLst/>
          </a:prstGeom>
          <a:noFill/>
          <a:scene3d>
            <a:camera prst="orthographicFront">
              <a:rot lat="0" lon="0" rev="1800000"/>
            </a:camera>
            <a:lightRig rig="threePt" dir="t"/>
          </a:scene3d>
        </p:spPr>
        <p:txBody>
          <a:bodyPr wrap="none" lIns="91440" tIns="45720" rIns="91440" bIns="45720">
            <a:spAutoFit/>
          </a:bodyPr>
          <a:lstStyle/>
          <a:p>
            <a:pPr algn="ctr"/>
            <a:r>
              <a:rPr lang="en-US" sz="4000" b="0" cap="none" spc="0" dirty="0" smtClean="0">
                <a:ln w="0"/>
                <a:solidFill>
                  <a:schemeClr val="accent1"/>
                </a:solidFill>
                <a:effectLst>
                  <a:outerShdw blurRad="38100" dist="25400" dir="5400000" algn="ctr" rotWithShape="0">
                    <a:srgbClr val="6E747A">
                      <a:alpha val="43000"/>
                    </a:srgbClr>
                  </a:outerShdw>
                </a:effectLst>
              </a:rPr>
              <a:t>Q</a:t>
            </a:r>
            <a:endParaRPr lang="en-US" sz="4000" b="0" cap="none" spc="0" dirty="0">
              <a:ln w="0"/>
              <a:solidFill>
                <a:schemeClr val="accent1"/>
              </a:solidFill>
              <a:effectLst>
                <a:outerShdw blurRad="38100" dist="25400" dir="5400000" algn="ctr" rotWithShape="0">
                  <a:srgbClr val="6E747A">
                    <a:alpha val="43000"/>
                  </a:srgbClr>
                </a:outerShdw>
              </a:effectLst>
            </a:endParaRPr>
          </a:p>
        </p:txBody>
      </p:sp>
      <p:sp>
        <p:nvSpPr>
          <p:cNvPr id="32" name="Rectangle 31"/>
          <p:cNvSpPr/>
          <p:nvPr/>
        </p:nvSpPr>
        <p:spPr>
          <a:xfrm>
            <a:off x="9457073" y="4473714"/>
            <a:ext cx="410777" cy="707886"/>
          </a:xfrm>
          <a:prstGeom prst="rect">
            <a:avLst/>
          </a:prstGeom>
          <a:noFill/>
          <a:scene3d>
            <a:camera prst="orthographicFront">
              <a:rot lat="0" lon="0" rev="0"/>
            </a:camera>
            <a:lightRig rig="threePt" dir="t"/>
          </a:scene3d>
        </p:spPr>
        <p:txBody>
          <a:bodyPr wrap="square" lIns="91440" tIns="45720" rIns="91440" bIns="45720">
            <a:spAutoFit/>
          </a:bodyPr>
          <a:lstStyle/>
          <a:p>
            <a:pPr algn="ctr"/>
            <a:r>
              <a:rPr lang="en-US" sz="4000" b="0" cap="none" spc="0" dirty="0" smtClean="0">
                <a:ln w="0"/>
                <a:solidFill>
                  <a:schemeClr val="accent1"/>
                </a:solidFill>
                <a:effectLst>
                  <a:outerShdw blurRad="38100" dist="25400" dir="5400000" algn="ctr" rotWithShape="0">
                    <a:srgbClr val="6E747A">
                      <a:alpha val="43000"/>
                    </a:srgbClr>
                  </a:outerShdw>
                </a:effectLst>
              </a:rPr>
              <a:t>Q</a:t>
            </a:r>
            <a:endParaRPr lang="en-US" sz="4000" b="0" cap="none" spc="0" dirty="0">
              <a:ln w="0"/>
              <a:solidFill>
                <a:schemeClr val="accent1"/>
              </a:solidFill>
              <a:effectLst>
                <a:outerShdw blurRad="38100" dist="25400" dir="5400000" algn="ctr" rotWithShape="0">
                  <a:srgbClr val="6E747A">
                    <a:alpha val="43000"/>
                  </a:srgbClr>
                </a:outerShdw>
              </a:effectLst>
            </a:endParaRPr>
          </a:p>
        </p:txBody>
      </p:sp>
      <p:sp>
        <p:nvSpPr>
          <p:cNvPr id="33" name="Rectangle 32"/>
          <p:cNvSpPr/>
          <p:nvPr/>
        </p:nvSpPr>
        <p:spPr>
          <a:xfrm>
            <a:off x="9603195" y="3152914"/>
            <a:ext cx="529311" cy="707886"/>
          </a:xfrm>
          <a:prstGeom prst="rect">
            <a:avLst/>
          </a:prstGeom>
          <a:noFill/>
          <a:scene3d>
            <a:camera prst="orthographicFront">
              <a:rot lat="0" lon="0" rev="19499999"/>
            </a:camera>
            <a:lightRig rig="threePt" dir="t"/>
          </a:scene3d>
        </p:spPr>
        <p:txBody>
          <a:bodyPr wrap="none" lIns="91440" tIns="45720" rIns="91440" bIns="45720">
            <a:spAutoFit/>
          </a:bodyPr>
          <a:lstStyle/>
          <a:p>
            <a:pPr algn="ctr"/>
            <a:r>
              <a:rPr lang="en-US" sz="4000" b="0" cap="none" spc="0" dirty="0" smtClean="0">
                <a:ln w="0"/>
                <a:solidFill>
                  <a:schemeClr val="accent1"/>
                </a:solidFill>
                <a:effectLst>
                  <a:outerShdw blurRad="38100" dist="25400" dir="5400000" algn="ctr" rotWithShape="0">
                    <a:srgbClr val="6E747A">
                      <a:alpha val="43000"/>
                    </a:srgbClr>
                  </a:outerShdw>
                </a:effectLst>
              </a:rPr>
              <a:t>Q</a:t>
            </a:r>
            <a:endParaRPr lang="en-US" sz="4000" b="0" cap="none" spc="0" dirty="0">
              <a:ln w="0"/>
              <a:solidFill>
                <a:schemeClr val="accent1"/>
              </a:solidFill>
              <a:effectLst>
                <a:outerShdw blurRad="38100" dist="25400" dir="5400000" algn="ctr" rotWithShape="0">
                  <a:srgbClr val="6E747A">
                    <a:alpha val="43000"/>
                  </a:srgbClr>
                </a:outerShdw>
              </a:effectLst>
            </a:endParaRPr>
          </a:p>
        </p:txBody>
      </p:sp>
      <p:sp>
        <p:nvSpPr>
          <p:cNvPr id="34" name="Left Arrow 33"/>
          <p:cNvSpPr/>
          <p:nvPr/>
        </p:nvSpPr>
        <p:spPr>
          <a:xfrm>
            <a:off x="7598688" y="2776506"/>
            <a:ext cx="1081766" cy="169895"/>
          </a:xfrm>
          <a:prstGeom prst="leftArrow">
            <a:avLst/>
          </a:prstGeom>
          <a:solidFill>
            <a:srgbClr val="FF0000"/>
          </a:solidFill>
          <a:scene3d>
            <a:camera prst="orthographicFront">
              <a:rot lat="0" lon="0" rev="191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5" name="Left Arrow 34"/>
          <p:cNvSpPr/>
          <p:nvPr/>
        </p:nvSpPr>
        <p:spPr>
          <a:xfrm>
            <a:off x="8916190" y="2842688"/>
            <a:ext cx="1081766" cy="169895"/>
          </a:xfrm>
          <a:prstGeom prst="leftArrow">
            <a:avLst/>
          </a:prstGeom>
          <a:solidFill>
            <a:srgbClr val="FF0000"/>
          </a:solidFill>
          <a:scene3d>
            <a:camera prst="orthographicFront">
              <a:rot lat="0" lon="0" rev="12900001"/>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6" name="Left Arrow 35"/>
          <p:cNvSpPr/>
          <p:nvPr/>
        </p:nvSpPr>
        <p:spPr>
          <a:xfrm>
            <a:off x="7598688" y="4719278"/>
            <a:ext cx="1904875" cy="250863"/>
          </a:xfrm>
          <a:prstGeom prst="leftArrow">
            <a:avLst/>
          </a:prstGeom>
          <a:solidFill>
            <a:srgbClr val="FF0000"/>
          </a:solidFill>
          <a:scene3d>
            <a:camera prst="orthographicFront">
              <a:rot lat="0" lon="0" rev="54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7" name="Rectangle 36"/>
          <p:cNvSpPr/>
          <p:nvPr/>
        </p:nvSpPr>
        <p:spPr>
          <a:xfrm>
            <a:off x="8058247" y="2325928"/>
            <a:ext cx="620683" cy="584775"/>
          </a:xfrm>
          <a:prstGeom prst="rect">
            <a:avLst/>
          </a:prstGeom>
          <a:noFill/>
        </p:spPr>
        <p:txBody>
          <a:bodyPr wrap="none" lIns="91440" tIns="45720" rIns="91440" bIns="45720">
            <a:spAutoFit/>
          </a:bodyPr>
          <a:lstStyle/>
          <a:p>
            <a:pPr algn="ctr"/>
            <a:r>
              <a:rPr lang="en-US" sz="3200" b="0" cap="none" spc="0" dirty="0" smtClean="0">
                <a:ln w="0"/>
                <a:solidFill>
                  <a:srgbClr val="FF0000"/>
                </a:solidFill>
                <a:effectLst>
                  <a:outerShdw blurRad="38100" dist="25400" dir="5400000" algn="ctr" rotWithShape="0">
                    <a:srgbClr val="6E747A">
                      <a:alpha val="43000"/>
                    </a:srgbClr>
                  </a:outerShdw>
                </a:effectLst>
              </a:rPr>
              <a:t>Q</a:t>
            </a:r>
            <a:r>
              <a:rPr lang="en-US" sz="2000" b="0" cap="none" spc="0" dirty="0" smtClean="0">
                <a:ln w="0"/>
                <a:solidFill>
                  <a:srgbClr val="FF0000"/>
                </a:solidFill>
                <a:effectLst>
                  <a:outerShdw blurRad="38100" dist="25400" dir="5400000" algn="ctr" rotWithShape="0">
                    <a:srgbClr val="6E747A">
                      <a:alpha val="43000"/>
                    </a:srgbClr>
                  </a:outerShdw>
                </a:effectLst>
              </a:rPr>
              <a:t>H</a:t>
            </a:r>
            <a:endParaRPr lang="en-US" sz="2000" b="0" cap="none" spc="0" dirty="0">
              <a:ln w="0"/>
              <a:solidFill>
                <a:srgbClr val="FF0000"/>
              </a:solidFill>
              <a:effectLst>
                <a:outerShdw blurRad="38100" dist="25400" dir="5400000" algn="ctr" rotWithShape="0">
                  <a:srgbClr val="6E747A">
                    <a:alpha val="43000"/>
                  </a:srgbClr>
                </a:outerShdw>
              </a:effectLst>
            </a:endParaRPr>
          </a:p>
        </p:txBody>
      </p:sp>
      <p:sp>
        <p:nvSpPr>
          <p:cNvPr id="38" name="Rectangle 37"/>
          <p:cNvSpPr/>
          <p:nvPr/>
        </p:nvSpPr>
        <p:spPr>
          <a:xfrm>
            <a:off x="8962146" y="2377533"/>
            <a:ext cx="679993" cy="584775"/>
          </a:xfrm>
          <a:prstGeom prst="rect">
            <a:avLst/>
          </a:prstGeom>
          <a:noFill/>
        </p:spPr>
        <p:txBody>
          <a:bodyPr wrap="none" lIns="91440" tIns="45720" rIns="91440" bIns="45720">
            <a:spAutoFit/>
          </a:bodyPr>
          <a:lstStyle/>
          <a:p>
            <a:pPr algn="ctr"/>
            <a:r>
              <a:rPr lang="en-US" sz="3200" b="0" cap="none" spc="0" dirty="0" smtClean="0">
                <a:ln w="0"/>
                <a:solidFill>
                  <a:srgbClr val="FF0000"/>
                </a:solidFill>
                <a:effectLst>
                  <a:outerShdw blurRad="38100" dist="25400" dir="5400000" algn="ctr" rotWithShape="0">
                    <a:srgbClr val="6E747A">
                      <a:alpha val="43000"/>
                    </a:srgbClr>
                  </a:outerShdw>
                </a:effectLst>
              </a:rPr>
              <a:t>Q</a:t>
            </a:r>
            <a:r>
              <a:rPr lang="en-US" sz="2000" b="0" cap="none" spc="0" dirty="0" smtClean="0">
                <a:ln w="0"/>
                <a:solidFill>
                  <a:srgbClr val="FF0000"/>
                </a:solidFill>
                <a:effectLst>
                  <a:outerShdw blurRad="38100" dist="25400" dir="5400000" algn="ctr" rotWithShape="0">
                    <a:srgbClr val="6E747A">
                      <a:alpha val="43000"/>
                    </a:srgbClr>
                  </a:outerShdw>
                </a:effectLst>
              </a:rPr>
              <a:t>M</a:t>
            </a:r>
            <a:endParaRPr lang="en-US" sz="2000" b="0" cap="none" spc="0" dirty="0">
              <a:ln w="0"/>
              <a:solidFill>
                <a:srgbClr val="FF0000"/>
              </a:solidFill>
              <a:effectLst>
                <a:outerShdw blurRad="38100" dist="25400" dir="5400000" algn="ctr" rotWithShape="0">
                  <a:srgbClr val="6E747A">
                    <a:alpha val="43000"/>
                  </a:srgbClr>
                </a:outerShdw>
              </a:effectLst>
            </a:endParaRPr>
          </a:p>
        </p:txBody>
      </p:sp>
      <p:sp>
        <p:nvSpPr>
          <p:cNvPr id="39" name="Rectangle 38"/>
          <p:cNvSpPr/>
          <p:nvPr/>
        </p:nvSpPr>
        <p:spPr>
          <a:xfrm>
            <a:off x="7763650" y="4511590"/>
            <a:ext cx="663964" cy="584775"/>
          </a:xfrm>
          <a:prstGeom prst="rect">
            <a:avLst/>
          </a:prstGeom>
          <a:noFill/>
        </p:spPr>
        <p:txBody>
          <a:bodyPr wrap="none" lIns="91440" tIns="45720" rIns="91440" bIns="45720">
            <a:spAutoFit/>
          </a:bodyPr>
          <a:lstStyle/>
          <a:p>
            <a:pPr algn="ctr"/>
            <a:r>
              <a:rPr lang="en-US" sz="3200" b="0" cap="none" spc="0" dirty="0" smtClean="0">
                <a:ln w="0"/>
                <a:solidFill>
                  <a:srgbClr val="FF0000"/>
                </a:solidFill>
                <a:effectLst>
                  <a:outerShdw blurRad="38100" dist="25400" dir="5400000" algn="ctr" rotWithShape="0">
                    <a:srgbClr val="6E747A">
                      <a:alpha val="43000"/>
                    </a:srgbClr>
                  </a:outerShdw>
                </a:effectLst>
              </a:rPr>
              <a:t>Q</a:t>
            </a:r>
            <a:r>
              <a:rPr lang="en-US" sz="2400" b="0" cap="none" spc="0" dirty="0" smtClean="0">
                <a:ln w="0"/>
                <a:solidFill>
                  <a:srgbClr val="FF0000"/>
                </a:solidFill>
                <a:effectLst>
                  <a:outerShdw blurRad="38100" dist="25400" dir="5400000" algn="ctr" rotWithShape="0">
                    <a:srgbClr val="6E747A">
                      <a:alpha val="43000"/>
                    </a:srgbClr>
                  </a:outerShdw>
                </a:effectLst>
              </a:rPr>
              <a:t>O</a:t>
            </a:r>
            <a:endParaRPr lang="en-US" sz="2400" b="0" cap="none" spc="0" dirty="0">
              <a:ln w="0"/>
              <a:solidFill>
                <a:srgbClr val="FF0000"/>
              </a:solidFill>
              <a:effectLst>
                <a:outerShdw blurRad="38100" dist="25400" dir="5400000" algn="ctr" rotWithShape="0">
                  <a:srgbClr val="6E747A">
                    <a:alpha val="43000"/>
                  </a:srgbClr>
                </a:outerShdw>
              </a:effectLst>
            </a:endParaRPr>
          </a:p>
        </p:txBody>
      </p:sp>
      <p:sp>
        <p:nvSpPr>
          <p:cNvPr id="3" name="TextBox 2"/>
          <p:cNvSpPr txBox="1"/>
          <p:nvPr/>
        </p:nvSpPr>
        <p:spPr>
          <a:xfrm>
            <a:off x="4003338" y="6229171"/>
            <a:ext cx="6377908" cy="646331"/>
          </a:xfrm>
          <a:prstGeom prst="rect">
            <a:avLst/>
          </a:prstGeom>
          <a:noFill/>
        </p:spPr>
        <p:txBody>
          <a:bodyPr wrap="square" rtlCol="0">
            <a:spAutoFit/>
          </a:bodyPr>
          <a:lstStyle/>
          <a:p>
            <a:r>
              <a:rPr lang="en-AU" dirty="0"/>
              <a:t>KAEHLER, B</a:t>
            </a:r>
            <a:r>
              <a:rPr lang="en-AU" dirty="0" smtClean="0"/>
              <a:t>. et al </a:t>
            </a:r>
            <a:r>
              <a:rPr lang="en-AU" dirty="0"/>
              <a:t>2015. Genetic distance for a general non-stationary </a:t>
            </a:r>
            <a:r>
              <a:rPr lang="en-AU" dirty="0" err="1"/>
              <a:t>markov</a:t>
            </a:r>
            <a:r>
              <a:rPr lang="en-AU" dirty="0"/>
              <a:t> substitution process. </a:t>
            </a:r>
            <a:r>
              <a:rPr lang="en-AU" i="1" dirty="0" err="1"/>
              <a:t>Syst</a:t>
            </a:r>
            <a:r>
              <a:rPr lang="en-AU" i="1" dirty="0"/>
              <a:t> </a:t>
            </a:r>
            <a:r>
              <a:rPr lang="en-AU" i="1" dirty="0" err="1"/>
              <a:t>Biol</a:t>
            </a:r>
            <a:r>
              <a:rPr lang="en-AU" i="1" dirty="0"/>
              <a:t>,</a:t>
            </a:r>
            <a:r>
              <a:rPr lang="en-AU" dirty="0"/>
              <a:t> 64</a:t>
            </a:r>
            <a:r>
              <a:rPr lang="en-AU" b="1" dirty="0"/>
              <a:t>,</a:t>
            </a:r>
            <a:r>
              <a:rPr lang="en-AU" dirty="0"/>
              <a:t> 281-93</a:t>
            </a:r>
          </a:p>
        </p:txBody>
      </p:sp>
    </p:spTree>
    <p:extLst>
      <p:ext uri="{BB962C8B-B14F-4D97-AF65-F5344CB8AC3E}">
        <p14:creationId xmlns:p14="http://schemas.microsoft.com/office/powerpoint/2010/main" val="886624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 y="423333"/>
            <a:ext cx="12073467" cy="1569660"/>
          </a:xfrm>
          <a:prstGeom prst="rect">
            <a:avLst/>
          </a:prstGeom>
          <a:noFill/>
        </p:spPr>
        <p:txBody>
          <a:bodyPr wrap="square" rtlCol="0">
            <a:spAutoFit/>
          </a:bodyPr>
          <a:lstStyle/>
          <a:p>
            <a:r>
              <a:rPr lang="en-AU" sz="3200" dirty="0" smtClean="0"/>
              <a:t>HOW OFTEN ARE THE MARKOV MODELS “ADEQUATE” RELATIVE TO THE SATURATED MODEL?</a:t>
            </a:r>
          </a:p>
          <a:p>
            <a:r>
              <a:rPr lang="en-AU" sz="3200" dirty="0" smtClean="0"/>
              <a:t>“ADEQUATE” =   LIKELIHOOD RATIO TEST (p &gt;0.05)</a:t>
            </a:r>
            <a:endParaRPr lang="en-AU" sz="3200" dirty="0"/>
          </a:p>
        </p:txBody>
      </p:sp>
      <p:sp>
        <p:nvSpPr>
          <p:cNvPr id="9" name="Content Placeholder 8"/>
          <p:cNvSpPr>
            <a:spLocks noGrp="1"/>
          </p:cNvSpPr>
          <p:nvPr>
            <p:ph idx="1"/>
          </p:nvPr>
        </p:nvSpPr>
        <p:spPr/>
        <p:txBody>
          <a:bodyPr>
            <a:normAutofit/>
          </a:bodyPr>
          <a:lstStyle/>
          <a:p>
            <a:r>
              <a:rPr lang="en-AU" sz="4400" dirty="0" smtClean="0"/>
              <a:t>GENERAL MODEL – 94%</a:t>
            </a:r>
          </a:p>
          <a:p>
            <a:r>
              <a:rPr lang="en-AU" sz="4400" dirty="0" smtClean="0"/>
              <a:t>TIME-REVERSIBLE MODEL  - 18%</a:t>
            </a:r>
          </a:p>
          <a:p>
            <a:endParaRPr lang="en-AU" sz="4400" dirty="0"/>
          </a:p>
        </p:txBody>
      </p:sp>
      <p:sp>
        <p:nvSpPr>
          <p:cNvPr id="10" name="TextBox 9"/>
          <p:cNvSpPr txBox="1"/>
          <p:nvPr/>
        </p:nvSpPr>
        <p:spPr>
          <a:xfrm>
            <a:off x="0" y="5334000"/>
            <a:ext cx="12073466" cy="1200329"/>
          </a:xfrm>
          <a:prstGeom prst="rect">
            <a:avLst/>
          </a:prstGeom>
          <a:noFill/>
        </p:spPr>
        <p:txBody>
          <a:bodyPr wrap="square" rtlCol="0">
            <a:spAutoFit/>
          </a:bodyPr>
          <a:lstStyle/>
          <a:p>
            <a:r>
              <a:rPr lang="en-AU" sz="3600" dirty="0"/>
              <a:t>T</a:t>
            </a:r>
            <a:r>
              <a:rPr lang="en-AU" sz="3600" dirty="0" smtClean="0"/>
              <a:t>he saturated model can be approximated using a Markov model!</a:t>
            </a:r>
            <a:endParaRPr lang="en-AU" sz="3600" dirty="0"/>
          </a:p>
        </p:txBody>
      </p:sp>
    </p:spTree>
    <p:extLst>
      <p:ext uri="{BB962C8B-B14F-4D97-AF65-F5344CB8AC3E}">
        <p14:creationId xmlns:p14="http://schemas.microsoft.com/office/powerpoint/2010/main" val="13580816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Model fit vs model complexity</a:t>
            </a:r>
            <a:endParaRPr lang="en-AU" dirty="0"/>
          </a:p>
        </p:txBody>
      </p:sp>
      <p:sp>
        <p:nvSpPr>
          <p:cNvPr id="3" name="Content Placeholder 2"/>
          <p:cNvSpPr>
            <a:spLocks noGrp="1"/>
          </p:cNvSpPr>
          <p:nvPr>
            <p:ph idx="1"/>
          </p:nvPr>
        </p:nvSpPr>
        <p:spPr/>
        <p:txBody>
          <a:bodyPr>
            <a:normAutofit/>
          </a:bodyPr>
          <a:lstStyle/>
          <a:p>
            <a:pPr marL="0" indent="0">
              <a:buNone/>
            </a:pPr>
            <a:r>
              <a:rPr lang="en-AU" sz="2800" dirty="0" smtClean="0"/>
              <a:t>MARKOV MODELS WITH N TAXA:</a:t>
            </a:r>
          </a:p>
          <a:p>
            <a:r>
              <a:rPr lang="en-AU" sz="2800" dirty="0" smtClean="0"/>
              <a:t>GTR model: 9 free parameters</a:t>
            </a:r>
          </a:p>
          <a:p>
            <a:r>
              <a:rPr lang="en-AU" sz="2800" dirty="0" smtClean="0"/>
              <a:t>General model: (2N-3)*12 + 3   free parameters</a:t>
            </a:r>
          </a:p>
          <a:p>
            <a:endParaRPr lang="en-AU" sz="2800" dirty="0"/>
          </a:p>
          <a:p>
            <a:endParaRPr lang="en-AU" sz="2800" dirty="0" smtClean="0"/>
          </a:p>
          <a:p>
            <a:r>
              <a:rPr lang="en-AU" sz="2800" dirty="0" smtClean="0"/>
              <a:t>Can we reduce the model complexity without sacrificing model fit?</a:t>
            </a:r>
            <a:endParaRPr lang="en-AU" sz="2800" dirty="0"/>
          </a:p>
        </p:txBody>
      </p:sp>
    </p:spTree>
    <p:extLst>
      <p:ext uri="{BB962C8B-B14F-4D97-AF65-F5344CB8AC3E}">
        <p14:creationId xmlns:p14="http://schemas.microsoft.com/office/powerpoint/2010/main" val="739527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DATA: substitution rate estimates for 4000 nuclear sequence alignments: 12000 X 12 </a:t>
            </a:r>
            <a:endParaRPr lang="en-AU" dirty="0"/>
          </a:p>
        </p:txBody>
      </p:sp>
      <p:graphicFrame>
        <p:nvGraphicFramePr>
          <p:cNvPr id="10" name="Table 9"/>
          <p:cNvGraphicFramePr>
            <a:graphicFrameLocks noGrp="1"/>
          </p:cNvGraphicFramePr>
          <p:nvPr>
            <p:extLst>
              <p:ext uri="{D42A27DB-BD31-4B8C-83A1-F6EECF244321}">
                <p14:modId xmlns:p14="http://schemas.microsoft.com/office/powerpoint/2010/main" val="799471479"/>
              </p:ext>
            </p:extLst>
          </p:nvPr>
        </p:nvGraphicFramePr>
        <p:xfrm>
          <a:off x="1964266" y="1943631"/>
          <a:ext cx="7857066" cy="4914369"/>
        </p:xfrm>
        <a:graphic>
          <a:graphicData uri="http://schemas.openxmlformats.org/drawingml/2006/table">
            <a:tbl>
              <a:tblPr>
                <a:tableStyleId>{5C22544A-7EE6-4342-B048-85BDC9FD1C3A}</a:tableStyleId>
              </a:tblPr>
              <a:tblGrid>
                <a:gridCol w="1122438"/>
                <a:gridCol w="1417563"/>
                <a:gridCol w="827313"/>
                <a:gridCol w="1122438"/>
                <a:gridCol w="1122438"/>
                <a:gridCol w="1122438"/>
                <a:gridCol w="1122438"/>
              </a:tblGrid>
              <a:tr h="547755">
                <a:tc>
                  <a:txBody>
                    <a:bodyPr/>
                    <a:lstStyle/>
                    <a:p>
                      <a:pPr algn="r" rtl="0" fontAlgn="ctr"/>
                      <a:r>
                        <a:rPr lang="en-AU" sz="2400" u="none" strike="noStrike" baseline="0" dirty="0">
                          <a:effectLst/>
                        </a:rPr>
                        <a:t>Gene </a:t>
                      </a:r>
                      <a:endParaRPr lang="en-AU" sz="2400" b="0" i="0" u="none" strike="noStrike" baseline="0" dirty="0">
                        <a:solidFill>
                          <a:srgbClr val="000000"/>
                        </a:solidFill>
                        <a:effectLst/>
                        <a:latin typeface="Calibri" panose="020F0502020204030204" pitchFamily="34" charset="0"/>
                      </a:endParaRPr>
                    </a:p>
                  </a:txBody>
                  <a:tcPr marL="5729" marR="5729" marT="5729" marB="0" anchor="ctr"/>
                </a:tc>
                <a:tc>
                  <a:txBody>
                    <a:bodyPr/>
                    <a:lstStyle/>
                    <a:p>
                      <a:pPr algn="r" rtl="0" fontAlgn="ctr"/>
                      <a:r>
                        <a:rPr lang="en-AU" sz="2400" u="none" strike="noStrike" baseline="0" dirty="0">
                          <a:effectLst/>
                        </a:rPr>
                        <a:t>edge</a:t>
                      </a:r>
                      <a:endParaRPr lang="en-AU" sz="2400" b="0" i="0" u="none" strike="noStrike" baseline="0" dirty="0">
                        <a:solidFill>
                          <a:srgbClr val="000000"/>
                        </a:solidFill>
                        <a:effectLst/>
                        <a:latin typeface="Calibri" panose="020F0502020204030204" pitchFamily="34" charset="0"/>
                      </a:endParaRPr>
                    </a:p>
                  </a:txBody>
                  <a:tcPr marL="5729" marR="5729" marT="5729" marB="0" anchor="ctr"/>
                </a:tc>
                <a:tc>
                  <a:txBody>
                    <a:bodyPr/>
                    <a:lstStyle/>
                    <a:p>
                      <a:pPr algn="r" rtl="0" fontAlgn="ctr"/>
                      <a:r>
                        <a:rPr lang="en-AU" sz="2400" u="none" strike="noStrike" baseline="0">
                          <a:effectLst/>
                        </a:rPr>
                        <a:t>T.A</a:t>
                      </a:r>
                      <a:endParaRPr lang="en-AU" sz="2400" b="0" i="0" u="none" strike="noStrike" baseline="0">
                        <a:solidFill>
                          <a:srgbClr val="000000"/>
                        </a:solidFill>
                        <a:effectLst/>
                        <a:latin typeface="Calibri" panose="020F0502020204030204" pitchFamily="34" charset="0"/>
                      </a:endParaRPr>
                    </a:p>
                  </a:txBody>
                  <a:tcPr marL="5729" marR="5729" marT="5729" marB="0" anchor="ctr"/>
                </a:tc>
                <a:tc>
                  <a:txBody>
                    <a:bodyPr/>
                    <a:lstStyle/>
                    <a:p>
                      <a:pPr algn="r" rtl="0" fontAlgn="ctr"/>
                      <a:r>
                        <a:rPr lang="en-AU" sz="2400" u="none" strike="noStrike" baseline="0">
                          <a:effectLst/>
                        </a:rPr>
                        <a:t>T.G</a:t>
                      </a:r>
                      <a:endParaRPr lang="en-AU" sz="2400" b="0" i="0" u="none" strike="noStrike" baseline="0">
                        <a:solidFill>
                          <a:srgbClr val="000000"/>
                        </a:solidFill>
                        <a:effectLst/>
                        <a:latin typeface="Calibri" panose="020F0502020204030204" pitchFamily="34" charset="0"/>
                      </a:endParaRPr>
                    </a:p>
                  </a:txBody>
                  <a:tcPr marL="5729" marR="5729" marT="5729" marB="0" anchor="ctr"/>
                </a:tc>
                <a:tc>
                  <a:txBody>
                    <a:bodyPr/>
                    <a:lstStyle/>
                    <a:p>
                      <a:pPr algn="r" rtl="0" fontAlgn="ctr"/>
                      <a:r>
                        <a:rPr lang="en-AU" sz="2400" u="none" strike="noStrike" baseline="0">
                          <a:effectLst/>
                        </a:rPr>
                        <a:t>C.T</a:t>
                      </a:r>
                      <a:endParaRPr lang="en-AU" sz="2400" b="0" i="0" u="none" strike="noStrike" baseline="0">
                        <a:solidFill>
                          <a:srgbClr val="000000"/>
                        </a:solidFill>
                        <a:effectLst/>
                        <a:latin typeface="Calibri" panose="020F0502020204030204" pitchFamily="34" charset="0"/>
                      </a:endParaRPr>
                    </a:p>
                  </a:txBody>
                  <a:tcPr marL="5729" marR="5729" marT="5729" marB="0" anchor="ctr"/>
                </a:tc>
                <a:tc>
                  <a:txBody>
                    <a:bodyPr/>
                    <a:lstStyle/>
                    <a:p>
                      <a:pPr algn="r" rtl="0" fontAlgn="ctr"/>
                      <a:r>
                        <a:rPr lang="en-AU" sz="2400" u="none" strike="noStrike" baseline="0">
                          <a:effectLst/>
                        </a:rPr>
                        <a:t>C.A</a:t>
                      </a:r>
                      <a:endParaRPr lang="en-AU" sz="2400" b="0" i="0" u="none" strike="noStrike" baseline="0">
                        <a:solidFill>
                          <a:srgbClr val="000000"/>
                        </a:solidFill>
                        <a:effectLst/>
                        <a:latin typeface="Calibri" panose="020F0502020204030204" pitchFamily="34" charset="0"/>
                      </a:endParaRPr>
                    </a:p>
                  </a:txBody>
                  <a:tcPr marL="5729" marR="5729" marT="5729" marB="0" anchor="ctr"/>
                </a:tc>
                <a:tc>
                  <a:txBody>
                    <a:bodyPr/>
                    <a:lstStyle/>
                    <a:p>
                      <a:pPr algn="r" rtl="0" fontAlgn="ctr"/>
                      <a:r>
                        <a:rPr lang="en-AU" sz="2400" u="none" strike="noStrike" baseline="0">
                          <a:effectLst/>
                        </a:rPr>
                        <a:t>etc.</a:t>
                      </a:r>
                      <a:endParaRPr lang="en-AU" sz="2400" b="0" i="0" u="none" strike="noStrike" baseline="0">
                        <a:solidFill>
                          <a:srgbClr val="000000"/>
                        </a:solidFill>
                        <a:effectLst/>
                        <a:latin typeface="Calibri" panose="020F0502020204030204" pitchFamily="34" charset="0"/>
                      </a:endParaRPr>
                    </a:p>
                  </a:txBody>
                  <a:tcPr marL="5729" marR="5729" marT="5729" marB="0" anchor="ctr"/>
                </a:tc>
              </a:tr>
              <a:tr h="547755">
                <a:tc>
                  <a:txBody>
                    <a:bodyPr/>
                    <a:lstStyle/>
                    <a:p>
                      <a:pPr algn="r" rtl="0" fontAlgn="ctr"/>
                      <a:r>
                        <a:rPr lang="en-AU" sz="2400" u="none" strike="noStrike" baseline="0">
                          <a:effectLst/>
                        </a:rPr>
                        <a:t>1</a:t>
                      </a:r>
                      <a:endParaRPr lang="en-AU" sz="2400" b="0" i="0" u="none" strike="noStrike" baseline="0">
                        <a:solidFill>
                          <a:srgbClr val="000000"/>
                        </a:solidFill>
                        <a:effectLst/>
                        <a:latin typeface="Calibri" panose="020F0502020204030204" pitchFamily="34" charset="0"/>
                      </a:endParaRPr>
                    </a:p>
                  </a:txBody>
                  <a:tcPr marL="5729" marR="5729" marT="5729" marB="0" anchor="ctr"/>
                </a:tc>
                <a:tc>
                  <a:txBody>
                    <a:bodyPr/>
                    <a:lstStyle/>
                    <a:p>
                      <a:pPr algn="ctr" rtl="0" fontAlgn="ctr"/>
                      <a:r>
                        <a:rPr lang="en-AU" sz="2400" u="none" strike="noStrike" baseline="0" dirty="0">
                          <a:effectLst/>
                        </a:rPr>
                        <a:t>MOUSE</a:t>
                      </a:r>
                      <a:endParaRPr lang="en-AU" sz="2400" b="0" i="0" u="none" strike="noStrike" baseline="0" dirty="0">
                        <a:solidFill>
                          <a:srgbClr val="000000"/>
                        </a:solidFill>
                        <a:effectLst/>
                        <a:latin typeface="Calibri" panose="020F0502020204030204" pitchFamily="34" charset="0"/>
                      </a:endParaRPr>
                    </a:p>
                  </a:txBody>
                  <a:tcPr marL="5729" marR="5729" marT="5729" marB="0" anchor="ctr"/>
                </a:tc>
                <a:tc>
                  <a:txBody>
                    <a:bodyPr/>
                    <a:lstStyle/>
                    <a:p>
                      <a:pPr algn="r" rtl="0" fontAlgn="ctr"/>
                      <a:r>
                        <a:rPr lang="en-AU" sz="2400" u="none" strike="noStrike" baseline="0" dirty="0">
                          <a:effectLst/>
                        </a:rPr>
                        <a:t>0.37</a:t>
                      </a:r>
                      <a:endParaRPr lang="en-AU" sz="2400" b="0" i="0" u="none" strike="noStrike" baseline="0" dirty="0">
                        <a:solidFill>
                          <a:srgbClr val="000000"/>
                        </a:solidFill>
                        <a:effectLst/>
                        <a:latin typeface="Calibri" panose="020F0502020204030204" pitchFamily="34" charset="0"/>
                      </a:endParaRPr>
                    </a:p>
                  </a:txBody>
                  <a:tcPr marL="5729" marR="5729" marT="5729" marB="0" anchor="ctr"/>
                </a:tc>
                <a:tc>
                  <a:txBody>
                    <a:bodyPr/>
                    <a:lstStyle/>
                    <a:p>
                      <a:pPr algn="r" rtl="0" fontAlgn="ctr"/>
                      <a:r>
                        <a:rPr lang="en-AU" sz="2400" u="none" strike="noStrike" baseline="0">
                          <a:effectLst/>
                        </a:rPr>
                        <a:t>0.06</a:t>
                      </a:r>
                      <a:endParaRPr lang="en-AU" sz="2400" b="0" i="0" u="none" strike="noStrike" baseline="0">
                        <a:solidFill>
                          <a:srgbClr val="000000"/>
                        </a:solidFill>
                        <a:effectLst/>
                        <a:latin typeface="Calibri" panose="020F0502020204030204" pitchFamily="34" charset="0"/>
                      </a:endParaRPr>
                    </a:p>
                  </a:txBody>
                  <a:tcPr marL="5729" marR="5729" marT="5729" marB="0" anchor="ctr"/>
                </a:tc>
                <a:tc>
                  <a:txBody>
                    <a:bodyPr/>
                    <a:lstStyle/>
                    <a:p>
                      <a:pPr algn="r" rtl="0" fontAlgn="ctr"/>
                      <a:r>
                        <a:rPr lang="en-AU" sz="2400" u="none" strike="noStrike" baseline="0">
                          <a:effectLst/>
                        </a:rPr>
                        <a:t>0.04</a:t>
                      </a:r>
                      <a:endParaRPr lang="en-AU" sz="2400" b="0" i="0" u="none" strike="noStrike" baseline="0">
                        <a:solidFill>
                          <a:srgbClr val="000000"/>
                        </a:solidFill>
                        <a:effectLst/>
                        <a:latin typeface="Calibri" panose="020F0502020204030204" pitchFamily="34" charset="0"/>
                      </a:endParaRPr>
                    </a:p>
                  </a:txBody>
                  <a:tcPr marL="5729" marR="5729" marT="5729" marB="0" anchor="ctr"/>
                </a:tc>
                <a:tc>
                  <a:txBody>
                    <a:bodyPr/>
                    <a:lstStyle/>
                    <a:p>
                      <a:pPr algn="r" rtl="0" fontAlgn="ctr"/>
                      <a:r>
                        <a:rPr lang="en-AU" sz="2400" u="none" strike="noStrike" baseline="0">
                          <a:effectLst/>
                        </a:rPr>
                        <a:t>0.10</a:t>
                      </a:r>
                      <a:endParaRPr lang="en-AU" sz="2400" b="0" i="0" u="none" strike="noStrike" baseline="0">
                        <a:solidFill>
                          <a:srgbClr val="000000"/>
                        </a:solidFill>
                        <a:effectLst/>
                        <a:latin typeface="Calibri" panose="020F0502020204030204" pitchFamily="34" charset="0"/>
                      </a:endParaRPr>
                    </a:p>
                  </a:txBody>
                  <a:tcPr marL="5729" marR="5729" marT="5729" marB="0" anchor="ctr"/>
                </a:tc>
                <a:tc>
                  <a:txBody>
                    <a:bodyPr/>
                    <a:lstStyle/>
                    <a:p>
                      <a:pPr algn="r" rtl="0" fontAlgn="ctr"/>
                      <a:r>
                        <a:rPr lang="en-AU" sz="2400" u="none" strike="noStrike" baseline="0">
                          <a:effectLst/>
                        </a:rPr>
                        <a:t> </a:t>
                      </a:r>
                      <a:endParaRPr lang="en-AU" sz="2400" b="0" i="0" u="none" strike="noStrike" baseline="0">
                        <a:solidFill>
                          <a:srgbClr val="000000"/>
                        </a:solidFill>
                        <a:effectLst/>
                        <a:latin typeface="Calibri" panose="020F0502020204030204" pitchFamily="34" charset="0"/>
                      </a:endParaRPr>
                    </a:p>
                  </a:txBody>
                  <a:tcPr marL="5729" marR="5729" marT="5729" marB="0" anchor="ctr"/>
                </a:tc>
              </a:tr>
              <a:tr h="547755">
                <a:tc>
                  <a:txBody>
                    <a:bodyPr/>
                    <a:lstStyle/>
                    <a:p>
                      <a:pPr algn="r" rtl="0" fontAlgn="ctr"/>
                      <a:r>
                        <a:rPr lang="en-AU" sz="2400" u="none" strike="noStrike" baseline="0">
                          <a:effectLst/>
                        </a:rPr>
                        <a:t>2</a:t>
                      </a:r>
                      <a:endParaRPr lang="en-AU" sz="2400" b="0" i="0" u="none" strike="noStrike" baseline="0">
                        <a:solidFill>
                          <a:srgbClr val="000000"/>
                        </a:solidFill>
                        <a:effectLst/>
                        <a:latin typeface="Calibri" panose="020F0502020204030204" pitchFamily="34" charset="0"/>
                      </a:endParaRPr>
                    </a:p>
                  </a:txBody>
                  <a:tcPr marL="5729" marR="5729" marT="5729" marB="0" anchor="ctr"/>
                </a:tc>
                <a:tc>
                  <a:txBody>
                    <a:bodyPr/>
                    <a:lstStyle/>
                    <a:p>
                      <a:pPr algn="ctr" rtl="0" fontAlgn="ctr"/>
                      <a:r>
                        <a:rPr lang="en-AU" sz="2400" u="none" strike="noStrike" baseline="0">
                          <a:effectLst/>
                        </a:rPr>
                        <a:t>MOUSE</a:t>
                      </a:r>
                      <a:endParaRPr lang="en-AU" sz="2400" b="0" i="0" u="none" strike="noStrike" baseline="0">
                        <a:solidFill>
                          <a:srgbClr val="000000"/>
                        </a:solidFill>
                        <a:effectLst/>
                        <a:latin typeface="Calibri" panose="020F0502020204030204" pitchFamily="34" charset="0"/>
                      </a:endParaRPr>
                    </a:p>
                  </a:txBody>
                  <a:tcPr marL="5729" marR="5729" marT="5729" marB="0" anchor="ctr"/>
                </a:tc>
                <a:tc>
                  <a:txBody>
                    <a:bodyPr/>
                    <a:lstStyle/>
                    <a:p>
                      <a:pPr algn="r" rtl="0" fontAlgn="ctr"/>
                      <a:r>
                        <a:rPr lang="en-AU" sz="2400" u="none" strike="noStrike" baseline="0" dirty="0">
                          <a:effectLst/>
                        </a:rPr>
                        <a:t>0.24</a:t>
                      </a:r>
                      <a:endParaRPr lang="en-AU" sz="2400" b="0" i="0" u="none" strike="noStrike" baseline="0" dirty="0">
                        <a:solidFill>
                          <a:srgbClr val="000000"/>
                        </a:solidFill>
                        <a:effectLst/>
                        <a:latin typeface="Calibri" panose="020F0502020204030204" pitchFamily="34" charset="0"/>
                      </a:endParaRPr>
                    </a:p>
                  </a:txBody>
                  <a:tcPr marL="5729" marR="5729" marT="5729" marB="0" anchor="ctr"/>
                </a:tc>
                <a:tc>
                  <a:txBody>
                    <a:bodyPr/>
                    <a:lstStyle/>
                    <a:p>
                      <a:pPr algn="r" rtl="0" fontAlgn="ctr"/>
                      <a:r>
                        <a:rPr lang="en-AU" sz="2400" u="none" strike="noStrike" baseline="0">
                          <a:effectLst/>
                        </a:rPr>
                        <a:t>0.14</a:t>
                      </a:r>
                      <a:endParaRPr lang="en-AU" sz="2400" b="0" i="0" u="none" strike="noStrike" baseline="0">
                        <a:solidFill>
                          <a:srgbClr val="000000"/>
                        </a:solidFill>
                        <a:effectLst/>
                        <a:latin typeface="Calibri" panose="020F0502020204030204" pitchFamily="34" charset="0"/>
                      </a:endParaRPr>
                    </a:p>
                  </a:txBody>
                  <a:tcPr marL="5729" marR="5729" marT="5729" marB="0" anchor="ctr"/>
                </a:tc>
                <a:tc>
                  <a:txBody>
                    <a:bodyPr/>
                    <a:lstStyle/>
                    <a:p>
                      <a:pPr algn="r" rtl="0" fontAlgn="ctr"/>
                      <a:r>
                        <a:rPr lang="en-AU" sz="2400" u="none" strike="noStrike" baseline="0">
                          <a:effectLst/>
                        </a:rPr>
                        <a:t>0.04</a:t>
                      </a:r>
                      <a:endParaRPr lang="en-AU" sz="2400" b="0" i="0" u="none" strike="noStrike" baseline="0">
                        <a:solidFill>
                          <a:srgbClr val="000000"/>
                        </a:solidFill>
                        <a:effectLst/>
                        <a:latin typeface="Calibri" panose="020F0502020204030204" pitchFamily="34" charset="0"/>
                      </a:endParaRPr>
                    </a:p>
                  </a:txBody>
                  <a:tcPr marL="5729" marR="5729" marT="5729" marB="0" anchor="ctr"/>
                </a:tc>
                <a:tc>
                  <a:txBody>
                    <a:bodyPr/>
                    <a:lstStyle/>
                    <a:p>
                      <a:pPr algn="r" rtl="0" fontAlgn="ctr"/>
                      <a:r>
                        <a:rPr lang="en-AU" sz="2400" u="none" strike="noStrike" baseline="0">
                          <a:effectLst/>
                        </a:rPr>
                        <a:t>0.58</a:t>
                      </a:r>
                      <a:endParaRPr lang="en-AU" sz="2400" b="0" i="0" u="none" strike="noStrike" baseline="0">
                        <a:solidFill>
                          <a:srgbClr val="000000"/>
                        </a:solidFill>
                        <a:effectLst/>
                        <a:latin typeface="Calibri" panose="020F0502020204030204" pitchFamily="34" charset="0"/>
                      </a:endParaRPr>
                    </a:p>
                  </a:txBody>
                  <a:tcPr marL="5729" marR="5729" marT="5729" marB="0" anchor="ctr"/>
                </a:tc>
                <a:tc>
                  <a:txBody>
                    <a:bodyPr/>
                    <a:lstStyle/>
                    <a:p>
                      <a:pPr algn="r" rtl="0" fontAlgn="ctr"/>
                      <a:r>
                        <a:rPr lang="en-AU" sz="2400" u="none" strike="noStrike" baseline="0">
                          <a:effectLst/>
                        </a:rPr>
                        <a:t> </a:t>
                      </a:r>
                      <a:endParaRPr lang="en-AU" sz="2400" b="0" i="0" u="none" strike="noStrike" baseline="0">
                        <a:solidFill>
                          <a:srgbClr val="000000"/>
                        </a:solidFill>
                        <a:effectLst/>
                        <a:latin typeface="Calibri" panose="020F0502020204030204" pitchFamily="34" charset="0"/>
                      </a:endParaRPr>
                    </a:p>
                  </a:txBody>
                  <a:tcPr marL="5729" marR="5729" marT="5729" marB="0" anchor="ctr"/>
                </a:tc>
              </a:tr>
              <a:tr h="817776">
                <a:tc>
                  <a:txBody>
                    <a:bodyPr/>
                    <a:lstStyle/>
                    <a:p>
                      <a:pPr algn="r" rtl="0" fontAlgn="ctr"/>
                      <a:r>
                        <a:rPr lang="en-AU" sz="2400" u="none" strike="noStrike" baseline="0">
                          <a:effectLst/>
                        </a:rPr>
                        <a:t>1</a:t>
                      </a:r>
                      <a:endParaRPr lang="en-AU" sz="2400" b="0" i="0" u="none" strike="noStrike" baseline="0">
                        <a:solidFill>
                          <a:srgbClr val="000000"/>
                        </a:solidFill>
                        <a:effectLst/>
                        <a:latin typeface="Calibri" panose="020F0502020204030204" pitchFamily="34" charset="0"/>
                      </a:endParaRPr>
                    </a:p>
                  </a:txBody>
                  <a:tcPr marL="5729" marR="5729" marT="5729" marB="0" anchor="ctr"/>
                </a:tc>
                <a:tc>
                  <a:txBody>
                    <a:bodyPr/>
                    <a:lstStyle/>
                    <a:p>
                      <a:pPr algn="ctr" rtl="0" fontAlgn="ctr"/>
                      <a:r>
                        <a:rPr lang="en-AU" sz="2400" u="none" strike="noStrike" baseline="0">
                          <a:effectLst/>
                        </a:rPr>
                        <a:t>HUMAN</a:t>
                      </a:r>
                      <a:endParaRPr lang="en-AU" sz="2400" b="0" i="0" u="none" strike="noStrike" baseline="0">
                        <a:solidFill>
                          <a:srgbClr val="000000"/>
                        </a:solidFill>
                        <a:effectLst/>
                        <a:latin typeface="Calibri" panose="020F0502020204030204" pitchFamily="34" charset="0"/>
                      </a:endParaRPr>
                    </a:p>
                  </a:txBody>
                  <a:tcPr marL="5729" marR="5729" marT="5729" marB="0" anchor="ctr"/>
                </a:tc>
                <a:tc>
                  <a:txBody>
                    <a:bodyPr/>
                    <a:lstStyle/>
                    <a:p>
                      <a:pPr algn="r" rtl="0" fontAlgn="ctr"/>
                      <a:r>
                        <a:rPr lang="en-AU" sz="2400" u="none" strike="noStrike" baseline="0">
                          <a:effectLst/>
                        </a:rPr>
                        <a:t>0.10</a:t>
                      </a:r>
                      <a:endParaRPr lang="en-AU" sz="2400" b="0" i="0" u="none" strike="noStrike" baseline="0">
                        <a:solidFill>
                          <a:srgbClr val="000000"/>
                        </a:solidFill>
                        <a:effectLst/>
                        <a:latin typeface="Calibri" panose="020F0502020204030204" pitchFamily="34" charset="0"/>
                      </a:endParaRPr>
                    </a:p>
                  </a:txBody>
                  <a:tcPr marL="5729" marR="5729" marT="5729" marB="0" anchor="ctr"/>
                </a:tc>
                <a:tc>
                  <a:txBody>
                    <a:bodyPr/>
                    <a:lstStyle/>
                    <a:p>
                      <a:pPr algn="r" rtl="0" fontAlgn="ctr"/>
                      <a:r>
                        <a:rPr lang="en-AU" sz="2400" u="none" strike="noStrike" baseline="0" dirty="0">
                          <a:effectLst/>
                        </a:rPr>
                        <a:t>0.01</a:t>
                      </a:r>
                      <a:endParaRPr lang="en-AU" sz="2400" b="0" i="0" u="none" strike="noStrike" baseline="0" dirty="0">
                        <a:solidFill>
                          <a:srgbClr val="000000"/>
                        </a:solidFill>
                        <a:effectLst/>
                        <a:latin typeface="Calibri" panose="020F0502020204030204" pitchFamily="34" charset="0"/>
                      </a:endParaRPr>
                    </a:p>
                  </a:txBody>
                  <a:tcPr marL="5729" marR="5729" marT="5729" marB="0" anchor="ctr"/>
                </a:tc>
                <a:tc>
                  <a:txBody>
                    <a:bodyPr/>
                    <a:lstStyle/>
                    <a:p>
                      <a:pPr algn="r" rtl="0" fontAlgn="ctr"/>
                      <a:r>
                        <a:rPr lang="en-AU" sz="2400" u="none" strike="noStrike" baseline="0">
                          <a:effectLst/>
                        </a:rPr>
                        <a:t>0.01</a:t>
                      </a:r>
                      <a:endParaRPr lang="en-AU" sz="2400" b="0" i="0" u="none" strike="noStrike" baseline="0">
                        <a:solidFill>
                          <a:srgbClr val="000000"/>
                        </a:solidFill>
                        <a:effectLst/>
                        <a:latin typeface="Calibri" panose="020F0502020204030204" pitchFamily="34" charset="0"/>
                      </a:endParaRPr>
                    </a:p>
                  </a:txBody>
                  <a:tcPr marL="5729" marR="5729" marT="5729" marB="0" anchor="ctr"/>
                </a:tc>
                <a:tc>
                  <a:txBody>
                    <a:bodyPr/>
                    <a:lstStyle/>
                    <a:p>
                      <a:pPr algn="r" rtl="0" fontAlgn="ctr"/>
                      <a:r>
                        <a:rPr lang="en-AU" sz="2400" u="none" strike="noStrike" baseline="0">
                          <a:effectLst/>
                        </a:rPr>
                        <a:t>0.00</a:t>
                      </a:r>
                      <a:endParaRPr lang="en-AU" sz="2400" b="0" i="0" u="none" strike="noStrike" baseline="0">
                        <a:solidFill>
                          <a:srgbClr val="000000"/>
                        </a:solidFill>
                        <a:effectLst/>
                        <a:latin typeface="Calibri" panose="020F0502020204030204" pitchFamily="34" charset="0"/>
                      </a:endParaRPr>
                    </a:p>
                  </a:txBody>
                  <a:tcPr marL="5729" marR="5729" marT="5729" marB="0" anchor="ctr"/>
                </a:tc>
                <a:tc>
                  <a:txBody>
                    <a:bodyPr/>
                    <a:lstStyle/>
                    <a:p>
                      <a:pPr algn="r" rtl="0" fontAlgn="ctr"/>
                      <a:r>
                        <a:rPr lang="en-AU" sz="2400" u="none" strike="noStrike" baseline="0">
                          <a:effectLst/>
                        </a:rPr>
                        <a:t> </a:t>
                      </a:r>
                      <a:endParaRPr lang="en-AU" sz="2400" b="0" i="0" u="none" strike="noStrike" baseline="0">
                        <a:solidFill>
                          <a:srgbClr val="000000"/>
                        </a:solidFill>
                        <a:effectLst/>
                        <a:latin typeface="Calibri" panose="020F0502020204030204" pitchFamily="34" charset="0"/>
                      </a:endParaRPr>
                    </a:p>
                  </a:txBody>
                  <a:tcPr marL="5729" marR="5729" marT="5729" marB="0" anchor="ctr"/>
                </a:tc>
              </a:tr>
              <a:tr h="817776">
                <a:tc>
                  <a:txBody>
                    <a:bodyPr/>
                    <a:lstStyle/>
                    <a:p>
                      <a:pPr algn="r" rtl="0" fontAlgn="ctr"/>
                      <a:r>
                        <a:rPr lang="en-AU" sz="2400" u="none" strike="noStrike" baseline="0">
                          <a:effectLst/>
                        </a:rPr>
                        <a:t>2</a:t>
                      </a:r>
                      <a:endParaRPr lang="en-AU" sz="2400" b="0" i="0" u="none" strike="noStrike" baseline="0">
                        <a:solidFill>
                          <a:srgbClr val="000000"/>
                        </a:solidFill>
                        <a:effectLst/>
                        <a:latin typeface="Calibri" panose="020F0502020204030204" pitchFamily="34" charset="0"/>
                      </a:endParaRPr>
                    </a:p>
                  </a:txBody>
                  <a:tcPr marL="5729" marR="5729" marT="5729" marB="0" anchor="ctr"/>
                </a:tc>
                <a:tc>
                  <a:txBody>
                    <a:bodyPr/>
                    <a:lstStyle/>
                    <a:p>
                      <a:pPr algn="ctr" rtl="0" fontAlgn="ctr"/>
                      <a:r>
                        <a:rPr lang="en-AU" sz="2400" u="none" strike="noStrike" baseline="0">
                          <a:effectLst/>
                        </a:rPr>
                        <a:t>HUMAN</a:t>
                      </a:r>
                      <a:endParaRPr lang="en-AU" sz="2400" b="0" i="0" u="none" strike="noStrike" baseline="0">
                        <a:solidFill>
                          <a:srgbClr val="000000"/>
                        </a:solidFill>
                        <a:effectLst/>
                        <a:latin typeface="Calibri" panose="020F0502020204030204" pitchFamily="34" charset="0"/>
                      </a:endParaRPr>
                    </a:p>
                  </a:txBody>
                  <a:tcPr marL="5729" marR="5729" marT="5729" marB="0" anchor="ctr"/>
                </a:tc>
                <a:tc>
                  <a:txBody>
                    <a:bodyPr/>
                    <a:lstStyle/>
                    <a:p>
                      <a:pPr algn="r" rtl="0" fontAlgn="ctr"/>
                      <a:r>
                        <a:rPr lang="en-AU" sz="2400" u="none" strike="noStrike" baseline="0">
                          <a:effectLst/>
                        </a:rPr>
                        <a:t>0.17</a:t>
                      </a:r>
                      <a:endParaRPr lang="en-AU" sz="2400" b="0" i="0" u="none" strike="noStrike" baseline="0">
                        <a:solidFill>
                          <a:srgbClr val="000000"/>
                        </a:solidFill>
                        <a:effectLst/>
                        <a:latin typeface="Calibri" panose="020F0502020204030204" pitchFamily="34" charset="0"/>
                      </a:endParaRPr>
                    </a:p>
                  </a:txBody>
                  <a:tcPr marL="5729" marR="5729" marT="5729" marB="0" anchor="ctr"/>
                </a:tc>
                <a:tc>
                  <a:txBody>
                    <a:bodyPr/>
                    <a:lstStyle/>
                    <a:p>
                      <a:pPr algn="r" rtl="0" fontAlgn="ctr"/>
                      <a:r>
                        <a:rPr lang="en-AU" sz="2400" u="none" strike="noStrike" baseline="0" dirty="0">
                          <a:effectLst/>
                        </a:rPr>
                        <a:t>0.03</a:t>
                      </a:r>
                      <a:endParaRPr lang="en-AU" sz="2400" b="0" i="0" u="none" strike="noStrike" baseline="0" dirty="0">
                        <a:solidFill>
                          <a:srgbClr val="000000"/>
                        </a:solidFill>
                        <a:effectLst/>
                        <a:latin typeface="Calibri" panose="020F0502020204030204" pitchFamily="34" charset="0"/>
                      </a:endParaRPr>
                    </a:p>
                  </a:txBody>
                  <a:tcPr marL="5729" marR="5729" marT="5729" marB="0" anchor="ctr"/>
                </a:tc>
                <a:tc>
                  <a:txBody>
                    <a:bodyPr/>
                    <a:lstStyle/>
                    <a:p>
                      <a:pPr algn="r" rtl="0" fontAlgn="ctr"/>
                      <a:r>
                        <a:rPr lang="en-AU" sz="2400" u="none" strike="noStrike" baseline="0" dirty="0">
                          <a:effectLst/>
                        </a:rPr>
                        <a:t>0.06</a:t>
                      </a:r>
                      <a:endParaRPr lang="en-AU" sz="2400" b="0" i="0" u="none" strike="noStrike" baseline="0" dirty="0">
                        <a:solidFill>
                          <a:srgbClr val="000000"/>
                        </a:solidFill>
                        <a:effectLst/>
                        <a:latin typeface="Calibri" panose="020F0502020204030204" pitchFamily="34" charset="0"/>
                      </a:endParaRPr>
                    </a:p>
                  </a:txBody>
                  <a:tcPr marL="5729" marR="5729" marT="5729" marB="0" anchor="ctr"/>
                </a:tc>
                <a:tc>
                  <a:txBody>
                    <a:bodyPr/>
                    <a:lstStyle/>
                    <a:p>
                      <a:pPr algn="r" rtl="0" fontAlgn="ctr"/>
                      <a:r>
                        <a:rPr lang="en-AU" sz="2400" u="none" strike="noStrike" baseline="0">
                          <a:effectLst/>
                        </a:rPr>
                        <a:t>2.06</a:t>
                      </a:r>
                      <a:endParaRPr lang="en-AU" sz="2400" b="0" i="0" u="none" strike="noStrike" baseline="0">
                        <a:solidFill>
                          <a:srgbClr val="000000"/>
                        </a:solidFill>
                        <a:effectLst/>
                        <a:latin typeface="Calibri" panose="020F0502020204030204" pitchFamily="34" charset="0"/>
                      </a:endParaRPr>
                    </a:p>
                  </a:txBody>
                  <a:tcPr marL="5729" marR="5729" marT="5729" marB="0" anchor="ctr"/>
                </a:tc>
                <a:tc>
                  <a:txBody>
                    <a:bodyPr/>
                    <a:lstStyle/>
                    <a:p>
                      <a:pPr algn="l" fontAlgn="b"/>
                      <a:r>
                        <a:rPr lang="en-AU" sz="2400" u="none" strike="noStrike" baseline="0">
                          <a:effectLst/>
                        </a:rPr>
                        <a:t> </a:t>
                      </a:r>
                      <a:endParaRPr lang="en-AU" sz="2400" b="0" i="0" u="none" strike="noStrike" baseline="0">
                        <a:solidFill>
                          <a:srgbClr val="000000"/>
                        </a:solidFill>
                        <a:effectLst/>
                        <a:latin typeface="Arial" panose="020B0604020202020204" pitchFamily="34" charset="0"/>
                      </a:endParaRPr>
                    </a:p>
                  </a:txBody>
                  <a:tcPr marL="5729" marR="5729" marT="5729" marB="0" anchor="b"/>
                </a:tc>
              </a:tr>
              <a:tr h="817776">
                <a:tc>
                  <a:txBody>
                    <a:bodyPr/>
                    <a:lstStyle/>
                    <a:p>
                      <a:pPr algn="r" rtl="0" fontAlgn="ctr"/>
                      <a:r>
                        <a:rPr lang="en-AU" sz="2400" u="none" strike="noStrike" baseline="0">
                          <a:effectLst/>
                        </a:rPr>
                        <a:t>1</a:t>
                      </a:r>
                      <a:endParaRPr lang="en-AU" sz="2400" b="0" i="0" u="none" strike="noStrike" baseline="0">
                        <a:solidFill>
                          <a:srgbClr val="000000"/>
                        </a:solidFill>
                        <a:effectLst/>
                        <a:latin typeface="Calibri" panose="020F0502020204030204" pitchFamily="34" charset="0"/>
                      </a:endParaRPr>
                    </a:p>
                  </a:txBody>
                  <a:tcPr marL="5729" marR="5729" marT="5729" marB="0" anchor="ctr"/>
                </a:tc>
                <a:tc>
                  <a:txBody>
                    <a:bodyPr/>
                    <a:lstStyle/>
                    <a:p>
                      <a:pPr algn="ctr" rtl="0" fontAlgn="ctr"/>
                      <a:r>
                        <a:rPr lang="en-AU" sz="2400" u="none" strike="noStrike" baseline="0">
                          <a:effectLst/>
                        </a:rPr>
                        <a:t>OPOSSUM</a:t>
                      </a:r>
                      <a:endParaRPr lang="en-AU" sz="2400" b="0" i="0" u="none" strike="noStrike" baseline="0">
                        <a:solidFill>
                          <a:srgbClr val="000000"/>
                        </a:solidFill>
                        <a:effectLst/>
                        <a:latin typeface="Calibri" panose="020F0502020204030204" pitchFamily="34" charset="0"/>
                      </a:endParaRPr>
                    </a:p>
                  </a:txBody>
                  <a:tcPr marL="5729" marR="5729" marT="5729" marB="0" anchor="ctr"/>
                </a:tc>
                <a:tc>
                  <a:txBody>
                    <a:bodyPr/>
                    <a:lstStyle/>
                    <a:p>
                      <a:pPr algn="r" rtl="0" fontAlgn="ctr"/>
                      <a:r>
                        <a:rPr lang="en-AU" sz="2400" u="none" strike="noStrike" baseline="0">
                          <a:effectLst/>
                        </a:rPr>
                        <a:t>0.02</a:t>
                      </a:r>
                      <a:endParaRPr lang="en-AU" sz="2400" b="0" i="0" u="none" strike="noStrike" baseline="0">
                        <a:solidFill>
                          <a:srgbClr val="000000"/>
                        </a:solidFill>
                        <a:effectLst/>
                        <a:latin typeface="Calibri" panose="020F0502020204030204" pitchFamily="34" charset="0"/>
                      </a:endParaRPr>
                    </a:p>
                  </a:txBody>
                  <a:tcPr marL="5729" marR="5729" marT="5729" marB="0" anchor="ctr"/>
                </a:tc>
                <a:tc>
                  <a:txBody>
                    <a:bodyPr/>
                    <a:lstStyle/>
                    <a:p>
                      <a:pPr algn="r" rtl="0" fontAlgn="ctr"/>
                      <a:r>
                        <a:rPr lang="en-AU" sz="2400" u="none" strike="noStrike" baseline="0">
                          <a:effectLst/>
                        </a:rPr>
                        <a:t>0.03</a:t>
                      </a:r>
                      <a:endParaRPr lang="en-AU" sz="2400" b="0" i="0" u="none" strike="noStrike" baseline="0">
                        <a:solidFill>
                          <a:srgbClr val="000000"/>
                        </a:solidFill>
                        <a:effectLst/>
                        <a:latin typeface="Calibri" panose="020F0502020204030204" pitchFamily="34" charset="0"/>
                      </a:endParaRPr>
                    </a:p>
                  </a:txBody>
                  <a:tcPr marL="5729" marR="5729" marT="5729" marB="0" anchor="ctr"/>
                </a:tc>
                <a:tc>
                  <a:txBody>
                    <a:bodyPr/>
                    <a:lstStyle/>
                    <a:p>
                      <a:pPr algn="r" rtl="0" fontAlgn="ctr"/>
                      <a:r>
                        <a:rPr lang="en-AU" sz="2400" u="none" strike="noStrike" baseline="0" dirty="0">
                          <a:effectLst/>
                        </a:rPr>
                        <a:t>0.01</a:t>
                      </a:r>
                      <a:endParaRPr lang="en-AU" sz="2400" b="0" i="0" u="none" strike="noStrike" baseline="0" dirty="0">
                        <a:solidFill>
                          <a:srgbClr val="000000"/>
                        </a:solidFill>
                        <a:effectLst/>
                        <a:latin typeface="Calibri" panose="020F0502020204030204" pitchFamily="34" charset="0"/>
                      </a:endParaRPr>
                    </a:p>
                  </a:txBody>
                  <a:tcPr marL="5729" marR="5729" marT="5729" marB="0" anchor="ctr"/>
                </a:tc>
                <a:tc>
                  <a:txBody>
                    <a:bodyPr/>
                    <a:lstStyle/>
                    <a:p>
                      <a:pPr algn="r" rtl="0" fontAlgn="ctr"/>
                      <a:r>
                        <a:rPr lang="en-AU" sz="2400" u="none" strike="noStrike" baseline="0" dirty="0">
                          <a:effectLst/>
                        </a:rPr>
                        <a:t>0.05</a:t>
                      </a:r>
                      <a:endParaRPr lang="en-AU" sz="2400" b="0" i="0" u="none" strike="noStrike" baseline="0" dirty="0">
                        <a:solidFill>
                          <a:srgbClr val="000000"/>
                        </a:solidFill>
                        <a:effectLst/>
                        <a:latin typeface="Calibri" panose="020F0502020204030204" pitchFamily="34" charset="0"/>
                      </a:endParaRPr>
                    </a:p>
                  </a:txBody>
                  <a:tcPr marL="5729" marR="5729" marT="5729" marB="0" anchor="ctr"/>
                </a:tc>
                <a:tc>
                  <a:txBody>
                    <a:bodyPr/>
                    <a:lstStyle/>
                    <a:p>
                      <a:pPr algn="r" rtl="0" fontAlgn="ctr"/>
                      <a:r>
                        <a:rPr lang="en-AU" sz="2400" u="none" strike="noStrike" baseline="0">
                          <a:effectLst/>
                        </a:rPr>
                        <a:t> </a:t>
                      </a:r>
                      <a:endParaRPr lang="en-AU" sz="2400" b="0" i="0" u="none" strike="noStrike" baseline="0">
                        <a:solidFill>
                          <a:srgbClr val="000000"/>
                        </a:solidFill>
                        <a:effectLst/>
                        <a:latin typeface="Calibri" panose="020F0502020204030204" pitchFamily="34" charset="0"/>
                      </a:endParaRPr>
                    </a:p>
                  </a:txBody>
                  <a:tcPr marL="5729" marR="5729" marT="5729" marB="0" anchor="ctr"/>
                </a:tc>
              </a:tr>
              <a:tr h="817776">
                <a:tc>
                  <a:txBody>
                    <a:bodyPr/>
                    <a:lstStyle/>
                    <a:p>
                      <a:pPr algn="r" rtl="0" fontAlgn="ctr"/>
                      <a:r>
                        <a:rPr lang="en-AU" sz="2400" u="none" strike="noStrike" baseline="0">
                          <a:effectLst/>
                        </a:rPr>
                        <a:t>2</a:t>
                      </a:r>
                      <a:endParaRPr lang="en-AU" sz="2400" b="0" i="0" u="none" strike="noStrike" baseline="0">
                        <a:solidFill>
                          <a:srgbClr val="000000"/>
                        </a:solidFill>
                        <a:effectLst/>
                        <a:latin typeface="Calibri" panose="020F0502020204030204" pitchFamily="34" charset="0"/>
                      </a:endParaRPr>
                    </a:p>
                  </a:txBody>
                  <a:tcPr marL="5729" marR="5729" marT="5729" marB="0" anchor="ctr"/>
                </a:tc>
                <a:tc>
                  <a:txBody>
                    <a:bodyPr/>
                    <a:lstStyle/>
                    <a:p>
                      <a:pPr algn="ctr" rtl="0" fontAlgn="ctr"/>
                      <a:r>
                        <a:rPr lang="en-AU" sz="2400" u="none" strike="noStrike" baseline="0">
                          <a:effectLst/>
                        </a:rPr>
                        <a:t>OPOSSUM</a:t>
                      </a:r>
                      <a:endParaRPr lang="en-AU" sz="2400" b="0" i="0" u="none" strike="noStrike" baseline="0">
                        <a:solidFill>
                          <a:srgbClr val="000000"/>
                        </a:solidFill>
                        <a:effectLst/>
                        <a:latin typeface="Calibri" panose="020F0502020204030204" pitchFamily="34" charset="0"/>
                      </a:endParaRPr>
                    </a:p>
                  </a:txBody>
                  <a:tcPr marL="5729" marR="5729" marT="5729" marB="0" anchor="ctr"/>
                </a:tc>
                <a:tc>
                  <a:txBody>
                    <a:bodyPr/>
                    <a:lstStyle/>
                    <a:p>
                      <a:pPr algn="r" rtl="0" fontAlgn="ctr"/>
                      <a:r>
                        <a:rPr lang="en-AU" sz="2400" u="none" strike="noStrike" baseline="0">
                          <a:effectLst/>
                        </a:rPr>
                        <a:t>0.33</a:t>
                      </a:r>
                      <a:endParaRPr lang="en-AU" sz="2400" b="0" i="0" u="none" strike="noStrike" baseline="0">
                        <a:solidFill>
                          <a:srgbClr val="000000"/>
                        </a:solidFill>
                        <a:effectLst/>
                        <a:latin typeface="Calibri" panose="020F0502020204030204" pitchFamily="34" charset="0"/>
                      </a:endParaRPr>
                    </a:p>
                  </a:txBody>
                  <a:tcPr marL="5729" marR="5729" marT="5729" marB="0" anchor="ctr"/>
                </a:tc>
                <a:tc>
                  <a:txBody>
                    <a:bodyPr/>
                    <a:lstStyle/>
                    <a:p>
                      <a:pPr algn="r" rtl="0" fontAlgn="ctr"/>
                      <a:r>
                        <a:rPr lang="en-AU" sz="2400" u="none" strike="noStrike" baseline="0">
                          <a:effectLst/>
                        </a:rPr>
                        <a:t>0.11</a:t>
                      </a:r>
                      <a:endParaRPr lang="en-AU" sz="2400" b="0" i="0" u="none" strike="noStrike" baseline="0">
                        <a:solidFill>
                          <a:srgbClr val="000000"/>
                        </a:solidFill>
                        <a:effectLst/>
                        <a:latin typeface="Calibri" panose="020F0502020204030204" pitchFamily="34" charset="0"/>
                      </a:endParaRPr>
                    </a:p>
                  </a:txBody>
                  <a:tcPr marL="5729" marR="5729" marT="5729" marB="0" anchor="ctr"/>
                </a:tc>
                <a:tc>
                  <a:txBody>
                    <a:bodyPr/>
                    <a:lstStyle/>
                    <a:p>
                      <a:pPr algn="r" rtl="0" fontAlgn="ctr"/>
                      <a:r>
                        <a:rPr lang="en-AU" sz="2400" u="none" strike="noStrike" baseline="0">
                          <a:effectLst/>
                        </a:rPr>
                        <a:t>0.05</a:t>
                      </a:r>
                      <a:endParaRPr lang="en-AU" sz="2400" b="0" i="0" u="none" strike="noStrike" baseline="0">
                        <a:solidFill>
                          <a:srgbClr val="000000"/>
                        </a:solidFill>
                        <a:effectLst/>
                        <a:latin typeface="Calibri" panose="020F0502020204030204" pitchFamily="34" charset="0"/>
                      </a:endParaRPr>
                    </a:p>
                  </a:txBody>
                  <a:tcPr marL="5729" marR="5729" marT="5729" marB="0" anchor="ctr"/>
                </a:tc>
                <a:tc>
                  <a:txBody>
                    <a:bodyPr/>
                    <a:lstStyle/>
                    <a:p>
                      <a:pPr algn="r" rtl="0" fontAlgn="ctr"/>
                      <a:r>
                        <a:rPr lang="en-AU" sz="2400" u="none" strike="noStrike" baseline="0" dirty="0">
                          <a:effectLst/>
                        </a:rPr>
                        <a:t>0.37</a:t>
                      </a:r>
                      <a:endParaRPr lang="en-AU" sz="2400" b="0" i="0" u="none" strike="noStrike" baseline="0" dirty="0">
                        <a:solidFill>
                          <a:srgbClr val="000000"/>
                        </a:solidFill>
                        <a:effectLst/>
                        <a:latin typeface="Calibri" panose="020F0502020204030204" pitchFamily="34" charset="0"/>
                      </a:endParaRPr>
                    </a:p>
                  </a:txBody>
                  <a:tcPr marL="5729" marR="5729" marT="5729" marB="0" anchor="ctr"/>
                </a:tc>
                <a:tc>
                  <a:txBody>
                    <a:bodyPr/>
                    <a:lstStyle/>
                    <a:p>
                      <a:pPr algn="r" rtl="0" fontAlgn="ctr"/>
                      <a:r>
                        <a:rPr lang="en-AU" sz="2400" u="none" strike="noStrike" baseline="0" dirty="0">
                          <a:effectLst/>
                        </a:rPr>
                        <a:t> </a:t>
                      </a:r>
                      <a:endParaRPr lang="en-AU" sz="2400" b="0" i="0" u="none" strike="noStrike" baseline="0" dirty="0">
                        <a:solidFill>
                          <a:srgbClr val="000000"/>
                        </a:solidFill>
                        <a:effectLst/>
                        <a:latin typeface="Calibri" panose="020F0502020204030204" pitchFamily="34" charset="0"/>
                      </a:endParaRPr>
                    </a:p>
                  </a:txBody>
                  <a:tcPr marL="5729" marR="5729" marT="5729" marB="0" anchor="ctr"/>
                </a:tc>
              </a:tr>
            </a:tbl>
          </a:graphicData>
        </a:graphic>
      </p:graphicFrame>
    </p:spTree>
    <p:extLst>
      <p:ext uri="{BB962C8B-B14F-4D97-AF65-F5344CB8AC3E}">
        <p14:creationId xmlns:p14="http://schemas.microsoft.com/office/powerpoint/2010/main" val="799137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Dimensions of variation (PCA) in substitution rate</a:t>
            </a:r>
            <a:br>
              <a:rPr lang="en-AU" dirty="0" smtClean="0"/>
            </a:br>
            <a:r>
              <a:rPr lang="en-AU" dirty="0" smtClean="0"/>
              <a:t>4000 rate matrices: human</a:t>
            </a:r>
            <a:endParaRPr lang="en-AU" dirty="0"/>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1" y="2065867"/>
            <a:ext cx="6172676" cy="4409054"/>
          </a:xfrm>
        </p:spPr>
      </p:pic>
      <p:sp>
        <p:nvSpPr>
          <p:cNvPr id="11" name="TextBox 10"/>
          <p:cNvSpPr txBox="1"/>
          <p:nvPr/>
        </p:nvSpPr>
        <p:spPr>
          <a:xfrm>
            <a:off x="7213600" y="2302933"/>
            <a:ext cx="3603626" cy="4154984"/>
          </a:xfrm>
          <a:prstGeom prst="rect">
            <a:avLst/>
          </a:prstGeom>
          <a:noFill/>
        </p:spPr>
        <p:txBody>
          <a:bodyPr wrap="square" rtlCol="0">
            <a:spAutoFit/>
          </a:bodyPr>
          <a:lstStyle/>
          <a:p>
            <a:r>
              <a:rPr lang="en-AU" sz="2400" dirty="0" smtClean="0"/>
              <a:t>TWO dimensions explains 87% total variation between rate matrices</a:t>
            </a:r>
          </a:p>
          <a:p>
            <a:endParaRPr lang="en-AU" sz="2400" dirty="0"/>
          </a:p>
          <a:p>
            <a:r>
              <a:rPr lang="en-AU" sz="2400" dirty="0" smtClean="0"/>
              <a:t>Strand symmetry: A&gt;G, T&gt;C are most variable substitutions</a:t>
            </a:r>
          </a:p>
          <a:p>
            <a:endParaRPr lang="en-AU" sz="2400" dirty="0"/>
          </a:p>
          <a:p>
            <a:r>
              <a:rPr lang="en-AU" sz="2400" dirty="0" smtClean="0"/>
              <a:t>Transitions: A&gt;G, T&gt;C, C&gt;T and G&gt;A are most common substitutions</a:t>
            </a:r>
            <a:endParaRPr lang="en-AU" sz="2400" dirty="0"/>
          </a:p>
        </p:txBody>
      </p:sp>
    </p:spTree>
    <p:extLst>
      <p:ext uri="{BB962C8B-B14F-4D97-AF65-F5344CB8AC3E}">
        <p14:creationId xmlns:p14="http://schemas.microsoft.com/office/powerpoint/2010/main" val="3994463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Dimensions of variation in substitution rate</a:t>
            </a:r>
            <a:br>
              <a:rPr lang="en-AU" dirty="0" smtClean="0"/>
            </a:br>
            <a:r>
              <a:rPr lang="en-AU" dirty="0" smtClean="0"/>
              <a:t>4000 rate matrices: opossum</a:t>
            </a:r>
            <a:endParaRPr lang="en-AU" dirty="0"/>
          </a:p>
        </p:txBody>
      </p:sp>
      <p:sp>
        <p:nvSpPr>
          <p:cNvPr id="11" name="TextBox 10"/>
          <p:cNvSpPr txBox="1"/>
          <p:nvPr/>
        </p:nvSpPr>
        <p:spPr>
          <a:xfrm>
            <a:off x="7416800" y="1337733"/>
            <a:ext cx="3603626" cy="5632311"/>
          </a:xfrm>
          <a:prstGeom prst="rect">
            <a:avLst/>
          </a:prstGeom>
          <a:noFill/>
        </p:spPr>
        <p:txBody>
          <a:bodyPr wrap="square" rtlCol="0">
            <a:spAutoFit/>
          </a:bodyPr>
          <a:lstStyle/>
          <a:p>
            <a:r>
              <a:rPr lang="en-AU" sz="2400" dirty="0" smtClean="0"/>
              <a:t>TWO dimensions explains 69% total variation between rate matrices</a:t>
            </a:r>
          </a:p>
          <a:p>
            <a:endParaRPr lang="en-AU" sz="2400" dirty="0"/>
          </a:p>
          <a:p>
            <a:r>
              <a:rPr lang="en-AU" sz="2400" dirty="0" smtClean="0"/>
              <a:t>Strand symmetry: A&gt;G, T&gt;C are most variable substitutions</a:t>
            </a:r>
          </a:p>
          <a:p>
            <a:endParaRPr lang="en-AU" sz="2400" dirty="0"/>
          </a:p>
          <a:p>
            <a:r>
              <a:rPr lang="en-AU" sz="2400" dirty="0" smtClean="0"/>
              <a:t>Transitions: A&gt;G, T&gt;C, C&gt;T and G&gt;A are most common substitutions</a:t>
            </a:r>
          </a:p>
          <a:p>
            <a:endParaRPr lang="en-AU" sz="2400" dirty="0"/>
          </a:p>
          <a:p>
            <a:r>
              <a:rPr lang="en-AU" sz="2400" dirty="0" smtClean="0"/>
              <a:t>Issue: Opossum is the outgroup, models are not time-reversible. </a:t>
            </a:r>
            <a:endParaRPr lang="en-AU" sz="24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1986" y="2235200"/>
            <a:ext cx="6216014" cy="4440010"/>
          </a:xfrm>
        </p:spPr>
      </p:pic>
    </p:spTree>
    <p:extLst>
      <p:ext uri="{BB962C8B-B14F-4D97-AF65-F5344CB8AC3E}">
        <p14:creationId xmlns:p14="http://schemas.microsoft.com/office/powerpoint/2010/main" val="970032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0"/>
            <a:ext cx="11988799" cy="1456267"/>
          </a:xfrm>
        </p:spPr>
        <p:txBody>
          <a:bodyPr>
            <a:normAutofit fontScale="90000"/>
          </a:bodyPr>
          <a:lstStyle/>
          <a:p>
            <a:r>
              <a:rPr lang="en-AU" dirty="0" smtClean="0"/>
              <a:t>Dimensions of variation in </a:t>
            </a:r>
            <a:r>
              <a:rPr lang="en-AU" dirty="0" smtClean="0">
                <a:solidFill>
                  <a:srgbClr val="FF0000"/>
                </a:solidFill>
              </a:rPr>
              <a:t>(NORMALISED) </a:t>
            </a:r>
            <a:r>
              <a:rPr lang="en-AU" dirty="0" smtClean="0"/>
              <a:t>substitution rate</a:t>
            </a:r>
            <a:br>
              <a:rPr lang="en-AU" dirty="0" smtClean="0"/>
            </a:br>
            <a:r>
              <a:rPr lang="en-AU" dirty="0" smtClean="0"/>
              <a:t>4000 rate matrices: human</a:t>
            </a:r>
            <a:endParaRPr lang="en-AU" dirty="0"/>
          </a:p>
        </p:txBody>
      </p:sp>
      <p:sp>
        <p:nvSpPr>
          <p:cNvPr id="11" name="TextBox 10"/>
          <p:cNvSpPr txBox="1"/>
          <p:nvPr/>
        </p:nvSpPr>
        <p:spPr>
          <a:xfrm>
            <a:off x="7484534" y="1619400"/>
            <a:ext cx="3603626" cy="5262979"/>
          </a:xfrm>
          <a:prstGeom prst="rect">
            <a:avLst/>
          </a:prstGeom>
          <a:noFill/>
        </p:spPr>
        <p:txBody>
          <a:bodyPr wrap="square" rtlCol="0">
            <a:spAutoFit/>
          </a:bodyPr>
          <a:lstStyle/>
          <a:p>
            <a:r>
              <a:rPr lang="en-AU" sz="2400" dirty="0" smtClean="0"/>
              <a:t>FOUR dimensions explains 56% total variation between rate matrices</a:t>
            </a:r>
          </a:p>
          <a:p>
            <a:endParaRPr lang="en-AU" sz="2400" dirty="0"/>
          </a:p>
          <a:p>
            <a:r>
              <a:rPr lang="en-AU" sz="2400" dirty="0" smtClean="0"/>
              <a:t>Strand symmetry: for all substitutions</a:t>
            </a:r>
            <a:endParaRPr lang="en-AU" sz="2400" dirty="0"/>
          </a:p>
          <a:p>
            <a:endParaRPr lang="en-AU" sz="2400" dirty="0" smtClean="0"/>
          </a:p>
          <a:p>
            <a:r>
              <a:rPr lang="en-AU" sz="2400" dirty="0" smtClean="0"/>
              <a:t>Transitions: A&gt;G, T&gt;C, C&gt;T and G&gt;A are most common substitutions</a:t>
            </a:r>
          </a:p>
          <a:p>
            <a:endParaRPr lang="en-AU" sz="2400" dirty="0"/>
          </a:p>
          <a:p>
            <a:r>
              <a:rPr lang="en-AU" sz="2400" dirty="0" smtClean="0"/>
              <a:t>Could strand-symmetric models be “as good as” general model?</a:t>
            </a:r>
            <a:endParaRPr lang="en-AU" sz="2400"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1354" t="17579" r="6529" b="21952"/>
          <a:stretch/>
        </p:blipFill>
        <p:spPr>
          <a:xfrm>
            <a:off x="20971" y="1828800"/>
            <a:ext cx="7243430" cy="4419600"/>
          </a:xfrm>
        </p:spPr>
      </p:pic>
    </p:spTree>
    <p:extLst>
      <p:ext uri="{BB962C8B-B14F-4D97-AF65-F5344CB8AC3E}">
        <p14:creationId xmlns:p14="http://schemas.microsoft.com/office/powerpoint/2010/main" val="27201802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Preliminary conclusions</a:t>
            </a:r>
            <a:endParaRPr lang="en-AU" dirty="0"/>
          </a:p>
        </p:txBody>
      </p:sp>
      <p:sp>
        <p:nvSpPr>
          <p:cNvPr id="5" name="TextBox 4"/>
          <p:cNvSpPr txBox="1"/>
          <p:nvPr/>
        </p:nvSpPr>
        <p:spPr>
          <a:xfrm>
            <a:off x="169333" y="2184401"/>
            <a:ext cx="11040533" cy="3046988"/>
          </a:xfrm>
          <a:prstGeom prst="rect">
            <a:avLst/>
          </a:prstGeom>
          <a:noFill/>
        </p:spPr>
        <p:txBody>
          <a:bodyPr wrap="square" rtlCol="0">
            <a:spAutoFit/>
          </a:bodyPr>
          <a:lstStyle/>
          <a:p>
            <a:r>
              <a:rPr lang="en-AU" sz="3200" dirty="0" smtClean="0"/>
              <a:t>Continuous time Markov models can be good models of molecular evolution</a:t>
            </a:r>
          </a:p>
          <a:p>
            <a:r>
              <a:rPr lang="en-AU" sz="3200" dirty="0" smtClean="0"/>
              <a:t>General Markov models trump traditional evolutionary models</a:t>
            </a:r>
          </a:p>
          <a:p>
            <a:r>
              <a:rPr lang="en-AU" sz="3200" dirty="0" smtClean="0"/>
              <a:t>General Markov models can be too parameter-rich </a:t>
            </a:r>
          </a:p>
          <a:p>
            <a:r>
              <a:rPr lang="en-AU" sz="3200" dirty="0" smtClean="0"/>
              <a:t>We can fit general models to </a:t>
            </a:r>
            <a:r>
              <a:rPr lang="en-AU" sz="3200" smtClean="0"/>
              <a:t>sequence alignment </a:t>
            </a:r>
            <a:r>
              <a:rPr lang="en-AU" sz="3200" dirty="0" smtClean="0"/>
              <a:t>data and look for lower </a:t>
            </a:r>
            <a:r>
              <a:rPr lang="en-AU" sz="3200" smtClean="0"/>
              <a:t>dimensional alternatives</a:t>
            </a:r>
            <a:endParaRPr lang="en-AU" sz="3200" dirty="0"/>
          </a:p>
        </p:txBody>
      </p:sp>
      <p:sp>
        <p:nvSpPr>
          <p:cNvPr id="4" name="Rectangle 3"/>
          <p:cNvSpPr/>
          <p:nvPr/>
        </p:nvSpPr>
        <p:spPr>
          <a:xfrm>
            <a:off x="583265" y="5372933"/>
            <a:ext cx="1781129" cy="523220"/>
          </a:xfrm>
          <a:prstGeom prst="rect">
            <a:avLst/>
          </a:prstGeom>
        </p:spPr>
        <p:txBody>
          <a:bodyPr wrap="none">
            <a:spAutoFit/>
          </a:bodyPr>
          <a:lstStyle/>
          <a:p>
            <a:r>
              <a:rPr lang="en-AU" sz="2800" dirty="0" smtClean="0"/>
              <a:t>GTR(1986)</a:t>
            </a:r>
            <a:r>
              <a:rPr lang="en-AU" dirty="0" smtClean="0"/>
              <a:t> </a:t>
            </a:r>
            <a:endParaRPr lang="en-AU" dirty="0"/>
          </a:p>
        </p:txBody>
      </p:sp>
      <p:sp>
        <p:nvSpPr>
          <p:cNvPr id="6" name="Right Arrow 5"/>
          <p:cNvSpPr/>
          <p:nvPr/>
        </p:nvSpPr>
        <p:spPr>
          <a:xfrm>
            <a:off x="2429728" y="5459867"/>
            <a:ext cx="766302" cy="413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p:cNvSpPr txBox="1"/>
          <p:nvPr/>
        </p:nvSpPr>
        <p:spPr>
          <a:xfrm>
            <a:off x="8984173" y="5182883"/>
            <a:ext cx="2915997" cy="1261884"/>
          </a:xfrm>
          <a:prstGeom prst="rect">
            <a:avLst/>
          </a:prstGeom>
          <a:noFill/>
        </p:spPr>
        <p:txBody>
          <a:bodyPr wrap="square" rtlCol="0">
            <a:spAutoFit/>
          </a:bodyPr>
          <a:lstStyle/>
          <a:p>
            <a:r>
              <a:rPr lang="en-AU" sz="4800" dirty="0" smtClean="0"/>
              <a:t>DATA</a:t>
            </a:r>
          </a:p>
          <a:p>
            <a:r>
              <a:rPr lang="en-AU" sz="2800" dirty="0" smtClean="0"/>
              <a:t>(sufficient statistic)</a:t>
            </a:r>
            <a:endParaRPr lang="en-AU" sz="2800" dirty="0"/>
          </a:p>
        </p:txBody>
      </p:sp>
      <p:sp>
        <p:nvSpPr>
          <p:cNvPr id="8" name="Right Arrow 7"/>
          <p:cNvSpPr/>
          <p:nvPr/>
        </p:nvSpPr>
        <p:spPr>
          <a:xfrm>
            <a:off x="8015591" y="5424802"/>
            <a:ext cx="968582" cy="5033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p:cNvSpPr/>
          <p:nvPr/>
        </p:nvSpPr>
        <p:spPr>
          <a:xfrm>
            <a:off x="4824638" y="5459867"/>
            <a:ext cx="3327899" cy="523220"/>
          </a:xfrm>
          <a:prstGeom prst="rect">
            <a:avLst/>
          </a:prstGeom>
        </p:spPr>
        <p:txBody>
          <a:bodyPr wrap="none">
            <a:spAutoFit/>
          </a:bodyPr>
          <a:lstStyle/>
          <a:p>
            <a:r>
              <a:rPr lang="en-AU" sz="2800" dirty="0" smtClean="0"/>
              <a:t>Fully General Markov</a:t>
            </a:r>
            <a:r>
              <a:rPr lang="en-AU" dirty="0" smtClean="0"/>
              <a:t> </a:t>
            </a:r>
            <a:endParaRPr lang="en-AU" dirty="0"/>
          </a:p>
        </p:txBody>
      </p:sp>
      <p:sp>
        <p:nvSpPr>
          <p:cNvPr id="10" name="TextBox 9"/>
          <p:cNvSpPr txBox="1"/>
          <p:nvPr/>
        </p:nvSpPr>
        <p:spPr>
          <a:xfrm>
            <a:off x="3389081" y="5168626"/>
            <a:ext cx="1264947" cy="1015663"/>
          </a:xfrm>
          <a:prstGeom prst="rect">
            <a:avLst/>
          </a:prstGeom>
          <a:noFill/>
        </p:spPr>
        <p:txBody>
          <a:bodyPr wrap="square" rtlCol="0">
            <a:spAutoFit/>
          </a:bodyPr>
          <a:lstStyle/>
          <a:p>
            <a:r>
              <a:rPr lang="en-AU" sz="6000" dirty="0" smtClean="0"/>
              <a:t>?</a:t>
            </a:r>
            <a:endParaRPr lang="en-AU" sz="6000" dirty="0"/>
          </a:p>
        </p:txBody>
      </p:sp>
      <p:sp>
        <p:nvSpPr>
          <p:cNvPr id="11" name="Right Arrow 10"/>
          <p:cNvSpPr/>
          <p:nvPr/>
        </p:nvSpPr>
        <p:spPr>
          <a:xfrm>
            <a:off x="4058336" y="5477120"/>
            <a:ext cx="766302" cy="413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575299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356681"/>
            <a:ext cx="10131425" cy="1456267"/>
          </a:xfrm>
        </p:spPr>
        <p:txBody>
          <a:bodyPr/>
          <a:lstStyle/>
          <a:p>
            <a:r>
              <a:rPr lang="en-AU" dirty="0" smtClean="0"/>
              <a:t>Acknowledgements and references</a:t>
            </a:r>
            <a:endParaRPr lang="en-AU" dirty="0"/>
          </a:p>
        </p:txBody>
      </p:sp>
      <p:sp>
        <p:nvSpPr>
          <p:cNvPr id="3" name="Content Placeholder 2"/>
          <p:cNvSpPr>
            <a:spLocks noGrp="1"/>
          </p:cNvSpPr>
          <p:nvPr>
            <p:ph idx="1"/>
          </p:nvPr>
        </p:nvSpPr>
        <p:spPr>
          <a:xfrm>
            <a:off x="685798" y="2083701"/>
            <a:ext cx="10131425" cy="3649133"/>
          </a:xfrm>
        </p:spPr>
        <p:txBody>
          <a:bodyPr>
            <a:normAutofit/>
          </a:bodyPr>
          <a:lstStyle/>
          <a:p>
            <a:r>
              <a:rPr lang="en-AU" sz="2400" dirty="0" smtClean="0"/>
              <a:t>Gavin Huttley, JCSMR ANU</a:t>
            </a:r>
          </a:p>
          <a:p>
            <a:r>
              <a:rPr lang="en-AU" sz="2400" dirty="0" smtClean="0"/>
              <a:t>Ben Kaehler, JCSMR, ANU</a:t>
            </a:r>
          </a:p>
          <a:p>
            <a:endParaRPr lang="en-AU" sz="2400" dirty="0"/>
          </a:p>
          <a:p>
            <a:pPr marL="0" indent="0">
              <a:buNone/>
            </a:pPr>
            <a:r>
              <a:rPr lang="en-AU" sz="2400" dirty="0"/>
              <a:t>KAEHLER, B. et al 2015. Genetic distance for a general non-stationary </a:t>
            </a:r>
            <a:r>
              <a:rPr lang="en-AU" sz="2400" dirty="0" err="1"/>
              <a:t>markov</a:t>
            </a:r>
            <a:r>
              <a:rPr lang="en-AU" sz="2400" dirty="0"/>
              <a:t> substitution process. </a:t>
            </a:r>
            <a:r>
              <a:rPr lang="en-AU" sz="2400" i="1" dirty="0" err="1"/>
              <a:t>Syst</a:t>
            </a:r>
            <a:r>
              <a:rPr lang="en-AU" sz="2400" i="1" dirty="0"/>
              <a:t> </a:t>
            </a:r>
            <a:r>
              <a:rPr lang="en-AU" sz="2400" i="1" dirty="0" err="1"/>
              <a:t>Biol</a:t>
            </a:r>
            <a:r>
              <a:rPr lang="en-AU" sz="2400" i="1" dirty="0"/>
              <a:t>,</a:t>
            </a:r>
            <a:r>
              <a:rPr lang="en-AU" sz="2400" dirty="0"/>
              <a:t> 64</a:t>
            </a:r>
            <a:r>
              <a:rPr lang="en-AU" sz="2400" b="1" dirty="0"/>
              <a:t>,</a:t>
            </a:r>
            <a:r>
              <a:rPr lang="en-AU" sz="2400" dirty="0"/>
              <a:t> 281-93</a:t>
            </a:r>
          </a:p>
          <a:p>
            <a:pPr marL="0" indent="0">
              <a:buNone/>
            </a:pPr>
            <a:r>
              <a:rPr lang="en-AU" sz="2400" dirty="0"/>
              <a:t>GOLDMAN, N. 1993. Statistical tests of models of DNA substitution. </a:t>
            </a:r>
            <a:r>
              <a:rPr lang="en-AU" sz="2400" i="1" dirty="0"/>
              <a:t>J </a:t>
            </a:r>
            <a:r>
              <a:rPr lang="en-AU" sz="2400" i="1" dirty="0" err="1"/>
              <a:t>Mol</a:t>
            </a:r>
            <a:r>
              <a:rPr lang="en-AU" sz="2400" i="1" dirty="0"/>
              <a:t> </a:t>
            </a:r>
            <a:r>
              <a:rPr lang="en-AU" sz="2400" i="1" dirty="0" err="1"/>
              <a:t>Evol</a:t>
            </a:r>
            <a:r>
              <a:rPr lang="en-AU" sz="2400" i="1" dirty="0"/>
              <a:t>,</a:t>
            </a:r>
            <a:r>
              <a:rPr lang="en-AU" sz="2400" dirty="0"/>
              <a:t> 36</a:t>
            </a:r>
            <a:r>
              <a:rPr lang="en-AU" sz="2400" b="1" dirty="0"/>
              <a:t>,</a:t>
            </a:r>
            <a:r>
              <a:rPr lang="en-AU" sz="2400" dirty="0"/>
              <a:t> 182-98</a:t>
            </a:r>
          </a:p>
          <a:p>
            <a:pPr marL="0" indent="0">
              <a:buNone/>
            </a:pPr>
            <a:endParaRPr lang="en-AU" sz="2400" dirty="0" smtClean="0"/>
          </a:p>
          <a:p>
            <a:endParaRPr lang="en-AU" sz="2400" dirty="0"/>
          </a:p>
        </p:txBody>
      </p:sp>
    </p:spTree>
    <p:extLst>
      <p:ext uri="{BB962C8B-B14F-4D97-AF65-F5344CB8AC3E}">
        <p14:creationId xmlns:p14="http://schemas.microsoft.com/office/powerpoint/2010/main" val="3823854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smtClean="0"/>
              <a:t>Drivers of evolution: </a:t>
            </a:r>
            <a:br>
              <a:rPr lang="en-AU" dirty="0" smtClean="0"/>
            </a:br>
            <a:r>
              <a:rPr lang="en-AU" dirty="0" smtClean="0"/>
              <a:t>random process + selection/ADAPTATION</a:t>
            </a:r>
            <a:endParaRPr lang="en-AU" dirty="0"/>
          </a:p>
        </p:txBody>
      </p:sp>
      <p:pic>
        <p:nvPicPr>
          <p:cNvPr id="2050" name="Picture 2" descr="http://nfs.unipv.it/nfs/minf/dispense/immunology/lectures/files/images/hypermutation_transitions_and_transversions.jpg"/>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44759" t="-1" r="-6400" b="49031"/>
          <a:stretch/>
        </p:blipFill>
        <p:spPr bwMode="auto">
          <a:xfrm>
            <a:off x="7961839" y="2214199"/>
            <a:ext cx="4080934" cy="1777999"/>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pic>
        <p:nvPicPr>
          <p:cNvPr id="2052" name="Picture 4" descr="Unfortunately we are unable to provide accessible alternative text for this. If you require assistance to access this image, or to obtain a text description, please contact npg@nature.com"/>
          <p:cNvPicPr>
            <a:picLocks noChangeAspect="1" noChangeArrowheads="1"/>
          </p:cNvPicPr>
          <p:nvPr/>
        </p:nvPicPr>
        <p:blipFill rotWithShape="1">
          <a:blip r:embed="rId4">
            <a:extLst>
              <a:ext uri="{28A0092B-C50C-407E-A947-70E740481C1C}">
                <a14:useLocalDpi xmlns:a14="http://schemas.microsoft.com/office/drawing/2010/main" val="0"/>
              </a:ext>
            </a:extLst>
          </a:blip>
          <a:srcRect r="-8448" b="46793"/>
          <a:stretch/>
        </p:blipFill>
        <p:spPr bwMode="auto">
          <a:xfrm>
            <a:off x="0" y="3992198"/>
            <a:ext cx="4758265" cy="2865802"/>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0" y="2999270"/>
            <a:ext cx="5113867" cy="954107"/>
          </a:xfrm>
          <a:prstGeom prst="rect">
            <a:avLst/>
          </a:prstGeom>
          <a:noFill/>
        </p:spPr>
        <p:txBody>
          <a:bodyPr wrap="square" rtlCol="0">
            <a:spAutoFit/>
          </a:bodyPr>
          <a:lstStyle/>
          <a:p>
            <a:r>
              <a:rPr lang="en-AU" sz="2800" dirty="0" smtClean="0"/>
              <a:t>Bacteria undergo </a:t>
            </a:r>
            <a:r>
              <a:rPr lang="en-AU" sz="2800" dirty="0" err="1" smtClean="0"/>
              <a:t>hypermutation</a:t>
            </a:r>
            <a:r>
              <a:rPr lang="en-AU" sz="2800" dirty="0" smtClean="0"/>
              <a:t> in response to stress</a:t>
            </a:r>
            <a:endParaRPr lang="en-AU" sz="2800" dirty="0"/>
          </a:p>
        </p:txBody>
      </p:sp>
      <p:sp>
        <p:nvSpPr>
          <p:cNvPr id="7" name="TextBox 6"/>
          <p:cNvSpPr txBox="1"/>
          <p:nvPr/>
        </p:nvSpPr>
        <p:spPr>
          <a:xfrm>
            <a:off x="6756400" y="4382257"/>
            <a:ext cx="5113867" cy="1815882"/>
          </a:xfrm>
          <a:prstGeom prst="rect">
            <a:avLst/>
          </a:prstGeom>
          <a:noFill/>
        </p:spPr>
        <p:txBody>
          <a:bodyPr wrap="square" rtlCol="0">
            <a:spAutoFit/>
          </a:bodyPr>
          <a:lstStyle/>
          <a:p>
            <a:r>
              <a:rPr lang="en-AU" sz="2800" dirty="0" smtClean="0"/>
              <a:t>Adaptive immune system undergoes somatic </a:t>
            </a:r>
            <a:r>
              <a:rPr lang="en-AU" sz="2800" dirty="0" err="1" smtClean="0"/>
              <a:t>hypermutation</a:t>
            </a:r>
            <a:r>
              <a:rPr lang="en-AU" sz="2800" dirty="0" smtClean="0"/>
              <a:t> to mount a specific immune response </a:t>
            </a:r>
            <a:endParaRPr lang="en-AU" sz="2800" dirty="0"/>
          </a:p>
        </p:txBody>
      </p:sp>
    </p:spTree>
    <p:extLst>
      <p:ext uri="{BB962C8B-B14F-4D97-AF65-F5344CB8AC3E}">
        <p14:creationId xmlns:p14="http://schemas.microsoft.com/office/powerpoint/2010/main" val="39847527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NEXT directions: using python</a:t>
            </a:r>
            <a:endParaRPr lang="en-AU" dirty="0"/>
          </a:p>
        </p:txBody>
      </p:sp>
      <p:sp>
        <p:nvSpPr>
          <p:cNvPr id="3" name="Content Placeholder 2"/>
          <p:cNvSpPr>
            <a:spLocks noGrp="1"/>
          </p:cNvSpPr>
          <p:nvPr>
            <p:ph idx="1"/>
          </p:nvPr>
        </p:nvSpPr>
        <p:spPr>
          <a:xfrm>
            <a:off x="685801" y="2751667"/>
            <a:ext cx="10131425" cy="3649133"/>
          </a:xfrm>
        </p:spPr>
        <p:txBody>
          <a:bodyPr>
            <a:normAutofit fontScale="92500" lnSpcReduction="20000"/>
          </a:bodyPr>
          <a:lstStyle/>
          <a:p>
            <a:pPr marL="0" indent="0">
              <a:buNone/>
            </a:pPr>
            <a:r>
              <a:rPr lang="en-AU" sz="2400" dirty="0" smtClean="0"/>
              <a:t>FOCUS ON FEATURES</a:t>
            </a:r>
          </a:p>
          <a:p>
            <a:r>
              <a:rPr lang="en-AU" sz="2400" dirty="0" smtClean="0"/>
              <a:t>For each alignment, fit the general model and reduced model (e.g. strand symmetric models)</a:t>
            </a:r>
          </a:p>
          <a:p>
            <a:r>
              <a:rPr lang="en-AU" sz="2400" dirty="0" smtClean="0"/>
              <a:t>Compare models using likelihood ratio tests</a:t>
            </a:r>
          </a:p>
          <a:p>
            <a:endParaRPr lang="en-AU" sz="2400" dirty="0"/>
          </a:p>
          <a:p>
            <a:pPr marL="0" indent="0">
              <a:buNone/>
            </a:pPr>
            <a:r>
              <a:rPr lang="en-AU" sz="2400" dirty="0" smtClean="0"/>
              <a:t>FOCUS ON PROJECTIONS</a:t>
            </a:r>
          </a:p>
          <a:p>
            <a:r>
              <a:rPr lang="en-AU" sz="2400" dirty="0" smtClean="0"/>
              <a:t>Fit general model to all 4000 alignments: </a:t>
            </a:r>
            <a:r>
              <a:rPr lang="en-AU" sz="2400" dirty="0" err="1" smtClean="0"/>
              <a:t>Q_all</a:t>
            </a:r>
            <a:r>
              <a:rPr lang="en-AU" sz="2400" dirty="0" smtClean="0"/>
              <a:t> for each species</a:t>
            </a:r>
          </a:p>
          <a:p>
            <a:r>
              <a:rPr lang="en-AU" sz="2400" dirty="0" smtClean="0"/>
              <a:t>Project </a:t>
            </a:r>
            <a:r>
              <a:rPr lang="en-AU" sz="2400" dirty="0" err="1" smtClean="0"/>
              <a:t>Q_all</a:t>
            </a:r>
            <a:r>
              <a:rPr lang="en-AU" sz="2400" dirty="0" smtClean="0"/>
              <a:t> matrices to  Q0 using singular value decomposition</a:t>
            </a:r>
          </a:p>
          <a:p>
            <a:r>
              <a:rPr lang="en-AU" sz="2400" dirty="0" smtClean="0"/>
              <a:t>Compare models using likelihood ratio tests</a:t>
            </a:r>
          </a:p>
          <a:p>
            <a:endParaRPr lang="en-AU" sz="2400" dirty="0"/>
          </a:p>
          <a:p>
            <a:endParaRPr lang="en-AU" sz="2400" dirty="0" smtClean="0"/>
          </a:p>
          <a:p>
            <a:endParaRPr lang="en-AU" dirty="0"/>
          </a:p>
        </p:txBody>
      </p:sp>
    </p:spTree>
    <p:extLst>
      <p:ext uri="{BB962C8B-B14F-4D97-AF65-F5344CB8AC3E}">
        <p14:creationId xmlns:p14="http://schemas.microsoft.com/office/powerpoint/2010/main" val="1315301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609600"/>
            <a:ext cx="12003932" cy="1456267"/>
          </a:xfrm>
        </p:spPr>
        <p:txBody>
          <a:bodyPr/>
          <a:lstStyle/>
          <a:p>
            <a:r>
              <a:rPr lang="en-AU" dirty="0" smtClean="0"/>
              <a:t>Deriving </a:t>
            </a:r>
            <a:r>
              <a:rPr lang="en-AU" dirty="0" smtClean="0"/>
              <a:t>stochastic models </a:t>
            </a:r>
            <a:r>
              <a:rPr lang="en-AU" dirty="0" smtClean="0"/>
              <a:t>of molecular evolution</a:t>
            </a:r>
            <a:endParaRPr lang="en-AU" dirty="0"/>
          </a:p>
        </p:txBody>
      </p:sp>
      <p:pic>
        <p:nvPicPr>
          <p:cNvPr id="4100" name="Picture 4" descr="http://www.biology.utah.edu/jorgensen/WayneD/Images/28S_alignment.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1" y="1666345"/>
            <a:ext cx="10507072" cy="319352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897467" y="4859866"/>
            <a:ext cx="10651066" cy="1077218"/>
          </a:xfrm>
          <a:prstGeom prst="rect">
            <a:avLst/>
          </a:prstGeom>
          <a:noFill/>
        </p:spPr>
        <p:txBody>
          <a:bodyPr wrap="square" rtlCol="0">
            <a:spAutoFit/>
          </a:bodyPr>
          <a:lstStyle/>
          <a:p>
            <a:r>
              <a:rPr lang="en-AU" sz="3200" dirty="0" smtClean="0"/>
              <a:t>COMPARE HOMOLOGOUS GENES ACROSS SPECIES USING SEQUENCE ALIGNMENTS</a:t>
            </a:r>
            <a:endParaRPr lang="en-AU" sz="3200" dirty="0"/>
          </a:p>
        </p:txBody>
      </p:sp>
    </p:spTree>
    <p:extLst>
      <p:ext uri="{BB962C8B-B14F-4D97-AF65-F5344CB8AC3E}">
        <p14:creationId xmlns:p14="http://schemas.microsoft.com/office/powerpoint/2010/main" val="3221416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Phylogenetics</a:t>
            </a:r>
            <a:r>
              <a:rPr lang="en-AU" dirty="0" smtClean="0"/>
              <a:t>: tool for modelling evolution</a:t>
            </a:r>
            <a:endParaRPr lang="en-AU" dirty="0"/>
          </a:p>
        </p:txBody>
      </p:sp>
      <p:sp>
        <p:nvSpPr>
          <p:cNvPr id="3" name="Content Placeholder 2"/>
          <p:cNvSpPr>
            <a:spLocks noGrp="1"/>
          </p:cNvSpPr>
          <p:nvPr>
            <p:ph idx="1"/>
          </p:nvPr>
        </p:nvSpPr>
        <p:spPr>
          <a:xfrm>
            <a:off x="0" y="1634066"/>
            <a:ext cx="6400800" cy="4284133"/>
          </a:xfrm>
        </p:spPr>
        <p:txBody>
          <a:bodyPr>
            <a:normAutofit/>
          </a:bodyPr>
          <a:lstStyle/>
          <a:p>
            <a:r>
              <a:rPr lang="en-AU" sz="3200" dirty="0"/>
              <a:t>W</a:t>
            </a:r>
            <a:r>
              <a:rPr lang="en-AU" sz="3200" dirty="0" smtClean="0"/>
              <a:t>hat is  the evolutionary relationship between a set of taxa?  (identify the tree)</a:t>
            </a:r>
          </a:p>
          <a:p>
            <a:r>
              <a:rPr lang="en-AU" sz="3200" dirty="0" smtClean="0"/>
              <a:t>Given a tree, what is the evolutionary distance along the branches? </a:t>
            </a:r>
            <a:endParaRPr lang="en-AU" sz="3200" dirty="0"/>
          </a:p>
        </p:txBody>
      </p:sp>
      <p:pic>
        <p:nvPicPr>
          <p:cNvPr id="5" name="Picture 2" descr="http://www.mpietrangelo.com/hbio/unit/14_evolutionary_history/Chapter_15/B_Jpegs_of_Art_and_Photos/15_Labeled_Art_and_Photos/15_16bReptilePhylogeny-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2533" y="1634066"/>
            <a:ext cx="6601617" cy="5285209"/>
          </a:xfrm>
          <a:prstGeom prst="rect">
            <a:avLst/>
          </a:prstGeom>
          <a:noFill/>
          <a:effectLst>
            <a:softEdge rad="11430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5864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4000" b="1" dirty="0" smtClean="0"/>
              <a:t>Continuous time </a:t>
            </a:r>
            <a:r>
              <a:rPr lang="en-AU" sz="4000" b="1" dirty="0" err="1" smtClean="0"/>
              <a:t>markov</a:t>
            </a:r>
            <a:r>
              <a:rPr lang="en-AU" sz="4000" b="1" dirty="0" smtClean="0"/>
              <a:t> processes </a:t>
            </a:r>
            <a:br>
              <a:rPr lang="en-AU" sz="4000" b="1" dirty="0" smtClean="0"/>
            </a:br>
            <a:r>
              <a:rPr lang="en-AU" dirty="0" smtClean="0"/>
              <a:t>to model molecular evolution</a:t>
            </a:r>
            <a:endParaRPr lang="en-AU" dirty="0"/>
          </a:p>
        </p:txBody>
      </p:sp>
      <p:sp>
        <p:nvSpPr>
          <p:cNvPr id="3" name="Content Placeholder 2"/>
          <p:cNvSpPr>
            <a:spLocks noGrp="1"/>
          </p:cNvSpPr>
          <p:nvPr>
            <p:ph idx="1"/>
          </p:nvPr>
        </p:nvSpPr>
        <p:spPr>
          <a:xfrm>
            <a:off x="685801" y="2142067"/>
            <a:ext cx="5664199" cy="3750733"/>
          </a:xfrm>
        </p:spPr>
        <p:txBody>
          <a:bodyPr/>
          <a:lstStyle/>
          <a:p>
            <a:r>
              <a:rPr lang="en-AU" sz="3200" dirty="0" smtClean="0"/>
              <a:t>Underlying substitution </a:t>
            </a:r>
            <a:r>
              <a:rPr lang="en-AU" sz="3200" u="sng" dirty="0" smtClean="0"/>
              <a:t>rate</a:t>
            </a:r>
            <a:r>
              <a:rPr lang="en-AU" sz="3200" dirty="0" smtClean="0"/>
              <a:t> matrix Q</a:t>
            </a:r>
          </a:p>
          <a:p>
            <a:r>
              <a:rPr lang="en-AU" sz="3200" dirty="0" smtClean="0"/>
              <a:t>Initial nucleotide distribution, e.g. </a:t>
            </a:r>
            <a:r>
              <a:rPr lang="el-GR" sz="3200" dirty="0" smtClean="0"/>
              <a:t>π</a:t>
            </a:r>
            <a:r>
              <a:rPr lang="en-AU" sz="3200" dirty="0" smtClean="0"/>
              <a:t> = (.25, .25, .25, .25)</a:t>
            </a:r>
            <a:endParaRPr lang="en-AU" sz="3200" dirty="0"/>
          </a:p>
        </p:txBody>
      </p:sp>
      <p:pic>
        <p:nvPicPr>
          <p:cNvPr id="5122" name="Picture 2" descr="http://www.biomedcentral.com/content/figures/1471-2105-7-476-1-l.jpg"/>
          <p:cNvPicPr>
            <a:picLocks noChangeAspect="1" noChangeArrowheads="1"/>
          </p:cNvPicPr>
          <p:nvPr/>
        </p:nvPicPr>
        <p:blipFill rotWithShape="1">
          <a:blip r:embed="rId2">
            <a:extLst>
              <a:ext uri="{28A0092B-C50C-407E-A947-70E740481C1C}">
                <a14:useLocalDpi xmlns:a14="http://schemas.microsoft.com/office/drawing/2010/main" val="0"/>
              </a:ext>
            </a:extLst>
          </a:blip>
          <a:srcRect l="56120" t="5152"/>
          <a:stretch/>
        </p:blipFill>
        <p:spPr bwMode="auto">
          <a:xfrm>
            <a:off x="7096055" y="1736459"/>
            <a:ext cx="4841945" cy="3846276"/>
          </a:xfrm>
          <a:prstGeom prst="rect">
            <a:avLst/>
          </a:prstGeom>
          <a:noFill/>
          <a:effectLst>
            <a:softEdge rad="114300"/>
          </a:effectLst>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880225" y="6028267"/>
            <a:ext cx="5571067" cy="369332"/>
          </a:xfrm>
          <a:prstGeom prst="rect">
            <a:avLst/>
          </a:prstGeom>
          <a:noFill/>
        </p:spPr>
        <p:txBody>
          <a:bodyPr wrap="square" rtlCol="0">
            <a:spAutoFit/>
          </a:bodyPr>
          <a:lstStyle/>
          <a:p>
            <a:r>
              <a:rPr lang="en-AU" dirty="0" smtClean="0"/>
              <a:t>Up to 12 free parameters</a:t>
            </a:r>
            <a:endParaRPr lang="en-AU" dirty="0"/>
          </a:p>
        </p:txBody>
      </p:sp>
      <p:sp>
        <p:nvSpPr>
          <p:cNvPr id="5" name="Up Arrow 4"/>
          <p:cNvSpPr/>
          <p:nvPr/>
        </p:nvSpPr>
        <p:spPr>
          <a:xfrm>
            <a:off x="9665759" y="5539581"/>
            <a:ext cx="1151467" cy="9773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925574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 brief history of continuous time </a:t>
            </a:r>
            <a:r>
              <a:rPr lang="en-AU" dirty="0" err="1" smtClean="0"/>
              <a:t>markov</a:t>
            </a:r>
            <a:r>
              <a:rPr lang="en-AU" dirty="0" smtClean="0"/>
              <a:t> processes for modelling evolution</a:t>
            </a:r>
            <a:endParaRPr lang="en-AU" dirty="0"/>
          </a:p>
        </p:txBody>
      </p:sp>
      <p:sp>
        <p:nvSpPr>
          <p:cNvPr id="3" name="Content Placeholder 2"/>
          <p:cNvSpPr>
            <a:spLocks noGrp="1"/>
          </p:cNvSpPr>
          <p:nvPr>
            <p:ph idx="1"/>
          </p:nvPr>
        </p:nvSpPr>
        <p:spPr>
          <a:xfrm>
            <a:off x="685801" y="2142067"/>
            <a:ext cx="10998199" cy="3649133"/>
          </a:xfrm>
        </p:spPr>
        <p:txBody>
          <a:bodyPr/>
          <a:lstStyle/>
          <a:p>
            <a:pPr marL="0" indent="0">
              <a:buNone/>
            </a:pPr>
            <a:r>
              <a:rPr lang="en-AU" dirty="0" smtClean="0"/>
              <a:t>		</a:t>
            </a:r>
            <a:r>
              <a:rPr lang="en-AU" sz="2800" u="sng" dirty="0" smtClean="0"/>
              <a:t>Model</a:t>
            </a:r>
            <a:r>
              <a:rPr lang="en-AU" sz="2800" dirty="0" smtClean="0"/>
              <a:t>                             </a:t>
            </a:r>
            <a:r>
              <a:rPr lang="en-AU" sz="2800" u="sng" dirty="0"/>
              <a:t>S</a:t>
            </a:r>
            <a:r>
              <a:rPr lang="en-AU" sz="2800" u="sng" dirty="0" smtClean="0"/>
              <a:t>ubstitution </a:t>
            </a:r>
            <a:r>
              <a:rPr lang="en-AU" sz="2800" u="sng" dirty="0"/>
              <a:t>R</a:t>
            </a:r>
            <a:r>
              <a:rPr lang="en-AU" sz="2800" u="sng" dirty="0" smtClean="0"/>
              <a:t>ate</a:t>
            </a:r>
            <a:r>
              <a:rPr lang="en-AU" sz="2800" dirty="0" smtClean="0"/>
              <a:t>         		 </a:t>
            </a:r>
            <a:r>
              <a:rPr lang="en-AU" sz="2800" u="sng" dirty="0" smtClean="0"/>
              <a:t>#Parameters</a:t>
            </a:r>
          </a:p>
          <a:p>
            <a:r>
              <a:rPr lang="en-AU" sz="2800" dirty="0" smtClean="0"/>
              <a:t>Jukes-Cantor(1969)                   all equal                         		      1</a:t>
            </a:r>
          </a:p>
          <a:p>
            <a:r>
              <a:rPr lang="en-AU" sz="2800" dirty="0" smtClean="0"/>
              <a:t>Kimura (1980)                           transitions &gt; </a:t>
            </a:r>
            <a:r>
              <a:rPr lang="en-AU" sz="2800" dirty="0" err="1" smtClean="0"/>
              <a:t>transversions</a:t>
            </a:r>
            <a:r>
              <a:rPr lang="en-AU" sz="2800" dirty="0" smtClean="0"/>
              <a:t> 		 2</a:t>
            </a:r>
          </a:p>
          <a:p>
            <a:r>
              <a:rPr lang="en-AU" sz="2800" dirty="0" err="1" smtClean="0"/>
              <a:t>Felsenstein</a:t>
            </a:r>
            <a:r>
              <a:rPr lang="en-AU" sz="2800" dirty="0" smtClean="0"/>
              <a:t> (1981)                    estimate initial state                      3</a:t>
            </a:r>
          </a:p>
          <a:p>
            <a:r>
              <a:rPr lang="en-AU" sz="2800" dirty="0" smtClean="0"/>
              <a:t>Gen. Time-reversible (1986)   exchangeable                                  9</a:t>
            </a:r>
            <a:endParaRPr lang="en-AU" sz="2800" dirty="0"/>
          </a:p>
        </p:txBody>
      </p:sp>
    </p:spTree>
    <p:extLst>
      <p:ext uri="{BB962C8B-B14F-4D97-AF65-F5344CB8AC3E}">
        <p14:creationId xmlns:p14="http://schemas.microsoft.com/office/powerpoint/2010/main" val="1155535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Properties of  all of these models</a:t>
            </a:r>
            <a:endParaRPr lang="en-AU" dirty="0"/>
          </a:p>
        </p:txBody>
      </p:sp>
      <p:sp>
        <p:nvSpPr>
          <p:cNvPr id="3" name="Content Placeholder 2"/>
          <p:cNvSpPr>
            <a:spLocks noGrp="1"/>
          </p:cNvSpPr>
          <p:nvPr>
            <p:ph idx="1"/>
          </p:nvPr>
        </p:nvSpPr>
        <p:spPr>
          <a:xfrm>
            <a:off x="175098" y="2142067"/>
            <a:ext cx="12016901" cy="3649133"/>
          </a:xfrm>
        </p:spPr>
        <p:txBody>
          <a:bodyPr>
            <a:normAutofit/>
          </a:bodyPr>
          <a:lstStyle/>
          <a:p>
            <a:r>
              <a:rPr lang="en-AU" sz="3200" dirty="0" smtClean="0"/>
              <a:t>Stationarity: the distribution of bases (A,C,G,T)  unchanged over evolutionary time</a:t>
            </a:r>
          </a:p>
          <a:p>
            <a:r>
              <a:rPr lang="en-AU" sz="3200" dirty="0" smtClean="0"/>
              <a:t>Time-reversibility: the process looks the same whether run forwards or backwards</a:t>
            </a:r>
            <a:endParaRPr lang="en-AU" sz="3200" dirty="0"/>
          </a:p>
        </p:txBody>
      </p:sp>
      <mc:AlternateContent xmlns:mc="http://schemas.openxmlformats.org/markup-compatibility/2006">
        <mc:Choice xmlns:a14="http://schemas.microsoft.com/office/drawing/2010/main" Requires="a14">
          <p:sp>
            <p:nvSpPr>
              <p:cNvPr id="4" name="TextBox 3"/>
              <p:cNvSpPr txBox="1"/>
              <p:nvPr/>
            </p:nvSpPr>
            <p:spPr>
              <a:xfrm>
                <a:off x="4922195" y="5175115"/>
                <a:ext cx="3116431" cy="66511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AU" sz="4000" i="1" smtClean="0">
                              <a:latin typeface="Cambria Math" panose="02040503050406030204" pitchFamily="18" charset="0"/>
                            </a:rPr>
                          </m:ctrlPr>
                        </m:sSubPr>
                        <m:e>
                          <m:r>
                            <a:rPr lang="en-AU" sz="4000" i="1">
                              <a:latin typeface="Cambria Math" panose="02040503050406030204" pitchFamily="18" charset="0"/>
                              <a:ea typeface="Cambria Math" panose="02040503050406030204" pitchFamily="18" charset="0"/>
                            </a:rPr>
                            <m:t>𝜋</m:t>
                          </m:r>
                          <m:r>
                            <m:rPr>
                              <m:nor/>
                            </m:rPr>
                            <a:rPr lang="en-AU" sz="4000" dirty="0"/>
                            <m:t> </m:t>
                          </m:r>
                        </m:e>
                        <m:sub>
                          <m:r>
                            <a:rPr lang="en-AU" sz="4000" b="0" i="1" smtClean="0">
                              <a:latin typeface="Cambria Math" panose="02040503050406030204" pitchFamily="18" charset="0"/>
                            </a:rPr>
                            <m:t>𝑖</m:t>
                          </m:r>
                        </m:sub>
                      </m:sSub>
                      <m:sSub>
                        <m:sSubPr>
                          <m:ctrlPr>
                            <a:rPr lang="en-AU" sz="4000" i="1" dirty="0">
                              <a:latin typeface="Cambria Math" panose="02040503050406030204" pitchFamily="18" charset="0"/>
                            </a:rPr>
                          </m:ctrlPr>
                        </m:sSubPr>
                        <m:e>
                          <m:r>
                            <a:rPr lang="en-AU" sz="4000" b="0" i="1" dirty="0" smtClean="0">
                              <a:latin typeface="Cambria Math" panose="02040503050406030204" pitchFamily="18" charset="0"/>
                            </a:rPr>
                            <m:t>𝑃</m:t>
                          </m:r>
                        </m:e>
                        <m:sub>
                          <m:r>
                            <a:rPr lang="en-AU" sz="4000" b="0" i="1" dirty="0" smtClean="0">
                              <a:latin typeface="Cambria Math" panose="02040503050406030204" pitchFamily="18" charset="0"/>
                            </a:rPr>
                            <m:t>𝑖𝑗</m:t>
                          </m:r>
                        </m:sub>
                      </m:sSub>
                      <m:r>
                        <a:rPr lang="en-AU" sz="4000" b="0" i="1" dirty="0" smtClean="0">
                          <a:latin typeface="Cambria Math" panose="02040503050406030204" pitchFamily="18" charset="0"/>
                        </a:rPr>
                        <m:t>=</m:t>
                      </m:r>
                      <m:sSub>
                        <m:sSubPr>
                          <m:ctrlPr>
                            <a:rPr lang="en-AU" sz="4000" i="1">
                              <a:latin typeface="Cambria Math" panose="02040503050406030204" pitchFamily="18" charset="0"/>
                            </a:rPr>
                          </m:ctrlPr>
                        </m:sSubPr>
                        <m:e>
                          <m:r>
                            <a:rPr lang="en-AU" sz="4000" i="1">
                              <a:latin typeface="Cambria Math" panose="02040503050406030204" pitchFamily="18" charset="0"/>
                              <a:ea typeface="Cambria Math" panose="02040503050406030204" pitchFamily="18" charset="0"/>
                            </a:rPr>
                            <m:t>𝜋</m:t>
                          </m:r>
                          <m:r>
                            <m:rPr>
                              <m:nor/>
                            </m:rPr>
                            <a:rPr lang="en-AU" sz="4000" dirty="0"/>
                            <m:t> </m:t>
                          </m:r>
                        </m:e>
                        <m:sub>
                          <m:r>
                            <a:rPr lang="en-AU" sz="4000" b="0" i="1" dirty="0" smtClean="0">
                              <a:latin typeface="Cambria Math" panose="02040503050406030204" pitchFamily="18" charset="0"/>
                            </a:rPr>
                            <m:t>𝑗</m:t>
                          </m:r>
                        </m:sub>
                      </m:sSub>
                      <m:sSub>
                        <m:sSubPr>
                          <m:ctrlPr>
                            <a:rPr lang="en-AU" sz="4000" i="1" dirty="0">
                              <a:latin typeface="Cambria Math" panose="02040503050406030204" pitchFamily="18" charset="0"/>
                            </a:rPr>
                          </m:ctrlPr>
                        </m:sSubPr>
                        <m:e>
                          <m:r>
                            <a:rPr lang="en-AU" sz="4000" i="1" dirty="0">
                              <a:latin typeface="Cambria Math" panose="02040503050406030204" pitchFamily="18" charset="0"/>
                            </a:rPr>
                            <m:t>𝑃</m:t>
                          </m:r>
                        </m:e>
                        <m:sub>
                          <m:r>
                            <a:rPr lang="en-AU" sz="4000" b="0" i="1" dirty="0" smtClean="0">
                              <a:latin typeface="Cambria Math" panose="02040503050406030204" pitchFamily="18" charset="0"/>
                            </a:rPr>
                            <m:t>𝑗𝑖</m:t>
                          </m:r>
                        </m:sub>
                      </m:sSub>
                    </m:oMath>
                  </m:oMathPara>
                </a14:m>
                <a:endParaRPr lang="en-AU" sz="4000" dirty="0"/>
              </a:p>
            </p:txBody>
          </p:sp>
        </mc:Choice>
        <mc:Fallback>
          <p:sp>
            <p:nvSpPr>
              <p:cNvPr id="4" name="TextBox 3"/>
              <p:cNvSpPr txBox="1">
                <a:spLocks noRot="1" noChangeAspect="1" noMove="1" noResize="1" noEditPoints="1" noAdjustHandles="1" noChangeArrowheads="1" noChangeShapeType="1" noTextEdit="1"/>
              </p:cNvSpPr>
              <p:nvPr/>
            </p:nvSpPr>
            <p:spPr>
              <a:xfrm>
                <a:off x="4922195" y="5175115"/>
                <a:ext cx="3116431" cy="665118"/>
              </a:xfrm>
              <a:prstGeom prst="rect">
                <a:avLst/>
              </a:prstGeom>
              <a:blipFill rotWithShape="0">
                <a:blip r:embed="rId3"/>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1356998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1506199" cy="1456267"/>
          </a:xfrm>
        </p:spPr>
        <p:txBody>
          <a:bodyPr/>
          <a:lstStyle/>
          <a:p>
            <a:r>
              <a:rPr lang="en-AU" dirty="0" smtClean="0"/>
              <a:t>Nested models in common models of evolution</a:t>
            </a:r>
            <a:endParaRPr lang="en-AU" dirty="0"/>
          </a:p>
        </p:txBody>
      </p:sp>
      <p:sp>
        <p:nvSpPr>
          <p:cNvPr id="4" name="Rectangle 3"/>
          <p:cNvSpPr/>
          <p:nvPr/>
        </p:nvSpPr>
        <p:spPr>
          <a:xfrm>
            <a:off x="0" y="3768916"/>
            <a:ext cx="3050066" cy="523220"/>
          </a:xfrm>
          <a:prstGeom prst="rect">
            <a:avLst/>
          </a:prstGeom>
        </p:spPr>
        <p:txBody>
          <a:bodyPr wrap="none">
            <a:spAutoFit/>
          </a:bodyPr>
          <a:lstStyle/>
          <a:p>
            <a:r>
              <a:rPr lang="en-AU" sz="2800" dirty="0" smtClean="0"/>
              <a:t>Jukes-Cantor(1969</a:t>
            </a:r>
            <a:r>
              <a:rPr lang="en-AU" sz="2800" dirty="0"/>
              <a:t>)</a:t>
            </a:r>
            <a:r>
              <a:rPr lang="en-AU" dirty="0"/>
              <a:t> </a:t>
            </a:r>
          </a:p>
        </p:txBody>
      </p:sp>
      <p:sp>
        <p:nvSpPr>
          <p:cNvPr id="5" name="Rectangle 4"/>
          <p:cNvSpPr/>
          <p:nvPr/>
        </p:nvSpPr>
        <p:spPr>
          <a:xfrm>
            <a:off x="2104488" y="4770115"/>
            <a:ext cx="2816477" cy="523220"/>
          </a:xfrm>
          <a:prstGeom prst="rect">
            <a:avLst/>
          </a:prstGeom>
        </p:spPr>
        <p:txBody>
          <a:bodyPr wrap="none">
            <a:spAutoFit/>
          </a:bodyPr>
          <a:lstStyle/>
          <a:p>
            <a:r>
              <a:rPr lang="en-AU" sz="2800" dirty="0" err="1" smtClean="0"/>
              <a:t>Felsenstein</a:t>
            </a:r>
            <a:r>
              <a:rPr lang="en-AU" sz="2800" dirty="0" smtClean="0"/>
              <a:t>(1981)</a:t>
            </a:r>
            <a:r>
              <a:rPr lang="en-AU" dirty="0" smtClean="0"/>
              <a:t> </a:t>
            </a:r>
            <a:endParaRPr lang="en-AU" dirty="0"/>
          </a:p>
        </p:txBody>
      </p:sp>
      <p:sp>
        <p:nvSpPr>
          <p:cNvPr id="6" name="Rectangle 5"/>
          <p:cNvSpPr/>
          <p:nvPr/>
        </p:nvSpPr>
        <p:spPr>
          <a:xfrm>
            <a:off x="2134712" y="2825520"/>
            <a:ext cx="2219518" cy="523220"/>
          </a:xfrm>
          <a:prstGeom prst="rect">
            <a:avLst/>
          </a:prstGeom>
        </p:spPr>
        <p:txBody>
          <a:bodyPr wrap="none">
            <a:spAutoFit/>
          </a:bodyPr>
          <a:lstStyle/>
          <a:p>
            <a:r>
              <a:rPr lang="en-AU" sz="2800" dirty="0" smtClean="0"/>
              <a:t>Kimura(1980)</a:t>
            </a:r>
            <a:r>
              <a:rPr lang="en-AU" dirty="0" smtClean="0"/>
              <a:t> </a:t>
            </a:r>
            <a:endParaRPr lang="en-AU" dirty="0"/>
          </a:p>
        </p:txBody>
      </p:sp>
      <p:sp>
        <p:nvSpPr>
          <p:cNvPr id="7" name="Rectangle 6"/>
          <p:cNvSpPr/>
          <p:nvPr/>
        </p:nvSpPr>
        <p:spPr>
          <a:xfrm>
            <a:off x="4264573" y="3730717"/>
            <a:ext cx="1771639" cy="523220"/>
          </a:xfrm>
          <a:prstGeom prst="rect">
            <a:avLst/>
          </a:prstGeom>
        </p:spPr>
        <p:txBody>
          <a:bodyPr wrap="none">
            <a:spAutoFit/>
          </a:bodyPr>
          <a:lstStyle/>
          <a:p>
            <a:r>
              <a:rPr lang="en-AU" sz="2800" dirty="0" smtClean="0"/>
              <a:t>HKY(1984)</a:t>
            </a:r>
            <a:r>
              <a:rPr lang="en-AU" dirty="0" smtClean="0"/>
              <a:t> </a:t>
            </a:r>
            <a:endParaRPr lang="en-AU" dirty="0"/>
          </a:p>
        </p:txBody>
      </p:sp>
      <p:sp>
        <p:nvSpPr>
          <p:cNvPr id="8" name="Rectangle 7"/>
          <p:cNvSpPr/>
          <p:nvPr/>
        </p:nvSpPr>
        <p:spPr>
          <a:xfrm>
            <a:off x="6765543" y="3730717"/>
            <a:ext cx="1781129" cy="523220"/>
          </a:xfrm>
          <a:prstGeom prst="rect">
            <a:avLst/>
          </a:prstGeom>
        </p:spPr>
        <p:txBody>
          <a:bodyPr wrap="none">
            <a:spAutoFit/>
          </a:bodyPr>
          <a:lstStyle/>
          <a:p>
            <a:r>
              <a:rPr lang="en-AU" sz="2800" dirty="0" smtClean="0"/>
              <a:t>GTR(1986)</a:t>
            </a:r>
            <a:r>
              <a:rPr lang="en-AU" dirty="0" smtClean="0"/>
              <a:t> </a:t>
            </a:r>
            <a:endParaRPr lang="en-AU" dirty="0"/>
          </a:p>
        </p:txBody>
      </p:sp>
      <p:sp>
        <p:nvSpPr>
          <p:cNvPr id="10" name="Bent Arrow 9"/>
          <p:cNvSpPr/>
          <p:nvPr/>
        </p:nvSpPr>
        <p:spPr>
          <a:xfrm>
            <a:off x="1245140" y="2949408"/>
            <a:ext cx="859348" cy="78130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1" name="Bent Arrow 10"/>
          <p:cNvSpPr/>
          <p:nvPr/>
        </p:nvSpPr>
        <p:spPr>
          <a:xfrm rot="5400000">
            <a:off x="4256186" y="2906868"/>
            <a:ext cx="859348" cy="78130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2" name="Bent Arrow 11"/>
          <p:cNvSpPr/>
          <p:nvPr/>
        </p:nvSpPr>
        <p:spPr>
          <a:xfrm rot="5400000">
            <a:off x="4931184" y="4292957"/>
            <a:ext cx="859348" cy="781309"/>
          </a:xfrm>
          <a:prstGeom prst="bentArrow">
            <a:avLst/>
          </a:prstGeom>
          <a:scene3d>
            <a:camera prst="orthographicFront">
              <a:rot lat="108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4" name="Bent Arrow 13"/>
          <p:cNvSpPr/>
          <p:nvPr/>
        </p:nvSpPr>
        <p:spPr>
          <a:xfrm rot="5400000">
            <a:off x="1022672" y="4471689"/>
            <a:ext cx="1004722" cy="756690"/>
          </a:xfrm>
          <a:prstGeom prst="bentArrow">
            <a:avLst/>
          </a:prstGeom>
          <a:scene3d>
            <a:camera prst="orthographicFront">
              <a:rot lat="10800000" lon="0" rev="162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5" name="Right Arrow 14"/>
          <p:cNvSpPr/>
          <p:nvPr/>
        </p:nvSpPr>
        <p:spPr>
          <a:xfrm>
            <a:off x="6036212" y="3840662"/>
            <a:ext cx="729331" cy="3033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TextBox 15"/>
          <p:cNvSpPr txBox="1"/>
          <p:nvPr/>
        </p:nvSpPr>
        <p:spPr>
          <a:xfrm>
            <a:off x="8984173" y="5182883"/>
            <a:ext cx="2915997" cy="1261884"/>
          </a:xfrm>
          <a:prstGeom prst="rect">
            <a:avLst/>
          </a:prstGeom>
          <a:noFill/>
        </p:spPr>
        <p:txBody>
          <a:bodyPr wrap="square" rtlCol="0">
            <a:spAutoFit/>
          </a:bodyPr>
          <a:lstStyle/>
          <a:p>
            <a:r>
              <a:rPr lang="en-AU" sz="4800" dirty="0" smtClean="0"/>
              <a:t>DATA</a:t>
            </a:r>
          </a:p>
          <a:p>
            <a:r>
              <a:rPr lang="en-AU" sz="2800" dirty="0" smtClean="0"/>
              <a:t>(sufficient statistic)</a:t>
            </a:r>
            <a:endParaRPr lang="en-AU" sz="2800" dirty="0"/>
          </a:p>
        </p:txBody>
      </p:sp>
      <p:sp>
        <p:nvSpPr>
          <p:cNvPr id="17" name="Bent Arrow 16"/>
          <p:cNvSpPr/>
          <p:nvPr/>
        </p:nvSpPr>
        <p:spPr>
          <a:xfrm rot="5400000">
            <a:off x="8634597" y="4113214"/>
            <a:ext cx="1430874" cy="92937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8" name="TextBox 17"/>
          <p:cNvSpPr txBox="1"/>
          <p:nvPr/>
        </p:nvSpPr>
        <p:spPr>
          <a:xfrm>
            <a:off x="9814720" y="3754452"/>
            <a:ext cx="1264947" cy="1015663"/>
          </a:xfrm>
          <a:prstGeom prst="rect">
            <a:avLst/>
          </a:prstGeom>
          <a:noFill/>
        </p:spPr>
        <p:txBody>
          <a:bodyPr wrap="square" rtlCol="0">
            <a:spAutoFit/>
          </a:bodyPr>
          <a:lstStyle/>
          <a:p>
            <a:r>
              <a:rPr lang="en-AU" sz="6000" dirty="0" smtClean="0"/>
              <a:t>?</a:t>
            </a:r>
            <a:endParaRPr lang="en-AU" sz="6000" dirty="0"/>
          </a:p>
        </p:txBody>
      </p:sp>
      <p:sp>
        <p:nvSpPr>
          <p:cNvPr id="19" name="TextBox 18"/>
          <p:cNvSpPr txBox="1"/>
          <p:nvPr/>
        </p:nvSpPr>
        <p:spPr>
          <a:xfrm>
            <a:off x="233464" y="3211018"/>
            <a:ext cx="913224" cy="523220"/>
          </a:xfrm>
          <a:prstGeom prst="rect">
            <a:avLst/>
          </a:prstGeom>
          <a:noFill/>
        </p:spPr>
        <p:txBody>
          <a:bodyPr wrap="square" rtlCol="0">
            <a:spAutoFit/>
          </a:bodyPr>
          <a:lstStyle/>
          <a:p>
            <a:r>
              <a:rPr lang="en-AU" sz="2800" dirty="0" smtClean="0"/>
              <a:t>1 </a:t>
            </a:r>
            <a:r>
              <a:rPr lang="en-AU" sz="2800" dirty="0" err="1" smtClean="0"/>
              <a:t>df</a:t>
            </a:r>
            <a:endParaRPr lang="en-AU" sz="2800" dirty="0"/>
          </a:p>
        </p:txBody>
      </p:sp>
      <p:sp>
        <p:nvSpPr>
          <p:cNvPr id="20" name="TextBox 19"/>
          <p:cNvSpPr txBox="1"/>
          <p:nvPr/>
        </p:nvSpPr>
        <p:spPr>
          <a:xfrm>
            <a:off x="2787859" y="2115222"/>
            <a:ext cx="913224" cy="523220"/>
          </a:xfrm>
          <a:prstGeom prst="rect">
            <a:avLst/>
          </a:prstGeom>
          <a:noFill/>
        </p:spPr>
        <p:txBody>
          <a:bodyPr wrap="square" rtlCol="0">
            <a:spAutoFit/>
          </a:bodyPr>
          <a:lstStyle/>
          <a:p>
            <a:r>
              <a:rPr lang="en-AU" sz="2800" dirty="0"/>
              <a:t>2</a:t>
            </a:r>
            <a:r>
              <a:rPr lang="en-AU" sz="2800" dirty="0" smtClean="0"/>
              <a:t> </a:t>
            </a:r>
            <a:r>
              <a:rPr lang="en-AU" sz="2800" dirty="0" err="1" smtClean="0"/>
              <a:t>df</a:t>
            </a:r>
            <a:endParaRPr lang="en-AU" sz="2800" dirty="0"/>
          </a:p>
        </p:txBody>
      </p:sp>
      <p:sp>
        <p:nvSpPr>
          <p:cNvPr id="21" name="TextBox 20"/>
          <p:cNvSpPr txBox="1"/>
          <p:nvPr/>
        </p:nvSpPr>
        <p:spPr>
          <a:xfrm>
            <a:off x="2787859" y="5352395"/>
            <a:ext cx="913224" cy="523220"/>
          </a:xfrm>
          <a:prstGeom prst="rect">
            <a:avLst/>
          </a:prstGeom>
          <a:noFill/>
        </p:spPr>
        <p:txBody>
          <a:bodyPr wrap="square" rtlCol="0">
            <a:spAutoFit/>
          </a:bodyPr>
          <a:lstStyle/>
          <a:p>
            <a:r>
              <a:rPr lang="en-AU" sz="2800" dirty="0" smtClean="0"/>
              <a:t>3 </a:t>
            </a:r>
            <a:r>
              <a:rPr lang="en-AU" sz="2800" dirty="0" err="1" smtClean="0"/>
              <a:t>df</a:t>
            </a:r>
            <a:endParaRPr lang="en-AU" sz="2800" dirty="0"/>
          </a:p>
        </p:txBody>
      </p:sp>
      <p:sp>
        <p:nvSpPr>
          <p:cNvPr id="22" name="TextBox 21"/>
          <p:cNvSpPr txBox="1"/>
          <p:nvPr/>
        </p:nvSpPr>
        <p:spPr>
          <a:xfrm>
            <a:off x="5222373" y="3214539"/>
            <a:ext cx="913224" cy="523220"/>
          </a:xfrm>
          <a:prstGeom prst="rect">
            <a:avLst/>
          </a:prstGeom>
          <a:noFill/>
        </p:spPr>
        <p:txBody>
          <a:bodyPr wrap="square" rtlCol="0">
            <a:spAutoFit/>
          </a:bodyPr>
          <a:lstStyle/>
          <a:p>
            <a:r>
              <a:rPr lang="en-AU" sz="2800" dirty="0" smtClean="0"/>
              <a:t>5 </a:t>
            </a:r>
            <a:r>
              <a:rPr lang="en-AU" sz="2800" dirty="0" err="1" smtClean="0"/>
              <a:t>df</a:t>
            </a:r>
            <a:endParaRPr lang="en-AU" sz="2800" dirty="0"/>
          </a:p>
        </p:txBody>
      </p:sp>
      <p:sp>
        <p:nvSpPr>
          <p:cNvPr id="23" name="TextBox 22"/>
          <p:cNvSpPr txBox="1"/>
          <p:nvPr/>
        </p:nvSpPr>
        <p:spPr>
          <a:xfrm>
            <a:off x="7217635" y="3261450"/>
            <a:ext cx="913224" cy="523220"/>
          </a:xfrm>
          <a:prstGeom prst="rect">
            <a:avLst/>
          </a:prstGeom>
          <a:noFill/>
        </p:spPr>
        <p:txBody>
          <a:bodyPr wrap="square" rtlCol="0">
            <a:spAutoFit/>
          </a:bodyPr>
          <a:lstStyle/>
          <a:p>
            <a:r>
              <a:rPr lang="en-AU" sz="2800" dirty="0"/>
              <a:t>9</a:t>
            </a:r>
            <a:r>
              <a:rPr lang="en-AU" sz="2800" dirty="0" smtClean="0"/>
              <a:t> </a:t>
            </a:r>
            <a:r>
              <a:rPr lang="en-AU" sz="2800" dirty="0" err="1" smtClean="0"/>
              <a:t>df</a:t>
            </a:r>
            <a:endParaRPr lang="en-AU" sz="2800" dirty="0"/>
          </a:p>
        </p:txBody>
      </p:sp>
      <p:sp>
        <p:nvSpPr>
          <p:cNvPr id="24" name="TextBox 23"/>
          <p:cNvSpPr txBox="1"/>
          <p:nvPr/>
        </p:nvSpPr>
        <p:spPr>
          <a:xfrm>
            <a:off x="9913545" y="4921273"/>
            <a:ext cx="2278455" cy="523220"/>
          </a:xfrm>
          <a:prstGeom prst="rect">
            <a:avLst/>
          </a:prstGeom>
          <a:noFill/>
        </p:spPr>
        <p:txBody>
          <a:bodyPr wrap="square" rtlCol="0">
            <a:spAutoFit/>
          </a:bodyPr>
          <a:lstStyle/>
          <a:p>
            <a:r>
              <a:rPr lang="en-AU" sz="2800" dirty="0" smtClean="0"/>
              <a:t>(4^k -1) </a:t>
            </a:r>
            <a:r>
              <a:rPr lang="en-AU" sz="2800" dirty="0" err="1" smtClean="0"/>
              <a:t>df</a:t>
            </a:r>
            <a:endParaRPr lang="en-AU" sz="2800" dirty="0"/>
          </a:p>
        </p:txBody>
      </p:sp>
    </p:spTree>
    <p:extLst>
      <p:ext uri="{BB962C8B-B14F-4D97-AF65-F5344CB8AC3E}">
        <p14:creationId xmlns:p14="http://schemas.microsoft.com/office/powerpoint/2010/main" val="2862582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ASSESSING AN EVOLUTIONARY</a:t>
            </a:r>
            <a:r>
              <a:rPr lang="en-AU" dirty="0" smtClean="0"/>
              <a:t> model</a:t>
            </a:r>
            <a:endParaRPr lang="en-AU" dirty="0"/>
          </a:p>
        </p:txBody>
      </p:sp>
      <p:sp>
        <p:nvSpPr>
          <p:cNvPr id="3" name="Content Placeholder 2"/>
          <p:cNvSpPr>
            <a:spLocks noGrp="1"/>
          </p:cNvSpPr>
          <p:nvPr>
            <p:ph idx="1"/>
          </p:nvPr>
        </p:nvSpPr>
        <p:spPr>
          <a:xfrm>
            <a:off x="685801" y="2142067"/>
            <a:ext cx="11506199" cy="3649133"/>
          </a:xfrm>
        </p:spPr>
        <p:txBody>
          <a:bodyPr>
            <a:normAutofit/>
          </a:bodyPr>
          <a:lstStyle/>
          <a:p>
            <a:pPr marL="0" indent="0">
              <a:buNone/>
            </a:pPr>
            <a:r>
              <a:rPr lang="en-AU" sz="3000" dirty="0" smtClean="0"/>
              <a:t>Choice </a:t>
            </a:r>
            <a:r>
              <a:rPr lang="en-AU" sz="3000" dirty="0" smtClean="0"/>
              <a:t>of model should reflect evident patterns in data</a:t>
            </a:r>
          </a:p>
          <a:p>
            <a:pPr marL="0" indent="0">
              <a:buNone/>
            </a:pPr>
            <a:r>
              <a:rPr lang="en-AU" sz="3000" dirty="0"/>
              <a:t>	</a:t>
            </a:r>
            <a:r>
              <a:rPr lang="en-AU" sz="3000" dirty="0" smtClean="0"/>
              <a:t>Stationary models: A/C/G/T content should be similar across taxa</a:t>
            </a:r>
          </a:p>
          <a:p>
            <a:pPr marL="0" indent="0">
              <a:buNone/>
            </a:pPr>
            <a:r>
              <a:rPr lang="en-AU" sz="3000" dirty="0"/>
              <a:t>	</a:t>
            </a:r>
            <a:r>
              <a:rPr lang="en-AU" sz="3000" dirty="0" smtClean="0"/>
              <a:t>Note: time reversible models are stationary</a:t>
            </a:r>
            <a:r>
              <a:rPr lang="en-AU" sz="3000" dirty="0" smtClean="0"/>
              <a:t> </a:t>
            </a:r>
            <a:endParaRPr lang="en-AU" sz="3000" dirty="0" smtClean="0"/>
          </a:p>
          <a:p>
            <a:pPr marL="0" indent="0">
              <a:buNone/>
            </a:pPr>
            <a:r>
              <a:rPr lang="en-AU" sz="3000" dirty="0" smtClean="0"/>
              <a:t>Models shoul</a:t>
            </a:r>
            <a:r>
              <a:rPr lang="en-AU" sz="3000" dirty="0" smtClean="0"/>
              <a:t>d “fit” the data</a:t>
            </a:r>
          </a:p>
          <a:p>
            <a:pPr marL="0" indent="0">
              <a:buNone/>
            </a:pPr>
            <a:r>
              <a:rPr lang="en-AU" sz="3000" dirty="0"/>
              <a:t>	</a:t>
            </a:r>
            <a:r>
              <a:rPr lang="en-AU" sz="3000" dirty="0" smtClean="0"/>
              <a:t>Likelihood ratio tests against the “saturated model”</a:t>
            </a:r>
            <a:endParaRPr lang="en-AU" sz="3000" dirty="0"/>
          </a:p>
        </p:txBody>
      </p:sp>
      <p:sp>
        <p:nvSpPr>
          <p:cNvPr id="4" name="TextBox 3"/>
          <p:cNvSpPr txBox="1"/>
          <p:nvPr/>
        </p:nvSpPr>
        <p:spPr>
          <a:xfrm>
            <a:off x="4383741" y="5997388"/>
            <a:ext cx="6118412" cy="830997"/>
          </a:xfrm>
          <a:prstGeom prst="rect">
            <a:avLst/>
          </a:prstGeom>
          <a:noFill/>
        </p:spPr>
        <p:txBody>
          <a:bodyPr wrap="square" rtlCol="0">
            <a:spAutoFit/>
          </a:bodyPr>
          <a:lstStyle/>
          <a:p>
            <a:r>
              <a:rPr lang="en-AU" sz="2400" dirty="0"/>
              <a:t>GOLDMAN, N. 1993. Statistical tests of models of DNA substitution. </a:t>
            </a:r>
            <a:r>
              <a:rPr lang="en-AU" sz="2400" i="1" dirty="0"/>
              <a:t>J </a:t>
            </a:r>
            <a:r>
              <a:rPr lang="en-AU" sz="2400" i="1" dirty="0" err="1"/>
              <a:t>Mol</a:t>
            </a:r>
            <a:r>
              <a:rPr lang="en-AU" sz="2400" i="1" dirty="0"/>
              <a:t> </a:t>
            </a:r>
            <a:r>
              <a:rPr lang="en-AU" sz="2400" i="1" dirty="0" err="1"/>
              <a:t>Evol</a:t>
            </a:r>
            <a:r>
              <a:rPr lang="en-AU" sz="2400" i="1" dirty="0"/>
              <a:t>,</a:t>
            </a:r>
            <a:r>
              <a:rPr lang="en-AU" sz="2400" dirty="0"/>
              <a:t> 36</a:t>
            </a:r>
            <a:r>
              <a:rPr lang="en-AU" sz="2400" b="1" dirty="0"/>
              <a:t>,</a:t>
            </a:r>
            <a:r>
              <a:rPr lang="en-AU" sz="2400" dirty="0"/>
              <a:t> 182-98</a:t>
            </a:r>
          </a:p>
        </p:txBody>
      </p:sp>
    </p:spTree>
    <p:extLst>
      <p:ext uri="{BB962C8B-B14F-4D97-AF65-F5344CB8AC3E}">
        <p14:creationId xmlns:p14="http://schemas.microsoft.com/office/powerpoint/2010/main" val="5111539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4592</TotalTime>
  <Words>1052</Words>
  <Application>Microsoft Office PowerPoint</Application>
  <PresentationFormat>Widescreen</PresentationFormat>
  <Paragraphs>189</Paragraphs>
  <Slides>20</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Cambria Math</vt:lpstr>
      <vt:lpstr>Celestial</vt:lpstr>
      <vt:lpstr>Modelling EVOLUTION</vt:lpstr>
      <vt:lpstr>Drivers of evolution:  random process + selection/ADAPTATION</vt:lpstr>
      <vt:lpstr>Deriving stochastic models of molecular evolution</vt:lpstr>
      <vt:lpstr>Phylogenetics: tool for modelling evolution</vt:lpstr>
      <vt:lpstr>Continuous time markov processes  to model molecular evolution</vt:lpstr>
      <vt:lpstr>A brief history of continuous time markov processes for modelling evolution</vt:lpstr>
      <vt:lpstr>Properties of  all of these models</vt:lpstr>
      <vt:lpstr>Nested models in common models of evolution</vt:lpstr>
      <vt:lpstr>ASSESSING AN EVOLUTIONARY model</vt:lpstr>
      <vt:lpstr>FULLy generalised continuous time markov model </vt:lpstr>
      <vt:lpstr>COMPARING NESTED MODELS in 3-taxa (unrooted) tree 4000 SEQUENCE ALIGNMENTS (NUCLEUS)</vt:lpstr>
      <vt:lpstr>PowerPoint Presentation</vt:lpstr>
      <vt:lpstr>Model fit vs model complexity</vt:lpstr>
      <vt:lpstr>DATA: substitution rate estimates for 4000 nuclear sequence alignments: 12000 X 12 </vt:lpstr>
      <vt:lpstr>Dimensions of variation (PCA) in substitution rate 4000 rate matrices: human</vt:lpstr>
      <vt:lpstr>Dimensions of variation in substitution rate 4000 rate matrices: opossum</vt:lpstr>
      <vt:lpstr>Dimensions of variation in (NORMALISED) substitution rate 4000 rate matrices: human</vt:lpstr>
      <vt:lpstr>Preliminary conclusions</vt:lpstr>
      <vt:lpstr>Acknowledgements and references</vt:lpstr>
      <vt:lpstr>NEXT directions: using python</vt:lpstr>
    </vt:vector>
  </TitlesOfParts>
  <Company>The Australian National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Modelling EVOLUTION</dc:title>
  <dc:creator>Teresa Neeman</dc:creator>
  <cp:lastModifiedBy>Teresa Neeman</cp:lastModifiedBy>
  <cp:revision>57</cp:revision>
  <cp:lastPrinted>2015-10-20T04:42:06Z</cp:lastPrinted>
  <dcterms:created xsi:type="dcterms:W3CDTF">2015-10-18T22:18:55Z</dcterms:created>
  <dcterms:modified xsi:type="dcterms:W3CDTF">2015-11-27T03:30:18Z</dcterms:modified>
</cp:coreProperties>
</file>