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53"/>
  </p:notesMasterIdLst>
  <p:handoutMasterIdLst>
    <p:handoutMasterId r:id="rId54"/>
  </p:handoutMasterIdLst>
  <p:sldIdLst>
    <p:sldId id="539" r:id="rId3"/>
    <p:sldId id="1035" r:id="rId4"/>
    <p:sldId id="1039" r:id="rId5"/>
    <p:sldId id="980" r:id="rId6"/>
    <p:sldId id="1031" r:id="rId7"/>
    <p:sldId id="1042" r:id="rId8"/>
    <p:sldId id="1056" r:id="rId9"/>
    <p:sldId id="977" r:id="rId10"/>
    <p:sldId id="981" r:id="rId11"/>
    <p:sldId id="982" r:id="rId12"/>
    <p:sldId id="983" r:id="rId13"/>
    <p:sldId id="984" r:id="rId14"/>
    <p:sldId id="985" r:id="rId15"/>
    <p:sldId id="986" r:id="rId16"/>
    <p:sldId id="988" r:id="rId17"/>
    <p:sldId id="944" r:id="rId18"/>
    <p:sldId id="945" r:id="rId19"/>
    <p:sldId id="946" r:id="rId20"/>
    <p:sldId id="947" r:id="rId21"/>
    <p:sldId id="948" r:id="rId22"/>
    <p:sldId id="915" r:id="rId23"/>
    <p:sldId id="843" r:id="rId24"/>
    <p:sldId id="1048" r:id="rId25"/>
    <p:sldId id="953" r:id="rId26"/>
    <p:sldId id="954" r:id="rId27"/>
    <p:sldId id="955" r:id="rId28"/>
    <p:sldId id="956" r:id="rId29"/>
    <p:sldId id="957" r:id="rId30"/>
    <p:sldId id="1026" r:id="rId31"/>
    <p:sldId id="1027" r:id="rId32"/>
    <p:sldId id="1030" r:id="rId33"/>
    <p:sldId id="1054" r:id="rId34"/>
    <p:sldId id="1055" r:id="rId35"/>
    <p:sldId id="932" r:id="rId36"/>
    <p:sldId id="1023" r:id="rId37"/>
    <p:sldId id="1052" r:id="rId38"/>
    <p:sldId id="1022" r:id="rId39"/>
    <p:sldId id="1028" r:id="rId40"/>
    <p:sldId id="1029" r:id="rId41"/>
    <p:sldId id="1024" r:id="rId42"/>
    <p:sldId id="1025" r:id="rId43"/>
    <p:sldId id="1038" r:id="rId44"/>
    <p:sldId id="995" r:id="rId45"/>
    <p:sldId id="997" r:id="rId46"/>
    <p:sldId id="998" r:id="rId47"/>
    <p:sldId id="1051" r:id="rId48"/>
    <p:sldId id="1034" r:id="rId49"/>
    <p:sldId id="1020" r:id="rId50"/>
    <p:sldId id="1041" r:id="rId51"/>
    <p:sldId id="1040" r:id="rId52"/>
  </p:sldIdLst>
  <p:sldSz cx="9144000" cy="6858000" type="screen4x3"/>
  <p:notesSz cx="9928225" cy="6797675"/>
  <p:defaultTextStyle>
    <a:defPPr>
      <a:defRPr lang="en-GB"/>
    </a:defPPr>
    <a:lvl1pPr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FF6699"/>
    <a:srgbClr val="00CC00"/>
    <a:srgbClr val="006666"/>
    <a:srgbClr val="339966"/>
    <a:srgbClr val="00CC99"/>
    <a:srgbClr val="FF66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2147" autoAdjust="0"/>
  </p:normalViewPr>
  <p:slideViewPr>
    <p:cSldViewPr snapToGrid="0">
      <p:cViewPr varScale="1">
        <p:scale>
          <a:sx n="69" d="100"/>
          <a:sy n="69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32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-1632" y="-84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1490" cy="34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0" tIns="45785" rIns="91570" bIns="45785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r>
              <a:rPr lang="en-GB" smtClean="0"/>
              <a:t>Centre for Biostatistics, The University of Manchester</a:t>
            </a:r>
            <a:endParaRPr lang="en-GB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6736" y="1"/>
            <a:ext cx="4301489" cy="34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0" tIns="45785" rIns="91570" bIns="4578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r>
              <a:rPr lang="en-US" smtClean="0"/>
              <a:t>16th August 2012</a:t>
            </a:r>
            <a:endParaRPr lang="en-GB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156"/>
            <a:ext cx="4301490" cy="34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0" tIns="45785" rIns="91570" bIns="45785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r>
              <a:rPr lang="en-GB" smtClean="0"/>
              <a:t>Biomarkers and the evaluation of treatment effect mechanisms in personalied medicine</a:t>
            </a:r>
            <a:endParaRPr lang="en-GB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6736" y="6457156"/>
            <a:ext cx="4301489" cy="34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0" tIns="45785" rIns="91570" bIns="4578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8D14D62-A40F-477D-A240-02903C64096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1362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1490" cy="34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0" tIns="45785" rIns="91570" bIns="45785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r>
              <a:rPr lang="en-GB" smtClean="0"/>
              <a:t>Centre for Biostatistics, The University of Manchester</a:t>
            </a:r>
            <a:endParaRPr lang="en-GB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558" y="1"/>
            <a:ext cx="4303078" cy="34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0" tIns="45785" rIns="91570" bIns="4578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r>
              <a:rPr lang="en-US" smtClean="0"/>
              <a:t>16th August 2012</a:t>
            </a:r>
            <a:endParaRPr lang="en-GB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09588"/>
            <a:ext cx="3397250" cy="2547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143" y="3228578"/>
            <a:ext cx="7941944" cy="3059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0" tIns="45785" rIns="91570" bIns="457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5565"/>
            <a:ext cx="4301490" cy="34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0" tIns="45785" rIns="91570" bIns="45785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r>
              <a:rPr lang="en-GB" smtClean="0"/>
              <a:t>Biomarkers and the evaluation of treatment effect mechanisms in personalied medicine</a:t>
            </a:r>
            <a:endParaRPr lang="en-GB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558" y="6455565"/>
            <a:ext cx="4303078" cy="34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0" tIns="45785" rIns="91570" bIns="4578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9A0CADF-0F08-4742-92CD-BDE18C09B6B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36630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smtClean="0"/>
              <a:t>Centre for Biostatistics, The University of Manchester</a:t>
            </a:r>
            <a:endParaRPr lang="en-GB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smtClean="0"/>
              <a:t>Biomarkers and the evaluation of treatment effect mechanisms in personalied medicine</a:t>
            </a:r>
            <a:endParaRPr lang="en-GB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CBA154-205E-4938-86FD-062E8525F26E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09588"/>
            <a:ext cx="3398837" cy="2549525"/>
          </a:xfrm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286" y="3228592"/>
            <a:ext cx="7941655" cy="3059866"/>
          </a:xfrm>
        </p:spPr>
        <p:txBody>
          <a:bodyPr/>
          <a:lstStyle/>
          <a:p>
            <a:pPr marL="220560" indent="-220560">
              <a:buFontTx/>
              <a:buAutoNum type="arabicPeriod"/>
            </a:pP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16th August 2012</a:t>
            </a:r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E3F713-0A26-4F09-AF77-5A9DCE8B7091}" type="slidenum">
              <a:rPr lang="en-GB"/>
              <a:pPr/>
              <a:t>25</a:t>
            </a:fld>
            <a:endParaRPr lang="en-GB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16th August 2012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Biomarkers and the evaluation of treatment effect mechanisms in personalied medicine</a:t>
            </a:r>
            <a:endParaRPr lang="en-GB"/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GB" smtClean="0"/>
              <a:t>Centre for Biostatistics, The University of Manchester</a:t>
            </a:r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004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Are we correct in assuming that there is no moderating effect on the other pathways?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004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Dependent on prior knowledge of the biology/biochemistry of the system</a:t>
            </a:r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smtClean="0"/>
              <a:t>Centre for Biostatistics, The University of Manchester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16th August 2012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Biomarkers and the evaluation of treatment effect mechanisms in personalied medicine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A0CADF-0F08-4742-92CD-BDE18C09B6BC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017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smtClean="0"/>
              <a:t>Centre for Biostatistics, The University of Manchester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16th August 2012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Biomarkers and the evaluation of treatment effect mechanisms in personalied medicine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A0CADF-0F08-4742-92CD-BDE18C09B6BC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758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Public perception?  PPI? </a:t>
            </a: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smtClean="0"/>
              <a:t>Centre for Biostatistics, The University of Manchester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16th August 2012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Biomarkers and the evaluation of treatment effect mechanisms in personalied medicine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A0CADF-0F08-4742-92CD-BDE18C09B6BC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583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89C66E6-E3D2-4757-A503-0B3108B196C1}" type="slidenum">
              <a:rPr lang="en-GB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47</a:t>
            </a:fld>
            <a:endParaRPr lang="en-GB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smtClean="0"/>
              <a:t>Centre for Biostatistics, The University of Manchester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16th August 2012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Biomarkers and the evaluation of treatment effect mechanisms in personalied medicine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A0CADF-0F08-4742-92CD-BDE18C09B6BC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173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+mn-ea"/>
                <a:cs typeface="+mn-cs"/>
              </a:rPr>
              <a:t>positron emission tomography – 7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Verdana" pitchFamily="34" charset="0"/>
                <a:ea typeface="+mn-ea"/>
                <a:cs typeface="+mn-cs"/>
              </a:rPr>
              <a:t> scanners in the UK</a:t>
            </a: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smtClean="0"/>
              <a:t>Centre for Biostatistics, The University of Manchester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16th August 2012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Biomarkers and the evaluation of treatment effect mechanisms in personalied medicine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A0CADF-0F08-4742-92CD-BDE18C09B6BC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231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7250" cy="25479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smtClean="0"/>
              <a:t>Causal Inference in Stata Workshop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Thursday 24th November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6FFC-0E70-4752-9380-8F17E7FB323E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7250" cy="25479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Associated</a:t>
            </a:r>
            <a:r>
              <a:rPr lang="en-GB" baseline="0" dirty="0" smtClean="0"/>
              <a:t> with disease outcome.</a:t>
            </a: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smtClean="0"/>
              <a:t>Centre for Biostatistics, The University of Manchester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16th August 2012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Biomarkers and the evaluation of treatment effect mechanisms in personalied medicine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A0CADF-0F08-4742-92CD-BDE18C09B6BC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964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49600" y="509588"/>
            <a:ext cx="3629025" cy="25479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Associated</a:t>
            </a:r>
            <a:r>
              <a:rPr lang="en-GB" baseline="0" dirty="0" smtClean="0"/>
              <a:t> with disease outcome.</a:t>
            </a: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smtClean="0"/>
              <a:t>Centre for Biostatistics, The University of Manchester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16th August 2012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Biomarkers and the evaluation of treatment effect mechanisms in personalied medicine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A0CADF-0F08-4742-92CD-BDE18C09B6BC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964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7250" cy="25479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Associated with treatment effect.</a:t>
            </a: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smtClean="0"/>
              <a:t>Centre for Biostatistics, The University of Manchester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16th August 2012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Biomarkers and the evaluation of treatment effect mechanisms in personalied medicine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A0CADF-0F08-4742-92CD-BDE18C09B6BC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684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7250" cy="25479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Associated with treatment effect.</a:t>
            </a: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smtClean="0"/>
              <a:t>Centre for Biostatistics, The University of Manchester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16th August 2012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Biomarkers and the evaluation of treatment effect mechanisms in personalied medicine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A0CADF-0F08-4742-92CD-BDE18C09B6BC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684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E3F713-0A26-4F09-AF77-5A9DCE8B7091}" type="slidenum">
              <a:rPr lang="en-GB"/>
              <a:pPr/>
              <a:t>24</a:t>
            </a:fld>
            <a:endParaRPr lang="en-GB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16th August 2012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Biomarkers and the evaluation of treatment effect mechanisms in personalied medicine</a:t>
            </a:r>
            <a:endParaRPr lang="en-GB"/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GB" smtClean="0"/>
              <a:t>Centre for Biostatistics, The University of Manchester</a:t>
            </a:r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09F8662-3BA0-4133-A3BE-D276A132A45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327309-0BDC-4519-BBE4-9AEBB9D7340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A4B382-4D4A-4C8E-A4AD-B7D8D8F2FA6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E24A9C-C2DA-485C-8713-2E9804A45CF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BABC3F-32B9-4493-A0A2-5D9A86BFD0D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E369B2D-5694-4D90-BB31-47DD7BF53B8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8475E9-DEC3-4FD5-BA1F-5DBF7492742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A43B6B-AA7C-40F5-B3F2-26EB302E26C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>
              <a:buFont typeface="Wingdings" pitchFamily="2" charset="2"/>
              <a:buChar char="Ø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93F485-95BC-46DE-95B8-A462E3C96D8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C961D9-E67E-49AE-B1C8-9C9BF6D66BD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4788" y="458788"/>
            <a:ext cx="1955800" cy="56372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8788"/>
            <a:ext cx="5716588" cy="56372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9A79C7-44F8-4859-B5F0-14E2C28160A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711200" y="1371600"/>
            <a:ext cx="8128000" cy="0"/>
          </a:xfrm>
          <a:prstGeom prst="line">
            <a:avLst/>
          </a:prstGeom>
          <a:noFill/>
          <a:ln w="22225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–"/>
        <a:defRPr sz="1400">
          <a:solidFill>
            <a:schemeClr val="tx1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8788"/>
            <a:ext cx="782478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77828" name="Line 4"/>
          <p:cNvSpPr>
            <a:spLocks noChangeShapeType="1"/>
          </p:cNvSpPr>
          <p:nvPr/>
        </p:nvSpPr>
        <p:spPr bwMode="auto">
          <a:xfrm>
            <a:off x="304800" y="1371600"/>
            <a:ext cx="8534400" cy="0"/>
          </a:xfrm>
          <a:prstGeom prst="line">
            <a:avLst/>
          </a:prstGeom>
          <a:noFill/>
          <a:ln w="22225">
            <a:solidFill>
              <a:srgbClr val="3399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F1994D2-44A4-48F4-8956-81DC5AFD2F88}" type="slidenum">
              <a:rPr lang="en-GB"/>
              <a:pPr/>
              <a:t>‹#›</a:t>
            </a:fld>
            <a:endParaRPr lang="en-GB"/>
          </a:p>
        </p:txBody>
      </p:sp>
      <p:grpSp>
        <p:nvGrpSpPr>
          <p:cNvPr id="77831" name="Group 7"/>
          <p:cNvGrpSpPr>
            <a:grpSpLocks/>
          </p:cNvGrpSpPr>
          <p:nvPr/>
        </p:nvGrpSpPr>
        <p:grpSpPr bwMode="auto">
          <a:xfrm>
            <a:off x="6538913" y="0"/>
            <a:ext cx="2651125" cy="1349375"/>
            <a:chOff x="4119" y="0"/>
            <a:chExt cx="1670" cy="850"/>
          </a:xfrm>
        </p:grpSpPr>
        <p:pic>
          <p:nvPicPr>
            <p:cNvPr id="77832" name="Picture 8"/>
            <p:cNvPicPr>
              <a:picLocks noChangeAspect="1" noChangeArrowheads="1"/>
            </p:cNvPicPr>
            <p:nvPr/>
          </p:nvPicPr>
          <p:blipFill>
            <a:blip r:embed="rId13" cstate="print"/>
            <a:srcRect r="3500"/>
            <a:stretch>
              <a:fillRect/>
            </a:stretch>
          </p:blipFill>
          <p:spPr bwMode="auto">
            <a:xfrm>
              <a:off x="4161" y="0"/>
              <a:ext cx="1554" cy="716"/>
            </a:xfrm>
            <a:prstGeom prst="rect">
              <a:avLst/>
            </a:prstGeom>
            <a:noFill/>
            <a:ln w="50800" algn="ctr">
              <a:noFill/>
              <a:miter lim="800000"/>
              <a:headEnd/>
              <a:tailEnd/>
            </a:ln>
            <a:effectLst/>
          </p:spPr>
        </p:pic>
        <p:sp>
          <p:nvSpPr>
            <p:cNvPr id="77833" name="Rectangle 9"/>
            <p:cNvSpPr>
              <a:spLocks noChangeArrowheads="1"/>
            </p:cNvSpPr>
            <p:nvPr/>
          </p:nvSpPr>
          <p:spPr bwMode="auto">
            <a:xfrm>
              <a:off x="4119" y="667"/>
              <a:ext cx="1670" cy="183"/>
            </a:xfrm>
            <a:prstGeom prst="rect">
              <a:avLst/>
            </a:prstGeom>
            <a:noFill/>
            <a:ln w="50800" algn="ctr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en-GB" sz="1300" b="1">
                  <a:solidFill>
                    <a:srgbClr val="00CC00"/>
                  </a:solidFill>
                  <a:latin typeface="AvantGarde" pitchFamily="34" charset="0"/>
                </a:rPr>
                <a:t>Methodology</a:t>
              </a:r>
              <a:r>
                <a:rPr lang="en-GB" sz="1300" b="1">
                  <a:solidFill>
                    <a:srgbClr val="339966"/>
                  </a:solidFill>
                  <a:latin typeface="AvantGarde" pitchFamily="34" charset="0"/>
                </a:rPr>
                <a:t> </a:t>
              </a:r>
              <a:r>
                <a:rPr lang="en-GB" sz="1300" b="1">
                  <a:solidFill>
                    <a:srgbClr val="800080"/>
                  </a:solidFill>
                  <a:latin typeface="AvantGarde" pitchFamily="34" charset="0"/>
                </a:rPr>
                <a:t>Research</a:t>
              </a:r>
              <a:r>
                <a:rPr lang="en-GB" sz="1300" b="1">
                  <a:solidFill>
                    <a:srgbClr val="339966"/>
                  </a:solidFill>
                  <a:latin typeface="AvantGarde" pitchFamily="34" charset="0"/>
                </a:rPr>
                <a:t> Group </a:t>
              </a:r>
              <a:endParaRPr lang="en-GB" sz="1300">
                <a:solidFill>
                  <a:srgbClr val="339966"/>
                </a:solidFill>
                <a:latin typeface="AvantGarde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339966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339966"/>
        </a:buClr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339966"/>
        </a:buClr>
        <a:buChar char="»"/>
        <a:defRPr i="1">
          <a:solidFill>
            <a:schemeClr val="tx1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rgbClr val="339966"/>
        </a:buClr>
        <a:buChar char="–"/>
        <a:defRPr>
          <a:solidFill>
            <a:schemeClr val="tx1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rgbClr val="339966"/>
        </a:buClr>
        <a:buChar char="»"/>
        <a:defRPr sz="1600" i="1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339966"/>
        </a:buClr>
        <a:buChar char="»"/>
        <a:defRPr sz="1600" i="1">
          <a:solidFill>
            <a:schemeClr val="tx1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339966"/>
        </a:buClr>
        <a:buChar char="»"/>
        <a:defRPr sz="1600" i="1">
          <a:solidFill>
            <a:schemeClr val="tx1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339966"/>
        </a:buClr>
        <a:buChar char="»"/>
        <a:defRPr sz="1600" i="1">
          <a:solidFill>
            <a:schemeClr val="tx1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339966"/>
        </a:buClr>
        <a:buChar char="»"/>
        <a:defRPr sz="1600" 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mrc.ac.u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6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ctrTitle"/>
          </p:nvPr>
        </p:nvSpPr>
        <p:spPr bwMode="gray">
          <a:xfrm>
            <a:off x="657921" y="1549717"/>
            <a:ext cx="8375243" cy="17526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3200" b="1" dirty="0" smtClean="0"/>
              <a:t>Stratified </a:t>
            </a:r>
            <a:r>
              <a:rPr lang="en-GB" sz="3200" b="1" dirty="0"/>
              <a:t>medicine: the essential role of mechanisms evaluation</a:t>
            </a: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b="1" dirty="0"/>
              <a:t/>
            </a:r>
            <a:br>
              <a:rPr lang="en-GB" sz="3200" b="1" dirty="0"/>
            </a:br>
            <a:r>
              <a:rPr lang="en-GB" sz="3200" b="1" dirty="0"/>
              <a:t/>
            </a:r>
            <a:br>
              <a:rPr lang="en-GB" sz="3200" b="1" dirty="0"/>
            </a:br>
            <a:endParaRPr lang="en-GB" sz="3200" b="1" i="1" dirty="0"/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23" y="252153"/>
            <a:ext cx="1654810" cy="701040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gray">
          <a:xfrm>
            <a:off x="301082" y="3258173"/>
            <a:ext cx="8608741" cy="2631671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920049"/>
              </a:buClr>
              <a:buNone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920049"/>
              </a:buClr>
              <a:buNone/>
              <a:defRPr>
                <a:solidFill>
                  <a:schemeClr val="tx1"/>
                </a:solidFill>
                <a:latin typeface="+mn-lt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920049"/>
              </a:buClr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920049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920049"/>
              </a:buClr>
              <a:buNone/>
              <a:defRPr sz="1200" i="1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920049"/>
              </a:buClr>
              <a:buNone/>
              <a:defRPr sz="1200" i="1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920049"/>
              </a:buClr>
              <a:buNone/>
              <a:defRPr sz="1200" i="1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920049"/>
              </a:buClr>
              <a:buNone/>
              <a:defRPr sz="1200" i="1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920049"/>
              </a:buClr>
              <a:buNone/>
              <a:defRPr sz="1200" i="1">
                <a:solidFill>
                  <a:schemeClr val="tx1"/>
                </a:solidFill>
                <a:latin typeface="+mn-lt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en-GB" sz="1600" b="1" kern="0" dirty="0" smtClean="0"/>
              <a:t>Dr Richard Emsley</a:t>
            </a:r>
          </a:p>
          <a:p>
            <a:pPr algn="l" eaLnBrk="1" hangingPunct="1">
              <a:lnSpc>
                <a:spcPct val="90000"/>
              </a:lnSpc>
            </a:pPr>
            <a:r>
              <a:rPr lang="en-GB" sz="1600" kern="0" dirty="0" smtClean="0"/>
              <a:t>Centre for Biostatistics, Institute of Population Health, </a:t>
            </a:r>
          </a:p>
          <a:p>
            <a:pPr algn="l" eaLnBrk="1" hangingPunct="1">
              <a:lnSpc>
                <a:spcPct val="90000"/>
              </a:lnSpc>
            </a:pPr>
            <a:r>
              <a:rPr lang="en-GB" sz="1600" kern="0" dirty="0" smtClean="0"/>
              <a:t>The University of Manchester, Manchester Academic Health Science Centre</a:t>
            </a:r>
          </a:p>
          <a:p>
            <a:pPr algn="l" eaLnBrk="1" hangingPunct="1">
              <a:lnSpc>
                <a:spcPct val="90000"/>
              </a:lnSpc>
            </a:pPr>
            <a:endParaRPr lang="en-GB" sz="1600" kern="0" dirty="0" smtClean="0"/>
          </a:p>
          <a:p>
            <a:pPr algn="l" eaLnBrk="1" hangingPunct="1">
              <a:lnSpc>
                <a:spcPct val="90000"/>
              </a:lnSpc>
            </a:pPr>
            <a:r>
              <a:rPr lang="en-GB" sz="1600" kern="0" dirty="0" smtClean="0"/>
              <a:t>North West Hub for Trials Methodology Research</a:t>
            </a:r>
            <a:endParaRPr lang="en-GB" sz="1600" kern="0" dirty="0"/>
          </a:p>
          <a:p>
            <a:pPr algn="l" eaLnBrk="1" hangingPunct="1">
              <a:lnSpc>
                <a:spcPct val="90000"/>
              </a:lnSpc>
            </a:pPr>
            <a:endParaRPr lang="en-GB" sz="1600" kern="0" dirty="0"/>
          </a:p>
          <a:p>
            <a:pPr algn="l" eaLnBrk="1" hangingPunct="1">
              <a:lnSpc>
                <a:spcPct val="90000"/>
              </a:lnSpc>
            </a:pPr>
            <a:r>
              <a:rPr lang="en-GB" sz="1600" kern="0" dirty="0" smtClean="0"/>
              <a:t>Visiting Lecturer, Institute of Psychiatry, Psychology and Neuroscience, KCL</a:t>
            </a:r>
          </a:p>
          <a:p>
            <a:pPr algn="l" eaLnBrk="1" hangingPunct="1">
              <a:lnSpc>
                <a:spcPct val="90000"/>
              </a:lnSpc>
            </a:pPr>
            <a:endParaRPr lang="en-GB" sz="1600" kern="0" baseline="30000" dirty="0" smtClean="0"/>
          </a:p>
          <a:p>
            <a:pPr algn="l" eaLnBrk="1" hangingPunct="1">
              <a:lnSpc>
                <a:spcPct val="90000"/>
              </a:lnSpc>
            </a:pPr>
            <a:r>
              <a:rPr lang="en-GB" sz="1600" kern="0" dirty="0" smtClean="0">
                <a:solidFill>
                  <a:schemeClr val="tx2"/>
                </a:solidFill>
              </a:rPr>
              <a:t>http://www.population-health.manchester.ac.uk/staff/RichardEmsley/  </a:t>
            </a:r>
          </a:p>
          <a:p>
            <a:pPr algn="l" eaLnBrk="1" hangingPunct="1">
              <a:lnSpc>
                <a:spcPct val="90000"/>
              </a:lnSpc>
            </a:pPr>
            <a:r>
              <a:rPr lang="en-GB" sz="1600" kern="0" dirty="0" smtClean="0">
                <a:solidFill>
                  <a:schemeClr val="tx2"/>
                </a:solidFill>
              </a:rPr>
              <a:t>richard.emsley@manchester.ac.uk  </a:t>
            </a:r>
            <a:endParaRPr lang="en-GB" sz="1400" kern="0" dirty="0" smtClean="0"/>
          </a:p>
          <a:p>
            <a:pPr eaLnBrk="1" hangingPunct="1">
              <a:lnSpc>
                <a:spcPct val="90000"/>
              </a:lnSpc>
            </a:pPr>
            <a:endParaRPr lang="en-GB" sz="1600" kern="0" dirty="0" smtClean="0"/>
          </a:p>
          <a:p>
            <a:pPr eaLnBrk="1" hangingPunct="1">
              <a:lnSpc>
                <a:spcPct val="90000"/>
              </a:lnSpc>
            </a:pPr>
            <a:r>
              <a:rPr lang="en-GB" sz="1600" kern="0" dirty="0" smtClean="0"/>
              <a:t>Biometrics by the Harbour, Hobart, Australia</a:t>
            </a:r>
          </a:p>
          <a:p>
            <a:pPr eaLnBrk="1" hangingPunct="1">
              <a:lnSpc>
                <a:spcPct val="90000"/>
              </a:lnSpc>
            </a:pPr>
            <a:r>
              <a:rPr lang="en-GB" sz="1600" kern="0" dirty="0" smtClean="0"/>
              <a:t>Tuesday 1</a:t>
            </a:r>
            <a:r>
              <a:rPr lang="en-GB" sz="1600" kern="0" baseline="30000" dirty="0" smtClean="0"/>
              <a:t>st</a:t>
            </a:r>
            <a:r>
              <a:rPr lang="en-GB" sz="1600" kern="0" dirty="0" smtClean="0"/>
              <a:t> December 2015</a:t>
            </a:r>
          </a:p>
        </p:txBody>
      </p:sp>
      <p:pic>
        <p:nvPicPr>
          <p:cNvPr id="9" name="Picture 8" descr="C:\Users\MDEYDRAE\Admin\Logos\MAHSC Logos.zip\MAHSC Logos\JPEG\MAHSC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502" y="251518"/>
            <a:ext cx="1912670" cy="70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MRC NWHTM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15296" y="230880"/>
            <a:ext cx="2095500" cy="7429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Rationale: stratified medicine and treatment effect heterogeneity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805" y="1611351"/>
            <a:ext cx="8229600" cy="4525963"/>
          </a:xfrm>
        </p:spPr>
        <p:txBody>
          <a:bodyPr/>
          <a:lstStyle/>
          <a:p>
            <a:r>
              <a:rPr lang="en-GB" dirty="0" smtClean="0"/>
              <a:t>Nothing in the theory suggests that </a:t>
            </a:r>
            <a:r>
              <a:rPr lang="en-US" i="1" dirty="0" smtClean="0"/>
              <a:t>Y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/>
              <a:t>)</a:t>
            </a:r>
            <a:r>
              <a:rPr lang="en-US" i="1" dirty="0"/>
              <a:t>-Y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 smtClean="0"/>
              <a:t>) is the same for every person:</a:t>
            </a:r>
          </a:p>
          <a:p>
            <a:pPr lvl="1"/>
            <a:r>
              <a:rPr lang="en-US" dirty="0" smtClean="0"/>
              <a:t>Treatment effect heterogeneity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This is </a:t>
            </a:r>
            <a:r>
              <a:rPr lang="en-GB" dirty="0"/>
              <a:t>the underlying foundation of stratified medicine.</a:t>
            </a:r>
          </a:p>
          <a:p>
            <a:endParaRPr lang="en-GB" dirty="0" smtClean="0"/>
          </a:p>
          <a:p>
            <a:r>
              <a:rPr lang="en-GB" dirty="0" smtClean="0"/>
              <a:t>If a treatment is effective, we are interested in knowing who is it (most) effective for, in advance of treatment allocation/decisions to treat.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We need access to pre-treatment characteristics that predict treatment-effect heterogeneity:</a:t>
            </a:r>
          </a:p>
          <a:p>
            <a:pPr lvl="1"/>
            <a:r>
              <a:rPr lang="en-GB" b="1" dirty="0" smtClean="0">
                <a:solidFill>
                  <a:srgbClr val="FF0000"/>
                </a:solidFill>
              </a:rPr>
              <a:t>Not just predict outcome/response to treatment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85015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not predict treatment-outcome?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Given an additive treatment effect, the outcome of treatment is:</a:t>
            </a:r>
          </a:p>
          <a:p>
            <a:pPr algn="ctr">
              <a:buNone/>
            </a:pPr>
            <a:r>
              <a:rPr lang="en-GB" i="1" dirty="0" smtClean="0"/>
              <a:t>Y</a:t>
            </a:r>
            <a:r>
              <a:rPr lang="en-GB" dirty="0" smtClean="0"/>
              <a:t>(</a:t>
            </a:r>
            <a:r>
              <a:rPr lang="en-GB" i="1" dirty="0"/>
              <a:t>T</a:t>
            </a:r>
            <a:r>
              <a:rPr lang="en-GB" dirty="0" smtClean="0"/>
              <a:t>)=</a:t>
            </a:r>
            <a:r>
              <a:rPr lang="en-GB" i="1" dirty="0" smtClean="0"/>
              <a:t>Y</a:t>
            </a:r>
            <a:r>
              <a:rPr lang="en-GB" dirty="0" smtClean="0"/>
              <a:t>(</a:t>
            </a:r>
            <a:r>
              <a:rPr lang="en-GB" i="1" dirty="0"/>
              <a:t>C</a:t>
            </a:r>
            <a:r>
              <a:rPr lang="en-GB" dirty="0" smtClean="0"/>
              <a:t>) + ITE(</a:t>
            </a:r>
            <a:r>
              <a:rPr lang="en-GB" i="1" dirty="0" smtClean="0"/>
              <a:t>Y</a:t>
            </a:r>
            <a:r>
              <a:rPr lang="en-GB" dirty="0" smtClean="0"/>
              <a:t>) </a:t>
            </a:r>
          </a:p>
          <a:p>
            <a:pPr>
              <a:buNone/>
            </a:pPr>
            <a:r>
              <a:rPr lang="en-GB" dirty="0" smtClean="0"/>
              <a:t>		 </a:t>
            </a:r>
          </a:p>
          <a:p>
            <a:r>
              <a:rPr lang="en-GB" dirty="0" smtClean="0"/>
              <a:t>Now let's introduce a baseline marker, </a:t>
            </a:r>
            <a:r>
              <a:rPr lang="en-GB" i="1" dirty="0"/>
              <a:t>X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/>
              <a:t>C</a:t>
            </a:r>
            <a:r>
              <a:rPr lang="en-GB" dirty="0" smtClean="0"/>
              <a:t>orrelate </a:t>
            </a:r>
            <a:r>
              <a:rPr lang="en-GB" i="1" dirty="0"/>
              <a:t>X</a:t>
            </a:r>
            <a:r>
              <a:rPr lang="en-GB" dirty="0" smtClean="0"/>
              <a:t> with treatment outcome </a:t>
            </a:r>
            <a:r>
              <a:rPr lang="en-GB" i="1" dirty="0" smtClean="0"/>
              <a:t>Y</a:t>
            </a:r>
            <a:r>
              <a:rPr lang="en-GB" dirty="0" smtClean="0"/>
              <a:t>(</a:t>
            </a:r>
            <a:r>
              <a:rPr lang="en-GB" i="1" dirty="0"/>
              <a:t>T</a:t>
            </a:r>
            <a:r>
              <a:rPr lang="en-GB" dirty="0" smtClean="0"/>
              <a:t>):</a:t>
            </a:r>
          </a:p>
          <a:p>
            <a:pPr marL="0" indent="0" algn="ctr">
              <a:buNone/>
            </a:pPr>
            <a:r>
              <a:rPr lang="en-GB" dirty="0" err="1" smtClean="0"/>
              <a:t>Corr</a:t>
            </a:r>
            <a:r>
              <a:rPr lang="en-GB" dirty="0" smtClean="0"/>
              <a:t>(</a:t>
            </a:r>
            <a:r>
              <a:rPr lang="en-GB" i="1" dirty="0" smtClean="0"/>
              <a:t>X</a:t>
            </a:r>
            <a:r>
              <a:rPr lang="en-GB" dirty="0" smtClean="0"/>
              <a:t>,</a:t>
            </a:r>
            <a:r>
              <a:rPr lang="en-GB" i="1" dirty="0" smtClean="0"/>
              <a:t>Y</a:t>
            </a:r>
            <a:r>
              <a:rPr lang="en-GB" dirty="0" smtClean="0"/>
              <a:t>(</a:t>
            </a:r>
            <a:r>
              <a:rPr lang="en-GB" i="1" dirty="0"/>
              <a:t>T</a:t>
            </a:r>
            <a:r>
              <a:rPr lang="en-GB" dirty="0" smtClean="0"/>
              <a:t>))=</a:t>
            </a:r>
            <a:r>
              <a:rPr lang="en-GB" dirty="0" err="1" smtClean="0"/>
              <a:t>Corr</a:t>
            </a:r>
            <a:r>
              <a:rPr lang="en-GB" dirty="0" smtClean="0"/>
              <a:t>(</a:t>
            </a:r>
            <a:r>
              <a:rPr lang="en-GB" i="1" dirty="0" smtClean="0"/>
              <a:t>X</a:t>
            </a:r>
            <a:r>
              <a:rPr lang="en-GB" dirty="0" smtClean="0"/>
              <a:t>,</a:t>
            </a:r>
            <a:r>
              <a:rPr lang="en-GB" i="1" dirty="0" smtClean="0"/>
              <a:t>Y</a:t>
            </a:r>
            <a:r>
              <a:rPr lang="en-GB" dirty="0" smtClean="0"/>
              <a:t>(</a:t>
            </a:r>
            <a:r>
              <a:rPr lang="en-GB" i="1" dirty="0"/>
              <a:t>C</a:t>
            </a:r>
            <a:r>
              <a:rPr lang="en-GB" dirty="0" smtClean="0"/>
              <a:t>) </a:t>
            </a:r>
            <a:r>
              <a:rPr lang="en-GB" dirty="0"/>
              <a:t>+ ITE(</a:t>
            </a:r>
            <a:r>
              <a:rPr lang="en-GB" i="1" dirty="0"/>
              <a:t>Y</a:t>
            </a:r>
            <a:r>
              <a:rPr lang="en-GB" dirty="0" smtClean="0"/>
              <a:t>))</a:t>
            </a:r>
          </a:p>
          <a:p>
            <a:endParaRPr lang="en-GB" dirty="0" smtClean="0"/>
          </a:p>
          <a:p>
            <a:r>
              <a:rPr lang="en-GB" dirty="0" smtClean="0"/>
              <a:t>A significant correlation </a:t>
            </a:r>
            <a:r>
              <a:rPr lang="en-GB" dirty="0"/>
              <a:t>can arise from two sources:</a:t>
            </a:r>
            <a:endParaRPr lang="en-GB" dirty="0" smtClean="0"/>
          </a:p>
          <a:p>
            <a:pPr lvl="1"/>
            <a:r>
              <a:rPr lang="en-GB" i="1" dirty="0" smtClean="0"/>
              <a:t>Y</a:t>
            </a:r>
            <a:r>
              <a:rPr lang="en-GB" dirty="0" smtClean="0"/>
              <a:t>(</a:t>
            </a:r>
            <a:r>
              <a:rPr lang="en-GB" i="1" dirty="0"/>
              <a:t>C</a:t>
            </a:r>
            <a:r>
              <a:rPr lang="en-GB" dirty="0" smtClean="0"/>
              <a:t>) is correlated with </a:t>
            </a:r>
            <a:r>
              <a:rPr lang="en-GB" i="1" dirty="0" smtClean="0"/>
              <a:t>X</a:t>
            </a:r>
            <a:r>
              <a:rPr lang="en-GB" dirty="0" smtClean="0"/>
              <a:t> (prognosis), or</a:t>
            </a:r>
          </a:p>
          <a:p>
            <a:pPr lvl="1"/>
            <a:r>
              <a:rPr lang="en-GB" dirty="0" smtClean="0"/>
              <a:t>ITE(</a:t>
            </a:r>
            <a:r>
              <a:rPr lang="en-GB" i="1" dirty="0" smtClean="0"/>
              <a:t>Y</a:t>
            </a:r>
            <a:r>
              <a:rPr lang="en-GB" dirty="0" smtClean="0"/>
              <a:t>) is correlated with </a:t>
            </a:r>
            <a:r>
              <a:rPr lang="en-GB" i="1" dirty="0"/>
              <a:t>X</a:t>
            </a:r>
            <a:r>
              <a:rPr lang="en-GB" dirty="0" smtClean="0"/>
              <a:t> (prediction)</a:t>
            </a:r>
          </a:p>
          <a:p>
            <a:endParaRPr lang="en-GB" dirty="0" smtClean="0"/>
          </a:p>
          <a:p>
            <a:r>
              <a:rPr lang="en-GB" dirty="0" smtClean="0"/>
              <a:t>If </a:t>
            </a:r>
            <a:r>
              <a:rPr lang="en-GB" i="1" dirty="0"/>
              <a:t>X</a:t>
            </a:r>
            <a:r>
              <a:rPr lang="en-GB" dirty="0" smtClean="0"/>
              <a:t> is prognostic then you can get a correlation between </a:t>
            </a:r>
            <a:r>
              <a:rPr lang="en-GB" i="1" dirty="0" smtClean="0"/>
              <a:t>Y</a:t>
            </a:r>
            <a:r>
              <a:rPr lang="en-GB" dirty="0" smtClean="0"/>
              <a:t>(</a:t>
            </a:r>
            <a:r>
              <a:rPr lang="en-GB" i="1" dirty="0"/>
              <a:t>T</a:t>
            </a:r>
            <a:r>
              <a:rPr lang="en-GB" dirty="0" smtClean="0"/>
              <a:t>) and </a:t>
            </a:r>
            <a:r>
              <a:rPr lang="en-GB" i="1" dirty="0"/>
              <a:t>X</a:t>
            </a:r>
            <a:r>
              <a:rPr lang="en-GB" dirty="0" smtClean="0"/>
              <a:t> even when the ITE(</a:t>
            </a:r>
            <a:r>
              <a:rPr lang="en-GB" i="1" dirty="0" smtClean="0"/>
              <a:t>Y</a:t>
            </a:r>
            <a:r>
              <a:rPr lang="en-GB" dirty="0" smtClean="0"/>
              <a:t>) is </a:t>
            </a:r>
            <a:r>
              <a:rPr lang="en-GB" b="1" dirty="0" smtClean="0"/>
              <a:t>ZERO</a:t>
            </a:r>
            <a:r>
              <a:rPr lang="en-GB" dirty="0" smtClean="0"/>
              <a:t> for everyone in the study.</a:t>
            </a:r>
          </a:p>
        </p:txBody>
      </p:sp>
    </p:spTree>
    <p:extLst>
      <p:ext uri="{BB962C8B-B14F-4D97-AF65-F5344CB8AC3E}">
        <p14:creationId xmlns:p14="http://schemas.microsoft.com/office/powerpoint/2010/main" val="10306894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Predicting response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are we interested in predicting </a:t>
            </a:r>
            <a:r>
              <a:rPr lang="en-GB" dirty="0" smtClean="0"/>
              <a:t>response?</a:t>
            </a:r>
          </a:p>
          <a:p>
            <a:pPr lvl="1"/>
            <a:r>
              <a:rPr lang="en-GB" dirty="0" smtClean="0"/>
              <a:t>For </a:t>
            </a:r>
            <a:r>
              <a:rPr lang="en-GB" dirty="0"/>
              <a:t>the individual </a:t>
            </a:r>
            <a:r>
              <a:rPr lang="en-GB" dirty="0" smtClean="0"/>
              <a:t>patient who is responding</a:t>
            </a:r>
          </a:p>
          <a:p>
            <a:pPr lvl="1"/>
            <a:r>
              <a:rPr lang="en-GB" dirty="0" smtClean="0"/>
              <a:t>But why they are responding?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For non-responders, </a:t>
            </a:r>
            <a:r>
              <a:rPr lang="en-GB" dirty="0"/>
              <a:t>i</a:t>
            </a:r>
            <a:r>
              <a:rPr lang="en-GB" dirty="0" smtClean="0"/>
              <a:t>t </a:t>
            </a:r>
            <a:r>
              <a:rPr lang="en-GB" dirty="0"/>
              <a:t>doesn’t give enough information to decide on an alternative </a:t>
            </a:r>
            <a:r>
              <a:rPr lang="en-GB" dirty="0" smtClean="0"/>
              <a:t>treatment:</a:t>
            </a:r>
          </a:p>
          <a:p>
            <a:pPr lvl="1"/>
            <a:r>
              <a:rPr lang="en-GB" dirty="0" smtClean="0"/>
              <a:t>treatment with </a:t>
            </a:r>
            <a:r>
              <a:rPr lang="en-GB" dirty="0"/>
              <a:t>a different </a:t>
            </a:r>
            <a:r>
              <a:rPr lang="en-GB" dirty="0" smtClean="0"/>
              <a:t>mechanism (IL-6 vs. TNF-</a:t>
            </a:r>
            <a:r>
              <a:rPr lang="el-GR" dirty="0" smtClean="0"/>
              <a:t>α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more </a:t>
            </a:r>
            <a:r>
              <a:rPr lang="en-GB" dirty="0"/>
              <a:t>likely to comply </a:t>
            </a:r>
            <a:r>
              <a:rPr lang="en-GB" dirty="0" smtClean="0"/>
              <a:t>with treatment (oral vs. injection)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So </a:t>
            </a:r>
            <a:r>
              <a:rPr lang="en-GB" dirty="0"/>
              <a:t>this can’t tell us about stratified </a:t>
            </a:r>
            <a:r>
              <a:rPr lang="en-GB" dirty="0" smtClean="0"/>
              <a:t>medicine…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Stratified medicine assists in treatment decision making for next cohort of patients, not for current cohort…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54835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role of averages: treatment effects in stratified medicine (not </a:t>
            </a:r>
            <a:r>
              <a:rPr lang="en-GB" i="1" dirty="0" smtClean="0"/>
              <a:t>personalised</a:t>
            </a:r>
            <a:r>
              <a:rPr lang="en-GB" dirty="0" smtClean="0"/>
              <a:t>?)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Outcome=</a:t>
            </a:r>
            <a:r>
              <a:rPr lang="en-GB" i="1" dirty="0" smtClean="0"/>
              <a:t>Y</a:t>
            </a:r>
            <a:r>
              <a:rPr lang="en-GB" dirty="0" smtClean="0"/>
              <a:t>, Randomisation=</a:t>
            </a:r>
            <a:r>
              <a:rPr lang="en-GB" i="1" dirty="0" smtClean="0"/>
              <a:t>Z</a:t>
            </a:r>
            <a:r>
              <a:rPr lang="en-GB" i="1" dirty="0">
                <a:sym typeface="Symbol"/>
              </a:rPr>
              <a:t> {T,C</a:t>
            </a:r>
            <a:r>
              <a:rPr lang="en-GB" i="1" dirty="0" smtClean="0">
                <a:sym typeface="Symbol"/>
              </a:rPr>
              <a:t>}</a:t>
            </a:r>
            <a:r>
              <a:rPr lang="en-GB" dirty="0" smtClean="0"/>
              <a:t>, Marker=</a:t>
            </a:r>
            <a:r>
              <a:rPr lang="en-GB" i="1" dirty="0" smtClean="0"/>
              <a:t>X</a:t>
            </a:r>
            <a:r>
              <a:rPr lang="en-GB" dirty="0" smtClean="0">
                <a:sym typeface="Symbol"/>
              </a:rPr>
              <a:t>{0,1}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The overall ITT effect is estimated by</a:t>
            </a:r>
            <a:r>
              <a:rPr lang="en-GB" dirty="0"/>
              <a:t>: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Ave[</a:t>
            </a:r>
            <a:r>
              <a:rPr lang="en-GB" i="1" dirty="0" smtClean="0"/>
              <a:t>Y(</a:t>
            </a:r>
            <a:r>
              <a:rPr lang="en-GB" dirty="0" smtClean="0"/>
              <a:t>T)−</a:t>
            </a:r>
            <a:r>
              <a:rPr lang="en-GB" i="1" dirty="0" smtClean="0"/>
              <a:t>Y(</a:t>
            </a:r>
            <a:r>
              <a:rPr lang="en-GB" dirty="0" smtClean="0"/>
              <a:t>C)] = Ave[</a:t>
            </a:r>
            <a:r>
              <a:rPr lang="en-GB" i="1" dirty="0" smtClean="0"/>
              <a:t>Y</a:t>
            </a:r>
            <a:r>
              <a:rPr lang="en-GB" dirty="0" smtClean="0"/>
              <a:t>|</a:t>
            </a:r>
            <a:r>
              <a:rPr lang="en-GB" i="1" dirty="0" smtClean="0"/>
              <a:t>Z</a:t>
            </a:r>
            <a:r>
              <a:rPr lang="en-GB" dirty="0" smtClean="0"/>
              <a:t>=T] − Ave[</a:t>
            </a:r>
            <a:r>
              <a:rPr lang="en-GB" i="1" dirty="0" smtClean="0"/>
              <a:t>Y</a:t>
            </a:r>
            <a:r>
              <a:rPr lang="en-GB" dirty="0" smtClean="0"/>
              <a:t>|</a:t>
            </a:r>
            <a:r>
              <a:rPr lang="en-GB" i="1" dirty="0" smtClean="0"/>
              <a:t>Z</a:t>
            </a:r>
            <a:r>
              <a:rPr lang="en-GB" dirty="0" smtClean="0"/>
              <a:t>=C]</a:t>
            </a:r>
          </a:p>
          <a:p>
            <a:pPr marL="0" indent="0" algn="ctr">
              <a:buNone/>
            </a:pPr>
            <a:endParaRPr lang="en-GB" dirty="0"/>
          </a:p>
          <a:p>
            <a:pPr algn="just"/>
            <a:r>
              <a:rPr lang="en-GB" dirty="0" smtClean="0"/>
              <a:t>The ITT effect in the ‘predictive marker positive’ group: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Ave[</a:t>
            </a:r>
            <a:r>
              <a:rPr lang="en-GB" i="1" dirty="0"/>
              <a:t>Y(</a:t>
            </a:r>
            <a:r>
              <a:rPr lang="en-GB" dirty="0"/>
              <a:t>T)−</a:t>
            </a:r>
            <a:r>
              <a:rPr lang="en-GB" i="1" dirty="0"/>
              <a:t>Y(</a:t>
            </a:r>
            <a:r>
              <a:rPr lang="en-GB" dirty="0"/>
              <a:t>C)|</a:t>
            </a:r>
            <a:r>
              <a:rPr lang="en-GB" i="1" dirty="0" smtClean="0"/>
              <a:t>X</a:t>
            </a:r>
            <a:r>
              <a:rPr lang="en-GB" dirty="0" smtClean="0"/>
              <a:t>=1] </a:t>
            </a:r>
            <a:r>
              <a:rPr lang="en-GB" dirty="0"/>
              <a:t>= </a:t>
            </a:r>
            <a:r>
              <a:rPr lang="en-GB" dirty="0" smtClean="0"/>
              <a:t>Ave[</a:t>
            </a:r>
            <a:r>
              <a:rPr lang="en-GB" i="1" dirty="0" smtClean="0"/>
              <a:t>Y</a:t>
            </a:r>
            <a:r>
              <a:rPr lang="en-GB" dirty="0" smtClean="0"/>
              <a:t>|</a:t>
            </a:r>
            <a:r>
              <a:rPr lang="en-GB" i="1" dirty="0" smtClean="0"/>
              <a:t>Z</a:t>
            </a:r>
            <a:r>
              <a:rPr lang="en-GB" dirty="0" smtClean="0"/>
              <a:t>=T, </a:t>
            </a:r>
            <a:r>
              <a:rPr lang="en-GB" i="1" dirty="0" smtClean="0"/>
              <a:t>X</a:t>
            </a:r>
            <a:r>
              <a:rPr lang="en-GB" dirty="0" smtClean="0"/>
              <a:t>=1] </a:t>
            </a:r>
            <a:r>
              <a:rPr lang="en-GB" dirty="0"/>
              <a:t>− </a:t>
            </a:r>
            <a:r>
              <a:rPr lang="en-GB" dirty="0" smtClean="0"/>
              <a:t>Ave[</a:t>
            </a:r>
            <a:r>
              <a:rPr lang="en-GB" i="1" dirty="0" smtClean="0"/>
              <a:t>Y</a:t>
            </a:r>
            <a:r>
              <a:rPr lang="en-GB" dirty="0" smtClean="0"/>
              <a:t>|</a:t>
            </a:r>
            <a:r>
              <a:rPr lang="en-GB" i="1" dirty="0" smtClean="0"/>
              <a:t>Z</a:t>
            </a:r>
            <a:r>
              <a:rPr lang="en-GB" dirty="0" smtClean="0"/>
              <a:t>=C, </a:t>
            </a:r>
            <a:r>
              <a:rPr lang="en-GB" i="1" dirty="0" smtClean="0"/>
              <a:t>X</a:t>
            </a:r>
            <a:r>
              <a:rPr lang="en-GB" dirty="0" smtClean="0"/>
              <a:t>=1]</a:t>
            </a:r>
            <a:endParaRPr lang="en-GB" dirty="0"/>
          </a:p>
          <a:p>
            <a:pPr marL="0" indent="0" algn="ctr">
              <a:buNone/>
            </a:pPr>
            <a:endParaRPr lang="en-GB" dirty="0" smtClean="0"/>
          </a:p>
          <a:p>
            <a:pPr algn="just"/>
            <a:r>
              <a:rPr lang="en-GB" dirty="0"/>
              <a:t>The </a:t>
            </a:r>
            <a:r>
              <a:rPr lang="en-GB" dirty="0" smtClean="0"/>
              <a:t>ITT effect </a:t>
            </a:r>
            <a:r>
              <a:rPr lang="en-GB" dirty="0"/>
              <a:t>in the </a:t>
            </a:r>
            <a:r>
              <a:rPr lang="en-GB" dirty="0" smtClean="0"/>
              <a:t>‘predictive marker negative’ group: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Ave[</a:t>
            </a:r>
            <a:r>
              <a:rPr lang="en-GB" i="1" dirty="0"/>
              <a:t>Y(</a:t>
            </a:r>
            <a:r>
              <a:rPr lang="en-GB" dirty="0"/>
              <a:t>T)−</a:t>
            </a:r>
            <a:r>
              <a:rPr lang="en-GB" i="1" dirty="0"/>
              <a:t>Y(</a:t>
            </a:r>
            <a:r>
              <a:rPr lang="en-GB" dirty="0"/>
              <a:t>C)|</a:t>
            </a:r>
            <a:r>
              <a:rPr lang="en-GB" i="1" dirty="0" smtClean="0"/>
              <a:t>X</a:t>
            </a:r>
            <a:r>
              <a:rPr lang="en-GB" dirty="0" smtClean="0"/>
              <a:t>=0] </a:t>
            </a:r>
            <a:r>
              <a:rPr lang="en-GB" dirty="0"/>
              <a:t>= Ave[</a:t>
            </a:r>
            <a:r>
              <a:rPr lang="en-GB" i="1" dirty="0"/>
              <a:t>Y</a:t>
            </a:r>
            <a:r>
              <a:rPr lang="en-GB" dirty="0"/>
              <a:t>|</a:t>
            </a:r>
            <a:r>
              <a:rPr lang="en-GB" i="1" dirty="0"/>
              <a:t>Z</a:t>
            </a:r>
            <a:r>
              <a:rPr lang="en-GB" dirty="0"/>
              <a:t>=T, </a:t>
            </a:r>
            <a:r>
              <a:rPr lang="en-GB" i="1" dirty="0" smtClean="0"/>
              <a:t>X</a:t>
            </a:r>
            <a:r>
              <a:rPr lang="en-GB" dirty="0" smtClean="0"/>
              <a:t>=0] </a:t>
            </a:r>
            <a:r>
              <a:rPr lang="en-GB" dirty="0"/>
              <a:t>− Ave[</a:t>
            </a:r>
            <a:r>
              <a:rPr lang="en-GB" i="1" dirty="0"/>
              <a:t>Y</a:t>
            </a:r>
            <a:r>
              <a:rPr lang="en-GB" dirty="0"/>
              <a:t>|</a:t>
            </a:r>
            <a:r>
              <a:rPr lang="en-GB" i="1" dirty="0"/>
              <a:t>Z</a:t>
            </a:r>
            <a:r>
              <a:rPr lang="en-GB" dirty="0"/>
              <a:t>=C, </a:t>
            </a:r>
            <a:r>
              <a:rPr lang="en-GB" i="1" dirty="0" smtClean="0"/>
              <a:t>X</a:t>
            </a:r>
            <a:r>
              <a:rPr lang="en-GB" dirty="0" smtClean="0"/>
              <a:t>=0]</a:t>
            </a:r>
            <a:endParaRPr lang="en-GB" dirty="0"/>
          </a:p>
          <a:p>
            <a:pPr marL="0" indent="0" algn="ctr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69022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lIns="83201" tIns="41601" rIns="83201" bIns="41601"/>
          <a:lstStyle/>
          <a:p>
            <a:r>
              <a:rPr lang="en-GB" dirty="0" smtClean="0"/>
              <a:t>Interested in various measures of effect</a:t>
            </a:r>
          </a:p>
          <a:p>
            <a:pPr lvl="1"/>
            <a:r>
              <a:rPr lang="en-GB" dirty="0" smtClean="0"/>
              <a:t>Effectiveness - the benefit of a treatment policy </a:t>
            </a:r>
            <a:endParaRPr lang="en-GB" dirty="0"/>
          </a:p>
          <a:p>
            <a:pPr lvl="1"/>
            <a:r>
              <a:rPr lang="en-GB" dirty="0" smtClean="0"/>
              <a:t>Efficacy - the benefit of actually receiving treatment 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ITT measures effectiveness as </a:t>
            </a:r>
            <a:r>
              <a:rPr lang="en-GB" b="1" dirty="0" smtClean="0"/>
              <a:t>implemented in a given trial</a:t>
            </a:r>
          </a:p>
          <a:p>
            <a:endParaRPr lang="en-GB" b="1" dirty="0" smtClean="0"/>
          </a:p>
          <a:p>
            <a:r>
              <a:rPr lang="en-GB" b="1" dirty="0" smtClean="0"/>
              <a:t>What is the effectiveness </a:t>
            </a:r>
            <a:r>
              <a:rPr lang="en-GB" b="1" dirty="0"/>
              <a:t>of offering the </a:t>
            </a:r>
            <a:r>
              <a:rPr lang="en-GB" b="1" dirty="0" smtClean="0"/>
              <a:t>intervention?</a:t>
            </a:r>
            <a:endParaRPr lang="en-GB" b="1" dirty="0"/>
          </a:p>
          <a:p>
            <a:endParaRPr lang="en-GB" b="1" dirty="0"/>
          </a:p>
          <a:p>
            <a:r>
              <a:rPr lang="en-GB" dirty="0" smtClean="0"/>
              <a:t>It tells us whether randomising the treatment works</a:t>
            </a:r>
          </a:p>
          <a:p>
            <a:pPr lvl="1"/>
            <a:r>
              <a:rPr lang="en-GB" b="1" dirty="0" smtClean="0"/>
              <a:t>On average, not for an individual patient!</a:t>
            </a:r>
          </a:p>
          <a:p>
            <a:pPr lvl="1"/>
            <a:r>
              <a:rPr lang="en-GB" b="1" dirty="0" smtClean="0"/>
              <a:t>Regardless of whether you receive the treatment or not!</a:t>
            </a:r>
          </a:p>
          <a:p>
            <a:endParaRPr lang="en-GB" dirty="0" smtClean="0"/>
          </a:p>
          <a:p>
            <a:r>
              <a:rPr lang="en-GB" dirty="0"/>
              <a:t>Should stratified medicine be more interested in efficacy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lIns="83201" tIns="41601" rIns="83201" bIns="41601"/>
          <a:lstStyle/>
          <a:p>
            <a:r>
              <a:rPr lang="en-GB" dirty="0" smtClean="0"/>
              <a:t>What are we estimating?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90366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Variation in clinical trials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Senn</a:t>
            </a:r>
            <a:r>
              <a:rPr lang="en-GB" dirty="0" smtClean="0"/>
              <a:t> (2004) describes sources of variability in clinical trials:</a:t>
            </a:r>
          </a:p>
          <a:p>
            <a:pPr lvl="1"/>
            <a:r>
              <a:rPr lang="en-GB" dirty="0" smtClean="0"/>
              <a:t>Between treatments</a:t>
            </a:r>
          </a:p>
          <a:p>
            <a:pPr lvl="1"/>
            <a:r>
              <a:rPr lang="en-GB" dirty="0" smtClean="0"/>
              <a:t>Between patients</a:t>
            </a:r>
          </a:p>
          <a:p>
            <a:pPr lvl="1"/>
            <a:r>
              <a:rPr lang="en-GB" dirty="0" smtClean="0"/>
              <a:t>Patient-by-treatment interaction</a:t>
            </a:r>
          </a:p>
          <a:p>
            <a:pPr lvl="1"/>
            <a:r>
              <a:rPr lang="en-GB" dirty="0" smtClean="0"/>
              <a:t>Within patients</a:t>
            </a:r>
          </a:p>
          <a:p>
            <a:pPr lvl="1"/>
            <a:endParaRPr lang="en-GB" dirty="0"/>
          </a:p>
          <a:p>
            <a:r>
              <a:rPr lang="en-GB" dirty="0" smtClean="0"/>
              <a:t>In a parallel group design, only the between treatment variation is identified:</a:t>
            </a:r>
          </a:p>
          <a:p>
            <a:pPr lvl="1"/>
            <a:r>
              <a:rPr lang="en-GB" dirty="0" smtClean="0"/>
              <a:t>Everything else is in the error term</a:t>
            </a:r>
          </a:p>
          <a:p>
            <a:pPr lvl="1"/>
            <a:endParaRPr lang="en-GB" dirty="0"/>
          </a:p>
          <a:p>
            <a:r>
              <a:rPr lang="en-GB" dirty="0" smtClean="0"/>
              <a:t>In a cross-over trial, we can estimate between treatment and between patient variation</a:t>
            </a:r>
          </a:p>
          <a:p>
            <a:endParaRPr lang="en-GB" dirty="0"/>
          </a:p>
          <a:p>
            <a:r>
              <a:rPr lang="en-GB" dirty="0" smtClean="0"/>
              <a:t>In a repeated cross-over trial, we can estimate between treatment variation, between patient variation and the patient by treatment interaction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2266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3201" tIns="41601" rIns="83201" bIns="41601"/>
          <a:lstStyle/>
          <a:p>
            <a:pPr eaLnBrk="1" hangingPunct="1"/>
            <a:r>
              <a:rPr lang="en-GB" dirty="0" smtClean="0"/>
              <a:t>Markers which are not prognostic or predictive (irrelevant to outcome)</a:t>
            </a: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1805279" y="1443015"/>
            <a:ext cx="0" cy="35290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87279" tIns="43639" rIns="87279" bIns="43639"/>
          <a:lstStyle/>
          <a:p>
            <a:endParaRPr lang="en-GB"/>
          </a:p>
        </p:txBody>
      </p:sp>
      <p:sp>
        <p:nvSpPr>
          <p:cNvPr id="13317" name="Line 7"/>
          <p:cNvSpPr>
            <a:spLocks noChangeShapeType="1"/>
          </p:cNvSpPr>
          <p:nvPr/>
        </p:nvSpPr>
        <p:spPr bwMode="auto">
          <a:xfrm>
            <a:off x="1805280" y="4972025"/>
            <a:ext cx="58324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87279" tIns="43639" rIns="87279" bIns="43639"/>
          <a:lstStyle/>
          <a:p>
            <a:endParaRPr lang="en-GB"/>
          </a:p>
        </p:txBody>
      </p:sp>
      <p:sp>
        <p:nvSpPr>
          <p:cNvPr id="13318" name="Text Box 8"/>
          <p:cNvSpPr txBox="1">
            <a:spLocks noChangeArrowheads="1"/>
          </p:cNvSpPr>
          <p:nvPr/>
        </p:nvSpPr>
        <p:spPr bwMode="auto">
          <a:xfrm>
            <a:off x="523315" y="1398834"/>
            <a:ext cx="1332028" cy="39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7279" tIns="43639" rIns="87279" bIns="43639">
            <a:spAutoFit/>
          </a:bodyPr>
          <a:lstStyle/>
          <a:p>
            <a:r>
              <a:rPr lang="en-GB" dirty="0"/>
              <a:t>Outcome</a:t>
            </a:r>
          </a:p>
        </p:txBody>
      </p:sp>
      <p:sp>
        <p:nvSpPr>
          <p:cNvPr id="13319" name="Text Box 9"/>
          <p:cNvSpPr txBox="1">
            <a:spLocks noChangeArrowheads="1"/>
          </p:cNvSpPr>
          <p:nvPr/>
        </p:nvSpPr>
        <p:spPr bwMode="auto">
          <a:xfrm>
            <a:off x="5847156" y="4991075"/>
            <a:ext cx="1199683" cy="39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7279" tIns="43639" rIns="87279" bIns="43639">
            <a:spAutoFit/>
          </a:bodyPr>
          <a:lstStyle/>
          <a:p>
            <a:r>
              <a:rPr lang="en-GB" dirty="0" smtClean="0"/>
              <a:t>Markers</a:t>
            </a:r>
            <a:endParaRPr lang="en-GB" dirty="0"/>
          </a:p>
        </p:txBody>
      </p:sp>
      <p:sp>
        <p:nvSpPr>
          <p:cNvPr id="13320" name="Line 10"/>
          <p:cNvSpPr>
            <a:spLocks noChangeShapeType="1"/>
          </p:cNvSpPr>
          <p:nvPr/>
        </p:nvSpPr>
        <p:spPr bwMode="auto">
          <a:xfrm flipV="1">
            <a:off x="1806184" y="2611135"/>
            <a:ext cx="4614424" cy="1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87279" tIns="43639" rIns="87279" bIns="43639"/>
          <a:lstStyle/>
          <a:p>
            <a:endParaRPr lang="en-GB"/>
          </a:p>
        </p:txBody>
      </p:sp>
      <p:sp>
        <p:nvSpPr>
          <p:cNvPr id="13321" name="Line 11"/>
          <p:cNvSpPr>
            <a:spLocks noChangeShapeType="1"/>
          </p:cNvSpPr>
          <p:nvPr/>
        </p:nvSpPr>
        <p:spPr bwMode="auto">
          <a:xfrm flipV="1">
            <a:off x="1818971" y="3323301"/>
            <a:ext cx="46016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87279" tIns="43639" rIns="87279" bIns="43639"/>
          <a:lstStyle/>
          <a:p>
            <a:endParaRPr lang="en-GB"/>
          </a:p>
        </p:txBody>
      </p:sp>
      <p:sp>
        <p:nvSpPr>
          <p:cNvPr id="13322" name="Text Box 12"/>
          <p:cNvSpPr txBox="1">
            <a:spLocks noChangeArrowheads="1"/>
          </p:cNvSpPr>
          <p:nvPr/>
        </p:nvSpPr>
        <p:spPr bwMode="auto">
          <a:xfrm>
            <a:off x="6990054" y="2413181"/>
            <a:ext cx="1138642" cy="39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7279" tIns="43639" rIns="87279" bIns="43639">
            <a:spAutoFit/>
          </a:bodyPr>
          <a:lstStyle/>
          <a:p>
            <a:r>
              <a:rPr lang="en-GB" dirty="0"/>
              <a:t>Treated</a:t>
            </a:r>
          </a:p>
        </p:txBody>
      </p:sp>
      <p:sp>
        <p:nvSpPr>
          <p:cNvPr id="13323" name="Text Box 13"/>
          <p:cNvSpPr txBox="1">
            <a:spLocks noChangeArrowheads="1"/>
          </p:cNvSpPr>
          <p:nvPr/>
        </p:nvSpPr>
        <p:spPr bwMode="auto">
          <a:xfrm>
            <a:off x="6990054" y="3009567"/>
            <a:ext cx="1455459" cy="39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7279" tIns="43639" rIns="87279" bIns="43639">
            <a:spAutoFit/>
          </a:bodyPr>
          <a:lstStyle/>
          <a:p>
            <a:r>
              <a:rPr lang="en-GB" dirty="0"/>
              <a:t>Untreated</a:t>
            </a:r>
          </a:p>
        </p:txBody>
      </p:sp>
      <p:sp>
        <p:nvSpPr>
          <p:cNvPr id="13326" name="Line 16"/>
          <p:cNvSpPr>
            <a:spLocks noChangeShapeType="1"/>
          </p:cNvSpPr>
          <p:nvPr/>
        </p:nvSpPr>
        <p:spPr bwMode="auto">
          <a:xfrm flipV="1">
            <a:off x="6086767" y="4021909"/>
            <a:ext cx="300181" cy="453087"/>
          </a:xfrm>
          <a:prstGeom prst="line">
            <a:avLst/>
          </a:prstGeom>
          <a:noFill/>
          <a:ln w="3175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</p:spPr>
        <p:txBody>
          <a:bodyPr lIns="87279" tIns="43639" rIns="87279" bIns="43639"/>
          <a:lstStyle/>
          <a:p>
            <a:endParaRPr lang="en-GB"/>
          </a:p>
        </p:txBody>
      </p:sp>
      <p:sp>
        <p:nvSpPr>
          <p:cNvPr id="13327" name="Text Box 17"/>
          <p:cNvSpPr txBox="1">
            <a:spLocks noChangeArrowheads="1"/>
          </p:cNvSpPr>
          <p:nvPr/>
        </p:nvSpPr>
        <p:spPr bwMode="auto">
          <a:xfrm>
            <a:off x="5355939" y="3589161"/>
            <a:ext cx="2299216" cy="39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7279" tIns="43639" rIns="87279" bIns="43639">
            <a:spAutoFit/>
          </a:bodyPr>
          <a:lstStyle/>
          <a:p>
            <a:r>
              <a:rPr lang="en-GB" dirty="0"/>
              <a:t>Treatment effect</a:t>
            </a: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V="1">
            <a:off x="1853523" y="4572122"/>
            <a:ext cx="4533425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lIns="87279" tIns="43639" rIns="87279" bIns="43639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3176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3201" tIns="41601" rIns="83201" bIns="41601"/>
          <a:lstStyle/>
          <a:p>
            <a:pPr eaLnBrk="1" hangingPunct="1"/>
            <a:r>
              <a:rPr lang="en-GB" dirty="0" smtClean="0"/>
              <a:t>Prognostic markers </a:t>
            </a:r>
            <a:r>
              <a:rPr lang="en-GB" dirty="0"/>
              <a:t>(risk factors)</a:t>
            </a:r>
            <a:endParaRPr lang="en-GB" dirty="0" smtClean="0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1805279" y="1443015"/>
            <a:ext cx="0" cy="35290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87279" tIns="43639" rIns="87279" bIns="43639"/>
          <a:lstStyle/>
          <a:p>
            <a:endParaRPr lang="en-GB"/>
          </a:p>
        </p:txBody>
      </p:sp>
      <p:sp>
        <p:nvSpPr>
          <p:cNvPr id="13317" name="Line 7"/>
          <p:cNvSpPr>
            <a:spLocks noChangeShapeType="1"/>
          </p:cNvSpPr>
          <p:nvPr/>
        </p:nvSpPr>
        <p:spPr bwMode="auto">
          <a:xfrm>
            <a:off x="1805280" y="4972025"/>
            <a:ext cx="58324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87279" tIns="43639" rIns="87279" bIns="43639"/>
          <a:lstStyle/>
          <a:p>
            <a:endParaRPr lang="en-GB"/>
          </a:p>
        </p:txBody>
      </p:sp>
      <p:sp>
        <p:nvSpPr>
          <p:cNvPr id="13318" name="Text Box 8"/>
          <p:cNvSpPr txBox="1">
            <a:spLocks noChangeArrowheads="1"/>
          </p:cNvSpPr>
          <p:nvPr/>
        </p:nvSpPr>
        <p:spPr bwMode="auto">
          <a:xfrm>
            <a:off x="523315" y="1398834"/>
            <a:ext cx="1332028" cy="39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7279" tIns="43639" rIns="87279" bIns="43639">
            <a:spAutoFit/>
          </a:bodyPr>
          <a:lstStyle/>
          <a:p>
            <a:r>
              <a:rPr lang="en-GB" dirty="0"/>
              <a:t>Outcome</a:t>
            </a:r>
          </a:p>
        </p:txBody>
      </p:sp>
      <p:sp>
        <p:nvSpPr>
          <p:cNvPr id="13319" name="Text Box 9"/>
          <p:cNvSpPr txBox="1">
            <a:spLocks noChangeArrowheads="1"/>
          </p:cNvSpPr>
          <p:nvPr/>
        </p:nvSpPr>
        <p:spPr bwMode="auto">
          <a:xfrm>
            <a:off x="5118590" y="4991075"/>
            <a:ext cx="2656815" cy="39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7279" tIns="43639" rIns="87279" bIns="43639">
            <a:spAutoFit/>
          </a:bodyPr>
          <a:lstStyle/>
          <a:p>
            <a:r>
              <a:rPr lang="en-GB" dirty="0" smtClean="0"/>
              <a:t>Prognostic markers</a:t>
            </a:r>
            <a:endParaRPr lang="en-GB" dirty="0"/>
          </a:p>
        </p:txBody>
      </p:sp>
      <p:sp>
        <p:nvSpPr>
          <p:cNvPr id="13320" name="Line 10"/>
          <p:cNvSpPr>
            <a:spLocks noChangeShapeType="1"/>
          </p:cNvSpPr>
          <p:nvPr/>
        </p:nvSpPr>
        <p:spPr bwMode="auto">
          <a:xfrm flipV="1">
            <a:off x="2092616" y="1658915"/>
            <a:ext cx="4465639" cy="2663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87279" tIns="43639" rIns="87279" bIns="43639"/>
          <a:lstStyle/>
          <a:p>
            <a:endParaRPr lang="en-GB"/>
          </a:p>
        </p:txBody>
      </p:sp>
      <p:sp>
        <p:nvSpPr>
          <p:cNvPr id="13321" name="Line 11"/>
          <p:cNvSpPr>
            <a:spLocks noChangeShapeType="1"/>
          </p:cNvSpPr>
          <p:nvPr/>
        </p:nvSpPr>
        <p:spPr bwMode="auto">
          <a:xfrm flipV="1">
            <a:off x="2597441" y="2162152"/>
            <a:ext cx="4392613" cy="2665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87279" tIns="43639" rIns="87279" bIns="43639"/>
          <a:lstStyle/>
          <a:p>
            <a:endParaRPr lang="en-GB"/>
          </a:p>
        </p:txBody>
      </p:sp>
      <p:sp>
        <p:nvSpPr>
          <p:cNvPr id="13322" name="Text Box 12"/>
          <p:cNvSpPr txBox="1">
            <a:spLocks noChangeArrowheads="1"/>
          </p:cNvSpPr>
          <p:nvPr/>
        </p:nvSpPr>
        <p:spPr bwMode="auto">
          <a:xfrm>
            <a:off x="6454069" y="1390626"/>
            <a:ext cx="1138642" cy="39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7279" tIns="43639" rIns="87279" bIns="43639">
            <a:spAutoFit/>
          </a:bodyPr>
          <a:lstStyle/>
          <a:p>
            <a:r>
              <a:rPr lang="en-GB"/>
              <a:t>Treated</a:t>
            </a:r>
          </a:p>
        </p:txBody>
      </p:sp>
      <p:sp>
        <p:nvSpPr>
          <p:cNvPr id="13323" name="Text Box 13"/>
          <p:cNvSpPr txBox="1">
            <a:spLocks noChangeArrowheads="1"/>
          </p:cNvSpPr>
          <p:nvPr/>
        </p:nvSpPr>
        <p:spPr bwMode="auto">
          <a:xfrm>
            <a:off x="6979874" y="1966888"/>
            <a:ext cx="1455459" cy="39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7279" tIns="43639" rIns="87279" bIns="43639">
            <a:spAutoFit/>
          </a:bodyPr>
          <a:lstStyle/>
          <a:p>
            <a:r>
              <a:rPr lang="en-GB"/>
              <a:t>Untreated</a:t>
            </a:r>
          </a:p>
        </p:txBody>
      </p:sp>
      <p:sp>
        <p:nvSpPr>
          <p:cNvPr id="13326" name="Line 16"/>
          <p:cNvSpPr>
            <a:spLocks noChangeShapeType="1"/>
          </p:cNvSpPr>
          <p:nvPr/>
        </p:nvSpPr>
        <p:spPr bwMode="auto">
          <a:xfrm flipV="1">
            <a:off x="6086767" y="4021909"/>
            <a:ext cx="300181" cy="453087"/>
          </a:xfrm>
          <a:prstGeom prst="line">
            <a:avLst/>
          </a:prstGeom>
          <a:noFill/>
          <a:ln w="3175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</p:spPr>
        <p:txBody>
          <a:bodyPr lIns="87279" tIns="43639" rIns="87279" bIns="43639"/>
          <a:lstStyle/>
          <a:p>
            <a:endParaRPr lang="en-GB"/>
          </a:p>
        </p:txBody>
      </p:sp>
      <p:sp>
        <p:nvSpPr>
          <p:cNvPr id="13327" name="Text Box 17"/>
          <p:cNvSpPr txBox="1">
            <a:spLocks noChangeArrowheads="1"/>
          </p:cNvSpPr>
          <p:nvPr/>
        </p:nvSpPr>
        <p:spPr bwMode="auto">
          <a:xfrm>
            <a:off x="5355939" y="3589161"/>
            <a:ext cx="2299216" cy="39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7279" tIns="43639" rIns="87279" bIns="43639">
            <a:spAutoFit/>
          </a:bodyPr>
          <a:lstStyle/>
          <a:p>
            <a:r>
              <a:rPr lang="en-GB" dirty="0"/>
              <a:t>Treatment effect</a:t>
            </a: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V="1">
            <a:off x="2217307" y="4572122"/>
            <a:ext cx="5154675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lIns="87279" tIns="43639" rIns="87279" bIns="43639"/>
          <a:lstStyle/>
          <a:p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453594" y="5708069"/>
            <a:ext cx="8496443" cy="1015663"/>
          </a:xfrm>
          <a:prstGeom prst="rect">
            <a:avLst/>
          </a:prstGeom>
          <a:noFill/>
        </p:spPr>
        <p:txBody>
          <a:bodyPr wrap="square" lIns="87279" tIns="43639" rIns="87279" bIns="43639" rtlCol="0">
            <a:spAutoFit/>
          </a:bodyPr>
          <a:lstStyle/>
          <a:p>
            <a:pPr algn="just"/>
            <a:r>
              <a:rPr lang="en-GB" dirty="0"/>
              <a:t>A ‘</a:t>
            </a:r>
            <a:r>
              <a:rPr lang="en-GB" b="1" dirty="0">
                <a:solidFill>
                  <a:srgbClr val="FF0000"/>
                </a:solidFill>
              </a:rPr>
              <a:t>prognostic biomarker</a:t>
            </a:r>
            <a:r>
              <a:rPr lang="en-GB" dirty="0"/>
              <a:t>’ is a biological measurement made before treatment to indicate long-term outcome for patients either untreated or receiving standard </a:t>
            </a:r>
            <a:r>
              <a:rPr lang="en-GB" dirty="0" smtClean="0"/>
              <a:t>treatment (Simon 2010).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37340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Prognostic markers in a treated cohort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Searching for prognostic markers of response in a treated only cohort is akin to a (nested) case-control </a:t>
            </a:r>
            <a:r>
              <a:rPr lang="en-GB" dirty="0" smtClean="0"/>
              <a:t>study: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467" y="2776538"/>
            <a:ext cx="6554233" cy="1781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0706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3201" tIns="41601" rIns="83201" bIns="41601"/>
          <a:lstStyle/>
          <a:p>
            <a:pPr eaLnBrk="1" hangingPunct="1"/>
            <a:r>
              <a:rPr lang="en-GB" dirty="0" smtClean="0"/>
              <a:t>Predictive marker</a:t>
            </a:r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1763713" y="1526145"/>
            <a:ext cx="0" cy="35290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87279" tIns="43639" rIns="87279" bIns="43639"/>
          <a:lstStyle/>
          <a:p>
            <a:endParaRPr lang="en-GB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1763714" y="5055155"/>
            <a:ext cx="58324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87279" tIns="43639" rIns="87279" bIns="43639"/>
          <a:lstStyle/>
          <a:p>
            <a:endParaRPr lang="en-GB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343205" y="1553817"/>
            <a:ext cx="1332028" cy="39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7279" tIns="43639" rIns="87279" bIns="43639">
            <a:spAutoFit/>
          </a:bodyPr>
          <a:lstStyle/>
          <a:p>
            <a:r>
              <a:rPr lang="en-GB"/>
              <a:t>Outcome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5149016" y="5103685"/>
            <a:ext cx="2442973" cy="39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7279" tIns="43639" rIns="87279" bIns="43639">
            <a:spAutoFit/>
          </a:bodyPr>
          <a:lstStyle/>
          <a:p>
            <a:r>
              <a:rPr lang="en-GB" dirty="0" smtClean="0"/>
              <a:t>Predictive marker</a:t>
            </a:r>
            <a:endParaRPr lang="en-GB" dirty="0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V="1">
            <a:off x="2051050" y="1742045"/>
            <a:ext cx="4465639" cy="2663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87279" tIns="43639" rIns="87279" bIns="43639"/>
          <a:lstStyle/>
          <a:p>
            <a:endParaRPr lang="en-GB"/>
          </a:p>
        </p:txBody>
      </p:sp>
      <p:sp>
        <p:nvSpPr>
          <p:cNvPr id="20489" name="Text Box 10"/>
          <p:cNvSpPr txBox="1">
            <a:spLocks noChangeArrowheads="1"/>
          </p:cNvSpPr>
          <p:nvPr/>
        </p:nvSpPr>
        <p:spPr bwMode="auto">
          <a:xfrm>
            <a:off x="6412504" y="1473756"/>
            <a:ext cx="1138642" cy="39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7279" tIns="43639" rIns="87279" bIns="43639">
            <a:spAutoFit/>
          </a:bodyPr>
          <a:lstStyle/>
          <a:p>
            <a:r>
              <a:rPr lang="en-GB"/>
              <a:t>Treated</a:t>
            </a:r>
          </a:p>
        </p:txBody>
      </p:sp>
      <p:sp>
        <p:nvSpPr>
          <p:cNvPr id="20490" name="Text Box 15"/>
          <p:cNvSpPr txBox="1">
            <a:spLocks noChangeArrowheads="1"/>
          </p:cNvSpPr>
          <p:nvPr/>
        </p:nvSpPr>
        <p:spPr bwMode="auto">
          <a:xfrm>
            <a:off x="2573056" y="1534443"/>
            <a:ext cx="2265232" cy="87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7279" tIns="43639" rIns="87279" bIns="43639">
            <a:spAutoFit/>
          </a:bodyPr>
          <a:lstStyle/>
          <a:p>
            <a:r>
              <a:rPr lang="en-GB" sz="1700" dirty="0"/>
              <a:t>Treatment effect</a:t>
            </a:r>
          </a:p>
          <a:p>
            <a:r>
              <a:rPr lang="en-GB" sz="1700" dirty="0"/>
              <a:t>depends on </a:t>
            </a:r>
            <a:br>
              <a:rPr lang="en-GB" sz="1700" dirty="0"/>
            </a:br>
            <a:r>
              <a:rPr lang="en-GB" sz="1700" dirty="0"/>
              <a:t>predictive variable </a:t>
            </a:r>
          </a:p>
        </p:txBody>
      </p:sp>
      <p:sp>
        <p:nvSpPr>
          <p:cNvPr id="20491" name="Line 16"/>
          <p:cNvSpPr>
            <a:spLocks noChangeShapeType="1"/>
          </p:cNvSpPr>
          <p:nvPr/>
        </p:nvSpPr>
        <p:spPr bwMode="auto">
          <a:xfrm flipV="1">
            <a:off x="2195514" y="3254931"/>
            <a:ext cx="5472112" cy="1511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87279" tIns="43639" rIns="87279" bIns="43639"/>
          <a:lstStyle/>
          <a:p>
            <a:endParaRPr lang="en-GB"/>
          </a:p>
        </p:txBody>
      </p:sp>
      <p:sp>
        <p:nvSpPr>
          <p:cNvPr id="20492" name="Text Box 17"/>
          <p:cNvSpPr txBox="1">
            <a:spLocks noChangeArrowheads="1"/>
          </p:cNvSpPr>
          <p:nvPr/>
        </p:nvSpPr>
        <p:spPr bwMode="auto">
          <a:xfrm>
            <a:off x="7370109" y="2913619"/>
            <a:ext cx="1455459" cy="39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7279" tIns="43639" rIns="87279" bIns="43639">
            <a:spAutoFit/>
          </a:bodyPr>
          <a:lstStyle/>
          <a:p>
            <a:r>
              <a:rPr lang="en-GB"/>
              <a:t>Untreated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2195514" y="3893106"/>
            <a:ext cx="5400675" cy="1032854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lIns="87279" tIns="43639" rIns="87279" bIns="43639"/>
          <a:lstStyle/>
          <a:p>
            <a:endParaRPr lang="en-GB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H="1" flipV="1">
            <a:off x="3851565" y="2457776"/>
            <a:ext cx="1755869" cy="1552807"/>
          </a:xfrm>
          <a:prstGeom prst="line">
            <a:avLst/>
          </a:prstGeom>
          <a:noFill/>
          <a:ln w="3175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</p:spPr>
        <p:txBody>
          <a:bodyPr lIns="87279" tIns="43639" rIns="87279" bIns="43639"/>
          <a:lstStyle/>
          <a:p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453594" y="5708070"/>
            <a:ext cx="8496443" cy="1323439"/>
          </a:xfrm>
          <a:prstGeom prst="rect">
            <a:avLst/>
          </a:prstGeom>
          <a:noFill/>
        </p:spPr>
        <p:txBody>
          <a:bodyPr wrap="square" lIns="87279" tIns="43639" rIns="87279" bIns="43639" rtlCol="0">
            <a:spAutoFit/>
          </a:bodyPr>
          <a:lstStyle/>
          <a:p>
            <a:pPr algn="l"/>
            <a:r>
              <a:rPr lang="en-GB" dirty="0"/>
              <a:t>A ‘</a:t>
            </a:r>
            <a:r>
              <a:rPr lang="en-GB" b="1" dirty="0">
                <a:solidFill>
                  <a:srgbClr val="FF0000"/>
                </a:solidFill>
              </a:rPr>
              <a:t>predictive biomarker</a:t>
            </a:r>
            <a:r>
              <a:rPr lang="en-GB" dirty="0"/>
              <a:t>’ is a biological measurement made before treatment to identify which patient is likely or unlikely to benefit from a particular </a:t>
            </a:r>
            <a:r>
              <a:rPr lang="en-GB" dirty="0" smtClean="0"/>
              <a:t>treatment (Simon 2010).</a:t>
            </a:r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58354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Manchester, England</a:t>
            </a:r>
            <a:endParaRPr lang="en-GB" dirty="0"/>
          </a:p>
        </p:txBody>
      </p:sp>
      <p:sp>
        <p:nvSpPr>
          <p:cNvPr id="506882" name="AutoShape 2" descr="data:image/jpg;base64,/9j/4AAQSkZJRgABAQAAAQABAAD/2wCEAAkGBhAGEBUQERASEhATFRIVFBYPFBYYERcSFRcYFRMUExUXHiYeGSUoHRcSHy8hIycpLSwtFR4xNTAqNSkrLCkBCQoKDQsNEQ4OGS0kHiQ2KSk2NTQtNTMrNTI1LDI1Kyk1KTE2NTU1KSw1NiksKSk1MSspLCkpKS42KSkpKSkpKf/AABEIAKoBKQMBIgACEQEDEQH/xAAbAAEAAwEBAQEAAAAAAAAAAAAABAUGAwIBB//EADYQAAIBAgUCBAMHAwUBAAAAAAABAgMRBAUSITEGQRNRYXEUIpEyQlKBobHBBxXRI2KC8PEz/8QAFQEBAQAAAAAAAAAAAAAAAAAAAAP/xAAaEQEAAgMBAAAAAAAAAAAAAAAAAgMRIYEB/9oADAMBAAIRAxEAPwD9xAAAAAAAAAAAAAAAAAAAAAALhuwAHmNRT4advJnoAAAAAAAAAAAAAAAAAAAAAAAAAAAAAAAAAAAAAAAAAAcq+Ijh1eTtfgCqzPPlh4txdopO8n29iVk+Zf3Glr7fuYrOsNicwqeDBqNF/wD0l3avwn2XY1LayelGkkt47/sBFxWKdWpKSbs/dbdjjVxDablN25bk9rLu7nkz+dYR55VhQ8bTTveUEmnK33pSfZcWW1/YC26Wz95viGqUZeCttUttT816G4KfJMHhsnpqMJQ8r37lnHFQk7KcW/RoDqAAAAAAAAAAAAAAAAAAAAAAAAAAAAAAAAAAAAAAAAVPUcmqWzs7/wAFsQcwwfxbS7foBRVk8JTg3fS18z7fmRqGM+Kt88ZK3ytPlccfX6GoxeHi6fhvsv0RlvAp5dqlfTFcuT47L/C9wO7djnRoqnvZanZye7u7JcvfsjpF6l5e4TuB9K7OszllkIuEdVSc1CPo3dt/kkyxKWFT+84+FKKbhQbc32dR22Xsv3YG+y6cqlKLl9ppXJJ8itKsfQAAAAAAAAAAAAAAAAAAAAAAAAAAAAAAAAAAAAAAAAK/G0pKEvL1f/bmMUHj661RlGFJ6km7xnNP5ZW4Vt/qbXNcV8LDhNPnVwjKYvH/ABEJSgm91p08yk39le/AEqEtav7/ALnorMtqPHydSV1pktMNrL5ebcppuS8ifWoqurO9vRtP6rcCFm2IdKDtiIUZSTUHNL7ae73527Jd/YtehskWX0vEb1znu5Pdtvltsqp5DRq1VWmpTmlZeJJyil6Jl/luY/BJQaWj05QF+D5GSmrrg+gAAAAAAAAAAAAAAAAAAAAAAAAAAAAAAAAAAAAAA+N6d3wea1ZUIuT4XkrmexuMeJm2m0uEr9vUCyzGdDHR8OU1/H14KHNcueH0U6K2Ti01xt5nKWPpxqqi5f6rjqUbO7jvv5dmXGQ42FZyp3UpRez8vON/QCqhgnhnee09724s9zqRcxzhUazpzupNNxlLaDkr/K393gpa/WMZ014NKpKtPbS1ZQduW+Jb+XIGkBEy6NZU060oyqNJtRjpSb3aW/5fkSwLHIMe5znRf3bOPs1/6XhlMLV+FrQnbZ/LL2fH6/uatO4AAAAAAAAAAAAAAAAAAAAAAAAAAAAAAAAAAAAABSdR1fASk7qO6bXC9WjJ5j1HHCOnGFpzlNKavdxpptTn8t15bep+h1qEcRFxkrplNh+j8Nh5uagrv0ApoYSlKfjqMXNxS1rf5eyRwwucQ+KVOnPVJPTOMb2i03qv67pfkSs16Iq4uqp069SCjvFRk7L2XBP6b6Phk15y+ao225PdtvdtsCXm2BoOOqcE3LsfMNk+H8NypxTdnZkjO8seZxUU7f4JGW4FZfTUFvYDMKsuG0ne1m97+X7fU6H3qfKKGHnHFVZRjCm3K82lCL/E29l239iBgc9wuZycKOIo1ZpOTjSqRlLSmk3aL4u0r+qAm2uTMJmc8K925R8n/BEOdWsqXN/+MZP9kBr6dRVUmuGeik6XxClT0a9Vvsu97x7F2AAAAAAAAAAAAAAAAAAAAAAAAAAAAAAAAAAAAAAAABHx2K+Ejqtft6HGnnFKSTbafdWbt9Dj1BUSpWauny7/ALGfweI+Jhqtp3at7Oy/gD31w3nuEqUaKvOcHGOp2V21z6bGP6R6WxWUYp1qypqHhVILRU1vVKdKS20rtCX6G0AXhfZCudUfdSxngAAg+4OpHLqniJJXa1W732uzVxlrV/MwWZ5ZLMJ034jjCEruC4k+zb9PL1LmGY1aasp7L0QGlBWYDN/GajOyk+Gu5ZgAAAAAAAAAAAAAAAAAAAAAAAAAAAAAAAAAAAAOOKquhByVrrz4/QBiMPDEL5lsvMz2MUVN6Ps9rcEfMs6jTs61aME9o6mop8cLvyj6ncD6AeVJPby5A9AAAAQc2zJZXTdRwnNXS+S1/mdu7A84zEyWIoUo8uUpS89K2X6t/Q3keDCdE5JPFVZYytfVJ/KpO+mP3Yp+iN4AAAAAAAAAAAAAAAAAAAAAAAAAAAAAAAAAAAA8Vaaqpp8M9gDH1/6d0sXWdSpJyXZNt29iFichr5dV8SnVUoQTiqV0oNPn5Vtf1NjmeMeEinG2pvv5dzPzk6jbfLd2BnquPxOaVo0qUZ4emrurOcYuTtxGHKXfcvMPQWGioq7t3k7yb7uT7t+Z8rYmGGV5zjBec5JL9T2pJq91bm/a3ncD0CDUziktoTjVn+Ck1KdvaPH52XqiHV6tw1DVq8RSi7OLpy1t+iAuivr5LTxM1OTm2mmk5y0bf7b28yBQ6yo1XvTrwj2lKGz/ACi219CI80xnUbdPD0fCpPVFynvNxaaurW0+fcDe5Pm8KkvBWnUu0e3v6l0ZrpHpGHT8b/ffJpQAAAAAAAAAAAAAAAAAAAAAAAAAAAAAAAAAAAEfFY2GFTbav2V97ndmazrLMRVu6WlX1cr8XcClzjq2jg5uNSU51LX0046ny9r8Lvsc8N1Ph68ZScnHTFyanFp2X4V95+iLnp3omlgY6qkdU3u7lpjOl8NjFZ01t6AYfp3ohdRXxOIk5OTbWrsm20kuy34LbEf08lScfAr1KcY3aUJtJX8lc2eEwkcFBQgrJHYDGYD+nVPCR1KTVW99Se9/O5ZZd0fRw6/1IqUr3u+fzNCAIX9loW0+HG3sd8Ng4YRWhFJeh2AAAAAAAAAAAAAAA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76200" y="-776288"/>
            <a:ext cx="2828925" cy="16192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06884" name="Picture 4" descr="http://www.novars.manchester.ac.uk/images/uk_map170x21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999" y="1527716"/>
            <a:ext cx="2281826" cy="2885839"/>
          </a:xfrm>
          <a:prstGeom prst="rect">
            <a:avLst/>
          </a:prstGeom>
          <a:noFill/>
        </p:spPr>
      </p:pic>
      <p:pic>
        <p:nvPicPr>
          <p:cNvPr id="8" name="Picture 8" descr="http://cache.virtualtourist.com/1849632-Manchester_at_night-Manchester.gif"/>
          <p:cNvPicPr>
            <a:picLocks noChangeAspect="1" noChangeArrowheads="1"/>
          </p:cNvPicPr>
          <p:nvPr/>
        </p:nvPicPr>
        <p:blipFill>
          <a:blip r:embed="rId3" cstate="print"/>
          <a:srcRect t="21108"/>
          <a:stretch>
            <a:fillRect/>
          </a:stretch>
        </p:blipFill>
        <p:spPr bwMode="auto">
          <a:xfrm>
            <a:off x="713473" y="4560848"/>
            <a:ext cx="3928605" cy="2042259"/>
          </a:xfrm>
          <a:prstGeom prst="rect">
            <a:avLst/>
          </a:prstGeom>
          <a:noFill/>
        </p:spPr>
      </p:pic>
      <p:pic>
        <p:nvPicPr>
          <p:cNvPr id="587778" name="Picture 2" descr="Old Trafford - Manchester United set to make Old Trafford bigger than Wemble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96468" y="4580009"/>
            <a:ext cx="3256155" cy="2031558"/>
          </a:xfrm>
          <a:prstGeom prst="rect">
            <a:avLst/>
          </a:prstGeom>
          <a:noFill/>
        </p:spPr>
      </p:pic>
      <p:pic>
        <p:nvPicPr>
          <p:cNvPr id="587780" name="Picture 4" descr="VUM-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90521" y="1598767"/>
            <a:ext cx="4762500" cy="2476501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3" t="25187" r="14477" b="22116"/>
          <a:stretch/>
        </p:blipFill>
        <p:spPr bwMode="auto">
          <a:xfrm>
            <a:off x="395536" y="1975164"/>
            <a:ext cx="8496944" cy="3501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22958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3201" tIns="41601" rIns="83201" bIns="41601"/>
          <a:lstStyle/>
          <a:p>
            <a:pPr eaLnBrk="1" hangingPunct="1"/>
            <a:r>
              <a:rPr lang="en-GB" dirty="0" smtClean="0"/>
              <a:t>Predictive marker with qualitative interaction</a:t>
            </a:r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1763713" y="1526144"/>
            <a:ext cx="0" cy="397344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87279" tIns="43639" rIns="87279" bIns="43639"/>
          <a:lstStyle/>
          <a:p>
            <a:endParaRPr lang="en-GB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1763714" y="5055155"/>
            <a:ext cx="58324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87279" tIns="43639" rIns="87279" bIns="43639"/>
          <a:lstStyle/>
          <a:p>
            <a:endParaRPr lang="en-GB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343205" y="1553817"/>
            <a:ext cx="1332028" cy="39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7279" tIns="43639" rIns="87279" bIns="43639">
            <a:spAutoFit/>
          </a:bodyPr>
          <a:lstStyle/>
          <a:p>
            <a:r>
              <a:rPr lang="en-GB"/>
              <a:t>Outcome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5149016" y="5103685"/>
            <a:ext cx="2442973" cy="39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7279" tIns="43639" rIns="87279" bIns="43639">
            <a:spAutoFit/>
          </a:bodyPr>
          <a:lstStyle/>
          <a:p>
            <a:r>
              <a:rPr lang="en-GB" dirty="0" smtClean="0"/>
              <a:t>Predictive marker</a:t>
            </a:r>
            <a:endParaRPr lang="en-GB" dirty="0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V="1">
            <a:off x="2051050" y="1970922"/>
            <a:ext cx="4951374" cy="24349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87279" tIns="43639" rIns="87279" bIns="43639"/>
          <a:lstStyle/>
          <a:p>
            <a:endParaRPr lang="en-GB"/>
          </a:p>
        </p:txBody>
      </p:sp>
      <p:sp>
        <p:nvSpPr>
          <p:cNvPr id="20489" name="Text Box 10"/>
          <p:cNvSpPr txBox="1">
            <a:spLocks noChangeArrowheads="1"/>
          </p:cNvSpPr>
          <p:nvPr/>
        </p:nvSpPr>
        <p:spPr bwMode="auto">
          <a:xfrm>
            <a:off x="7002424" y="1751770"/>
            <a:ext cx="1138642" cy="39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7279" tIns="43639" rIns="87279" bIns="43639">
            <a:spAutoFit/>
          </a:bodyPr>
          <a:lstStyle/>
          <a:p>
            <a:r>
              <a:rPr lang="en-GB" dirty="0"/>
              <a:t>Treated</a:t>
            </a:r>
          </a:p>
        </p:txBody>
      </p:sp>
      <p:sp>
        <p:nvSpPr>
          <p:cNvPr id="20490" name="Text Box 15"/>
          <p:cNvSpPr txBox="1">
            <a:spLocks noChangeArrowheads="1"/>
          </p:cNvSpPr>
          <p:nvPr/>
        </p:nvSpPr>
        <p:spPr bwMode="auto">
          <a:xfrm>
            <a:off x="2299906" y="1928559"/>
            <a:ext cx="2265232" cy="87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7279" tIns="43639" rIns="87279" bIns="43639">
            <a:spAutoFit/>
          </a:bodyPr>
          <a:lstStyle/>
          <a:p>
            <a:r>
              <a:rPr lang="en-GB" sz="1700" dirty="0"/>
              <a:t>Treatment effect</a:t>
            </a:r>
          </a:p>
          <a:p>
            <a:r>
              <a:rPr lang="en-GB" sz="1700" dirty="0"/>
              <a:t>depends on </a:t>
            </a:r>
            <a:br>
              <a:rPr lang="en-GB" sz="1700" dirty="0"/>
            </a:br>
            <a:r>
              <a:rPr lang="en-GB" sz="1700" dirty="0"/>
              <a:t>predictive variable </a:t>
            </a:r>
          </a:p>
        </p:txBody>
      </p:sp>
      <p:sp>
        <p:nvSpPr>
          <p:cNvPr id="20491" name="Line 16"/>
          <p:cNvSpPr>
            <a:spLocks noChangeShapeType="1"/>
          </p:cNvSpPr>
          <p:nvPr/>
        </p:nvSpPr>
        <p:spPr bwMode="auto">
          <a:xfrm flipV="1">
            <a:off x="2051050" y="3309525"/>
            <a:ext cx="5028176" cy="5053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87279" tIns="43639" rIns="87279" bIns="43639"/>
          <a:lstStyle/>
          <a:p>
            <a:endParaRPr lang="en-GB"/>
          </a:p>
        </p:txBody>
      </p:sp>
      <p:sp>
        <p:nvSpPr>
          <p:cNvPr id="20492" name="Text Box 17"/>
          <p:cNvSpPr txBox="1">
            <a:spLocks noChangeArrowheads="1"/>
          </p:cNvSpPr>
          <p:nvPr/>
        </p:nvSpPr>
        <p:spPr bwMode="auto">
          <a:xfrm>
            <a:off x="7079226" y="3122846"/>
            <a:ext cx="1455459" cy="39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7279" tIns="43639" rIns="87279" bIns="43639">
            <a:spAutoFit/>
          </a:bodyPr>
          <a:lstStyle/>
          <a:p>
            <a:r>
              <a:rPr lang="en-GB" dirty="0"/>
              <a:t>Untreated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2097195" y="4010582"/>
            <a:ext cx="4982032" cy="1387327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lIns="87279" tIns="43639" rIns="87279" bIns="43639"/>
          <a:lstStyle/>
          <a:p>
            <a:endParaRPr lang="en-GB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H="1" flipV="1">
            <a:off x="3920391" y="2785816"/>
            <a:ext cx="1755869" cy="1552807"/>
          </a:xfrm>
          <a:prstGeom prst="line">
            <a:avLst/>
          </a:prstGeom>
          <a:noFill/>
          <a:ln w="3175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</p:spPr>
        <p:txBody>
          <a:bodyPr lIns="87279" tIns="43639" rIns="87279" bIns="43639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3827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Misclassification error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statistical terms, </a:t>
            </a:r>
            <a:r>
              <a:rPr lang="en-GB" dirty="0" smtClean="0"/>
              <a:t>what if there </a:t>
            </a:r>
            <a:r>
              <a:rPr lang="en-GB" dirty="0" smtClean="0"/>
              <a:t>is misclassification (measurement) error in the predictive </a:t>
            </a:r>
            <a:r>
              <a:rPr lang="en-GB" dirty="0" smtClean="0"/>
              <a:t>marker?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We need to measure the predictive marker well, or account for the possible error.</a:t>
            </a:r>
          </a:p>
          <a:p>
            <a:endParaRPr lang="en-GB" dirty="0"/>
          </a:p>
          <a:p>
            <a:r>
              <a:rPr lang="en-GB" dirty="0" smtClean="0"/>
              <a:t>Questions:</a:t>
            </a:r>
          </a:p>
          <a:p>
            <a:pPr lvl="1"/>
            <a:r>
              <a:rPr lang="en-GB" dirty="0" smtClean="0"/>
              <a:t>How do we know treatment won’t work in the “marker negative” group?</a:t>
            </a:r>
          </a:p>
          <a:p>
            <a:pPr lvl="1"/>
            <a:r>
              <a:rPr lang="en-GB" dirty="0" smtClean="0"/>
              <a:t>How sure are we about our classification?</a:t>
            </a:r>
          </a:p>
          <a:p>
            <a:pPr lvl="1"/>
            <a:r>
              <a:rPr lang="en-GB" dirty="0" smtClean="0"/>
              <a:t>What level of evidence would you need to deny someone the treatment?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6439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Identifying and validating predictive markers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“In </a:t>
            </a:r>
            <a:r>
              <a:rPr lang="en-GB" dirty="0"/>
              <a:t>the case of predictive biomarkers, observational data are clearly inadequate and randomized controlled trials are mandatory for predictive biomarker validation</a:t>
            </a:r>
            <a:r>
              <a:rPr lang="en-GB" dirty="0" smtClean="0"/>
              <a:t>.”</a:t>
            </a:r>
          </a:p>
          <a:p>
            <a:pPr lvl="1"/>
            <a:r>
              <a:rPr lang="en-GB" dirty="0" smtClean="0"/>
              <a:t>Sargent and </a:t>
            </a:r>
            <a:r>
              <a:rPr lang="en-GB" dirty="0" err="1" smtClean="0"/>
              <a:t>Mandrekar</a:t>
            </a:r>
            <a:r>
              <a:rPr lang="en-GB" dirty="0" smtClean="0"/>
              <a:t> (Clinical Trials, 2013)</a:t>
            </a:r>
            <a:endParaRPr lang="en-GB" i="1" dirty="0"/>
          </a:p>
          <a:p>
            <a:endParaRPr lang="en-GB" dirty="0" smtClean="0"/>
          </a:p>
          <a:p>
            <a:r>
              <a:rPr lang="en-GB" dirty="0" smtClean="0"/>
              <a:t>Retrospective </a:t>
            </a:r>
            <a:r>
              <a:rPr lang="en-GB" dirty="0"/>
              <a:t>versus prospective </a:t>
            </a:r>
            <a:r>
              <a:rPr lang="en-GB" dirty="0" smtClean="0"/>
              <a:t>validation:</a:t>
            </a:r>
          </a:p>
          <a:p>
            <a:pPr lvl="1"/>
            <a:r>
              <a:rPr lang="en-GB" dirty="0" smtClean="0"/>
              <a:t>Retrospective validation involves searching for marker by treatment interactions in data already collected in previously conducted RCTs.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Prospective designs:</a:t>
            </a:r>
            <a:endParaRPr lang="en-GB" dirty="0"/>
          </a:p>
          <a:p>
            <a:pPr lvl="1"/>
            <a:r>
              <a:rPr lang="en-GB" dirty="0" smtClean="0"/>
              <a:t>Enrichment </a:t>
            </a:r>
            <a:r>
              <a:rPr lang="en-GB" dirty="0"/>
              <a:t>designs – </a:t>
            </a:r>
            <a:r>
              <a:rPr lang="en-GB" dirty="0" smtClean="0"/>
              <a:t>select only ‘marker positive’ </a:t>
            </a:r>
            <a:r>
              <a:rPr lang="en-GB" dirty="0"/>
              <a:t>subgroup</a:t>
            </a:r>
          </a:p>
          <a:p>
            <a:pPr lvl="1"/>
            <a:r>
              <a:rPr lang="en-GB" dirty="0" smtClean="0"/>
              <a:t>Biomarker </a:t>
            </a:r>
            <a:r>
              <a:rPr lang="en-GB" dirty="0"/>
              <a:t>stratified design - unselected with upfront </a:t>
            </a:r>
            <a:r>
              <a:rPr lang="en-GB" dirty="0" smtClean="0"/>
              <a:t>stratification</a:t>
            </a:r>
          </a:p>
          <a:p>
            <a:pPr lvl="1"/>
            <a:r>
              <a:rPr lang="en-GB" dirty="0" smtClean="0"/>
              <a:t>BS-EME design – incorporates mechanisms evaluation</a:t>
            </a:r>
            <a:endParaRPr lang="en-GB" dirty="0"/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8371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3201" tIns="41601" rIns="83201" bIns="41601"/>
          <a:lstStyle/>
          <a:p>
            <a:r>
              <a:rPr lang="en-GB" dirty="0" smtClean="0"/>
              <a:t>Example: Biomarker </a:t>
            </a:r>
            <a:r>
              <a:rPr lang="en-GB" dirty="0"/>
              <a:t>stratified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3201" tIns="41601" rIns="83201" bIns="41601"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64" y="2104593"/>
            <a:ext cx="5179401" cy="3963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74875" y="3578612"/>
            <a:ext cx="1967344" cy="1015663"/>
          </a:xfrm>
          <a:prstGeom prst="rect">
            <a:avLst/>
          </a:prstGeom>
          <a:noFill/>
        </p:spPr>
        <p:txBody>
          <a:bodyPr wrap="square" lIns="87279" tIns="43639" rIns="87279" bIns="43639" rtlCol="0">
            <a:spAutoFit/>
          </a:bodyPr>
          <a:lstStyle/>
          <a:p>
            <a:r>
              <a:rPr lang="en-GB" dirty="0" smtClean="0"/>
              <a:t>Compare randomised differences</a:t>
            </a:r>
            <a:endParaRPr lang="en-GB" dirty="0"/>
          </a:p>
        </p:txBody>
      </p:sp>
      <p:sp>
        <p:nvSpPr>
          <p:cNvPr id="5" name="Right Brace 4"/>
          <p:cNvSpPr/>
          <p:nvPr/>
        </p:nvSpPr>
        <p:spPr bwMode="auto">
          <a:xfrm>
            <a:off x="6165274" y="2369130"/>
            <a:ext cx="512619" cy="1385455"/>
          </a:xfrm>
          <a:prstGeom prst="rightBrac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7279" tIns="43639" rIns="87279" bIns="43639" numCol="1" rtlCol="0" anchor="ctr" anchorCtr="0" compatLnSpc="1">
            <a:prstTxWarp prst="textNoShape">
              <a:avLst/>
            </a:prstTxWarp>
          </a:bodyPr>
          <a:lstStyle/>
          <a:p>
            <a:pPr defTabSz="872782"/>
            <a:endParaRPr lang="en-GB"/>
          </a:p>
        </p:txBody>
      </p:sp>
      <p:sp>
        <p:nvSpPr>
          <p:cNvPr id="8" name="Right Brace 7"/>
          <p:cNvSpPr/>
          <p:nvPr/>
        </p:nvSpPr>
        <p:spPr bwMode="auto">
          <a:xfrm>
            <a:off x="6165274" y="4405749"/>
            <a:ext cx="512619" cy="1385455"/>
          </a:xfrm>
          <a:prstGeom prst="rightBrac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7279" tIns="43639" rIns="87279" bIns="43639" numCol="1" rtlCol="0" anchor="ctr" anchorCtr="0" compatLnSpc="1">
            <a:prstTxWarp prst="textNoShape">
              <a:avLst/>
            </a:prstTxWarp>
          </a:bodyPr>
          <a:lstStyle/>
          <a:p>
            <a:pPr defTabSz="872782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3886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331788"/>
            <a:ext cx="8424862" cy="1009650"/>
          </a:xfrm>
        </p:spPr>
        <p:txBody>
          <a:bodyPr/>
          <a:lstStyle/>
          <a:p>
            <a:r>
              <a:rPr lang="en-GB" dirty="0" smtClean="0"/>
              <a:t>Efficacy and mechanisms evaluation: estimating valid effects in trials</a:t>
            </a:r>
            <a:endParaRPr lang="en-US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38869" y="4172197"/>
            <a:ext cx="1318632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 dirty="0">
                <a:latin typeface="+mn-lt"/>
              </a:rPr>
              <a:t>Random</a:t>
            </a:r>
          </a:p>
          <a:p>
            <a:pPr algn="ctr"/>
            <a:r>
              <a:rPr lang="en-US" sz="1600" dirty="0" smtClean="0">
                <a:latin typeface="+mn-lt"/>
              </a:rPr>
              <a:t>allocation</a:t>
            </a:r>
            <a:endParaRPr lang="en-US" sz="1600" dirty="0">
              <a:latin typeface="+mn-lt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851275" y="2732334"/>
            <a:ext cx="1296988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 dirty="0" smtClean="0">
                <a:latin typeface="+mn-lt"/>
              </a:rPr>
              <a:t>Mediator</a:t>
            </a:r>
            <a:endParaRPr lang="en-GB" sz="1600" dirty="0">
              <a:latin typeface="+mn-lt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5926138" y="4172197"/>
            <a:ext cx="1093787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 dirty="0">
                <a:latin typeface="+mn-lt"/>
              </a:rPr>
              <a:t>Outcomes</a:t>
            </a:r>
          </a:p>
        </p:txBody>
      </p:sp>
      <p:cxnSp>
        <p:nvCxnSpPr>
          <p:cNvPr id="6150" name="AutoShape 6"/>
          <p:cNvCxnSpPr>
            <a:cxnSpLocks noChangeShapeType="1"/>
            <a:stCxn id="6147" idx="3"/>
            <a:endCxn id="6149" idx="1"/>
          </p:cNvCxnSpPr>
          <p:nvPr/>
        </p:nvCxnSpPr>
        <p:spPr bwMode="auto">
          <a:xfrm>
            <a:off x="2857501" y="4629397"/>
            <a:ext cx="306863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151" name="AutoShape 7"/>
          <p:cNvCxnSpPr>
            <a:cxnSpLocks noChangeShapeType="1"/>
            <a:stCxn id="6147" idx="0"/>
            <a:endCxn id="6148" idx="1"/>
          </p:cNvCxnSpPr>
          <p:nvPr/>
        </p:nvCxnSpPr>
        <p:spPr bwMode="auto">
          <a:xfrm flipV="1">
            <a:off x="2198185" y="3189534"/>
            <a:ext cx="1653090" cy="9826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153" name="Line 9"/>
          <p:cNvSpPr>
            <a:spLocks noChangeShapeType="1"/>
          </p:cNvSpPr>
          <p:nvPr/>
        </p:nvSpPr>
        <p:spPr bwMode="auto">
          <a:xfrm rot="5400000" flipV="1">
            <a:off x="4210844" y="2371178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cxnSp>
        <p:nvCxnSpPr>
          <p:cNvPr id="6154" name="AutoShape 10"/>
          <p:cNvCxnSpPr>
            <a:cxnSpLocks noChangeShapeType="1"/>
            <a:stCxn id="6148" idx="3"/>
            <a:endCxn id="6149" idx="0"/>
          </p:cNvCxnSpPr>
          <p:nvPr/>
        </p:nvCxnSpPr>
        <p:spPr bwMode="auto">
          <a:xfrm>
            <a:off x="5162550" y="3189534"/>
            <a:ext cx="1311275" cy="968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156" name="Line 12"/>
          <p:cNvSpPr>
            <a:spLocks noChangeShapeType="1"/>
          </p:cNvSpPr>
          <p:nvPr/>
        </p:nvSpPr>
        <p:spPr bwMode="auto">
          <a:xfrm flipH="1">
            <a:off x="7091363" y="4603997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6732588" y="1929059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6158" name="Oval 14"/>
          <p:cNvSpPr>
            <a:spLocks noChangeArrowheads="1"/>
          </p:cNvSpPr>
          <p:nvPr/>
        </p:nvSpPr>
        <p:spPr bwMode="auto">
          <a:xfrm>
            <a:off x="6443663" y="1867147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800" dirty="0">
                <a:latin typeface="+mn-lt"/>
              </a:rPr>
              <a:t>U</a:t>
            </a:r>
            <a:endParaRPr lang="en-US" sz="1800" dirty="0">
              <a:latin typeface="+mn-lt"/>
            </a:endParaRPr>
          </a:p>
        </p:txBody>
      </p:sp>
      <p:cxnSp>
        <p:nvCxnSpPr>
          <p:cNvPr id="6159" name="AutoShape 15"/>
          <p:cNvCxnSpPr>
            <a:cxnSpLocks noChangeShapeType="1"/>
            <a:stCxn id="6158" idx="2"/>
          </p:cNvCxnSpPr>
          <p:nvPr/>
        </p:nvCxnSpPr>
        <p:spPr bwMode="auto">
          <a:xfrm flipH="1">
            <a:off x="5174166" y="2324347"/>
            <a:ext cx="1269497" cy="6001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160" name="AutoShape 16"/>
          <p:cNvCxnSpPr>
            <a:cxnSpLocks noChangeShapeType="1"/>
            <a:stCxn id="6158" idx="4"/>
          </p:cNvCxnSpPr>
          <p:nvPr/>
        </p:nvCxnSpPr>
        <p:spPr bwMode="auto">
          <a:xfrm flipH="1">
            <a:off x="6757639" y="2781547"/>
            <a:ext cx="143224" cy="140300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5120226" y="1484313"/>
            <a:ext cx="36311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600" dirty="0">
                <a:latin typeface="+mn-lt"/>
                <a:cs typeface="Times New Roman" pitchFamily="18" charset="0"/>
              </a:rPr>
              <a:t>U – the unmeasured confounders</a:t>
            </a:r>
          </a:p>
        </p:txBody>
      </p:sp>
      <p:cxnSp>
        <p:nvCxnSpPr>
          <p:cNvPr id="6163" name="AutoShape 19"/>
          <p:cNvCxnSpPr>
            <a:cxnSpLocks noChangeShapeType="1"/>
          </p:cNvCxnSpPr>
          <p:nvPr/>
        </p:nvCxnSpPr>
        <p:spPr bwMode="auto">
          <a:xfrm>
            <a:off x="2871788" y="4629397"/>
            <a:ext cx="304006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2821259" y="5554909"/>
            <a:ext cx="1687241" cy="33855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1600" dirty="0"/>
              <a:t>Covariates</a:t>
            </a:r>
            <a:endParaRPr lang="en-US" sz="1600" dirty="0"/>
          </a:p>
        </p:txBody>
      </p:sp>
      <p:cxnSp>
        <p:nvCxnSpPr>
          <p:cNvPr id="6169" name="AutoShape 25"/>
          <p:cNvCxnSpPr>
            <a:cxnSpLocks noChangeShapeType="1"/>
            <a:stCxn id="6168" idx="0"/>
            <a:endCxn id="6148" idx="2"/>
          </p:cNvCxnSpPr>
          <p:nvPr/>
        </p:nvCxnSpPr>
        <p:spPr bwMode="auto">
          <a:xfrm flipV="1">
            <a:off x="3664880" y="3646734"/>
            <a:ext cx="834889" cy="1908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170" name="AutoShape 26"/>
          <p:cNvCxnSpPr>
            <a:cxnSpLocks noChangeShapeType="1"/>
            <a:stCxn id="6168" idx="0"/>
          </p:cNvCxnSpPr>
          <p:nvPr/>
        </p:nvCxnSpPr>
        <p:spPr bwMode="auto">
          <a:xfrm flipV="1">
            <a:off x="3664880" y="4909377"/>
            <a:ext cx="2267569" cy="64553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4150963" y="1759782"/>
            <a:ext cx="6960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600" dirty="0" smtClean="0">
                <a:ea typeface="Verdana" pitchFamily="34" charset="0"/>
                <a:cs typeface="Verdana" pitchFamily="34" charset="0"/>
              </a:rPr>
              <a:t>error</a:t>
            </a:r>
            <a:endParaRPr lang="en-US" sz="1600" baseline="-250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596188" y="4431544"/>
            <a:ext cx="6960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600" dirty="0" smtClean="0">
                <a:ea typeface="Verdana" pitchFamily="34" charset="0"/>
                <a:cs typeface="Verdana" pitchFamily="34" charset="0"/>
              </a:rPr>
              <a:t>error</a:t>
            </a:r>
            <a:endParaRPr lang="en-US" sz="1600" baseline="-25000" dirty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5825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331788"/>
            <a:ext cx="8424862" cy="1009650"/>
          </a:xfrm>
        </p:spPr>
        <p:txBody>
          <a:bodyPr/>
          <a:lstStyle/>
          <a:p>
            <a:r>
              <a:rPr lang="en-GB" dirty="0" smtClean="0"/>
              <a:t>Solutions to unmeasured confounding: instrumental variables</a:t>
            </a:r>
            <a:endParaRPr lang="en-US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38869" y="4172197"/>
            <a:ext cx="1318632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 dirty="0">
                <a:latin typeface="+mn-lt"/>
              </a:rPr>
              <a:t>Random</a:t>
            </a:r>
          </a:p>
          <a:p>
            <a:pPr algn="ctr"/>
            <a:r>
              <a:rPr lang="en-US" sz="1600" dirty="0" smtClean="0">
                <a:latin typeface="+mn-lt"/>
              </a:rPr>
              <a:t>allocation</a:t>
            </a:r>
            <a:endParaRPr lang="en-US" sz="1600" dirty="0">
              <a:latin typeface="+mn-lt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851275" y="2732334"/>
            <a:ext cx="1296988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 dirty="0" smtClean="0">
                <a:latin typeface="+mn-lt"/>
              </a:rPr>
              <a:t>Mediator</a:t>
            </a:r>
            <a:endParaRPr lang="en-GB" sz="1600" dirty="0">
              <a:latin typeface="+mn-lt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5926138" y="4172197"/>
            <a:ext cx="1093787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 dirty="0">
                <a:latin typeface="+mn-lt"/>
              </a:rPr>
              <a:t>Outcomes</a:t>
            </a:r>
          </a:p>
        </p:txBody>
      </p:sp>
      <p:cxnSp>
        <p:nvCxnSpPr>
          <p:cNvPr id="6150" name="AutoShape 6"/>
          <p:cNvCxnSpPr>
            <a:cxnSpLocks noChangeShapeType="1"/>
            <a:stCxn id="6147" idx="3"/>
            <a:endCxn id="6149" idx="1"/>
          </p:cNvCxnSpPr>
          <p:nvPr/>
        </p:nvCxnSpPr>
        <p:spPr bwMode="auto">
          <a:xfrm>
            <a:off x="2857501" y="4629397"/>
            <a:ext cx="306863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151" name="AutoShape 7"/>
          <p:cNvCxnSpPr>
            <a:cxnSpLocks noChangeShapeType="1"/>
            <a:stCxn id="6147" idx="0"/>
            <a:endCxn id="6148" idx="1"/>
          </p:cNvCxnSpPr>
          <p:nvPr/>
        </p:nvCxnSpPr>
        <p:spPr bwMode="auto">
          <a:xfrm flipV="1">
            <a:off x="2198185" y="3189534"/>
            <a:ext cx="1653090" cy="9826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153" name="Line 9"/>
          <p:cNvSpPr>
            <a:spLocks noChangeShapeType="1"/>
          </p:cNvSpPr>
          <p:nvPr/>
        </p:nvSpPr>
        <p:spPr bwMode="auto">
          <a:xfrm rot="5400000" flipV="1">
            <a:off x="4210844" y="2371178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cxnSp>
        <p:nvCxnSpPr>
          <p:cNvPr id="6154" name="AutoShape 10"/>
          <p:cNvCxnSpPr>
            <a:cxnSpLocks noChangeShapeType="1"/>
            <a:stCxn id="6148" idx="3"/>
            <a:endCxn id="6149" idx="0"/>
          </p:cNvCxnSpPr>
          <p:nvPr/>
        </p:nvCxnSpPr>
        <p:spPr bwMode="auto">
          <a:xfrm>
            <a:off x="5162550" y="3189534"/>
            <a:ext cx="1311275" cy="968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156" name="Line 12"/>
          <p:cNvSpPr>
            <a:spLocks noChangeShapeType="1"/>
          </p:cNvSpPr>
          <p:nvPr/>
        </p:nvSpPr>
        <p:spPr bwMode="auto">
          <a:xfrm flipH="1">
            <a:off x="7091363" y="4603997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6732588" y="1929059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6158" name="Oval 14"/>
          <p:cNvSpPr>
            <a:spLocks noChangeArrowheads="1"/>
          </p:cNvSpPr>
          <p:nvPr/>
        </p:nvSpPr>
        <p:spPr bwMode="auto">
          <a:xfrm>
            <a:off x="6443663" y="1867147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800" dirty="0">
                <a:latin typeface="+mn-lt"/>
              </a:rPr>
              <a:t>U</a:t>
            </a:r>
            <a:endParaRPr lang="en-US" sz="1800" dirty="0">
              <a:latin typeface="+mn-lt"/>
            </a:endParaRPr>
          </a:p>
        </p:txBody>
      </p:sp>
      <p:cxnSp>
        <p:nvCxnSpPr>
          <p:cNvPr id="6159" name="AutoShape 15"/>
          <p:cNvCxnSpPr>
            <a:cxnSpLocks noChangeShapeType="1"/>
            <a:stCxn id="6158" idx="2"/>
          </p:cNvCxnSpPr>
          <p:nvPr/>
        </p:nvCxnSpPr>
        <p:spPr bwMode="auto">
          <a:xfrm flipH="1">
            <a:off x="5174166" y="2324347"/>
            <a:ext cx="1269497" cy="6001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160" name="AutoShape 16"/>
          <p:cNvCxnSpPr>
            <a:cxnSpLocks noChangeShapeType="1"/>
            <a:stCxn id="6158" idx="4"/>
          </p:cNvCxnSpPr>
          <p:nvPr/>
        </p:nvCxnSpPr>
        <p:spPr bwMode="auto">
          <a:xfrm flipH="1">
            <a:off x="6757639" y="2781547"/>
            <a:ext cx="143224" cy="140300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5120226" y="1484313"/>
            <a:ext cx="36311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600" dirty="0">
                <a:latin typeface="+mn-lt"/>
                <a:cs typeface="Times New Roman" pitchFamily="18" charset="0"/>
              </a:rPr>
              <a:t>U – the unmeasured confounders</a:t>
            </a:r>
          </a:p>
        </p:txBody>
      </p:sp>
      <p:cxnSp>
        <p:nvCxnSpPr>
          <p:cNvPr id="6163" name="AutoShape 19"/>
          <p:cNvCxnSpPr>
            <a:cxnSpLocks noChangeShapeType="1"/>
          </p:cNvCxnSpPr>
          <p:nvPr/>
        </p:nvCxnSpPr>
        <p:spPr bwMode="auto">
          <a:xfrm>
            <a:off x="2871788" y="4629397"/>
            <a:ext cx="304006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2821259" y="5554909"/>
            <a:ext cx="1687241" cy="33855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1600" dirty="0"/>
              <a:t>Covariates</a:t>
            </a:r>
            <a:endParaRPr lang="en-US" sz="1600" dirty="0"/>
          </a:p>
        </p:txBody>
      </p:sp>
      <p:cxnSp>
        <p:nvCxnSpPr>
          <p:cNvPr id="6169" name="AutoShape 25"/>
          <p:cNvCxnSpPr>
            <a:cxnSpLocks noChangeShapeType="1"/>
            <a:stCxn id="6168" idx="0"/>
            <a:endCxn id="6148" idx="2"/>
          </p:cNvCxnSpPr>
          <p:nvPr/>
        </p:nvCxnSpPr>
        <p:spPr bwMode="auto">
          <a:xfrm flipV="1">
            <a:off x="3664880" y="3646734"/>
            <a:ext cx="834889" cy="1908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170" name="AutoShape 26"/>
          <p:cNvCxnSpPr>
            <a:cxnSpLocks noChangeShapeType="1"/>
            <a:stCxn id="6168" idx="0"/>
          </p:cNvCxnSpPr>
          <p:nvPr/>
        </p:nvCxnSpPr>
        <p:spPr bwMode="auto">
          <a:xfrm flipV="1">
            <a:off x="3664880" y="4909377"/>
            <a:ext cx="2267569" cy="64553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4150963" y="1759782"/>
            <a:ext cx="6960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600" dirty="0" smtClean="0">
                <a:ea typeface="Verdana" pitchFamily="34" charset="0"/>
                <a:cs typeface="Verdana" pitchFamily="34" charset="0"/>
              </a:rPr>
              <a:t>error</a:t>
            </a:r>
            <a:endParaRPr lang="en-US" sz="1600" baseline="-250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596188" y="4431544"/>
            <a:ext cx="6960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600" dirty="0" smtClean="0">
                <a:ea typeface="Verdana" pitchFamily="34" charset="0"/>
                <a:cs typeface="Verdana" pitchFamily="34" charset="0"/>
              </a:rPr>
              <a:t>error</a:t>
            </a:r>
            <a:endParaRPr lang="en-US" sz="1600" baseline="-250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677898" y="1929059"/>
            <a:ext cx="2179603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 dirty="0" smtClean="0">
                <a:latin typeface="+mn-lt"/>
              </a:rPr>
              <a:t>Randomisation</a:t>
            </a:r>
            <a:r>
              <a:rPr lang="en-GB" sz="1600" dirty="0" smtClean="0">
                <a:latin typeface="+mn-lt"/>
              </a:rPr>
              <a:t>*</a:t>
            </a:r>
            <a:br>
              <a:rPr lang="en-GB" sz="1600" dirty="0" smtClean="0">
                <a:latin typeface="+mn-lt"/>
              </a:rPr>
            </a:br>
            <a:r>
              <a:rPr lang="en-GB" sz="1600" dirty="0" smtClean="0">
                <a:latin typeface="+mn-lt"/>
              </a:rPr>
              <a:t>covariate</a:t>
            </a:r>
            <a:br>
              <a:rPr lang="en-GB" sz="1600" dirty="0" smtClean="0">
                <a:latin typeface="+mn-lt"/>
              </a:rPr>
            </a:br>
            <a:r>
              <a:rPr lang="en-GB" sz="1600" dirty="0" smtClean="0">
                <a:latin typeface="+mn-lt"/>
              </a:rPr>
              <a:t>interactions</a:t>
            </a:r>
            <a:endParaRPr lang="en-US" sz="1600" dirty="0">
              <a:latin typeface="+mn-lt"/>
            </a:endParaRPr>
          </a:p>
        </p:txBody>
      </p:sp>
      <p:cxnSp>
        <p:nvCxnSpPr>
          <p:cNvPr id="3" name="Straight Arrow Connector 2"/>
          <p:cNvCxnSpPr>
            <a:stCxn id="22" idx="3"/>
          </p:cNvCxnSpPr>
          <p:nvPr/>
        </p:nvCxnSpPr>
        <p:spPr bwMode="auto">
          <a:xfrm>
            <a:off x="2857501" y="2386259"/>
            <a:ext cx="993774" cy="53820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488879" y="6377515"/>
            <a:ext cx="807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dirty="0" smtClean="0"/>
              <a:t>Emsley </a:t>
            </a:r>
            <a:r>
              <a:rPr lang="en-GB" sz="1200" dirty="0"/>
              <a:t>et </a:t>
            </a:r>
            <a:r>
              <a:rPr lang="en-GB" sz="1200" dirty="0" smtClean="0"/>
              <a:t>al (2010), Emsley &amp; Dunn (2012)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99320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363415" cy="1143000"/>
          </a:xfrm>
        </p:spPr>
        <p:txBody>
          <a:bodyPr/>
          <a:lstStyle/>
          <a:p>
            <a:r>
              <a:rPr lang="en-GB" dirty="0" smtClean="0"/>
              <a:t>We need more information to make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For stratified medicine, this information could be:</a:t>
            </a:r>
          </a:p>
          <a:p>
            <a:pPr lvl="1"/>
            <a:r>
              <a:rPr lang="en-GB" dirty="0" smtClean="0"/>
              <a:t>Genetic and phenotypic markers</a:t>
            </a:r>
          </a:p>
          <a:p>
            <a:pPr lvl="1"/>
            <a:r>
              <a:rPr lang="en-GB" dirty="0" smtClean="0"/>
              <a:t>Clinical history</a:t>
            </a:r>
          </a:p>
          <a:p>
            <a:pPr lvl="1"/>
            <a:r>
              <a:rPr lang="en-GB" dirty="0" smtClean="0"/>
              <a:t>Past environmental exposures, lifestyle, etc.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Advantage of genetic markers is that they are essentially randomised and independent of treatment allocation</a:t>
            </a:r>
          </a:p>
          <a:p>
            <a:endParaRPr lang="en-GB" dirty="0" smtClean="0"/>
          </a:p>
          <a:p>
            <a:r>
              <a:rPr lang="en-GB" dirty="0" smtClean="0"/>
              <a:t>Can we use </a:t>
            </a:r>
            <a:r>
              <a:rPr lang="en-GB" b="1" dirty="0" smtClean="0">
                <a:solidFill>
                  <a:schemeClr val="tx2"/>
                </a:solidFill>
              </a:rPr>
              <a:t>markers</a:t>
            </a:r>
            <a:r>
              <a:rPr lang="en-GB" dirty="0" smtClean="0">
                <a:solidFill>
                  <a:srgbClr val="00B0F0"/>
                </a:solidFill>
              </a:rPr>
              <a:t> </a:t>
            </a:r>
            <a:r>
              <a:rPr lang="en-GB" dirty="0" smtClean="0"/>
              <a:t>as this extra information?</a:t>
            </a:r>
          </a:p>
          <a:p>
            <a:pPr lvl="1"/>
            <a:r>
              <a:rPr lang="en-GB" dirty="0" smtClean="0"/>
              <a:t>How we do this depends on the assumptions we make about relationships between markers and outcomes</a:t>
            </a:r>
          </a:p>
        </p:txBody>
      </p:sp>
    </p:spTree>
    <p:extLst>
      <p:ext uri="{BB962C8B-B14F-4D97-AF65-F5344CB8AC3E}">
        <p14:creationId xmlns:p14="http://schemas.microsoft.com/office/powerpoint/2010/main" val="13549308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Stratification and mechanisms evaluation</a:t>
            </a:r>
            <a:endParaRPr lang="en-GB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494261" y="3871120"/>
            <a:ext cx="1519354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 dirty="0">
                <a:latin typeface="+mn-lt"/>
              </a:rPr>
              <a:t>Random</a:t>
            </a:r>
          </a:p>
          <a:p>
            <a:pPr algn="ctr"/>
            <a:r>
              <a:rPr lang="en-US" sz="1600" dirty="0" smtClean="0">
                <a:latin typeface="+mn-lt"/>
              </a:rPr>
              <a:t>allocation</a:t>
            </a:r>
            <a:endParaRPr lang="en-US" sz="1600" dirty="0">
              <a:latin typeface="+mn-lt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007389" y="2275143"/>
            <a:ext cx="1296988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 dirty="0" smtClean="0">
                <a:latin typeface="+mn-lt"/>
              </a:rPr>
              <a:t>Mediator</a:t>
            </a:r>
            <a:endParaRPr lang="en-GB" sz="1600" dirty="0">
              <a:latin typeface="+mn-lt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2252" y="3871120"/>
            <a:ext cx="1093787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 dirty="0">
                <a:latin typeface="+mn-lt"/>
              </a:rPr>
              <a:t>Outcomes</a:t>
            </a:r>
          </a:p>
        </p:txBody>
      </p:sp>
      <p:cxnSp>
        <p:nvCxnSpPr>
          <p:cNvPr id="6" name="AutoShape 6"/>
          <p:cNvCxnSpPr>
            <a:cxnSpLocks noChangeShapeType="1"/>
            <a:stCxn id="3" idx="3"/>
            <a:endCxn id="5" idx="1"/>
          </p:cNvCxnSpPr>
          <p:nvPr/>
        </p:nvCxnSpPr>
        <p:spPr bwMode="auto">
          <a:xfrm>
            <a:off x="3013615" y="4328320"/>
            <a:ext cx="306863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" name="AutoShape 7"/>
          <p:cNvCxnSpPr>
            <a:cxnSpLocks noChangeShapeType="1"/>
          </p:cNvCxnSpPr>
          <p:nvPr/>
        </p:nvCxnSpPr>
        <p:spPr bwMode="auto">
          <a:xfrm flipV="1">
            <a:off x="3010827" y="3122347"/>
            <a:ext cx="981307" cy="93670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" name="AutoShape 10"/>
          <p:cNvCxnSpPr>
            <a:cxnSpLocks noChangeShapeType="1"/>
            <a:stCxn id="4" idx="3"/>
            <a:endCxn id="5" idx="0"/>
          </p:cNvCxnSpPr>
          <p:nvPr/>
        </p:nvCxnSpPr>
        <p:spPr bwMode="auto">
          <a:xfrm>
            <a:off x="5304377" y="2732343"/>
            <a:ext cx="1324769" cy="113877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" name="Oval 14"/>
          <p:cNvSpPr>
            <a:spLocks noChangeArrowheads="1"/>
          </p:cNvSpPr>
          <p:nvPr/>
        </p:nvSpPr>
        <p:spPr bwMode="auto">
          <a:xfrm>
            <a:off x="6332153" y="2045563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800" dirty="0">
                <a:latin typeface="+mn-lt"/>
              </a:rPr>
              <a:t>U</a:t>
            </a:r>
            <a:endParaRPr lang="en-US" sz="1800" dirty="0">
              <a:latin typeface="+mn-lt"/>
            </a:endParaRPr>
          </a:p>
        </p:txBody>
      </p:sp>
      <p:cxnSp>
        <p:nvCxnSpPr>
          <p:cNvPr id="10" name="AutoShape 15"/>
          <p:cNvCxnSpPr>
            <a:cxnSpLocks noChangeShapeType="1"/>
            <a:stCxn id="9" idx="2"/>
          </p:cNvCxnSpPr>
          <p:nvPr/>
        </p:nvCxnSpPr>
        <p:spPr bwMode="auto">
          <a:xfrm flipH="1">
            <a:off x="5330280" y="2502763"/>
            <a:ext cx="1001873" cy="12894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16"/>
          <p:cNvCxnSpPr>
            <a:cxnSpLocks noChangeShapeType="1"/>
            <a:stCxn id="9" idx="4"/>
          </p:cNvCxnSpPr>
          <p:nvPr/>
        </p:nvCxnSpPr>
        <p:spPr bwMode="auto">
          <a:xfrm>
            <a:off x="6789353" y="2959963"/>
            <a:ext cx="12888" cy="90952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460809" y="2642015"/>
            <a:ext cx="1516566" cy="79255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 dirty="0"/>
              <a:t>Predictive</a:t>
            </a:r>
          </a:p>
          <a:p>
            <a:pPr algn="ctr"/>
            <a:r>
              <a:rPr lang="en-GB" sz="1600" dirty="0" smtClean="0"/>
              <a:t>biomarker</a:t>
            </a:r>
            <a:endParaRPr lang="en-GB" sz="1600" dirty="0"/>
          </a:p>
          <a:p>
            <a:pPr algn="ctr"/>
            <a:r>
              <a:rPr lang="en-GB" sz="1600" dirty="0"/>
              <a:t>(moderator)</a:t>
            </a: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5496599" y="1471617"/>
            <a:ext cx="32271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 dirty="0"/>
              <a:t>U – unmeasured confounders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2899316" y="3456882"/>
            <a:ext cx="289931" cy="43489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cxnSp>
        <p:nvCxnSpPr>
          <p:cNvPr id="20" name="Straight Arrow Connector 19"/>
          <p:cNvCxnSpPr>
            <a:stCxn id="15" idx="3"/>
          </p:cNvCxnSpPr>
          <p:nvPr/>
        </p:nvCxnSpPr>
        <p:spPr bwMode="auto">
          <a:xfrm flipV="1">
            <a:off x="2977375" y="2932776"/>
            <a:ext cx="1037062" cy="10551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2977373" y="3178103"/>
            <a:ext cx="3133493" cy="8809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631278" y="1501902"/>
            <a:ext cx="32491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800" dirty="0" smtClean="0">
                <a:solidFill>
                  <a:srgbClr val="FF0000"/>
                </a:solidFill>
              </a:rPr>
              <a:t>Predictive effect only acts </a:t>
            </a:r>
            <a:br>
              <a:rPr lang="en-GB" sz="1800" dirty="0" smtClean="0">
                <a:solidFill>
                  <a:srgbClr val="FF0000"/>
                </a:solidFill>
              </a:rPr>
            </a:br>
            <a:r>
              <a:rPr lang="en-GB" sz="1800" dirty="0" smtClean="0">
                <a:solidFill>
                  <a:srgbClr val="FF0000"/>
                </a:solidFill>
              </a:rPr>
              <a:t>on the mediator</a:t>
            </a:r>
            <a:endParaRPr lang="en-GB" sz="1800" dirty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57200" y="4990105"/>
            <a:ext cx="8229600" cy="170061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0049"/>
              </a:buClr>
              <a:buSzTx/>
              <a:buFontTx/>
              <a:buChar char="•"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we correct in assuming that there is no moderating effect on the other pathways?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0049"/>
              </a:buClr>
              <a:buSzTx/>
              <a:buFontTx/>
              <a:buChar char="•"/>
              <a:tabLst/>
              <a:defRPr/>
            </a:pP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0049"/>
              </a:buClr>
              <a:buSzTx/>
              <a:buFontTx/>
              <a:buChar char="•"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Dependent on prior knowledge of the biology/biochemistry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1819354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Combining prognostic and predictive markers for mechanisms evaluation</a:t>
            </a:r>
            <a:endParaRPr lang="en-GB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576721" y="4138744"/>
            <a:ext cx="1519354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 dirty="0">
                <a:latin typeface="+mn-lt"/>
              </a:rPr>
              <a:t>Random</a:t>
            </a:r>
          </a:p>
          <a:p>
            <a:pPr algn="ctr"/>
            <a:r>
              <a:rPr lang="en-US" sz="1600" dirty="0" smtClean="0">
                <a:latin typeface="+mn-lt"/>
              </a:rPr>
              <a:t>allocation</a:t>
            </a:r>
            <a:endParaRPr lang="en-US" sz="1600" dirty="0">
              <a:latin typeface="+mn-lt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089849" y="2542767"/>
            <a:ext cx="1296988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 dirty="0" smtClean="0">
                <a:latin typeface="+mn-lt"/>
              </a:rPr>
              <a:t>Mediator</a:t>
            </a:r>
            <a:endParaRPr lang="en-GB" sz="1600" dirty="0">
              <a:latin typeface="+mn-lt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64712" y="4138744"/>
            <a:ext cx="1093787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 dirty="0">
                <a:latin typeface="+mn-lt"/>
              </a:rPr>
              <a:t>Outcomes</a:t>
            </a:r>
          </a:p>
        </p:txBody>
      </p:sp>
      <p:cxnSp>
        <p:nvCxnSpPr>
          <p:cNvPr id="6" name="AutoShape 6"/>
          <p:cNvCxnSpPr>
            <a:cxnSpLocks noChangeShapeType="1"/>
            <a:stCxn id="3" idx="3"/>
            <a:endCxn id="5" idx="1"/>
          </p:cNvCxnSpPr>
          <p:nvPr/>
        </p:nvCxnSpPr>
        <p:spPr bwMode="auto">
          <a:xfrm>
            <a:off x="3096075" y="4595944"/>
            <a:ext cx="306863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" name="AutoShape 7"/>
          <p:cNvCxnSpPr>
            <a:cxnSpLocks noChangeShapeType="1"/>
          </p:cNvCxnSpPr>
          <p:nvPr/>
        </p:nvCxnSpPr>
        <p:spPr bwMode="auto">
          <a:xfrm flipV="1">
            <a:off x="3093287" y="3389971"/>
            <a:ext cx="981307" cy="93670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" name="AutoShape 10"/>
          <p:cNvCxnSpPr>
            <a:cxnSpLocks noChangeShapeType="1"/>
            <a:stCxn id="4" idx="3"/>
            <a:endCxn id="5" idx="0"/>
          </p:cNvCxnSpPr>
          <p:nvPr/>
        </p:nvCxnSpPr>
        <p:spPr bwMode="auto">
          <a:xfrm>
            <a:off x="5386837" y="2999967"/>
            <a:ext cx="1324769" cy="113877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" name="Oval 14"/>
          <p:cNvSpPr>
            <a:spLocks noChangeArrowheads="1"/>
          </p:cNvSpPr>
          <p:nvPr/>
        </p:nvSpPr>
        <p:spPr bwMode="auto">
          <a:xfrm>
            <a:off x="6414613" y="2313187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800" dirty="0">
                <a:latin typeface="+mn-lt"/>
              </a:rPr>
              <a:t>U</a:t>
            </a:r>
            <a:endParaRPr lang="en-US" sz="1800" dirty="0">
              <a:latin typeface="+mn-lt"/>
            </a:endParaRPr>
          </a:p>
        </p:txBody>
      </p:sp>
      <p:cxnSp>
        <p:nvCxnSpPr>
          <p:cNvPr id="10" name="AutoShape 15"/>
          <p:cNvCxnSpPr>
            <a:cxnSpLocks noChangeShapeType="1"/>
            <a:stCxn id="9" idx="2"/>
          </p:cNvCxnSpPr>
          <p:nvPr/>
        </p:nvCxnSpPr>
        <p:spPr bwMode="auto">
          <a:xfrm flipH="1">
            <a:off x="5412740" y="2770387"/>
            <a:ext cx="1001873" cy="12894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16"/>
          <p:cNvCxnSpPr>
            <a:cxnSpLocks noChangeShapeType="1"/>
            <a:stCxn id="9" idx="4"/>
          </p:cNvCxnSpPr>
          <p:nvPr/>
        </p:nvCxnSpPr>
        <p:spPr bwMode="auto">
          <a:xfrm>
            <a:off x="6871813" y="3227587"/>
            <a:ext cx="12888" cy="90952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1587901" y="5354191"/>
            <a:ext cx="1516537" cy="83099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1600" dirty="0" smtClean="0"/>
              <a:t>Prognostic</a:t>
            </a:r>
            <a:br>
              <a:rPr lang="en-GB" sz="1600" dirty="0" smtClean="0"/>
            </a:br>
            <a:r>
              <a:rPr lang="en-GB" sz="1600" dirty="0" smtClean="0"/>
              <a:t>biomarker</a:t>
            </a:r>
            <a:br>
              <a:rPr lang="en-GB" sz="1600" dirty="0" smtClean="0"/>
            </a:br>
            <a:r>
              <a:rPr lang="en-GB" sz="1600" dirty="0" smtClean="0"/>
              <a:t>(risk factor)</a:t>
            </a:r>
            <a:endParaRPr lang="en-US" sz="1600" dirty="0"/>
          </a:p>
        </p:txBody>
      </p:sp>
      <p:cxnSp>
        <p:nvCxnSpPr>
          <p:cNvPr id="13" name="AutoShape 25"/>
          <p:cNvCxnSpPr>
            <a:cxnSpLocks noChangeShapeType="1"/>
            <a:endCxn id="4" idx="2"/>
          </p:cNvCxnSpPr>
          <p:nvPr/>
        </p:nvCxnSpPr>
        <p:spPr bwMode="auto">
          <a:xfrm flipV="1">
            <a:off x="3126741" y="3457167"/>
            <a:ext cx="1611602" cy="202923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26"/>
          <p:cNvCxnSpPr>
            <a:cxnSpLocks noChangeShapeType="1"/>
            <a:stCxn id="12" idx="3"/>
          </p:cNvCxnSpPr>
          <p:nvPr/>
        </p:nvCxnSpPr>
        <p:spPr bwMode="auto">
          <a:xfrm flipV="1">
            <a:off x="3104438" y="4850780"/>
            <a:ext cx="3055434" cy="91891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543269" y="2909639"/>
            <a:ext cx="1516566" cy="79255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 dirty="0"/>
              <a:t>Predictive</a:t>
            </a:r>
          </a:p>
          <a:p>
            <a:pPr algn="ctr"/>
            <a:r>
              <a:rPr lang="en-GB" sz="1600" dirty="0" smtClean="0"/>
              <a:t>biomarker</a:t>
            </a:r>
            <a:endParaRPr lang="en-GB" sz="1600" dirty="0"/>
          </a:p>
          <a:p>
            <a:pPr algn="ctr"/>
            <a:r>
              <a:rPr lang="en-GB" sz="1600" dirty="0"/>
              <a:t>(moderator)</a:t>
            </a: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5513157" y="1672335"/>
            <a:ext cx="319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U – unmeasured confounders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2981776" y="3724506"/>
            <a:ext cx="289931" cy="43489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cxnSp>
        <p:nvCxnSpPr>
          <p:cNvPr id="20" name="Straight Arrow Connector 19"/>
          <p:cNvCxnSpPr>
            <a:stCxn id="15" idx="3"/>
          </p:cNvCxnSpPr>
          <p:nvPr/>
        </p:nvCxnSpPr>
        <p:spPr bwMode="auto">
          <a:xfrm flipV="1">
            <a:off x="3059835" y="3200400"/>
            <a:ext cx="1037062" cy="10551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3059833" y="3445727"/>
            <a:ext cx="3133493" cy="8809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631278" y="1501902"/>
            <a:ext cx="32491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800" dirty="0" smtClean="0">
                <a:solidFill>
                  <a:srgbClr val="FF0000"/>
                </a:solidFill>
              </a:rPr>
              <a:t>Predictive effect only acts </a:t>
            </a:r>
            <a:br>
              <a:rPr lang="en-GB" sz="1800" dirty="0" smtClean="0">
                <a:solidFill>
                  <a:srgbClr val="FF0000"/>
                </a:solidFill>
              </a:rPr>
            </a:br>
            <a:r>
              <a:rPr lang="en-GB" sz="1800" dirty="0" smtClean="0">
                <a:solidFill>
                  <a:srgbClr val="FF0000"/>
                </a:solidFill>
              </a:rPr>
              <a:t>on the mediator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9988557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Biomarker Stratified-Efficacy and Mechanisms Evaluation (BS-EME) </a:t>
            </a:r>
            <a:r>
              <a:rPr lang="en-GB" dirty="0" smtClean="0"/>
              <a:t>trial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61" y="2188140"/>
            <a:ext cx="8386330" cy="317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85955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smtClean="0"/>
              <a:t>Methodology Research:</a:t>
            </a:r>
            <a:br>
              <a:rPr lang="en-GB" dirty="0" smtClean="0"/>
            </a:br>
            <a:r>
              <a:rPr lang="en-GB" dirty="0" smtClean="0"/>
              <a:t>Efficacy and Mechanisms Evaluation</a:t>
            </a:r>
            <a:endParaRPr lang="en-GB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1600" dirty="0"/>
              <a:t>Joint work </a:t>
            </a:r>
            <a:r>
              <a:rPr lang="en-GB" sz="1600" dirty="0" smtClean="0"/>
              <a:t>with </a:t>
            </a:r>
            <a:r>
              <a:rPr lang="en-GB" sz="1600" b="1" dirty="0" smtClean="0"/>
              <a:t>Graham Dunn, Andrew Pickles, Sabine Landau, Antonia Marsden, Andrea Jorgensen, Matthias Pierce.</a:t>
            </a:r>
          </a:p>
          <a:p>
            <a:endParaRPr lang="en-GB" sz="1600" b="1" dirty="0"/>
          </a:p>
          <a:p>
            <a:r>
              <a:rPr lang="en-GB" sz="1600" dirty="0" smtClean="0"/>
              <a:t>Funded by MRC </a:t>
            </a:r>
            <a:r>
              <a:rPr lang="en-GB" sz="1600" dirty="0"/>
              <a:t>Methodology Research </a:t>
            </a:r>
            <a:r>
              <a:rPr lang="en-GB" sz="1600" dirty="0" smtClean="0"/>
              <a:t>Programme/Fellowship/HTMR grants:</a:t>
            </a:r>
            <a:endParaRPr lang="en-GB" sz="1600" dirty="0"/>
          </a:p>
          <a:p>
            <a:endParaRPr lang="en-GB" sz="1600" dirty="0" smtClean="0">
              <a:solidFill>
                <a:schemeClr val="tx2"/>
              </a:solidFill>
            </a:endParaRPr>
          </a:p>
          <a:p>
            <a:pPr lvl="1"/>
            <a:r>
              <a:rPr lang="en-GB" sz="1600" dirty="0" smtClean="0">
                <a:solidFill>
                  <a:schemeClr val="tx2"/>
                </a:solidFill>
              </a:rPr>
              <a:t>Estimation </a:t>
            </a:r>
            <a:r>
              <a:rPr lang="en-GB" sz="1600" dirty="0">
                <a:solidFill>
                  <a:schemeClr val="tx2"/>
                </a:solidFill>
              </a:rPr>
              <a:t>of causal effects of complex interventions in longitudinal studies with intermediate </a:t>
            </a:r>
            <a:r>
              <a:rPr lang="en-GB" sz="1600" dirty="0" smtClean="0">
                <a:solidFill>
                  <a:schemeClr val="tx2"/>
                </a:solidFill>
              </a:rPr>
              <a:t>variables (2009-2012) </a:t>
            </a:r>
          </a:p>
          <a:p>
            <a:pPr lvl="1"/>
            <a:r>
              <a:rPr lang="en-GB" sz="1600" dirty="0" smtClean="0"/>
              <a:t>MRC Early Career Centenary Award (2012-13)</a:t>
            </a:r>
          </a:p>
          <a:p>
            <a:pPr lvl="1"/>
            <a:r>
              <a:rPr lang="en-GB" sz="1600" dirty="0" smtClean="0"/>
              <a:t>Designs and analysis for the evaluation and validation of social and psychological markers in randomised trials of complex interventions in mental health (2010-12)</a:t>
            </a:r>
            <a:endParaRPr lang="en-GB" sz="1600" dirty="0"/>
          </a:p>
          <a:p>
            <a:pPr lvl="1"/>
            <a:r>
              <a:rPr lang="en-GB" sz="1600" dirty="0" smtClean="0"/>
              <a:t>Developing methods for understanding mechanism in complex interventions (2013-15)</a:t>
            </a:r>
          </a:p>
          <a:p>
            <a:pPr lvl="1"/>
            <a:r>
              <a:rPr lang="en-GB" sz="1600" dirty="0" smtClean="0"/>
              <a:t>Theme 4, North West Hub for Trials Methodology Research (2013-18)</a:t>
            </a:r>
          </a:p>
        </p:txBody>
      </p:sp>
      <p:pic>
        <p:nvPicPr>
          <p:cNvPr id="531460" name="Picture 4" descr="MRC: Medical Research Council: Leading science for better health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1110" y="6260096"/>
            <a:ext cx="1070344" cy="467167"/>
          </a:xfrm>
          <a:prstGeom prst="rect">
            <a:avLst/>
          </a:prstGeom>
          <a:noFill/>
        </p:spPr>
      </p:pic>
      <p:pic>
        <p:nvPicPr>
          <p:cNvPr id="531461" name="Picture 5" descr="mhrn_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06144" y="6151548"/>
            <a:ext cx="1537855" cy="683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028125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Biomarker Stratified-Efficacy and Mechanisms Evaluation (BS-EME) trial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</a:t>
            </a:r>
            <a:r>
              <a:rPr lang="en-GB" dirty="0" smtClean="0"/>
              <a:t>supplement the baseline information (i.e. predictive marker</a:t>
            </a:r>
            <a:r>
              <a:rPr lang="en-GB" i="1" dirty="0" smtClean="0"/>
              <a:t>)</a:t>
            </a:r>
            <a:r>
              <a:rPr lang="en-GB" dirty="0" smtClean="0"/>
              <a:t> by:</a:t>
            </a:r>
          </a:p>
          <a:p>
            <a:pPr lvl="1"/>
            <a:r>
              <a:rPr lang="en-GB" dirty="0" smtClean="0"/>
              <a:t>measuring all previously-validated prognostic markers</a:t>
            </a:r>
          </a:p>
          <a:p>
            <a:pPr lvl="1"/>
            <a:r>
              <a:rPr lang="en-GB" dirty="0" smtClean="0"/>
              <a:t>baseline covariates thought to have prognostic value </a:t>
            </a:r>
          </a:p>
          <a:p>
            <a:pPr lvl="1"/>
            <a:r>
              <a:rPr lang="en-GB" dirty="0" smtClean="0"/>
              <a:t>baseline measurement of the putative mediator </a:t>
            </a:r>
          </a:p>
          <a:p>
            <a:pPr lvl="1"/>
            <a:r>
              <a:rPr lang="en-GB" dirty="0" smtClean="0"/>
              <a:t>baseline value for the final outcome measurement </a:t>
            </a:r>
          </a:p>
          <a:p>
            <a:endParaRPr lang="en-GB" dirty="0" smtClean="0"/>
          </a:p>
          <a:p>
            <a:r>
              <a:rPr lang="en-GB" dirty="0" smtClean="0"/>
              <a:t>The rationale for all of these measurements is </a:t>
            </a:r>
          </a:p>
          <a:p>
            <a:pPr>
              <a:buNone/>
            </a:pPr>
            <a:r>
              <a:rPr lang="en-GB" dirty="0" smtClean="0"/>
              <a:t>	(a) to allow for as much confounding of the effects of the mediator on final outcome as is feasible, </a:t>
            </a:r>
          </a:p>
          <a:p>
            <a:pPr>
              <a:buNone/>
            </a:pPr>
            <a:r>
              <a:rPr lang="en-GB" dirty="0" smtClean="0"/>
              <a:t>	(b) to assess sensitivity of the results to assumptions concerning residual hidden confounding and, perhaps more importantly, </a:t>
            </a:r>
          </a:p>
          <a:p>
            <a:pPr>
              <a:buNone/>
            </a:pPr>
            <a:r>
              <a:rPr lang="en-GB" dirty="0" smtClean="0"/>
              <a:t>	(c) increase the precision of the estimates of the important causal parameters.  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865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Rationale for BS-EME trial design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GB" sz="1600" dirty="0" smtClean="0"/>
              <a:t>Personalised (stratified) medicine and treatment-effect mechanisms evaluation are inextricably linked; </a:t>
            </a:r>
          </a:p>
          <a:p>
            <a:pPr>
              <a:buFont typeface="+mj-lt"/>
              <a:buAutoNum type="arabicPeriod"/>
            </a:pPr>
            <a:endParaRPr lang="en-GB" sz="1600" dirty="0" smtClean="0"/>
          </a:p>
          <a:p>
            <a:pPr>
              <a:buFont typeface="+mj-lt"/>
              <a:buAutoNum type="arabicPeriod"/>
            </a:pPr>
            <a:r>
              <a:rPr lang="en-GB" sz="1600" dirty="0" smtClean="0"/>
              <a:t>Stratification without corresponding mechanisms evaluation lacks credibility; </a:t>
            </a:r>
          </a:p>
          <a:p>
            <a:pPr>
              <a:buFont typeface="+mj-lt"/>
              <a:buAutoNum type="arabicPeriod"/>
            </a:pPr>
            <a:endParaRPr lang="en-GB" sz="1600" dirty="0" smtClean="0"/>
          </a:p>
          <a:p>
            <a:pPr>
              <a:buFont typeface="+mj-lt"/>
              <a:buAutoNum type="arabicPeriod"/>
            </a:pPr>
            <a:r>
              <a:rPr lang="en-GB" sz="1600" dirty="0" smtClean="0"/>
              <a:t>In the almost certain presence of mediator-outcome confounding, mechanisms evaluation is dependent on stratification for its validity; </a:t>
            </a:r>
          </a:p>
          <a:p>
            <a:pPr>
              <a:buFont typeface="+mj-lt"/>
              <a:buAutoNum type="arabicPeriod" startAt="4"/>
            </a:pPr>
            <a:endParaRPr lang="en-GB" sz="1600" dirty="0" smtClean="0"/>
          </a:p>
          <a:p>
            <a:pPr>
              <a:buFont typeface="+mj-lt"/>
              <a:buAutoNum type="arabicPeriod" startAt="4"/>
            </a:pPr>
            <a:r>
              <a:rPr lang="en-GB" sz="1600" dirty="0" smtClean="0"/>
              <a:t>Both stratification and treatment-effect mediation can be evaluated using a biomarker stratified trial design </a:t>
            </a:r>
            <a:r>
              <a:rPr lang="en-GB" sz="1600" dirty="0" smtClean="0"/>
              <a:t>(</a:t>
            </a:r>
            <a:r>
              <a:rPr lang="en-GB" sz="1600" dirty="0" smtClean="0"/>
              <a:t>BS-EME trial); </a:t>
            </a:r>
          </a:p>
          <a:p>
            <a:pPr>
              <a:buFont typeface="+mj-lt"/>
              <a:buAutoNum type="arabicPeriod" startAt="4"/>
            </a:pPr>
            <a:endParaRPr lang="en-GB" sz="1600" dirty="0" smtClean="0"/>
          </a:p>
          <a:p>
            <a:pPr>
              <a:buFont typeface="+mj-lt"/>
              <a:buAutoNum type="arabicPeriod" startAt="4"/>
            </a:pPr>
            <a:r>
              <a:rPr lang="en-GB" sz="1600" dirty="0" smtClean="0"/>
              <a:t>Direct and indirect (mediated) effects should be estimated through the use of </a:t>
            </a:r>
            <a:r>
              <a:rPr lang="en-GB" sz="1600" b="1" dirty="0" smtClean="0"/>
              <a:t>instrumental variable methods</a:t>
            </a:r>
            <a:r>
              <a:rPr lang="en-GB" sz="1600" dirty="0" smtClean="0"/>
              <a:t> together with adjustments for all known prognostic biomarkers (confounders</a:t>
            </a:r>
            <a:r>
              <a:rPr lang="en-GB" sz="1600" dirty="0" smtClean="0"/>
              <a:t>).   </a:t>
            </a:r>
            <a:endParaRPr lang="en-GB" sz="1600" dirty="0" smtClean="0"/>
          </a:p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3170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MRC Consortium: PSORT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8395239" cy="4525963"/>
          </a:xfrm>
        </p:spPr>
        <p:txBody>
          <a:bodyPr/>
          <a:lstStyle/>
          <a:p>
            <a:r>
              <a:rPr lang="en-GB" sz="1800" dirty="0" smtClean="0"/>
              <a:t>Psoriasis Stratification to Optimise Relevant Therapy</a:t>
            </a:r>
          </a:p>
          <a:p>
            <a:endParaRPr lang="en-GB" sz="1800" dirty="0"/>
          </a:p>
          <a:p>
            <a:r>
              <a:rPr lang="en-GB" sz="1800" dirty="0" smtClean="0"/>
              <a:t>Current standardised dosing of biologic therapies</a:t>
            </a:r>
          </a:p>
          <a:p>
            <a:endParaRPr lang="en-GB" sz="1800" dirty="0"/>
          </a:p>
          <a:p>
            <a:r>
              <a:rPr lang="en-GB" sz="1800" dirty="0" smtClean="0"/>
              <a:t>Different biologics act through different pathways (IL-6, TNF-</a:t>
            </a:r>
            <a:r>
              <a:rPr lang="el-GR" sz="1800" dirty="0" smtClean="0"/>
              <a:t>α</a:t>
            </a:r>
            <a:r>
              <a:rPr lang="en-GB" sz="1800" dirty="0" smtClean="0"/>
              <a:t>)</a:t>
            </a:r>
            <a:endParaRPr lang="en-GB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655" y="0"/>
            <a:ext cx="913783" cy="126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615" y="3772766"/>
            <a:ext cx="6923149" cy="228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0443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PSORT: preliminary </a:t>
            </a:r>
            <a:r>
              <a:rPr lang="en-GB" dirty="0" smtClean="0"/>
              <a:t>data on mechanisms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86745" y="1891146"/>
            <a:ext cx="4038600" cy="4525963"/>
          </a:xfrm>
        </p:spPr>
        <p:txBody>
          <a:bodyPr/>
          <a:lstStyle/>
          <a:p>
            <a:r>
              <a:rPr lang="en-GB" sz="1800" dirty="0" smtClean="0"/>
              <a:t>Blood </a:t>
            </a:r>
            <a:r>
              <a:rPr lang="en-GB" sz="1800" dirty="0"/>
              <a:t>levels of adalimumab 4 weeks after start of therapy are predictive of response to therapy at 14 </a:t>
            </a:r>
            <a:r>
              <a:rPr lang="en-GB" sz="1800" dirty="0" smtClean="0"/>
              <a:t>weeks </a:t>
            </a:r>
            <a:r>
              <a:rPr lang="en-GB" sz="1800" dirty="0"/>
              <a:t>	</a:t>
            </a:r>
            <a:endParaRPr lang="en-GB" dirty="0"/>
          </a:p>
          <a:p>
            <a:endParaRPr lang="en-GB" sz="1800" dirty="0" smtClean="0"/>
          </a:p>
          <a:p>
            <a:r>
              <a:rPr lang="en-GB" sz="1800" dirty="0" err="1" smtClean="0"/>
              <a:t>Mahil</a:t>
            </a:r>
            <a:r>
              <a:rPr lang="en-GB" sz="1800" dirty="0" smtClean="0"/>
              <a:t> et al (2013), BJD.</a:t>
            </a:r>
            <a:endParaRPr lang="en-GB" sz="1800" dirty="0"/>
          </a:p>
        </p:txBody>
      </p:sp>
      <p:pic>
        <p:nvPicPr>
          <p:cNvPr id="17410" name="Picture 2" descr="C:\Users\moeydrae\Downloads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24" y="2132156"/>
            <a:ext cx="4257966" cy="365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5022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methodology work: </a:t>
            </a:r>
            <a:br>
              <a:rPr lang="en-GB" dirty="0" smtClean="0"/>
            </a:br>
            <a:r>
              <a:rPr lang="en-GB" dirty="0" smtClean="0"/>
              <a:t>exploring the key equation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2800" b="1" dirty="0">
                <a:solidFill>
                  <a:srgbClr val="FF0000"/>
                </a:solidFill>
              </a:rPr>
              <a:t>OUTCOME = TREATMENT * MARKER</a:t>
            </a:r>
            <a:endParaRPr lang="en-GB" sz="2800" b="1" dirty="0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 smtClean="0"/>
              <a:t>Scale of interaction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 smtClean="0"/>
              <a:t>Combining several markers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 smtClean="0"/>
              <a:t>Appropriate measures of treatment (exposure)</a:t>
            </a:r>
          </a:p>
          <a:p>
            <a:pPr>
              <a:buFont typeface="+mj-lt"/>
              <a:buAutoNum type="arabicPeriod"/>
            </a:pPr>
            <a:endParaRPr lang="en-GB" dirty="0" smtClean="0"/>
          </a:p>
          <a:p>
            <a:pPr>
              <a:buFont typeface="+mj-lt"/>
              <a:buAutoNum type="arabicPeriod"/>
            </a:pPr>
            <a:r>
              <a:rPr lang="en-GB" dirty="0" smtClean="0"/>
              <a:t>Incorporating a decision rule</a:t>
            </a:r>
            <a:endParaRPr lang="en-GB" dirty="0"/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 smtClean="0"/>
              <a:t>Multivariate outcomes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 smtClean="0"/>
              <a:t>(Appropriate confounding adjustment)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26295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Scale of interaction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Presence </a:t>
            </a:r>
            <a:r>
              <a:rPr lang="en-GB" dirty="0"/>
              <a:t>of an interaction is scale dependent.</a:t>
            </a:r>
          </a:p>
          <a:p>
            <a:pPr lvl="1"/>
            <a:r>
              <a:rPr lang="en-GB" dirty="0"/>
              <a:t>multiplicative scale: relative treatment effects</a:t>
            </a:r>
          </a:p>
          <a:p>
            <a:pPr lvl="1"/>
            <a:r>
              <a:rPr lang="en-GB" dirty="0"/>
              <a:t>additive scale: absolute treatment effects</a:t>
            </a:r>
          </a:p>
          <a:p>
            <a:endParaRPr lang="en-GB" dirty="0"/>
          </a:p>
          <a:p>
            <a:r>
              <a:rPr lang="en-GB" dirty="0"/>
              <a:t>Interactions on the additive scale are more appropriate when targeting treatments to different subgroups. </a:t>
            </a:r>
            <a:endParaRPr lang="en-GB" dirty="0" smtClean="0"/>
          </a:p>
          <a:p>
            <a:pPr lvl="1"/>
            <a:r>
              <a:rPr lang="en-GB" dirty="0" smtClean="0"/>
              <a:t>Allows for different baseline risks</a:t>
            </a:r>
            <a:endParaRPr lang="en-GB" dirty="0"/>
          </a:p>
          <a:p>
            <a:endParaRPr lang="en-GB" dirty="0"/>
          </a:p>
          <a:p>
            <a:r>
              <a:rPr lang="en-GB" dirty="0"/>
              <a:t>Additive interaction cannot be directly measured in a multiplicative model:</a:t>
            </a:r>
          </a:p>
          <a:p>
            <a:pPr lvl="1"/>
            <a:r>
              <a:rPr lang="en-GB" dirty="0"/>
              <a:t>surrogate measures of additive interaction can be calculated from the model output. 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/>
              <a:t>Relative Excess Risk of Interaction (RERI)</a:t>
            </a:r>
          </a:p>
          <a:p>
            <a:pPr lvl="1"/>
            <a:r>
              <a:rPr lang="en-GB" dirty="0" smtClean="0"/>
              <a:t>Assess significance of the interaction, not the magnitude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88879" y="6534201"/>
            <a:ext cx="807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dirty="0" smtClean="0"/>
              <a:t>Marsden, Emsle</a:t>
            </a:r>
            <a:r>
              <a:rPr lang="en-GB" sz="1200" dirty="0" smtClean="0"/>
              <a:t>y et al, submitted, (2015)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6367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Additive versus multiplicative interaction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49052"/>
              </p:ext>
            </p:extLst>
          </p:nvPr>
        </p:nvGraphicFramePr>
        <p:xfrm>
          <a:off x="529298" y="1594529"/>
          <a:ext cx="8246722" cy="256180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20701"/>
                <a:gridCol w="1281136"/>
                <a:gridCol w="1282030"/>
                <a:gridCol w="847231"/>
                <a:gridCol w="1259523"/>
                <a:gridCol w="1282030"/>
                <a:gridCol w="874071"/>
              </a:tblGrid>
              <a:tr h="3242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 </a:t>
                      </a:r>
                      <a:endParaRPr lang="en-GB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Males</a:t>
                      </a:r>
                      <a:endParaRPr lang="en-GB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</a:rPr>
                        <a:t>Females</a:t>
                      </a:r>
                      <a:endParaRPr lang="en-GB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884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 </a:t>
                      </a:r>
                      <a:endParaRPr lang="en-GB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Headaches</a:t>
                      </a:r>
                      <a:endParaRPr lang="en-GB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No headaches</a:t>
                      </a:r>
                      <a:endParaRPr lang="en-GB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Total</a:t>
                      </a:r>
                      <a:endParaRPr lang="en-GB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Headaches</a:t>
                      </a:r>
                      <a:endParaRPr lang="en-GB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No headaches</a:t>
                      </a:r>
                      <a:endParaRPr lang="en-GB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Total</a:t>
                      </a:r>
                      <a:endParaRPr lang="en-GB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42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Treated</a:t>
                      </a:r>
                      <a:endParaRPr lang="en-GB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40</a:t>
                      </a:r>
                      <a:endParaRPr lang="en-GB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160</a:t>
                      </a:r>
                      <a:endParaRPr lang="en-GB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200</a:t>
                      </a:r>
                      <a:endParaRPr lang="en-GB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70</a:t>
                      </a:r>
                      <a:endParaRPr lang="en-GB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130</a:t>
                      </a:r>
                      <a:endParaRPr lang="en-GB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200</a:t>
                      </a:r>
                      <a:endParaRPr lang="en-GB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176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Not treated</a:t>
                      </a:r>
                      <a:endParaRPr lang="en-GB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10</a:t>
                      </a:r>
                      <a:endParaRPr lang="en-GB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190</a:t>
                      </a:r>
                      <a:endParaRPr lang="en-GB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200</a:t>
                      </a:r>
                      <a:endParaRPr lang="en-GB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40</a:t>
                      </a:r>
                      <a:endParaRPr lang="en-GB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160</a:t>
                      </a:r>
                      <a:endParaRPr lang="en-GB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200</a:t>
                      </a:r>
                      <a:endParaRPr lang="en-GB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42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Total</a:t>
                      </a:r>
                      <a:endParaRPr lang="en-GB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50</a:t>
                      </a:r>
                      <a:endParaRPr lang="en-GB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350</a:t>
                      </a:r>
                      <a:endParaRPr lang="en-GB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400</a:t>
                      </a:r>
                      <a:endParaRPr lang="en-GB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110</a:t>
                      </a:r>
                      <a:endParaRPr lang="en-GB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290</a:t>
                      </a:r>
                      <a:endParaRPr lang="en-GB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400</a:t>
                      </a:r>
                      <a:endParaRPr lang="en-GB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37309" y="4391891"/>
                <a:ext cx="3976255" cy="194209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/>
                          </a:rPr>
                          <m:t>𝑅𝑅</m:t>
                        </m:r>
                      </m:e>
                      <m:sub>
                        <m:r>
                          <a:rPr lang="en-GB" sz="1800" i="1">
                            <a:latin typeface="Cambria Math"/>
                          </a:rPr>
                          <m:t>𝑀𝑎𝑙𝑒𝑠</m:t>
                        </m:r>
                      </m:sub>
                    </m:sSub>
                    <m:r>
                      <a:rPr lang="en-GB" sz="1800" b="0" i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GB" sz="1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i="1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latin typeface="Cambria Math"/>
                              </a:rPr>
                              <m:t>40</m:t>
                            </m:r>
                          </m:num>
                          <m:den>
                            <m:r>
                              <a:rPr lang="en-GB" sz="1800" i="1">
                                <a:latin typeface="Cambria Math"/>
                              </a:rPr>
                              <m:t>200</m:t>
                            </m:r>
                          </m:den>
                        </m:f>
                      </m:num>
                      <m:den>
                        <m:f>
                          <m:fPr>
                            <m:type m:val="skw"/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latin typeface="Cambria Math"/>
                              </a:rPr>
                              <m:t>10</m:t>
                            </m:r>
                          </m:num>
                          <m:den>
                            <m:r>
                              <a:rPr lang="en-GB" sz="1800" i="1">
                                <a:latin typeface="Cambria Math"/>
                              </a:rPr>
                              <m:t>200</m:t>
                            </m:r>
                          </m:den>
                        </m:f>
                      </m:den>
                    </m:f>
                    <m:r>
                      <a:rPr lang="en-GB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/>
                          </a:rPr>
                          <m:t>0.2</m:t>
                        </m:r>
                      </m:num>
                      <m:den>
                        <m:r>
                          <a:rPr lang="en-GB" sz="1800" i="1">
                            <a:latin typeface="Cambria Math"/>
                          </a:rPr>
                          <m:t>0.05</m:t>
                        </m:r>
                      </m:den>
                    </m:f>
                    <m:r>
                      <a:rPr lang="en-GB" sz="1800" i="1">
                        <a:latin typeface="Cambria Math"/>
                      </a:rPr>
                      <m:t>=4</m:t>
                    </m:r>
                  </m:oMath>
                </a14:m>
                <a:endParaRPr lang="en-GB" sz="1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/>
                          </a:rPr>
                          <m:t>𝑅𝑅</m:t>
                        </m:r>
                      </m:e>
                      <m:sub>
                        <m:r>
                          <a:rPr lang="en-GB" sz="1800" i="1">
                            <a:latin typeface="Cambria Math"/>
                          </a:rPr>
                          <m:t>𝐹𝑒𝑚𝑎𝑙𝑒𝑠</m:t>
                        </m:r>
                      </m:sub>
                    </m:sSub>
                    <m:r>
                      <a:rPr lang="en-GB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1800" i="1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latin typeface="Cambria Math"/>
                              </a:rPr>
                              <m:t>70</m:t>
                            </m:r>
                          </m:num>
                          <m:den>
                            <m:r>
                              <a:rPr lang="en-GB" sz="1800" i="1">
                                <a:latin typeface="Cambria Math"/>
                              </a:rPr>
                              <m:t>200</m:t>
                            </m:r>
                          </m:den>
                        </m:f>
                      </m:num>
                      <m:den>
                        <m:f>
                          <m:fPr>
                            <m:type m:val="skw"/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latin typeface="Cambria Math"/>
                              </a:rPr>
                              <m:t>40</m:t>
                            </m:r>
                          </m:num>
                          <m:den>
                            <m:r>
                              <a:rPr lang="en-GB" sz="1800" i="1">
                                <a:latin typeface="Cambria Math"/>
                              </a:rPr>
                              <m:t>200</m:t>
                            </m:r>
                          </m:den>
                        </m:f>
                      </m:den>
                    </m:f>
                    <m:r>
                      <a:rPr lang="en-GB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/>
                          </a:rPr>
                          <m:t>0.35</m:t>
                        </m:r>
                      </m:num>
                      <m:den>
                        <m:r>
                          <a:rPr lang="en-GB" sz="1800" i="1">
                            <a:latin typeface="Cambria Math"/>
                          </a:rPr>
                          <m:t>0.2</m:t>
                        </m:r>
                      </m:den>
                    </m:f>
                    <m:r>
                      <a:rPr lang="en-GB" sz="1800" i="1">
                        <a:latin typeface="Cambria Math"/>
                      </a:rPr>
                      <m:t>=1.75</m:t>
                    </m:r>
                  </m:oMath>
                </a14:m>
                <a:endParaRPr lang="en-GB" sz="1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/>
                          </a:rPr>
                          <m:t>𝐼𝑁𝑇</m:t>
                        </m:r>
                      </m:e>
                      <m:sub>
                        <m:r>
                          <a:rPr lang="en-GB" sz="1800" i="1">
                            <a:latin typeface="Cambria Math"/>
                          </a:rPr>
                          <m:t>𝑀</m:t>
                        </m:r>
                      </m:sub>
                    </m:sSub>
                    <m:r>
                      <a:rPr lang="en-GB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GB" sz="1800" i="1">
                            <a:latin typeface="Cambria Math"/>
                          </a:rPr>
                          <m:t>1.75</m:t>
                        </m:r>
                      </m:den>
                    </m:f>
                    <m:r>
                      <a:rPr lang="en-GB" sz="1800" i="1">
                        <a:latin typeface="Cambria Math"/>
                      </a:rPr>
                      <m:t>=2.28</m:t>
                    </m:r>
                  </m:oMath>
                </a14:m>
                <a:r>
                  <a:rPr lang="en-GB" sz="1800" dirty="0" smtClean="0"/>
                  <a:t> </a:t>
                </a:r>
                <a:r>
                  <a:rPr lang="en-GB" sz="1400" dirty="0" smtClean="0"/>
                  <a:t>(1.09</a:t>
                </a:r>
                <a:r>
                  <a:rPr lang="en-GB" sz="1400" dirty="0"/>
                  <a:t>, 4.81)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7309" y="4391891"/>
                <a:ext cx="3976255" cy="1942090"/>
              </a:xfrm>
              <a:blipFill rotWithShape="1">
                <a:blip r:embed="rId2"/>
                <a:stretch>
                  <a:fillRect l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779818" y="4461165"/>
                <a:ext cx="3976255" cy="194209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/>
                          </a:rPr>
                          <m:t>𝑅𝐷</m:t>
                        </m:r>
                      </m:e>
                      <m:sub>
                        <m:r>
                          <a:rPr lang="en-GB" sz="1400" i="1">
                            <a:latin typeface="Cambria Math"/>
                          </a:rPr>
                          <m:t>𝑀𝑎𝑙𝑒𝑠</m:t>
                        </m:r>
                      </m:sub>
                    </m:sSub>
                    <m:r>
                      <a:rPr lang="en-GB" sz="1400" i="1">
                        <a:latin typeface="Cambria Math"/>
                      </a:rPr>
                      <m:t>=0.2−0.05=0.15</m:t>
                    </m:r>
                  </m:oMath>
                </a14:m>
                <a:endParaRPr lang="en-GB" sz="1400" dirty="0" smtClean="0"/>
              </a:p>
              <a:p>
                <a:endParaRPr lang="en-GB" sz="1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/>
                          </a:rPr>
                          <m:t>𝑅𝐷</m:t>
                        </m:r>
                      </m:e>
                      <m:sub>
                        <m:r>
                          <a:rPr lang="en-GB" sz="1400" i="1">
                            <a:latin typeface="Cambria Math"/>
                          </a:rPr>
                          <m:t>𝐹𝑒𝑚𝑎𝑙𝑒𝑠</m:t>
                        </m:r>
                      </m:sub>
                    </m:sSub>
                    <m:r>
                      <a:rPr lang="en-GB" sz="1400" i="1">
                        <a:latin typeface="Cambria Math"/>
                      </a:rPr>
                      <m:t>=0.35−0.2=0.15</m:t>
                    </m:r>
                  </m:oMath>
                </a14:m>
                <a:endParaRPr lang="en-GB" sz="1400" dirty="0" smtClean="0"/>
              </a:p>
              <a:p>
                <a:endParaRPr lang="en-GB" sz="1400" dirty="0" smtClean="0"/>
              </a:p>
              <a:p>
                <a:r>
                  <a:rPr lang="en-GB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/>
                          </a:rPr>
                          <m:t>𝐼𝑁𝑇</m:t>
                        </m:r>
                      </m:e>
                      <m:sub>
                        <m:r>
                          <a:rPr lang="en-GB" sz="1400" i="1"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GB" sz="1400" dirty="0" smtClean="0"/>
                  <a:t>=0</a:t>
                </a:r>
                <a:endParaRPr lang="en-GB" sz="1400" dirty="0"/>
              </a:p>
            </p:txBody>
          </p:sp>
        </mc:Choice>
        <mc:Fallback xmlns="">
          <p:sp>
            <p:nvSpPr>
              <p:cNvPr id="8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779818" y="4461165"/>
                <a:ext cx="3976255" cy="1942090"/>
              </a:xfrm>
              <a:blipFill rotWithShape="1">
                <a:blip r:embed="rId3"/>
                <a:stretch>
                  <a:fillRect l="-307" t="-3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88879" y="6534201"/>
            <a:ext cx="807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dirty="0" smtClean="0"/>
              <a:t>Marsden, Emsle</a:t>
            </a:r>
            <a:r>
              <a:rPr lang="en-GB" sz="1200" dirty="0" smtClean="0"/>
              <a:t>y et al, submitted, (2015)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16736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markers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likely is it to be a single predictive marker?</a:t>
            </a:r>
            <a:r>
              <a:rPr lang="en-GB" dirty="0"/>
              <a:t>	</a:t>
            </a:r>
            <a:endParaRPr lang="en-GB" dirty="0" smtClean="0"/>
          </a:p>
          <a:p>
            <a:pPr lvl="1"/>
            <a:r>
              <a:rPr lang="en-GB" dirty="0" smtClean="0"/>
              <a:t>Cancer e.g. genotype </a:t>
            </a:r>
            <a:r>
              <a:rPr lang="en-GB" dirty="0"/>
              <a:t>of </a:t>
            </a:r>
            <a:r>
              <a:rPr lang="en-GB" dirty="0" smtClean="0"/>
              <a:t>tumour</a:t>
            </a:r>
            <a:endParaRPr lang="en-GB" dirty="0"/>
          </a:p>
          <a:p>
            <a:pPr lvl="1"/>
            <a:r>
              <a:rPr lang="en-GB" dirty="0" smtClean="0"/>
              <a:t>Other disciplines…unlikely?</a:t>
            </a:r>
          </a:p>
          <a:p>
            <a:pPr lvl="1"/>
            <a:endParaRPr lang="en-GB" dirty="0"/>
          </a:p>
          <a:p>
            <a:r>
              <a:rPr lang="en-GB" dirty="0" smtClean="0"/>
              <a:t>Kraemer (2013) distinguishes baseline variables into 3 mutually exclusive groups:</a:t>
            </a:r>
          </a:p>
          <a:p>
            <a:pPr lvl="1"/>
            <a:r>
              <a:rPr lang="en-GB" dirty="0"/>
              <a:t>those </a:t>
            </a:r>
            <a:r>
              <a:rPr lang="en-GB" dirty="0" smtClean="0"/>
              <a:t>irrelevant to </a:t>
            </a:r>
            <a:r>
              <a:rPr lang="en-GB" dirty="0"/>
              <a:t>treatment outcome, </a:t>
            </a:r>
            <a:endParaRPr lang="en-GB" dirty="0" smtClean="0"/>
          </a:p>
          <a:p>
            <a:pPr lvl="1"/>
            <a:r>
              <a:rPr lang="en-GB" dirty="0" smtClean="0"/>
              <a:t>those </a:t>
            </a:r>
            <a:r>
              <a:rPr lang="en-GB" dirty="0"/>
              <a:t>non-specific </a:t>
            </a:r>
            <a:r>
              <a:rPr lang="en-GB" dirty="0" smtClean="0"/>
              <a:t>predictors (prognostic), </a:t>
            </a:r>
          </a:p>
          <a:p>
            <a:pPr lvl="1"/>
            <a:r>
              <a:rPr lang="en-GB" dirty="0" smtClean="0"/>
              <a:t>and </a:t>
            </a:r>
            <a:r>
              <a:rPr lang="en-GB" dirty="0"/>
              <a:t>those that are </a:t>
            </a:r>
            <a:r>
              <a:rPr lang="en-GB" dirty="0" smtClean="0"/>
              <a:t>moderators (predictive </a:t>
            </a:r>
            <a:r>
              <a:rPr lang="en-GB" i="1" dirty="0" smtClean="0"/>
              <a:t>&amp; prognostic</a:t>
            </a:r>
            <a:r>
              <a:rPr lang="en-GB" dirty="0" smtClean="0"/>
              <a:t>)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Developed a weighted linear composite </a:t>
            </a:r>
            <a:r>
              <a:rPr lang="en-GB" dirty="0"/>
              <a:t>moderator, which might more </a:t>
            </a:r>
            <a:r>
              <a:rPr lang="en-GB" dirty="0" smtClean="0"/>
              <a:t>strongly moderate </a:t>
            </a:r>
            <a:r>
              <a:rPr lang="en-GB" dirty="0"/>
              <a:t>the effect of a treatment on outcome than any single </a:t>
            </a:r>
            <a:r>
              <a:rPr lang="en-GB" dirty="0" smtClean="0"/>
              <a:t>moderator</a:t>
            </a:r>
          </a:p>
          <a:p>
            <a:endParaRPr lang="en-GB" dirty="0"/>
          </a:p>
          <a:p>
            <a:r>
              <a:rPr lang="en-GB" dirty="0" smtClean="0"/>
              <a:t>Needs extending for multi-modal </a:t>
            </a:r>
            <a:r>
              <a:rPr lang="en-GB" dirty="0" smtClean="0"/>
              <a:t>markers</a:t>
            </a:r>
            <a:endParaRPr lang="en-GB" dirty="0" smtClean="0"/>
          </a:p>
          <a:p>
            <a:pPr lvl="1"/>
            <a:r>
              <a:rPr lang="en-GB" dirty="0" smtClean="0"/>
              <a:t>E.g. imaging, genotype, clinical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27310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Incorporating compliance or departures from randomised treatment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060307"/>
              </p:ext>
            </p:extLst>
          </p:nvPr>
        </p:nvGraphicFramePr>
        <p:xfrm>
          <a:off x="325685" y="2244436"/>
          <a:ext cx="8492630" cy="202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Visio" r:id="rId3" imgW="5434720" imgH="1294601" progId="Visio.Drawing.11">
                  <p:embed/>
                </p:oleObj>
              </mc:Choice>
              <mc:Fallback>
                <p:oleObj name="Visio" r:id="rId3" imgW="5434720" imgH="129460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685" y="2244436"/>
                        <a:ext cx="8492630" cy="20227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05039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Incorporating </a:t>
            </a:r>
            <a:r>
              <a:rPr lang="en-GB" dirty="0" smtClean="0"/>
              <a:t>compliance </a:t>
            </a:r>
            <a:r>
              <a:rPr lang="en-GB" dirty="0"/>
              <a:t>or departures from randomised treatment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168495"/>
              </p:ext>
            </p:extLst>
          </p:nvPr>
        </p:nvGraphicFramePr>
        <p:xfrm>
          <a:off x="374076" y="1981200"/>
          <a:ext cx="8426875" cy="339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Visio" r:id="rId3" imgW="5434720" imgH="2194560" progId="Visio.Drawing.11">
                  <p:embed/>
                </p:oleObj>
              </mc:Choice>
              <mc:Fallback>
                <p:oleObj name="Visio" r:id="rId3" imgW="5434720" imgH="21945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76" y="1981200"/>
                        <a:ext cx="8426875" cy="3394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19924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Rationale: stratified medicine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667" y="1692034"/>
            <a:ext cx="8229600" cy="4525963"/>
          </a:xfrm>
        </p:spPr>
        <p:txBody>
          <a:bodyPr/>
          <a:lstStyle/>
          <a:p>
            <a:r>
              <a:rPr lang="en-GB" i="1" dirty="0" smtClean="0"/>
              <a:t>Motivating question</a:t>
            </a:r>
            <a:r>
              <a:rPr lang="en-GB" dirty="0"/>
              <a:t>: what is the optimal treatment to give to </a:t>
            </a:r>
            <a:r>
              <a:rPr lang="en-GB" dirty="0" smtClean="0"/>
              <a:t>this </a:t>
            </a:r>
            <a:r>
              <a:rPr lang="en-GB" dirty="0"/>
              <a:t>patient right now, given their current and previous characteristics</a:t>
            </a:r>
            <a:r>
              <a:rPr lang="en-GB" dirty="0" smtClean="0"/>
              <a:t>?</a:t>
            </a:r>
          </a:p>
          <a:p>
            <a:endParaRPr lang="en-GB" dirty="0"/>
          </a:p>
          <a:p>
            <a:r>
              <a:rPr lang="en-GB" dirty="0" smtClean="0"/>
              <a:t>Moving beyond ‘one side fits all’ approach to medicine</a:t>
            </a:r>
          </a:p>
          <a:p>
            <a:endParaRPr lang="en-GB" dirty="0" smtClean="0"/>
          </a:p>
          <a:p>
            <a:r>
              <a:rPr lang="en-GB" dirty="0" smtClean="0"/>
              <a:t>“Right treatment to right person at right time”</a:t>
            </a:r>
            <a:endParaRPr lang="en-GB" dirty="0"/>
          </a:p>
          <a:p>
            <a:endParaRPr lang="en-GB" dirty="0"/>
          </a:p>
          <a:p>
            <a:r>
              <a:rPr lang="en-GB" dirty="0" smtClean="0"/>
              <a:t>Also known as:</a:t>
            </a:r>
          </a:p>
          <a:p>
            <a:pPr lvl="1"/>
            <a:r>
              <a:rPr lang="en-GB" dirty="0" smtClean="0"/>
              <a:t>Personalised/targeted/precision </a:t>
            </a:r>
            <a:r>
              <a:rPr lang="en-GB" dirty="0" smtClean="0"/>
              <a:t>medicine</a:t>
            </a:r>
          </a:p>
          <a:p>
            <a:endParaRPr lang="en-GB" dirty="0" smtClean="0"/>
          </a:p>
          <a:p>
            <a:r>
              <a:rPr lang="en-GB" dirty="0" smtClean="0"/>
              <a:t>Hype or new paradigm?</a:t>
            </a:r>
          </a:p>
          <a:p>
            <a:endParaRPr lang="en-GB" dirty="0"/>
          </a:p>
          <a:p>
            <a:r>
              <a:rPr lang="en-GB" dirty="0"/>
              <a:t>Interest to </a:t>
            </a:r>
            <a:r>
              <a:rPr lang="en-GB" dirty="0" smtClean="0"/>
              <a:t>health </a:t>
            </a:r>
            <a:r>
              <a:rPr lang="en-GB" dirty="0"/>
              <a:t>care providers and drug </a:t>
            </a:r>
            <a:r>
              <a:rPr lang="en-GB" dirty="0" smtClean="0"/>
              <a:t>companies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84340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Evaluating a decision rule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491046"/>
              </p:ext>
            </p:extLst>
          </p:nvPr>
        </p:nvGraphicFramePr>
        <p:xfrm>
          <a:off x="471055" y="2505364"/>
          <a:ext cx="8229600" cy="28702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710153"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Optimal</a:t>
                      </a:r>
                      <a:r>
                        <a:rPr lang="en-GB" baseline="0" dirty="0" smtClean="0"/>
                        <a:t> choice</a:t>
                      </a:r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Randomisation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720016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Treatment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No treatment</a:t>
                      </a:r>
                      <a:endParaRPr lang="en-GB" dirty="0"/>
                    </a:p>
                  </a:txBody>
                  <a:tcPr/>
                </a:tc>
              </a:tr>
              <a:tr h="720016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Treatment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Lucky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Unlucky</a:t>
                      </a:r>
                      <a:endParaRPr lang="en-GB" dirty="0"/>
                    </a:p>
                  </a:txBody>
                  <a:tcPr/>
                </a:tc>
              </a:tr>
              <a:tr h="720016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No treatment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Unlucky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Lucky</a:t>
                      </a:r>
                      <a:endParaRPr lang="en-GB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1146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Comparing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51273" cy="4525963"/>
          </a:xfrm>
        </p:spPr>
        <p:txBody>
          <a:bodyPr/>
          <a:lstStyle/>
          <a:p>
            <a:r>
              <a:rPr lang="en-GB" dirty="0" smtClean="0"/>
              <a:t>Ave[</a:t>
            </a:r>
            <a:r>
              <a:rPr lang="en-GB" dirty="0" err="1" smtClean="0"/>
              <a:t>Y</a:t>
            </a:r>
            <a:r>
              <a:rPr lang="en-GB" baseline="30000" dirty="0" err="1" smtClean="0"/>
              <a:t>rule</a:t>
            </a:r>
            <a:r>
              <a:rPr lang="en-GB" dirty="0" smtClean="0"/>
              <a:t>] = average outcome if everyone follows treatment rule</a:t>
            </a:r>
          </a:p>
          <a:p>
            <a:r>
              <a:rPr lang="en-GB" dirty="0" smtClean="0"/>
              <a:t>Ave[</a:t>
            </a:r>
            <a:r>
              <a:rPr lang="en-GB" dirty="0" err="1" smtClean="0"/>
              <a:t>Y</a:t>
            </a:r>
            <a:r>
              <a:rPr lang="en-GB" baseline="30000" dirty="0" err="1" smtClean="0"/>
              <a:t>opt</a:t>
            </a:r>
            <a:r>
              <a:rPr lang="en-GB" dirty="0" smtClean="0"/>
              <a:t>] = </a:t>
            </a:r>
            <a:r>
              <a:rPr lang="en-GB" dirty="0"/>
              <a:t>average outcome if everyone follows </a:t>
            </a:r>
            <a:r>
              <a:rPr lang="en-GB" dirty="0" smtClean="0"/>
              <a:t>optimal treatment</a:t>
            </a:r>
          </a:p>
          <a:p>
            <a:r>
              <a:rPr lang="en-GB" dirty="0" smtClean="0"/>
              <a:t>Ave[</a:t>
            </a:r>
            <a:r>
              <a:rPr lang="en-GB" dirty="0" err="1" smtClean="0"/>
              <a:t>Y</a:t>
            </a:r>
            <a:r>
              <a:rPr lang="en-GB" baseline="30000" dirty="0" err="1" smtClean="0"/>
              <a:t>rand</a:t>
            </a:r>
            <a:r>
              <a:rPr lang="en-GB" dirty="0" smtClean="0"/>
              <a:t>] = average </a:t>
            </a:r>
            <a:r>
              <a:rPr lang="en-GB" dirty="0"/>
              <a:t>outcome if everyone follows </a:t>
            </a:r>
            <a:r>
              <a:rPr lang="en-GB" dirty="0" smtClean="0"/>
              <a:t>randomisation</a:t>
            </a:r>
          </a:p>
          <a:p>
            <a:r>
              <a:rPr lang="en-GB" dirty="0" smtClean="0"/>
              <a:t>Ave[</a:t>
            </a:r>
            <a:r>
              <a:rPr lang="en-GB" dirty="0" err="1" smtClean="0"/>
              <a:t>Y</a:t>
            </a:r>
            <a:r>
              <a:rPr lang="en-GB" baseline="30000" dirty="0" err="1" smtClean="0"/>
              <a:t>treat</a:t>
            </a:r>
            <a:r>
              <a:rPr lang="en-GB" dirty="0" smtClean="0"/>
              <a:t>] =</a:t>
            </a:r>
            <a:r>
              <a:rPr lang="en-GB" dirty="0"/>
              <a:t> average outcome if everyone </a:t>
            </a:r>
            <a:r>
              <a:rPr lang="en-GB" dirty="0" smtClean="0"/>
              <a:t>receives treatment</a:t>
            </a:r>
          </a:p>
          <a:p>
            <a:r>
              <a:rPr lang="en-GB" dirty="0" smtClean="0"/>
              <a:t>Ave[</a:t>
            </a:r>
            <a:r>
              <a:rPr lang="en-GB" dirty="0" err="1" smtClean="0"/>
              <a:t>Y</a:t>
            </a:r>
            <a:r>
              <a:rPr lang="en-GB" baseline="30000" dirty="0" err="1" smtClean="0"/>
              <a:t>control</a:t>
            </a:r>
            <a:r>
              <a:rPr lang="en-GB" dirty="0" smtClean="0"/>
              <a:t>] = average </a:t>
            </a:r>
            <a:r>
              <a:rPr lang="en-GB" dirty="0"/>
              <a:t>outcome if everyone </a:t>
            </a:r>
            <a:r>
              <a:rPr lang="en-GB" dirty="0" smtClean="0"/>
              <a:t>receives control</a:t>
            </a:r>
          </a:p>
          <a:p>
            <a:endParaRPr lang="en-GB" dirty="0"/>
          </a:p>
          <a:p>
            <a:r>
              <a:rPr lang="en-GB" dirty="0" smtClean="0"/>
              <a:t>Treatment rule:</a:t>
            </a:r>
          </a:p>
          <a:p>
            <a:pPr marL="0" indent="0" algn="ctr">
              <a:buNone/>
            </a:pPr>
            <a:r>
              <a:rPr lang="el-GR" dirty="0" smtClean="0"/>
              <a:t>Φ</a:t>
            </a:r>
            <a:r>
              <a:rPr lang="en-GB" baseline="30000" dirty="0" smtClean="0"/>
              <a:t>rule</a:t>
            </a:r>
            <a:r>
              <a:rPr lang="en-GB" dirty="0" smtClean="0"/>
              <a:t> = Ave[</a:t>
            </a:r>
            <a:r>
              <a:rPr lang="en-GB" dirty="0" err="1" smtClean="0"/>
              <a:t>Y</a:t>
            </a:r>
            <a:r>
              <a:rPr lang="en-GB" baseline="30000" dirty="0" err="1" smtClean="0"/>
              <a:t>rule</a:t>
            </a:r>
            <a:r>
              <a:rPr lang="en-GB" dirty="0" smtClean="0"/>
              <a:t>] – </a:t>
            </a:r>
            <a:r>
              <a:rPr lang="en-GB" dirty="0"/>
              <a:t>Ave[</a:t>
            </a:r>
            <a:r>
              <a:rPr lang="en-GB" dirty="0" err="1"/>
              <a:t>Y</a:t>
            </a:r>
            <a:r>
              <a:rPr lang="en-GB" baseline="30000" dirty="0" err="1"/>
              <a:t>rand</a:t>
            </a:r>
            <a:r>
              <a:rPr lang="en-GB" dirty="0"/>
              <a:t>]</a:t>
            </a:r>
          </a:p>
          <a:p>
            <a:pPr marL="0" indent="0" algn="ctr">
              <a:buNone/>
            </a:pPr>
            <a:endParaRPr lang="en-GB" dirty="0"/>
          </a:p>
          <a:p>
            <a:pPr algn="just"/>
            <a:r>
              <a:rPr lang="en-GB" dirty="0" smtClean="0"/>
              <a:t>Optimal treatment rule:</a:t>
            </a:r>
          </a:p>
          <a:p>
            <a:pPr marL="0" indent="0" algn="ctr">
              <a:buNone/>
            </a:pPr>
            <a:r>
              <a:rPr lang="el-GR" dirty="0" smtClean="0"/>
              <a:t>Φ</a:t>
            </a:r>
            <a:r>
              <a:rPr lang="en-GB" baseline="30000" dirty="0" smtClean="0"/>
              <a:t>opt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smtClean="0"/>
              <a:t>Ave[</a:t>
            </a:r>
            <a:r>
              <a:rPr lang="en-GB" dirty="0" err="1" smtClean="0"/>
              <a:t>Y</a:t>
            </a:r>
            <a:r>
              <a:rPr lang="en-GB" baseline="30000" dirty="0" err="1" smtClean="0"/>
              <a:t>opt</a:t>
            </a:r>
            <a:r>
              <a:rPr lang="en-GB" dirty="0" smtClean="0"/>
              <a:t>] - </a:t>
            </a:r>
            <a:r>
              <a:rPr lang="en-GB" dirty="0"/>
              <a:t>Ave[</a:t>
            </a:r>
            <a:r>
              <a:rPr lang="en-GB" dirty="0" err="1"/>
              <a:t>Y</a:t>
            </a:r>
            <a:r>
              <a:rPr lang="en-GB" baseline="30000" dirty="0" err="1"/>
              <a:t>rand</a:t>
            </a:r>
            <a:r>
              <a:rPr lang="en-GB" dirty="0"/>
              <a:t>]</a:t>
            </a:r>
          </a:p>
          <a:p>
            <a:pPr marL="0" indent="0" algn="ctr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88879" y="6534201"/>
            <a:ext cx="807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dirty="0" smtClean="0"/>
              <a:t>Pierce, Emsle</a:t>
            </a:r>
            <a:r>
              <a:rPr lang="en-GB" sz="1200" dirty="0" smtClean="0"/>
              <a:t>y et al, submitted, (2015)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22887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Treatment rationing?</a:t>
            </a:r>
            <a:endParaRPr lang="en-GB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59" y="1773493"/>
            <a:ext cx="2828059" cy="371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 descr="https://encrypted-tbn3.gstatic.com/images?q=tbn:ANd9GcQyyGnePEyOHtbx6BPXa1DP4cICY2PTQZCz3LaugkhXDtVVVn-Ab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956" y="1773493"/>
            <a:ext cx="2790969" cy="366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http://i32.tinypic.com/2u8ick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394" y="1773493"/>
            <a:ext cx="24955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0867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thoughts on randomised trials for stratified medicine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has been lots of work for validating predictive markers, but less about what to do when we identify them.</a:t>
            </a:r>
          </a:p>
          <a:p>
            <a:pPr lvl="1"/>
            <a:r>
              <a:rPr lang="en-GB" dirty="0" smtClean="0"/>
              <a:t>Do we need new trial designs?</a:t>
            </a:r>
          </a:p>
          <a:p>
            <a:pPr lvl="1"/>
            <a:r>
              <a:rPr lang="en-GB" dirty="0" smtClean="0"/>
              <a:t>Wider use of cross-over trials?</a:t>
            </a:r>
          </a:p>
          <a:p>
            <a:endParaRPr lang="en-GB" dirty="0"/>
          </a:p>
          <a:p>
            <a:r>
              <a:rPr lang="en-GB" dirty="0" smtClean="0"/>
              <a:t>Is stratified medicine any different from subgroup analysis?</a:t>
            </a:r>
          </a:p>
          <a:p>
            <a:pPr lvl="1"/>
            <a:r>
              <a:rPr lang="en-GB" dirty="0" smtClean="0"/>
              <a:t>Increased sample size needed?</a:t>
            </a:r>
          </a:p>
          <a:p>
            <a:pPr lvl="1"/>
            <a:endParaRPr lang="en-GB" dirty="0"/>
          </a:p>
          <a:p>
            <a:r>
              <a:rPr lang="en-GB" dirty="0" smtClean="0"/>
              <a:t>Limitations of RCTs</a:t>
            </a:r>
          </a:p>
          <a:p>
            <a:pPr lvl="1"/>
            <a:r>
              <a:rPr lang="en-GB" dirty="0" smtClean="0"/>
              <a:t>Limited inclusion criteria</a:t>
            </a:r>
          </a:p>
          <a:p>
            <a:pPr lvl="1"/>
            <a:r>
              <a:rPr lang="en-GB" dirty="0" smtClean="0"/>
              <a:t>Consent bias</a:t>
            </a:r>
          </a:p>
          <a:p>
            <a:pPr lvl="1"/>
            <a:r>
              <a:rPr lang="en-GB" dirty="0" smtClean="0"/>
              <a:t>Estimates </a:t>
            </a:r>
            <a:r>
              <a:rPr lang="en-GB" b="1" dirty="0" smtClean="0"/>
              <a:t>effectiveness</a:t>
            </a:r>
            <a:r>
              <a:rPr lang="en-GB" dirty="0" smtClean="0"/>
              <a:t> not </a:t>
            </a:r>
            <a:r>
              <a:rPr lang="en-GB" b="1" dirty="0" smtClean="0"/>
              <a:t>efficacy</a:t>
            </a:r>
          </a:p>
          <a:p>
            <a:pPr lvl="2"/>
            <a:r>
              <a:rPr lang="en-GB" dirty="0" smtClean="0"/>
              <a:t>Incorporate compliance information</a:t>
            </a:r>
          </a:p>
        </p:txBody>
      </p:sp>
    </p:spTree>
    <p:extLst>
      <p:ext uri="{BB962C8B-B14F-4D97-AF65-F5344CB8AC3E}">
        <p14:creationId xmlns:p14="http://schemas.microsoft.com/office/powerpoint/2010/main" val="41914169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thoughts on observational </a:t>
            </a:r>
            <a:r>
              <a:rPr lang="en-GB" dirty="0"/>
              <a:t>studies and stratified medicine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Larger </a:t>
            </a:r>
            <a:r>
              <a:rPr lang="en-GB" dirty="0"/>
              <a:t>sample </a:t>
            </a:r>
            <a:r>
              <a:rPr lang="en-GB" dirty="0" smtClean="0"/>
              <a:t>sizes </a:t>
            </a:r>
            <a:r>
              <a:rPr lang="en-GB" dirty="0"/>
              <a:t>– more precise estimates and the ability to study rare outcomes</a:t>
            </a:r>
            <a:r>
              <a:rPr lang="en-GB" dirty="0" smtClean="0"/>
              <a:t>.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Aims to measure efficacy rather than effectiveness:</a:t>
            </a:r>
          </a:p>
          <a:p>
            <a:pPr lvl="1"/>
            <a:r>
              <a:rPr lang="en-GB" dirty="0" smtClean="0"/>
              <a:t>But needs good quality data on adherence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A control group is </a:t>
            </a:r>
            <a:r>
              <a:rPr lang="en-GB" u="sng" dirty="0" smtClean="0"/>
              <a:t>essential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Should include an evaluation of mechanisms underpinning the stratification.</a:t>
            </a:r>
            <a:endParaRPr lang="en-GB" dirty="0"/>
          </a:p>
          <a:p>
            <a:endParaRPr lang="en-GB" dirty="0"/>
          </a:p>
          <a:p>
            <a:r>
              <a:rPr lang="en-GB" dirty="0" smtClean="0"/>
              <a:t>Non-random allocation to treatment is a problem for:</a:t>
            </a:r>
          </a:p>
          <a:p>
            <a:pPr lvl="1"/>
            <a:r>
              <a:rPr lang="en-GB" dirty="0" smtClean="0"/>
              <a:t>Evaluation of treatment effects</a:t>
            </a:r>
          </a:p>
          <a:p>
            <a:pPr lvl="1"/>
            <a:r>
              <a:rPr lang="en-GB" dirty="0" smtClean="0"/>
              <a:t>Evaluation of predictive markers</a:t>
            </a:r>
          </a:p>
        </p:txBody>
      </p:sp>
    </p:spTree>
    <p:extLst>
      <p:ext uri="{BB962C8B-B14F-4D97-AF65-F5344CB8AC3E}">
        <p14:creationId xmlns:p14="http://schemas.microsoft.com/office/powerpoint/2010/main" val="16900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Stratified medicine: How far can it take us?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Stratified medicine and treatment-effect mechanisms evaluation are inextricably linked, but stratification without corresponding mechanisms evaluation lacks credibility.</a:t>
            </a:r>
          </a:p>
          <a:p>
            <a:pPr lvl="1"/>
            <a:r>
              <a:rPr lang="en-GB" dirty="0"/>
              <a:t>Why does treatment work in only one subgroup</a:t>
            </a:r>
            <a:r>
              <a:rPr lang="en-GB" dirty="0" smtClean="0"/>
              <a:t>?</a:t>
            </a:r>
          </a:p>
          <a:p>
            <a:pPr lvl="1"/>
            <a:endParaRPr lang="en-GB" dirty="0"/>
          </a:p>
          <a:p>
            <a:r>
              <a:rPr lang="en-GB" dirty="0" smtClean="0"/>
              <a:t>Adherence to treatment is clearly a major factor in response, and needs considering in both trials and observational studies.</a:t>
            </a:r>
          </a:p>
          <a:p>
            <a:endParaRPr lang="en-GB" dirty="0" smtClean="0"/>
          </a:p>
          <a:p>
            <a:r>
              <a:rPr lang="en-GB" dirty="0" smtClean="0"/>
              <a:t>Needs to be more than predicting response to treatment.</a:t>
            </a:r>
            <a:endParaRPr lang="en-GB" dirty="0"/>
          </a:p>
          <a:p>
            <a:endParaRPr lang="en-GB" dirty="0"/>
          </a:p>
          <a:p>
            <a:r>
              <a:rPr lang="en-GB" dirty="0" smtClean="0"/>
              <a:t>Validation of predictive markers</a:t>
            </a:r>
          </a:p>
          <a:p>
            <a:pPr lvl="1"/>
            <a:r>
              <a:rPr lang="en-GB" dirty="0" smtClean="0"/>
              <a:t>Is the evidence strong enough to deprive treatment?</a:t>
            </a:r>
          </a:p>
          <a:p>
            <a:endParaRPr lang="en-GB" dirty="0"/>
          </a:p>
          <a:p>
            <a:r>
              <a:rPr lang="en-GB" dirty="0" smtClean="0"/>
              <a:t>We can get better than ‘one size fits all’, but there are lots of technical challenges to be solved first.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79637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MRC Framework </a:t>
            </a:r>
            <a:r>
              <a:rPr lang="en-GB" dirty="0"/>
              <a:t>for Development, Design and Analysis of Stratified Medicine Research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1084"/>
            <a:ext cx="9144000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9485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236"/>
          <p:cNvSpPr>
            <a:spLocks/>
          </p:cNvSpPr>
          <p:nvPr/>
        </p:nvSpPr>
        <p:spPr bwMode="auto">
          <a:xfrm>
            <a:off x="3708473" y="1974057"/>
            <a:ext cx="2463800" cy="4138612"/>
          </a:xfrm>
          <a:custGeom>
            <a:avLst/>
            <a:gdLst>
              <a:gd name="T0" fmla="*/ 2147483647 w 542"/>
              <a:gd name="T1" fmla="*/ 2147483647 h 972"/>
              <a:gd name="T2" fmla="*/ 2147483647 w 542"/>
              <a:gd name="T3" fmla="*/ 2147483647 h 972"/>
              <a:gd name="T4" fmla="*/ 2147483647 w 542"/>
              <a:gd name="T5" fmla="*/ 2147483647 h 972"/>
              <a:gd name="T6" fmla="*/ 2147483647 w 542"/>
              <a:gd name="T7" fmla="*/ 2147483647 h 972"/>
              <a:gd name="T8" fmla="*/ 2147483647 w 542"/>
              <a:gd name="T9" fmla="*/ 2147483647 h 972"/>
              <a:gd name="T10" fmla="*/ 2147483647 w 542"/>
              <a:gd name="T11" fmla="*/ 2147483647 h 972"/>
              <a:gd name="T12" fmla="*/ 2147483647 w 542"/>
              <a:gd name="T13" fmla="*/ 2147483647 h 972"/>
              <a:gd name="T14" fmla="*/ 2147483647 w 542"/>
              <a:gd name="T15" fmla="*/ 2147483647 h 972"/>
              <a:gd name="T16" fmla="*/ 2147483647 w 542"/>
              <a:gd name="T17" fmla="*/ 2147483647 h 972"/>
              <a:gd name="T18" fmla="*/ 2147483647 w 542"/>
              <a:gd name="T19" fmla="*/ 2147483647 h 972"/>
              <a:gd name="T20" fmla="*/ 2147483647 w 542"/>
              <a:gd name="T21" fmla="*/ 2147483647 h 972"/>
              <a:gd name="T22" fmla="*/ 2147483647 w 542"/>
              <a:gd name="T23" fmla="*/ 2147483647 h 972"/>
              <a:gd name="T24" fmla="*/ 2147483647 w 542"/>
              <a:gd name="T25" fmla="*/ 2147483647 h 972"/>
              <a:gd name="T26" fmla="*/ 2147483647 w 542"/>
              <a:gd name="T27" fmla="*/ 2147483647 h 972"/>
              <a:gd name="T28" fmla="*/ 2147483647 w 542"/>
              <a:gd name="T29" fmla="*/ 2147483647 h 972"/>
              <a:gd name="T30" fmla="*/ 2147483647 w 542"/>
              <a:gd name="T31" fmla="*/ 2147483647 h 972"/>
              <a:gd name="T32" fmla="*/ 2147483647 w 542"/>
              <a:gd name="T33" fmla="*/ 2147483647 h 972"/>
              <a:gd name="T34" fmla="*/ 2147483647 w 542"/>
              <a:gd name="T35" fmla="*/ 2147483647 h 972"/>
              <a:gd name="T36" fmla="*/ 2147483647 w 542"/>
              <a:gd name="T37" fmla="*/ 2147483647 h 972"/>
              <a:gd name="T38" fmla="*/ 2147483647 w 542"/>
              <a:gd name="T39" fmla="*/ 2147483647 h 972"/>
              <a:gd name="T40" fmla="*/ 2147483647 w 542"/>
              <a:gd name="T41" fmla="*/ 2147483647 h 972"/>
              <a:gd name="T42" fmla="*/ 2147483647 w 542"/>
              <a:gd name="T43" fmla="*/ 2147483647 h 972"/>
              <a:gd name="T44" fmla="*/ 2147483647 w 542"/>
              <a:gd name="T45" fmla="*/ 2147483647 h 972"/>
              <a:gd name="T46" fmla="*/ 2147483647 w 542"/>
              <a:gd name="T47" fmla="*/ 2147483647 h 972"/>
              <a:gd name="T48" fmla="*/ 2147483647 w 542"/>
              <a:gd name="T49" fmla="*/ 2147483647 h 972"/>
              <a:gd name="T50" fmla="*/ 2147483647 w 542"/>
              <a:gd name="T51" fmla="*/ 2147483647 h 972"/>
              <a:gd name="T52" fmla="*/ 0 w 542"/>
              <a:gd name="T53" fmla="*/ 2147483647 h 972"/>
              <a:gd name="T54" fmla="*/ 2147483647 w 542"/>
              <a:gd name="T55" fmla="*/ 2147483647 h 972"/>
              <a:gd name="T56" fmla="*/ 2147483647 w 542"/>
              <a:gd name="T57" fmla="*/ 2147483647 h 972"/>
              <a:gd name="T58" fmla="*/ 2147483647 w 542"/>
              <a:gd name="T59" fmla="*/ 2147483647 h 972"/>
              <a:gd name="T60" fmla="*/ 2147483647 w 542"/>
              <a:gd name="T61" fmla="*/ 2147483647 h 972"/>
              <a:gd name="T62" fmla="*/ 2147483647 w 542"/>
              <a:gd name="T63" fmla="*/ 2147483647 h 972"/>
              <a:gd name="T64" fmla="*/ 2147483647 w 542"/>
              <a:gd name="T65" fmla="*/ 2147483647 h 972"/>
              <a:gd name="T66" fmla="*/ 2147483647 w 542"/>
              <a:gd name="T67" fmla="*/ 2147483647 h 972"/>
              <a:gd name="T68" fmla="*/ 2147483647 w 542"/>
              <a:gd name="T69" fmla="*/ 2147483647 h 972"/>
              <a:gd name="T70" fmla="*/ 2147483647 w 542"/>
              <a:gd name="T71" fmla="*/ 2147483647 h 972"/>
              <a:gd name="T72" fmla="*/ 2147483647 w 542"/>
              <a:gd name="T73" fmla="*/ 2147483647 h 972"/>
              <a:gd name="T74" fmla="*/ 2147483647 w 542"/>
              <a:gd name="T75" fmla="*/ 2147483647 h 972"/>
              <a:gd name="T76" fmla="*/ 2147483647 w 542"/>
              <a:gd name="T77" fmla="*/ 2147483647 h 972"/>
              <a:gd name="T78" fmla="*/ 2147483647 w 542"/>
              <a:gd name="T79" fmla="*/ 2147483647 h 972"/>
              <a:gd name="T80" fmla="*/ 2147483647 w 542"/>
              <a:gd name="T81" fmla="*/ 2147483647 h 972"/>
              <a:gd name="T82" fmla="*/ 2147483647 w 542"/>
              <a:gd name="T83" fmla="*/ 2147483647 h 972"/>
              <a:gd name="T84" fmla="*/ 2147483647 w 542"/>
              <a:gd name="T85" fmla="*/ 2147483647 h 972"/>
              <a:gd name="T86" fmla="*/ 2147483647 w 542"/>
              <a:gd name="T87" fmla="*/ 2147483647 h 972"/>
              <a:gd name="T88" fmla="*/ 2147483647 w 542"/>
              <a:gd name="T89" fmla="*/ 2147483647 h 972"/>
              <a:gd name="T90" fmla="*/ 2147483647 w 542"/>
              <a:gd name="T91" fmla="*/ 2147483647 h 972"/>
              <a:gd name="T92" fmla="*/ 2147483647 w 542"/>
              <a:gd name="T93" fmla="*/ 2147483647 h 972"/>
              <a:gd name="T94" fmla="*/ 2147483647 w 542"/>
              <a:gd name="T95" fmla="*/ 2147483647 h 97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542" h="972">
                <a:moveTo>
                  <a:pt x="267" y="123"/>
                </a:moveTo>
                <a:lnTo>
                  <a:pt x="288" y="100"/>
                </a:lnTo>
                <a:lnTo>
                  <a:pt x="274" y="92"/>
                </a:lnTo>
                <a:lnTo>
                  <a:pt x="315" y="62"/>
                </a:lnTo>
                <a:lnTo>
                  <a:pt x="336" y="54"/>
                </a:lnTo>
                <a:lnTo>
                  <a:pt x="342" y="23"/>
                </a:lnTo>
                <a:lnTo>
                  <a:pt x="260" y="16"/>
                </a:lnTo>
                <a:lnTo>
                  <a:pt x="233" y="0"/>
                </a:lnTo>
                <a:lnTo>
                  <a:pt x="219" y="23"/>
                </a:lnTo>
                <a:lnTo>
                  <a:pt x="206" y="38"/>
                </a:lnTo>
                <a:lnTo>
                  <a:pt x="199" y="54"/>
                </a:lnTo>
                <a:lnTo>
                  <a:pt x="206" y="77"/>
                </a:lnTo>
                <a:lnTo>
                  <a:pt x="178" y="84"/>
                </a:lnTo>
                <a:lnTo>
                  <a:pt x="164" y="100"/>
                </a:lnTo>
                <a:lnTo>
                  <a:pt x="164" y="130"/>
                </a:lnTo>
                <a:lnTo>
                  <a:pt x="164" y="153"/>
                </a:lnTo>
                <a:lnTo>
                  <a:pt x="151" y="176"/>
                </a:lnTo>
                <a:lnTo>
                  <a:pt x="137" y="192"/>
                </a:lnTo>
                <a:lnTo>
                  <a:pt x="110" y="237"/>
                </a:lnTo>
                <a:lnTo>
                  <a:pt x="130" y="245"/>
                </a:lnTo>
                <a:lnTo>
                  <a:pt x="164" y="222"/>
                </a:lnTo>
                <a:lnTo>
                  <a:pt x="151" y="253"/>
                </a:lnTo>
                <a:lnTo>
                  <a:pt x="144" y="283"/>
                </a:lnTo>
                <a:lnTo>
                  <a:pt x="137" y="307"/>
                </a:lnTo>
                <a:lnTo>
                  <a:pt x="116" y="360"/>
                </a:lnTo>
                <a:lnTo>
                  <a:pt x="137" y="360"/>
                </a:lnTo>
                <a:lnTo>
                  <a:pt x="151" y="329"/>
                </a:lnTo>
                <a:lnTo>
                  <a:pt x="164" y="291"/>
                </a:lnTo>
                <a:lnTo>
                  <a:pt x="171" y="314"/>
                </a:lnTo>
                <a:lnTo>
                  <a:pt x="185" y="307"/>
                </a:lnTo>
                <a:lnTo>
                  <a:pt x="178" y="329"/>
                </a:lnTo>
                <a:lnTo>
                  <a:pt x="185" y="345"/>
                </a:lnTo>
                <a:lnTo>
                  <a:pt x="151" y="406"/>
                </a:lnTo>
                <a:lnTo>
                  <a:pt x="158" y="452"/>
                </a:lnTo>
                <a:lnTo>
                  <a:pt x="164" y="421"/>
                </a:lnTo>
                <a:lnTo>
                  <a:pt x="192" y="444"/>
                </a:lnTo>
                <a:lnTo>
                  <a:pt x="206" y="437"/>
                </a:lnTo>
                <a:lnTo>
                  <a:pt x="226" y="444"/>
                </a:lnTo>
                <a:lnTo>
                  <a:pt x="246" y="429"/>
                </a:lnTo>
                <a:lnTo>
                  <a:pt x="267" y="437"/>
                </a:lnTo>
                <a:lnTo>
                  <a:pt x="240" y="460"/>
                </a:lnTo>
                <a:lnTo>
                  <a:pt x="233" y="475"/>
                </a:lnTo>
                <a:lnTo>
                  <a:pt x="254" y="521"/>
                </a:lnTo>
                <a:lnTo>
                  <a:pt x="267" y="521"/>
                </a:lnTo>
                <a:lnTo>
                  <a:pt x="267" y="551"/>
                </a:lnTo>
                <a:lnTo>
                  <a:pt x="260" y="551"/>
                </a:lnTo>
                <a:lnTo>
                  <a:pt x="254" y="605"/>
                </a:lnTo>
                <a:lnTo>
                  <a:pt x="240" y="620"/>
                </a:lnTo>
                <a:lnTo>
                  <a:pt x="233" y="612"/>
                </a:lnTo>
                <a:lnTo>
                  <a:pt x="192" y="612"/>
                </a:lnTo>
                <a:lnTo>
                  <a:pt x="164" y="597"/>
                </a:lnTo>
                <a:lnTo>
                  <a:pt x="151" y="605"/>
                </a:lnTo>
                <a:lnTo>
                  <a:pt x="164" y="620"/>
                </a:lnTo>
                <a:lnTo>
                  <a:pt x="130" y="651"/>
                </a:lnTo>
                <a:lnTo>
                  <a:pt x="144" y="658"/>
                </a:lnTo>
                <a:lnTo>
                  <a:pt x="164" y="651"/>
                </a:lnTo>
                <a:lnTo>
                  <a:pt x="171" y="712"/>
                </a:lnTo>
                <a:lnTo>
                  <a:pt x="137" y="727"/>
                </a:lnTo>
                <a:lnTo>
                  <a:pt x="116" y="735"/>
                </a:lnTo>
                <a:lnTo>
                  <a:pt x="82" y="743"/>
                </a:lnTo>
                <a:lnTo>
                  <a:pt x="68" y="750"/>
                </a:lnTo>
                <a:lnTo>
                  <a:pt x="75" y="758"/>
                </a:lnTo>
                <a:lnTo>
                  <a:pt x="82" y="773"/>
                </a:lnTo>
                <a:lnTo>
                  <a:pt x="110" y="789"/>
                </a:lnTo>
                <a:lnTo>
                  <a:pt x="123" y="773"/>
                </a:lnTo>
                <a:lnTo>
                  <a:pt x="137" y="789"/>
                </a:lnTo>
                <a:lnTo>
                  <a:pt x="130" y="804"/>
                </a:lnTo>
                <a:lnTo>
                  <a:pt x="158" y="804"/>
                </a:lnTo>
                <a:lnTo>
                  <a:pt x="178" y="827"/>
                </a:lnTo>
                <a:lnTo>
                  <a:pt x="212" y="827"/>
                </a:lnTo>
                <a:lnTo>
                  <a:pt x="226" y="819"/>
                </a:lnTo>
                <a:lnTo>
                  <a:pt x="240" y="812"/>
                </a:lnTo>
                <a:lnTo>
                  <a:pt x="219" y="835"/>
                </a:lnTo>
                <a:lnTo>
                  <a:pt x="212" y="850"/>
                </a:lnTo>
                <a:lnTo>
                  <a:pt x="185" y="858"/>
                </a:lnTo>
                <a:lnTo>
                  <a:pt x="130" y="850"/>
                </a:lnTo>
                <a:lnTo>
                  <a:pt x="123" y="858"/>
                </a:lnTo>
                <a:lnTo>
                  <a:pt x="103" y="865"/>
                </a:lnTo>
                <a:lnTo>
                  <a:pt x="89" y="888"/>
                </a:lnTo>
                <a:lnTo>
                  <a:pt x="34" y="934"/>
                </a:lnTo>
                <a:lnTo>
                  <a:pt x="0" y="942"/>
                </a:lnTo>
                <a:lnTo>
                  <a:pt x="7" y="950"/>
                </a:lnTo>
                <a:lnTo>
                  <a:pt x="27" y="950"/>
                </a:lnTo>
                <a:lnTo>
                  <a:pt x="41" y="972"/>
                </a:lnTo>
                <a:lnTo>
                  <a:pt x="55" y="965"/>
                </a:lnTo>
                <a:lnTo>
                  <a:pt x="55" y="950"/>
                </a:lnTo>
                <a:lnTo>
                  <a:pt x="75" y="934"/>
                </a:lnTo>
                <a:lnTo>
                  <a:pt x="116" y="934"/>
                </a:lnTo>
                <a:lnTo>
                  <a:pt x="137" y="965"/>
                </a:lnTo>
                <a:lnTo>
                  <a:pt x="178" y="919"/>
                </a:lnTo>
                <a:lnTo>
                  <a:pt x="212" y="911"/>
                </a:lnTo>
                <a:lnTo>
                  <a:pt x="240" y="934"/>
                </a:lnTo>
                <a:lnTo>
                  <a:pt x="274" y="942"/>
                </a:lnTo>
                <a:lnTo>
                  <a:pt x="281" y="926"/>
                </a:lnTo>
                <a:lnTo>
                  <a:pt x="315" y="926"/>
                </a:lnTo>
                <a:lnTo>
                  <a:pt x="342" y="926"/>
                </a:lnTo>
                <a:lnTo>
                  <a:pt x="384" y="926"/>
                </a:lnTo>
                <a:lnTo>
                  <a:pt x="411" y="942"/>
                </a:lnTo>
                <a:lnTo>
                  <a:pt x="466" y="926"/>
                </a:lnTo>
                <a:lnTo>
                  <a:pt x="480" y="911"/>
                </a:lnTo>
                <a:lnTo>
                  <a:pt x="507" y="911"/>
                </a:lnTo>
                <a:lnTo>
                  <a:pt x="507" y="888"/>
                </a:lnTo>
                <a:lnTo>
                  <a:pt x="459" y="873"/>
                </a:lnTo>
                <a:lnTo>
                  <a:pt x="480" y="858"/>
                </a:lnTo>
                <a:lnTo>
                  <a:pt x="480" y="835"/>
                </a:lnTo>
                <a:lnTo>
                  <a:pt x="507" y="835"/>
                </a:lnTo>
                <a:lnTo>
                  <a:pt x="507" y="819"/>
                </a:lnTo>
                <a:lnTo>
                  <a:pt x="528" y="804"/>
                </a:lnTo>
                <a:lnTo>
                  <a:pt x="534" y="781"/>
                </a:lnTo>
                <a:lnTo>
                  <a:pt x="542" y="766"/>
                </a:lnTo>
                <a:lnTo>
                  <a:pt x="542" y="727"/>
                </a:lnTo>
                <a:lnTo>
                  <a:pt x="473" y="697"/>
                </a:lnTo>
                <a:lnTo>
                  <a:pt x="459" y="712"/>
                </a:lnTo>
                <a:lnTo>
                  <a:pt x="438" y="697"/>
                </a:lnTo>
                <a:lnTo>
                  <a:pt x="466" y="674"/>
                </a:lnTo>
                <a:lnTo>
                  <a:pt x="452" y="628"/>
                </a:lnTo>
                <a:lnTo>
                  <a:pt x="425" y="605"/>
                </a:lnTo>
                <a:lnTo>
                  <a:pt x="446" y="605"/>
                </a:lnTo>
                <a:lnTo>
                  <a:pt x="438" y="567"/>
                </a:lnTo>
                <a:lnTo>
                  <a:pt x="438" y="551"/>
                </a:lnTo>
                <a:lnTo>
                  <a:pt x="432" y="536"/>
                </a:lnTo>
                <a:lnTo>
                  <a:pt x="425" y="513"/>
                </a:lnTo>
                <a:lnTo>
                  <a:pt x="390" y="490"/>
                </a:lnTo>
                <a:lnTo>
                  <a:pt x="384" y="460"/>
                </a:lnTo>
                <a:lnTo>
                  <a:pt x="370" y="421"/>
                </a:lnTo>
                <a:lnTo>
                  <a:pt x="370" y="375"/>
                </a:lnTo>
                <a:lnTo>
                  <a:pt x="363" y="360"/>
                </a:lnTo>
                <a:lnTo>
                  <a:pt x="342" y="337"/>
                </a:lnTo>
                <a:lnTo>
                  <a:pt x="336" y="329"/>
                </a:lnTo>
                <a:lnTo>
                  <a:pt x="322" y="314"/>
                </a:lnTo>
                <a:lnTo>
                  <a:pt x="294" y="314"/>
                </a:lnTo>
                <a:lnTo>
                  <a:pt x="274" y="307"/>
                </a:lnTo>
                <a:lnTo>
                  <a:pt x="302" y="299"/>
                </a:lnTo>
                <a:lnTo>
                  <a:pt x="322" y="291"/>
                </a:lnTo>
                <a:lnTo>
                  <a:pt x="315" y="268"/>
                </a:lnTo>
                <a:lnTo>
                  <a:pt x="342" y="253"/>
                </a:lnTo>
                <a:lnTo>
                  <a:pt x="342" y="237"/>
                </a:lnTo>
                <a:lnTo>
                  <a:pt x="363" y="215"/>
                </a:lnTo>
                <a:lnTo>
                  <a:pt x="370" y="184"/>
                </a:lnTo>
                <a:lnTo>
                  <a:pt x="398" y="161"/>
                </a:lnTo>
                <a:lnTo>
                  <a:pt x="398" y="138"/>
                </a:lnTo>
                <a:lnTo>
                  <a:pt x="363" y="138"/>
                </a:lnTo>
                <a:lnTo>
                  <a:pt x="350" y="123"/>
                </a:lnTo>
                <a:lnTo>
                  <a:pt x="308" y="115"/>
                </a:lnTo>
                <a:lnTo>
                  <a:pt x="267" y="123"/>
                </a:lnTo>
                <a:close/>
              </a:path>
            </a:pathLst>
          </a:custGeom>
          <a:solidFill>
            <a:srgbClr val="21677E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099" name="Freeform 319"/>
          <p:cNvSpPr>
            <a:spLocks/>
          </p:cNvSpPr>
          <p:nvPr/>
        </p:nvSpPr>
        <p:spPr bwMode="auto">
          <a:xfrm>
            <a:off x="2554361" y="3409157"/>
            <a:ext cx="1463675" cy="1663700"/>
          </a:xfrm>
          <a:custGeom>
            <a:avLst/>
            <a:gdLst>
              <a:gd name="T0" fmla="*/ 2147483647 w 322"/>
              <a:gd name="T1" fmla="*/ 2147483647 h 391"/>
              <a:gd name="T2" fmla="*/ 2147483647 w 322"/>
              <a:gd name="T3" fmla="*/ 2147483647 h 391"/>
              <a:gd name="T4" fmla="*/ 2147483647 w 322"/>
              <a:gd name="T5" fmla="*/ 2147483647 h 391"/>
              <a:gd name="T6" fmla="*/ 2147483647 w 322"/>
              <a:gd name="T7" fmla="*/ 2147483647 h 391"/>
              <a:gd name="T8" fmla="*/ 2147483647 w 322"/>
              <a:gd name="T9" fmla="*/ 2147483647 h 391"/>
              <a:gd name="T10" fmla="*/ 2147483647 w 322"/>
              <a:gd name="T11" fmla="*/ 2147483647 h 391"/>
              <a:gd name="T12" fmla="*/ 2147483647 w 322"/>
              <a:gd name="T13" fmla="*/ 2147483647 h 391"/>
              <a:gd name="T14" fmla="*/ 2147483647 w 322"/>
              <a:gd name="T15" fmla="*/ 2147483647 h 391"/>
              <a:gd name="T16" fmla="*/ 2147483647 w 322"/>
              <a:gd name="T17" fmla="*/ 2147483647 h 391"/>
              <a:gd name="T18" fmla="*/ 2147483647 w 322"/>
              <a:gd name="T19" fmla="*/ 2147483647 h 391"/>
              <a:gd name="T20" fmla="*/ 2147483647 w 322"/>
              <a:gd name="T21" fmla="*/ 2147483647 h 391"/>
              <a:gd name="T22" fmla="*/ 2147483647 w 322"/>
              <a:gd name="T23" fmla="*/ 0 h 391"/>
              <a:gd name="T24" fmla="*/ 2147483647 w 322"/>
              <a:gd name="T25" fmla="*/ 0 h 391"/>
              <a:gd name="T26" fmla="*/ 2147483647 w 322"/>
              <a:gd name="T27" fmla="*/ 2147483647 h 391"/>
              <a:gd name="T28" fmla="*/ 2147483647 w 322"/>
              <a:gd name="T29" fmla="*/ 2147483647 h 391"/>
              <a:gd name="T30" fmla="*/ 2147483647 w 322"/>
              <a:gd name="T31" fmla="*/ 2147483647 h 391"/>
              <a:gd name="T32" fmla="*/ 2147483647 w 322"/>
              <a:gd name="T33" fmla="*/ 2147483647 h 391"/>
              <a:gd name="T34" fmla="*/ 2147483647 w 322"/>
              <a:gd name="T35" fmla="*/ 2147483647 h 391"/>
              <a:gd name="T36" fmla="*/ 2147483647 w 322"/>
              <a:gd name="T37" fmla="*/ 2147483647 h 391"/>
              <a:gd name="T38" fmla="*/ 2147483647 w 322"/>
              <a:gd name="T39" fmla="*/ 2147483647 h 391"/>
              <a:gd name="T40" fmla="*/ 2147483647 w 322"/>
              <a:gd name="T41" fmla="*/ 2147483647 h 391"/>
              <a:gd name="T42" fmla="*/ 2147483647 w 322"/>
              <a:gd name="T43" fmla="*/ 2147483647 h 391"/>
              <a:gd name="T44" fmla="*/ 2147483647 w 322"/>
              <a:gd name="T45" fmla="*/ 2147483647 h 391"/>
              <a:gd name="T46" fmla="*/ 2147483647 w 322"/>
              <a:gd name="T47" fmla="*/ 2147483647 h 391"/>
              <a:gd name="T48" fmla="*/ 2147483647 w 322"/>
              <a:gd name="T49" fmla="*/ 2147483647 h 391"/>
              <a:gd name="T50" fmla="*/ 2147483647 w 322"/>
              <a:gd name="T51" fmla="*/ 2147483647 h 391"/>
              <a:gd name="T52" fmla="*/ 2147483647 w 322"/>
              <a:gd name="T53" fmla="*/ 2147483647 h 391"/>
              <a:gd name="T54" fmla="*/ 2147483647 w 322"/>
              <a:gd name="T55" fmla="*/ 2147483647 h 391"/>
              <a:gd name="T56" fmla="*/ 2147483647 w 322"/>
              <a:gd name="T57" fmla="*/ 2147483647 h 391"/>
              <a:gd name="T58" fmla="*/ 2147483647 w 322"/>
              <a:gd name="T59" fmla="*/ 2147483647 h 391"/>
              <a:gd name="T60" fmla="*/ 2147483647 w 322"/>
              <a:gd name="T61" fmla="*/ 2147483647 h 391"/>
              <a:gd name="T62" fmla="*/ 2147483647 w 322"/>
              <a:gd name="T63" fmla="*/ 2147483647 h 391"/>
              <a:gd name="T64" fmla="*/ 0 w 322"/>
              <a:gd name="T65" fmla="*/ 2147483647 h 391"/>
              <a:gd name="T66" fmla="*/ 2147483647 w 322"/>
              <a:gd name="T67" fmla="*/ 2147483647 h 391"/>
              <a:gd name="T68" fmla="*/ 2147483647 w 322"/>
              <a:gd name="T69" fmla="*/ 2147483647 h 391"/>
              <a:gd name="T70" fmla="*/ 2147483647 w 322"/>
              <a:gd name="T71" fmla="*/ 2147483647 h 391"/>
              <a:gd name="T72" fmla="*/ 2147483647 w 322"/>
              <a:gd name="T73" fmla="*/ 2147483647 h 391"/>
              <a:gd name="T74" fmla="*/ 2147483647 w 322"/>
              <a:gd name="T75" fmla="*/ 2147483647 h 391"/>
              <a:gd name="T76" fmla="*/ 2147483647 w 322"/>
              <a:gd name="T77" fmla="*/ 2147483647 h 391"/>
              <a:gd name="T78" fmla="*/ 2147483647 w 322"/>
              <a:gd name="T79" fmla="*/ 2147483647 h 391"/>
              <a:gd name="T80" fmla="*/ 2147483647 w 322"/>
              <a:gd name="T81" fmla="*/ 2147483647 h 391"/>
              <a:gd name="T82" fmla="*/ 2147483647 w 322"/>
              <a:gd name="T83" fmla="*/ 2147483647 h 391"/>
              <a:gd name="T84" fmla="*/ 2147483647 w 322"/>
              <a:gd name="T85" fmla="*/ 2147483647 h 391"/>
              <a:gd name="T86" fmla="*/ 2147483647 w 322"/>
              <a:gd name="T87" fmla="*/ 2147483647 h 391"/>
              <a:gd name="T88" fmla="*/ 2147483647 w 322"/>
              <a:gd name="T89" fmla="*/ 2147483647 h 391"/>
              <a:gd name="T90" fmla="*/ 2147483647 w 322"/>
              <a:gd name="T91" fmla="*/ 2147483647 h 391"/>
              <a:gd name="T92" fmla="*/ 2147483647 w 322"/>
              <a:gd name="T93" fmla="*/ 2147483647 h 391"/>
              <a:gd name="T94" fmla="*/ 2147483647 w 322"/>
              <a:gd name="T95" fmla="*/ 2147483647 h 391"/>
              <a:gd name="T96" fmla="*/ 2147483647 w 322"/>
              <a:gd name="T97" fmla="*/ 2147483647 h 39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322" h="391">
                <a:moveTo>
                  <a:pt x="295" y="153"/>
                </a:moveTo>
                <a:lnTo>
                  <a:pt x="288" y="130"/>
                </a:lnTo>
                <a:lnTo>
                  <a:pt x="268" y="115"/>
                </a:lnTo>
                <a:lnTo>
                  <a:pt x="240" y="138"/>
                </a:lnTo>
                <a:lnTo>
                  <a:pt x="213" y="92"/>
                </a:lnTo>
                <a:lnTo>
                  <a:pt x="226" y="77"/>
                </a:lnTo>
                <a:lnTo>
                  <a:pt x="226" y="61"/>
                </a:lnTo>
                <a:lnTo>
                  <a:pt x="254" y="61"/>
                </a:lnTo>
                <a:lnTo>
                  <a:pt x="261" y="46"/>
                </a:lnTo>
                <a:lnTo>
                  <a:pt x="268" y="31"/>
                </a:lnTo>
                <a:lnTo>
                  <a:pt x="281" y="23"/>
                </a:lnTo>
                <a:lnTo>
                  <a:pt x="288" y="0"/>
                </a:lnTo>
                <a:lnTo>
                  <a:pt x="268" y="0"/>
                </a:lnTo>
                <a:lnTo>
                  <a:pt x="247" y="8"/>
                </a:lnTo>
                <a:lnTo>
                  <a:pt x="213" y="8"/>
                </a:lnTo>
                <a:lnTo>
                  <a:pt x="206" y="31"/>
                </a:lnTo>
                <a:lnTo>
                  <a:pt x="178" y="54"/>
                </a:lnTo>
                <a:lnTo>
                  <a:pt x="178" y="77"/>
                </a:lnTo>
                <a:lnTo>
                  <a:pt x="151" y="92"/>
                </a:lnTo>
                <a:lnTo>
                  <a:pt x="103" y="69"/>
                </a:lnTo>
                <a:lnTo>
                  <a:pt x="76" y="100"/>
                </a:lnTo>
                <a:lnTo>
                  <a:pt x="89" y="130"/>
                </a:lnTo>
                <a:lnTo>
                  <a:pt x="62" y="153"/>
                </a:lnTo>
                <a:lnTo>
                  <a:pt x="89" y="184"/>
                </a:lnTo>
                <a:lnTo>
                  <a:pt x="124" y="199"/>
                </a:lnTo>
                <a:lnTo>
                  <a:pt x="117" y="214"/>
                </a:lnTo>
                <a:lnTo>
                  <a:pt x="96" y="214"/>
                </a:lnTo>
                <a:lnTo>
                  <a:pt x="83" y="245"/>
                </a:lnTo>
                <a:lnTo>
                  <a:pt x="41" y="260"/>
                </a:lnTo>
                <a:lnTo>
                  <a:pt x="41" y="291"/>
                </a:lnTo>
                <a:lnTo>
                  <a:pt x="7" y="299"/>
                </a:lnTo>
                <a:lnTo>
                  <a:pt x="21" y="314"/>
                </a:lnTo>
                <a:lnTo>
                  <a:pt x="0" y="352"/>
                </a:lnTo>
                <a:lnTo>
                  <a:pt x="21" y="360"/>
                </a:lnTo>
                <a:lnTo>
                  <a:pt x="21" y="383"/>
                </a:lnTo>
                <a:lnTo>
                  <a:pt x="48" y="391"/>
                </a:lnTo>
                <a:lnTo>
                  <a:pt x="130" y="391"/>
                </a:lnTo>
                <a:lnTo>
                  <a:pt x="185" y="360"/>
                </a:lnTo>
                <a:lnTo>
                  <a:pt x="234" y="360"/>
                </a:lnTo>
                <a:lnTo>
                  <a:pt x="268" y="375"/>
                </a:lnTo>
                <a:lnTo>
                  <a:pt x="268" y="345"/>
                </a:lnTo>
                <a:lnTo>
                  <a:pt x="288" y="314"/>
                </a:lnTo>
                <a:lnTo>
                  <a:pt x="302" y="291"/>
                </a:lnTo>
                <a:lnTo>
                  <a:pt x="316" y="222"/>
                </a:lnTo>
                <a:lnTo>
                  <a:pt x="309" y="199"/>
                </a:lnTo>
                <a:lnTo>
                  <a:pt x="302" y="169"/>
                </a:lnTo>
                <a:lnTo>
                  <a:pt x="322" y="161"/>
                </a:lnTo>
                <a:lnTo>
                  <a:pt x="309" y="153"/>
                </a:lnTo>
                <a:lnTo>
                  <a:pt x="295" y="153"/>
                </a:lnTo>
                <a:close/>
              </a:path>
            </a:pathLst>
          </a:custGeom>
          <a:noFill/>
          <a:ln w="31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00" name="Freeform 323"/>
          <p:cNvSpPr>
            <a:spLocks/>
          </p:cNvSpPr>
          <p:nvPr/>
        </p:nvSpPr>
        <p:spPr bwMode="auto">
          <a:xfrm>
            <a:off x="3522736" y="3505994"/>
            <a:ext cx="744537" cy="588963"/>
          </a:xfrm>
          <a:custGeom>
            <a:avLst/>
            <a:gdLst>
              <a:gd name="T0" fmla="*/ 2147483647 w 164"/>
              <a:gd name="T1" fmla="*/ 2147483647 h 138"/>
              <a:gd name="T2" fmla="*/ 2147483647 w 164"/>
              <a:gd name="T3" fmla="*/ 2147483647 h 138"/>
              <a:gd name="T4" fmla="*/ 2147483647 w 164"/>
              <a:gd name="T5" fmla="*/ 2147483647 h 138"/>
              <a:gd name="T6" fmla="*/ 2147483647 w 164"/>
              <a:gd name="T7" fmla="*/ 0 h 138"/>
              <a:gd name="T8" fmla="*/ 2147483647 w 164"/>
              <a:gd name="T9" fmla="*/ 0 h 138"/>
              <a:gd name="T10" fmla="*/ 2147483647 w 164"/>
              <a:gd name="T11" fmla="*/ 0 h 138"/>
              <a:gd name="T12" fmla="*/ 2147483647 w 164"/>
              <a:gd name="T13" fmla="*/ 0 h 138"/>
              <a:gd name="T14" fmla="*/ 2147483647 w 164"/>
              <a:gd name="T15" fmla="*/ 2147483647 h 138"/>
              <a:gd name="T16" fmla="*/ 2147483647 w 164"/>
              <a:gd name="T17" fmla="*/ 0 h 138"/>
              <a:gd name="T18" fmla="*/ 2147483647 w 164"/>
              <a:gd name="T19" fmla="*/ 2147483647 h 138"/>
              <a:gd name="T20" fmla="*/ 2147483647 w 164"/>
              <a:gd name="T21" fmla="*/ 2147483647 h 138"/>
              <a:gd name="T22" fmla="*/ 2147483647 w 164"/>
              <a:gd name="T23" fmla="*/ 2147483647 h 138"/>
              <a:gd name="T24" fmla="*/ 2147483647 w 164"/>
              <a:gd name="T25" fmla="*/ 2147483647 h 138"/>
              <a:gd name="T26" fmla="*/ 2147483647 w 164"/>
              <a:gd name="T27" fmla="*/ 2147483647 h 138"/>
              <a:gd name="T28" fmla="*/ 0 w 164"/>
              <a:gd name="T29" fmla="*/ 2147483647 h 138"/>
              <a:gd name="T30" fmla="*/ 2147483647 w 164"/>
              <a:gd name="T31" fmla="*/ 2147483647 h 138"/>
              <a:gd name="T32" fmla="*/ 2147483647 w 164"/>
              <a:gd name="T33" fmla="*/ 2147483647 h 138"/>
              <a:gd name="T34" fmla="*/ 2147483647 w 164"/>
              <a:gd name="T35" fmla="*/ 2147483647 h 138"/>
              <a:gd name="T36" fmla="*/ 2147483647 w 164"/>
              <a:gd name="T37" fmla="*/ 2147483647 h 138"/>
              <a:gd name="T38" fmla="*/ 2147483647 w 164"/>
              <a:gd name="T39" fmla="*/ 2147483647 h 138"/>
              <a:gd name="T40" fmla="*/ 2147483647 w 164"/>
              <a:gd name="T41" fmla="*/ 2147483647 h 138"/>
              <a:gd name="T42" fmla="*/ 2147483647 w 164"/>
              <a:gd name="T43" fmla="*/ 2147483647 h 138"/>
              <a:gd name="T44" fmla="*/ 2147483647 w 164"/>
              <a:gd name="T45" fmla="*/ 2147483647 h 138"/>
              <a:gd name="T46" fmla="*/ 2147483647 w 164"/>
              <a:gd name="T47" fmla="*/ 2147483647 h 138"/>
              <a:gd name="T48" fmla="*/ 2147483647 w 164"/>
              <a:gd name="T49" fmla="*/ 2147483647 h 138"/>
              <a:gd name="T50" fmla="*/ 2147483647 w 164"/>
              <a:gd name="T51" fmla="*/ 2147483647 h 13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4" h="138">
                <a:moveTo>
                  <a:pt x="151" y="69"/>
                </a:moveTo>
                <a:lnTo>
                  <a:pt x="144" y="46"/>
                </a:lnTo>
                <a:lnTo>
                  <a:pt x="144" y="15"/>
                </a:lnTo>
                <a:lnTo>
                  <a:pt x="123" y="0"/>
                </a:lnTo>
                <a:lnTo>
                  <a:pt x="103" y="0"/>
                </a:lnTo>
                <a:lnTo>
                  <a:pt x="89" y="0"/>
                </a:lnTo>
                <a:lnTo>
                  <a:pt x="68" y="0"/>
                </a:lnTo>
                <a:lnTo>
                  <a:pt x="68" y="8"/>
                </a:lnTo>
                <a:lnTo>
                  <a:pt x="68" y="0"/>
                </a:lnTo>
                <a:lnTo>
                  <a:pt x="55" y="8"/>
                </a:lnTo>
                <a:lnTo>
                  <a:pt x="48" y="23"/>
                </a:lnTo>
                <a:lnTo>
                  <a:pt x="41" y="38"/>
                </a:lnTo>
                <a:lnTo>
                  <a:pt x="13" y="38"/>
                </a:lnTo>
                <a:lnTo>
                  <a:pt x="13" y="54"/>
                </a:lnTo>
                <a:lnTo>
                  <a:pt x="0" y="69"/>
                </a:lnTo>
                <a:lnTo>
                  <a:pt x="27" y="115"/>
                </a:lnTo>
                <a:lnTo>
                  <a:pt x="55" y="92"/>
                </a:lnTo>
                <a:lnTo>
                  <a:pt x="75" y="107"/>
                </a:lnTo>
                <a:lnTo>
                  <a:pt x="82" y="130"/>
                </a:lnTo>
                <a:lnTo>
                  <a:pt x="96" y="130"/>
                </a:lnTo>
                <a:lnTo>
                  <a:pt x="109" y="138"/>
                </a:lnTo>
                <a:lnTo>
                  <a:pt x="116" y="138"/>
                </a:lnTo>
                <a:lnTo>
                  <a:pt x="137" y="123"/>
                </a:lnTo>
                <a:lnTo>
                  <a:pt x="157" y="115"/>
                </a:lnTo>
                <a:lnTo>
                  <a:pt x="164" y="84"/>
                </a:lnTo>
                <a:lnTo>
                  <a:pt x="151" y="69"/>
                </a:lnTo>
                <a:close/>
              </a:path>
            </a:pathLst>
          </a:custGeom>
          <a:solidFill>
            <a:srgbClr val="21677E">
              <a:alpha val="50195"/>
            </a:srgbClr>
          </a:solidFill>
          <a:ln w="3175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104" name="Oval 359"/>
          <p:cNvSpPr>
            <a:spLocks noChangeArrowheads="1"/>
          </p:cNvSpPr>
          <p:nvPr/>
        </p:nvSpPr>
        <p:spPr bwMode="auto">
          <a:xfrm>
            <a:off x="5291211" y="5064561"/>
            <a:ext cx="109538" cy="103188"/>
          </a:xfrm>
          <a:prstGeom prst="ellipse">
            <a:avLst/>
          </a:prstGeom>
          <a:solidFill>
            <a:schemeClr val="tx2"/>
          </a:solidFill>
          <a:ln w="1588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800">
              <a:latin typeface="Times" pitchFamily="18" charset="0"/>
            </a:endParaRPr>
          </a:p>
        </p:txBody>
      </p:sp>
      <p:sp>
        <p:nvSpPr>
          <p:cNvPr id="4105" name="Oval 367"/>
          <p:cNvSpPr>
            <a:spLocks noChangeArrowheads="1"/>
          </p:cNvSpPr>
          <p:nvPr/>
        </p:nvSpPr>
        <p:spPr bwMode="auto">
          <a:xfrm>
            <a:off x="4940373" y="4517014"/>
            <a:ext cx="112712" cy="106363"/>
          </a:xfrm>
          <a:prstGeom prst="ellipse">
            <a:avLst/>
          </a:prstGeom>
          <a:solidFill>
            <a:schemeClr val="tx2"/>
          </a:solidFill>
          <a:ln w="1588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800">
              <a:latin typeface="Times" pitchFamily="18" charset="0"/>
            </a:endParaRPr>
          </a:p>
        </p:txBody>
      </p:sp>
      <p:sp>
        <p:nvSpPr>
          <p:cNvPr id="4106" name="TextBox 12"/>
          <p:cNvSpPr txBox="1">
            <a:spLocks noChangeArrowheads="1"/>
          </p:cNvSpPr>
          <p:nvPr/>
        </p:nvSpPr>
        <p:spPr bwMode="auto">
          <a:xfrm>
            <a:off x="5003364" y="4417001"/>
            <a:ext cx="12541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 dirty="0" smtClean="0">
                <a:latin typeface="Arial" charset="0"/>
              </a:rPr>
              <a:t>Manchester</a:t>
            </a:r>
            <a:endParaRPr lang="en-GB" altLang="en-US" sz="1400" b="1" dirty="0">
              <a:latin typeface="Arial" charset="0"/>
            </a:endParaRPr>
          </a:p>
        </p:txBody>
      </p:sp>
      <p:sp>
        <p:nvSpPr>
          <p:cNvPr id="4110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altLang="en-US" dirty="0" smtClean="0">
                <a:latin typeface="Arial" charset="0"/>
                <a:cs typeface="Arial" charset="0"/>
              </a:rPr>
              <a:t>MRC Molecular pathology nodes (~£16m)</a:t>
            </a:r>
          </a:p>
        </p:txBody>
      </p:sp>
      <p:sp>
        <p:nvSpPr>
          <p:cNvPr id="35" name="Oval 359"/>
          <p:cNvSpPr>
            <a:spLocks noChangeArrowheads="1"/>
          </p:cNvSpPr>
          <p:nvPr/>
        </p:nvSpPr>
        <p:spPr bwMode="auto">
          <a:xfrm>
            <a:off x="5026892" y="3314772"/>
            <a:ext cx="109538" cy="103188"/>
          </a:xfrm>
          <a:prstGeom prst="ellipse">
            <a:avLst/>
          </a:prstGeom>
          <a:solidFill>
            <a:schemeClr val="tx2"/>
          </a:solidFill>
          <a:ln w="1588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800">
              <a:latin typeface="Times" pitchFamily="18" charset="0"/>
            </a:endParaRPr>
          </a:p>
        </p:txBody>
      </p:sp>
      <p:sp>
        <p:nvSpPr>
          <p:cNvPr id="36" name="Oval 359"/>
          <p:cNvSpPr>
            <a:spLocks noChangeArrowheads="1"/>
          </p:cNvSpPr>
          <p:nvPr/>
        </p:nvSpPr>
        <p:spPr bwMode="auto">
          <a:xfrm>
            <a:off x="4575315" y="3366366"/>
            <a:ext cx="109538" cy="103188"/>
          </a:xfrm>
          <a:prstGeom prst="ellipse">
            <a:avLst/>
          </a:prstGeom>
          <a:solidFill>
            <a:schemeClr val="tx2"/>
          </a:solidFill>
          <a:ln w="1588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800">
              <a:latin typeface="Times" pitchFamily="18" charset="0"/>
            </a:endParaRPr>
          </a:p>
        </p:txBody>
      </p:sp>
      <p:sp>
        <p:nvSpPr>
          <p:cNvPr id="37" name="Oval 359"/>
          <p:cNvSpPr>
            <a:spLocks noChangeArrowheads="1"/>
          </p:cNvSpPr>
          <p:nvPr/>
        </p:nvSpPr>
        <p:spPr bwMode="auto">
          <a:xfrm>
            <a:off x="5236442" y="4837764"/>
            <a:ext cx="109538" cy="103188"/>
          </a:xfrm>
          <a:prstGeom prst="ellipse">
            <a:avLst/>
          </a:prstGeom>
          <a:solidFill>
            <a:schemeClr val="tx2"/>
          </a:solidFill>
          <a:ln w="1588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800">
              <a:latin typeface="Times" pitchFamily="18" charset="0"/>
            </a:endParaRPr>
          </a:p>
        </p:txBody>
      </p:sp>
      <p:sp>
        <p:nvSpPr>
          <p:cNvPr id="38" name="Oval 359"/>
          <p:cNvSpPr>
            <a:spLocks noChangeArrowheads="1"/>
          </p:cNvSpPr>
          <p:nvPr/>
        </p:nvSpPr>
        <p:spPr bwMode="auto">
          <a:xfrm>
            <a:off x="5345980" y="3800475"/>
            <a:ext cx="109538" cy="103188"/>
          </a:xfrm>
          <a:prstGeom prst="ellipse">
            <a:avLst/>
          </a:prstGeom>
          <a:solidFill>
            <a:schemeClr val="tx2"/>
          </a:solidFill>
          <a:ln w="1588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800">
              <a:latin typeface="Times" pitchFamily="18" charset="0"/>
            </a:endParaRPr>
          </a:p>
        </p:txBody>
      </p:sp>
      <p:sp>
        <p:nvSpPr>
          <p:cNvPr id="39" name="TextBox 12"/>
          <p:cNvSpPr txBox="1">
            <a:spLocks noChangeArrowheads="1"/>
          </p:cNvSpPr>
          <p:nvPr/>
        </p:nvSpPr>
        <p:spPr bwMode="auto">
          <a:xfrm>
            <a:off x="5254255" y="4962961"/>
            <a:ext cx="12541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 dirty="0" smtClean="0">
                <a:latin typeface="Arial" charset="0"/>
              </a:rPr>
              <a:t>Leicester</a:t>
            </a:r>
            <a:endParaRPr lang="en-GB" altLang="en-US" sz="1400" b="1" dirty="0">
              <a:latin typeface="Arial" charset="0"/>
            </a:endParaRPr>
          </a:p>
        </p:txBody>
      </p:sp>
      <p:sp>
        <p:nvSpPr>
          <p:cNvPr id="40" name="TextBox 12"/>
          <p:cNvSpPr txBox="1">
            <a:spLocks noChangeArrowheads="1"/>
          </p:cNvSpPr>
          <p:nvPr/>
        </p:nvSpPr>
        <p:spPr bwMode="auto">
          <a:xfrm>
            <a:off x="4075119" y="4741796"/>
            <a:ext cx="12541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 dirty="0" smtClean="0">
                <a:latin typeface="Arial" charset="0"/>
              </a:rPr>
              <a:t>Nottingham</a:t>
            </a:r>
            <a:endParaRPr lang="en-GB" altLang="en-US" sz="1400" b="1" dirty="0">
              <a:latin typeface="Arial" charset="0"/>
            </a:endParaRPr>
          </a:p>
        </p:txBody>
      </p:sp>
      <p:sp>
        <p:nvSpPr>
          <p:cNvPr id="41" name="TextBox 12"/>
          <p:cNvSpPr txBox="1">
            <a:spLocks noChangeArrowheads="1"/>
          </p:cNvSpPr>
          <p:nvPr/>
        </p:nvSpPr>
        <p:spPr bwMode="auto">
          <a:xfrm>
            <a:off x="5347919" y="3698875"/>
            <a:ext cx="12541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 dirty="0" smtClean="0">
                <a:latin typeface="Arial" charset="0"/>
              </a:rPr>
              <a:t>Newcastle</a:t>
            </a:r>
            <a:endParaRPr lang="en-GB" altLang="en-US" sz="1400" b="1" dirty="0">
              <a:latin typeface="Arial" charset="0"/>
            </a:endParaRPr>
          </a:p>
        </p:txBody>
      </p:sp>
      <p:sp>
        <p:nvSpPr>
          <p:cNvPr id="42" name="TextBox 12"/>
          <p:cNvSpPr txBox="1">
            <a:spLocks noChangeArrowheads="1"/>
          </p:cNvSpPr>
          <p:nvPr/>
        </p:nvSpPr>
        <p:spPr bwMode="auto">
          <a:xfrm>
            <a:off x="5137573" y="3213172"/>
            <a:ext cx="12541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 dirty="0" smtClean="0">
                <a:latin typeface="Arial" charset="0"/>
              </a:rPr>
              <a:t>Edinburgh</a:t>
            </a:r>
            <a:endParaRPr lang="en-GB" altLang="en-US" sz="1400" b="1" dirty="0">
              <a:latin typeface="Arial" charset="0"/>
            </a:endParaRPr>
          </a:p>
        </p:txBody>
      </p:sp>
      <p:sp>
        <p:nvSpPr>
          <p:cNvPr id="43" name="TextBox 12"/>
          <p:cNvSpPr txBox="1">
            <a:spLocks noChangeArrowheads="1"/>
          </p:cNvSpPr>
          <p:nvPr/>
        </p:nvSpPr>
        <p:spPr bwMode="auto">
          <a:xfrm>
            <a:off x="3522736" y="2981397"/>
            <a:ext cx="12541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 dirty="0" smtClean="0">
                <a:latin typeface="Arial" charset="0"/>
              </a:rPr>
              <a:t>Glasgow</a:t>
            </a:r>
            <a:endParaRPr lang="en-GB" altLang="en-US" sz="14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3550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Dunn G, Emsley RA, Liu H, Landau S, Green J, White I and Pickles A. (</a:t>
            </a:r>
            <a:r>
              <a:rPr lang="en-GB" dirty="0" smtClean="0"/>
              <a:t>2015). Evaluation </a:t>
            </a:r>
            <a:r>
              <a:rPr lang="en-GB" dirty="0"/>
              <a:t>and validation of social and psychological markers in randomised trials of complex interventions in mental health. </a:t>
            </a:r>
            <a:r>
              <a:rPr lang="en-GB" dirty="0" smtClean="0"/>
              <a:t>Health Technology Assessment 19(93).</a:t>
            </a:r>
          </a:p>
          <a:p>
            <a:endParaRPr lang="en-GB" dirty="0"/>
          </a:p>
          <a:p>
            <a:r>
              <a:rPr lang="en-GB" dirty="0" smtClean="0"/>
              <a:t>Non-technical introduction and summary of our work on analysing complex interventions:</a:t>
            </a:r>
          </a:p>
          <a:p>
            <a:pPr lvl="1"/>
            <a:r>
              <a:rPr lang="en-GB" dirty="0" smtClean="0"/>
              <a:t>Introduction</a:t>
            </a:r>
          </a:p>
          <a:p>
            <a:pPr lvl="1"/>
            <a:r>
              <a:rPr lang="en-GB" dirty="0" smtClean="0"/>
              <a:t>Mediation analysis</a:t>
            </a:r>
          </a:p>
          <a:p>
            <a:pPr lvl="1"/>
            <a:r>
              <a:rPr lang="en-GB" dirty="0" smtClean="0"/>
              <a:t>Process evaluation</a:t>
            </a:r>
          </a:p>
          <a:p>
            <a:pPr lvl="1"/>
            <a:r>
              <a:rPr lang="en-GB" dirty="0" smtClean="0"/>
              <a:t>Longitudinal extensions</a:t>
            </a:r>
          </a:p>
          <a:p>
            <a:pPr lvl="1"/>
            <a:r>
              <a:rPr lang="en-GB" dirty="0" smtClean="0"/>
              <a:t>Stratified medicine</a:t>
            </a:r>
          </a:p>
          <a:p>
            <a:pPr lvl="1"/>
            <a:r>
              <a:rPr lang="en-GB" dirty="0" smtClean="0"/>
              <a:t>Guidance and tips for </a:t>
            </a:r>
            <a:r>
              <a:rPr lang="en-GB" dirty="0" err="1" smtClean="0"/>
              <a:t>trialists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Recent methodology</a:t>
            </a:r>
            <a:r>
              <a:rPr lang="en-GB" dirty="0" smtClean="0"/>
              <a:t> </a:t>
            </a:r>
            <a:r>
              <a:rPr lang="en-GB" dirty="0" smtClean="0"/>
              <a:t>report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595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Selected references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400" dirty="0" smtClean="0"/>
              <a:t>Dunn G, Emsley RA, Liu H &amp; Landau S. (2013</a:t>
            </a:r>
            <a:r>
              <a:rPr lang="en-GB" sz="1400" dirty="0"/>
              <a:t>). I</a:t>
            </a:r>
            <a:r>
              <a:rPr lang="en-GB" sz="1400" dirty="0" smtClean="0"/>
              <a:t>ntegrating </a:t>
            </a:r>
            <a:r>
              <a:rPr lang="en-GB" sz="1400" dirty="0"/>
              <a:t>biomarker information </a:t>
            </a:r>
            <a:r>
              <a:rPr lang="en-GB" sz="1400" dirty="0" smtClean="0"/>
              <a:t>within </a:t>
            </a:r>
            <a:r>
              <a:rPr lang="en-GB" sz="1400" dirty="0"/>
              <a:t>trials </a:t>
            </a:r>
            <a:r>
              <a:rPr lang="en-GB" sz="1400" dirty="0" smtClean="0"/>
              <a:t>to evaluate treatment mechanisms and efficacy for personalised medicine</a:t>
            </a:r>
            <a:r>
              <a:rPr lang="en-GB" sz="1400" dirty="0"/>
              <a:t>. </a:t>
            </a:r>
            <a:r>
              <a:rPr lang="en-GB" sz="1400" i="1" dirty="0" smtClean="0"/>
              <a:t>Clinical Trials</a:t>
            </a:r>
            <a:r>
              <a:rPr lang="en-GB" sz="1400" dirty="0" smtClean="0"/>
              <a:t>, </a:t>
            </a:r>
            <a:r>
              <a:rPr lang="en-GB" sz="1400" dirty="0"/>
              <a:t>10(5):709-19</a:t>
            </a:r>
            <a:r>
              <a:rPr lang="en-GB" sz="1400" dirty="0" smtClean="0"/>
              <a:t>.</a:t>
            </a:r>
            <a:endParaRPr lang="en-GB" sz="1400" i="1" dirty="0" smtClean="0"/>
          </a:p>
          <a:p>
            <a:pPr marL="0" indent="0">
              <a:buNone/>
            </a:pPr>
            <a:endParaRPr lang="en-GB" sz="1400" dirty="0" smtClean="0"/>
          </a:p>
          <a:p>
            <a:r>
              <a:rPr lang="en-GB" sz="1400" dirty="0" smtClean="0"/>
              <a:t>Emsley </a:t>
            </a:r>
            <a:r>
              <a:rPr lang="en-GB" sz="1400" dirty="0"/>
              <a:t>RA &amp; Dunn G. (2012) Evaluation of potential mediators in randomized trials of complex interventions (psychotherapies).  In: </a:t>
            </a:r>
            <a:r>
              <a:rPr lang="en-GB" sz="1400" i="1" dirty="0"/>
              <a:t>Causal Inference: Statistical perspectives and applications.  </a:t>
            </a:r>
            <a:r>
              <a:rPr lang="en-GB" sz="1400" dirty="0" err="1"/>
              <a:t>Eds</a:t>
            </a:r>
            <a:r>
              <a:rPr lang="en-GB" sz="1400" dirty="0"/>
              <a:t>: Berzuini C, </a:t>
            </a:r>
            <a:r>
              <a:rPr lang="en-GB" sz="1400" dirty="0" err="1"/>
              <a:t>Dawid</a:t>
            </a:r>
            <a:r>
              <a:rPr lang="en-GB" sz="1400" dirty="0"/>
              <a:t> P &amp; </a:t>
            </a:r>
            <a:r>
              <a:rPr lang="en-GB" sz="1400" dirty="0" err="1"/>
              <a:t>Bernardinelli</a:t>
            </a:r>
            <a:r>
              <a:rPr lang="en-GB" sz="1400" dirty="0"/>
              <a:t>, L. Wiley.</a:t>
            </a:r>
          </a:p>
          <a:p>
            <a:endParaRPr lang="en-GB" sz="1400" dirty="0" smtClean="0"/>
          </a:p>
          <a:p>
            <a:r>
              <a:rPr lang="en-GB" sz="1400" dirty="0" smtClean="0"/>
              <a:t>Emsley </a:t>
            </a:r>
            <a:r>
              <a:rPr lang="en-GB" sz="1400" dirty="0"/>
              <a:t>RA, Dunn G &amp; White IR. (2010).  Modelling mediation and moderation of treatment effects in randomised controlled trials of complex interventions. </a:t>
            </a:r>
            <a:r>
              <a:rPr lang="en-GB" sz="1400" i="1" dirty="0"/>
              <a:t>Statistical Methods in Medical Research</a:t>
            </a:r>
            <a:r>
              <a:rPr lang="en-GB" sz="1400" dirty="0"/>
              <a:t>, 19(3), 237-270</a:t>
            </a:r>
            <a:r>
              <a:rPr lang="en-GB" sz="1400" dirty="0" smtClean="0"/>
              <a:t>.</a:t>
            </a:r>
          </a:p>
          <a:p>
            <a:endParaRPr lang="en-GB" sz="1400" dirty="0" smtClean="0"/>
          </a:p>
          <a:p>
            <a:r>
              <a:rPr lang="en-GB" sz="1400" dirty="0" smtClean="0"/>
              <a:t>Sargent D </a:t>
            </a:r>
            <a:r>
              <a:rPr lang="en-GB" sz="1400" dirty="0"/>
              <a:t>and </a:t>
            </a:r>
            <a:r>
              <a:rPr lang="en-GB" sz="1400" dirty="0" err="1"/>
              <a:t>Mandrekar</a:t>
            </a:r>
            <a:r>
              <a:rPr lang="en-GB" sz="1400" dirty="0"/>
              <a:t> </a:t>
            </a:r>
            <a:r>
              <a:rPr lang="en-GB" sz="1400" dirty="0" smtClean="0"/>
              <a:t>S. </a:t>
            </a:r>
            <a:r>
              <a:rPr lang="en-GB" sz="1400" dirty="0"/>
              <a:t>(</a:t>
            </a:r>
            <a:r>
              <a:rPr lang="en-GB" sz="1400" dirty="0" smtClean="0"/>
              <a:t>2013). Statistical issues in the validation of prognostic, predictive and surrogate biomarkers. </a:t>
            </a:r>
            <a:r>
              <a:rPr lang="en-GB" sz="1400" i="1" dirty="0" smtClean="0"/>
              <a:t>Clinical </a:t>
            </a:r>
            <a:r>
              <a:rPr lang="en-GB" sz="1400" i="1" dirty="0"/>
              <a:t>Trials</a:t>
            </a:r>
            <a:r>
              <a:rPr lang="en-GB" sz="1400" dirty="0"/>
              <a:t>, 10(5), 647-653</a:t>
            </a:r>
          </a:p>
          <a:p>
            <a:endParaRPr lang="en-GB" sz="1400" dirty="0"/>
          </a:p>
          <a:p>
            <a:r>
              <a:rPr lang="en-GB" sz="1400" dirty="0" smtClean="0"/>
              <a:t>Simon </a:t>
            </a:r>
            <a:r>
              <a:rPr lang="en-GB" sz="1400" dirty="0"/>
              <a:t>R. (2010). Clinical trials for predictive medicine: new challenges and paradigms. </a:t>
            </a:r>
            <a:r>
              <a:rPr lang="en-GB" sz="1400" i="1" dirty="0"/>
              <a:t>Clinical </a:t>
            </a:r>
            <a:r>
              <a:rPr lang="en-GB" sz="1400" i="1" dirty="0" smtClean="0"/>
              <a:t>Trials, </a:t>
            </a:r>
            <a:r>
              <a:rPr lang="en-GB" sz="1400" dirty="0" smtClean="0"/>
              <a:t>7:516-524 </a:t>
            </a:r>
            <a:endParaRPr lang="en-GB" sz="14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2664201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MRC definition of stratified medicine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“Stratified </a:t>
            </a:r>
            <a:r>
              <a:rPr lang="en-GB" dirty="0"/>
              <a:t>medicine is the identification of key sub-groups of patients with distinct </a:t>
            </a:r>
            <a:r>
              <a:rPr lang="en-GB" dirty="0" err="1"/>
              <a:t>endotypes</a:t>
            </a:r>
            <a:r>
              <a:rPr lang="en-GB" dirty="0"/>
              <a:t>, these being distinguishable groups with differing </a:t>
            </a:r>
            <a:r>
              <a:rPr lang="en-GB" b="1" dirty="0"/>
              <a:t>mechanisms of disease</a:t>
            </a:r>
            <a:r>
              <a:rPr lang="en-GB" dirty="0"/>
              <a:t>, or particular </a:t>
            </a:r>
            <a:r>
              <a:rPr lang="en-GB" b="1" dirty="0"/>
              <a:t>responses to treatments</a:t>
            </a:r>
            <a:r>
              <a:rPr lang="en-GB" dirty="0" smtClean="0"/>
              <a:t>.” </a:t>
            </a:r>
          </a:p>
          <a:p>
            <a:endParaRPr lang="en-GB" dirty="0"/>
          </a:p>
          <a:p>
            <a:r>
              <a:rPr lang="en-GB" dirty="0" smtClean="0"/>
              <a:t>Stratification </a:t>
            </a:r>
            <a:r>
              <a:rPr lang="en-GB" dirty="0"/>
              <a:t>can be used to improve mechanistic understanding of disease processes and enable: </a:t>
            </a:r>
            <a:endParaRPr lang="en-GB" dirty="0" smtClean="0"/>
          </a:p>
          <a:p>
            <a:pPr lvl="1"/>
            <a:r>
              <a:rPr lang="en-GB" dirty="0" smtClean="0"/>
              <a:t>the </a:t>
            </a:r>
            <a:r>
              <a:rPr lang="en-GB" dirty="0"/>
              <a:t>identification of new targets for treatments; </a:t>
            </a:r>
            <a:endParaRPr lang="en-GB" dirty="0" smtClean="0"/>
          </a:p>
          <a:p>
            <a:pPr lvl="1"/>
            <a:r>
              <a:rPr lang="en-GB" dirty="0" smtClean="0"/>
              <a:t>the </a:t>
            </a:r>
            <a:r>
              <a:rPr lang="en-GB" dirty="0"/>
              <a:t>development of biomarkers for disease risk, diagnosis, progression and response to treatment; </a:t>
            </a:r>
            <a:endParaRPr lang="en-GB" dirty="0" smtClean="0"/>
          </a:p>
          <a:p>
            <a:pPr lvl="1"/>
            <a:r>
              <a:rPr lang="en-GB" dirty="0" smtClean="0"/>
              <a:t>treatments </a:t>
            </a:r>
            <a:r>
              <a:rPr lang="en-GB" dirty="0"/>
              <a:t>to be tested and applied in the most appropriate patient groups.</a:t>
            </a:r>
          </a:p>
        </p:txBody>
      </p:sp>
    </p:spTree>
    <p:extLst>
      <p:ext uri="{BB962C8B-B14F-4D97-AF65-F5344CB8AC3E}">
        <p14:creationId xmlns:p14="http://schemas.microsoft.com/office/powerpoint/2010/main" val="22849230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97916"/>
            <a:ext cx="7772400" cy="723611"/>
          </a:xfrm>
        </p:spPr>
        <p:txBody>
          <a:bodyPr/>
          <a:lstStyle/>
          <a:p>
            <a:pPr algn="ctr"/>
            <a:r>
              <a:rPr lang="en-GB" sz="6000" dirty="0" smtClean="0"/>
              <a:t>THANK YOU!</a:t>
            </a:r>
            <a:endParaRPr lang="en-GB" sz="6000" dirty="0"/>
          </a:p>
        </p:txBody>
      </p:sp>
      <p:pic>
        <p:nvPicPr>
          <p:cNvPr id="14338" name="Picture 2" descr="CSIRO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194" y="3915930"/>
            <a:ext cx="1396134" cy="139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011" y="4209184"/>
            <a:ext cx="247650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8448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stratified medicine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the optimal choice of dual therapy (metformin + something) for an individual with diabetes?</a:t>
            </a:r>
          </a:p>
          <a:p>
            <a:endParaRPr lang="en-GB" dirty="0"/>
          </a:p>
          <a:p>
            <a:r>
              <a:rPr lang="en-GB" dirty="0" smtClean="0"/>
              <a:t>What is the optimal first line biologic therapy for an individual with psoriasis?</a:t>
            </a:r>
          </a:p>
          <a:p>
            <a:endParaRPr lang="en-GB" dirty="0"/>
          </a:p>
          <a:p>
            <a:r>
              <a:rPr lang="en-GB" dirty="0"/>
              <a:t>What is the optimal first line biologic therapy for an individual </a:t>
            </a:r>
            <a:r>
              <a:rPr lang="en-GB" dirty="0" smtClean="0"/>
              <a:t>with rheumatoid arthritis?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Which class of neuroleptics should we prescribe to an individual diagnosed with schizophrenia?</a:t>
            </a:r>
          </a:p>
          <a:p>
            <a:endParaRPr lang="en-GB" dirty="0"/>
          </a:p>
          <a:p>
            <a:r>
              <a:rPr lang="en-GB" dirty="0" smtClean="0"/>
              <a:t>What factors make psychotherapy a suitable treatment option for an individual?</a:t>
            </a:r>
          </a:p>
          <a:p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868170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MRC Consortium: STRATA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Schizophrenia: Treatment Resistance And Therapeutic Advances</a:t>
            </a:r>
          </a:p>
          <a:p>
            <a:endParaRPr lang="en-GB" dirty="0"/>
          </a:p>
          <a:p>
            <a:r>
              <a:rPr lang="en-GB" dirty="0" smtClean="0"/>
              <a:t>Most neuroleptic compounds assume a dopamine dysfunction.</a:t>
            </a:r>
          </a:p>
          <a:p>
            <a:endParaRPr lang="en-GB" dirty="0" smtClean="0"/>
          </a:p>
          <a:p>
            <a:r>
              <a:rPr lang="en-GB" dirty="0" smtClean="0"/>
              <a:t>A </a:t>
            </a:r>
            <a:r>
              <a:rPr lang="en-GB" dirty="0"/>
              <a:t>significant subgroup of patients may have a different </a:t>
            </a:r>
            <a:r>
              <a:rPr lang="en-GB" dirty="0" smtClean="0"/>
              <a:t>neurobiological </a:t>
            </a:r>
            <a:r>
              <a:rPr lang="en-GB" dirty="0"/>
              <a:t>dysfunction </a:t>
            </a:r>
            <a:r>
              <a:rPr lang="en-GB" dirty="0" smtClean="0"/>
              <a:t>based on </a:t>
            </a:r>
            <a:r>
              <a:rPr lang="en-GB" dirty="0" err="1"/>
              <a:t>abberant</a:t>
            </a:r>
            <a:r>
              <a:rPr lang="en-GB" dirty="0"/>
              <a:t> </a:t>
            </a:r>
            <a:r>
              <a:rPr lang="en-GB" dirty="0" smtClean="0"/>
              <a:t>glutamate</a:t>
            </a:r>
          </a:p>
          <a:p>
            <a:pPr lvl="1"/>
            <a:r>
              <a:rPr lang="en-GB" dirty="0" smtClean="0"/>
              <a:t>Stratifying by underlying disease mechanism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29" y="4250315"/>
            <a:ext cx="7614837" cy="197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3"/>
          <a:stretch/>
        </p:blipFill>
        <p:spPr bwMode="auto">
          <a:xfrm>
            <a:off x="7453742" y="110834"/>
            <a:ext cx="1371600" cy="11360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22419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</a:t>
            </a:r>
            <a:r>
              <a:rPr lang="en-GB" dirty="0" smtClean="0"/>
              <a:t>: preventing harm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926988" y="1397070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Steroids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127223" y="3067682"/>
            <a:ext cx="115212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34784" y="1397070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T2 Diabetes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1055068" y="4167540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NSAIDs</a:t>
            </a:r>
            <a:endParaRPr lang="en-GB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255303" y="5592352"/>
            <a:ext cx="115212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62864" y="4167540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T2 Diabetes</a:t>
            </a:r>
            <a:endParaRPr lang="en-GB" dirty="0"/>
          </a:p>
        </p:txBody>
      </p:sp>
      <p:pic>
        <p:nvPicPr>
          <p:cNvPr id="3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92"/>
          <a:stretch/>
        </p:blipFill>
        <p:spPr>
          <a:xfrm>
            <a:off x="959333" y="1784552"/>
            <a:ext cx="2736304" cy="2279993"/>
          </a:xfr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685" y="1880496"/>
            <a:ext cx="2736304" cy="217312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13" y="4578585"/>
            <a:ext cx="2797861" cy="227326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864" y="4664154"/>
            <a:ext cx="2770196" cy="2193846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864" y="-1"/>
            <a:ext cx="2086841" cy="983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HeR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121" y="644152"/>
            <a:ext cx="2420163" cy="67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8826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 smtClean="0"/>
              <a:t>Defining treatment effects on outcome</a:t>
            </a:r>
            <a:endParaRPr lang="en-GB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 smtClean="0"/>
              <a:t>Consider a randomised controlled trial with two arms: treatment (T) versus control (C) and a continuous outcome </a:t>
            </a:r>
            <a:r>
              <a:rPr lang="en-GB" i="1" dirty="0" smtClean="0"/>
              <a:t>Y</a:t>
            </a:r>
          </a:p>
          <a:p>
            <a:pPr>
              <a:buNone/>
            </a:pPr>
            <a:r>
              <a:rPr lang="en-GB" dirty="0" smtClean="0"/>
              <a:t> </a:t>
            </a:r>
          </a:p>
          <a:p>
            <a:r>
              <a:rPr lang="en-GB" dirty="0" smtClean="0"/>
              <a:t>Two potential outcomes for each participant in the trial:</a:t>
            </a:r>
          </a:p>
          <a:p>
            <a:pPr lvl="1"/>
            <a:r>
              <a:rPr lang="en-GB" dirty="0" smtClean="0"/>
              <a:t>the outcome after receiving treatment, </a:t>
            </a:r>
            <a:r>
              <a:rPr lang="en-GB" i="1" dirty="0" smtClean="0"/>
              <a:t>Y</a:t>
            </a:r>
            <a:r>
              <a:rPr lang="en-GB" dirty="0" smtClean="0"/>
              <a:t>(</a:t>
            </a:r>
            <a:r>
              <a:rPr lang="en-GB" i="1" dirty="0" smtClean="0"/>
              <a:t>T</a:t>
            </a:r>
            <a:r>
              <a:rPr lang="en-GB" dirty="0" smtClean="0"/>
              <a:t>) </a:t>
            </a:r>
          </a:p>
          <a:p>
            <a:pPr lvl="1"/>
            <a:r>
              <a:rPr lang="en-GB" dirty="0" smtClean="0"/>
              <a:t>the outcome after receiving the control, </a:t>
            </a:r>
            <a:r>
              <a:rPr lang="en-GB" i="1" dirty="0" smtClean="0"/>
              <a:t>Y</a:t>
            </a:r>
            <a:r>
              <a:rPr lang="en-GB" dirty="0" smtClean="0"/>
              <a:t>(</a:t>
            </a:r>
            <a:r>
              <a:rPr lang="en-GB" i="1" dirty="0" smtClean="0"/>
              <a:t>C</a:t>
            </a:r>
            <a:r>
              <a:rPr lang="en-GB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a given individual, the effect of </a:t>
            </a:r>
            <a:r>
              <a:rPr lang="en-US" dirty="0" smtClean="0"/>
              <a:t>treatment </a:t>
            </a:r>
            <a:r>
              <a:rPr lang="en-US" dirty="0"/>
              <a:t>is </a:t>
            </a:r>
            <a:r>
              <a:rPr lang="en-US" dirty="0" smtClean="0"/>
              <a:t>the difference:</a:t>
            </a:r>
          </a:p>
          <a:p>
            <a:pPr algn="ctr">
              <a:buNone/>
            </a:pPr>
            <a:r>
              <a:rPr lang="en-US" dirty="0" smtClean="0"/>
              <a:t>ITE(</a:t>
            </a:r>
            <a:r>
              <a:rPr lang="en-US" i="1" dirty="0" smtClean="0"/>
              <a:t>Y</a:t>
            </a:r>
            <a:r>
              <a:rPr lang="en-US" dirty="0" smtClean="0"/>
              <a:t>)=</a:t>
            </a:r>
            <a:r>
              <a:rPr lang="en-US" i="1" dirty="0" smtClean="0"/>
              <a:t>Y</a:t>
            </a:r>
            <a:r>
              <a:rPr lang="en-US" dirty="0" smtClean="0"/>
              <a:t>(</a:t>
            </a:r>
            <a:r>
              <a:rPr lang="en-US" i="1" dirty="0"/>
              <a:t>T</a:t>
            </a:r>
            <a:r>
              <a:rPr lang="en-US" dirty="0" smtClean="0"/>
              <a:t>)</a:t>
            </a:r>
            <a:r>
              <a:rPr lang="en-US" i="1" dirty="0" smtClean="0"/>
              <a:t>-Y</a:t>
            </a:r>
            <a:r>
              <a:rPr lang="en-US" dirty="0" smtClean="0"/>
              <a:t>(</a:t>
            </a:r>
            <a:r>
              <a:rPr lang="en-US" i="1" dirty="0"/>
              <a:t>C</a:t>
            </a:r>
            <a:r>
              <a:rPr lang="en-US" dirty="0" smtClean="0"/>
              <a:t>)</a:t>
            </a:r>
            <a:endParaRPr lang="en-US" baseline="-25000" dirty="0"/>
          </a:p>
          <a:p>
            <a:endParaRPr lang="en-US" dirty="0" smtClean="0"/>
          </a:p>
          <a:p>
            <a:r>
              <a:rPr lang="en-GB" dirty="0"/>
              <a:t>As a result of the allocation, however, it is only ever possible to observe one of them </a:t>
            </a:r>
            <a:endParaRPr lang="en-GB" dirty="0" smtClean="0"/>
          </a:p>
          <a:p>
            <a:pPr lvl="1"/>
            <a:r>
              <a:rPr lang="en-GB" dirty="0" smtClean="0"/>
              <a:t>the </a:t>
            </a:r>
            <a:r>
              <a:rPr lang="en-GB" dirty="0"/>
              <a:t>other is a </a:t>
            </a:r>
            <a:r>
              <a:rPr lang="en-GB" b="1" dirty="0" smtClean="0"/>
              <a:t>counterfactual</a:t>
            </a:r>
            <a:endParaRPr lang="en-GB" dirty="0"/>
          </a:p>
          <a:p>
            <a:pPr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3130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RC slides template">
  <a:themeElements>
    <a:clrScheme name="MRC slides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RC slides 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MRC slides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 slides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12483</TotalTime>
  <Words>2935</Words>
  <Application>Microsoft Office PowerPoint</Application>
  <PresentationFormat>On-screen Show (4:3)</PresentationFormat>
  <Paragraphs>534</Paragraphs>
  <Slides>50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template</vt:lpstr>
      <vt:lpstr>MRC slides template</vt:lpstr>
      <vt:lpstr>Visio</vt:lpstr>
      <vt:lpstr>Stratified medicine: the essential role of mechanisms evaluation   </vt:lpstr>
      <vt:lpstr>Manchester, England</vt:lpstr>
      <vt:lpstr>Methodology Research: Efficacy and Mechanisms Evaluation</vt:lpstr>
      <vt:lpstr>Rationale: stratified medicine</vt:lpstr>
      <vt:lpstr>MRC definition of stratified medicine</vt:lpstr>
      <vt:lpstr>Example: stratified medicine questions</vt:lpstr>
      <vt:lpstr>MRC Consortium: STRATA</vt:lpstr>
      <vt:lpstr>Example: preventing harm</vt:lpstr>
      <vt:lpstr>Defining treatment effects on outcome</vt:lpstr>
      <vt:lpstr>Rationale: stratified medicine and treatment effect heterogeneity</vt:lpstr>
      <vt:lpstr>Why not predict treatment-outcome?</vt:lpstr>
      <vt:lpstr>Predicting response</vt:lpstr>
      <vt:lpstr>The role of averages: treatment effects in stratified medicine (not personalised?)</vt:lpstr>
      <vt:lpstr>What are we estimating?</vt:lpstr>
      <vt:lpstr>Variation in clinical trials</vt:lpstr>
      <vt:lpstr>Markers which are not prognostic or predictive (irrelevant to outcome)</vt:lpstr>
      <vt:lpstr>Prognostic markers (risk factors)</vt:lpstr>
      <vt:lpstr>Prognostic markers in a treated cohort</vt:lpstr>
      <vt:lpstr>Predictive marker</vt:lpstr>
      <vt:lpstr>Predictive marker with qualitative interaction</vt:lpstr>
      <vt:lpstr>Misclassification error</vt:lpstr>
      <vt:lpstr>Identifying and validating predictive markers</vt:lpstr>
      <vt:lpstr>Example: Biomarker stratified design</vt:lpstr>
      <vt:lpstr>Efficacy and mechanisms evaluation: estimating valid effects in trials</vt:lpstr>
      <vt:lpstr>Solutions to unmeasured confounding: instrumental variables</vt:lpstr>
      <vt:lpstr>We need more information to make progress</vt:lpstr>
      <vt:lpstr>Stratification and mechanisms evaluation</vt:lpstr>
      <vt:lpstr>Combining prognostic and predictive markers for mechanisms evaluation</vt:lpstr>
      <vt:lpstr>Biomarker Stratified-Efficacy and Mechanisms Evaluation (BS-EME) trial</vt:lpstr>
      <vt:lpstr>The Biomarker Stratified-Efficacy and Mechanisms Evaluation (BS-EME) trial</vt:lpstr>
      <vt:lpstr>Rationale for BS-EME trial design</vt:lpstr>
      <vt:lpstr>MRC Consortium: PSORT</vt:lpstr>
      <vt:lpstr>PSORT: preliminary data on mechanisms</vt:lpstr>
      <vt:lpstr>Future methodology work:  exploring the key equation </vt:lpstr>
      <vt:lpstr>Scale of interaction</vt:lpstr>
      <vt:lpstr>Additive versus multiplicative interaction</vt:lpstr>
      <vt:lpstr>Multiple markers</vt:lpstr>
      <vt:lpstr>Incorporating compliance or departures from randomised treatment</vt:lpstr>
      <vt:lpstr>Incorporating compliance or departures from randomised treatment</vt:lpstr>
      <vt:lpstr>Evaluating a decision rule</vt:lpstr>
      <vt:lpstr>Comparing outcomes</vt:lpstr>
      <vt:lpstr>Treatment rationing?</vt:lpstr>
      <vt:lpstr>Some thoughts on randomised trials for stratified medicine</vt:lpstr>
      <vt:lpstr>Some thoughts on observational studies and stratified medicine</vt:lpstr>
      <vt:lpstr>Stratified medicine: How far can it take us?</vt:lpstr>
      <vt:lpstr>MRC Framework for Development, Design and Analysis of Stratified Medicine Research</vt:lpstr>
      <vt:lpstr>MRC Molecular pathology nodes (~£16m)</vt:lpstr>
      <vt:lpstr>Recent methodology report</vt:lpstr>
      <vt:lpstr>Selected references</vt:lpstr>
      <vt:lpstr>THANK YOU!</vt:lpstr>
    </vt:vector>
  </TitlesOfParts>
  <Company>The University of Manchester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CPC seminar_strat meds</dc:title>
  <dc:creator>Richard Emsley</dc:creator>
  <cp:lastModifiedBy>Richard Emsley</cp:lastModifiedBy>
  <cp:revision>315</cp:revision>
  <dcterms:created xsi:type="dcterms:W3CDTF">2010-03-22T16:43:39Z</dcterms:created>
  <dcterms:modified xsi:type="dcterms:W3CDTF">2015-11-30T22:00:19Z</dcterms:modified>
</cp:coreProperties>
</file>