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5"/>
  </p:notesMasterIdLst>
  <p:sldIdLst>
    <p:sldId id="285" r:id="rId2"/>
    <p:sldId id="296" r:id="rId3"/>
    <p:sldId id="287" r:id="rId4"/>
    <p:sldId id="280" r:id="rId5"/>
    <p:sldId id="281" r:id="rId6"/>
    <p:sldId id="284" r:id="rId7"/>
    <p:sldId id="295" r:id="rId8"/>
    <p:sldId id="289" r:id="rId9"/>
    <p:sldId id="290" r:id="rId10"/>
    <p:sldId id="291" r:id="rId11"/>
    <p:sldId id="292" r:id="rId12"/>
    <p:sldId id="293" r:id="rId13"/>
    <p:sldId id="29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rie, Maryann" initials="PM" lastIdx="13" clrIdx="0"/>
  <p:cmAuthor id="1" name="Upsdell, Martin" initials="MPU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833" autoAdjust="0"/>
  </p:normalViewPr>
  <p:slideViewPr>
    <p:cSldViewPr snapToGrid="0" snapToObjects="1">
      <p:cViewPr varScale="1">
        <p:scale>
          <a:sx n="51" d="100"/>
          <a:sy n="51" d="100"/>
        </p:scale>
        <p:origin x="19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88188-D512-4413-8FB7-3BD96973A687}" type="datetimeFigureOut">
              <a:rPr lang="en-NZ" smtClean="0"/>
              <a:t>27/11/2015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440F8-1168-4F92-AC48-AE3FB37734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132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80BDC1-8AEA-4204-B855-A02385EEF962}" type="slidenum">
              <a:rPr lang="en-NZ" altLang="en-US"/>
              <a:pPr/>
              <a:t>1</a:t>
            </a:fld>
            <a:endParaRPr lang="en-NZ" alt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5982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altLang="en-US" baseline="0" dirty="0" smtClean="0"/>
              <a:t>Yellowing is the most serious fault in wool processing.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altLang="en-US" baseline="0" dirty="0" smtClean="0"/>
              <a:t>Yellow discolorations are </a:t>
            </a:r>
            <a:r>
              <a:rPr lang="en-NZ" altLang="en-US" baseline="0" dirty="0" err="1" smtClean="0"/>
              <a:t>unscourable</a:t>
            </a:r>
            <a:r>
              <a:rPr lang="en-NZ" altLang="en-US" baseline="0" dirty="0" smtClean="0"/>
              <a:t> and affect the appearance of </a:t>
            </a:r>
            <a:r>
              <a:rPr lang="en-NZ" altLang="en-US" baseline="0" dirty="0" err="1" smtClean="0"/>
              <a:t>dyability</a:t>
            </a:r>
            <a:r>
              <a:rPr lang="en-NZ" altLang="en-US" baseline="0" dirty="0" smtClean="0"/>
              <a:t> wool, particularly light blue</a:t>
            </a:r>
          </a:p>
          <a:p>
            <a:endParaRPr lang="en-NZ" altLang="en-US" baseline="0" dirty="0" smtClean="0"/>
          </a:p>
          <a:p>
            <a:r>
              <a:rPr lang="en-NZ" altLang="en-US" baseline="0" dirty="0" smtClean="0"/>
              <a:t>It develops in the fleece while the sheep is grazing.</a:t>
            </a:r>
          </a:p>
          <a:p>
            <a:r>
              <a:rPr lang="en-NZ" altLang="en-US" baseline="0" dirty="0" smtClean="0"/>
              <a:t>It is associated with proteins, </a:t>
            </a:r>
          </a:p>
          <a:p>
            <a:r>
              <a:rPr lang="en-NZ" altLang="en-US" baseline="0" dirty="0" smtClean="0"/>
              <a:t>It increases wit moisture, heat and </a:t>
            </a:r>
            <a:r>
              <a:rPr lang="en-NZ" altLang="en-US" baseline="0" dirty="0" err="1" smtClean="0"/>
              <a:t>pH.</a:t>
            </a:r>
            <a:endParaRPr lang="en-NZ" altLang="en-US" baseline="0" dirty="0" smtClean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40F8-1168-4F92-AC48-AE3FB37734B5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9097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91332-D302-465E-AACB-77F61BD16232}" type="slidenum">
              <a:rPr lang="en-NZ" altLang="en-US"/>
              <a:pPr/>
              <a:t>3</a:t>
            </a:fld>
            <a:endParaRPr lang="en-NZ" alt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altLang="en-US" dirty="0"/>
              <a:t>Height is the intensity of light emitted when irradiated by </a:t>
            </a:r>
          </a:p>
          <a:p>
            <a:r>
              <a:rPr lang="en-NZ" altLang="en-US" dirty="0"/>
              <a:t>Dotted lines are </a:t>
            </a:r>
            <a:r>
              <a:rPr lang="en-NZ" altLang="en-US" dirty="0" smtClean="0"/>
              <a:t>Rayleigh lines </a:t>
            </a:r>
            <a:r>
              <a:rPr lang="en-NZ" altLang="en-US" dirty="0"/>
              <a:t>– incident light is reflected back</a:t>
            </a:r>
          </a:p>
          <a:p>
            <a:r>
              <a:rPr lang="en-NZ" altLang="en-US" dirty="0"/>
              <a:t>Region above emission &gt; 2 </a:t>
            </a:r>
            <a:r>
              <a:rPr lang="en-NZ" altLang="en-US" dirty="0" smtClean="0"/>
              <a:t>excitation has harmonics</a:t>
            </a:r>
          </a:p>
          <a:p>
            <a:endParaRPr lang="en-NZ" altLang="en-US" dirty="0"/>
          </a:p>
          <a:p>
            <a:r>
              <a:rPr lang="en-NZ" altLang="en-US" dirty="0"/>
              <a:t>No light received when emission &lt; excitation</a:t>
            </a:r>
          </a:p>
          <a:p>
            <a:endParaRPr lang="en-NZ" altLang="en-US" dirty="0" smtClean="0"/>
          </a:p>
          <a:p>
            <a:r>
              <a:rPr lang="en-NZ" altLang="en-US" dirty="0" smtClean="0"/>
              <a:t>Y component is the</a:t>
            </a:r>
            <a:r>
              <a:rPr lang="en-NZ" altLang="en-US" baseline="0" dirty="0" smtClean="0"/>
              <a:t> green area of the visible spectrum and Z is the blue sector.  The difference is the Yellow sector of the spectrum.</a:t>
            </a:r>
          </a:p>
          <a:p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2692288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40F8-1168-4F92-AC48-AE3FB37734B5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2270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Method</a:t>
            </a:r>
            <a:r>
              <a:rPr lang="en-NZ" baseline="0" dirty="0" smtClean="0"/>
              <a:t> of fitting</a:t>
            </a:r>
          </a:p>
          <a:p>
            <a:r>
              <a:rPr lang="en-NZ" baseline="0" dirty="0" smtClean="0"/>
              <a:t>Split into linear and </a:t>
            </a:r>
            <a:r>
              <a:rPr lang="en-NZ" baseline="0" dirty="0" err="1" smtClean="0"/>
              <a:t>non linear</a:t>
            </a:r>
            <a:r>
              <a:rPr lang="en-NZ" baseline="0" dirty="0" smtClean="0"/>
              <a:t> parts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40F8-1168-4F92-AC48-AE3FB37734B5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4532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40F8-1168-4F92-AC48-AE3FB37734B5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4179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40F8-1168-4F92-AC48-AE3FB37734B5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6353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40F8-1168-4F92-AC48-AE3FB37734B5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216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6252" y="143967"/>
            <a:ext cx="7772400" cy="1470025"/>
          </a:xfrm>
        </p:spPr>
        <p:txBody>
          <a:bodyPr/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Heading goes here, min size is 36.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6252" y="1264727"/>
            <a:ext cx="7772400" cy="518211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3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quare patter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1446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Heading goes here, min size is 36.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23407"/>
            <a:ext cx="8229600" cy="4438422"/>
          </a:xfrm>
        </p:spPr>
        <p:txBody>
          <a:bodyPr/>
          <a:lstStyle/>
          <a:p>
            <a:r>
              <a:rPr lang="en-US" dirty="0" smtClean="0"/>
              <a:t>Bullet number 1 goes here. Minimum size is 20, do not go under that, refrain from putting too much type on one page.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1" name="Picture 10" descr="AgResearch 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18" y="5930851"/>
            <a:ext cx="1325177" cy="35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0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quare patter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144617"/>
          </a:xfrm>
          <a:prstGeom prst="rect">
            <a:avLst/>
          </a:prstGeom>
        </p:spPr>
      </p:pic>
      <p:pic>
        <p:nvPicPr>
          <p:cNvPr id="6" name="Picture 5" descr="AgResearch 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18" y="5930851"/>
            <a:ext cx="1325177" cy="35800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6340" y="388093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56340" y="3852066"/>
            <a:ext cx="7772400" cy="1470025"/>
          </a:xfrm>
        </p:spPr>
        <p:txBody>
          <a:bodyPr/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Heading goes here, min size is 36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456340" y="5001694"/>
            <a:ext cx="7772400" cy="518211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8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gResearch 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18" y="5930851"/>
            <a:ext cx="1325177" cy="35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2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quare patter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1446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 baseline="0"/>
            </a:lvl1pPr>
          </a:lstStyle>
          <a:p>
            <a:r>
              <a:rPr lang="en-US" dirty="0" smtClean="0"/>
              <a:t>Heading goes here, min size is 36.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161628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24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z="2400" dirty="0" smtClean="0"/>
              <a:t>Bullet goes here. Minimum size is 20, </a:t>
            </a:r>
            <a:r>
              <a:rPr lang="en-US" dirty="0" smtClean="0"/>
              <a:t>refrain from putting too much type on one page.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161628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z="2400" dirty="0" smtClean="0"/>
              <a:t>Bullet goes here. Minimum size is 20, </a:t>
            </a:r>
            <a:r>
              <a:rPr lang="en-US" dirty="0" smtClean="0"/>
              <a:t>refrain from putting too much type on one page.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2" name="Picture 11" descr="AgResearch 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18" y="5930851"/>
            <a:ext cx="1325177" cy="35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2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quare patter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1446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400" b="1" baseline="0"/>
            </a:lvl1pPr>
          </a:lstStyle>
          <a:p>
            <a:r>
              <a:rPr lang="en-US" dirty="0" smtClean="0"/>
              <a:t>Main Heading here, min size 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1"/>
            <a:ext cx="5111750" cy="548877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 baseline="0"/>
            </a:lvl2pPr>
            <a:lvl3pPr>
              <a:defRPr sz="2200" baseline="0"/>
            </a:lvl3pPr>
            <a:lvl4pPr>
              <a:defRPr sz="2400"/>
            </a:lvl4pPr>
            <a:lvl5pPr marL="1828800" indent="0">
              <a:buNone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sz="2400" dirty="0" smtClean="0"/>
              <a:t>Bullet goes here. Minimum size is 20, </a:t>
            </a:r>
            <a:r>
              <a:rPr lang="en-US" dirty="0" smtClean="0"/>
              <a:t>refrain from putting too much type on one page.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32672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z="2400" dirty="0" smtClean="0"/>
              <a:t>Paragraph goes here. Minimum size is 20, </a:t>
            </a:r>
            <a:r>
              <a:rPr lang="en-US" dirty="0" smtClean="0"/>
              <a:t>refrain from putting too much type on one page.</a:t>
            </a:r>
          </a:p>
        </p:txBody>
      </p:sp>
      <p:pic>
        <p:nvPicPr>
          <p:cNvPr id="12" name="Picture 11" descr="AgResearch 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18" y="5930851"/>
            <a:ext cx="1325177" cy="35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quare patter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144617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3234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Bullet number 1 goes here. Minimum size is 20, do not go under that, refrain from putting too much type on one page.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AgResearch 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18" y="5930851"/>
            <a:ext cx="1325177" cy="35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quare patter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14461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16162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z="2400" dirty="0" smtClean="0"/>
              <a:t>Paragraph goes here. Minimum size is 20, </a:t>
            </a:r>
            <a:r>
              <a:rPr lang="en-US" dirty="0" smtClean="0"/>
              <a:t>refrain from putting too much type on one page.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648200" y="1600201"/>
            <a:ext cx="4038600" cy="416162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z="2400" dirty="0" smtClean="0"/>
              <a:t>Place image here.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  <p:pic>
        <p:nvPicPr>
          <p:cNvPr id="9" name="Picture 8" descr="AgResearch 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18" y="5930851"/>
            <a:ext cx="1325177" cy="35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2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Heading goes here, min size is 36.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34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Bullet number 1 goes here. Minimum size is 20, do not go under that, refrain from putting too much type on one page.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3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704" r:id="rId3"/>
    <p:sldLayoutId id="2147483705" r:id="rId4"/>
    <p:sldLayoutId id="2147483679" r:id="rId5"/>
    <p:sldLayoutId id="2147483680" r:id="rId6"/>
    <p:sldLayoutId id="2147483681" r:id="rId7"/>
    <p:sldLayoutId id="2147483703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NZ" sz="3200" dirty="0"/>
              <a:t>Fitting </a:t>
            </a:r>
            <a:r>
              <a:rPr lang="en-NZ" sz="3200" dirty="0" smtClean="0"/>
              <a:t>Quadratic Peaks </a:t>
            </a:r>
            <a:r>
              <a:rPr lang="en-NZ" sz="3200" dirty="0"/>
              <a:t>to </a:t>
            </a:r>
            <a:r>
              <a:rPr lang="en-NZ" sz="3200" dirty="0" smtClean="0"/>
              <a:t>Fluorescence </a:t>
            </a:r>
            <a:r>
              <a:rPr lang="en-NZ" sz="3200" dirty="0"/>
              <a:t>D</a:t>
            </a:r>
            <a:r>
              <a:rPr lang="en-NZ" sz="3200" dirty="0" smtClean="0"/>
              <a:t>ata </a:t>
            </a:r>
            <a:r>
              <a:rPr lang="en-NZ" sz="3200" dirty="0"/>
              <a:t>to </a:t>
            </a:r>
            <a:r>
              <a:rPr lang="en-NZ" sz="3200" dirty="0" smtClean="0"/>
              <a:t>Identify </a:t>
            </a:r>
            <a:r>
              <a:rPr lang="en-NZ" sz="3200" dirty="0"/>
              <a:t>C</a:t>
            </a:r>
            <a:r>
              <a:rPr lang="en-NZ" sz="3200" dirty="0" smtClean="0"/>
              <a:t>hemical </a:t>
            </a:r>
            <a:r>
              <a:rPr lang="en-NZ" sz="3200" dirty="0"/>
              <a:t>C</a:t>
            </a:r>
            <a:r>
              <a:rPr lang="en-NZ" sz="3200" dirty="0" smtClean="0"/>
              <a:t>ompounds</a:t>
            </a:r>
            <a:endParaRPr lang="en-NZ" sz="3200" dirty="0"/>
          </a:p>
        </p:txBody>
      </p:sp>
      <p:pic>
        <p:nvPicPr>
          <p:cNvPr id="275461" name="Picture 5" descr="j02626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362" y="2780208"/>
            <a:ext cx="39592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4643437" y="1628477"/>
            <a:ext cx="391793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NZ" altLang="en-US" dirty="0"/>
              <a:t>Martin </a:t>
            </a:r>
            <a:r>
              <a:rPr lang="en-NZ" altLang="en-US" dirty="0" smtClean="0"/>
              <a:t>Upsdell, AgResearch</a:t>
            </a:r>
            <a:br>
              <a:rPr lang="en-NZ" altLang="en-US" dirty="0" smtClean="0"/>
            </a:br>
            <a:r>
              <a:rPr lang="en-NZ" altLang="en-US" dirty="0" smtClean="0"/>
              <a:t>Keith Millington, CSIRO</a:t>
            </a:r>
            <a:br>
              <a:rPr lang="en-NZ" altLang="en-US" dirty="0" smtClean="0"/>
            </a:br>
            <a:r>
              <a:rPr lang="en-NZ" altLang="en-US" dirty="0" smtClean="0"/>
              <a:t>Roland Sumner, AgResearch</a:t>
            </a:r>
            <a:endParaRPr lang="en-NZ" altLang="en-US" dirty="0"/>
          </a:p>
        </p:txBody>
      </p:sp>
      <p:pic>
        <p:nvPicPr>
          <p:cNvPr id="275463" name="Picture 7" descr="poster_fig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5" t="7549" r="17575" b="7298"/>
          <a:stretch>
            <a:fillRect/>
          </a:stretch>
        </p:blipFill>
        <p:spPr bwMode="auto">
          <a:xfrm>
            <a:off x="674385" y="1645673"/>
            <a:ext cx="3600450" cy="324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5464" name="Text Box 8"/>
          <p:cNvSpPr txBox="1">
            <a:spLocks noChangeArrowheads="1"/>
          </p:cNvSpPr>
          <p:nvPr/>
        </p:nvSpPr>
        <p:spPr bwMode="auto">
          <a:xfrm rot="16200000">
            <a:off x="-532115" y="3621583"/>
            <a:ext cx="2047875" cy="36512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NZ" altLang="en-US" sz="2400" b="1" dirty="0">
                <a:solidFill>
                  <a:srgbClr val="000000"/>
                </a:solidFill>
              </a:rPr>
              <a:t>Light Emitted</a:t>
            </a:r>
          </a:p>
        </p:txBody>
      </p:sp>
      <p:sp>
        <p:nvSpPr>
          <p:cNvPr id="275465" name="Text Box 9"/>
          <p:cNvSpPr txBox="1">
            <a:spLocks noChangeArrowheads="1"/>
          </p:cNvSpPr>
          <p:nvPr/>
        </p:nvSpPr>
        <p:spPr bwMode="auto">
          <a:xfrm rot="360000">
            <a:off x="1359967" y="4820939"/>
            <a:ext cx="1528763" cy="60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NZ" altLang="en-US" sz="2000" b="1" dirty="0">
                <a:solidFill>
                  <a:srgbClr val="000000"/>
                </a:solidFill>
              </a:rPr>
              <a:t>Emission </a:t>
            </a:r>
            <a:br>
              <a:rPr lang="en-NZ" altLang="en-US" sz="2000" b="1" dirty="0">
                <a:solidFill>
                  <a:srgbClr val="000000"/>
                </a:solidFill>
              </a:rPr>
            </a:br>
            <a:r>
              <a:rPr lang="en-NZ" altLang="en-US" sz="2000" b="1" dirty="0">
                <a:solidFill>
                  <a:srgbClr val="000000"/>
                </a:solidFill>
              </a:rPr>
              <a:t>wavelength</a:t>
            </a:r>
          </a:p>
        </p:txBody>
      </p:sp>
      <p:sp>
        <p:nvSpPr>
          <p:cNvPr id="275466" name="Text Box 10"/>
          <p:cNvSpPr txBox="1">
            <a:spLocks noChangeArrowheads="1"/>
          </p:cNvSpPr>
          <p:nvPr/>
        </p:nvSpPr>
        <p:spPr bwMode="auto">
          <a:xfrm rot="17880000">
            <a:off x="3620744" y="4114171"/>
            <a:ext cx="1470025" cy="60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NZ" altLang="en-US" sz="2000" b="1" dirty="0">
                <a:solidFill>
                  <a:srgbClr val="000000"/>
                </a:solidFill>
              </a:rPr>
              <a:t>Excitation wavelength</a:t>
            </a:r>
          </a:p>
        </p:txBody>
      </p:sp>
    </p:spTree>
    <p:extLst>
      <p:ext uri="{BB962C8B-B14F-4D97-AF65-F5344CB8AC3E}">
        <p14:creationId xmlns:p14="http://schemas.microsoft.com/office/powerpoint/2010/main" val="5665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39" y="1431774"/>
            <a:ext cx="7299016" cy="45259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9337" y="288774"/>
            <a:ext cx="8229600" cy="1143000"/>
          </a:xfrm>
        </p:spPr>
        <p:txBody>
          <a:bodyPr/>
          <a:lstStyle/>
          <a:p>
            <a:r>
              <a:rPr lang="en-NZ" dirty="0" smtClean="0"/>
              <a:t>Are the Fluorophores Influential ?</a:t>
            </a:r>
            <a:endParaRPr lang="en-NZ" dirty="0"/>
          </a:p>
        </p:txBody>
      </p:sp>
      <p:sp>
        <p:nvSpPr>
          <p:cNvPr id="2" name="TextBox 1"/>
          <p:cNvSpPr txBox="1"/>
          <p:nvPr/>
        </p:nvSpPr>
        <p:spPr>
          <a:xfrm>
            <a:off x="1588168" y="141763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A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2919663" y="143177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72953" y="141763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srgbClr val="00FF00"/>
                </a:solidFill>
              </a:rPr>
              <a:t>C</a:t>
            </a:r>
            <a:endParaRPr lang="en-NZ" dirty="0">
              <a:solidFill>
                <a:srgbClr val="00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57458" y="1417638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dirty="0" smtClean="0">
                <a:solidFill>
                  <a:srgbClr val="FF0000"/>
                </a:solidFill>
              </a:rPr>
              <a:t>D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1569" y="4380055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dirty="0" smtClean="0"/>
              <a:t>U</a:t>
            </a:r>
            <a:endParaRPr lang="en-NZ" dirty="0"/>
          </a:p>
        </p:txBody>
      </p:sp>
      <p:sp>
        <p:nvSpPr>
          <p:cNvPr id="10" name="Rectangle 9"/>
          <p:cNvSpPr/>
          <p:nvPr/>
        </p:nvSpPr>
        <p:spPr>
          <a:xfrm>
            <a:off x="7571873" y="138537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dirty="0" smtClean="0"/>
              <a:t>E</a:t>
            </a:r>
            <a:endParaRPr lang="en-NZ" dirty="0"/>
          </a:p>
        </p:txBody>
      </p:sp>
      <p:sp>
        <p:nvSpPr>
          <p:cNvPr id="13" name="Rectangle 12"/>
          <p:cNvSpPr/>
          <p:nvPr/>
        </p:nvSpPr>
        <p:spPr>
          <a:xfrm>
            <a:off x="2394284" y="283718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dirty="0" smtClean="0"/>
              <a:t>F</a:t>
            </a:r>
            <a:endParaRPr lang="en-NZ" dirty="0"/>
          </a:p>
        </p:txBody>
      </p:sp>
      <p:sp>
        <p:nvSpPr>
          <p:cNvPr id="14" name="Rectangle 13"/>
          <p:cNvSpPr/>
          <p:nvPr/>
        </p:nvSpPr>
        <p:spPr>
          <a:xfrm>
            <a:off x="6310545" y="2457195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I</a:t>
            </a:r>
            <a:endParaRPr lang="en-NZ" dirty="0"/>
          </a:p>
        </p:txBody>
      </p:sp>
      <p:sp>
        <p:nvSpPr>
          <p:cNvPr id="15" name="Rectangle 14"/>
          <p:cNvSpPr/>
          <p:nvPr/>
        </p:nvSpPr>
        <p:spPr>
          <a:xfrm>
            <a:off x="5007521" y="2474795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>
                <a:solidFill>
                  <a:srgbClr val="FF00FF"/>
                </a:solidFill>
              </a:rPr>
              <a:t>H</a:t>
            </a:r>
            <a:endParaRPr lang="en-NZ" dirty="0">
              <a:solidFill>
                <a:srgbClr val="FF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19663" y="249760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G</a:t>
            </a:r>
            <a:endParaRPr lang="en-NZ" dirty="0"/>
          </a:p>
        </p:txBody>
      </p:sp>
      <p:sp>
        <p:nvSpPr>
          <p:cNvPr id="17" name="Rectangle 16"/>
          <p:cNvSpPr/>
          <p:nvPr/>
        </p:nvSpPr>
        <p:spPr>
          <a:xfrm>
            <a:off x="7741150" y="286693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K</a:t>
            </a:r>
            <a:endParaRPr lang="en-NZ" dirty="0"/>
          </a:p>
        </p:txBody>
      </p:sp>
      <p:sp>
        <p:nvSpPr>
          <p:cNvPr id="18" name="Rectangle 17"/>
          <p:cNvSpPr/>
          <p:nvPr/>
        </p:nvSpPr>
        <p:spPr>
          <a:xfrm>
            <a:off x="2394284" y="340130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L</a:t>
            </a:r>
            <a:endParaRPr lang="en-NZ" dirty="0"/>
          </a:p>
        </p:txBody>
      </p:sp>
      <p:sp>
        <p:nvSpPr>
          <p:cNvPr id="19" name="Rectangle 18"/>
          <p:cNvSpPr/>
          <p:nvPr/>
        </p:nvSpPr>
        <p:spPr>
          <a:xfrm>
            <a:off x="7696901" y="4380055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V</a:t>
            </a:r>
            <a:endParaRPr lang="en-NZ" dirty="0"/>
          </a:p>
        </p:txBody>
      </p:sp>
      <p:sp>
        <p:nvSpPr>
          <p:cNvPr id="20" name="Rectangle 19"/>
          <p:cNvSpPr/>
          <p:nvPr/>
        </p:nvSpPr>
        <p:spPr>
          <a:xfrm>
            <a:off x="3737543" y="3401305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M</a:t>
            </a:r>
            <a:endParaRPr lang="en-NZ" dirty="0"/>
          </a:p>
        </p:txBody>
      </p:sp>
      <p:sp>
        <p:nvSpPr>
          <p:cNvPr id="21" name="Rectangle 20"/>
          <p:cNvSpPr/>
          <p:nvPr/>
        </p:nvSpPr>
        <p:spPr>
          <a:xfrm>
            <a:off x="5007521" y="343148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N</a:t>
            </a:r>
            <a:endParaRPr lang="en-NZ" dirty="0"/>
          </a:p>
        </p:txBody>
      </p:sp>
      <p:sp>
        <p:nvSpPr>
          <p:cNvPr id="22" name="Rectangle 21"/>
          <p:cNvSpPr/>
          <p:nvPr/>
        </p:nvSpPr>
        <p:spPr>
          <a:xfrm>
            <a:off x="6410875" y="343148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O</a:t>
            </a:r>
            <a:endParaRPr lang="en-NZ" dirty="0"/>
          </a:p>
        </p:txBody>
      </p:sp>
      <p:sp>
        <p:nvSpPr>
          <p:cNvPr id="23" name="Rectangle 22"/>
          <p:cNvSpPr/>
          <p:nvPr/>
        </p:nvSpPr>
        <p:spPr>
          <a:xfrm>
            <a:off x="7405681" y="3406254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P</a:t>
            </a:r>
            <a:endParaRPr lang="en-NZ" dirty="0"/>
          </a:p>
        </p:txBody>
      </p:sp>
      <p:sp>
        <p:nvSpPr>
          <p:cNvPr id="24" name="Rectangle 23"/>
          <p:cNvSpPr/>
          <p:nvPr/>
        </p:nvSpPr>
        <p:spPr>
          <a:xfrm>
            <a:off x="4172953" y="445916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dirty="0" smtClean="0"/>
              <a:t>T</a:t>
            </a:r>
            <a:endParaRPr lang="en-NZ" dirty="0"/>
          </a:p>
        </p:txBody>
      </p:sp>
      <p:sp>
        <p:nvSpPr>
          <p:cNvPr id="25" name="Rectangle 24"/>
          <p:cNvSpPr/>
          <p:nvPr/>
        </p:nvSpPr>
        <p:spPr>
          <a:xfrm>
            <a:off x="2761498" y="4459160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S </a:t>
            </a:r>
            <a:endParaRPr lang="en-NZ" dirty="0"/>
          </a:p>
        </p:txBody>
      </p:sp>
      <p:sp>
        <p:nvSpPr>
          <p:cNvPr id="26" name="Rectangle 25"/>
          <p:cNvSpPr/>
          <p:nvPr/>
        </p:nvSpPr>
        <p:spPr>
          <a:xfrm>
            <a:off x="1401270" y="445916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R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4154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NZ" dirty="0" smtClean="0"/>
                  <a:t>Fitting </a:t>
                </a:r>
                <a:r>
                  <a:rPr lang="en-NZ"/>
                  <a:t>q</a:t>
                </a:r>
                <a:r>
                  <a:rPr lang="en-NZ" smtClean="0"/>
                  <a:t>uadratic peaks </a:t>
                </a:r>
                <a:r>
                  <a:rPr lang="en-NZ" dirty="0" smtClean="0"/>
                  <a:t>to all samples simultaneously finds many more fluorophores than the eye can see</a:t>
                </a:r>
              </a:p>
              <a:p>
                <a:r>
                  <a:rPr lang="en-NZ" dirty="0" smtClean="0"/>
                  <a:t>The number of data points used to estimate parameters varies</a:t>
                </a:r>
              </a:p>
              <a:p>
                <a:r>
                  <a:rPr lang="en-NZ" dirty="0" smtClean="0"/>
                  <a:t>Only points with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𝑋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r>
                  <a:rPr lang="en-NZ" dirty="0" smtClean="0"/>
                  <a:t> should be counted in computing BIC</a:t>
                </a:r>
                <a:br>
                  <a:rPr lang="en-NZ" dirty="0" smtClean="0"/>
                </a:br>
                <a:r>
                  <a:rPr lang="en-NZ" dirty="0" smtClean="0"/>
                  <a:t>Total BIC = the sum of individual BICs</a:t>
                </a:r>
                <a:endParaRPr lang="en-NZ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34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Conclusions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29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Questions?</a:t>
            </a:r>
            <a:endParaRPr lang="en-NZ" dirty="0"/>
          </a:p>
        </p:txBody>
      </p:sp>
      <p:pic>
        <p:nvPicPr>
          <p:cNvPr id="4" name="Picture 5" descr="j02626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762" y="2274882"/>
            <a:ext cx="39592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3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100009"/>
              </p:ext>
            </p:extLst>
          </p:nvPr>
        </p:nvGraphicFramePr>
        <p:xfrm>
          <a:off x="457200" y="380335"/>
          <a:ext cx="8229600" cy="528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1007458"/>
                <a:gridCol w="821342"/>
                <a:gridCol w="914400"/>
                <a:gridCol w="914400"/>
                <a:gridCol w="914400"/>
                <a:gridCol w="914400"/>
                <a:gridCol w="914400"/>
              </a:tblGrid>
              <a:tr h="370075">
                <a:tc>
                  <a:txBody>
                    <a:bodyPr/>
                    <a:lstStyle/>
                    <a:p>
                      <a:pPr algn="ctr" fontAlgn="t"/>
                      <a:r>
                        <a:rPr lang="en-N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Hill</a:t>
                      </a:r>
                      <a:endParaRPr lang="en-N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</a:t>
                      </a:r>
                      <a:r>
                        <a:rPr lang="en-NZ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Obs</a:t>
                      </a:r>
                      <a:endParaRPr lang="en-N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Sample</a:t>
                      </a:r>
                      <a:endParaRPr lang="en-N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Points</a:t>
                      </a:r>
                      <a:endParaRPr lang="en-N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Excitation</a:t>
                      </a:r>
                      <a:endParaRPr lang="en-N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Emission</a:t>
                      </a:r>
                      <a:endParaRPr lang="en-N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Excitation Width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Emission </a:t>
                      </a:r>
                      <a:r>
                        <a:rPr lang="en-N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Width</a:t>
                      </a:r>
                      <a:endParaRPr lang="en-N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Correlation</a:t>
                      </a:r>
                      <a:endParaRPr lang="en-N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42823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21,105</a:t>
                      </a:r>
                    </a:p>
                  </a:txBody>
                  <a:tcPr marL="10800" marR="180000" marT="10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</a:t>
                      </a:r>
                    </a:p>
                  </a:txBody>
                  <a:tcPr marL="0" marR="0" marT="0" marB="0" anchor="ctr"/>
                </a:tc>
              </a:tr>
              <a:tr h="300588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13,068</a:t>
                      </a:r>
                    </a:p>
                  </a:txBody>
                  <a:tcPr marL="10800" marR="180000" marT="10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</a:t>
                      </a:r>
                    </a:p>
                  </a:txBody>
                  <a:tcPr marL="0" marR="0" marT="0" marB="0" anchor="ctr"/>
                </a:tc>
              </a:tr>
              <a:tr h="242823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19,503</a:t>
                      </a:r>
                    </a:p>
                  </a:txBody>
                  <a:tcPr marL="10800" marR="180000" marT="10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246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-0.75</a:t>
                      </a:r>
                    </a:p>
                  </a:txBody>
                  <a:tcPr marL="0" marR="0" marT="0" marB="0" anchor="ctr"/>
                </a:tc>
              </a:tr>
              <a:tr h="242823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647</a:t>
                      </a:r>
                    </a:p>
                  </a:txBody>
                  <a:tcPr marL="10800" marR="180000" marT="10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</a:t>
                      </a:r>
                    </a:p>
                  </a:txBody>
                  <a:tcPr marL="0" marR="0" marT="0" marB="0" anchor="ctr"/>
                </a:tc>
              </a:tr>
              <a:tr h="242823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2,808</a:t>
                      </a:r>
                    </a:p>
                  </a:txBody>
                  <a:tcPr marL="10800" marR="180000" marT="10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-0.23</a:t>
                      </a:r>
                    </a:p>
                  </a:txBody>
                  <a:tcPr marL="0" marR="0" marT="0" marB="0" anchor="ctr"/>
                </a:tc>
              </a:tr>
              <a:tr h="242823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29,808</a:t>
                      </a:r>
                    </a:p>
                  </a:txBody>
                  <a:tcPr marL="10800" marR="180000" marT="10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276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136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0.40</a:t>
                      </a:r>
                    </a:p>
                  </a:txBody>
                  <a:tcPr marL="0" marR="0" marT="0" marB="0" anchor="ctr"/>
                </a:tc>
              </a:tr>
              <a:tr h="242823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17,064</a:t>
                      </a:r>
                    </a:p>
                  </a:txBody>
                  <a:tcPr marL="10800" marR="180000" marT="10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206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</a:t>
                      </a:r>
                    </a:p>
                  </a:txBody>
                  <a:tcPr marL="0" marR="0" marT="0" marB="0" anchor="ctr"/>
                </a:tc>
              </a:tr>
              <a:tr h="242823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9,179</a:t>
                      </a:r>
                    </a:p>
                  </a:txBody>
                  <a:tcPr marL="10800" marR="180000" marT="10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204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-0.28</a:t>
                      </a:r>
                    </a:p>
                  </a:txBody>
                  <a:tcPr marL="0" marR="0" marT="0" marB="0" anchor="ctr"/>
                </a:tc>
              </a:tr>
              <a:tr h="242823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11,016</a:t>
                      </a:r>
                    </a:p>
                  </a:txBody>
                  <a:tcPr marL="10800" marR="180000" marT="10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-0.61</a:t>
                      </a:r>
                    </a:p>
                  </a:txBody>
                  <a:tcPr marL="0" marR="0" marT="0" marB="0" anchor="ctr"/>
                </a:tc>
              </a:tr>
              <a:tr h="242823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18,792</a:t>
                      </a:r>
                    </a:p>
                  </a:txBody>
                  <a:tcPr marL="10800" marR="180000" marT="10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</a:t>
                      </a:r>
                    </a:p>
                  </a:txBody>
                  <a:tcPr marL="0" marR="0" marT="0" marB="0" anchor="ctr"/>
                </a:tc>
              </a:tr>
              <a:tr h="242823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15,500</a:t>
                      </a:r>
                    </a:p>
                  </a:txBody>
                  <a:tcPr marL="10800" marR="180000" marT="10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0.90</a:t>
                      </a:r>
                    </a:p>
                  </a:txBody>
                  <a:tcPr marL="0" marR="0" marT="0" marB="0" anchor="ctr"/>
                </a:tc>
              </a:tr>
              <a:tr h="242823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1,512</a:t>
                      </a:r>
                    </a:p>
                  </a:txBody>
                  <a:tcPr marL="10800" marR="180000" marT="10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</a:t>
                      </a:r>
                    </a:p>
                  </a:txBody>
                  <a:tcPr marL="0" marR="0" marT="0" marB="0" anchor="ctr"/>
                </a:tc>
              </a:tr>
              <a:tr h="242823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1,512</a:t>
                      </a:r>
                    </a:p>
                  </a:txBody>
                  <a:tcPr marL="10800" marR="180000" marT="10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0" marR="0" marT="0" marB="0" anchor="ctr"/>
                </a:tc>
              </a:tr>
              <a:tr h="242823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9,702</a:t>
                      </a:r>
                    </a:p>
                  </a:txBody>
                  <a:tcPr marL="10800" marR="180000" marT="10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-0.56</a:t>
                      </a:r>
                    </a:p>
                  </a:txBody>
                  <a:tcPr marL="0" marR="0" marT="0" marB="0" anchor="ctr"/>
                </a:tc>
              </a:tr>
              <a:tr h="242823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14,378</a:t>
                      </a:r>
                    </a:p>
                  </a:txBody>
                  <a:tcPr marL="10800" marR="180000" marT="10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182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</a:t>
                      </a:r>
                    </a:p>
                  </a:txBody>
                  <a:tcPr marL="0" marR="0" marT="0" marB="0" anchor="ctr"/>
                </a:tc>
              </a:tr>
              <a:tr h="242823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9,984</a:t>
                      </a:r>
                    </a:p>
                  </a:txBody>
                  <a:tcPr marL="10800" marR="180000" marT="10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-0.46</a:t>
                      </a:r>
                    </a:p>
                  </a:txBody>
                  <a:tcPr marL="0" marR="0" marT="0" marB="0" anchor="ctr"/>
                </a:tc>
              </a:tr>
              <a:tr h="242823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43,991</a:t>
                      </a:r>
                    </a:p>
                  </a:txBody>
                  <a:tcPr marL="10800" marR="180000" marT="10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468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213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265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0" marR="0" marT="0" marB="0" anchor="ctr"/>
                </a:tc>
              </a:tr>
              <a:tr h="242823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5,076</a:t>
                      </a:r>
                    </a:p>
                  </a:txBody>
                  <a:tcPr marL="10800" marR="180000" marT="10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</a:t>
                      </a:r>
                    </a:p>
                  </a:txBody>
                  <a:tcPr marL="0" marR="0" marT="0" marB="0" anchor="ctr"/>
                </a:tc>
              </a:tr>
              <a:tr h="242823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14,112</a:t>
                      </a:r>
                    </a:p>
                  </a:txBody>
                  <a:tcPr marL="10800" marR="180000" marT="10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144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-0.09</a:t>
                      </a:r>
                    </a:p>
                  </a:txBody>
                  <a:tcPr marL="0" marR="0" marT="0" marB="0" anchor="ctr"/>
                </a:tc>
              </a:tr>
              <a:tr h="242823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3,267</a:t>
                      </a:r>
                    </a:p>
                  </a:txBody>
                  <a:tcPr marL="10800" marR="180000" marT="10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-0.12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53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Yellowing Problem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Develops in the </a:t>
            </a:r>
            <a:r>
              <a:rPr lang="en-NZ" dirty="0" smtClean="0"/>
              <a:t>fleece</a:t>
            </a:r>
          </a:p>
          <a:p>
            <a:r>
              <a:rPr lang="en-NZ" dirty="0"/>
              <a:t>Most severe in lower regions of the fleece</a:t>
            </a:r>
          </a:p>
          <a:p>
            <a:r>
              <a:rPr lang="en-NZ" dirty="0" smtClean="0"/>
              <a:t>Increases </a:t>
            </a:r>
            <a:r>
              <a:rPr lang="en-NZ" dirty="0"/>
              <a:t>with moisture, </a:t>
            </a:r>
            <a:r>
              <a:rPr lang="en-NZ" dirty="0" smtClean="0"/>
              <a:t>warmth, high pH</a:t>
            </a:r>
            <a:endParaRPr lang="en-NZ" dirty="0"/>
          </a:p>
          <a:p>
            <a:r>
              <a:rPr lang="en-NZ" dirty="0" err="1" smtClean="0"/>
              <a:t>Unscourable</a:t>
            </a:r>
            <a:endParaRPr lang="en-NZ" dirty="0"/>
          </a:p>
          <a:p>
            <a:r>
              <a:rPr lang="en-NZ" dirty="0" smtClean="0"/>
              <a:t>The </a:t>
            </a:r>
            <a:r>
              <a:rPr lang="en-NZ" b="1" dirty="0" smtClean="0"/>
              <a:t>most serious </a:t>
            </a:r>
            <a:r>
              <a:rPr lang="en-NZ" dirty="0" smtClean="0"/>
              <a:t>fault in wool processing</a:t>
            </a:r>
          </a:p>
          <a:p>
            <a:r>
              <a:rPr lang="en-NZ" dirty="0" smtClean="0"/>
              <a:t>Affects the appearance of dyed wool </a:t>
            </a:r>
          </a:p>
          <a:p>
            <a:r>
              <a:rPr lang="en-NZ" dirty="0" smtClean="0"/>
              <a:t>Chromophores are protein degradation products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060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47312"/>
            <a:ext cx="8229600" cy="948300"/>
          </a:xfrm>
        </p:spPr>
        <p:txBody>
          <a:bodyPr/>
          <a:lstStyle/>
          <a:p>
            <a:r>
              <a:rPr lang="en-NZ" altLang="en-US" dirty="0"/>
              <a:t>Fluorescent Spectroscopy surfaces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611560" y="2346158"/>
            <a:ext cx="278777" cy="1248364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75807"/>
            <a:ext cx="7870390" cy="3152396"/>
          </a:xfrm>
        </p:spPr>
      </p:pic>
      <p:sp>
        <p:nvSpPr>
          <p:cNvPr id="7" name="Rectangle 6"/>
          <p:cNvSpPr/>
          <p:nvPr/>
        </p:nvSpPr>
        <p:spPr>
          <a:xfrm>
            <a:off x="4218432" y="2218944"/>
            <a:ext cx="73152" cy="877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495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642080"/>
              </p:ext>
            </p:extLst>
          </p:nvPr>
        </p:nvGraphicFramePr>
        <p:xfrm>
          <a:off x="5160562" y="1118616"/>
          <a:ext cx="3526238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81358"/>
                <a:gridCol w="94488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Wool Samples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Z" dirty="0" smtClean="0"/>
                        <a:t>108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NZ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Spectral points</a:t>
                      </a:r>
                      <a:endParaRPr lang="en-NZ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Number</a:t>
                      </a:r>
                      <a:r>
                        <a:rPr lang="en-NZ" baseline="0" dirty="0" smtClean="0"/>
                        <a:t> of data points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Z" dirty="0" smtClean="0"/>
                        <a:t>50,544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Size of Data</a:t>
            </a:r>
            <a:endParaRPr lang="en-NZ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 b="18933"/>
          <a:stretch/>
        </p:blipFill>
        <p:spPr>
          <a:xfrm>
            <a:off x="307786" y="1560576"/>
            <a:ext cx="4852776" cy="476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3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Basic Model</a:t>
            </a: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0589" y="1880314"/>
                <a:ext cx="2751292" cy="902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NZ" i="1">
                              <a:latin typeface="Cambria Math"/>
                            </a:rPr>
                            <m:t>𝑖</m:t>
                          </m:r>
                          <m:r>
                            <a:rPr lang="en-NZ" b="0" i="1" smtClean="0">
                              <a:latin typeface="Cambria Math"/>
                            </a:rPr>
                            <m:t>𝐸𝑀</m:t>
                          </m:r>
                        </m:sub>
                      </m:sSub>
                      <m:r>
                        <a:rPr lang="en-NZ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NZ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NZ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NZ" i="1">
                              <a:latin typeface="Cambria Math"/>
                            </a:rPr>
                            <m:t>𝑓</m:t>
                          </m:r>
                          <m:r>
                            <a:rPr lang="en-NZ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NZ" i="1">
                              <a:latin typeface="Cambria Math"/>
                            </a:rPr>
                            <m:t>𝐹</m:t>
                          </m:r>
                        </m:sup>
                        <m:e>
                          <m:sSub>
                            <m:sSubPr>
                              <m:ctrlPr>
                                <a:rPr lang="en-N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NZ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N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b="0" i="0" smtClean="0">
                                  <a:latin typeface="Cambria Math"/>
                                </a:rPr>
                                <m:t>Peak</m:t>
                              </m:r>
                            </m:e>
                            <m:sub>
                              <m:r>
                                <a:rPr lang="en-NZ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89" y="1880314"/>
                <a:ext cx="2751292" cy="9024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51254" y="1736099"/>
                <a:ext cx="5235546" cy="1798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 smtClean="0"/>
                  <a:t>Where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NZ">
                              <a:latin typeface="Cambria Math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n-NZ" b="0" i="0" smtClean="0">
                              <a:latin typeface="Cambria Math"/>
                            </a:rPr>
                            <m:t>EM</m:t>
                          </m:r>
                        </m:sub>
                      </m:sSub>
                      <m:r>
                        <m:rPr>
                          <m:aln/>
                        </m:rPr>
                        <a:rPr lang="en-NZ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NZ" dirty="0"/>
                        <m:t>Light</m:t>
                      </m:r>
                      <m:r>
                        <m:rPr>
                          <m:nor/>
                        </m:rPr>
                        <a:rPr lang="en-NZ" b="0" i="0" dirty="0" smtClean="0"/>
                        <m:t> </m:t>
                      </m:r>
                      <m:r>
                        <m:rPr>
                          <m:nor/>
                        </m:rPr>
                        <a:rPr lang="en-NZ" b="0" i="0" dirty="0" smtClean="0"/>
                        <m:t>intensity</m:t>
                      </m:r>
                      <m:r>
                        <m:rPr>
                          <m:nor/>
                        </m:rPr>
                        <a:rPr lang="en-NZ" b="0" i="0" dirty="0" smtClean="0"/>
                        <m:t> </m:t>
                      </m:r>
                      <m:r>
                        <m:rPr>
                          <m:nor/>
                        </m:rPr>
                        <a:rPr lang="en-NZ" dirty="0"/>
                        <m:t>from</m:t>
                      </m:r>
                      <m:r>
                        <m:rPr>
                          <m:nor/>
                        </m:rPr>
                        <a:rPr lang="en-NZ" dirty="0"/>
                        <m:t> </m:t>
                      </m:r>
                      <m:r>
                        <m:rPr>
                          <m:nor/>
                        </m:rPr>
                        <a:rPr lang="en-NZ" dirty="0"/>
                        <m:t>sample</m:t>
                      </m:r>
                      <m:r>
                        <m:rPr>
                          <m:nor/>
                        </m:rPr>
                        <a:rPr lang="en-NZ" dirty="0"/>
                        <m:t> </m:t>
                      </m:r>
                      <m:r>
                        <a:rPr lang="en-NZ">
                          <a:latin typeface="Cambria Math"/>
                        </a:rPr>
                        <m:t>𝑖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NZ" b="0" i="1" smtClean="0">
                              <a:latin typeface="Cambria Math"/>
                            </a:rPr>
                            <m:t>𝑖𝑓</m:t>
                          </m:r>
                        </m:sub>
                      </m:sSub>
                      <m:r>
                        <a:rPr lang="en-NZ" b="0" i="1" smtClean="0">
                          <a:latin typeface="Cambria Math"/>
                        </a:rPr>
                        <m:t>   </m:t>
                      </m:r>
                      <m:r>
                        <m:rPr>
                          <m:aln/>
                        </m:rPr>
                        <a:rPr lang="en-NZ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NZ" b="0" i="0" smtClean="0">
                          <a:latin typeface="Cambria Math"/>
                        </a:rPr>
                        <m:t>Amount</m:t>
                      </m:r>
                      <m:r>
                        <a:rPr lang="en-NZ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NZ" b="0" i="0" smtClean="0">
                          <a:latin typeface="Cambria Math"/>
                        </a:rPr>
                        <m:t>of</m:t>
                      </m:r>
                      <m:r>
                        <a:rPr lang="en-NZ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NZ" b="0" i="0" smtClean="0">
                          <a:latin typeface="Cambria Math"/>
                        </a:rPr>
                        <m:t>fluorophore</m:t>
                      </m:r>
                      <m:r>
                        <a:rPr lang="en-NZ" b="0" i="0" smtClean="0">
                          <a:latin typeface="Cambria Math"/>
                        </a:rPr>
                        <m:t> </m:t>
                      </m:r>
                      <m:r>
                        <a:rPr lang="en-NZ" b="0" i="1" smtClean="0">
                          <a:latin typeface="Cambria Math"/>
                        </a:rPr>
                        <m:t>𝑓</m:t>
                      </m:r>
                      <m:r>
                        <a:rPr lang="en-NZ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NZ" b="0" i="0" smtClean="0">
                          <a:latin typeface="Cambria Math"/>
                        </a:rPr>
                        <m:t>in</m:t>
                      </m:r>
                      <m:r>
                        <a:rPr lang="en-NZ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NZ" b="0" i="0" smtClean="0">
                          <a:latin typeface="Cambria Math"/>
                        </a:rPr>
                        <m:t>sample</m:t>
                      </m:r>
                      <m:r>
                        <a:rPr lang="en-NZ" b="0" i="0" smtClean="0">
                          <a:latin typeface="Cambria Math"/>
                        </a:rPr>
                        <m:t> </m:t>
                      </m:r>
                      <m:r>
                        <a:rPr lang="en-NZ" b="0" i="1" smtClean="0">
                          <a:latin typeface="Cambria Math"/>
                        </a:rPr>
                        <m:t>𝑖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i="1">
                              <a:latin typeface="Cambria Math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NZ" i="1">
                              <a:latin typeface="Cambria Math"/>
                              <a:ea typeface="Cambria Math" panose="02040503050406030204" pitchFamily="18" charset="0"/>
                            </a:rPr>
                            <m:t>𝑖𝑓</m:t>
                          </m:r>
                        </m:sub>
                      </m:sSub>
                      <m:r>
                        <a:rPr lang="en-NZ" b="0" i="1" smtClean="0">
                          <a:latin typeface="Cambria Math"/>
                          <a:ea typeface="Cambria Math" panose="02040503050406030204" pitchFamily="18" charset="0"/>
                        </a:rPr>
                        <m:t>   </m:t>
                      </m:r>
                      <m:r>
                        <m:rPr>
                          <m:aln/>
                        </m:rPr>
                        <a:rPr lang="en-NZ" i="1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NZ" i="1">
                          <a:latin typeface="Cambria Math"/>
                          <a:ea typeface="Cambria Math"/>
                        </a:rPr>
                        <m:t>0 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NZ" b="0" i="0" smtClean="0">
                          <a:latin typeface="Cambria Math"/>
                        </a:rPr>
                        <m:t>E</m:t>
                      </m:r>
                      <m:r>
                        <a:rPr lang="en-NZ" b="0" i="0" smtClean="0">
                          <a:latin typeface="Cambria Math"/>
                        </a:rPr>
                        <m:t>      </m:t>
                      </m:r>
                      <m:r>
                        <m:rPr>
                          <m:aln/>
                        </m:rPr>
                        <a:rPr lang="en-NZ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NZ" b="0" i="0" smtClean="0">
                          <a:latin typeface="Cambria Math"/>
                        </a:rPr>
                        <m:t>Excitation</m:t>
                      </m:r>
                      <m:r>
                        <a:rPr lang="en-NZ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NZ" b="0" i="0" smtClean="0">
                          <a:latin typeface="Cambria Math"/>
                        </a:rPr>
                        <m:t>wavelength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NZ" b="0" i="0" smtClean="0">
                          <a:latin typeface="Cambria Math"/>
                        </a:rPr>
                        <m:t>M</m:t>
                      </m:r>
                      <m:r>
                        <a:rPr lang="en-NZ" b="0" i="0" smtClean="0">
                          <a:latin typeface="Cambria Math"/>
                        </a:rPr>
                        <m:t>     </m:t>
                      </m:r>
                      <m:r>
                        <m:rPr>
                          <m:aln/>
                        </m:rPr>
                        <a:rPr lang="en-NZ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NZ" b="0" i="0" smtClean="0">
                          <a:latin typeface="Cambria Math"/>
                        </a:rPr>
                        <m:t>Emission</m:t>
                      </m:r>
                      <m:r>
                        <a:rPr lang="en-NZ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NZ" b="0" i="0" smtClean="0">
                          <a:latin typeface="Cambria Math"/>
                        </a:rPr>
                        <m:t>wavelength</m:t>
                      </m:r>
                    </m:oMath>
                  </m:oMathPara>
                </a14:m>
                <a:endParaRPr lang="en-NZ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254" y="1736099"/>
                <a:ext cx="5235546" cy="1798826"/>
              </a:xfrm>
              <a:prstGeom prst="rect">
                <a:avLst/>
              </a:prstGeom>
              <a:blipFill rotWithShape="1">
                <a:blip r:embed="rId4"/>
                <a:stretch>
                  <a:fillRect l="-931" t="-1695" b="-237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0588" y="4658216"/>
                <a:ext cx="6805403" cy="1728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9874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NZ" b="0" i="0" smtClean="0">
                              <a:latin typeface="Cambria Math"/>
                            </a:rPr>
                            <m:t>Peak</m:t>
                          </m:r>
                        </m:e>
                        <m:sub>
                          <m:r>
                            <a:rPr lang="en-NZ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NZ" b="0" i="1" smtClean="0">
                          <a:latin typeface="Cambria Math"/>
                        </a:rPr>
                        <m:t>=</m:t>
                      </m:r>
                      <m:r>
                        <a:rPr lang="en-NZ" b="0" i="1" smtClean="0">
                          <a:latin typeface="Cambria Math"/>
                        </a:rPr>
                        <m:t>𝑚𝑎𝑥</m:t>
                      </m:r>
                      <m:d>
                        <m:dPr>
                          <m:begChr m:val="{"/>
                          <m:endChr m:val="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NZ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NZ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NZ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NZ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NZ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NZ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NZ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NZ" b="0" i="0" smtClean="0">
                                                        <a:latin typeface="Cambria Math"/>
                                                      </a:rPr>
                                                      <m:t>E</m:t>
                                                    </m:r>
                                                    <m:r>
                                                      <a:rPr lang="en-NZ" b="0" i="1" smtClean="0">
                                                        <a:latin typeface="Cambria Math"/>
                                                      </a:rPr>
                                                      <m:t>−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NZ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NZ" b="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𝜇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NZ" b="0" i="1" smtClean="0">
                                                            <a:latin typeface="Cambria Math"/>
                                                          </a:rPr>
                                                          <m:t>𝑒</m:t>
                                                        </m:r>
                                                      </m:sub>
                                                    </m:sSub>
                                                  </m:num>
                                                  <m:den>
                                                    <m:sSub>
                                                      <m:sSubPr>
                                                        <m:ctrlPr>
                                                          <a:rPr lang="en-NZ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NZ" b="0" i="1" smtClean="0">
                                                            <a:latin typeface="Cambria Math"/>
                                                          </a:rPr>
                                                          <m:t>𝑤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NZ" b="0" i="1" smtClean="0">
                                                            <a:latin typeface="Cambria Math"/>
                                                          </a:rPr>
                                                          <m:t>𝑒</m:t>
                                                        </m:r>
                                                      </m:sub>
                                                    </m:sSub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NZ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NZ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NZ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NZ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NZ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NZ" b="0" i="0" smtClean="0">
                                                        <a:latin typeface="Cambria Math"/>
                                                      </a:rPr>
                                                      <m:t>M</m:t>
                                                    </m:r>
                                                    <m:r>
                                                      <a:rPr lang="en-NZ" b="0" i="1" smtClean="0">
                                                        <a:latin typeface="Cambria Math"/>
                                                      </a:rPr>
                                                      <m:t>−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NZ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NZ" b="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𝜇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NZ" b="0" i="1" smtClean="0">
                                                            <a:latin typeface="Cambria Math"/>
                                                          </a:rPr>
                                                          <m:t>𝑚</m:t>
                                                        </m:r>
                                                      </m:sub>
                                                    </m:sSub>
                                                  </m:num>
                                                  <m:den>
                                                    <m:sSub>
                                                      <m:sSubPr>
                                                        <m:ctrlPr>
                                                          <a:rPr lang="en-NZ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NZ" b="0" i="1" smtClean="0">
                                                            <a:latin typeface="Cambria Math"/>
                                                          </a:rPr>
                                                          <m:t>𝑤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NZ" b="0" i="1" smtClean="0">
                                                            <a:latin typeface="Cambria Math"/>
                                                          </a:rPr>
                                                          <m:t>𝑚</m:t>
                                                        </m:r>
                                                      </m:sub>
                                                    </m:sSub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NZ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NZ" b="0" i="1" smtClean="0">
                                            <a:latin typeface="Cambria Math"/>
                                          </a:rPr>
                                          <m:t>−2</m:t>
                                        </m:r>
                                        <m:r>
                                          <a:rPr lang="en-NZ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𝜌</m:t>
                                        </m:r>
                                        <m:d>
                                          <m:dPr>
                                            <m:ctrlPr>
                                              <a:rPr lang="en-NZ" b="0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NZ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NZ">
                                                    <a:latin typeface="Cambria Math"/>
                                                  </a:rPr>
                                                  <m:t>E</m:t>
                                                </m:r>
                                                <m:r>
                                                  <a:rPr lang="en-NZ" i="1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NZ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NZ" i="1"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  <m:t>𝜇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NZ" i="1">
                                                        <a:latin typeface="Cambria Math"/>
                                                      </a:rPr>
                                                      <m:t>𝑒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en-NZ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NZ" i="1">
                                                        <a:latin typeface="Cambria Math"/>
                                                      </a:rPr>
                                                      <m:t>𝑤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NZ" i="1">
                                                        <a:latin typeface="Cambria Math"/>
                                                      </a:rPr>
                                                      <m:t>𝑒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NZ" b="0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NZ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NZ">
                                                    <a:latin typeface="Cambria Math"/>
                                                  </a:rPr>
                                                  <m:t>M</m:t>
                                                </m:r>
                                                <m:r>
                                                  <a:rPr lang="en-NZ" i="1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NZ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NZ" i="1"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  <m:t>𝜇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NZ" i="1">
                                                        <a:latin typeface="Cambria Math"/>
                                                      </a:rPr>
                                                      <m:t>𝑚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en-NZ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NZ" i="1">
                                                        <a:latin typeface="Cambria Math"/>
                                                      </a:rPr>
                                                      <m:t>𝑤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NZ" i="1">
                                                        <a:latin typeface="Cambria Math"/>
                                                      </a:rPr>
                                                      <m:t>𝑚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NZ" b="0" i="1" smtClean="0">
                                            <a:latin typeface="Cambria Math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NZ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NZ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𝜌</m:t>
                                            </m:r>
                                          </m:e>
                                          <m:sup>
                                            <m:r>
                                              <a:rPr lang="en-NZ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  <m:e/>
                                </m:eqArr>
                              </m:e>
                            </m:mr>
                            <m:mr>
                              <m:e>
                                <m:r>
                                  <a:rPr lang="en-NZ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88" y="4658216"/>
                <a:ext cx="6805403" cy="17287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71556" y="4139064"/>
                <a:ext cx="7212023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Z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b="0" i="0" smtClean="0">
                            <a:latin typeface="Cambria Math"/>
                          </a:rPr>
                          <m:t>Peak</m:t>
                        </m:r>
                      </m:e>
                      <m:sub>
                        <m:r>
                          <a:rPr lang="en-NZ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NZ" dirty="0" smtClean="0"/>
                  <a:t> is quadratic with 5 parameters on an elliptical base</a:t>
                </a:r>
                <a:endParaRPr lang="en-NZ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56" y="4139064"/>
                <a:ext cx="7212023" cy="391582"/>
              </a:xfrm>
              <a:prstGeom prst="rect">
                <a:avLst/>
              </a:prstGeom>
              <a:blipFill rotWithShape="1">
                <a:blip r:embed="rId6"/>
                <a:stretch>
                  <a:fillRect t="-7813" b="-1875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60588" y="1335989"/>
            <a:ext cx="4793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 smtClean="0"/>
              <a:t>Linear regression for each sample</a:t>
            </a:r>
            <a:endParaRPr lang="en-NZ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0589" y="3712580"/>
            <a:ext cx="4116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 err="1" smtClean="0"/>
              <a:t>Non </a:t>
            </a:r>
            <a:r>
              <a:rPr lang="en-NZ" sz="2000" b="1" dirty="0" err="1"/>
              <a:t>l</a:t>
            </a:r>
            <a:r>
              <a:rPr lang="en-NZ" sz="2000" b="1" dirty="0" err="1" smtClean="0"/>
              <a:t>inear</a:t>
            </a:r>
            <a:r>
              <a:rPr lang="en-NZ" sz="2000" b="1" dirty="0" smtClean="0"/>
              <a:t> part for each peak</a:t>
            </a:r>
          </a:p>
        </p:txBody>
      </p:sp>
    </p:spTree>
    <p:extLst>
      <p:ext uri="{BB962C8B-B14F-4D97-AF65-F5344CB8AC3E}">
        <p14:creationId xmlns:p14="http://schemas.microsoft.com/office/powerpoint/2010/main" val="20370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24358109"/>
                  </p:ext>
                </p:extLst>
              </p:nvPr>
            </p:nvGraphicFramePr>
            <p:xfrm>
              <a:off x="1181436" y="1323975"/>
              <a:ext cx="4976603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3552405"/>
                    <a:gridCol w="1424198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Number</a:t>
                          </a:r>
                          <a:r>
                            <a:rPr lang="en-NZ" baseline="0" dirty="0" smtClean="0"/>
                            <a:t> of Fluorophores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NZ" b="0" i="1" smtClean="0">
                                    <a:latin typeface="Cambria Math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NZ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Nonlinear parameters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NZ" b="0" i="1" smtClean="0"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n-NZ" b="0" i="1" smtClean="0">
                                    <a:latin typeface="Cambria Math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NZ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Possible</a:t>
                          </a:r>
                          <a:r>
                            <a:rPr lang="en-NZ" baseline="0" dirty="0" smtClean="0"/>
                            <a:t> linear parameters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NZ" b="0" i="1" smtClean="0">
                                    <a:latin typeface="Cambria Math"/>
                                  </a:rPr>
                                  <m:t>108</m:t>
                                </m:r>
                                <m:d>
                                  <m:dPr>
                                    <m:ctrlPr>
                                      <a:rPr lang="en-NZ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NZ" b="0" i="1" smtClean="0">
                                        <a:latin typeface="Cambria Math"/>
                                      </a:rPr>
                                      <m:t>1+</m:t>
                                    </m:r>
                                    <m:r>
                                      <a:rPr lang="en-NZ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Z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Z" dirty="0" smtClean="0"/>
                            <a:t>Less when f</a:t>
                          </a:r>
                          <a:r>
                            <a:rPr lang="en-NZ" baseline="0" dirty="0" smtClean="0"/>
                            <a:t>luorophore </a:t>
                          </a:r>
                          <a:r>
                            <a:rPr lang="en-NZ" dirty="0" smtClean="0">
                              <a:latin typeface="+mn-lt"/>
                            </a:rPr>
                            <a:t>absent</a:t>
                          </a:r>
                          <a:endParaRPr lang="en-NZ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Z" dirty="0" smtClean="0"/>
                            <a:t>?</a:t>
                          </a:r>
                          <a:endParaRPr lang="en-NZ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24358109"/>
                  </p:ext>
                </p:extLst>
              </p:nvPr>
            </p:nvGraphicFramePr>
            <p:xfrm>
              <a:off x="1181436" y="1323975"/>
              <a:ext cx="4976603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3552405"/>
                    <a:gridCol w="1424198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Number</a:t>
                          </a:r>
                          <a:r>
                            <a:rPr lang="en-NZ" baseline="0" dirty="0" smtClean="0"/>
                            <a:t> of Fluorophores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49145" t="-8197" r="-427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Nonlinear parameters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49145" t="-108197" r="-427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Possible</a:t>
                          </a:r>
                          <a:r>
                            <a:rPr lang="en-NZ" baseline="0" dirty="0" smtClean="0"/>
                            <a:t> linear parameters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49145" t="-208197" r="-427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Z" dirty="0" smtClean="0"/>
                            <a:t>Less </a:t>
                          </a:r>
                          <a:r>
                            <a:rPr lang="en-NZ" dirty="0" smtClean="0"/>
                            <a:t>when f</a:t>
                          </a:r>
                          <a:r>
                            <a:rPr lang="en-NZ" baseline="0" dirty="0" smtClean="0"/>
                            <a:t>luorophore </a:t>
                          </a:r>
                          <a:r>
                            <a:rPr lang="en-NZ" dirty="0" smtClean="0">
                              <a:latin typeface="+mn-lt"/>
                            </a:rPr>
                            <a:t>absent</a:t>
                          </a:r>
                          <a:endParaRPr lang="en-NZ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Z" dirty="0" smtClean="0"/>
                            <a:t>?</a:t>
                          </a:r>
                          <a:endParaRPr lang="en-NZ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Size of Model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471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4" y="2220821"/>
            <a:ext cx="8686801" cy="12877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74855"/>
                <a:ext cx="8229600" cy="104756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NZ" dirty="0"/>
                  <a:t>large </a:t>
                </a:r>
                <a14:m>
                  <m:oMath xmlns:m="http://schemas.openxmlformats.org/officeDocument/2006/math">
                    <m:r>
                      <a:rPr lang="en-NZ" i="1">
                        <a:latin typeface="Cambria Math"/>
                      </a:rPr>
                      <m:t>𝑛</m:t>
                    </m:r>
                    <m:r>
                      <a:rPr lang="en-NZ" i="1">
                        <a:latin typeface="Cambria Math"/>
                      </a:rPr>
                      <m:t> </m:t>
                    </m:r>
                  </m:oMath>
                </a14:m>
                <a:r>
                  <a:rPr lang="en-NZ" dirty="0"/>
                  <a:t>=50,543 </a:t>
                </a:r>
                <a:r>
                  <a:rPr lang="en-NZ" dirty="0" smtClean="0"/>
                  <a:t>  </a:t>
                </a:r>
                <a:r>
                  <a:rPr lang="en-NZ" dirty="0">
                    <a:latin typeface="Symbol" panose="05050102010706020507" pitchFamily="18" charset="2"/>
                  </a:rPr>
                  <a:t>Þ</a:t>
                </a:r>
                <a:r>
                  <a:rPr lang="en-NZ" dirty="0" smtClean="0"/>
                  <a:t> Bayesian Information Criteria</a:t>
                </a:r>
              </a:p>
              <a:p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𝐵𝐼𝐶</m:t>
                    </m:r>
                    <m:r>
                      <a:rPr lang="en-NZ" b="0" i="1" smtClean="0">
                        <a:latin typeface="Cambria Math"/>
                      </a:rPr>
                      <m:t>=−2</m:t>
                    </m:r>
                    <m:func>
                      <m:func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NZ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NZ" b="0" i="1" smtClean="0">
                                <a:latin typeface="Cambria Math"/>
                              </a:rPr>
                              <m:t>𝐿</m:t>
                            </m:r>
                          </m:e>
                        </m:d>
                      </m:e>
                    </m:func>
                    <m:r>
                      <a:rPr lang="en-NZ" b="0" i="1" smtClean="0">
                        <a:latin typeface="Cambria Math"/>
                      </a:rPr>
                      <m:t>+</m:t>
                    </m:r>
                    <m:r>
                      <a:rPr lang="en-NZ" b="0" i="1" smtClean="0">
                        <a:latin typeface="Cambria Math"/>
                      </a:rPr>
                      <m:t>𝑝</m:t>
                    </m:r>
                    <m:r>
                      <m:rPr>
                        <m:sty m:val="p"/>
                      </m:rPr>
                      <a:rPr lang="en-NZ" b="0" i="0" smtClean="0">
                        <a:latin typeface="Cambria Math"/>
                      </a:rPr>
                      <m:t>log</m:t>
                    </m:r>
                    <m:r>
                      <a:rPr lang="en-NZ" b="0" i="1" smtClean="0">
                        <a:latin typeface="Cambria Math"/>
                      </a:rPr>
                      <m:t>(</m:t>
                    </m:r>
                    <m:r>
                      <a:rPr lang="en-NZ" b="0" i="1" smtClean="0">
                        <a:latin typeface="Cambria Math"/>
                      </a:rPr>
                      <m:t>𝑛</m:t>
                    </m:r>
                    <m:r>
                      <a:rPr lang="en-NZ" b="0" i="1" smtClean="0">
                        <a:latin typeface="Cambria Math"/>
                      </a:rPr>
                      <m:t>)</m:t>
                    </m:r>
                  </m:oMath>
                </a14:m>
                <a:endParaRPr lang="en-NZ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74855"/>
                <a:ext cx="8229600" cy="1047560"/>
              </a:xfrm>
              <a:blipFill rotWithShape="1">
                <a:blip r:embed="rId3"/>
                <a:stretch>
                  <a:fillRect l="-1111" t="-523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4534" y="274638"/>
            <a:ext cx="8939465" cy="1000217"/>
          </a:xfrm>
        </p:spPr>
        <p:txBody>
          <a:bodyPr/>
          <a:lstStyle/>
          <a:p>
            <a:r>
              <a:rPr lang="en-NZ" sz="3200" dirty="0" smtClean="0"/>
              <a:t>Model Selection: How Many Fluorophores?</a:t>
            </a:r>
            <a:endParaRPr lang="en-NZ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955740" y="2274507"/>
            <a:ext cx="2225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 smtClean="0"/>
              <a:t>Quadratic Peak</a:t>
            </a:r>
            <a:endParaRPr lang="en-NZ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55454" y="2322415"/>
                <a:ext cx="3018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b="1" dirty="0"/>
                  <a:t>What is </a:t>
                </a:r>
                <a14:m>
                  <m:oMath xmlns:m="http://schemas.openxmlformats.org/officeDocument/2006/math">
                    <m:r>
                      <a:rPr lang="en-NZ" b="1" i="1">
                        <a:latin typeface="Cambria Math"/>
                      </a:rPr>
                      <m:t>𝒏</m:t>
                    </m:r>
                  </m:oMath>
                </a14:m>
                <a:r>
                  <a:rPr lang="en-NZ" b="1" dirty="0" smtClean="0"/>
                  <a:t>?</a:t>
                </a:r>
                <a:r>
                  <a:rPr lang="en-NZ" b="1" dirty="0"/>
                  <a:t>	</a:t>
                </a:r>
                <a:r>
                  <a:rPr lang="en-NZ" b="1" dirty="0" smtClean="0"/>
                  <a:t>50,544?</a:t>
                </a:r>
                <a:endParaRPr lang="en-NZ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54" y="2322415"/>
                <a:ext cx="301832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18" t="-9836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64618" y="5648694"/>
                <a:ext cx="4260245" cy="84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1" i="0" smtClean="0">
                          <a:latin typeface="Cambria Math"/>
                        </a:rPr>
                        <m:t>𝐧𝐨𝐧</m:t>
                      </m:r>
                      <m:r>
                        <a:rPr lang="en-NZ" b="1" i="1" smtClean="0">
                          <a:latin typeface="Cambria Math"/>
                        </a:rPr>
                        <m:t> </m:t>
                      </m:r>
                      <m:r>
                        <a:rPr lang="en-NZ" b="1" i="1" smtClean="0">
                          <a:latin typeface="Cambria Math"/>
                        </a:rPr>
                        <m:t>𝟎</m:t>
                      </m:r>
                      <m:r>
                        <a:rPr lang="en-NZ" b="1" i="1" smtClean="0">
                          <a:latin typeface="Cambria Math"/>
                        </a:rPr>
                        <m:t> </m:t>
                      </m:r>
                      <m:r>
                        <a:rPr lang="en-NZ" b="1" i="1" smtClean="0">
                          <a:latin typeface="Cambria Math"/>
                        </a:rPr>
                        <m:t>𝑩𝑰𝑪</m:t>
                      </m:r>
                      <m:r>
                        <a:rPr lang="en-NZ" b="1" i="1" smtClean="0">
                          <a:latin typeface="Cambria Math"/>
                        </a:rPr>
                        <m:t>=−</m:t>
                      </m:r>
                      <m:r>
                        <a:rPr lang="en-NZ" b="1" i="1" smtClean="0">
                          <a:latin typeface="Cambria Math"/>
                        </a:rPr>
                        <m:t>𝟐</m:t>
                      </m:r>
                      <m:func>
                        <m:funcPr>
                          <m:ctrlPr>
                            <a:rPr lang="en-NZ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NZ" b="1" i="1">
                              <a:latin typeface="Cambria Math"/>
                            </a:rPr>
                            <m:t>𝒍𝒐𝒈</m:t>
                          </m:r>
                        </m:fName>
                        <m:e>
                          <m:d>
                            <m:dPr>
                              <m:ctrlPr>
                                <a:rPr lang="en-NZ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b="1" i="1">
                                  <a:latin typeface="Cambria Math"/>
                                </a:rPr>
                                <m:t>𝑳</m:t>
                              </m:r>
                            </m:e>
                          </m:d>
                        </m:e>
                      </m:func>
                      <m:r>
                        <a:rPr lang="en-NZ" b="1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NZ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NZ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NZ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NZ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NZ" b="1" i="1" smtClean="0">
                              <a:latin typeface="Cambria Math"/>
                            </a:rPr>
                            <m:t>𝒑</m:t>
                          </m:r>
                        </m:sup>
                        <m:e>
                          <m:r>
                            <a:rPr lang="en-NZ" b="1" i="0" smtClean="0">
                              <a:latin typeface="Cambria Math"/>
                            </a:rPr>
                            <m:t>𝐥𝐨𝐠</m:t>
                          </m:r>
                          <m:r>
                            <a:rPr lang="en-NZ" b="1" i="1" smtClean="0">
                              <a:latin typeface="Cambria Math"/>
                            </a:rPr>
                            <m:t>⁡</m:t>
                          </m:r>
                          <m:d>
                            <m:dPr>
                              <m:ctrlPr>
                                <a:rPr lang="en-NZ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NZ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b="1" i="1" smtClean="0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NZ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NZ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618" y="5648694"/>
                <a:ext cx="4260245" cy="847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7675702"/>
                  </p:ext>
                </p:extLst>
              </p:nvPr>
            </p:nvGraphicFramePr>
            <p:xfrm>
              <a:off x="409069" y="3525253"/>
              <a:ext cx="827773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17559"/>
                    <a:gridCol w="2183912"/>
                    <a:gridCol w="307626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Item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Maximum Number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Z" baseline="0" dirty="0" smtClean="0"/>
                            <a:t>Range with 20 peaks</a:t>
                          </a:r>
                          <a:endParaRPr lang="en-NZ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Spectral points</a:t>
                          </a:r>
                          <a:r>
                            <a:rPr lang="en-NZ" baseline="0" dirty="0" smtClean="0"/>
                            <a:t> within peak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NZ" b="0" i="1" smtClean="0">
                                    <a:latin typeface="Cambria Math"/>
                                    <a:ea typeface="Cambria Math"/>
                                  </a:rPr>
                                  <m:t>468</m:t>
                                </m:r>
                              </m:oMath>
                            </m:oMathPara>
                          </a14:m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   6</a:t>
                          </a:r>
                          <a:r>
                            <a:rPr lang="en-NZ" baseline="0" dirty="0" smtClean="0"/>
                            <a:t>   -&gt;      </a:t>
                          </a:r>
                          <a:r>
                            <a:rPr lang="en-NZ" dirty="0" smtClean="0"/>
                            <a:t>468</a:t>
                          </a:r>
                          <a:endParaRPr lang="en-NZ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Samples with peak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Z" dirty="0" smtClean="0"/>
                            <a:t>108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  79</a:t>
                          </a:r>
                          <a:r>
                            <a:rPr lang="en-NZ" baseline="0" dirty="0" smtClean="0"/>
                            <a:t>  -&gt;</a:t>
                          </a:r>
                          <a:r>
                            <a:rPr lang="en-NZ" dirty="0" smtClean="0"/>
                            <a:t>      108</a:t>
                          </a:r>
                          <a:endParaRPr lang="en-NZ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Sample points / peak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Z" dirty="0" smtClean="0"/>
                            <a:t>50,544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647  -&gt; </a:t>
                          </a:r>
                          <a:r>
                            <a:rPr lang="en-NZ" dirty="0" smtClean="0"/>
                            <a:t>43,991</a:t>
                          </a:r>
                          <a:endParaRPr lang="en-NZ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Points / Amount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NZ" b="0" i="1" smtClean="0">
                                    <a:latin typeface="Cambria Math"/>
                                    <a:ea typeface="Cambria Math"/>
                                  </a:rPr>
                                  <m:t>468</m:t>
                                </m:r>
                              </m:oMath>
                            </m:oMathPara>
                          </a14:m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Z" dirty="0" smtClean="0"/>
                            <a:t>    6</a:t>
                          </a:r>
                          <a:r>
                            <a:rPr lang="en-NZ" baseline="0" dirty="0" smtClean="0"/>
                            <a:t>  -&gt;      </a:t>
                          </a:r>
                          <a:r>
                            <a:rPr lang="en-NZ" dirty="0" smtClean="0"/>
                            <a:t>468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7675702"/>
                  </p:ext>
                </p:extLst>
              </p:nvPr>
            </p:nvGraphicFramePr>
            <p:xfrm>
              <a:off x="409069" y="3525253"/>
              <a:ext cx="827773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17559"/>
                    <a:gridCol w="2183912"/>
                    <a:gridCol w="307626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Item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Maximum Number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Z" baseline="0" dirty="0" smtClean="0"/>
                            <a:t>Range with 20 peaks</a:t>
                          </a:r>
                          <a:endParaRPr lang="en-NZ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Spectral points</a:t>
                          </a:r>
                          <a:r>
                            <a:rPr lang="en-NZ" baseline="0" dirty="0" smtClean="0"/>
                            <a:t> within peak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38547" t="-108197" r="-14245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   6</a:t>
                          </a:r>
                          <a:r>
                            <a:rPr lang="en-NZ" baseline="0" dirty="0" smtClean="0"/>
                            <a:t>   -&gt;      </a:t>
                          </a:r>
                          <a:r>
                            <a:rPr lang="en-NZ" dirty="0" smtClean="0"/>
                            <a:t>468</a:t>
                          </a:r>
                          <a:endParaRPr lang="en-NZ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Samples with peak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Z" dirty="0" smtClean="0"/>
                            <a:t>108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  79</a:t>
                          </a:r>
                          <a:r>
                            <a:rPr lang="en-NZ" baseline="0" dirty="0" smtClean="0"/>
                            <a:t>  -&gt;</a:t>
                          </a:r>
                          <a:r>
                            <a:rPr lang="en-NZ" dirty="0" smtClean="0"/>
                            <a:t>      108</a:t>
                          </a:r>
                          <a:endParaRPr lang="en-NZ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Sample points / peak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Z" dirty="0" smtClean="0"/>
                            <a:t>50,544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647  -&gt; </a:t>
                          </a:r>
                          <a:r>
                            <a:rPr lang="en-NZ" dirty="0" smtClean="0"/>
                            <a:t>43,991</a:t>
                          </a:r>
                          <a:endParaRPr lang="en-NZ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Points / Amount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38547" t="-408197" r="-14245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Z" dirty="0" smtClean="0"/>
                            <a:t>    6</a:t>
                          </a:r>
                          <a:r>
                            <a:rPr lang="en-NZ" baseline="0" dirty="0" smtClean="0"/>
                            <a:t>  -&gt;      </a:t>
                          </a:r>
                          <a:r>
                            <a:rPr lang="en-NZ" dirty="0" smtClean="0"/>
                            <a:t>468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8400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 smtClean="0"/>
              <a:t>20 Fluorophores!</a:t>
            </a:r>
            <a:endParaRPr lang="en-NZ" dirty="0"/>
          </a:p>
        </p:txBody>
      </p:sp>
      <p:sp>
        <p:nvSpPr>
          <p:cNvPr id="8" name="TextBox 7"/>
          <p:cNvSpPr txBox="1"/>
          <p:nvPr/>
        </p:nvSpPr>
        <p:spPr>
          <a:xfrm>
            <a:off x="639271" y="1232972"/>
            <a:ext cx="790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Parameters: 2368 available; 2271 used; 2171 linear; </a:t>
            </a:r>
            <a:r>
              <a:rPr lang="en-NZ" dirty="0"/>
              <a:t>100 nonlinear</a:t>
            </a:r>
            <a:r>
              <a:rPr lang="en-NZ" dirty="0" smtClean="0"/>
              <a:t> 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41" y="1580362"/>
            <a:ext cx="7459578" cy="461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8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3975"/>
            <a:ext cx="6397135" cy="45259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20 Fluorophores (A to T)</a:t>
            </a:r>
            <a:endParaRPr lang="en-NZ" dirty="0"/>
          </a:p>
        </p:txBody>
      </p:sp>
      <p:sp>
        <p:nvSpPr>
          <p:cNvPr id="2" name="TextBox 1"/>
          <p:cNvSpPr txBox="1"/>
          <p:nvPr/>
        </p:nvSpPr>
        <p:spPr>
          <a:xfrm>
            <a:off x="7161345" y="1797284"/>
            <a:ext cx="182624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NZ" dirty="0" smtClean="0"/>
              <a:t>Reader effects?</a:t>
            </a:r>
            <a:br>
              <a:rPr lang="en-NZ" dirty="0" smtClean="0"/>
            </a:br>
            <a:r>
              <a:rPr lang="en-NZ" dirty="0" smtClean="0"/>
              <a:t>Splitting peaks?</a:t>
            </a:r>
          </a:p>
          <a:p>
            <a:pPr>
              <a:lnSpc>
                <a:spcPct val="150000"/>
              </a:lnSpc>
            </a:pPr>
            <a:r>
              <a:rPr lang="en-NZ" dirty="0" smtClean="0"/>
              <a:t>Outliers?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5096256" y="3413760"/>
            <a:ext cx="73152" cy="7193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548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gResearch PPt template">
  <a:themeElements>
    <a:clrScheme name="Agresearch">
      <a:dk1>
        <a:sysClr val="windowText" lastClr="000000"/>
      </a:dk1>
      <a:lt1>
        <a:sysClr val="window" lastClr="FFFFFF"/>
      </a:lt1>
      <a:dk2>
        <a:srgbClr val="8DC63F"/>
      </a:dk2>
      <a:lt2>
        <a:srgbClr val="EEECE1"/>
      </a:lt2>
      <a:accent1>
        <a:srgbClr val="8DC63F"/>
      </a:accent1>
      <a:accent2>
        <a:srgbClr val="00AEEF"/>
      </a:accent2>
      <a:accent3>
        <a:srgbClr val="F47637"/>
      </a:accent3>
      <a:accent4>
        <a:srgbClr val="636466"/>
      </a:accent4>
      <a:accent5>
        <a:srgbClr val="5E8EA1"/>
      </a:accent5>
      <a:accent6>
        <a:srgbClr val="79D1F1"/>
      </a:accent6>
      <a:hlink>
        <a:srgbClr val="8DC63F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AgResearch PPt template</Template>
  <TotalTime>1659</TotalTime>
  <Words>610</Words>
  <Application>Microsoft Office PowerPoint</Application>
  <PresentationFormat>On-screen Show (4:3)</PresentationFormat>
  <Paragraphs>302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Symbol</vt:lpstr>
      <vt:lpstr>AgResearch PPt template</vt:lpstr>
      <vt:lpstr>Fitting Quadratic Peaks to Fluorescence Data to Identify Chemical Compounds</vt:lpstr>
      <vt:lpstr>The Yellowing Problem</vt:lpstr>
      <vt:lpstr>Fluorescent Spectroscopy surfaces</vt:lpstr>
      <vt:lpstr>Size of Data</vt:lpstr>
      <vt:lpstr>Basic Model</vt:lpstr>
      <vt:lpstr>Size of Model</vt:lpstr>
      <vt:lpstr>Model Selection: How Many Fluorophores?</vt:lpstr>
      <vt:lpstr>20 Fluorophores!</vt:lpstr>
      <vt:lpstr>20 Fluorophores (A to T)</vt:lpstr>
      <vt:lpstr>Are the Fluorophores Influential ?</vt:lpstr>
      <vt:lpstr>Conclusions</vt:lpstr>
      <vt:lpstr>Questions?</vt:lpstr>
      <vt:lpstr>PowerPoint Presentation</vt:lpstr>
    </vt:vector>
  </TitlesOfParts>
  <Company>AgResearch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Upsdell, Martin</dc:creator>
  <cp:lastModifiedBy>Upsdell, Martin</cp:lastModifiedBy>
  <cp:revision>72</cp:revision>
  <dcterms:created xsi:type="dcterms:W3CDTF">2015-11-04T01:41:27Z</dcterms:created>
  <dcterms:modified xsi:type="dcterms:W3CDTF">2015-11-26T20:30:25Z</dcterms:modified>
</cp:coreProperties>
</file>