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5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6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7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63" r:id="rId2"/>
    <p:sldId id="287" r:id="rId3"/>
    <p:sldId id="264" r:id="rId4"/>
    <p:sldId id="272" r:id="rId5"/>
    <p:sldId id="273" r:id="rId6"/>
    <p:sldId id="270" r:id="rId7"/>
    <p:sldId id="271" r:id="rId8"/>
    <p:sldId id="269" r:id="rId9"/>
    <p:sldId id="284" r:id="rId10"/>
    <p:sldId id="274" r:id="rId11"/>
    <p:sldId id="275" r:id="rId12"/>
    <p:sldId id="278" r:id="rId13"/>
    <p:sldId id="285" r:id="rId14"/>
    <p:sldId id="286" r:id="rId15"/>
    <p:sldId id="276" r:id="rId16"/>
    <p:sldId id="277" r:id="rId17"/>
    <p:sldId id="279" r:id="rId18"/>
    <p:sldId id="283" r:id="rId19"/>
    <p:sldId id="281" r:id="rId20"/>
    <p:sldId id="280" r:id="rId21"/>
    <p:sldId id="288" r:id="rId22"/>
  </p:sldIdLst>
  <p:sldSz cx="9144000" cy="6858000" type="screen4x3"/>
  <p:notesSz cx="6797675" cy="9926638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7688"/>
    <a:srgbClr val="5E889D"/>
    <a:srgbClr val="94B0BE"/>
    <a:srgbClr val="4E37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4466" autoAdjust="0"/>
  </p:normalViewPr>
  <p:slideViewPr>
    <p:cSldViewPr>
      <p:cViewPr varScale="1">
        <p:scale>
          <a:sx n="55" d="100"/>
          <a:sy n="55" d="100"/>
        </p:scale>
        <p:origin x="538" y="3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CB963-9CAE-4044-95BE-35A7D2A6B546}" type="datetimeFigureOut">
              <a:rPr lang="en-AU" smtClean="0"/>
              <a:t>2/12/2015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8A512-63AA-485F-931D-02EA89258C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09314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noProof="0" smtClean="0"/>
              <a:t>Click to edit Master text styles</a:t>
            </a:r>
          </a:p>
          <a:p>
            <a:pPr lvl="1"/>
            <a:r>
              <a:rPr lang="en-AU" altLang="en-US" noProof="0" smtClean="0"/>
              <a:t>Second level</a:t>
            </a:r>
          </a:p>
          <a:p>
            <a:pPr lvl="2"/>
            <a:r>
              <a:rPr lang="en-AU" altLang="en-US" noProof="0" smtClean="0"/>
              <a:t>Third level</a:t>
            </a:r>
          </a:p>
          <a:p>
            <a:pPr lvl="3"/>
            <a:r>
              <a:rPr lang="en-AU" altLang="en-US" noProof="0" smtClean="0"/>
              <a:t>Fourth level</a:t>
            </a:r>
          </a:p>
          <a:p>
            <a:pPr lvl="4"/>
            <a:r>
              <a:rPr lang="en-AU" alt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7DCC67A-D108-4B0F-9895-827D0B78B2D4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6224936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To keep generality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DCC67A-D108-4B0F-9895-827D0B78B2D4}" type="slidenum">
              <a:rPr lang="en-AU" altLang="en-US" smtClean="0"/>
              <a:pPr>
                <a:defRPr/>
              </a:pPr>
              <a:t>3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1412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1A0D8D-E0DF-4FDB-8808-BBF70482E0DB}" type="slidenum">
              <a:rPr lang="en-AU" altLang="en-US" smtClean="0"/>
              <a:pPr>
                <a:defRPr/>
              </a:pPr>
              <a:t>4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04399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4688" y="808038"/>
            <a:ext cx="5387975" cy="40417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Differentiating quasi-likelihood</a:t>
            </a:r>
            <a:r>
              <a:rPr lang="en-AU" baseline="0" dirty="0" smtClean="0"/>
              <a:t> function with respect to different parameters and equating the derivatives to  zero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1A0D8D-E0DF-4FDB-8808-BBF70482E0DB}" type="slidenum">
              <a:rPr lang="en-AU" altLang="en-US" smtClean="0"/>
              <a:pPr>
                <a:defRPr/>
              </a:pPr>
              <a:t>5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807866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1A0D8D-E0DF-4FDB-8808-BBF70482E0DB}" type="slidenum">
              <a:rPr lang="en-AU" altLang="en-US" smtClean="0"/>
              <a:pPr>
                <a:defRPr/>
              </a:pPr>
              <a:t>7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36029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4688" y="808038"/>
            <a:ext cx="5387975" cy="40417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Estimating equation bootstrap</a:t>
            </a:r>
            <a:r>
              <a:rPr lang="en-AU" baseline="0" dirty="0" smtClean="0"/>
              <a:t>:</a:t>
            </a:r>
          </a:p>
          <a:p>
            <a:r>
              <a:rPr lang="en-AU" baseline="0" dirty="0" smtClean="0"/>
              <a:t>Apply bootstrap weights to the estimating equations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1A0D8D-E0DF-4FDB-8808-BBF70482E0DB}" type="slidenum">
              <a:rPr lang="en-AU" altLang="en-US" smtClean="0"/>
              <a:pPr>
                <a:defRPr/>
              </a:pPr>
              <a:t>8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174400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4688" y="808038"/>
            <a:ext cx="5387975" cy="40417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1A0D8D-E0DF-4FDB-8808-BBF70482E0DB}" type="slidenum">
              <a:rPr lang="en-AU" altLang="en-US" smtClean="0"/>
              <a:pPr>
                <a:defRPr/>
              </a:pPr>
              <a:t>10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345799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G: the expected value of the estimator- checking</a:t>
            </a:r>
            <a:r>
              <a:rPr lang="en-AU" baseline="0" dirty="0" smtClean="0"/>
              <a:t> the bias</a:t>
            </a:r>
          </a:p>
          <a:p>
            <a:r>
              <a:rPr lang="en-AU" baseline="0" dirty="0" smtClean="0"/>
              <a:t>F: variance/covariance of the estimators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DCC67A-D108-4B0F-9895-827D0B78B2D4}" type="slidenum">
              <a:rPr lang="en-AU" altLang="en-US" smtClean="0"/>
              <a:pPr>
                <a:defRPr/>
              </a:pPr>
              <a:t>12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022301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4688" y="808038"/>
            <a:ext cx="5387975" cy="40417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1A0D8D-E0DF-4FDB-8808-BBF70482E0DB}" type="slidenum">
              <a:rPr lang="en-AU" altLang="en-US" smtClean="0"/>
              <a:pPr>
                <a:defRPr/>
              </a:pPr>
              <a:t>15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752028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Underestimate</a:t>
            </a:r>
            <a:r>
              <a:rPr lang="en-AU" baseline="0" dirty="0" smtClean="0"/>
              <a:t> the variability in the upper tail of the sampling distribution of the estimators=&gt;smaller variance=&gt;optimistic=&gt;CI too narrow=&gt;model overfitting in random model (model </a:t>
            </a:r>
            <a:r>
              <a:rPr lang="en-AU" baseline="0" dirty="0" err="1" smtClean="0"/>
              <a:t>mis</a:t>
            </a:r>
            <a:r>
              <a:rPr lang="en-AU" baseline="0" dirty="0" smtClean="0"/>
              <a:t>-specification)</a:t>
            </a:r>
          </a:p>
          <a:p>
            <a:endParaRPr lang="en-AU" baseline="0" dirty="0" smtClean="0"/>
          </a:p>
          <a:p>
            <a:r>
              <a:rPr lang="en-AU" baseline="0" dirty="0" smtClean="0"/>
              <a:t>However using of GEE guarantee some level of robustness in term of the regression parameter estimation. The consequence of the </a:t>
            </a:r>
            <a:r>
              <a:rPr lang="en-AU" baseline="0" dirty="0" err="1" smtClean="0"/>
              <a:t>mis</a:t>
            </a:r>
            <a:r>
              <a:rPr lang="en-AU" baseline="0" dirty="0" smtClean="0"/>
              <a:t>-specification in the random model from overfitting is worthy of further exploration.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DCC67A-D108-4B0F-9895-827D0B78B2D4}" type="slidenum">
              <a:rPr lang="en-AU" altLang="en-US" smtClean="0"/>
              <a:pPr>
                <a:defRPr/>
              </a:pPr>
              <a:t>16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696669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652963"/>
            <a:ext cx="9144000" cy="2205037"/>
          </a:xfrm>
          <a:prstGeom prst="rect">
            <a:avLst/>
          </a:prstGeom>
          <a:solidFill>
            <a:srgbClr val="94B0B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pic>
        <p:nvPicPr>
          <p:cNvPr id="6" name="Picture 9" descr="ANU_LOGO_WHI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15888"/>
            <a:ext cx="1511300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8313" y="4652963"/>
            <a:ext cx="8280400" cy="519112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2800"/>
            </a:lvl1pPr>
          </a:lstStyle>
          <a:p>
            <a:pPr lvl="0"/>
            <a:r>
              <a:rPr lang="en-AU" altLang="en-US" noProof="0" smtClean="0"/>
              <a:t>Click to edit Master subtitle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1919288"/>
            <a:ext cx="8207375" cy="641350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AU" altLang="en-US" noProof="0" smtClean="0"/>
              <a:t>Click to edit Master title style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>
              <a:defRPr smtClean="0"/>
            </a:lvl1pPr>
          </a:lstStyle>
          <a:p>
            <a:pPr>
              <a:defRPr/>
            </a:pPr>
            <a:r>
              <a:rPr lang="en-AU" altLang="en-US"/>
              <a:t>Footer text goes in here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3B38426-3CF1-4C92-BC7D-D3EBFC84607E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465416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Footer text goes in here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4B632D-D05C-4472-9B8D-0E0613B7C1C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690613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8925" y="765175"/>
            <a:ext cx="2058988" cy="53609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5175"/>
            <a:ext cx="6029325" cy="53609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Footer text goes in here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F09AC-ED3C-4DEC-8ACC-ACBED28F1EEA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88397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Footer text goes in here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149063-1E55-4F99-A31C-B3E51929BAF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140837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Footer text goes in here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D566D2-28B9-4B1F-8942-F673A9FA20E2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36659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16113"/>
            <a:ext cx="4038600" cy="4210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16113"/>
            <a:ext cx="4038600" cy="4210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Footer text goes in here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A2670-D684-439B-8FBC-AD824FBBD11E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925231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Footer text goes in here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D6B655-2DEF-4EA9-8F95-A9D0B1608154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74540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Footer text goes in here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156418-01BF-444E-8B21-45A7E9087D61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33181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Footer text goes in here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D7FF7-CC64-4ADC-A3C4-7F6BB38B61C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70066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Footer text goes in here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DB4307-460B-4FA0-8E3F-89BC21D5BD89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651147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Footer text goes in here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AD3B6B-38AB-4FC3-94E1-A88339B1ABB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199067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rgbClr val="94B0B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765175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16113"/>
            <a:ext cx="8229600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724525" y="6597650"/>
            <a:ext cx="21336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5288" y="6597650"/>
            <a:ext cx="5040312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r>
              <a:rPr lang="en-AU" altLang="en-US"/>
              <a:t>Footer text goes in here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1013" y="6597650"/>
            <a:ext cx="585787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071241AE-FE9B-495C-9F6A-913E2E5610F3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  <p:sp>
        <p:nvSpPr>
          <p:cNvPr id="1032" name="Rectangle 7"/>
          <p:cNvSpPr>
            <a:spLocks noChangeArrowheads="1"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pic>
        <p:nvPicPr>
          <p:cNvPr id="1033" name="Picture 9" descr="ANU_LOGO_WHIT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15888"/>
            <a:ext cx="1511300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527688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6" Type="http://schemas.openxmlformats.org/officeDocument/2006/relationships/image" Target="../media/image27.png"/><Relationship Id="rId5" Type="http://schemas.openxmlformats.org/officeDocument/2006/relationships/image" Target="../media/image27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9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28.png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1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30.png"/><Relationship Id="rId5" Type="http://schemas.openxmlformats.org/officeDocument/2006/relationships/image" Target="../media/image290.png"/><Relationship Id="rId4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tags" Target="../tags/tag27.xml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36.png"/><Relationship Id="rId5" Type="http://schemas.openxmlformats.org/officeDocument/2006/relationships/tags" Target="../tags/tag29.xml"/><Relationship Id="rId10" Type="http://schemas.openxmlformats.org/officeDocument/2006/relationships/image" Target="../media/image35.png"/><Relationship Id="rId4" Type="http://schemas.openxmlformats.org/officeDocument/2006/relationships/tags" Target="../tags/tag28.xml"/><Relationship Id="rId9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tags" Target="../tags/tag32.xml"/><Relationship Id="rId7" Type="http://schemas.openxmlformats.org/officeDocument/2006/relationships/image" Target="../media/image41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jpeg"/><Relationship Id="rId5" Type="http://schemas.openxmlformats.org/officeDocument/2006/relationships/image" Target="../media/image48.jpg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11" Type="http://schemas.openxmlformats.org/officeDocument/2006/relationships/image" Target="../media/image7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.png"/><Relationship Id="rId4" Type="http://schemas.openxmlformats.org/officeDocument/2006/relationships/tags" Target="../tags/tag4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9.xml"/><Relationship Id="rId7" Type="http://schemas.openxmlformats.org/officeDocument/2006/relationships/image" Target="../media/image12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00.png"/><Relationship Id="rId11" Type="http://schemas.openxmlformats.org/officeDocument/2006/relationships/image" Target="../media/image16.png"/><Relationship Id="rId5" Type="http://schemas.openxmlformats.org/officeDocument/2006/relationships/notesSlide" Target="../notesSlides/notesSlide3.xml"/><Relationship Id="rId10" Type="http://schemas.openxmlformats.org/officeDocument/2006/relationships/image" Target="../media/image15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13" Type="http://schemas.openxmlformats.org/officeDocument/2006/relationships/image" Target="../media/image23.png"/><Relationship Id="rId3" Type="http://schemas.openxmlformats.org/officeDocument/2006/relationships/tags" Target="../tags/tag1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2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image" Target="../media/image21.png"/><Relationship Id="rId5" Type="http://schemas.openxmlformats.org/officeDocument/2006/relationships/tags" Target="../tags/tag16.xml"/><Relationship Id="rId10" Type="http://schemas.openxmlformats.org/officeDocument/2006/relationships/image" Target="../media/image20.png"/><Relationship Id="rId4" Type="http://schemas.openxmlformats.org/officeDocument/2006/relationships/tags" Target="../tags/tag15.xml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6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25.png"/><Relationship Id="rId5" Type="http://schemas.openxmlformats.org/officeDocument/2006/relationships/image" Target="../media/image230.png"/><Relationship Id="rId4" Type="http://schemas.openxmlformats.org/officeDocument/2006/relationships/image" Target="../media/image2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68313" y="1085802"/>
            <a:ext cx="8207375" cy="2308324"/>
          </a:xfrm>
        </p:spPr>
        <p:txBody>
          <a:bodyPr/>
          <a:lstStyle/>
          <a:p>
            <a:pPr eaLnBrk="1" hangingPunct="1"/>
            <a:r>
              <a:rPr lang="en-AU" dirty="0"/>
              <a:t>Bootstrap influence on the variance </a:t>
            </a:r>
            <a:r>
              <a:rPr lang="en-AU" dirty="0" smtClean="0"/>
              <a:t>component estimators in </a:t>
            </a:r>
            <a:r>
              <a:rPr lang="en-AU" dirty="0"/>
              <a:t>the longitudinal data with multiple </a:t>
            </a:r>
            <a:r>
              <a:rPr lang="en-AU" dirty="0" smtClean="0"/>
              <a:t>sources </a:t>
            </a:r>
            <a:r>
              <a:rPr lang="en-AU" dirty="0"/>
              <a:t>of </a:t>
            </a:r>
            <a:r>
              <a:rPr lang="en-AU" dirty="0" smtClean="0"/>
              <a:t>variation</a:t>
            </a:r>
            <a:endParaRPr lang="en-US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Rectangle 5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313" y="4652963"/>
                <a:ext cx="8280400" cy="2286010"/>
              </a:xfrm>
            </p:spPr>
            <p:txBody>
              <a:bodyPr/>
              <a:lstStyle/>
              <a:p>
                <a:pPr eaLnBrk="1" hangingPunct="1"/>
                <a:r>
                  <a:rPr lang="en-US" altLang="en-US" dirty="0"/>
                  <a:t> </a:t>
                </a:r>
                <a:r>
                  <a:rPr lang="en-US" altLang="en-US" dirty="0" smtClean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en-US" dirty="0"/>
                          <m:t>Pauline</m:t>
                        </m:r>
                        <m:r>
                          <m:rPr>
                            <m:nor/>
                          </m:rPr>
                          <a:rPr lang="en-US" altLang="en-US" dirty="0"/>
                          <m:t> </m:t>
                        </m:r>
                        <m:r>
                          <m:rPr>
                            <m:nor/>
                          </m:rPr>
                          <a:rPr lang="en-US" altLang="en-US" dirty="0"/>
                          <m:t>Ding</m:t>
                        </m:r>
                      </m:e>
                      <m:sup>
                        <m:r>
                          <a:rPr lang="en-AU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en-US" dirty="0" smtClean="0"/>
                  <a:t> &amp;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AU" altLang="en-US"/>
                          <m:t>Alan</m:t>
                        </m:r>
                        <m:r>
                          <m:rPr>
                            <m:nor/>
                          </m:rPr>
                          <a:rPr lang="en-AU" altLang="en-US"/>
                          <m:t> </m:t>
                        </m:r>
                        <m:r>
                          <m:rPr>
                            <m:nor/>
                          </m:rPr>
                          <a:rPr lang="en-AU" altLang="en-US"/>
                          <m:t>Welsh</m:t>
                        </m:r>
                      </m:e>
                      <m:sup>
                        <m:r>
                          <a:rPr lang="en-AU" altLang="en-US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en-US" dirty="0"/>
              </a:p>
              <a:p>
                <a:pPr eaLnBrk="1" hangingPunct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pPr>
                      <m:e/>
                      <m:sup>
                        <m:r>
                          <a:rPr lang="en-AU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en-US" dirty="0" smtClean="0"/>
                  <a:t>Statistical Consulting Unit, ANU</a:t>
                </a:r>
              </a:p>
              <a:p>
                <a:pPr eaLnBrk="1" hangingPunct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pPr>
                      <m:e/>
                      <m:sup>
                        <m:r>
                          <a:rPr lang="en-AU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dirty="0" smtClean="0"/>
                  <a:t>ANU</a:t>
                </a:r>
                <a:endParaRPr lang="en-US" altLang="en-US" dirty="0"/>
              </a:p>
              <a:p>
                <a:pPr eaLnBrk="1" hangingPunct="1"/>
                <a:endParaRPr lang="en-US" altLang="en-US" dirty="0" smtClean="0"/>
              </a:p>
            </p:txBody>
          </p:sp>
        </mc:Choice>
        <mc:Fallback xmlns="">
          <p:sp>
            <p:nvSpPr>
              <p:cNvPr id="4099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313" y="4652963"/>
                <a:ext cx="8280400" cy="2286010"/>
              </a:xfrm>
              <a:blipFill rotWithShape="0">
                <a:blip r:embed="rId2"/>
                <a:stretch>
                  <a:fillRect t="-2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68313" y="843558"/>
            <a:ext cx="8229600" cy="857250"/>
          </a:xfrm>
        </p:spPr>
        <p:txBody>
          <a:bodyPr/>
          <a:lstStyle/>
          <a:p>
            <a:r>
              <a:rPr lang="en-AU" altLang="en-US" dirty="0" smtClean="0"/>
              <a:t>New Estimating Equation Bootstrap:</a:t>
            </a:r>
            <a:br>
              <a:rPr lang="en-AU" altLang="en-US" dirty="0" smtClean="0"/>
            </a:br>
            <a:r>
              <a:rPr lang="en-AU" altLang="en-US" dirty="0" smtClean="0"/>
              <a:t>Mixed Cluster Bootstrap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1782737"/>
          </a:xfrm>
        </p:spPr>
        <p:txBody>
          <a:bodyPr/>
          <a:lstStyle/>
          <a:p>
            <a:r>
              <a:rPr lang="en-AU" altLang="en-US" sz="3000" dirty="0"/>
              <a:t>Inspirations: estimators are not bound to a single Quasi-likelihood function</a:t>
            </a:r>
          </a:p>
          <a:p>
            <a:r>
              <a:rPr lang="en-AU" altLang="en-US" sz="3000" dirty="0"/>
              <a:t>Select different weight schemes for different </a:t>
            </a:r>
            <a:r>
              <a:rPr lang="en-AU" altLang="en-US" sz="3000" dirty="0" smtClean="0"/>
              <a:t>parameter estimators</a:t>
            </a:r>
            <a:endParaRPr lang="en-AU" altLang="en-US" sz="3000" dirty="0"/>
          </a:p>
          <a:p>
            <a:pPr marL="457200" lvl="1" indent="0">
              <a:buNone/>
            </a:pPr>
            <a:endParaRPr lang="en-AU" altLang="en-US" dirty="0" smtClean="0"/>
          </a:p>
          <a:p>
            <a:endParaRPr lang="en-AU" altLang="en-US" dirty="0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388888F-8769-4DB5-B275-1A007399700C}" type="slidenum">
              <a:rPr lang="en-AU" altLang="en-US" smtClean="0"/>
              <a:pPr eaLnBrk="1" hangingPunct="1"/>
              <a:t>10</a:t>
            </a:fld>
            <a:endParaRPr lang="en-AU" altLang="en-US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457200" y="4527124"/>
                <a:ext cx="8229600" cy="48605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lvl="1"/>
                <a:r>
                  <a:rPr lang="en-AU" kern="0" dirty="0"/>
                  <a:t>Regression parameter </a:t>
                </a:r>
                <a14:m>
                  <m:oMath xmlns:m="http://schemas.openxmlformats.org/officeDocument/2006/math">
                    <m:r>
                      <a:rPr lang="en-AU" i="1" kern="0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AU" kern="0" dirty="0"/>
                  <a:t> estimator</a:t>
                </a: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669873"/>
                <a:ext cx="8229600" cy="486053"/>
              </a:xfrm>
              <a:prstGeom prst="rect">
                <a:avLst/>
              </a:prstGeom>
              <a:blipFill rotWithShape="1">
                <a:blip r:embed="rId5"/>
                <a:stretch>
                  <a:fillRect t="-12500" b="-4125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5061701"/>
            <a:ext cx="4585716" cy="74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77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59CC28A-85BA-4423-AAB4-C690B92BF853}" type="slidenum">
              <a:rPr lang="en-AU" altLang="en-US" smtClean="0"/>
              <a:pPr eaLnBrk="1" hangingPunct="1"/>
              <a:t>11</a:t>
            </a:fld>
            <a:endParaRPr lang="en-AU" altLang="en-US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 1"/>
              <p:cNvSpPr txBox="1">
                <a:spLocks/>
              </p:cNvSpPr>
              <p:nvPr/>
            </p:nvSpPr>
            <p:spPr>
              <a:xfrm>
                <a:off x="323528" y="1430780"/>
                <a:ext cx="8229600" cy="48605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lvl="1"/>
                <a:r>
                  <a:rPr lang="en-AU" kern="0" dirty="0"/>
                  <a:t>Variance component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ker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AU" i="1" ker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AU" i="1" ker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AU" kern="0" dirty="0"/>
                  <a:t> estimator</a:t>
                </a:r>
              </a:p>
            </p:txBody>
          </p:sp>
        </mc:Choice>
        <mc:Fallback xmlns="">
          <p:sp>
            <p:nvSpPr>
              <p:cNvPr id="5" name="Content Placeholder 2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430780"/>
                <a:ext cx="8229600" cy="486053"/>
              </a:xfrm>
              <a:prstGeom prst="rect">
                <a:avLst/>
              </a:prstGeom>
              <a:blipFill rotWithShape="0">
                <a:blip r:embed="rId4"/>
                <a:stretch>
                  <a:fillRect t="-13924" b="-4303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 2"/>
              <p:cNvSpPr txBox="1">
                <a:spLocks/>
              </p:cNvSpPr>
              <p:nvPr/>
            </p:nvSpPr>
            <p:spPr>
              <a:xfrm>
                <a:off x="323528" y="3591020"/>
                <a:ext cx="8229600" cy="48605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lvl="1"/>
                <a:r>
                  <a:rPr lang="en-AU" kern="0" dirty="0"/>
                  <a:t>Correlation parameter </a:t>
                </a:r>
                <a14:m>
                  <m:oMath xmlns:m="http://schemas.openxmlformats.org/officeDocument/2006/math">
                    <m:r>
                      <a:rPr lang="en-AU" i="1" kern="0">
                        <a:latin typeface="Cambria Math"/>
                        <a:ea typeface="Cambria Math"/>
                      </a:rPr>
                      <m:t>𝜌</m:t>
                    </m:r>
                    <m:r>
                      <a:rPr lang="en-AU" i="1" ker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AU" kern="0" dirty="0"/>
                  <a:t>estimator</a:t>
                </a:r>
              </a:p>
            </p:txBody>
          </p:sp>
        </mc:Choice>
        <mc:Fallback xmlns="">
          <p:sp>
            <p:nvSpPr>
              <p:cNvPr id="6" name="Content Placeholder 2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591020"/>
                <a:ext cx="8229600" cy="486053"/>
              </a:xfrm>
              <a:prstGeom prst="rect">
                <a:avLst/>
              </a:prstGeom>
              <a:blipFill rotWithShape="0">
                <a:blip r:embed="rId5"/>
                <a:stretch>
                  <a:fillRect t="-12500" b="-4125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97514"/>
            <a:ext cx="8574024" cy="14950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54" y="4322973"/>
            <a:ext cx="8386572" cy="113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72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Validating Bootstrap Methods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dirty="0" smtClean="0"/>
                  <a:t>Define</a:t>
                </a:r>
              </a:p>
              <a:p>
                <a:endParaRPr lang="en-AU" dirty="0"/>
              </a:p>
              <a:p>
                <a:endParaRPr lang="en-AU" dirty="0" smtClean="0"/>
              </a:p>
              <a:p>
                <a:endParaRPr lang="en-AU" dirty="0"/>
              </a:p>
              <a:p>
                <a:r>
                  <a:rPr lang="en-AU" dirty="0" smtClean="0"/>
                  <a:t>Bootstrap is valid when</a:t>
                </a:r>
                <a14:m>
                  <m:oMath xmlns:m="http://schemas.openxmlformats.org/officeDocument/2006/math">
                    <m:r>
                      <a:rPr lang="en-AU" b="0" i="0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AU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AU" i="1" dirty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AU" dirty="0" smtClean="0"/>
                  <a:t> converges to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AU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AU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AU" dirty="0" smtClean="0"/>
                  <a:t>converges to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AU" dirty="0" smtClean="0"/>
                  <a:t> (Theorem 2, Field, Pang, Welsh (2008))</a:t>
                </a:r>
                <a:endParaRPr lang="en-A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5"/>
                <a:stretch>
                  <a:fillRect l="-1704" t="-188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149063-1E55-4F99-A31C-B3E51929BAF7}" type="slidenum">
              <a:rPr lang="en-AU" altLang="en-US" smtClean="0"/>
              <a:pPr>
                <a:defRPr/>
              </a:pPr>
              <a:t>12</a:t>
            </a:fld>
            <a:endParaRPr lang="en-AU" altLang="en-US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21" y="2472944"/>
            <a:ext cx="4882896" cy="7437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21" y="3401631"/>
            <a:ext cx="5952744" cy="74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52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ED7FF7-CC64-4ADC-A3C4-7F6BB38B61CF}" type="slidenum">
              <a:rPr lang="en-AU" altLang="en-US" smtClean="0"/>
              <a:pPr>
                <a:defRPr/>
              </a:pPr>
              <a:t>13</a:t>
            </a:fld>
            <a:endParaRPr lang="en-AU" altLang="en-US"/>
          </a:p>
        </p:txBody>
      </p:sp>
      <p:sp>
        <p:nvSpPr>
          <p:cNvPr id="3" name="Content Placeholder 2 1 1"/>
          <p:cNvSpPr txBox="1">
            <a:spLocks/>
          </p:cNvSpPr>
          <p:nvPr/>
        </p:nvSpPr>
        <p:spPr>
          <a:xfrm>
            <a:off x="323528" y="908721"/>
            <a:ext cx="8229600" cy="64807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altLang="en-US" sz="3000" dirty="0" smtClean="0"/>
              <a:t>Transformation Bootstrap</a:t>
            </a:r>
          </a:p>
          <a:p>
            <a:pPr marL="457200" lvl="1" indent="0">
              <a:buFontTx/>
              <a:buNone/>
            </a:pPr>
            <a:endParaRPr lang="en-AU" altLang="en-US" dirty="0" smtClean="0"/>
          </a:p>
          <a:p>
            <a:endParaRPr lang="en-AU" altLang="en-US" dirty="0" smtClean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30896"/>
            <a:ext cx="6248400" cy="7589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92" y="2297116"/>
            <a:ext cx="8746236" cy="74371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573" y="3591440"/>
            <a:ext cx="3885239" cy="423181"/>
          </a:xfrm>
          <a:prstGeom prst="rect">
            <a:avLst/>
          </a:prstGeom>
        </p:spPr>
      </p:pic>
      <p:sp>
        <p:nvSpPr>
          <p:cNvPr id="9" name="Content Placeholder 2 2"/>
          <p:cNvSpPr txBox="1">
            <a:spLocks/>
          </p:cNvSpPr>
          <p:nvPr/>
        </p:nvSpPr>
        <p:spPr>
          <a:xfrm>
            <a:off x="323528" y="4077072"/>
            <a:ext cx="8229600" cy="64807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altLang="en-US" sz="3000" dirty="0" smtClean="0"/>
              <a:t>Cluster Bootstrap</a:t>
            </a:r>
          </a:p>
          <a:p>
            <a:pPr marL="457200" lvl="1" indent="0">
              <a:buFontTx/>
              <a:buNone/>
            </a:pPr>
            <a:endParaRPr lang="en-AU" altLang="en-US" dirty="0" smtClean="0"/>
          </a:p>
          <a:p>
            <a:endParaRPr lang="en-AU" alt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 1 2"/>
              <p:cNvSpPr txBox="1">
                <a:spLocks/>
              </p:cNvSpPr>
              <p:nvPr/>
            </p:nvSpPr>
            <p:spPr>
              <a:xfrm>
                <a:off x="35496" y="3068960"/>
                <a:ext cx="8928524" cy="64807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AU" altLang="en-US" sz="2600" dirty="0" smtClean="0"/>
                  <a:t>depends </a:t>
                </a:r>
                <a:r>
                  <a:rPr lang="en-AU" altLang="en-US" sz="2600" dirty="0" smtClean="0"/>
                  <a:t>on the third and fourth moments of </a:t>
                </a:r>
                <a14:m>
                  <m:oMath xmlns:m="http://schemas.openxmlformats.org/officeDocument/2006/math">
                    <m:r>
                      <a:rPr lang="en-AU" altLang="en-US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AU" altLang="en-US" sz="2600" dirty="0" smtClean="0"/>
              </a:p>
              <a:p>
                <a:pPr lvl="1"/>
                <a:r>
                  <a:rPr lang="en-AU" altLang="en-US" sz="2600" dirty="0"/>
                  <a:t>Under linear mixed model,</a:t>
                </a:r>
              </a:p>
              <a:p>
                <a:pPr lvl="1"/>
                <a:endParaRPr lang="en-AU" altLang="en-US" sz="2600" dirty="0" smtClean="0"/>
              </a:p>
              <a:p>
                <a:pPr marL="457200" lvl="1" indent="0">
                  <a:buFontTx/>
                  <a:buNone/>
                </a:pPr>
                <a:endParaRPr lang="en-AU" altLang="en-US" dirty="0" smtClean="0"/>
              </a:p>
              <a:p>
                <a:endParaRPr lang="en-AU" altLang="en-US" dirty="0" smtClean="0"/>
              </a:p>
            </p:txBody>
          </p:sp>
        </mc:Choice>
        <mc:Fallback>
          <p:sp>
            <p:nvSpPr>
              <p:cNvPr id="13" name="Content Placeholder 2 1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3068960"/>
                <a:ext cx="8928524" cy="648072"/>
              </a:xfrm>
              <a:prstGeom prst="rect">
                <a:avLst/>
              </a:prstGeom>
              <a:blipFill rotWithShape="0">
                <a:blip r:embed="rId10"/>
                <a:stretch>
                  <a:fillRect t="-8411" b="-719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621122"/>
            <a:ext cx="4966716" cy="7437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2" y="5421972"/>
            <a:ext cx="8811768" cy="8153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 1 2"/>
              <p:cNvSpPr txBox="1">
                <a:spLocks/>
              </p:cNvSpPr>
              <p:nvPr/>
            </p:nvSpPr>
            <p:spPr>
              <a:xfrm>
                <a:off x="323528" y="6126482"/>
                <a:ext cx="8229600" cy="64807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AU" altLang="en-US" sz="2600" dirty="0" smtClean="0"/>
                  <a:t>It requires </a:t>
                </a:r>
                <a14:m>
                  <m:oMath xmlns:m="http://schemas.openxmlformats.org/officeDocument/2006/math">
                    <m:r>
                      <a:rPr lang="en-AU" altLang="en-US" sz="2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AU" alt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alt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altLang="en-US" sz="2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AU" altLang="en-US" sz="2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AU" alt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altLang="en-US" sz="2600" b="0" i="1" smtClean="0">
                        <a:latin typeface="Cambria Math" panose="02040503050406030204" pitchFamily="18" charset="0"/>
                      </a:rPr>
                      <m:t>𝑣𝑎𝑟</m:t>
                    </m:r>
                    <m:d>
                      <m:dPr>
                        <m:ctrlPr>
                          <a:rPr lang="en-AU" alt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alt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altLang="en-US" sz="2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AU" altLang="en-US" sz="2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AU" altLang="en-US" sz="2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AU" altLang="en-US" dirty="0" smtClean="0"/>
              </a:p>
              <a:p>
                <a:endParaRPr lang="en-AU" altLang="en-US" dirty="0" smtClean="0"/>
              </a:p>
            </p:txBody>
          </p:sp>
        </mc:Choice>
        <mc:Fallback xmlns="">
          <p:sp>
            <p:nvSpPr>
              <p:cNvPr id="15" name="Content Placeholder 2 1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6126482"/>
                <a:ext cx="8229600" cy="648072"/>
              </a:xfrm>
              <a:prstGeom prst="rect">
                <a:avLst/>
              </a:prstGeom>
              <a:blipFill rotWithShape="0">
                <a:blip r:embed="rId13"/>
                <a:stretch>
                  <a:fillRect t="-849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90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ED7FF7-CC64-4ADC-A3C4-7F6BB38B61CF}" type="slidenum">
              <a:rPr lang="en-AU" altLang="en-US" smtClean="0"/>
              <a:pPr>
                <a:defRPr/>
              </a:pPr>
              <a:t>14</a:t>
            </a:fld>
            <a:endParaRPr lang="en-AU" altLang="en-US"/>
          </a:p>
        </p:txBody>
      </p:sp>
      <p:sp>
        <p:nvSpPr>
          <p:cNvPr id="3" name="Content Placeholder 2 1 1"/>
          <p:cNvSpPr txBox="1">
            <a:spLocks/>
          </p:cNvSpPr>
          <p:nvPr/>
        </p:nvSpPr>
        <p:spPr>
          <a:xfrm>
            <a:off x="323528" y="908721"/>
            <a:ext cx="8229600" cy="64807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altLang="en-US" sz="3000" dirty="0" smtClean="0"/>
              <a:t>Mixed Cluster Bootstrap</a:t>
            </a:r>
          </a:p>
          <a:p>
            <a:pPr marL="457200" lvl="1" indent="0">
              <a:buFontTx/>
              <a:buNone/>
            </a:pPr>
            <a:endParaRPr lang="en-AU" altLang="en-US" dirty="0" smtClean="0"/>
          </a:p>
          <a:p>
            <a:endParaRPr lang="en-AU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 2"/>
              <p:cNvSpPr txBox="1">
                <a:spLocks/>
              </p:cNvSpPr>
              <p:nvPr/>
            </p:nvSpPr>
            <p:spPr>
              <a:xfrm>
                <a:off x="323528" y="3068960"/>
                <a:ext cx="8229600" cy="64807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altLang="en-US" sz="3000" dirty="0" smtClean="0"/>
                  <a:t>Summary</a:t>
                </a:r>
              </a:p>
              <a:p>
                <a:pPr lvl="1"/>
                <a:r>
                  <a:rPr lang="en-AU" altLang="en-US" sz="2600" dirty="0" smtClean="0"/>
                  <a:t>Transformation bootstrap is not valid under the mixed model</a:t>
                </a:r>
              </a:p>
              <a:p>
                <a:pPr lvl="1"/>
                <a:r>
                  <a:rPr lang="en-AU" altLang="en-US" sz="2600" dirty="0" smtClean="0"/>
                  <a:t>Cluster bootstrap is valid if</a:t>
                </a:r>
              </a:p>
              <a:p>
                <a:pPr lvl="1"/>
                <a:r>
                  <a:rPr lang="en-AU" altLang="en-US" sz="2600" dirty="0" smtClean="0"/>
                  <a:t>Mixed cluster can be valid, but hard to find a weight distribution satisfying the condition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AU" alt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AU" altLang="en-US" sz="2600" dirty="0" smtClean="0"/>
                  <a:t> </a:t>
                </a:r>
              </a:p>
              <a:p>
                <a:pPr marL="0" indent="0">
                  <a:buNone/>
                </a:pPr>
                <a:r>
                  <a:rPr lang="en-AU" altLang="en-US" sz="3000" dirty="0" smtClean="0"/>
                  <a:t>	</a:t>
                </a:r>
              </a:p>
              <a:p>
                <a:pPr marL="457200" lvl="1" indent="0">
                  <a:buFontTx/>
                  <a:buNone/>
                </a:pPr>
                <a:endParaRPr lang="en-AU" altLang="en-US" dirty="0" smtClean="0"/>
              </a:p>
              <a:p>
                <a:endParaRPr lang="en-AU" altLang="en-US" dirty="0" smtClean="0"/>
              </a:p>
            </p:txBody>
          </p:sp>
        </mc:Choice>
        <mc:Fallback xmlns="">
          <p:sp>
            <p:nvSpPr>
              <p:cNvPr id="9" name="Content Placeholder 2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068960"/>
                <a:ext cx="8229600" cy="648072"/>
              </a:xfrm>
              <a:prstGeom prst="rect">
                <a:avLst/>
              </a:prstGeom>
              <a:blipFill rotWithShape="0">
                <a:blip r:embed="rId5"/>
                <a:stretch>
                  <a:fillRect l="-1481" t="-12150" b="-34859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 1 2 1"/>
              <p:cNvSpPr txBox="1">
                <a:spLocks/>
              </p:cNvSpPr>
              <p:nvPr/>
            </p:nvSpPr>
            <p:spPr>
              <a:xfrm>
                <a:off x="164306" y="1454732"/>
                <a:ext cx="8229600" cy="64807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AU" alt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AU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AU" alt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AU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AU" altLang="en-US" dirty="0" smtClean="0"/>
                  <a:t>, cluster weights is independent and identically distributed with </a:t>
                </a:r>
              </a:p>
              <a:p>
                <a:pPr lvl="1"/>
                <a:r>
                  <a:rPr lang="en-AU" altLang="en-US" dirty="0" smtClean="0"/>
                  <a:t>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AU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AU" altLang="en-US" dirty="0" smtClean="0"/>
                  <a:t>, it requeirs</a:t>
                </a:r>
              </a:p>
              <a:p>
                <a:endParaRPr lang="en-AU" altLang="en-US" dirty="0" smtClean="0"/>
              </a:p>
            </p:txBody>
          </p:sp>
        </mc:Choice>
        <mc:Fallback xmlns="">
          <p:sp>
            <p:nvSpPr>
              <p:cNvPr id="13" name="Content Placeholder 2 1 2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06" y="1454732"/>
                <a:ext cx="8229600" cy="648072"/>
              </a:xfrm>
              <a:prstGeom prst="rect">
                <a:avLst/>
              </a:prstGeom>
              <a:blipFill rotWithShape="0">
                <a:blip r:embed="rId6"/>
                <a:stretch>
                  <a:fillRect t="-10377" b="-15188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2 1 2 2"/>
          <p:cNvSpPr txBox="1">
            <a:spLocks/>
          </p:cNvSpPr>
          <p:nvPr/>
        </p:nvSpPr>
        <p:spPr>
          <a:xfrm>
            <a:off x="323528" y="6126482"/>
            <a:ext cx="8229600" cy="64807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AU" altLang="en-US" dirty="0" smtClean="0"/>
          </a:p>
        </p:txBody>
      </p:sp>
      <p:pic>
        <p:nvPicPr>
          <p:cNvPr id="18" name="Picture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160" y="2023888"/>
            <a:ext cx="2365248" cy="25298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481143"/>
            <a:ext cx="3692652" cy="34137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4616176"/>
            <a:ext cx="2365248" cy="25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97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2314"/>
            <a:ext cx="8229600" cy="875629"/>
          </a:xfrm>
        </p:spPr>
        <p:txBody>
          <a:bodyPr/>
          <a:lstStyle/>
          <a:p>
            <a:r>
              <a:rPr lang="en-AU" dirty="0" smtClean="0"/>
              <a:t>Bootstrap Results: coverage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21" y="1577699"/>
            <a:ext cx="8855557" cy="504274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578EA4-92A4-4F9D-A363-8C4DF7E5C801}" type="slidenum">
              <a:rPr lang="en-AU" altLang="en-US" smtClean="0"/>
              <a:pPr>
                <a:defRPr/>
              </a:pPr>
              <a:t>15</a:t>
            </a:fld>
            <a:endParaRPr lang="en-AU" altLang="en-US"/>
          </a:p>
        </p:txBody>
      </p:sp>
      <p:sp>
        <p:nvSpPr>
          <p:cNvPr id="10" name="Rounded Rectangle 9"/>
          <p:cNvSpPr/>
          <p:nvPr/>
        </p:nvSpPr>
        <p:spPr>
          <a:xfrm>
            <a:off x="4283967" y="6322618"/>
            <a:ext cx="1576153" cy="275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ounded Rectangle 17"/>
          <p:cNvSpPr/>
          <p:nvPr/>
        </p:nvSpPr>
        <p:spPr>
          <a:xfrm>
            <a:off x="144221" y="3212976"/>
            <a:ext cx="1576153" cy="275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ounded Rectangle 18"/>
          <p:cNvSpPr/>
          <p:nvPr/>
        </p:nvSpPr>
        <p:spPr>
          <a:xfrm>
            <a:off x="144221" y="4233902"/>
            <a:ext cx="1576153" cy="275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ounded Rectangle 19"/>
          <p:cNvSpPr/>
          <p:nvPr/>
        </p:nvSpPr>
        <p:spPr>
          <a:xfrm>
            <a:off x="144221" y="5314404"/>
            <a:ext cx="1576153" cy="275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ounded Rectangle 20"/>
          <p:cNvSpPr/>
          <p:nvPr/>
        </p:nvSpPr>
        <p:spPr>
          <a:xfrm>
            <a:off x="144221" y="6335330"/>
            <a:ext cx="1576153" cy="275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ounded Rectangle 21"/>
          <p:cNvSpPr/>
          <p:nvPr/>
        </p:nvSpPr>
        <p:spPr>
          <a:xfrm>
            <a:off x="4283968" y="3212976"/>
            <a:ext cx="1576153" cy="275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ounded Rectangle 22"/>
          <p:cNvSpPr/>
          <p:nvPr/>
        </p:nvSpPr>
        <p:spPr>
          <a:xfrm>
            <a:off x="4283968" y="4257676"/>
            <a:ext cx="1576153" cy="275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ounded Rectangle 23"/>
          <p:cNvSpPr/>
          <p:nvPr/>
        </p:nvSpPr>
        <p:spPr>
          <a:xfrm>
            <a:off x="4283967" y="5278984"/>
            <a:ext cx="1576153" cy="275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/>
          <p:cNvSpPr txBox="1"/>
          <p:nvPr/>
        </p:nvSpPr>
        <p:spPr>
          <a:xfrm>
            <a:off x="6444208" y="896962"/>
            <a:ext cx="2796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Two-level nested model</a:t>
            </a:r>
          </a:p>
          <a:p>
            <a:r>
              <a:rPr lang="en-AU" dirty="0" smtClean="0"/>
              <a:t>K=40, B=500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4779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06" y="865080"/>
            <a:ext cx="8424167" cy="857250"/>
          </a:xfrm>
        </p:spPr>
        <p:txBody>
          <a:bodyPr/>
          <a:lstStyle/>
          <a:p>
            <a:r>
              <a:rPr lang="en-AU" dirty="0" smtClean="0"/>
              <a:t>Bootstrap Results: bootstrap estimation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578EA4-92A4-4F9D-A363-8C4DF7E5C801}" type="slidenum">
              <a:rPr lang="en-AU" altLang="en-US" smtClean="0"/>
              <a:pPr>
                <a:defRPr/>
              </a:pPr>
              <a:t>16</a:t>
            </a:fld>
            <a:endParaRPr lang="en-AU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58" y="1556792"/>
            <a:ext cx="7740352" cy="48377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70" r="32507"/>
          <a:stretch/>
        </p:blipFill>
        <p:spPr>
          <a:xfrm>
            <a:off x="130579" y="1735582"/>
            <a:ext cx="8981265" cy="428570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483768" y="2380573"/>
            <a:ext cx="1800200" cy="864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744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Foliar Nutrient Study</a:t>
            </a:r>
            <a:endParaRPr lang="en-A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42083"/>
            <a:ext cx="5621080" cy="412747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149063-1E55-4F99-A31C-B3E51929BAF7}" type="slidenum">
              <a:rPr lang="en-AU" altLang="en-US" smtClean="0"/>
              <a:pPr>
                <a:defRPr/>
              </a:pPr>
              <a:t>17</a:t>
            </a:fld>
            <a:endParaRPr lang="en-AU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1520" y="335699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Tararua Mountain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5728584" y="1942083"/>
            <a:ext cx="34154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/>
              <a:t>Two 5 km transect lines with 25 equally spaced plots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/>
              <a:t>5</a:t>
            </a:r>
            <a:r>
              <a:rPr lang="en-AU" sz="2400" dirty="0" smtClean="0"/>
              <a:t> species of NZ native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/>
              <a:t>Leaf samples collected 4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/>
              <a:t>Outcome variable: </a:t>
            </a:r>
            <a:r>
              <a:rPr lang="en-AU" sz="2400" i="1" dirty="0" smtClean="0"/>
              <a:t>Available Nitrogen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616" y="4321165"/>
            <a:ext cx="3431384" cy="22834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817" y="2318736"/>
            <a:ext cx="2386089" cy="19088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588" y="134847"/>
            <a:ext cx="3516380" cy="19691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24" y="817336"/>
            <a:ext cx="9029886" cy="507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38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ED7FF7-CC64-4ADC-A3C4-7F6BB38B61CF}" type="slidenum">
              <a:rPr lang="en-AU" altLang="en-US" smtClean="0"/>
              <a:pPr>
                <a:defRPr/>
              </a:pPr>
              <a:t>18</a:t>
            </a:fld>
            <a:endParaRPr lang="en-AU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5" y="842962"/>
            <a:ext cx="7136988" cy="568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69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ED7FF7-CC64-4ADC-A3C4-7F6BB38B61CF}" type="slidenum">
              <a:rPr lang="en-AU" altLang="en-US" smtClean="0"/>
              <a:pPr>
                <a:defRPr/>
              </a:pPr>
              <a:t>19</a:t>
            </a:fld>
            <a:endParaRPr lang="en-AU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059" y="992971"/>
            <a:ext cx="5572000" cy="5572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3156" b="16667"/>
          <a:stretch/>
        </p:blipFill>
        <p:spPr>
          <a:xfrm>
            <a:off x="0" y="764704"/>
            <a:ext cx="4062510" cy="4565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2768" y="1242131"/>
            <a:ext cx="3233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/>
              <a:t>for</a:t>
            </a:r>
            <a:r>
              <a:rPr lang="en-AU" sz="2000" i="1" dirty="0" smtClean="0"/>
              <a:t> </a:t>
            </a:r>
            <a:r>
              <a:rPr lang="en-AU" sz="2000" i="1" dirty="0" err="1" smtClean="0"/>
              <a:t>i</a:t>
            </a:r>
            <a:r>
              <a:rPr lang="en-AU" sz="2000" dirty="0" smtClean="0"/>
              <a:t> </a:t>
            </a:r>
            <a:r>
              <a:rPr lang="en-AU" sz="2000" dirty="0" err="1" smtClean="0"/>
              <a:t>th</a:t>
            </a:r>
            <a:r>
              <a:rPr lang="en-AU" sz="2000" dirty="0" smtClean="0"/>
              <a:t> plot, </a:t>
            </a:r>
            <a:r>
              <a:rPr lang="en-AU" sz="2000" i="1" dirty="0" smtClean="0"/>
              <a:t>j</a:t>
            </a:r>
            <a:r>
              <a:rPr lang="en-AU" sz="2000" dirty="0" smtClean="0"/>
              <a:t> </a:t>
            </a:r>
            <a:r>
              <a:rPr lang="en-AU" sz="2000" dirty="0" err="1" smtClean="0"/>
              <a:t>th</a:t>
            </a:r>
            <a:r>
              <a:rPr lang="en-AU" sz="2000" dirty="0" smtClean="0"/>
              <a:t> tree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53501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Outline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Notation and Estimators</a:t>
            </a:r>
          </a:p>
          <a:p>
            <a:r>
              <a:rPr lang="en-AU" dirty="0" smtClean="0"/>
              <a:t>Bootstrap Methods</a:t>
            </a:r>
          </a:p>
          <a:p>
            <a:r>
              <a:rPr lang="en-AU" dirty="0" smtClean="0"/>
              <a:t>Asymptotic Properties</a:t>
            </a:r>
          </a:p>
          <a:p>
            <a:r>
              <a:rPr lang="en-AU" dirty="0" smtClean="0"/>
              <a:t>Simulation Results</a:t>
            </a:r>
          </a:p>
          <a:p>
            <a:r>
              <a:rPr lang="en-AU" dirty="0" smtClean="0"/>
              <a:t>Real Data Application</a:t>
            </a:r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149063-1E55-4F99-A31C-B3E51929BAF7}" type="slidenum">
              <a:rPr lang="en-AU" altLang="en-US" smtClean="0"/>
              <a:pPr>
                <a:defRPr/>
              </a:pPr>
              <a:t>2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37853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ED7FF7-CC64-4ADC-A3C4-7F6BB38B61CF}" type="slidenum">
              <a:rPr lang="en-AU" altLang="en-US" smtClean="0"/>
              <a:pPr>
                <a:defRPr/>
              </a:pPr>
              <a:t>20</a:t>
            </a:fld>
            <a:endParaRPr lang="en-AU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884" y="1224447"/>
            <a:ext cx="5933379" cy="56335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3156" b="16667"/>
          <a:stretch/>
        </p:blipFill>
        <p:spPr>
          <a:xfrm>
            <a:off x="1034130" y="767913"/>
            <a:ext cx="4062510" cy="4565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39060" y="811514"/>
            <a:ext cx="3233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/>
              <a:t>, for</a:t>
            </a:r>
            <a:r>
              <a:rPr lang="en-AU" sz="2000" i="1" dirty="0" smtClean="0"/>
              <a:t> </a:t>
            </a:r>
            <a:r>
              <a:rPr lang="en-AU" sz="2000" i="1" dirty="0" err="1" smtClean="0"/>
              <a:t>i</a:t>
            </a:r>
            <a:r>
              <a:rPr lang="en-AU" sz="2000" dirty="0" smtClean="0"/>
              <a:t> </a:t>
            </a:r>
            <a:r>
              <a:rPr lang="en-AU" sz="2000" dirty="0" err="1" smtClean="0"/>
              <a:t>th</a:t>
            </a:r>
            <a:r>
              <a:rPr lang="en-AU" sz="2000" dirty="0" smtClean="0"/>
              <a:t> plot, </a:t>
            </a:r>
            <a:r>
              <a:rPr lang="en-AU" sz="2000" i="1" dirty="0" smtClean="0"/>
              <a:t>j</a:t>
            </a:r>
            <a:r>
              <a:rPr lang="en-AU" sz="2000" dirty="0" smtClean="0"/>
              <a:t> </a:t>
            </a:r>
            <a:r>
              <a:rPr lang="en-AU" sz="2000" dirty="0" err="1" smtClean="0"/>
              <a:t>th</a:t>
            </a:r>
            <a:r>
              <a:rPr lang="en-AU" sz="2000" dirty="0" smtClean="0"/>
              <a:t> tree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415402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Highlights and Future Directions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772816"/>
            <a:ext cx="8507288" cy="4210050"/>
          </a:xfrm>
        </p:spPr>
        <p:txBody>
          <a:bodyPr/>
          <a:lstStyle/>
          <a:p>
            <a:r>
              <a:rPr lang="en-AU" dirty="0" smtClean="0"/>
              <a:t>Cluster bootstrap is asymptotic valid, but does not perform well in finite sample</a:t>
            </a:r>
          </a:p>
          <a:p>
            <a:r>
              <a:rPr lang="en-AU" dirty="0" smtClean="0"/>
              <a:t>Mixed cluster bootstrap improve variance estimation for variance component, but generally is not valid asymptotically</a:t>
            </a:r>
          </a:p>
          <a:p>
            <a:r>
              <a:rPr lang="en-AU" dirty="0"/>
              <a:t>Generalize application to binary </a:t>
            </a:r>
            <a:r>
              <a:rPr lang="en-AU" dirty="0" smtClean="0"/>
              <a:t>or count data</a:t>
            </a:r>
          </a:p>
          <a:p>
            <a:r>
              <a:rPr lang="en-AU" dirty="0" smtClean="0"/>
              <a:t>Robustness; missing data</a:t>
            </a:r>
            <a:endParaRPr lang="en-AU" dirty="0"/>
          </a:p>
          <a:p>
            <a:pPr marL="0" indent="0">
              <a:buNone/>
            </a:pPr>
            <a:r>
              <a:rPr lang="en-AU" sz="2800" dirty="0">
                <a:solidFill>
                  <a:srgbClr val="527688"/>
                </a:solidFill>
                <a:latin typeface="+mj-lt"/>
                <a:ea typeface="+mj-ea"/>
                <a:cs typeface="+mj-cs"/>
              </a:rPr>
              <a:t>In the future far </a:t>
            </a:r>
            <a:r>
              <a:rPr lang="en-AU" sz="2800" dirty="0" err="1">
                <a:solidFill>
                  <a:srgbClr val="527688"/>
                </a:solidFill>
                <a:latin typeface="+mj-lt"/>
                <a:ea typeface="+mj-ea"/>
                <a:cs typeface="+mj-cs"/>
              </a:rPr>
              <a:t>far</a:t>
            </a:r>
            <a:r>
              <a:rPr lang="en-AU" sz="2800" dirty="0">
                <a:solidFill>
                  <a:srgbClr val="527688"/>
                </a:solidFill>
                <a:latin typeface="+mj-lt"/>
                <a:ea typeface="+mj-ea"/>
                <a:cs typeface="+mj-cs"/>
              </a:rPr>
              <a:t> away….,</a:t>
            </a:r>
            <a:r>
              <a:rPr lang="en-AU" dirty="0" smtClean="0"/>
              <a:t>spatial component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149063-1E55-4F99-A31C-B3E51929BAF7}" type="slidenum">
              <a:rPr lang="en-AU" altLang="en-US" smtClean="0"/>
              <a:pPr>
                <a:defRPr/>
              </a:pPr>
              <a:t>21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66773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68313" y="764704"/>
            <a:ext cx="8229600" cy="857250"/>
          </a:xfrm>
        </p:spPr>
        <p:txBody>
          <a:bodyPr/>
          <a:lstStyle/>
          <a:p>
            <a:r>
              <a:rPr lang="en-AU" altLang="en-US" dirty="0" smtClean="0"/>
              <a:t>Linear Mixed Models</a:t>
            </a:r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9053B9D-91C6-4597-9FFD-035193C08A99}" type="slidenum">
              <a:rPr lang="en-AU" altLang="en-US" sz="1400"/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AU" altLang="en-US" sz="1400"/>
          </a:p>
        </p:txBody>
      </p:sp>
      <p:pic>
        <p:nvPicPr>
          <p:cNvPr id="6148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593541"/>
            <a:ext cx="3733348" cy="798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 1"/>
              <p:cNvSpPr txBox="1">
                <a:spLocks noChangeArrowheads="1"/>
              </p:cNvSpPr>
              <p:nvPr/>
            </p:nvSpPr>
            <p:spPr bwMode="auto">
              <a:xfrm>
                <a:off x="-252537" y="2392475"/>
                <a:ext cx="8229600" cy="23474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lvl="1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600" i="1" kern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600" b="1" i="1" kern="0" dirty="0"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altLang="en-US" sz="2600" i="1" kern="0" dirty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sz="2600" kern="0" dirty="0"/>
                  <a:t> is known </a:t>
                </a:r>
                <a14:m>
                  <m:oMath xmlns:m="http://schemas.openxmlformats.org/officeDocument/2006/math">
                    <m:r>
                      <a:rPr lang="en-US" altLang="en-US" sz="2600" i="1" kern="0" dirty="0">
                        <a:latin typeface="Cambria Math"/>
                      </a:rPr>
                      <m:t>𝑁</m:t>
                    </m:r>
                    <m:r>
                      <a:rPr lang="en-US" altLang="en-US" sz="2600" i="1" kern="0" dirty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altLang="en-US" sz="2600" i="1" kern="0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600" i="1" kern="0" dirty="0" err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en-US" sz="2600" i="1" kern="0" dirty="0" err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en-US" sz="2600" i="1" kern="0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en-US" sz="2600" kern="0" dirty="0"/>
                  <a:t>matrix</a:t>
                </a:r>
              </a:p>
              <a:p>
                <a:pPr lvl="1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600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600" b="1" i="1" kern="0" dirty="0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altLang="en-US" sz="2600" i="1" kern="0" dirty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sz="2600" kern="0" dirty="0"/>
                  <a:t>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600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600" i="1" kern="0" dirty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en-US" sz="2600" i="1" kern="0" dirty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sz="2600" kern="0" dirty="0"/>
                  <a:t> vectors of unobserved random effects, 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altLang="en-US" sz="2600" b="1" i="1" kern="0" dirty="0">
                        <a:latin typeface="Cambria Math"/>
                      </a:rPr>
                      <m:t>𝑪</m:t>
                    </m:r>
                    <m:r>
                      <a:rPr lang="en-AU" altLang="en-US" sz="2600" b="1" i="1" kern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altLang="en-US" sz="2600" b="1" i="1" kern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𝝆</m:t>
                    </m:r>
                    <m:r>
                      <a:rPr lang="en-AU" altLang="en-US" sz="2600" b="1" i="1" kern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600" kern="0" dirty="0"/>
                  <a:t>=</a:t>
                </a:r>
                <a:r>
                  <a:rPr lang="en-US" altLang="en-US" sz="2600" kern="0" dirty="0" err="1"/>
                  <a:t>blk</a:t>
                </a:r>
                <a:r>
                  <a:rPr lang="en-US" altLang="en-US" sz="2600" kern="0" dirty="0"/>
                  <a:t> </a:t>
                </a:r>
                <a:r>
                  <a:rPr lang="en-US" altLang="en-US" sz="2600" kern="0" dirty="0" err="1"/>
                  <a:t>diag</a:t>
                </a:r>
                <a:r>
                  <a:rPr lang="en-US" altLang="en-US" sz="2600" kern="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600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600" b="1" i="1" kern="0" dirty="0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altLang="en-US" sz="2600" i="1" kern="0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AU" altLang="en-US" sz="2600" b="1" i="1" kern="0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altLang="en-US" sz="2600" b="1" i="1" kern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𝝆</m:t>
                    </m:r>
                    <m:r>
                      <a:rPr lang="en-AU" altLang="en-US" sz="2600" b="1" i="1" kern="0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en-US" sz="2600" i="1" kern="0" dirty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en-US" sz="2600" i="1" kern="0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600" b="1" i="1" kern="0" dirty="0" err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altLang="en-US" sz="2600" i="1" kern="0" dirty="0" err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AU" altLang="en-US" sz="2600" b="1" i="1" kern="0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altLang="en-US" sz="2600" b="1" i="1" kern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𝝆</m:t>
                    </m:r>
                    <m:r>
                      <a:rPr lang="en-AU" altLang="en-US" sz="2600" b="1" i="1" kern="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600" kern="0" dirty="0"/>
                  <a:t>) </a:t>
                </a:r>
              </a:p>
            </p:txBody>
          </p:sp>
        </mc:Choice>
        <mc:Fallback xmlns="">
          <p:sp>
            <p:nvSpPr>
              <p:cNvPr id="7" name="Rectangle 3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252537" y="2392475"/>
                <a:ext cx="8229600" cy="2347448"/>
              </a:xfrm>
              <a:prstGeom prst="rect">
                <a:avLst/>
              </a:prstGeom>
              <a:blipFill rotWithShape="0">
                <a:blip r:embed="rId8"/>
                <a:stretch>
                  <a:fillRect t="-259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830" y="2904810"/>
            <a:ext cx="1475656" cy="4256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6165304"/>
            <a:ext cx="5184576" cy="376080"/>
          </a:xfrm>
          <a:prstGeom prst="rect">
            <a:avLst/>
          </a:prstGeom>
        </p:spPr>
      </p:pic>
      <p:sp>
        <p:nvSpPr>
          <p:cNvPr id="10" name="Rectangle 3 2"/>
          <p:cNvSpPr txBox="1">
            <a:spLocks noChangeArrowheads="1"/>
          </p:cNvSpPr>
          <p:nvPr/>
        </p:nvSpPr>
        <p:spPr bwMode="auto">
          <a:xfrm>
            <a:off x="251520" y="5616773"/>
            <a:ext cx="8229600" cy="378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i="1" kern="0" dirty="0"/>
              <a:t>Parameters of interest</a:t>
            </a:r>
          </a:p>
          <a:p>
            <a:pPr marL="457200" lvl="1" indent="0" eaLnBrk="1" hangingPunct="1">
              <a:buNone/>
            </a:pPr>
            <a:endParaRPr lang="en-US" altLang="en-US" kern="0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179" y="4385775"/>
            <a:ext cx="6137169" cy="1230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699170" y="3931897"/>
            <a:ext cx="6326187" cy="36866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en-AU" sz="2800" i="1" kern="0" dirty="0"/>
              <a:t>Random Structure</a:t>
            </a:r>
          </a:p>
          <a:p>
            <a:pPr>
              <a:defRPr/>
            </a:pPr>
            <a:endParaRPr lang="en-AU" kern="0" dirty="0"/>
          </a:p>
          <a:p>
            <a:pPr>
              <a:defRPr/>
            </a:pPr>
            <a:endParaRPr lang="en-AU" kern="0" dirty="0"/>
          </a:p>
        </p:txBody>
      </p:sp>
    </p:spTree>
    <p:extLst>
      <p:ext uri="{BB962C8B-B14F-4D97-AF65-F5344CB8AC3E}">
        <p14:creationId xmlns:p14="http://schemas.microsoft.com/office/powerpoint/2010/main" val="229226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Parameter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218607"/>
                <a:ext cx="8229600" cy="972647"/>
              </a:xfrm>
            </p:spPr>
            <p:txBody>
              <a:bodyPr/>
              <a:lstStyle/>
              <a:p>
                <a:r>
                  <a:rPr lang="en-AU" sz="3000" dirty="0"/>
                  <a:t>When subjects are clustered, </a:t>
                </a:r>
                <a14:m>
                  <m:oMath xmlns:m="http://schemas.openxmlformats.org/officeDocument/2006/math">
                    <m:r>
                      <a:rPr lang="en-AU" sz="3000" b="1" i="1" dirty="0">
                        <a:latin typeface="Cambria Math"/>
                      </a:rPr>
                      <m:t>𝒚</m:t>
                    </m:r>
                  </m:oMath>
                </a14:m>
                <a:r>
                  <a:rPr lang="en-AU" sz="3000" dirty="0"/>
                  <a:t> can be partitioned into </a:t>
                </a:r>
                <a14:m>
                  <m:oMath xmlns:m="http://schemas.openxmlformats.org/officeDocument/2006/math">
                    <m:r>
                      <a:rPr lang="en-AU" sz="3000" i="1" dirty="0">
                        <a:latin typeface="Cambria Math"/>
                      </a:rPr>
                      <m:t>𝐾</m:t>
                    </m:r>
                  </m:oMath>
                </a14:m>
                <a:r>
                  <a:rPr lang="en-AU" sz="3000" dirty="0"/>
                  <a:t> independent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3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3000" b="1" i="1" dirty="0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AU" sz="3000" i="1" dirty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AU" sz="3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218607"/>
                <a:ext cx="8229600" cy="972647"/>
              </a:xfrm>
              <a:blipFill rotWithShape="0">
                <a:blip r:embed="rId5"/>
                <a:stretch>
                  <a:fillRect l="-1481" t="-8125" b="-225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578EA4-92A4-4F9D-A363-8C4DF7E5C801}" type="slidenum">
              <a:rPr lang="en-AU" altLang="en-US" smtClean="0"/>
              <a:pPr>
                <a:defRPr/>
              </a:pPr>
              <a:t>4</a:t>
            </a:fld>
            <a:endParaRPr lang="en-AU" altLang="en-US"/>
          </a:p>
        </p:txBody>
      </p:sp>
      <p:pic>
        <p:nvPicPr>
          <p:cNvPr id="6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5392691"/>
            <a:ext cx="5112568" cy="855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117336"/>
            <a:ext cx="2287524" cy="7437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 bwMode="auto">
              <a:xfrm>
                <a:off x="374848" y="2024305"/>
                <a:ext cx="8229600" cy="9726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sz="3000" dirty="0" smtClean="0"/>
                  <a:t>Consider a general class of estimators </a:t>
                </a:r>
                <a:r>
                  <a:rPr lang="en-AU" sz="3000" kern="0" dirty="0"/>
                  <a:t>aggregated on </a:t>
                </a:r>
                <a14:m>
                  <m:oMath xmlns:m="http://schemas.openxmlformats.org/officeDocument/2006/math">
                    <m:r>
                      <a:rPr lang="en-AU" sz="3000" i="1" kern="0" dirty="0">
                        <a:latin typeface="Cambria Math"/>
                      </a:rPr>
                      <m:t>𝐾</m:t>
                    </m:r>
                  </m:oMath>
                </a14:m>
                <a:r>
                  <a:rPr lang="en-AU" sz="3000" kern="0" dirty="0"/>
                  <a:t> independent clusters</a:t>
                </a:r>
                <a:endParaRPr lang="en-AU" sz="3000" dirty="0"/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4848" y="2024305"/>
                <a:ext cx="8229600" cy="972647"/>
              </a:xfrm>
              <a:prstGeom prst="rect">
                <a:avLst/>
              </a:prstGeom>
              <a:blipFill rotWithShape="0">
                <a:blip r:embed="rId8"/>
                <a:stretch>
                  <a:fillRect l="-1481" t="-8125" b="-225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896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8E0A993-CD9D-4BD0-A530-722B42E9869B}" type="slidenum">
              <a:rPr lang="en-AU" altLang="en-US" sz="1400"/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AU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 1"/>
              <p:cNvSpPr txBox="1">
                <a:spLocks/>
              </p:cNvSpPr>
              <p:nvPr/>
            </p:nvSpPr>
            <p:spPr>
              <a:xfrm>
                <a:off x="457200" y="2889719"/>
                <a:ext cx="8229600" cy="48605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lvl="1"/>
                <a:r>
                  <a:rPr lang="en-AU" sz="2600" kern="0" dirty="0"/>
                  <a:t>Regression parameter </a:t>
                </a:r>
                <a14:m>
                  <m:oMath xmlns:m="http://schemas.openxmlformats.org/officeDocument/2006/math">
                    <m:r>
                      <a:rPr lang="en-AU" sz="2600" i="1" kern="0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AU" sz="2600" kern="0" dirty="0"/>
                  <a:t> estimator</a:t>
                </a:r>
              </a:p>
            </p:txBody>
          </p:sp>
        </mc:Choice>
        <mc:Fallback xmlns="">
          <p:sp>
            <p:nvSpPr>
              <p:cNvPr id="10" name="Content Placeholder 2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889719"/>
                <a:ext cx="8229600" cy="486053"/>
              </a:xfrm>
              <a:prstGeom prst="rect">
                <a:avLst/>
              </a:prstGeom>
              <a:blipFill rotWithShape="0">
                <a:blip r:embed="rId6"/>
                <a:stretch>
                  <a:fillRect t="-11250" b="-325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 2"/>
              <p:cNvSpPr txBox="1">
                <a:spLocks/>
              </p:cNvSpPr>
              <p:nvPr/>
            </p:nvSpPr>
            <p:spPr>
              <a:xfrm>
                <a:off x="446824" y="4418036"/>
                <a:ext cx="8229600" cy="48605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lvl="1"/>
                <a:r>
                  <a:rPr lang="en-AU" sz="2600" kern="0" dirty="0" smtClean="0"/>
                  <a:t>Covariance estimator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600" i="1" ker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600" i="1" kern="0" smtClean="0">
                            <a:latin typeface="Cambria Math" panose="02040503050406030204" pitchFamily="18" charset="0"/>
                            <a:ea typeface="Cambria Math"/>
                          </a:rPr>
                          <m:t>τ</m:t>
                        </m:r>
                        <m:r>
                          <a:rPr lang="en-AU" sz="2600" b="0" i="1" kern="0" smtClean="0">
                            <a:latin typeface="Cambria Math" panose="02040503050406030204" pitchFamily="18" charset="0"/>
                            <a:ea typeface="Cambria Math"/>
                          </a:rPr>
                          <m:t>=(</m:t>
                        </m:r>
                        <m:r>
                          <a:rPr lang="en-AU" sz="2600" i="1" ker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AU" sz="2600" i="1" ker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AU" sz="2600" i="1" kern="0">
                        <a:latin typeface="Cambria Math" panose="02040503050406030204" pitchFamily="18" charset="0"/>
                        <a:ea typeface="Cambria Math"/>
                      </a:rPr>
                      <m:t>,</m:t>
                    </m:r>
                    <m:r>
                      <a:rPr lang="en-AU" sz="2600" i="1" kern="0">
                        <a:latin typeface="Cambria Math"/>
                        <a:ea typeface="Cambria Math"/>
                      </a:rPr>
                      <m:t>𝜌</m:t>
                    </m:r>
                    <m:r>
                      <a:rPr lang="en-AU" sz="2600" b="0" i="1" kern="0" smtClean="0">
                        <a:latin typeface="Cambria Math" panose="02040503050406030204" pitchFamily="18" charset="0"/>
                        <a:ea typeface="Cambria Math"/>
                      </a:rPr>
                      <m:t>)</m:t>
                    </m:r>
                  </m:oMath>
                </a14:m>
                <a:endParaRPr lang="en-AU" sz="2600" kern="0" dirty="0"/>
              </a:p>
            </p:txBody>
          </p:sp>
        </mc:Choice>
        <mc:Fallback xmlns="">
          <p:sp>
            <p:nvSpPr>
              <p:cNvPr id="11" name="Content Placeholder 2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24" y="4418036"/>
                <a:ext cx="8229600" cy="486053"/>
              </a:xfrm>
              <a:prstGeom prst="rect">
                <a:avLst/>
              </a:prstGeom>
              <a:blipFill rotWithShape="0">
                <a:blip r:embed="rId7"/>
                <a:stretch>
                  <a:fillRect t="-12658" b="-329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5059181"/>
            <a:ext cx="8397240" cy="11323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398191"/>
            <a:ext cx="4486656" cy="7437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 bwMode="auto">
              <a:xfrm>
                <a:off x="323528" y="864656"/>
                <a:ext cx="8229600" cy="9726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r>
                  <a:rPr lang="en-AU" sz="3000" kern="0" dirty="0"/>
                  <a:t>Gaussian quasi-likelihood function, aggregated on </a:t>
                </a:r>
                <a14:m>
                  <m:oMath xmlns:m="http://schemas.openxmlformats.org/officeDocument/2006/math">
                    <m:r>
                      <a:rPr lang="en-AU" sz="3000" i="1" kern="0" dirty="0">
                        <a:latin typeface="Cambria Math"/>
                      </a:rPr>
                      <m:t>𝐾</m:t>
                    </m:r>
                  </m:oMath>
                </a14:m>
                <a:r>
                  <a:rPr lang="en-AU" sz="3000" kern="0" dirty="0"/>
                  <a:t> independent clusters, is</a:t>
                </a:r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864656"/>
                <a:ext cx="8229600" cy="972647"/>
              </a:xfrm>
              <a:prstGeom prst="rect">
                <a:avLst/>
              </a:prstGeom>
              <a:blipFill rotWithShape="0">
                <a:blip r:embed="rId10"/>
                <a:stretch>
                  <a:fillRect l="-1481" t="-8176" b="-2327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59867"/>
            <a:ext cx="8304112" cy="749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397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 smtClean="0"/>
              <a:t>Bootstrap Inference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Semi-parametric bootstraps</a:t>
            </a:r>
          </a:p>
          <a:p>
            <a:pPr lvl="1">
              <a:spcAft>
                <a:spcPts val="1200"/>
              </a:spcAft>
            </a:pPr>
            <a:r>
              <a:rPr lang="en-US" altLang="en-US" dirty="0" smtClean="0"/>
              <a:t>Transformation bootstrap</a:t>
            </a:r>
          </a:p>
          <a:p>
            <a:r>
              <a:rPr lang="en-US" altLang="en-US" dirty="0" smtClean="0"/>
              <a:t>Estimating equation bootstraps</a:t>
            </a:r>
          </a:p>
          <a:p>
            <a:pPr lvl="1"/>
            <a:r>
              <a:rPr lang="en-US" altLang="en-US" dirty="0" smtClean="0"/>
              <a:t>Applying weights to estimating equations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D8F5299-B5FF-4FD5-9755-5CAABA6AFBD9}" type="slidenum">
              <a:rPr lang="en-AU" altLang="en-US" sz="1400"/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AU" altLang="en-US" sz="1400"/>
          </a:p>
        </p:txBody>
      </p:sp>
    </p:spTree>
    <p:extLst>
      <p:ext uri="{BB962C8B-B14F-4D97-AF65-F5344CB8AC3E}">
        <p14:creationId xmlns:p14="http://schemas.microsoft.com/office/powerpoint/2010/main" val="335385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857250"/>
          </a:xfrm>
        </p:spPr>
        <p:txBody>
          <a:bodyPr/>
          <a:lstStyle/>
          <a:p>
            <a:r>
              <a:rPr lang="en-AU" altLang="en-US" dirty="0" err="1" smtClean="0"/>
              <a:t>Semiparametric</a:t>
            </a:r>
            <a:r>
              <a:rPr lang="en-AU" altLang="en-US" dirty="0" smtClean="0"/>
              <a:t> Bootstraps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030" y="4271230"/>
            <a:ext cx="2506596" cy="416782"/>
          </a:xfrm>
          <a:prstGeom prst="rect">
            <a:avLst/>
          </a:prstGeom>
        </p:spPr>
      </p:pic>
      <p:sp>
        <p:nvSpPr>
          <p:cNvPr id="174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5576" y="1619799"/>
            <a:ext cx="6624736" cy="576064"/>
          </a:xfrm>
        </p:spPr>
        <p:txBody>
          <a:bodyPr/>
          <a:lstStyle/>
          <a:p>
            <a:r>
              <a:rPr lang="en-AU" altLang="en-US" sz="2800" dirty="0" smtClean="0"/>
              <a:t>Transformation Bootstrap</a:t>
            </a:r>
          </a:p>
        </p:txBody>
      </p:sp>
      <p:sp>
        <p:nvSpPr>
          <p:cNvPr id="1741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E8B30AE-FEC1-450D-AD92-B5610CB3D80E}" type="slidenum">
              <a:rPr lang="en-AU" altLang="en-US" sz="1400"/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AU" altLang="en-US" sz="1400"/>
          </a:p>
        </p:txBody>
      </p:sp>
      <p:pic>
        <p:nvPicPr>
          <p:cNvPr id="17417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971806"/>
            <a:ext cx="2885232" cy="457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ontent Placeholder 5 1"/>
          <p:cNvSpPr txBox="1">
            <a:spLocks/>
          </p:cNvSpPr>
          <p:nvPr/>
        </p:nvSpPr>
        <p:spPr bwMode="auto">
          <a:xfrm>
            <a:off x="755576" y="2349029"/>
            <a:ext cx="7560840" cy="756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en-AU" sz="2800" kern="0" dirty="0"/>
              <a:t>The transformation bootstrap observations</a:t>
            </a:r>
          </a:p>
          <a:p>
            <a:pPr marL="0" indent="0">
              <a:buNone/>
              <a:defRPr/>
            </a:pPr>
            <a:r>
              <a:rPr lang="en-AU" kern="0" dirty="0"/>
              <a:t> </a:t>
            </a:r>
          </a:p>
        </p:txBody>
      </p:sp>
      <p:sp>
        <p:nvSpPr>
          <p:cNvPr id="15" name="Content Placeholder 5 2"/>
          <p:cNvSpPr txBox="1">
            <a:spLocks/>
          </p:cNvSpPr>
          <p:nvPr/>
        </p:nvSpPr>
        <p:spPr bwMode="auto">
          <a:xfrm>
            <a:off x="739056" y="3717032"/>
            <a:ext cx="7073304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en-AU" sz="2800" kern="0" dirty="0"/>
              <a:t>Sample without replacement from </a:t>
            </a:r>
          </a:p>
          <a:p>
            <a:pPr marL="0" indent="0">
              <a:buNone/>
              <a:defRPr/>
            </a:pPr>
            <a:r>
              <a:rPr lang="en-AU" kern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208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Estimating Equation Bootstraps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783630"/>
            <a:ext cx="8229600" cy="3157538"/>
          </a:xfrm>
        </p:spPr>
        <p:txBody>
          <a:bodyPr/>
          <a:lstStyle/>
          <a:p>
            <a:r>
              <a:rPr lang="en-AU" sz="3000" dirty="0"/>
              <a:t>Three weight schemes</a:t>
            </a:r>
            <a:r>
              <a:rPr lang="en-AU" dirty="0" smtClean="0"/>
              <a:t>:</a:t>
            </a:r>
          </a:p>
          <a:p>
            <a:pPr lvl="1"/>
            <a:r>
              <a:rPr lang="en-AU" altLang="en-US" sz="2600" dirty="0"/>
              <a:t>Independent weights on independent clusters</a:t>
            </a:r>
          </a:p>
          <a:p>
            <a:pPr lvl="1"/>
            <a:r>
              <a:rPr lang="en-AU" altLang="en-US" sz="2600" dirty="0"/>
              <a:t>Independent weights on subjects</a:t>
            </a:r>
          </a:p>
          <a:p>
            <a:pPr lvl="1"/>
            <a:r>
              <a:rPr lang="en-AU" altLang="en-US" sz="2600" dirty="0"/>
              <a:t>Independent weights on observations</a:t>
            </a:r>
          </a:p>
          <a:p>
            <a:r>
              <a:rPr lang="en-AU" sz="3000" dirty="0"/>
              <a:t>Many places to put weights into the </a:t>
            </a:r>
            <a:r>
              <a:rPr lang="en-AU" sz="3000" dirty="0" smtClean="0"/>
              <a:t>estimating </a:t>
            </a:r>
            <a:r>
              <a:rPr lang="en-AU" sz="3000" dirty="0"/>
              <a:t>equations, e.g.</a:t>
            </a:r>
          </a:p>
          <a:p>
            <a:endParaRPr lang="en-AU" dirty="0" smtClean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578EA4-92A4-4F9D-A363-8C4DF7E5C801}" type="slidenum">
              <a:rPr lang="en-AU" altLang="en-US" smtClean="0"/>
              <a:pPr>
                <a:defRPr/>
              </a:pPr>
              <a:t>8</a:t>
            </a:fld>
            <a:endParaRPr lang="en-AU" altLang="en-US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314" y="5057743"/>
            <a:ext cx="2748207" cy="747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523" y="5229200"/>
            <a:ext cx="2199557" cy="343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83" y="5365583"/>
            <a:ext cx="299113" cy="151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147" y="5143498"/>
            <a:ext cx="3629021" cy="5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039" y="5284411"/>
            <a:ext cx="499073" cy="304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349" y="5229200"/>
            <a:ext cx="1946715" cy="3431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968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85185E-6 L -0.10469 -0.00209 " pathEditMode="relative" rAng="0" ptsTypes="AA">
                                      <p:cBhvr>
                                        <p:cTn id="3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43" y="-116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0.00093 L 0.06284 -0.00116 " pathEditMode="relative" rAng="0" ptsTypes="AA">
                                      <p:cBhvr>
                                        <p:cTn id="34" dur="16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xit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Estimating Equation Bootstraps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Cluster Bootstrap</a:t>
            </a:r>
          </a:p>
          <a:p>
            <a:pPr lvl="1"/>
            <a:r>
              <a:rPr lang="en-AU" dirty="0" smtClean="0"/>
              <a:t>Independent weights at the cluster level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149063-1E55-4F99-A31C-B3E51929BAF7}" type="slidenum">
              <a:rPr lang="en-AU" altLang="en-US" smtClean="0"/>
              <a:pPr>
                <a:defRPr/>
              </a:pPr>
              <a:t>9</a:t>
            </a:fld>
            <a:endParaRPr lang="en-AU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 1"/>
              <p:cNvSpPr txBox="1">
                <a:spLocks/>
              </p:cNvSpPr>
              <p:nvPr/>
            </p:nvSpPr>
            <p:spPr>
              <a:xfrm>
                <a:off x="457200" y="3105743"/>
                <a:ext cx="8229600" cy="48605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lvl="1"/>
                <a:r>
                  <a:rPr lang="en-AU" sz="2600" kern="0" dirty="0"/>
                  <a:t>Regression parameter </a:t>
                </a:r>
                <a14:m>
                  <m:oMath xmlns:m="http://schemas.openxmlformats.org/officeDocument/2006/math">
                    <m:r>
                      <a:rPr lang="en-AU" sz="2600" i="1" kern="0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AU" sz="2600" kern="0" dirty="0"/>
                  <a:t> estimator</a:t>
                </a:r>
              </a:p>
            </p:txBody>
          </p:sp>
        </mc:Choice>
        <mc:Fallback xmlns="">
          <p:sp>
            <p:nvSpPr>
              <p:cNvPr id="5" name="Content Placeholder 2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105743"/>
                <a:ext cx="8229600" cy="486053"/>
              </a:xfrm>
              <a:prstGeom prst="rect">
                <a:avLst/>
              </a:prstGeom>
              <a:blipFill rotWithShape="0">
                <a:blip r:embed="rId4"/>
                <a:stretch>
                  <a:fillRect t="-11250" b="-325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 2"/>
              <p:cNvSpPr txBox="1">
                <a:spLocks/>
              </p:cNvSpPr>
              <p:nvPr/>
            </p:nvSpPr>
            <p:spPr>
              <a:xfrm>
                <a:off x="446824" y="4634060"/>
                <a:ext cx="8229600" cy="48605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lvl="1"/>
                <a:r>
                  <a:rPr lang="en-AU" sz="2600" kern="0" dirty="0" smtClean="0"/>
                  <a:t>Covariance estimator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600" i="1" ker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600" i="1" kern="0" smtClean="0">
                            <a:latin typeface="Cambria Math" panose="02040503050406030204" pitchFamily="18" charset="0"/>
                            <a:ea typeface="Cambria Math"/>
                          </a:rPr>
                          <m:t>τ</m:t>
                        </m:r>
                        <m:r>
                          <a:rPr lang="en-AU" sz="2600" b="0" i="1" kern="0" smtClean="0">
                            <a:latin typeface="Cambria Math" panose="02040503050406030204" pitchFamily="18" charset="0"/>
                            <a:ea typeface="Cambria Math"/>
                          </a:rPr>
                          <m:t>=(</m:t>
                        </m:r>
                        <m:r>
                          <a:rPr lang="en-AU" sz="2600" i="1" ker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AU" sz="2600" i="1" ker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AU" sz="2600" i="1" kern="0">
                        <a:latin typeface="Cambria Math" panose="02040503050406030204" pitchFamily="18" charset="0"/>
                        <a:ea typeface="Cambria Math"/>
                      </a:rPr>
                      <m:t>,</m:t>
                    </m:r>
                    <m:r>
                      <a:rPr lang="en-AU" sz="2600" i="1" kern="0">
                        <a:latin typeface="Cambria Math"/>
                        <a:ea typeface="Cambria Math"/>
                      </a:rPr>
                      <m:t>𝜌</m:t>
                    </m:r>
                    <m:r>
                      <a:rPr lang="en-AU" sz="2600" b="0" i="1" kern="0" smtClean="0">
                        <a:latin typeface="Cambria Math" panose="02040503050406030204" pitchFamily="18" charset="0"/>
                        <a:ea typeface="Cambria Math"/>
                      </a:rPr>
                      <m:t>)</m:t>
                    </m:r>
                  </m:oMath>
                </a14:m>
                <a:endParaRPr lang="en-AU" sz="2600" kern="0" dirty="0"/>
              </a:p>
            </p:txBody>
          </p:sp>
        </mc:Choice>
        <mc:Fallback xmlns="">
          <p:sp>
            <p:nvSpPr>
              <p:cNvPr id="6" name="Content Placeholder 2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24" y="4634060"/>
                <a:ext cx="8229600" cy="486053"/>
              </a:xfrm>
              <a:prstGeom prst="rect">
                <a:avLst/>
              </a:prstGeom>
              <a:blipFill rotWithShape="0">
                <a:blip r:embed="rId5"/>
                <a:stretch>
                  <a:fillRect t="-11250" b="-325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60" y="5177411"/>
            <a:ext cx="8563356" cy="11323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614215"/>
            <a:ext cx="4792980" cy="74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0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8"/>
  <p:tag name="ORIGINALWIDTH" val="1663.5"/>
  <p:tag name="LATEXADDIN" val="\documentclass{article}&#10;\usepackage{amsmath}&#10;\pagestyle{empty}&#10;\begin{document}&#10;&#10;&#10;\begin{equation*}&#10;\label{RM}&#10;\mathbf{y}=\mathbf{X}\boldsymbol{\beta}+\sum^{c-1}_{j=1} \mathbf{Z}_j \mathbf{u}_j + \mathbf{C}^{1/2} \mathbf{u}_c\;,&#10;\end{equation*}&#10;\end{document}"/>
  <p:tag name="IGUANATEXSIZ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4.25"/>
  <p:tag name="ORIGINALWIDTH" val="1073.25"/>
  <p:tag name="OUTPUTDPI" val="1200"/>
  <p:tag name="LATEXADDIN" val="\documentclass{article}&#10;\usepackage{amsmath}&#10;\pagestyle{empty}&#10;\begin{document}&#10;&#10;&#10;$\hat{\boldsymbol{\epsilon}}= \hat{\mathbf{V}}^{-1/2}_0 (\mathbf{y}- \mathbf{X} \hat{\boldsymbol{\beta}})$&#10;&#10;\end{document}"/>
  <p:tag name="IGUANATEXSIZE" val="30"/>
  <p:tag name="IGUANATEXCURSOR" val="87"/>
  <p:tag name="TRANSPARENCY" val="True"/>
  <p:tag name="FILENAME" val=""/>
  <p:tag name="INPUTTYPE" val="0"/>
  <p:tag name="LATEXENGINEID" val="0"/>
  <p:tag name="TEMPFOLDER" val="C:\Workspace\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5"/>
  <p:tag name="ORIGINALWIDTH" val="1093.5"/>
  <p:tag name="LATEXADDIN" val="\documentclass{article}&#10;\usepackage{amsmath}&#10;\pagestyle{empty}&#10;\begin{document}&#10;&#10;&#10;\begin{equation*}&#10;\mathbf{y}^*= \mathbf{X} \hat{\boldsymbol{\beta}}+ \hat{\mathbf{V}}^{-1/2}_0 \hat{\boldsymbol{\epsilon}}^*&#10;\end{equation*}&#10;&#10;\end{document}"/>
  <p:tag name="IGUANATEXSIZE" val="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66"/>
  <p:tag name="ORIGINALWIDTH" val="1247.25"/>
  <p:tag name="OUTPUTDPI" val="1200"/>
  <p:tag name="LATEXADDIN" val="\documentclass{article}&#10;\usepackage{amsmath}&#10;\pagestyle{empty}&#10;\begin{document}&#10;&#10;\begin{equation*}&#10;\label{Quasi-likelihood fn}&#10;\sum^{K}_{k=1} [ -\frac{1}{2} \{\mathbf{Y}_k - \boldsymbol{\mu}_k(\boldsymbol{\beta})\}^{T} &#10;\end{equation*}&#10;&#10;&#10;\end{document}"/>
  <p:tag name="IGUANATEXSIZE" val="30"/>
  <p:tag name="IGUANATEXCURSOR" val="219"/>
  <p:tag name="TRANSPARENCY" val="True"/>
  <p:tag name="FILENAME" val=""/>
  <p:tag name="INPUTTYPE" val="0"/>
  <p:tag name="LATEXENGINEID" val="0"/>
  <p:tag name="TEMPFOLDER" val="C:\Workspace\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8"/>
  <p:tag name="ORIGINALWIDTH" val="998.25"/>
  <p:tag name="OUTPUTDPI" val="1200"/>
  <p:tag name="LATEXADDIN" val="\documentclass{article}&#10;\usepackage{amsmath}&#10;\pagestyle{empty}&#10;\usepackage{xcolor}&#10;&#10;\newcommand*{\mathcolor}{}&#10;\def\mathcolor#1#{\mathcoloraux{#1}}&#10;\newcommand*{\mathcoloraux}[3]{%&#10;  \protect\leavevmode&#10;  \begingroup&#10;    \color#1{#2}#3%&#10;  \endgroup&#10;}&#10;\begin{document}&#10;&#10;\begin{equation*}&#10;\label{Quasi-likelihood fn}&#10;\mathcolor{red}{\mathbf{W}_{k}^{-1/2}} \mathcolor{blue}{\mathbf{V}_{k}^{-1} } \mathcolor{red}{\mathbf{W}_{k}^{-1/2}} &#10;\end{equation*}&#10;&#10;&#10;\end{document}"/>
  <p:tag name="IGUANATEXSIZE" val="30"/>
  <p:tag name="IGUANATEXCURSOR" val="389"/>
  <p:tag name="TRANSPARENCY" val="True"/>
  <p:tag name="FILENAME" val=""/>
  <p:tag name="INPUTTYPE" val="0"/>
  <p:tag name="LATEXENGINEID" val="0"/>
  <p:tag name="TEMPFOLDER" val="C:\Workspace\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.25"/>
  <p:tag name="ORIGINALWIDTH" val="135.75"/>
  <p:tag name="OUTPUTDPI" val="1200"/>
  <p:tag name="LATEXADDIN" val="\documentclass{article}&#10;\usepackage{amsmath}&#10;\pagestyle{empty}&#10;\usepackage{xcolor}&#10;&#10;\newcommand*{\mathcolor}{}&#10;\def\mathcolor#1#{\mathcoloraux{#1}}&#10;\newcommand*{\mathcoloraux}[3]{%&#10;  \protect\leavevmode&#10;  \begingroup&#10;    \color#1{#2}#3%&#10;  \endgroup&#10;}&#10;&#10;\begin{document}&#10;&#10;\begin{equation*}&#10;\label{Quasi-likelihood fn}&#10;\mathcolor{red}{w_k}&#10;\end{equation*}&#10;&#10;&#10;\end{document}"/>
  <p:tag name="IGUANATEXSIZE" val="30"/>
  <p:tag name="IGUANATEXCURSOR" val="336"/>
  <p:tag name="TRANSPARENCY" val="True"/>
  <p:tag name="FILENAME" val=""/>
  <p:tag name="INPUTTYPE" val="0"/>
  <p:tag name="LATEXENGINEID" val="0"/>
  <p:tag name="TEMPFOLDER" val="C:\Workspace\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3.5"/>
  <p:tag name="ORIGINALWIDTH" val="1647"/>
  <p:tag name="OUTPUTDPI" val="1200"/>
  <p:tag name="LATEXADDIN" val="\documentclass{article}&#10;\usepackage{amsmath}&#10;\pagestyle{empty}&#10;\begin{document}&#10;&#10;\begin{equation*}&#10;\label{Quasi-likelihood fn}&#10; \{\mathbf{Y}_k - \boldsymbol{\mu}_k(\boldsymbol{\beta})\} -\frac{1}{2} \log |\mathbf{V}_{k}(\boldsymbol{\theta})| ]&#10;\end{equation*}&#10;&#10;&#10;\end{document}"/>
  <p:tag name="IGUANATEXSIZE" val="30"/>
  <p:tag name="IGUANATEXCURSOR" val="128"/>
  <p:tag name="TRANSPARENCY" val="True"/>
  <p:tag name="FILENAME" val=""/>
  <p:tag name="INPUTTYPE" val="0"/>
  <p:tag name="LATEXENGINEID" val="0"/>
  <p:tag name="TEMPFOLDER" val="C:\Workspace\te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9.25"/>
  <p:tag name="ORIGINALWIDTH" val="226.5"/>
  <p:tag name="OUTPUTDPI" val="1200"/>
  <p:tag name="LATEXADDIN" val="\documentclass{article}&#10;\usepackage{amsmath}&#10;\pagestyle{empty}&#10;\begin{document}&#10;&#10;\begin{equation*}&#10;\label{Quasi-likelihood fn}&#10;\mathbf{V}_{k}^{-1}&#10;\end{equation*}&#10;&#10;&#10;\end{document}"/>
  <p:tag name="IGUANATEXSIZE" val="30"/>
  <p:tag name="IGUANATEXCURSOR" val="146"/>
  <p:tag name="TRANSPARENCY" val="True"/>
  <p:tag name="FILENAME" val=""/>
  <p:tag name="INPUTTYPE" val="0"/>
  <p:tag name="LATEXENGINEID" val="0"/>
  <p:tag name="TEMPFOLDER" val="C:\Workspace\te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8"/>
  <p:tag name="ORIGINALWIDTH" val="883.5"/>
  <p:tag name="OUTPUTDPI" val="1200"/>
  <p:tag name="LATEXADDIN" val="\documentclass{article}&#10;\usepackage{amsmath}&#10;\pagestyle{empty}&#10;\usepackage{xcolor}&#10;&#10;\newcommand*{\mathcolor}{}&#10;\def\mathcolor#1#{\mathcoloraux{#1}}&#10;\newcommand*{\mathcoloraux}[3]{%&#10;  \protect\leavevmode&#10;  \begingroup&#10;    \color#1{#2}#3%&#10;  \endgroup&#10;}&#10;\begin{document}&#10;&#10;\begin{equation*}&#10;\label{Quasi-likelihood fn}&#10;\mathcolor{blue}{\mathbf{V}_{k}^{-1/2}} \mathcolor{red}{\mathbf{W}_{k} } \mathcolor{blue}{\mathbf{V}_{k}^{-1/2}}&#10;\end{equation*}&#10;&#10;&#10;\end{document}"/>
  <p:tag name="IGUANATEXSIZE" val="30"/>
  <p:tag name="IGUANATEXCURSOR" val="427"/>
  <p:tag name="TRANSPARENCY" val="True"/>
  <p:tag name="FILENAME" val=""/>
  <p:tag name="INPUTTYPE" val="0"/>
  <p:tag name="LATEXENGINEID" val="0"/>
  <p:tag name="TEMPFOLDER" val="C:\Workspace\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57.25"/>
  <p:tag name="ORIGINALWIDTH" val="4214.25"/>
  <p:tag name="OUTPUTDPI" val="1200"/>
  <p:tag name="LATEXADDIN" val="\documentclass{article}&#10;\usepackage{amsmath}&#10;\pagestyle{empty}&#10;\begin{document}&#10;&#10;&#10;\begin{multline*}&#10;\label{mod GEE:tau}&#10;U_{\boldsymbol{\tau}} (\tau_j)&#10; = \sum^{K}_{k=1} w_k \{ \frac{1}{2} ( \mathbf{Y}_k - \boldsymbol{\mu}_{k} )^{T} \mathbf{V}_{k}^{-1}\, \frac{\partial \mathbf{V}_{k}}{\partial \tau_j} \, \mathbf{V}_{k}^{-1} ( \mathbf{Y}_k - \boldsymbol{\mu}_{k} )&#10; - \frac{1}{2} \, tr ( \mathbf{V}_{k}^{-1}\, \frac{\partial \mathbf{V}_{k}}{\partial \tau_j})\, \}=0 ,\,\\&#10; j=1,\ldots, l\;.&#10;\end{multline*}&#10;&#10;\end{document}"/>
  <p:tag name="IGUANATEXSIZE" val="20"/>
  <p:tag name="IGUANATEXCURSOR" val="172"/>
  <p:tag name="TRANSPARENCY" val="True"/>
  <p:tag name="FILENAME" val=""/>
  <p:tag name="INPUTTYPE" val="0"/>
  <p:tag name="LATEXENGINEID" val="0"/>
  <p:tag name="TEMPFOLDER" val="C:\Workspace\temp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66"/>
  <p:tag name="ORIGINALWIDTH" val="2358.75"/>
  <p:tag name="OUTPUTDPI" val="1200"/>
  <p:tag name="LATEXADDIN" val="\documentclass{article}&#10;\usepackage{amsmath}&#10;\pagestyle{empty}&#10;\begin{document}&#10;&#10;\begin{equation*}&#10;\mathbf{U}_{\boldsymbol{\beta}} (\boldsymbol{\beta})&#10;=\sum^{K}_{k=1} w_k  \frac{\partial \boldsymbol{\mu}_k^{T}}{\partial \boldsymbol{\beta}}\, \mathbf{V}_{k}^{-1}\left( \mathbf{Y}_k - \boldsymbol{\mu}_{k} \right)= \mathbf{0}_p \;,&#10;\label{mod GEE:beta}&#10;\end{equation*}&#10;&#10;\end{document}"/>
  <p:tag name="IGUANATEXSIZE" val="20"/>
  <p:tag name="IGUANATEXCURSOR" val="173"/>
  <p:tag name="TRANSPARENCY" val="True"/>
  <p:tag name="FILENAME" val=""/>
  <p:tag name="INPUTTYPE" val="0"/>
  <p:tag name="LATEXENGINEID" val="0"/>
  <p:tag name="TEMPFOLDER" val="C:\Workspace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1.5"/>
  <p:tag name="ORIGINALWIDTH" val="620.25"/>
  <p:tag name="LATEXADDIN" val="\documentclass{article}&#10;\usepackage{amsmath}&#10;\pagestyle{empty}&#10;&#10;&#10;\usepackage[english]{babel}&#10;\usepackage{amsmath}&#10;\usepackage{enumerate}&#10;\usepackage{graphicx}&#10;\usepackage{amsfonts}&#10;\usepackage{algorithm}&#10;\usepackage{natbib}&#10;&#10;&#10;&#10;\usepackage{appendix}&#10;\usepackage{footnote}&#10;\usepackage{tikz}&#10;\newcommand*\circled[1]{\tikz[baseline=(char.base)]{\node[shape=circle,draw,inner sep=2pt] (char) {#1};}}&#10;\newtheorem{assu}{Assumption}&#10;\newtheorem{theom}{Theorem}&#10;\newtheorem{prop}{Proposition}&#10;\usepackage{listings}&#10;\usepackage{color}&#10;\lstset{&#10;  language=R,&#10;  basicstyle=\footnotesize\ttfamily,&#10;  backgroundcolor=\color{yellow},&#10;  breaklines=true&#10;}&#10;&#10;\usepackage{rotating}&#10;\usepackage{subfig}&#10;\usepackage{multirow}&#10;\usepackage{tabularx}&#10;\usepackage{array}&#10;\newcolumntype{$}{&gt;{\global\let\currentrowstyle\relax}}&#10;\newcolumntype{^}{&gt;{\currentrowstyle}}&#10;\newcommand{\rowstyle}[1]{\gdef\currentrowstyle{#1}%&#10;  #1\ignorespaces&#10;}&#10;&#10;\def\D{\mathrm{d}}&#10;\usepackage{relsize}&#10;\usepackage{caption}&#10;\usepackage{longtable}&#10;\begin{document}&#10;&#10;&#10;$u_j \overset{id}{\sim} (0,\sigma^{2}_{j} )$&#10;&#10;\end{document}"/>
  <p:tag name="IGUANATEXSIZE" val="3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66"/>
  <p:tag name="ORIGINALWIDTH" val="2256.75"/>
  <p:tag name="OUTPUTDPI" val="1200"/>
  <p:tag name="LATEXADDIN" val="\documentclass{article}&#10;\usepackage{amsmath}&#10;\pagestyle{empty}&#10;\begin{document}&#10;&#10;&#10;\begin{equation*}&#10;\label{WEE beta}&#10;\mathbf{U}_{} (\boldsymbol{\beta}) = \sum^{K}_{k=1} w_k \frac{\partial \boldsymbol{\mu}_k^{T}}{\partial \boldsymbol{\beta}}\,  \mathbf{V}_{k}^{-1} \left( \mathbf{Y}_k - \boldsymbol{\mu}_{k} \right)= \mathbf{0}_p ,&#10;\end{equation*}&#10;\end{document}"/>
  <p:tag name="IGUANATEXSIZE" val="20"/>
  <p:tag name="IGUANATEXCURSOR" val="345"/>
  <p:tag name="TRANSPARENCY" val="True"/>
  <p:tag name="FILENAME" val=""/>
  <p:tag name="INPUTTYPE" val="0"/>
  <p:tag name="LATEXENGINEID" val="0"/>
  <p:tag name="TEMPFOLDER" val="C:\Workspace\temp\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5.75"/>
  <p:tag name="ORIGINALWIDTH" val="4219.5"/>
  <p:tag name="OUTPUTDPI" val="1200"/>
  <p:tag name="LATEXADDIN" val="\documentclass{article}&#10;\usepackage{amsmath}&#10;\pagestyle{empty}&#10;\begin{document}&#10;&#10;&#10;\begin{multline*}&#10;\label{WEE sigma}&#10;U_{}(\sigma^2_j)&#10;= \frac{1}{2} \sum^{K}_{k=1}  \{(\mathbf{Y}_k - \boldsymbol{\mu}_k)^T \mathbf{V}_{k}^{-1/2} \mathbf{W}_k^{1/2} \mathbf\mathbf{V}_{k}^{-1/2} \, \frac{\partial \mathbf{V}_{k}}{\partial \sigma^2_j} \, \mathbf{V}_{k}^{-1/2} \mathbf{W}_k^{1/2} \mathbf{V}_{k}^{-1/2} (\mathbf{Y}_k - \boldsymbol{\mu}_k) \\&#10;  - tr( \mathbf{V}_{k}^{-1/2}\, \frac{\partial \mathbf{V}_{k}}{\partial \sigma^2_j} \,  \mathbf{V}_{k}^{-1/2} \mathbf{W}_k) \, \}=0 ,\; j=1,\ldots,c\;&#10;\end{multline*}&#10;\end{document}"/>
  <p:tag name="IGUANATEXSIZE" val="20"/>
  <p:tag name="IGUANATEXCURSOR" val="585"/>
  <p:tag name="TRANSPARENCY" val="True"/>
  <p:tag name="FILENAME" val=""/>
  <p:tag name="INPUTTYPE" val="0"/>
  <p:tag name="LATEXENGINEID" val="0"/>
  <p:tag name="TEMPFOLDER" val="C:\Workspace\temp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57.25"/>
  <p:tag name="ORIGINALWIDTH" val="4127.25"/>
  <p:tag name="OUTPUTDPI" val="1200"/>
  <p:tag name="LATEXADDIN" val="\documentclass{article}&#10;\usepackage{amsmath}&#10;\pagestyle{empty}&#10;\begin{document}&#10;&#10;&#10;\begin{multline*}&#10;\label{WEE rho}&#10;U (\rho_j) =&#10; \sum^{K}_{k=1} w_k \{ \frac{1}{2} ( \mathbf{Y}_k - \boldsymbol{\mu}_{i} )^{T} \mathbf{V}_{k}^{-1}\, \frac{\partial \mathbf{V}_{k}}{\partial \rho_j} \, \mathbf{V}_{k}^{-1}( \mathbf{Y}_k - \boldsymbol{\mu}_{i} )&#10; - \frac{1}{2} \, tr ( \mathbf{V}_{k}^{-1}\, \frac{\partial \mathbf{V}_{k}}{\partial \rho_j} )\, \}= 0, \;\\&#10; j=1,\ldots,\ell \;&#10;\end{multline*}&#10;\end{document}"/>
  <p:tag name="IGUANATEXSIZE" val="20"/>
  <p:tag name="IGUANATEXCURSOR" val="468"/>
  <p:tag name="TRANSPARENCY" val="True"/>
  <p:tag name="FILENAME" val=""/>
  <p:tag name="INPUTTYPE" val="0"/>
  <p:tag name="LATEXENGINEID" val="0"/>
  <p:tag name="TEMPFOLDER" val="C:\Workspace\temp\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66"/>
  <p:tag name="ORIGINALWIDTH" val="2403"/>
  <p:tag name="OUTPUTDPI" val="1200"/>
  <p:tag name="LATEXADDIN" val="\documentclass{article}&#10;\usepackage{amsmath}&#10;\pagestyle{empty}&#10;\begin{document}&#10;&#10;&#10;\begin{equation*}&#10;G_{mn}= \lim_{K \rightarrow \infty} -\frac{1}{K} \sum^{K}_{k=1} E\left\{ \frac{\partial U_m (\mathbf{y}_k, \mathbf{X}_k, \boldsymbol{\theta}_0 )}{\partial \theta_{n}} \right\}&#10;\end{equation*}&#10;\end{document}"/>
  <p:tag name="IGUANATEXSIZE" val="20"/>
  <p:tag name="IGUANATEXCURSOR" val="292"/>
  <p:tag name="TRANSPARENCY" val="True"/>
  <p:tag name="FILENAME" val=""/>
  <p:tag name="INPUTTYPE" val="0"/>
  <p:tag name="LATEXENGINEID" val="0"/>
  <p:tag name="TEMPFOLDER" val="C:\Workspace\temp\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66"/>
  <p:tag name="ORIGINALWIDTH" val="2929.5"/>
  <p:tag name="OUTPUTDPI" val="1200"/>
  <p:tag name="LATEXADDIN" val="\documentclass{article}&#10;\usepackage{amsmath}&#10;\pagestyle{empty}&#10;\begin{document}&#10;&#10;&#10;\begin{equation*}&#10;F_{mn}= \lim_{K \rightarrow \infty} \frac{1}{K} \sum^{K}_{k=1} E\left\{&#10;U_m (\mathbf{y}_k, \mathbf{X}_k, \boldsymbol{\theta}_0 )&#10;U_n (\mathbf{y}_k, \mathbf{X}_k, \boldsymbol{\theta}_0 )&#10;\right\}&#10;\end{equation*}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C:\Workspace\temp\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3.5"/>
  <p:tag name="ORIGINALWIDTH" val="3075"/>
  <p:tag name="OUTPUTDPI" val="1200"/>
  <p:tag name="LATEXADDIN" val="\documentclass{article}&#10;\usepackage{amsmath}&#10;\pagestyle{empty}&#10;\begin{document}&#10;&#10;&#10;\begin{equation*}&#10;G_{mn}^+= \lim_{K \rightarrow \infty} -\frac{1}{K} \sum^{K}_{k=1} E\left\{ \frac{\partial U_m (\mathbf{X}_k \boldsymbol{\beta} + \mathbf{V}_k^{1/2} \boldsymbol{\epsilon}_{k}^*, \mathbf{X}_k, \boldsymbol{\theta}_0 )}{\partial \theta_{n}} \right\}&#10;\end{equation*}&#10;\end{document}"/>
  <p:tag name="IGUANATEXSIZE" val="20"/>
  <p:tag name="IGUANATEXCURSOR" val="362"/>
  <p:tag name="TRANSPARENCY" val="True"/>
  <p:tag name="FILENAME" val=""/>
  <p:tag name="INPUTTYPE" val="0"/>
  <p:tag name="LATEXENGINEID" val="0"/>
  <p:tag name="TEMPFOLDER" val="C:\Workspace\temp\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66"/>
  <p:tag name="ORIGINALWIDTH" val="4304.25"/>
  <p:tag name="OUTPUTDPI" val="1200"/>
  <p:tag name="LATEXADDIN" val="\documentclass{article}&#10;\usepackage{amsmath}&#10;\pagestyle{empty}&#10;\begin{document}&#10;&#10;&#10;\begin{equation*}&#10;F_{mn}^+= \lim_{K \rightarrow \infty} \frac{1}{K} \sum^{K}_{k=1} E\left\{&#10;U_m (\mathbf{X}_k \boldsymbol{\beta} + \mathbf{V}_k^{1/2} \boldsymbol{\epsilon}_{k}^*, \mathbf{X}_k, \boldsymbol{\theta}_0 )\,&#10;U_n (\mathbf{X}_k \boldsymbol{\beta} + \mathbf{V}_k^{1/2} \boldsymbol{\epsilon}_{k}^*, \mathbf{X}_k, \boldsymbol{\theta}_0 )&#10;\right\}&#10;\end{equation*}&#10;\end{document}"/>
  <p:tag name="IGUANATEXSIZE" val="20"/>
  <p:tag name="IGUANATEXCURSOR" val="434"/>
  <p:tag name="TRANSPARENCY" val="True"/>
  <p:tag name="FILENAME" val=""/>
  <p:tag name="INPUTTYPE" val="0"/>
  <p:tag name="LATEXENGINEID" val="0"/>
  <p:tag name="TEMPFOLDER" val="C:\Workspace\temp\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4"/>
  <p:tag name="ORIGINALWIDTH" val="1597.5"/>
  <p:tag name="OUTPUTDPI" val="1200"/>
  <p:tag name="LATEXADDIN" val="\documentclass{article}&#10;\usepackage{amsmath}&#10;\pagestyle{empty}&#10;\begin{document}&#10;&#10;&#10;$\hat{\boldsymbol{\epsilon}}$ estimates $\hat{\mathbf{V}}^{-1/2} \sum_{j=1}^{c} \mathbf{Z}_j \mathbf{u}_j$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C:\Workspace\temp\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66"/>
  <p:tag name="ORIGINALWIDTH" val="2444.25"/>
  <p:tag name="OUTPUTDPI" val="1200"/>
  <p:tag name="LATEXADDIN" val="\documentclass{article}&#10;\usepackage{amsmath}&#10;\pagestyle{empty}&#10;\begin{document}&#10;&#10;&#10;\begin{equation*}&#10;G_{mn}^+= \lim_{K \rightarrow \infty} -\frac{1}{K} \sum^{K}_{k=1} E(w_k)  \frac{\partial U_m (\mathbf{y}_k, \mathbf{X}_k, \boldsymbol{\theta}_0 )}{\partial \theta_{n}} &#10;\end{equation*}&#10;\end{document}"/>
  <p:tag name="IGUANATEXSIZE" val="20"/>
  <p:tag name="IGUANATEXCURSOR" val="268"/>
  <p:tag name="TRANSPARENCY" val="True"/>
  <p:tag name="FILENAME" val=""/>
  <p:tag name="INPUTTYPE" val="0"/>
  <p:tag name="LATEXENGINEID" val="0"/>
  <p:tag name="TEMPFOLDER" val="C:\Workspace\temp\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01.25"/>
  <p:tag name="ORIGINALWIDTH" val="4336.5"/>
  <p:tag name="OUTPUTDPI" val="1200"/>
  <p:tag name="LATEXADDIN" val="\documentclass{article}&#10;\usepackage{amsmath}&#10;\pagestyle{empty}&#10;\begin{document}&#10;&#10;&#10;\begin{equation*}&#10;F_{mn}^+= \lim_{K \rightarrow \infty} \frac{1}{K} \sum^{K}_{k=1} var(w_k) &#10;U_m ( \hat{\boldsymbol{\theta}} )&#10;U_n (\hat{\boldsymbol{\theta}} )&#10;+\lim_{K \rightarrow \infty} \frac{1}{K} \sum_{k \neq k^{'}}^K cov(w_k, w_{k^{'}})&#10;U_m ( \hat{\boldsymbol{\theta}} )&#10;U_n (\hat{\boldsymbol{\theta}} )&#10;\end{equation*}&#10;\end{document}"/>
  <p:tag name="IGUANATEXSIZE" val="20"/>
  <p:tag name="IGUANATEXCURSOR" val="321"/>
  <p:tag name="TRANSPARENCY" val="True"/>
  <p:tag name="FILENAME" val=""/>
  <p:tag name="INPUTTYPE" val="0"/>
  <p:tag name="LATEXENGINEID" val="0"/>
  <p:tag name="TEMPFOLDER" val="C:\Workspace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0.25"/>
  <p:tag name="ORIGINALWIDTH" val="2091"/>
  <p:tag name="LATEXADDIN" val="\documentclass{article}&#10;\usepackage{amsmath}&#10;\pagestyle{empty}&#10;&#10;&#10;\usepackage[english]{babel}&#10;\usepackage{amsmath}&#10;\usepackage{enumerate}&#10;\usepackage{graphicx}&#10;\usepackage{amsfonts}&#10;\usepackage{algorithm}&#10;\usepackage{natbib}&#10;&#10;&#10;&#10;\usepackage{appendix}&#10;\usepackage{footnote}&#10;\usepackage{tikz}&#10;\newcommand*\circled[1]{\tikz[baseline=(char.base)]{\node[shape=circle,draw,inner sep=2pt] (char) {#1};}}&#10;\newtheorem{assu}{Assumption}&#10;\newtheorem{theom}{Theorem}&#10;\newtheorem{prop}{Proposition}&#10;\usepackage{listings}&#10;\usepackage{color}&#10;\lstset{&#10;  language=R,&#10;  basicstyle=\footnotesize\ttfamily,&#10;  backgroundcolor=\color{yellow},&#10;  breaklines=true&#10;}&#10;&#10;\usepackage{rotating}&#10;\usepackage{subfig}&#10;\usepackage{multirow}&#10;\usepackage{tabularx}&#10;\usepackage{array}&#10;\newcolumntype{$}{&gt;{\global\let\currentrowstyle\relax}}&#10;\newcolumntype{^}{&gt;{\currentrowstyle}}&#10;\newcommand{\rowstyle}[1]{\gdef\currentrowstyle{#1}%&#10;  #1\ignorespaces&#10;}&#10;&#10;\def\D{\mathrm{d}}&#10;\usepackage{relsize}&#10;\usepackage{caption}&#10;\usepackage{longtable}&#10;\begin{document}&#10;&#10;$\boldsymbol{\theta}=  (\beta_1,\ldots, \beta_p, \sigma^2_1,\ldots, \sigma^2_c, \rho_1, \ldots, \rho_{\ell})^T$ &#10;&#10;&#10;\end{document}"/>
  <p:tag name="IGUANATEXSIZE" val="3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1164"/>
  <p:tag name="OUTPUTDPI" val="1200"/>
  <p:tag name="LATEXADDIN" val="\documentclass{article}&#10;\usepackage{amsmath}&#10;\pagestyle{empty}&#10;\begin{document}&#10;&#10;$E(w_k)=var(w_k)=1$&#10;&#10;\end{document}"/>
  <p:tag name="IGUANATEXSIZE" val="20"/>
  <p:tag name="IGUANATEXCURSOR" val="100"/>
  <p:tag name="TRANSPARENCY" val="True"/>
  <p:tag name="FILENAME" val=""/>
  <p:tag name="INPUTTYPE" val="0"/>
  <p:tag name="LATEXENGINEID" val="0"/>
  <p:tag name="TEMPFOLDER" val="C:\Workspace\temp\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8"/>
  <p:tag name="ORIGINALWIDTH" val="1817.25"/>
  <p:tag name="OUTPUTDPI" val="1200"/>
  <p:tag name="LATEXADDIN" val="\documentclass{article}&#10;\usepackage{amsmath}&#10;\pagestyle{empty}&#10;\begin{document}&#10;&#10;&#10;&#10; $E(w_{ki}^{1/2})=E(w_{ki})=E(w_{ki}^{3/2})=1$ &#10;\end{document}"/>
  <p:tag name="IGUANATEXSIZE" val="20"/>
  <p:tag name="IGUANATEXCURSOR" val="130"/>
  <p:tag name="TRANSPARENCY" val="True"/>
  <p:tag name="FILENAME" val=""/>
  <p:tag name="INPUTTYPE" val="0"/>
  <p:tag name="LATEXENGINEID" val="0"/>
  <p:tag name="TEMPFOLDER" val="C:\Workspace\temp\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1164"/>
  <p:tag name="OUTPUTDPI" val="1200"/>
  <p:tag name="LATEXADDIN" val="\documentclass{article}&#10;\usepackage{amsmath}&#10;\pagestyle{empty}&#10;\begin{document}&#10;&#10;$E(w_k)=var(w_k)=1$&#10;&#10;\end{document}"/>
  <p:tag name="IGUANATEXSIZE" val="20"/>
  <p:tag name="IGUANATEXCURSOR" val="100"/>
  <p:tag name="TRANSPARENCY" val="True"/>
  <p:tag name="FILENAME" val=""/>
  <p:tag name="INPUTTYPE" val="0"/>
  <p:tag name="LATEXENGINEID" val="0"/>
  <p:tag name="TEMPFOLDER" val="C:\Workspace\temp\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06"/>
  <p:tag name="ORIGINALWIDTH" val="4752"/>
  <p:tag name="OUTPUTDPI" val="1200"/>
  <p:tag name="LATEXADDIN" val="\documentclass{article}&#10;\usepackage{amsmath}&#10;\pagestyle{empty}&#10;&#10;&#10;&#10;&#10;\usepackage[english]{babel}&#10;\usepackage{amsmath}&#10;\usepackage{enumerate}&#10;\usepackage{graphicx}&#10;\usepackage{amsfonts}&#10;\usepackage{algorithm}&#10;\usepackage{natbib}&#10;&#10;&#10;&#10;\usepackage{appendix}&#10;\usepackage{footnote}&#10;\usepackage{tikz}&#10;\newcommand*\circled[1]{\tikz[baseline=(char.base)]{\node[shape=circle,draw,inner sep=2pt] (char) {#1};}}&#10;\newtheorem{assu}{Assumption}&#10;\newtheorem{theom}{Theorem}&#10;\newtheorem{prop}{Proposition}&#10;\usepackage{listings}&#10;\usepackage{color}&#10;\lstset{&#10;  language=R,&#10;  basicstyle=\footnotesize\ttfamily,&#10;  backgroundcolor=\color{yellow},&#10;  breaklines=true&#10;}&#10;&#10;\usepackage{rotating}&#10;\usepackage{subfig}&#10;\usepackage{multirow}&#10;\usepackage{tabularx}&#10;\usepackage{array}&#10;\newcolumntype{$}{&gt;{\global\let\currentrowstyle\relax}}&#10;\newcolumntype{^}{&gt;{\currentrowstyle}}&#10;\newcommand{\rowstyle}[1]{\gdef\currentrowstyle{#1}%&#10;  #1\ignorespaces&#10;}&#10;&#10;\def\D{\mathrm{d}}&#10;\usepackage{relsize}&#10;\usepackage{caption}&#10;\usepackage{longtable}&#10;&#10;&#10;&#10;\begin{document}&#10;&#10;\begin{table}[H]&#10;\small&#10;%\caption{Average coverage rates of nominal 90 percent bootstrap confidence intervals for model parameters of four serial correlation models} % title of Table&#10;\caption{Average coverage rates of norminal 90\% bootstrap confidence intervals}&#10;\centering % used for centering Table&#10;\setlength{\tabcolsep}{0.19cm}&#10;\begin{tabular}{l c c c c c c c c c c c}&#10;          \hline\hline&#10;&#10;    % after \\: \hline or \cline{col1-col2} \cline{col3-col4} ...&#10;   &amp; $\hat{\beta}_1$ &amp; $\hat{\beta}_2$ &amp; $\hat{\beta}_3$  &amp;  &amp; $\hat{\sigma}^2_1$ &amp; $\hat{\sigma}^2_c$ &amp;   &amp; $\hat{\rho}_1$ &amp; $\hat{\rho}_2$ &amp; $\hat{\rho}_3$ &amp; $\hat{\rho}_4$ \\[0.5ex]&#10;    \hline&#10;\multicolumn{12}{c}{First Order Autoregressive Correlation}\\&#10;\hline&#10;    Cluster &amp;  0.568  &amp; 0.466  &amp; 0.454 &amp;    &amp; 0.576  &amp; 0.064 &amp;   &amp;  0.190 &amp; - &amp; - &amp; -\\&#10;    Transformation &amp; 0.894  &amp; 0.900  &amp; 0.882  &amp; &amp;   0.600  &amp; 0.666 &amp;  &amp;   0.908&amp; - &amp; - &amp; - \\&#10;    MCluster &amp; 0.890  &amp; 0.880  &amp; 0.848  &amp;  &amp; 0.802  &amp; 0.940 &amp;  &amp;  0.964&amp; - &amp; - &amp; -\\&#10;&#10;  \hline&#10; \multicolumn{12}{c}{First Order Moving Average Correlation}\\&#10;  \hline&#10;    Cluster &amp;  0.576 &amp;  0.472 &amp;  0.456 &amp;  &amp;   0.564  &amp; 0.014 &amp;   &amp;  0.296&amp; - &amp; - &amp; -\\&#10;&#10;    Transformation &amp;   0.892 &amp;  0.900 &amp;  0.882  &amp;  &amp;  0.602  &amp; 0.620  &amp;  &amp;  0.900&amp; - &amp; - &amp; -\\&#10;    MCluster &amp; 0.892  &amp; 0.870 &amp;  0.858  &amp;  &amp; 0.812 &amp;  0.926 &amp;  &amp;  0.934 &amp; - &amp; - &amp; -\\&#10;    \hline&#10;  \multicolumn{12}{c}{Exchangeable Correlation} \\&#10;  \hline&#10;      Cluster &amp; 0.580 &amp;  0.470 &amp;  0.446 &amp;   &amp;  0.606 &amp;  0.540 &amp;   &amp;  0.156 &amp; - &amp; - &amp; -\\&#10;&#10;    Transformation &amp; 0.888 &amp;  0.890  &amp; 0.888  &amp;  &amp;  0.590  &amp; 0.776 &amp;   &amp;  0.944&amp; - &amp; - &amp; - \\&#10;    MCluster &amp;  0.884  &amp; 0.884  &amp; 0.868 &amp;  &amp;  0.790  &amp; 0.962  &amp;  &amp; 0.986 &amp; - &amp; - &amp; -\\&#10;   \hline&#10;   \multicolumn{12}{c}{Incompletely Unstructured Correlation} \\&#10;   \hline&#10;         Cluster  &amp;  0.568 &amp;  0.454  &amp; 0.468  &amp;  &amp;  0.590  &amp; 0.200 &amp;    &amp; 0.174 &amp;  0.204  &amp; 0.256  &amp; 0.398\\&#10;&#10;    Transformation &amp;  0.886  &amp; 0.918 &amp;  0.890  &amp;  &amp;  0.596  &amp; 0.730  &amp;   &amp; 0.920 &amp;  0.916  &amp; 0.902  &amp; 0.902\\&#10;    MCluster &amp; 0.886  &amp; 0.878 &amp;  0.864 &amp;  &amp;  0.804  &amp; 0.956 &amp;  &amp;  0.970 &amp;  0.966 &amp;  0.928  &amp; 0.908\\&#10;   \hline&#10;\end{tabular}&#10;&#10;\label{table:BT coverage}&#10;\end{table}&#10;&#10;&#10;&#10;&#10;\end{document}"/>
  <p:tag name="IGUANATEXSIZE" val="30"/>
  <p:tag name="IGUANATEXCURSOR" val="2811"/>
  <p:tag name="TRANSPARENCY" val="True"/>
  <p:tag name="FILENAME" val=""/>
  <p:tag name="INPUTTYPE" val="0"/>
  <p:tag name="LATEXENGINEID" val="0"/>
  <p:tag name="TEMPFOLDER" val="C:\Workspace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87.25"/>
  <p:tag name="ORIGINALWIDTH" val="2945.25"/>
  <p:tag name="LATEXADDIN" val="\documentclass{article}&#10;\usepackage{amsmath}&#10;\pagestyle{empty}&#10;\begin{document}&#10;&#10;&#10;\begin{flalign*}&#10;\label{RM cov}&#10;\underbrace{\sum^{c-2}_{j=1} \mathbf{Z}_j \mathbf{u}_j}_{\mbox{random effect}}  + \underbrace{\mathbf{u}_{c-1}}_{\mbox{measurement error}} + \underbrace{\mathbf{C}^{1/2}\mathbf{u}_{c}}_{\mbox{serial correlation}}&#10;\end{flalign*}&#10;&#10;\end{document}"/>
  <p:tag name="IGUANATEXSIZE" val="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8"/>
  <p:tag name="ORIGINALWIDTH" val="2134.5"/>
  <p:tag name="LATEXADDIN" val="\documentclass{article}&#10;\usepackage{amsmath}&#10;\pagestyle{empty}&#10;\begin{document}&#10;\begin{equation*}&#10;\mathbf{y}_k=\mathbf{X}_k \boldsymbol{\beta}+\sum^{c-1}_{j=1} \mathbf{Z}_j^{(k)} \mathbf{u}_{jk} + \mathbf{Z}_c^{(k)} \mathbf{C}^{1/2}_k \mathbf{u}_{ck}&#10;\end{equation*}&#10;&#10;&#10;&#10;\end{document}"/>
  <p:tag name="IGUANATEXSIZE" val="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66"/>
  <p:tag name="ORIGINALWIDTH" val="1125.75"/>
  <p:tag name="OUTPUTDPI" val="1200"/>
  <p:tag name="LATEXADDIN" val="\documentclass{article}&#10;\usepackage{amsmath}&#10;\pagestyle{empty}&#10;\begin{document}&#10;&#10;&#10;\begin{equation*}&#10;\sum_{k=1}^{K} \mathbf{U}(\mathbf{y}_k, \mathbf{X}_k, \boldsymbol{\theta})=\mathbf{0}&#10;\end{equation*}&#10;\end{document}"/>
  <p:tag name="IGUANATEXSIZE" val="20"/>
  <p:tag name="IGUANATEXCURSOR" val="184"/>
  <p:tag name="TRANSPARENCY" val="True"/>
  <p:tag name="FILENAME" val=""/>
  <p:tag name="INPUTTYPE" val="0"/>
  <p:tag name="LATEXENGINEID" val="0"/>
  <p:tag name="TEMPFOLDER" val="C:\Workspace\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57.25"/>
  <p:tag name="ORIGINALWIDTH" val="4132.5"/>
  <p:tag name="OUTPUTDPI" val="1200"/>
  <p:tag name="LATEXADDIN" val="\documentclass{article}&#10;\usepackage{amsmath}&#10;\pagestyle{empty}&#10;\begin{document}&#10;&#10;&#10;\begin{multline*}&#10;\label{mod GEE:tau}&#10;U_{\boldsymbol{\tau}} (\tau_j)&#10; = \sum^{K}_{k=1} \{ \frac{1}{2} ( \mathbf{Y}_k - \boldsymbol{\mu}_{k} )^{T} \mathbf{V}_{k}^{-1}\, \frac{\partial \mathbf{V}_{k}}{\partial \tau_j} \, \mathbf{V}_{k}^{-1} ( \mathbf{Y}_k - \boldsymbol{\mu}_{k} )&#10; - \frac{1}{2} \, tr ( \mathbf{V}_{k}^{-1}\, \frac{\partial \mathbf{V}_{k}}{\partial \tau_j})\, \}=0 ,\,\\&#10; j=1,\ldots, l\;.&#10;\end{multline*}&#10;&#10;\end{document}"/>
  <p:tag name="IGUANATEXSIZE" val="20"/>
  <p:tag name="IGUANATEXCURSOR" val="467"/>
  <p:tag name="TRANSPARENCY" val="True"/>
  <p:tag name="FILENAME" val=""/>
  <p:tag name="INPUTTYPE" val="0"/>
  <p:tag name="LATEXENGINEID" val="0"/>
  <p:tag name="TEMPFOLDER" val="C:\Workspace\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66"/>
  <p:tag name="ORIGINALWIDTH" val="2208"/>
  <p:tag name="OUTPUTDPI" val="1200"/>
  <p:tag name="LATEXADDIN" val="\documentclass{article}&#10;\usepackage{amsmath}&#10;\pagestyle{empty}&#10;\begin{document}&#10;&#10;\begin{equation*}&#10;\mathbf{U}_{\boldsymbol{\beta}} (\boldsymbol{\beta})&#10;= \sum^{K}_{k=1} \frac{\partial \boldsymbol{\mu}_k^{T}}{\partial \boldsymbol{\beta}}\, \mathbf{V}_{k}^{-1}\left( \mathbf{Y}_k - \boldsymbol{\mu}_{k} \right)= \mathbf{0}_p \;,&#10;\label{mod GEE:beta}&#10;\end{equation*}&#10;&#10;\end{document}"/>
  <p:tag name="IGUANATEXSIZE" val="20"/>
  <p:tag name="IGUANATEXCURSOR" val="97"/>
  <p:tag name="TRANSPARENCY" val="True"/>
  <p:tag name="FILENAME" val=""/>
  <p:tag name="INPUTTYPE" val="0"/>
  <p:tag name="LATEXENGINEID" val="0"/>
  <p:tag name="TEMPFOLDER" val="C:\Workspace\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66.75"/>
  <p:tag name="ORIGINALWIDTH" val="3768.75"/>
  <p:tag name="LATEXADDIN" val="\documentclass{article}&#10;\usepackage{amsmath}&#10;\pagestyle{empty}&#10;\begin{document}&#10;&#10;\begin{equation*}&#10;\label{Quasi-likelihood fn}&#10;\mathbf{Q}(\boldsymbol{\theta})=\sum^{K}_{k=1} [ -\frac{1}{2} \{\mathbf{Y}_k - \boldsymbol{\mu}_k(\boldsymbol{\beta})\}^{T} \mathbf{V}_{k}^{-1}(\boldsymbol{\theta}) \{\mathbf{Y}_k - \boldsymbol{\mu}_k(\boldsymbol{\beta})\} -\frac{1}{2} \log |\mathbf{V}_{k}(\boldsymbol{\theta})| ]&#10;\end{equation*}&#10;&#10;&#10;\end{document}"/>
  <p:tag name="IGUANATEXSIZE" val="30"/>
</p:tagLst>
</file>

<file path=ppt/theme/theme1.xml><?xml version="1.0" encoding="utf-8"?>
<a:theme xmlns:a="http://schemas.openxmlformats.org/drawingml/2006/main" name="ANUPowerpointTemplate2010">
  <a:themeElements>
    <a:clrScheme name="ANUPowerpointTemplate201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NUPowerpointTemplate2010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ANUPowerpointTemplate20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ANUPowerpointTemplate2010</Template>
  <TotalTime>1473</TotalTime>
  <Words>528</Words>
  <Application>Microsoft Office PowerPoint</Application>
  <PresentationFormat>On-screen Show (4:3)</PresentationFormat>
  <Paragraphs>126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Cambria Math</vt:lpstr>
      <vt:lpstr>ANUPowerpointTemplate2010</vt:lpstr>
      <vt:lpstr>Bootstrap influence on the variance component estimators in the longitudinal data with multiple sources of variation</vt:lpstr>
      <vt:lpstr>Outline</vt:lpstr>
      <vt:lpstr>Linear Mixed Models</vt:lpstr>
      <vt:lpstr>Parameter Estimation</vt:lpstr>
      <vt:lpstr>PowerPoint Presentation</vt:lpstr>
      <vt:lpstr>Bootstrap Inference</vt:lpstr>
      <vt:lpstr>Semiparametric Bootstraps</vt:lpstr>
      <vt:lpstr>Estimating Equation Bootstraps</vt:lpstr>
      <vt:lpstr>Estimating Equation Bootstraps</vt:lpstr>
      <vt:lpstr>New Estimating Equation Bootstrap: Mixed Cluster Bootstrap</vt:lpstr>
      <vt:lpstr>PowerPoint Presentation</vt:lpstr>
      <vt:lpstr>Validating Bootstrap Methods</vt:lpstr>
      <vt:lpstr>PowerPoint Presentation</vt:lpstr>
      <vt:lpstr>PowerPoint Presentation</vt:lpstr>
      <vt:lpstr>Bootstrap Results: coverage</vt:lpstr>
      <vt:lpstr>Bootstrap Results: bootstrap estimation</vt:lpstr>
      <vt:lpstr>Foliar Nutrient Study</vt:lpstr>
      <vt:lpstr>PowerPoint Presentation</vt:lpstr>
      <vt:lpstr>PowerPoint Presentation</vt:lpstr>
      <vt:lpstr>PowerPoint Presentation</vt:lpstr>
      <vt:lpstr>Highlights and Future Directions</vt:lpstr>
    </vt:vector>
  </TitlesOfParts>
  <Company>The Australian National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u4031391</dc:creator>
  <cp:lastModifiedBy>Pauline Ding</cp:lastModifiedBy>
  <cp:revision>102</cp:revision>
  <cp:lastPrinted>2015-11-27T05:12:37Z</cp:lastPrinted>
  <dcterms:created xsi:type="dcterms:W3CDTF">2010-10-19T05:25:31Z</dcterms:created>
  <dcterms:modified xsi:type="dcterms:W3CDTF">2015-12-01T23:16:00Z</dcterms:modified>
</cp:coreProperties>
</file>