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62" r:id="rId1"/>
  </p:sldMasterIdLst>
  <p:notesMasterIdLst>
    <p:notesMasterId r:id="rId29"/>
  </p:notesMasterIdLst>
  <p:handoutMasterIdLst>
    <p:handoutMasterId r:id="rId30"/>
  </p:handoutMasterIdLst>
  <p:sldIdLst>
    <p:sldId id="260" r:id="rId2"/>
    <p:sldId id="545" r:id="rId3"/>
    <p:sldId id="556" r:id="rId4"/>
    <p:sldId id="558" r:id="rId5"/>
    <p:sldId id="596" r:id="rId6"/>
    <p:sldId id="560" r:id="rId7"/>
    <p:sldId id="551" r:id="rId8"/>
    <p:sldId id="547" r:id="rId9"/>
    <p:sldId id="528" r:id="rId10"/>
    <p:sldId id="561" r:id="rId11"/>
    <p:sldId id="574" r:id="rId12"/>
    <p:sldId id="573" r:id="rId13"/>
    <p:sldId id="575" r:id="rId14"/>
    <p:sldId id="586" r:id="rId15"/>
    <p:sldId id="583" r:id="rId16"/>
    <p:sldId id="584" r:id="rId17"/>
    <p:sldId id="579" r:id="rId18"/>
    <p:sldId id="587" r:id="rId19"/>
    <p:sldId id="590" r:id="rId20"/>
    <p:sldId id="589" r:id="rId21"/>
    <p:sldId id="591" r:id="rId22"/>
    <p:sldId id="592" r:id="rId23"/>
    <p:sldId id="593" r:id="rId24"/>
    <p:sldId id="597" r:id="rId25"/>
    <p:sldId id="563" r:id="rId26"/>
    <p:sldId id="537" r:id="rId27"/>
    <p:sldId id="598" r:id="rId28"/>
  </p:sldIdLst>
  <p:sldSz cx="12192000" cy="6858000"/>
  <p:notesSz cx="9931400" cy="6794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39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B48"/>
    <a:srgbClr val="50921E"/>
    <a:srgbClr val="5A6947"/>
    <a:srgbClr val="E260CF"/>
    <a:srgbClr val="A86ED4"/>
    <a:srgbClr val="BA5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59" autoAdjust="0"/>
    <p:restoredTop sz="78084" autoAdjust="0"/>
  </p:normalViewPr>
  <p:slideViewPr>
    <p:cSldViewPr snapToGrid="0" showGuides="1">
      <p:cViewPr varScale="1">
        <p:scale>
          <a:sx n="68" d="100"/>
          <a:sy n="68" d="100"/>
        </p:scale>
        <p:origin x="912" y="72"/>
      </p:cViewPr>
      <p:guideLst>
        <p:guide orient="horz" pos="2183"/>
        <p:guide pos="3817"/>
        <p:guide pos="3953"/>
      </p:guideLst>
    </p:cSldViewPr>
  </p:slideViewPr>
  <p:outlineViewPr>
    <p:cViewPr>
      <p:scale>
        <a:sx n="33" d="100"/>
        <a:sy n="33" d="100"/>
      </p:scale>
      <p:origin x="0" y="-3051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10" d="100"/>
          <a:sy n="110" d="100"/>
        </p:scale>
        <p:origin x="148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4303606" cy="340905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>
              <a:defRPr sz="11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5498" y="3"/>
            <a:ext cx="4303606" cy="340905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>
              <a:defRPr sz="1100"/>
            </a:lvl1pPr>
          </a:lstStyle>
          <a:p>
            <a:fld id="{AF1CD560-08DE-4F87-812D-901F3BD7DA1B}" type="datetimeFigureOut">
              <a:rPr lang="en-AU" smtClean="0"/>
              <a:t>2/12/2015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3599"/>
            <a:ext cx="4303606" cy="340904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>
              <a:defRPr sz="11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5498" y="6453599"/>
            <a:ext cx="4303606" cy="340904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>
              <a:defRPr sz="1100"/>
            </a:lvl1pPr>
          </a:lstStyle>
          <a:p>
            <a:fld id="{ABE49617-07FD-4A54-8005-027F7DE39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361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4303606" cy="340905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>
              <a:defRPr sz="11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5498" y="3"/>
            <a:ext cx="4303606" cy="340905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>
              <a:defRPr sz="1100"/>
            </a:lvl1pPr>
          </a:lstStyle>
          <a:p>
            <a:fld id="{30D1D548-7A96-4BA7-9179-ABE28076B42C}" type="datetimeFigureOut">
              <a:rPr lang="en-AU" smtClean="0"/>
              <a:t>2/12/2015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140" y="3269856"/>
            <a:ext cx="7945120" cy="2675334"/>
          </a:xfrm>
          <a:prstGeom prst="rect">
            <a:avLst/>
          </a:prstGeom>
        </p:spPr>
        <p:txBody>
          <a:bodyPr vert="horz" lIns="91423" tIns="45712" rIns="91423" bIns="4571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3599"/>
            <a:ext cx="4303606" cy="340904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>
              <a:defRPr sz="11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5498" y="6453599"/>
            <a:ext cx="4303606" cy="340904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>
              <a:defRPr sz="1100"/>
            </a:lvl1pPr>
          </a:lstStyle>
          <a:p>
            <a:fld id="{2A961751-8810-4AAB-92B3-14D79E09F2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192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1751-8810-4AAB-92B3-14D79E09F27E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908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2528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3200" dirty="0" smtClean="0"/>
          </a:p>
        </p:txBody>
      </p:sp>
    </p:spTree>
    <p:extLst>
      <p:ext uri="{BB962C8B-B14F-4D97-AF65-F5344CB8AC3E}">
        <p14:creationId xmlns:p14="http://schemas.microsoft.com/office/powerpoint/2010/main" val="2484534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3200" dirty="0" smtClean="0"/>
          </a:p>
        </p:txBody>
      </p:sp>
    </p:spTree>
    <p:extLst>
      <p:ext uri="{BB962C8B-B14F-4D97-AF65-F5344CB8AC3E}">
        <p14:creationId xmlns:p14="http://schemas.microsoft.com/office/powerpoint/2010/main" val="840658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3200" dirty="0" smtClean="0"/>
          </a:p>
        </p:txBody>
      </p:sp>
    </p:spTree>
    <p:extLst>
      <p:ext uri="{BB962C8B-B14F-4D97-AF65-F5344CB8AC3E}">
        <p14:creationId xmlns:p14="http://schemas.microsoft.com/office/powerpoint/2010/main" val="1227898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1751-8810-4AAB-92B3-14D79E09F27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8615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1751-8810-4AAB-92B3-14D79E09F27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368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1751-8810-4AAB-92B3-14D79E09F27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018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1751-8810-4AAB-92B3-14D79E09F27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5442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1751-8810-4AAB-92B3-14D79E09F27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467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04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5108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74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2360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1751-8810-4AAB-92B3-14D79E09F27E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8615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20200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500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562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lang="en-AU" sz="3200" dirty="0" smtClean="0"/>
          </a:p>
        </p:txBody>
      </p:sp>
    </p:spTree>
    <p:extLst>
      <p:ext uri="{BB962C8B-B14F-4D97-AF65-F5344CB8AC3E}">
        <p14:creationId xmlns:p14="http://schemas.microsoft.com/office/powerpoint/2010/main" val="3708900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170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3200" dirty="0" smtClean="0"/>
          </a:p>
        </p:txBody>
      </p:sp>
    </p:spTree>
    <p:extLst>
      <p:ext uri="{BB962C8B-B14F-4D97-AF65-F5344CB8AC3E}">
        <p14:creationId xmlns:p14="http://schemas.microsoft.com/office/powerpoint/2010/main" val="217579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81" y="286605"/>
            <a:ext cx="10711542" cy="90092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4379" y="6459787"/>
            <a:ext cx="11352811" cy="365125"/>
          </a:xfrm>
        </p:spPr>
        <p:txBody>
          <a:bodyPr/>
          <a:lstStyle/>
          <a:p>
            <a:r>
              <a:rPr lang="en-AU" sz="1400" b="1" dirty="0" err="1" smtClean="0"/>
              <a:t>liliana</a:t>
            </a:r>
            <a:r>
              <a:rPr lang="en-AU" sz="1400" b="1" dirty="0" smtClean="0"/>
              <a:t> Orellana                                                                       DEAKIN BIOSTATISTICS UNIT                                                                                 </a:t>
            </a:r>
            <a:r>
              <a:rPr lang="en-AU" sz="1400" b="1" dirty="0" err="1" smtClean="0"/>
              <a:t>november</a:t>
            </a:r>
            <a:r>
              <a:rPr lang="en-AU" sz="1400" dirty="0" smtClean="0"/>
              <a:t> </a:t>
            </a:r>
            <a:r>
              <a:rPr lang="en-AU" sz="1400" b="1" dirty="0" smtClean="0"/>
              <a:t>2015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47678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Designing Clinical Trials                     Deakin Biostatistics Unit                               July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5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Designing Clinical Trials                     Deakin Biostatistics Unit                               July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697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Designing Clinical Trials                     Deakin Biostatistics Unit                               July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5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Designing Clinical Trials                     Deakin Biostatistics Unit                               July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Designing Clinical Trials                     Deakin Biostatistics Unit                               July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Designing Clinical Trials                     Deakin Biostatistics Unit                               July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7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Designing Clinical Trials                     Deakin Biostatistics Unit                               July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03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Designing Clinical Trials                     Deakin Biostatistics Unit                               July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Designing Clinical Trials                     Deakin Biostatistics Unit                               July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3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881" y="286605"/>
            <a:ext cx="11839698" cy="900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003" y="1353786"/>
            <a:ext cx="11780323" cy="48213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379" y="6459787"/>
            <a:ext cx="113528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Designing Clinical Trials                     Deakin Biostatistics Unit                               July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7190" y="6459787"/>
            <a:ext cx="522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160" y="0"/>
            <a:ext cx="1336840" cy="13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1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df"/><Relationship Id="rId13" Type="http://schemas.openxmlformats.org/officeDocument/2006/relationships/image" Target="../media/image14.png"/><Relationship Id="rId7" Type="http://schemas.openxmlformats.org/officeDocument/2006/relationships/image" Target="../media/image9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5.pdf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1.pd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83.pd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df"/><Relationship Id="rId3" Type="http://schemas.openxmlformats.org/officeDocument/2006/relationships/image" Target="../media/image281.pd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5.pdf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5.pd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7.pd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6.pd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777" y="14991"/>
            <a:ext cx="1184223" cy="118422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2670048"/>
          </a:xfrm>
        </p:spPr>
        <p:txBody>
          <a:bodyPr>
            <a:normAutofit/>
          </a:bodyPr>
          <a:lstStyle/>
          <a:p>
            <a:r>
              <a:rPr lang="en-AU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novel methodology for identification </a:t>
            </a:r>
            <a:r>
              <a:rPr lang="en-AU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inhomogeneities in climate time series </a:t>
            </a:r>
            <a:endParaRPr lang="en-AU" sz="4400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7201" y="3737064"/>
            <a:ext cx="1004652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AU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Andrés Farall</a:t>
            </a:r>
            <a:r>
              <a:rPr lang="en-AU" sz="32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AU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Jean-Phillipe Boulanger</a:t>
            </a:r>
            <a:r>
              <a:rPr lang="en-AU" sz="3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AU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A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Liliana </a:t>
            </a:r>
            <a:r>
              <a:rPr lang="en-AU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Orellana</a:t>
            </a:r>
            <a:r>
              <a:rPr lang="en-AU" sz="3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AU" sz="3200" baseline="30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8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A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CLARIS LPB Project - University of Buenos Aires </a:t>
            </a:r>
          </a:p>
          <a:p>
            <a:r>
              <a:rPr lang="en-AU" sz="28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A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Biostatistics </a:t>
            </a:r>
            <a:r>
              <a:rPr lang="en-A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 - Deakin </a:t>
            </a:r>
            <a:r>
              <a:rPr lang="en-A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University</a:t>
            </a:r>
          </a:p>
          <a:p>
            <a:endParaRPr lang="en-A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AU" sz="2400" dirty="0" smtClean="0"/>
              <a:t>CLARIS LPB.  A Europe-South </a:t>
            </a:r>
            <a:r>
              <a:rPr lang="en-AU" sz="2400" dirty="0"/>
              <a:t>America Network for </a:t>
            </a:r>
            <a:r>
              <a:rPr lang="en-AU" sz="2400" dirty="0" smtClean="0"/>
              <a:t>Climate </a:t>
            </a:r>
            <a:r>
              <a:rPr lang="en-AU" sz="2400" dirty="0"/>
              <a:t>Change Assessment and Impact Studies in La Plata </a:t>
            </a:r>
            <a:r>
              <a:rPr lang="en-AU" sz="2400" dirty="0" smtClean="0"/>
              <a:t>Basin</a:t>
            </a:r>
            <a:endParaRPr lang="en-A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10" name="Imagen 3" descr="logo_clar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0"/>
            <a:ext cx="1283767" cy="130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encrypted-tbn1.gstatic.com/images?q=tbn:ANd9GcT6Xu6nSzyjzAKy0u05jGeZMFlPztgwqkjnQM42d0Lh2bU9ofK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724" y="14989"/>
            <a:ext cx="1253496" cy="11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049312" y="3429000"/>
            <a:ext cx="10138411" cy="1893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5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811530" y="1368535"/>
                <a:ext cx="10980136" cy="5073208"/>
              </a:xfrm>
            </p:spPr>
            <p:txBody>
              <a:bodyPr>
                <a:noAutofit/>
              </a:bodyPr>
              <a:lstStyle/>
              <a:p>
                <a:pPr marL="182562" lvl="2" indent="0">
                  <a:spcAft>
                    <a:spcPts val="2400"/>
                  </a:spcAft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AU" sz="32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U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3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AU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3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AU" sz="3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AU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AU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32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AU" sz="3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l-G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sSub>
                                    <m:sSubPr>
                                      <m:ctrlPr>
                                        <a:rPr lang="en-AU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32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𝛴</m:t>
                                      </m:r>
                                    </m:e>
                                    <m:sub>
                                      <m:r>
                                        <a:rPr lang="en-AU" sz="3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AU" sz="3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AU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3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AU" sz="3200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AU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AU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32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AU" sz="3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3200" dirty="0" smtClean="0"/>
              </a:p>
              <a:p>
                <a:pPr marL="182562" lvl="2" indent="0">
                  <a:spcAft>
                    <a:spcPts val="1200"/>
                  </a:spcAft>
                  <a:buSzPct val="100000"/>
                  <a:buNone/>
                </a:pPr>
                <a:r>
                  <a:rPr lang="en-AU" sz="3200" dirty="0" smtClean="0"/>
                  <a:t>Using </a:t>
                </a:r>
                <a:r>
                  <a:rPr lang="en-AU" sz="3200" dirty="0"/>
                  <a:t>sliding </a:t>
                </a:r>
                <a:r>
                  <a:rPr lang="en-AU" sz="3200" dirty="0" smtClean="0"/>
                  <a:t>windows centred at </a:t>
                </a:r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sz="3200" dirty="0" smtClean="0"/>
              </a:p>
              <a:p>
                <a:pPr marL="182562" lvl="2" indent="0">
                  <a:spcAft>
                    <a:spcPts val="1200"/>
                  </a:spcAft>
                  <a:buSzPct val="1000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AU" sz="3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sz="3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sz="3200" dirty="0" smtClean="0"/>
                  <a:t> multivariate median</a:t>
                </a:r>
              </a:p>
              <a:p>
                <a:pPr marL="182562" lvl="2" indent="0">
                  <a:buSzPct val="1000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AU" sz="3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𝛴</m:t>
                            </m:r>
                          </m:e>
                        </m:acc>
                      </m:e>
                      <m:sub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sz="3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sz="3200" dirty="0" smtClean="0"/>
                  <a:t> Orthogonalized </a:t>
                </a:r>
                <a:r>
                  <a:rPr lang="en-AU" sz="3200" dirty="0" err="1" smtClean="0"/>
                  <a:t>Gnanadesikan</a:t>
                </a:r>
                <a:r>
                  <a:rPr lang="en-AU" sz="3200" dirty="0" smtClean="0"/>
                  <a:t>/</a:t>
                </a:r>
                <a:r>
                  <a:rPr lang="en-AU" sz="3200" dirty="0" err="1" smtClean="0"/>
                  <a:t>Kettenring</a:t>
                </a:r>
                <a:r>
                  <a:rPr lang="en-AU" sz="3200" dirty="0" smtClean="0"/>
                  <a:t> (OGK)</a:t>
                </a:r>
                <a:r>
                  <a:rPr lang="el-GR" sz="3200" baseline="30000" dirty="0"/>
                  <a:t> ¥</a:t>
                </a:r>
                <a:r>
                  <a:rPr lang="en-AU" sz="3200" dirty="0" smtClean="0"/>
                  <a:t> </a:t>
                </a:r>
                <a:r>
                  <a:rPr lang="en-AU" sz="3200" dirty="0"/>
                  <a:t>procedure </a:t>
                </a:r>
                <a:r>
                  <a:rPr lang="en-AU" sz="3200" dirty="0" smtClean="0"/>
                  <a:t> </a:t>
                </a:r>
              </a:p>
              <a:p>
                <a:pPr marL="633730" lvl="3" indent="-268288">
                  <a:buSzPct val="100000"/>
                </a:pPr>
                <a:r>
                  <a:rPr lang="en-AU" sz="2800" dirty="0" smtClean="0"/>
                  <a:t>relatively fast, based on robust estimation of</a:t>
                </a:r>
              </a:p>
              <a:p>
                <a:pPr marL="182562" lvl="2" indent="0" algn="ctr">
                  <a:spcAft>
                    <a:spcPts val="2400"/>
                  </a:spcAft>
                  <a:buSzPct val="1000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A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A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𝑘𝑘</m:t>
                        </m:r>
                      </m:sub>
                    </m:sSub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3200" dirty="0"/>
              </a:p>
              <a:p>
                <a:pPr marL="633730" lvl="3" indent="-268288">
                  <a:spcAft>
                    <a:spcPts val="0"/>
                  </a:spcAft>
                  <a:buSzPct val="100000"/>
                </a:pPr>
                <a:r>
                  <a:rPr lang="en-AU" sz="2800" dirty="0" smtClean="0"/>
                  <a:t>Assumption</a:t>
                </a:r>
                <a:r>
                  <a:rPr lang="en-AU" sz="2800" dirty="0"/>
                  <a:t>: </a:t>
                </a:r>
                <a:r>
                  <a:rPr lang="en-AU" sz="2800" dirty="0" smtClean="0"/>
                  <a:t>correlations </a:t>
                </a:r>
                <a:r>
                  <a:rPr lang="en-AU" sz="2800" dirty="0"/>
                  <a:t>between monitoring stations </a:t>
                </a:r>
                <a:r>
                  <a:rPr lang="en-AU" sz="2800" dirty="0" smtClean="0"/>
                  <a:t>do not </a:t>
                </a:r>
                <a:r>
                  <a:rPr lang="en-AU" sz="2800" dirty="0"/>
                  <a:t>change over </a:t>
                </a:r>
                <a:r>
                  <a:rPr lang="en-AU" sz="2800" dirty="0" smtClean="0"/>
                  <a:t>time</a:t>
                </a:r>
              </a:p>
              <a:p>
                <a:pPr marL="0" lvl="1" indent="-318" algn="r">
                  <a:buSzPct val="100000"/>
                  <a:buNone/>
                </a:pPr>
                <a:r>
                  <a:rPr lang="el-GR" baseline="30000" dirty="0" smtClean="0"/>
                  <a:t>¥ </a:t>
                </a:r>
                <a:r>
                  <a:rPr lang="en-AU" sz="2400" dirty="0" err="1" smtClean="0"/>
                  <a:t>Maronna</a:t>
                </a:r>
                <a:r>
                  <a:rPr lang="en-AU" sz="2400" dirty="0" smtClean="0"/>
                  <a:t> </a:t>
                </a:r>
                <a:r>
                  <a:rPr lang="en-AU" sz="2400" dirty="0"/>
                  <a:t>and </a:t>
                </a:r>
                <a:r>
                  <a:rPr lang="en-AU" sz="2400" dirty="0" err="1"/>
                  <a:t>Zammar</a:t>
                </a:r>
                <a:r>
                  <a:rPr lang="en-AU" sz="2400" dirty="0"/>
                  <a:t>, 2002</a:t>
                </a:r>
                <a:endParaRPr lang="en-AU" dirty="0" smtClean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1530" y="1368535"/>
                <a:ext cx="10980136" cy="5073208"/>
              </a:xfrm>
              <a:blipFill rotWithShape="0">
                <a:blip r:embed="rId3"/>
                <a:stretch>
                  <a:fillRect l="-555" r="-1721" b="-43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b="1"/>
              <a:t>10</a:t>
            </a:fld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70015" y="286605"/>
                <a:ext cx="10343407" cy="900927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AU" dirty="0" smtClean="0"/>
                  <a:t>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AU" dirty="0"/>
                  <a:t> and </a:t>
                </a:r>
                <a:r>
                  <a:rPr lang="en-AU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0015" y="286605"/>
                <a:ext cx="10343407" cy="900927"/>
              </a:xfrm>
              <a:blipFill rotWithShape="0">
                <a:blip r:embed="rId4"/>
                <a:stretch>
                  <a:fillRect t="-5405" b="-371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739342" y="1177170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906588" y="5725424"/>
            <a:ext cx="4368800" cy="9779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6769100" y="5675193"/>
            <a:ext cx="5422900" cy="1041400"/>
          </a:xfrm>
          <a:prstGeom prst="rect">
            <a:avLst/>
          </a:prstGeom>
          <a:solidFill>
            <a:srgbClr val="FF0000">
              <a:alpha val="0"/>
            </a:srgbClr>
          </a:solidFill>
          <a:ln w="25400" cmpd="sng">
            <a:solidFill>
              <a:srgbClr val="6FCB48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28600"/>
                <a:ext cx="1219199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 algn="ctr" defTabSz="914400"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AU" sz="4000" spc="-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rPr>
                  <a:t>D</a:t>
                </a:r>
                <a:r>
                  <a:rPr lang="en-AU" sz="4000" spc="-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rPr>
                  <a:t>istribution of depths (shift at </a:t>
                </a:r>
                <a14:m>
                  <m:oMath xmlns:m="http://schemas.openxmlformats.org/officeDocument/2006/math">
                    <m:r>
                      <a:rPr lang="en-AU" sz="3800" b="0" i="1" spc="-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𝑡</m:t>
                    </m:r>
                    <m:r>
                      <a:rPr lang="en-AU" sz="3800" b="0" i="0" spc="-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a:rPr lang="en-AU" sz="3800" b="0" i="1" spc="-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𝑛</m:t>
                    </m:r>
                  </m:oMath>
                </a14:m>
                <a:r>
                  <a:rPr lang="en-AU" altLang="en-US" sz="3800" spc="-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rPr>
                  <a:t>)</a:t>
                </a:r>
                <a:endParaRPr lang="en-AU" altLang="en-US" sz="380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"/>
                <a:ext cx="12191999" cy="615553"/>
              </a:xfrm>
              <a:prstGeom prst="rect">
                <a:avLst/>
              </a:prstGeom>
              <a:blipFill rotWithShape="0">
                <a:blip r:embed="rId10"/>
                <a:stretch>
                  <a:fillRect t="-32000" b="-43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739342" y="861731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1319" y="1528549"/>
                <a:ext cx="2879678" cy="54354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=1, …,</m:t>
                      </m:r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19" y="1528549"/>
                <a:ext cx="2879678" cy="5435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5534" y="2376989"/>
                <a:ext cx="4026090" cy="543547"/>
              </a:xfrm>
              <a:prstGeom prst="rect">
                <a:avLst/>
              </a:prstGeom>
              <a:noFill/>
              <a:ln w="25400">
                <a:solidFill>
                  <a:srgbClr val="6FCB4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+1, …,</m:t>
                      </m:r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4" y="2376989"/>
                <a:ext cx="4026090" cy="54354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5400">
                <a:solidFill>
                  <a:srgbClr val="6FCB48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29100" y="973455"/>
            <a:ext cx="3733800" cy="4591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5752" y="982980"/>
            <a:ext cx="39528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7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b="1"/>
              <a:t>12</a:t>
            </a:fld>
            <a:endParaRPr lang="en-US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5735" y="103725"/>
            <a:ext cx="10343407" cy="900927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 smtClean="0"/>
              <a:t>The standardized Kolmogorov-Smirnov statistic</a:t>
            </a:r>
            <a:endParaRPr lang="en-AU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39342" y="1055875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788670" y="1353786"/>
                <a:ext cx="10995660" cy="5142548"/>
              </a:xfrm>
            </p:spPr>
            <p:txBody>
              <a:bodyPr>
                <a:noAutofit/>
              </a:bodyPr>
              <a:lstStyle/>
              <a:p>
                <a:pPr marL="0" indent="0">
                  <a:spcAft>
                    <a:spcPts val="2400"/>
                  </a:spcAft>
                  <a:buNone/>
                </a:pPr>
                <a:r>
                  <a:rPr lang="en-AU" sz="3200" dirty="0" smtClean="0"/>
                  <a:t>We can </a:t>
                </a:r>
                <a:r>
                  <a:rPr lang="en-AU" sz="3200" dirty="0" smtClean="0">
                    <a:solidFill>
                      <a:schemeClr val="accent2"/>
                    </a:solidFill>
                  </a:rPr>
                  <a:t>compare the distributions of depths </a:t>
                </a:r>
                <a:r>
                  <a:rPr lang="en-AU" sz="3200" dirty="0" smtClean="0"/>
                  <a:t>before and after the potential breakpoint using the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sz="3200" dirty="0" smtClean="0"/>
                  <a:t> statistics</a:t>
                </a:r>
              </a:p>
              <a:p>
                <a:pPr marL="0" indent="0">
                  <a:spcAft>
                    <a:spcPts val="3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>
                          <a:latin typeface="Cambria Math" panose="02040503050406030204" pitchFamily="18" charset="0"/>
                        </a:rPr>
                        <m:t>𝐾𝑆</m:t>
                      </m:r>
                      <m:d>
                        <m:dPr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AU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AU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AU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num>
                            <m:den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𝑠𝑢𝑝</m:t>
                      </m:r>
                      <m:d>
                        <m:dPr>
                          <m:begChr m:val="|"/>
                          <m:endChr m:val="|"/>
                          <m:ctrlPr>
                            <a:rPr lang="en-AU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AU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AU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AU" sz="3200" dirty="0" smtClean="0"/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en-AU" sz="3200" dirty="0" smtClean="0"/>
                  <a:t>The approximate distribution of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𝐾𝑆</m:t>
                    </m:r>
                    <m:d>
                      <m:dPr>
                        <m:ctrlPr>
                          <a:rPr lang="en-A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3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AU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AU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AU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3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AU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AU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AU" sz="3200" dirty="0" smtClean="0"/>
                  <a:t> under the  null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sz="32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en-US" sz="32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altLang="en-US" sz="32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altLang="en-US" sz="32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AU" altLang="en-US" sz="32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en-US" sz="32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AU" altLang="en-US" sz="32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altLang="en-US" sz="32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en-US" sz="32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en-US" sz="32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AU" altLang="en-US" sz="32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200" dirty="0" smtClean="0"/>
                  <a:t>) can be obtained using </a:t>
                </a:r>
                <a:r>
                  <a:rPr lang="en-AU" sz="3200" dirty="0" smtClean="0">
                    <a:solidFill>
                      <a:schemeClr val="accent2"/>
                    </a:solidFill>
                  </a:rPr>
                  <a:t>Block-Bootstrap</a:t>
                </a:r>
                <a:r>
                  <a:rPr lang="en-AU" sz="3200" baseline="30000" dirty="0" smtClean="0">
                    <a:solidFill>
                      <a:schemeClr val="accent2"/>
                    </a:solidFill>
                  </a:rPr>
                  <a:t>¥</a:t>
                </a:r>
                <a:endParaRPr lang="en-AU" sz="3200" dirty="0" smtClean="0">
                  <a:solidFill>
                    <a:schemeClr val="accent2"/>
                  </a:solidFill>
                </a:endParaRPr>
              </a:p>
              <a:p>
                <a:pPr marL="633730" lvl="3" indent="-268288">
                  <a:spcAft>
                    <a:spcPts val="0"/>
                  </a:spcAft>
                  <a:buSzPct val="100000"/>
                </a:pPr>
                <a:r>
                  <a:rPr lang="en-AU" sz="2800" dirty="0"/>
                  <a:t>We sample blocks of consecutive observations to capture the structure of the stationary process. </a:t>
                </a:r>
              </a:p>
              <a:p>
                <a:pPr algn="r"/>
                <a:r>
                  <a:rPr lang="en-AU" sz="3200" baseline="30000" dirty="0" smtClean="0">
                    <a:solidFill>
                      <a:schemeClr val="accent2"/>
                    </a:solidFill>
                  </a:rPr>
                  <a:t>¥</a:t>
                </a:r>
                <a:r>
                  <a:rPr lang="en-AU" dirty="0" smtClean="0"/>
                  <a:t>Hall et al </a:t>
                </a:r>
                <a:r>
                  <a:rPr lang="en-AU" dirty="0"/>
                  <a:t>(1995</a:t>
                </a:r>
                <a:r>
                  <a:rPr lang="en-AU" dirty="0" smtClean="0"/>
                  <a:t>) </a:t>
                </a:r>
                <a:r>
                  <a:rPr lang="en-AU" sz="3200" dirty="0" smtClean="0"/>
                  <a:t> </a:t>
                </a:r>
              </a:p>
              <a:p>
                <a:pPr marL="0" indent="0">
                  <a:buNone/>
                </a:pPr>
                <a:endParaRPr lang="en-AU" sz="3200" dirty="0" smtClean="0"/>
              </a:p>
              <a:p>
                <a:endParaRPr lang="en-AU" sz="32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8670" y="1353786"/>
                <a:ext cx="10995660" cy="5142548"/>
              </a:xfrm>
              <a:blipFill rotWithShape="0">
                <a:blip r:embed="rId3"/>
                <a:stretch>
                  <a:fillRect l="-2217" t="-2488" r="-2827" b="-10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81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b="1"/>
              <a:t>13</a:t>
            </a:fld>
            <a:endParaRPr lang="en-US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5735" y="103725"/>
            <a:ext cx="10343407" cy="900927"/>
          </a:xfrm>
        </p:spPr>
        <p:txBody>
          <a:bodyPr>
            <a:normAutofit/>
          </a:bodyPr>
          <a:lstStyle/>
          <a:p>
            <a:pPr algn="ctr"/>
            <a:r>
              <a:rPr lang="es-ES_tradnl" dirty="0" smtClean="0"/>
              <a:t>Block </a:t>
            </a:r>
            <a:r>
              <a:rPr lang="en-AU" dirty="0" smtClean="0"/>
              <a:t>Bootstrap</a:t>
            </a:r>
            <a:endParaRPr lang="en-AU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39342" y="1055875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764275" y="1353785"/>
                <a:ext cx="10904561" cy="52107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dirty="0"/>
                  <a:t>Blocks </a:t>
                </a:r>
                <a:r>
                  <a:rPr lang="en-AU" dirty="0" smtClean="0"/>
                  <a:t>of fixed </a:t>
                </a:r>
                <a:r>
                  <a:rPr lang="en-AU" dirty="0"/>
                  <a:t>length </a:t>
                </a:r>
                <a14:m>
                  <m:oMath xmlns:m="http://schemas.openxmlformats.org/officeDocument/2006/math">
                    <m:r>
                      <a:rPr lang="en-AU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AU" dirty="0"/>
                  <a:t> </a:t>
                </a:r>
                <a:r>
                  <a:rPr lang="en-AU" dirty="0" smtClean="0"/>
                  <a:t>are defined </a:t>
                </a:r>
              </a:p>
              <a:p>
                <a:pPr marL="749808" lvl="1" indent="-457200"/>
                <a:r>
                  <a:rPr lang="en-AU" dirty="0" smtClean="0"/>
                  <a:t>non-overlapping </a:t>
                </a:r>
                <a:r>
                  <a:rPr lang="en-AU" dirty="0"/>
                  <a:t>or overlapping (moving BB</a:t>
                </a:r>
                <a:r>
                  <a:rPr lang="en-AU" dirty="0" smtClean="0"/>
                  <a:t>)</a:t>
                </a:r>
                <a:endParaRPr lang="en-AU" dirty="0"/>
              </a:p>
              <a:p>
                <a:pPr marL="749808" lvl="1" indent="-457200"/>
                <a14:m>
                  <m:oMath xmlns:m="http://schemas.openxmlformats.org/officeDocument/2006/math">
                    <m:r>
                      <a:rPr lang="en-AU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AU" dirty="0"/>
                  <a:t> blocks are randomly sampled with replacement</a:t>
                </a:r>
              </a:p>
              <a:p>
                <a:pPr marL="749808" lvl="1" indent="-457200">
                  <a:spcAft>
                    <a:spcPts val="1800"/>
                  </a:spcAft>
                </a:pPr>
                <a:r>
                  <a:rPr lang="en-AU" dirty="0"/>
                  <a:t>t</a:t>
                </a:r>
                <a:r>
                  <a:rPr lang="en-AU" dirty="0" smtClean="0"/>
                  <a:t>he </a:t>
                </a:r>
                <a:r>
                  <a:rPr lang="en-AU" dirty="0"/>
                  <a:t>sequence of blocks forms a new TS of length </a:t>
                </a:r>
                <a14:m>
                  <m:oMath xmlns:m="http://schemas.openxmlformats.org/officeDocument/2006/math">
                    <m:r>
                      <a:rPr lang="en-AU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n-AU" dirty="0" smtClean="0"/>
                  <a:t>The null </a:t>
                </a:r>
                <a:r>
                  <a:rPr lang="en-AU" dirty="0"/>
                  <a:t>distribution of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𝐾𝑆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AU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AU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AU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AU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AU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AU" dirty="0"/>
                  <a:t> </a:t>
                </a:r>
                <a:r>
                  <a:rPr lang="en-AU" dirty="0" smtClean="0"/>
                  <a:t>is approximated </a:t>
                </a:r>
                <a:r>
                  <a:rPr lang="en-AU" dirty="0"/>
                  <a:t>by </a:t>
                </a:r>
                <a:r>
                  <a:rPr lang="en-AU" dirty="0" smtClean="0"/>
                  <a:t>the distribution </a:t>
                </a:r>
                <a:r>
                  <a:rPr lang="en-AU" dirty="0"/>
                  <a:t>of 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600" i="1">
                              <a:latin typeface="Cambria Math" panose="02040503050406030204" pitchFamily="18" charset="0"/>
                            </a:rPr>
                            <m:t>𝐾𝑆</m:t>
                          </m:r>
                        </m:e>
                        <m:sup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AU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AU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AU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AU" sz="26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AU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num>
                            <m:den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AU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i="1" dirty="0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AU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AU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AU" sz="2600" i="1">
                                      <a:latin typeface="Cambria Math" panose="02040503050406030204" pitchFamily="18" charset="0"/>
                                    </a:rPr>
                                    <m:t>1∗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AU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AU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2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AU" sz="2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  <m:r>
                            <a:rPr lang="en-AU" sz="2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AU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AU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2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AU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AU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2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AU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AU" sz="2600" i="1">
                                      <a:latin typeface="Cambria Math" panose="02040503050406030204" pitchFamily="18" charset="0"/>
                                    </a:rPr>
                                    <m:t>2∗</m:t>
                                  </m:r>
                                </m:sup>
                              </m:sSubSup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AU" sz="26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600" i="1" dirty="0"/>
              </a:p>
              <a:p>
                <a:endParaRPr lang="en-AU" dirty="0" smtClean="0"/>
              </a:p>
              <a:p>
                <a:r>
                  <a:rPr lang="en-AU" dirty="0" smtClean="0"/>
                  <a:t>Performance </a:t>
                </a:r>
                <a:r>
                  <a:rPr lang="en-AU" dirty="0"/>
                  <a:t>of BB depends on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AU" dirty="0" smtClean="0"/>
                  <a:t>, </a:t>
                </a:r>
                <a:r>
                  <a:rPr lang="en-AU" dirty="0"/>
                  <a:t>the DGP and the statistics under </a:t>
                </a:r>
                <a:r>
                  <a:rPr lang="en-AU" dirty="0" smtClean="0"/>
                  <a:t>study</a:t>
                </a:r>
                <a:r>
                  <a:rPr lang="en-AU" baseline="30000" dirty="0" smtClean="0"/>
                  <a:t>¥</a:t>
                </a:r>
                <a:endParaRPr lang="en-AU" baseline="30000" dirty="0">
                  <a:solidFill>
                    <a:schemeClr val="accent2"/>
                  </a:solidFill>
                </a:endParaRPr>
              </a:p>
              <a:p>
                <a:pPr algn="r"/>
                <a:r>
                  <a:rPr lang="en-AU" baseline="30000" dirty="0" smtClean="0"/>
                  <a:t>¥</a:t>
                </a:r>
                <a:r>
                  <a:rPr lang="en-AU" baseline="30000" dirty="0" err="1" smtClean="0"/>
                  <a:t>Lahiri</a:t>
                </a:r>
                <a:r>
                  <a:rPr lang="en-AU" baseline="30000" dirty="0" smtClean="0"/>
                  <a:t> (1999)</a:t>
                </a:r>
                <a:endParaRPr lang="en-AU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275" y="1353785"/>
                <a:ext cx="10904561" cy="5210787"/>
              </a:xfrm>
              <a:blipFill rotWithShape="0">
                <a:blip r:embed="rId3"/>
                <a:stretch>
                  <a:fillRect l="-1956" t="-1871" r="-13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55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b="1"/>
              <a:t>14</a:t>
            </a:fld>
            <a:endParaRPr lang="en-US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5735" y="103725"/>
            <a:ext cx="10343407" cy="900927"/>
          </a:xfrm>
        </p:spPr>
        <p:txBody>
          <a:bodyPr>
            <a:normAutofit/>
          </a:bodyPr>
          <a:lstStyle/>
          <a:p>
            <a:pPr algn="ctr"/>
            <a:r>
              <a:rPr lang="en-AU" dirty="0" smtClean="0"/>
              <a:t>Multiple breakpoints – Binary trees</a:t>
            </a:r>
            <a:endParaRPr lang="en-AU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39342" y="1055875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68741" y="1353785"/>
                <a:ext cx="11000096" cy="52107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3200" dirty="0" smtClean="0"/>
                  <a:t>We have methodology to decide whether there is a breakpoint at a given time.  </a:t>
                </a:r>
              </a:p>
              <a:p>
                <a:pPr marL="0" lvl="1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lang="en-AU" sz="3200" dirty="0"/>
                  <a:t>How do we identify all the breakpoints in a TS? </a:t>
                </a:r>
                <a:endParaRPr lang="en-AU" sz="3200" dirty="0" smtClean="0"/>
              </a:p>
              <a:p>
                <a:pPr marL="0" lvl="1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r>
                  <a:rPr lang="en-AU" sz="3200" dirty="0" smtClean="0">
                    <a:solidFill>
                      <a:schemeClr val="accent2"/>
                    </a:solidFill>
                  </a:rPr>
                  <a:t>Binary </a:t>
                </a:r>
                <a:r>
                  <a:rPr lang="en-AU" sz="3200" dirty="0">
                    <a:solidFill>
                      <a:schemeClr val="accent2"/>
                    </a:solidFill>
                  </a:rPr>
                  <a:t>trees with </a:t>
                </a:r>
                <a:r>
                  <a:rPr lang="en-AU" sz="3200" dirty="0" smtClean="0">
                    <a:solidFill>
                      <a:schemeClr val="accent2"/>
                    </a:solidFill>
                  </a:rPr>
                  <a:t>non-crossing partition </a:t>
                </a:r>
                <a:r>
                  <a:rPr lang="en-AU" sz="3200" dirty="0" smtClean="0"/>
                  <a:t>(Time binary trees)</a:t>
                </a:r>
                <a:endParaRPr lang="en-AU" sz="32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AU" dirty="0" smtClean="0"/>
                  <a:t>Recursive partitioning of the TS in </a:t>
                </a:r>
                <a:r>
                  <a:rPr lang="en-AU" dirty="0"/>
                  <a:t>two time spans, such that </a:t>
                </a:r>
                <a:r>
                  <a:rPr lang="en-AU" dirty="0" smtClean="0"/>
                  <a:t>their distributions </a:t>
                </a:r>
                <a:r>
                  <a:rPr lang="en-AU" dirty="0"/>
                  <a:t>of depths </a:t>
                </a:r>
                <a:r>
                  <a:rPr lang="en-AU" dirty="0" smtClean="0"/>
                  <a:t>are </a:t>
                </a:r>
                <a:r>
                  <a:rPr lang="en-AU" dirty="0"/>
                  <a:t>as distant as possible </a:t>
                </a:r>
                <a:endParaRPr lang="en-AU" dirty="0" smtClean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AU" dirty="0"/>
                  <a:t>The first best breakpoint </a:t>
                </a:r>
                <a14:m>
                  <m:oMath xmlns:m="http://schemas.openxmlformats.org/officeDocument/2006/math">
                    <m:r>
                      <a:rPr lang="en-AU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AU" dirty="0"/>
                  <a:t>splits the multivariate time series in two time series with the largest standardized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endParaRPr lang="en-AU" dirty="0"/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i="1" dirty="0" smtClean="0"/>
                            <m:t>1 </m:t>
                          </m:r>
                          <m:r>
                            <m:rPr>
                              <m:nor/>
                            </m:rPr>
                            <a:rPr lang="en-AU" b="0" i="1" dirty="0" smtClean="0"/>
                            <m:t>&lt;</m:t>
                          </m:r>
                          <m:r>
                            <m:rPr>
                              <m:nor/>
                            </m:rPr>
                            <a:rPr lang="en-AU" i="1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AU" i="1" dirty="0" smtClean="0"/>
                            <m:t>t</m:t>
                          </m:r>
                          <m:r>
                            <m:rPr>
                              <m:nor/>
                            </m:rPr>
                            <a:rPr lang="en-AU" i="1" dirty="0" smtClean="0"/>
                            <m:t> &lt; </m:t>
                          </m:r>
                          <m:r>
                            <m:rPr>
                              <m:nor/>
                            </m:rPr>
                            <a:rPr lang="en-AU" i="1" dirty="0" smtClean="0"/>
                            <m:t>T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𝐾𝑆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/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/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+1,…,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AU" sz="3200" dirty="0" smtClean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AU" dirty="0" smtClean="0"/>
                  <a:t>We </a:t>
                </a:r>
                <a:r>
                  <a:rPr lang="en-AU" dirty="0"/>
                  <a:t>repeat the procedure until some stopping rule is satisfied</a:t>
                </a:r>
              </a:p>
              <a:p>
                <a:pPr marL="0" indent="0">
                  <a:buNone/>
                </a:pPr>
                <a:endParaRPr lang="en-AU" sz="2400" dirty="0" smtClean="0"/>
              </a:p>
              <a:p>
                <a:endParaRPr lang="en-AU" dirty="0" smtClean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741" y="1353785"/>
                <a:ext cx="11000096" cy="5210787"/>
              </a:xfrm>
              <a:blipFill rotWithShape="0">
                <a:blip r:embed="rId3"/>
                <a:stretch>
                  <a:fillRect l="-2273" t="-2456" r="-942" b="-33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7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63700" y="1371602"/>
            <a:ext cx="8775700" cy="4334932"/>
            <a:chOff x="1663700" y="1371601"/>
            <a:chExt cx="8775700" cy="536799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1663700" y="1371601"/>
              <a:ext cx="8775700" cy="5367993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rot="5400000">
              <a:off x="3696494" y="3923508"/>
              <a:ext cx="4800602" cy="1589"/>
            </a:xfrm>
            <a:prstGeom prst="line">
              <a:avLst/>
            </a:prstGeom>
            <a:ln w="28575">
              <a:solidFill>
                <a:schemeClr val="accent2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/>
        </p:nvSpPr>
        <p:spPr>
          <a:xfrm>
            <a:off x="615735" y="103725"/>
            <a:ext cx="10966665" cy="900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/>
              <a:t>Growing the tree. First step</a:t>
            </a:r>
            <a:endParaRPr lang="en-AU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39342" y="1055875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722438" y="5105400"/>
            <a:ext cx="86741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63700" y="1371602"/>
            <a:ext cx="8775700" cy="4334932"/>
            <a:chOff x="1663700" y="1371601"/>
            <a:chExt cx="8775700" cy="536799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663700" y="1371601"/>
              <a:ext cx="8775700" cy="5367993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rot="5400000">
              <a:off x="3696494" y="3923508"/>
              <a:ext cx="4800602" cy="1589"/>
            </a:xfrm>
            <a:prstGeom prst="line">
              <a:avLst/>
            </a:prstGeom>
            <a:ln w="28575">
              <a:solidFill>
                <a:schemeClr val="accent2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/>
        </p:nvSpPr>
        <p:spPr>
          <a:xfrm>
            <a:off x="615735" y="103725"/>
            <a:ext cx="10966665" cy="900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/>
              <a:t>Growing the tree. Second step</a:t>
            </a:r>
            <a:endParaRPr lang="en-AU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39342" y="1055875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841500" y="5003799"/>
            <a:ext cx="4559300" cy="1784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5867400" y="4928090"/>
            <a:ext cx="4419600" cy="1924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>
            <a:off x="4149090" y="1460811"/>
            <a:ext cx="35453" cy="3720792"/>
          </a:xfrm>
          <a:prstGeom prst="line">
            <a:avLst/>
          </a:prstGeom>
          <a:ln w="28575">
            <a:solidFill>
              <a:schemeClr val="accent2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128000" y="1460818"/>
            <a:ext cx="1595" cy="3551452"/>
          </a:xfrm>
          <a:prstGeom prst="line">
            <a:avLst/>
          </a:prstGeom>
          <a:ln w="28575">
            <a:solidFill>
              <a:schemeClr val="accent2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629410" y="1371601"/>
            <a:ext cx="8775700" cy="5367993"/>
          </a:xfrm>
          <a:prstGeom prst="rect">
            <a:avLst/>
          </a:prstGeom>
          <a:ln>
            <a:noFill/>
            <a:tailEnd type="triangle" w="lg"/>
          </a:ln>
        </p:spPr>
      </p:pic>
      <p:cxnSp>
        <p:nvCxnSpPr>
          <p:cNvPr id="4" name="Straight Connector 3"/>
          <p:cNvCxnSpPr/>
          <p:nvPr/>
        </p:nvCxnSpPr>
        <p:spPr>
          <a:xfrm rot="5400000">
            <a:off x="5676901" y="3923508"/>
            <a:ext cx="4800602" cy="1589"/>
          </a:xfrm>
          <a:prstGeom prst="line">
            <a:avLst/>
          </a:prstGeom>
          <a:ln w="25400">
            <a:solidFill>
              <a:schemeClr val="accent2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3696494" y="3923508"/>
            <a:ext cx="4800602" cy="1589"/>
          </a:xfrm>
          <a:prstGeom prst="line">
            <a:avLst/>
          </a:prstGeom>
          <a:ln w="25400">
            <a:solidFill>
              <a:schemeClr val="accent2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1789904" y="3923508"/>
            <a:ext cx="4800602" cy="1589"/>
          </a:xfrm>
          <a:prstGeom prst="line">
            <a:avLst/>
          </a:prstGeom>
          <a:ln w="25400">
            <a:solidFill>
              <a:schemeClr val="accent2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066504" y="3923508"/>
            <a:ext cx="4800602" cy="1589"/>
          </a:xfrm>
          <a:prstGeom prst="line">
            <a:avLst/>
          </a:prstGeom>
          <a:ln w="25400">
            <a:solidFill>
              <a:schemeClr val="accent2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323304" y="3923508"/>
            <a:ext cx="4800602" cy="1589"/>
          </a:xfrm>
          <a:prstGeom prst="line">
            <a:avLst/>
          </a:prstGeom>
          <a:ln w="25400">
            <a:solidFill>
              <a:schemeClr val="accent2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105694" y="3923508"/>
            <a:ext cx="4800602" cy="1589"/>
          </a:xfrm>
          <a:prstGeom prst="line">
            <a:avLst/>
          </a:prstGeom>
          <a:ln w="25400">
            <a:solidFill>
              <a:schemeClr val="accent2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439694" y="3923509"/>
            <a:ext cx="4800602" cy="1589"/>
          </a:xfrm>
          <a:prstGeom prst="line">
            <a:avLst/>
          </a:prstGeom>
          <a:ln w="25400">
            <a:solidFill>
              <a:schemeClr val="accent2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615735" y="103725"/>
            <a:ext cx="10966665" cy="900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/>
              <a:t>The finest partition (saturated tree)</a:t>
            </a:r>
            <a:endParaRPr lang="en-AU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39342" y="1055875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81310" y="5383530"/>
            <a:ext cx="171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2"/>
                </a:solidFill>
              </a:rPr>
              <a:t>7 breakpoints</a:t>
            </a:r>
          </a:p>
          <a:p>
            <a:r>
              <a:rPr lang="en-AU" dirty="0" smtClean="0">
                <a:solidFill>
                  <a:schemeClr val="accent2"/>
                </a:solidFill>
              </a:rPr>
              <a:t>8 segments</a:t>
            </a: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663700" y="1371601"/>
            <a:ext cx="8775700" cy="5367993"/>
          </a:xfrm>
          <a:prstGeom prst="rect">
            <a:avLst/>
          </a:prstGeom>
          <a:ln>
            <a:noFill/>
            <a:tailEnd type="triangle" w="lg"/>
          </a:ln>
        </p:spPr>
      </p:pic>
      <p:cxnSp>
        <p:nvCxnSpPr>
          <p:cNvPr id="4" name="Straight Connector 3"/>
          <p:cNvCxnSpPr/>
          <p:nvPr/>
        </p:nvCxnSpPr>
        <p:spPr>
          <a:xfrm rot="5400000">
            <a:off x="5676901" y="3923508"/>
            <a:ext cx="4800602" cy="1589"/>
          </a:xfrm>
          <a:prstGeom prst="line">
            <a:avLst/>
          </a:prstGeom>
          <a:ln w="25400">
            <a:solidFill>
              <a:schemeClr val="accent2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3696494" y="3923508"/>
            <a:ext cx="4800602" cy="1589"/>
          </a:xfrm>
          <a:prstGeom prst="line">
            <a:avLst/>
          </a:prstGeom>
          <a:ln w="25400">
            <a:solidFill>
              <a:schemeClr val="accent2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1789904" y="3923508"/>
            <a:ext cx="4800602" cy="1589"/>
          </a:xfrm>
          <a:prstGeom prst="line">
            <a:avLst/>
          </a:prstGeom>
          <a:ln w="25400">
            <a:solidFill>
              <a:schemeClr val="accent2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066504" y="3923508"/>
            <a:ext cx="4800602" cy="1589"/>
          </a:xfrm>
          <a:prstGeom prst="line">
            <a:avLst/>
          </a:prstGeom>
          <a:ln w="25400">
            <a:solidFill>
              <a:schemeClr val="accent2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323304" y="3923508"/>
            <a:ext cx="4800602" cy="1589"/>
          </a:xfrm>
          <a:prstGeom prst="line">
            <a:avLst/>
          </a:prstGeom>
          <a:ln w="25400">
            <a:solidFill>
              <a:schemeClr val="accent2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105694" y="3923508"/>
            <a:ext cx="4800602" cy="1589"/>
          </a:xfrm>
          <a:prstGeom prst="line">
            <a:avLst/>
          </a:prstGeom>
          <a:ln w="25400">
            <a:solidFill>
              <a:schemeClr val="accent2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439694" y="3923509"/>
            <a:ext cx="4800602" cy="1589"/>
          </a:xfrm>
          <a:prstGeom prst="line">
            <a:avLst/>
          </a:prstGeom>
          <a:ln w="25400">
            <a:solidFill>
              <a:schemeClr val="accent2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615735" y="103725"/>
            <a:ext cx="10966665" cy="900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/>
              <a:t>Pruning of the tree</a:t>
            </a:r>
            <a:endParaRPr lang="en-AU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39342" y="1055875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81310" y="5383530"/>
            <a:ext cx="171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3</a:t>
            </a:r>
            <a:r>
              <a:rPr lang="en-AU" dirty="0" smtClean="0">
                <a:solidFill>
                  <a:schemeClr val="accent2"/>
                </a:solidFill>
              </a:rPr>
              <a:t> breakpoints</a:t>
            </a:r>
          </a:p>
          <a:p>
            <a:r>
              <a:rPr lang="en-AU" dirty="0">
                <a:solidFill>
                  <a:schemeClr val="accent2"/>
                </a:solidFill>
              </a:rPr>
              <a:t>4</a:t>
            </a:r>
            <a:r>
              <a:rPr lang="en-AU" dirty="0" smtClean="0">
                <a:solidFill>
                  <a:schemeClr val="accent2"/>
                </a:solidFill>
              </a:rPr>
              <a:t> segments</a:t>
            </a: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4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5780" y="1353786"/>
                <a:ext cx="11444546" cy="5012724"/>
              </a:xfrm>
            </p:spPr>
            <p:txBody>
              <a:bodyPr>
                <a:normAutofit/>
              </a:bodyPr>
              <a:lstStyle/>
              <a:p>
                <a:pPr marL="263525" lvl="1" indent="0">
                  <a:spcAft>
                    <a:spcPts val="1800"/>
                  </a:spcAft>
                  <a:buNone/>
                </a:pPr>
                <a:r>
                  <a:rPr lang="en-AU" u="sng" dirty="0"/>
                  <a:t>For each detected </a:t>
                </a:r>
                <a:r>
                  <a:rPr lang="en-AU" u="sng" dirty="0" smtClean="0"/>
                  <a:t>breakpoint</a:t>
                </a:r>
                <a:endParaRPr lang="en-AU" dirty="0" smtClean="0"/>
              </a:p>
              <a:p>
                <a:pPr marL="777875" lvl="1" indent="-514350">
                  <a:buFont typeface="+mj-lt"/>
                  <a:buAutoNum type="arabicPeriod"/>
                </a:pPr>
                <a:r>
                  <a:rPr lang="en-AU" dirty="0" smtClean="0"/>
                  <a:t>We aim to identify the “responsible” station (if any)</a:t>
                </a:r>
              </a:p>
              <a:p>
                <a:pPr marL="1074738" lvl="1" indent="-446088">
                  <a:spcAft>
                    <a:spcPts val="1800"/>
                  </a:spcAft>
                  <a:buClr>
                    <a:srgbClr val="E48312"/>
                  </a:buClr>
                </a:pPr>
                <a:r>
                  <a:rPr lang="en-AU" dirty="0" err="1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Jackknife</a:t>
                </a:r>
                <a:r>
                  <a:rPr lang="en-AU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r>
                  <a:rPr lang="en-AU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statistics is recalculated excluding one station at a time to detect the station that produces the smallest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𝐾𝑆</m:t>
                    </m:r>
                    <m:r>
                      <a:rPr lang="en-AU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and largest </a:t>
                </a:r>
                <a:r>
                  <a:rPr lang="en-AU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p-value</a:t>
                </a:r>
                <a:endParaRPr lang="en-AU" dirty="0" smtClean="0"/>
              </a:p>
              <a:p>
                <a:pPr marL="777875" lvl="1" indent="-514350">
                  <a:buFont typeface="+mj-lt"/>
                  <a:buAutoNum type="arabicPeriod" startAt="2"/>
                </a:pPr>
                <a:r>
                  <a:rPr lang="en-AU" dirty="0" smtClean="0"/>
                  <a:t>Once the responsible station has been singled out we could identify the kind of inhomogeneity </a:t>
                </a:r>
              </a:p>
              <a:p>
                <a:pPr marL="1074738" lvl="1" indent="-446088">
                  <a:spcAft>
                    <a:spcPts val="1800"/>
                  </a:spcAft>
                  <a:buClr>
                    <a:srgbClr val="E48312"/>
                  </a:buClr>
                </a:pPr>
                <a:r>
                  <a:rPr lang="en-AU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Comparing distributional parameters before and after the breakpoint. Approximated p-values can be obtained under block bootstrap.</a:t>
                </a:r>
                <a:endParaRPr lang="en-AU" dirty="0" smtClean="0"/>
              </a:p>
              <a:p>
                <a:pPr marL="720725" lvl="1" indent="-457200"/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80" y="1353786"/>
                <a:ext cx="11444546" cy="5012724"/>
              </a:xfrm>
              <a:blipFill rotWithShape="0">
                <a:blip r:embed="rId2"/>
                <a:stretch>
                  <a:fillRect t="-1946" r="-17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615735" y="103725"/>
            <a:ext cx="10966665" cy="900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/>
              <a:t>Final </a:t>
            </a:r>
            <a:r>
              <a:rPr lang="en-AU" dirty="0" smtClean="0"/>
              <a:t>step</a:t>
            </a:r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39342" y="1055875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10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015" y="286605"/>
            <a:ext cx="10343407" cy="900927"/>
          </a:xfrm>
        </p:spPr>
        <p:txBody>
          <a:bodyPr/>
          <a:lstStyle/>
          <a:p>
            <a:pPr algn="ctr"/>
            <a:r>
              <a:rPr lang="en-AU" dirty="0" smtClean="0"/>
              <a:t>Climate time series. Quality control</a:t>
            </a:r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75013" y="1353786"/>
            <a:ext cx="11234057" cy="5002044"/>
          </a:xfrm>
        </p:spPr>
        <p:txBody>
          <a:bodyPr>
            <a:noAutofit/>
          </a:bodyPr>
          <a:lstStyle/>
          <a:p>
            <a:pPr marL="91440" lvl="2" indent="-91440">
              <a:spcBef>
                <a:spcPts val="600"/>
              </a:spcBef>
              <a:spcAft>
                <a:spcPts val="18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AU" sz="3200" dirty="0"/>
              <a:t>Climatology relies on observational data to understand the </a:t>
            </a:r>
            <a:r>
              <a:rPr lang="en-AU" sz="3200" dirty="0" smtClean="0"/>
              <a:t>climate </a:t>
            </a:r>
            <a:endParaRPr lang="en-AU" sz="3200" dirty="0"/>
          </a:p>
          <a:p>
            <a:pPr marL="91440" lvl="2" indent="-91440">
              <a:spcBef>
                <a:spcPts val="600"/>
              </a:spcBef>
              <a:spcAft>
                <a:spcPts val="18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AU" sz="3200" dirty="0" smtClean="0"/>
              <a:t>In </a:t>
            </a:r>
            <a:r>
              <a:rPr lang="en-AU" sz="3200" dirty="0"/>
              <a:t>order to accurately monitor long-term marine or atmospheric climate change the quality of the data is of utmost </a:t>
            </a:r>
            <a:r>
              <a:rPr lang="en-AU" sz="3200" dirty="0" smtClean="0"/>
              <a:t>importance </a:t>
            </a:r>
            <a:endParaRPr lang="en-AU" sz="3200" dirty="0"/>
          </a:p>
          <a:p>
            <a:pPr marL="91440" lvl="2" indent="-91440">
              <a:spcBef>
                <a:spcPts val="600"/>
              </a:spcBef>
              <a:spcAft>
                <a:spcPts val="18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AU" sz="3200" dirty="0" smtClean="0"/>
              <a:t>One key challenge is to </a:t>
            </a:r>
            <a:r>
              <a:rPr lang="en-AU" sz="3200" i="1" dirty="0" smtClean="0"/>
              <a:t>discriminate</a:t>
            </a:r>
            <a:r>
              <a:rPr lang="en-AU" sz="3200" dirty="0" smtClean="0"/>
              <a:t> </a:t>
            </a:r>
            <a:r>
              <a:rPr lang="en-AU" sz="3200" i="1" dirty="0"/>
              <a:t>the climatic signal from noise</a:t>
            </a:r>
            <a:r>
              <a:rPr lang="en-AU" sz="3200" dirty="0"/>
              <a:t> generated by </a:t>
            </a:r>
            <a:r>
              <a:rPr lang="en-AU" sz="3200" dirty="0">
                <a:solidFill>
                  <a:schemeClr val="accent2"/>
                </a:solidFill>
              </a:rPr>
              <a:t>errors</a:t>
            </a:r>
            <a:r>
              <a:rPr lang="en-AU" sz="3200" dirty="0"/>
              <a:t> or </a:t>
            </a:r>
            <a:r>
              <a:rPr lang="en-AU" sz="3200" dirty="0" smtClean="0">
                <a:solidFill>
                  <a:schemeClr val="accent2"/>
                </a:solidFill>
              </a:rPr>
              <a:t>inhomogeneities</a:t>
            </a:r>
            <a:endParaRPr lang="en-AU" sz="3200" dirty="0">
              <a:solidFill>
                <a:schemeClr val="accent2"/>
              </a:solidFill>
            </a:endParaRPr>
          </a:p>
          <a:p>
            <a:pPr marL="91440" lvl="2" indent="-91440">
              <a:spcBef>
                <a:spcPts val="600"/>
              </a:spcBef>
              <a:spcAft>
                <a:spcPts val="18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AU" sz="3200" dirty="0" smtClean="0"/>
              <a:t>Errors and inhomogeneities are due to </a:t>
            </a:r>
            <a:r>
              <a:rPr lang="en-AU" sz="3200" dirty="0" smtClean="0">
                <a:solidFill>
                  <a:schemeClr val="accent2"/>
                </a:solidFill>
              </a:rPr>
              <a:t>c</a:t>
            </a:r>
            <a:r>
              <a:rPr lang="en-AU" altLang="en-US" sz="3200" dirty="0" smtClean="0">
                <a:solidFill>
                  <a:schemeClr val="accent2"/>
                </a:solidFill>
              </a:rPr>
              <a:t>hanges</a:t>
            </a:r>
            <a:r>
              <a:rPr lang="en-AU" altLang="en-US" sz="3200" dirty="0" smtClean="0">
                <a:solidFill>
                  <a:schemeClr val="accent1"/>
                </a:solidFill>
              </a:rPr>
              <a:t> </a:t>
            </a:r>
            <a:r>
              <a:rPr lang="en-AU" altLang="en-US" sz="3200" dirty="0" smtClean="0"/>
              <a:t>in the conditions data are measured, recorded, transmitted and/or stored</a:t>
            </a:r>
          </a:p>
          <a:p>
            <a:pPr marL="176212" lvl="2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endParaRPr lang="en-AU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b="1"/>
              <a:t>2</a:t>
            </a:fld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7512" y="1187532"/>
            <a:ext cx="11204855" cy="2667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09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28" y="1300767"/>
            <a:ext cx="8510954" cy="5325116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AU" sz="3500" dirty="0" smtClean="0"/>
              <a:t>Four </a:t>
            </a:r>
            <a:r>
              <a:rPr lang="en-AU" sz="3500" dirty="0"/>
              <a:t>time series </a:t>
            </a:r>
            <a:r>
              <a:rPr lang="en-AU" sz="3500" dirty="0" smtClean="0"/>
              <a:t>of daily minimum temperature, Argentina were generated </a:t>
            </a:r>
            <a:endParaRPr lang="en-AU" sz="3500" dirty="0"/>
          </a:p>
          <a:p>
            <a:pPr>
              <a:spcAft>
                <a:spcPts val="1200"/>
              </a:spcAft>
            </a:pPr>
            <a:r>
              <a:rPr lang="en-AU" sz="3500" dirty="0" smtClean="0"/>
              <a:t>Time span: 1981 to 2100 (120 years = 43929 days)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AU" sz="3500" dirty="0" smtClean="0"/>
              <a:t>We introduced 4 inhomogeneities</a:t>
            </a:r>
          </a:p>
          <a:p>
            <a:pPr marL="715518" lvl="1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sz="3000" dirty="0" smtClean="0"/>
              <a:t>Grid point 1, day 8,000, mean shift = + 0.5 °C</a:t>
            </a:r>
          </a:p>
          <a:p>
            <a:pPr marL="715518" lvl="1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sz="3000" dirty="0"/>
              <a:t>Grid point </a:t>
            </a:r>
            <a:r>
              <a:rPr lang="en-AU" sz="3000" dirty="0" smtClean="0"/>
              <a:t>2, </a:t>
            </a:r>
            <a:r>
              <a:rPr lang="en-AU" sz="3000" dirty="0"/>
              <a:t>day </a:t>
            </a:r>
            <a:r>
              <a:rPr lang="en-AU" sz="3000" dirty="0" smtClean="0"/>
              <a:t>16,000</a:t>
            </a:r>
            <a:r>
              <a:rPr lang="en-AU" sz="3000" dirty="0"/>
              <a:t>, mean shift = </a:t>
            </a:r>
            <a:r>
              <a:rPr lang="en-AU" sz="3000" dirty="0" smtClean="0"/>
              <a:t>- </a:t>
            </a:r>
            <a:r>
              <a:rPr lang="en-AU" sz="3000" dirty="0"/>
              <a:t>0.5 °C</a:t>
            </a:r>
          </a:p>
          <a:p>
            <a:pPr marL="715518" lvl="1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sz="3000" dirty="0"/>
              <a:t>Grid point </a:t>
            </a:r>
            <a:r>
              <a:rPr lang="en-AU" sz="3000" dirty="0" smtClean="0"/>
              <a:t>3, </a:t>
            </a:r>
            <a:r>
              <a:rPr lang="en-AU" sz="3000" dirty="0"/>
              <a:t>day </a:t>
            </a:r>
            <a:r>
              <a:rPr lang="en-AU" sz="3000" dirty="0" smtClean="0"/>
              <a:t>24,000</a:t>
            </a:r>
            <a:r>
              <a:rPr lang="en-AU" sz="3000" dirty="0"/>
              <a:t>, mean shift = + 0.5 °C</a:t>
            </a:r>
          </a:p>
          <a:p>
            <a:pPr marL="715518" lvl="1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sz="3000" dirty="0"/>
              <a:t>Grid point </a:t>
            </a:r>
            <a:r>
              <a:rPr lang="en-AU" sz="3000" dirty="0" smtClean="0"/>
              <a:t>4, </a:t>
            </a:r>
            <a:r>
              <a:rPr lang="en-AU" sz="3000" dirty="0"/>
              <a:t>day </a:t>
            </a:r>
            <a:r>
              <a:rPr lang="en-AU" sz="3000" dirty="0" smtClean="0"/>
              <a:t>30,000</a:t>
            </a:r>
            <a:r>
              <a:rPr lang="en-AU" sz="3000" dirty="0"/>
              <a:t>, mean shift = </a:t>
            </a:r>
            <a:r>
              <a:rPr lang="en-AU" sz="3000" dirty="0" smtClean="0"/>
              <a:t>- </a:t>
            </a:r>
            <a:r>
              <a:rPr lang="en-AU" sz="3000" dirty="0"/>
              <a:t>0.5 °C</a:t>
            </a:r>
          </a:p>
          <a:p>
            <a:pPr marL="201168" lvl="1" indent="0">
              <a:buNone/>
            </a:pPr>
            <a:endParaRPr lang="en-AU" dirty="0" smtClean="0"/>
          </a:p>
          <a:p>
            <a:pPr marL="201168" lvl="1" indent="0">
              <a:buNone/>
            </a:pPr>
            <a:r>
              <a:rPr lang="en-AU" sz="2400" dirty="0" smtClean="0"/>
              <a:t>*</a:t>
            </a:r>
            <a:r>
              <a:rPr lang="en-AU" sz="2400" dirty="0" err="1" smtClean="0"/>
              <a:t>Rossby</a:t>
            </a:r>
            <a:r>
              <a:rPr lang="en-AU" sz="2400" dirty="0" smtClean="0"/>
              <a:t> </a:t>
            </a:r>
            <a:r>
              <a:rPr lang="en-AU" sz="2400" dirty="0" err="1"/>
              <a:t>Center</a:t>
            </a:r>
            <a:r>
              <a:rPr lang="en-AU" sz="2400" dirty="0"/>
              <a:t> Regional Climate </a:t>
            </a:r>
            <a:r>
              <a:rPr lang="en-AU" sz="2400" dirty="0" smtClean="0"/>
              <a:t>model (</a:t>
            </a:r>
            <a:r>
              <a:rPr lang="en-AU" sz="2400" dirty="0"/>
              <a:t>Swedish Meteorological and Hydrological </a:t>
            </a:r>
            <a:r>
              <a:rPr lang="en-AU" sz="2400" dirty="0" smtClean="0"/>
              <a:t>Institute)</a:t>
            </a:r>
            <a:r>
              <a:rPr lang="en-AU" sz="2400" dirty="0"/>
              <a:t> simulates </a:t>
            </a:r>
            <a:r>
              <a:rPr lang="en-AU" sz="2400" dirty="0" smtClean="0"/>
              <a:t>the </a:t>
            </a:r>
            <a:r>
              <a:rPr lang="en-AU" sz="2400" dirty="0"/>
              <a:t>main atmospheric variables for </a:t>
            </a:r>
            <a:r>
              <a:rPr lang="en-AU" sz="2400" dirty="0" smtClean="0"/>
              <a:t>the </a:t>
            </a:r>
            <a:r>
              <a:rPr lang="en-AU" sz="2400" dirty="0"/>
              <a:t>South American region </a:t>
            </a:r>
            <a:r>
              <a:rPr lang="en-AU" sz="2400" dirty="0" smtClean="0"/>
              <a:t>on </a:t>
            </a:r>
            <a:r>
              <a:rPr lang="en-AU" sz="2400" dirty="0"/>
              <a:t>a daily basis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15735" y="103725"/>
            <a:ext cx="10966665" cy="900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/>
              <a:t>Regional Model Simulated Data*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39342" y="1055875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732" y="2538762"/>
            <a:ext cx="3575268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6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676400" y="1165226"/>
            <a:ext cx="8864600" cy="55403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5735" y="103725"/>
            <a:ext cx="10966665" cy="900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/>
              <a:t>Growing the tree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39342" y="1055875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3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600200" y="914400"/>
            <a:ext cx="8940800" cy="5943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5735" y="103725"/>
            <a:ext cx="10966665" cy="900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/>
              <a:t>Detected breakpoints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39342" y="1055875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8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           	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b="0" dirty="0" smtClean="0"/>
                  <a:t>8005             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ES_tradnl" dirty="0"/>
                      <m:t>15985</m:t>
                    </m:r>
                  </m:oMath>
                </a14:m>
                <a:r>
                  <a:rPr lang="en-AU" b="0" dirty="0" smtClean="0"/>
                  <a:t>          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ES_tradnl" dirty="0"/>
                      <m:t>23990</m:t>
                    </m:r>
                  </m:oMath>
                </a14:m>
                <a:r>
                  <a:rPr lang="en-AU" dirty="0" smtClean="0"/>
                  <a:t>         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dirty="0"/>
                  <a:t> 29985</a:t>
                </a:r>
                <a:endParaRPr lang="en-AU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AU" dirty="0" smtClean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AU" dirty="0" smtClean="0"/>
                  <a:t>      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endParaRPr lang="en-AU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AU" dirty="0" smtClean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AU" dirty="0" smtClean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AU" dirty="0" smtClean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AU" dirty="0" smtClean="0"/>
                  <a:t>P-value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AU" dirty="0" smtClean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AU" dirty="0" smtClean="0"/>
                  <a:t>                  1     2    3     4</a:t>
                </a:r>
                <a:r>
                  <a:rPr lang="en-AU" dirty="0"/>
                  <a:t> </a:t>
                </a:r>
                <a:r>
                  <a:rPr lang="en-AU" dirty="0" smtClean="0"/>
                  <a:t>         1     </a:t>
                </a:r>
                <a:r>
                  <a:rPr lang="en-AU" dirty="0"/>
                  <a:t>2    3     4      </a:t>
                </a:r>
                <a:r>
                  <a:rPr lang="en-AU" dirty="0" smtClean="0"/>
                  <a:t> </a:t>
                </a:r>
                <a:r>
                  <a:rPr lang="en-AU" dirty="0"/>
                  <a:t>1     2    3     </a:t>
                </a:r>
                <a:r>
                  <a:rPr lang="en-AU" dirty="0" smtClean="0"/>
                  <a:t>4        </a:t>
                </a:r>
                <a:r>
                  <a:rPr lang="en-AU" dirty="0"/>
                  <a:t>1     2    3     4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AU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AU" dirty="0"/>
              </a:p>
            </p:txBody>
          </p:sp>
        </mc:Choice>
        <mc:Fallback xmlns="">
          <p:sp>
            <p:nvSpPr>
              <p:cNvPr id="12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5" t="-20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615735" y="103725"/>
            <a:ext cx="10966665" cy="900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/>
              <a:t>Identifying the responsible station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39342" y="1055875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133" y="1795842"/>
            <a:ext cx="2115674" cy="2579688"/>
          </a:xfrm>
          <a:prstGeom prst="rect">
            <a:avLst/>
          </a:prstGeom>
        </p:spPr>
      </p:pic>
      <p:pic>
        <p:nvPicPr>
          <p:cNvPr id="14" name="Picture 13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58588" y="1777731"/>
            <a:ext cx="2116800" cy="2581200"/>
          </a:xfrm>
          <a:prstGeom prst="rect">
            <a:avLst/>
          </a:prstGeom>
        </p:spPr>
      </p:pic>
      <p:pic>
        <p:nvPicPr>
          <p:cNvPr id="15" name="Picture 14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658487" y="1793338"/>
            <a:ext cx="2116800" cy="25812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71111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dirty="0"/>
          </a:p>
        </p:txBody>
      </p:sp>
      <p:pic>
        <p:nvPicPr>
          <p:cNvPr id="2" name="Picture 1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126562" y="1770844"/>
            <a:ext cx="2116800" cy="25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5735" y="103725"/>
            <a:ext cx="10966665" cy="900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/>
              <a:t>Performance of the methods</a:t>
            </a:r>
            <a:endParaRPr lang="en-AU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39342" y="1055875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189" y="1128703"/>
            <a:ext cx="10930597" cy="55042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 smtClean="0"/>
              <a:t>Multivariate time series were generated from regional climate models under different scenarios</a:t>
            </a:r>
          </a:p>
          <a:p>
            <a:pPr marL="720725" lvl="1" indent="-457200">
              <a:spcBef>
                <a:spcPts val="0"/>
              </a:spcBef>
              <a:spcAft>
                <a:spcPts val="0"/>
              </a:spcAft>
            </a:pPr>
            <a:r>
              <a:rPr lang="en-AU" dirty="0" smtClean="0"/>
              <a:t>Number of stations in the influence set and distances between them</a:t>
            </a:r>
          </a:p>
          <a:p>
            <a:pPr marL="720725" lvl="1" indent="-457200">
              <a:spcBef>
                <a:spcPts val="0"/>
              </a:spcBef>
              <a:spcAft>
                <a:spcPts val="0"/>
              </a:spcAft>
            </a:pPr>
            <a:r>
              <a:rPr lang="en-AU" dirty="0" smtClean="0"/>
              <a:t>Kind and magnitude of changes in distributions</a:t>
            </a:r>
            <a:endParaRPr lang="en-AU" dirty="0"/>
          </a:p>
          <a:p>
            <a:pPr marL="0" indent="-29083">
              <a:buNone/>
            </a:pPr>
            <a:r>
              <a:rPr lang="en-AU" dirty="0" smtClean="0"/>
              <a:t>5 breakpoints </a:t>
            </a:r>
            <a:r>
              <a:rPr lang="en-AU" dirty="0"/>
              <a:t>at </a:t>
            </a:r>
            <a:r>
              <a:rPr lang="en-AU" dirty="0" smtClean="0"/>
              <a:t>random </a:t>
            </a:r>
            <a:r>
              <a:rPr lang="en-AU" dirty="0"/>
              <a:t>locations (separated </a:t>
            </a:r>
            <a:r>
              <a:rPr lang="en-AU" dirty="0" smtClean="0"/>
              <a:t>at </a:t>
            </a:r>
            <a:r>
              <a:rPr lang="en-AU" dirty="0"/>
              <a:t>least </a:t>
            </a:r>
            <a:r>
              <a:rPr lang="en-AU" dirty="0" smtClean="0"/>
              <a:t>5 years), i.e., 6 different </a:t>
            </a:r>
            <a:r>
              <a:rPr lang="en-AU" dirty="0"/>
              <a:t>regimes </a:t>
            </a:r>
            <a:r>
              <a:rPr lang="en-AU" dirty="0" smtClean="0"/>
              <a:t>were </a:t>
            </a:r>
            <a:r>
              <a:rPr lang="en-AU" dirty="0"/>
              <a:t>artificially created, </a:t>
            </a:r>
            <a:r>
              <a:rPr lang="en-AU" dirty="0" smtClean="0"/>
              <a:t>mean </a:t>
            </a:r>
            <a:r>
              <a:rPr lang="en-AU" dirty="0"/>
              <a:t>expected </a:t>
            </a:r>
            <a:r>
              <a:rPr lang="en-AU" dirty="0" smtClean="0"/>
              <a:t>duration 20 years.</a:t>
            </a:r>
          </a:p>
          <a:p>
            <a:pPr marL="0" indent="-29083">
              <a:buNone/>
            </a:pPr>
            <a:r>
              <a:rPr lang="en-AU" dirty="0" smtClean="0"/>
              <a:t>Procedure is repeated 20 times to allow for 100 breakpoints to be detected in the same conditions</a:t>
            </a:r>
          </a:p>
          <a:p>
            <a:pPr marL="0" indent="-29083">
              <a:buNone/>
            </a:pPr>
            <a:r>
              <a:rPr lang="en-AU" dirty="0" smtClean="0"/>
              <a:t>Performance of the method was evaluated using AUC (ROC curves)</a:t>
            </a:r>
          </a:p>
          <a:p>
            <a:pPr marL="0" indent="-29083">
              <a:buNone/>
            </a:pPr>
            <a:r>
              <a:rPr lang="en-AU" dirty="0" smtClean="0"/>
              <a:t>Performance increases with information (# stations, closeness of stations) and size/length  of the change.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757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Conclusions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511" y="1410057"/>
            <a:ext cx="11435754" cy="4821382"/>
          </a:xfrm>
        </p:spPr>
        <p:txBody>
          <a:bodyPr>
            <a:normAutofit lnSpcReduction="10000"/>
          </a:bodyPr>
          <a:lstStyle/>
          <a:p>
            <a:pPr marL="263525" lvl="1" indent="0">
              <a:buNone/>
            </a:pPr>
            <a:r>
              <a:rPr lang="en-AU" sz="3200" dirty="0" smtClean="0"/>
              <a:t>We have developed a methodology that</a:t>
            </a:r>
          </a:p>
          <a:p>
            <a:pPr marL="720725" lvl="1" indent="-457200"/>
            <a:r>
              <a:rPr lang="en-AU" dirty="0"/>
              <a:t>Is automated, does not require expert knowledge input</a:t>
            </a:r>
          </a:p>
          <a:p>
            <a:pPr marL="720725" lvl="1" indent="-457200"/>
            <a:r>
              <a:rPr lang="en-AU" dirty="0" smtClean="0"/>
              <a:t>Uses </a:t>
            </a:r>
            <a:r>
              <a:rPr lang="en-AU" dirty="0" smtClean="0"/>
              <a:t>information from multiple stations simultaneously</a:t>
            </a:r>
          </a:p>
          <a:p>
            <a:pPr marL="720725" lvl="1" indent="-457200"/>
            <a:r>
              <a:rPr lang="en-AU" dirty="0" smtClean="0"/>
              <a:t>Detects several breakpoints per station</a:t>
            </a:r>
          </a:p>
          <a:p>
            <a:pPr marL="720725" lvl="1" indent="-457200"/>
            <a:r>
              <a:rPr lang="en-AU" dirty="0" smtClean="0"/>
              <a:t>Evaluates the significance of the breakpoint</a:t>
            </a:r>
          </a:p>
          <a:p>
            <a:pPr marL="720725" lvl="1" indent="-457200"/>
            <a:r>
              <a:rPr lang="en-AU" dirty="0"/>
              <a:t>Identifies the kind of change/inhomogeneity (mean, variance, etc</a:t>
            </a:r>
            <a:r>
              <a:rPr lang="en-AU" dirty="0" smtClean="0"/>
              <a:t>.)</a:t>
            </a:r>
          </a:p>
          <a:p>
            <a:pPr marL="720725" lvl="1" indent="-457200"/>
            <a:r>
              <a:rPr lang="en-AU" dirty="0" smtClean="0"/>
              <a:t>Makes no distributional assumptions</a:t>
            </a:r>
          </a:p>
          <a:p>
            <a:pPr marL="720725" lvl="1" indent="-457200"/>
            <a:r>
              <a:rPr lang="en-AU" dirty="0" smtClean="0"/>
              <a:t>Accounts for dependence in the climatic data </a:t>
            </a:r>
          </a:p>
          <a:p>
            <a:pPr marL="720725" lvl="1" indent="-457200">
              <a:spcAft>
                <a:spcPts val="2400"/>
              </a:spcAft>
            </a:pPr>
            <a:r>
              <a:rPr lang="en-AU" dirty="0" smtClean="0"/>
              <a:t>Is based on robust estimators</a:t>
            </a:r>
          </a:p>
          <a:p>
            <a:pPr marL="263525" lvl="1" indent="0">
              <a:buNone/>
            </a:pPr>
            <a:r>
              <a:rPr lang="en-AU" dirty="0" smtClean="0"/>
              <a:t>Codes </a:t>
            </a:r>
            <a:r>
              <a:rPr lang="en-AU" dirty="0" smtClean="0"/>
              <a:t>developed in 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126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015" y="286605"/>
            <a:ext cx="10343407" cy="900927"/>
          </a:xfrm>
        </p:spPr>
        <p:txBody>
          <a:bodyPr/>
          <a:lstStyle/>
          <a:p>
            <a:pPr algn="ctr"/>
            <a:r>
              <a:rPr lang="en-AU" dirty="0" smtClean="0"/>
              <a:t>Remarks</a:t>
            </a:r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75013" y="1353786"/>
            <a:ext cx="11234057" cy="48213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dirty="0" smtClean="0"/>
              <a:t>The methodology can be used with for any </a:t>
            </a:r>
            <a:r>
              <a:rPr lang="en-AU" dirty="0"/>
              <a:t>continuous </a:t>
            </a:r>
            <a:r>
              <a:rPr lang="en-AU" dirty="0" smtClean="0"/>
              <a:t>variable like atmospheric pressure, humidity or </a:t>
            </a:r>
            <a:r>
              <a:rPr lang="en-AU" dirty="0" err="1" smtClean="0"/>
              <a:t>heliophany</a:t>
            </a:r>
            <a:r>
              <a:rPr lang="en-AU" dirty="0"/>
              <a:t>. 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Detecting breakpoints in precipitation TS requires an adaptation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precipitation is less spatially </a:t>
            </a:r>
            <a:r>
              <a:rPr lang="en-AU" dirty="0"/>
              <a:t>-and temporally- smooth than </a:t>
            </a:r>
            <a:r>
              <a:rPr lang="en-AU" dirty="0" smtClean="0"/>
              <a:t>temperature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precipitation </a:t>
            </a:r>
            <a:r>
              <a:rPr lang="en-AU" dirty="0"/>
              <a:t>data encloses two pieces of information, whether the event rain had occurred (rain yes/no) and given that </a:t>
            </a:r>
            <a:r>
              <a:rPr lang="en-AU" dirty="0" smtClean="0"/>
              <a:t>it </a:t>
            </a:r>
            <a:r>
              <a:rPr lang="en-AU" dirty="0"/>
              <a:t>occurred, its </a:t>
            </a:r>
            <a:r>
              <a:rPr lang="en-AU" dirty="0" smtClean="0"/>
              <a:t>intensity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b="1"/>
              <a:t>26</a:t>
            </a:fld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7512" y="1187532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38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75013" y="562708"/>
            <a:ext cx="11234057" cy="561246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AU" sz="6000" dirty="0" smtClean="0">
                <a:solidFill>
                  <a:schemeClr val="accent2"/>
                </a:solidFill>
              </a:rPr>
              <a:t>Thank you!</a:t>
            </a:r>
            <a:endParaRPr lang="en-AU" sz="6000" dirty="0" smtClean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b="1"/>
              <a:t>27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41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015" y="286605"/>
            <a:ext cx="10343407" cy="900927"/>
          </a:xfrm>
        </p:spPr>
        <p:txBody>
          <a:bodyPr/>
          <a:lstStyle/>
          <a:p>
            <a:pPr algn="ctr"/>
            <a:r>
              <a:rPr lang="en-AU" dirty="0" smtClean="0"/>
              <a:t>Quality control</a:t>
            </a:r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42459" y="2817055"/>
            <a:ext cx="11234057" cy="3657600"/>
          </a:xfrm>
        </p:spPr>
        <p:txBody>
          <a:bodyPr>
            <a:noAutofit/>
          </a:bodyPr>
          <a:lstStyle/>
          <a:p>
            <a:pPr marL="176212" lvl="2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AU" sz="3200" dirty="0" smtClean="0"/>
              <a:t>In this talk</a:t>
            </a:r>
          </a:p>
          <a:p>
            <a:pPr marL="633412" lvl="2" indent="-457200">
              <a:spcBef>
                <a:spcPts val="0"/>
              </a:spcBef>
              <a:spcAft>
                <a:spcPts val="1800"/>
              </a:spcAft>
              <a:buSzPct val="100000"/>
            </a:pPr>
            <a:r>
              <a:rPr lang="en-AU" sz="3200" dirty="0"/>
              <a:t>we will focus in the </a:t>
            </a:r>
            <a:r>
              <a:rPr lang="en-AU" sz="3200" dirty="0" smtClean="0"/>
              <a:t>problem of detection of inhomogeneities in temperature series  </a:t>
            </a:r>
          </a:p>
          <a:p>
            <a:pPr marL="176212" lvl="2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AU" sz="3200" dirty="0" smtClean="0"/>
              <a:t>Most </a:t>
            </a:r>
            <a:r>
              <a:rPr lang="en-AU" sz="3200" dirty="0"/>
              <a:t>common causes of </a:t>
            </a:r>
            <a:r>
              <a:rPr lang="en-AU" sz="3200" dirty="0" smtClean="0"/>
              <a:t>inhomogeneities</a:t>
            </a:r>
          </a:p>
          <a:p>
            <a:pPr marL="639762" lvl="2" indent="-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en-US" sz="3200" dirty="0"/>
              <a:t>Station relocations</a:t>
            </a:r>
          </a:p>
          <a:p>
            <a:pPr marL="639762" lvl="2" indent="-457200" fontAlgn="base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en-US" sz="3200" dirty="0"/>
              <a:t>Changes in instruments</a:t>
            </a:r>
          </a:p>
          <a:p>
            <a:pPr marL="639762" lvl="2" indent="-457200" fontAlgn="base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en-US" sz="3200" dirty="0"/>
              <a:t>Changes in the surroundings or land use (gradual changes)</a:t>
            </a:r>
          </a:p>
          <a:p>
            <a:pPr marL="639762" lvl="2" indent="-457200" fontAlgn="base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en-US" sz="3200" dirty="0"/>
              <a:t>Changes in the observational and calculation procedures</a:t>
            </a:r>
            <a:endParaRPr lang="en-AU" sz="3200" dirty="0" smtClean="0"/>
          </a:p>
          <a:p>
            <a:pPr marL="176212" lvl="2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endParaRPr lang="en-AU" sz="3200" dirty="0"/>
          </a:p>
          <a:p>
            <a:pPr marL="176212" lvl="2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endParaRPr lang="en-AU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b="1"/>
              <a:t>3</a:t>
            </a:fld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7512" y="1187532"/>
            <a:ext cx="11204855" cy="2667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4656" y="1469041"/>
            <a:ext cx="553483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spcBef>
                <a:spcPts val="1800"/>
              </a:spcBef>
              <a:spcAft>
                <a:spcPts val="600"/>
              </a:spcAft>
              <a:buSzPct val="100000"/>
            </a:pPr>
            <a:r>
              <a:rPr lang="en-AU" altLang="en-US" sz="3200" dirty="0"/>
              <a:t>Instant change </a:t>
            </a:r>
            <a:r>
              <a:rPr lang="es-AR" sz="3200" dirty="0">
                <a:solidFill>
                  <a:schemeClr val="accent2"/>
                </a:solidFill>
              </a:rPr>
              <a:t>⇒ </a:t>
            </a:r>
            <a:r>
              <a:rPr lang="en-AU" sz="3200" dirty="0" smtClean="0">
                <a:solidFill>
                  <a:schemeClr val="accent2"/>
                </a:solidFill>
              </a:rPr>
              <a:t>Error</a:t>
            </a:r>
            <a:endParaRPr lang="en-AU" dirty="0" smtClean="0"/>
          </a:p>
          <a:p>
            <a:pPr marL="0" lvl="2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-AU" sz="3200" dirty="0" smtClean="0">
                <a:solidFill>
                  <a:schemeClr val="accent2"/>
                </a:solidFill>
              </a:rPr>
              <a:t>Detection of atypical data </a:t>
            </a:r>
            <a:endParaRPr lang="en-AU" sz="3200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9881" y="1456550"/>
            <a:ext cx="613251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280988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AU" altLang="en-US" sz="3200" dirty="0" smtClean="0"/>
              <a:t>Lasting</a:t>
            </a:r>
            <a:r>
              <a:rPr lang="es-AR" altLang="en-US" sz="3200" dirty="0" smtClean="0"/>
              <a:t> </a:t>
            </a:r>
            <a:r>
              <a:rPr lang="en-AU" altLang="en-US" sz="3200" dirty="0"/>
              <a:t>change </a:t>
            </a:r>
            <a:r>
              <a:rPr lang="es-AR" sz="3200" dirty="0">
                <a:solidFill>
                  <a:schemeClr val="accent2"/>
                </a:solidFill>
              </a:rPr>
              <a:t>⇒</a:t>
            </a:r>
            <a:r>
              <a:rPr lang="en-AU" altLang="en-US" sz="3200" dirty="0"/>
              <a:t> </a:t>
            </a:r>
            <a:r>
              <a:rPr lang="en-AU" sz="3200" dirty="0">
                <a:solidFill>
                  <a:schemeClr val="accent2"/>
                </a:solidFill>
              </a:rPr>
              <a:t>Inhomogeneity </a:t>
            </a:r>
          </a:p>
          <a:p>
            <a:pPr marL="0" lvl="2" indent="179388">
              <a:spcAft>
                <a:spcPts val="1200"/>
              </a:spcAft>
            </a:pPr>
            <a:r>
              <a:rPr lang="en-AU" sz="3200" dirty="0">
                <a:solidFill>
                  <a:schemeClr val="accent2"/>
                </a:solidFill>
              </a:rPr>
              <a:t>Detection of </a:t>
            </a:r>
            <a:r>
              <a:rPr lang="en-AU" sz="3200" dirty="0" smtClean="0">
                <a:solidFill>
                  <a:schemeClr val="accent2"/>
                </a:solidFill>
              </a:rPr>
              <a:t>breakpoints </a:t>
            </a:r>
            <a:endParaRPr lang="en-AU" sz="3200" dirty="0">
              <a:solidFill>
                <a:schemeClr val="accent2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260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09674" y="558086"/>
            <a:ext cx="9145016" cy="5581650"/>
            <a:chOff x="1631504" y="593272"/>
            <a:chExt cx="9145016" cy="5581650"/>
          </a:xfrm>
        </p:grpSpPr>
        <p:grpSp>
          <p:nvGrpSpPr>
            <p:cNvPr id="13" name="Group 12"/>
            <p:cNvGrpSpPr/>
            <p:nvPr/>
          </p:nvGrpSpPr>
          <p:grpSpPr>
            <a:xfrm>
              <a:off x="1631504" y="593272"/>
              <a:ext cx="9145016" cy="5581650"/>
              <a:chOff x="107504" y="593272"/>
              <a:chExt cx="9145016" cy="558165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07504" y="593272"/>
                <a:ext cx="9145016" cy="5581650"/>
                <a:chOff x="107504" y="593272"/>
                <a:chExt cx="9296400" cy="5581650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504" y="593272"/>
                  <a:ext cx="9296400" cy="5581650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 preferRelativeResize="0"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3776" y="5612280"/>
                  <a:ext cx="8712000" cy="257175"/>
                </a:xfrm>
                <a:prstGeom prst="rect">
                  <a:avLst/>
                </a:prstGeom>
              </p:spPr>
            </p:pic>
          </p:grpSp>
          <p:sp>
            <p:nvSpPr>
              <p:cNvPr id="8" name="TextBox 7"/>
              <p:cNvSpPr txBox="1"/>
              <p:nvPr/>
            </p:nvSpPr>
            <p:spPr>
              <a:xfrm>
                <a:off x="1331640" y="5795972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1920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71800" y="5811890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1940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901" y="5811890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1960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68144" y="5795972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1980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380312" y="5811890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2000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207568" y="2348880"/>
              <a:ext cx="1202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</a:t>
              </a:r>
              <a:r>
                <a:rPr lang="en-AU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AU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7568" y="2843644"/>
              <a:ext cx="1202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</a:t>
              </a:r>
              <a:r>
                <a:rPr lang="en-AU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25</a:t>
              </a:r>
              <a:endParaRPr lang="en-AU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87689" y="3100777"/>
              <a:ext cx="1202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</a:t>
              </a:r>
              <a:r>
                <a:rPr lang="en-AU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50</a:t>
              </a:r>
              <a:endParaRPr lang="en-AU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87689" y="3429000"/>
              <a:ext cx="1202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</a:t>
              </a:r>
              <a:r>
                <a:rPr lang="en-AU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75</a:t>
              </a:r>
              <a:endParaRPr lang="en-AU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15781" y="4005064"/>
              <a:ext cx="1202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</a:t>
              </a:r>
              <a:r>
                <a:rPr lang="en-AU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95</a:t>
              </a:r>
              <a:endParaRPr lang="en-AU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4" name="Title 1"/>
          <p:cNvSpPr txBox="1">
            <a:spLocks/>
          </p:cNvSpPr>
          <p:nvPr/>
        </p:nvSpPr>
        <p:spPr>
          <a:xfrm>
            <a:off x="2831123" y="216265"/>
            <a:ext cx="8082299" cy="9009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3600" dirty="0" smtClean="0"/>
              <a:t>Minimum temperature Salta Aero</a:t>
            </a:r>
            <a:endParaRPr lang="en-AU" sz="36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58260" y="4606139"/>
            <a:ext cx="7455878" cy="2045366"/>
            <a:chOff x="158260" y="4606139"/>
            <a:chExt cx="7455878" cy="2045366"/>
          </a:xfrm>
        </p:grpSpPr>
        <p:grpSp>
          <p:nvGrpSpPr>
            <p:cNvPr id="35" name="Group 34"/>
            <p:cNvGrpSpPr/>
            <p:nvPr/>
          </p:nvGrpSpPr>
          <p:grpSpPr>
            <a:xfrm>
              <a:off x="158260" y="4606139"/>
              <a:ext cx="7455878" cy="2045366"/>
              <a:chOff x="158260" y="4606139"/>
              <a:chExt cx="7455878" cy="204536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5082280" y="4612049"/>
                <a:ext cx="5575" cy="10799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6868374" y="4606139"/>
                <a:ext cx="745764" cy="1426910"/>
                <a:chOff x="3576605" y="5073535"/>
                <a:chExt cx="745764" cy="995105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912433" y="5073535"/>
                  <a:ext cx="14990" cy="753169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3576605" y="5832538"/>
                  <a:ext cx="745764" cy="2361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600" dirty="0" smtClean="0">
                      <a:solidFill>
                        <a:srgbClr val="00B0F0"/>
                      </a:solidFill>
                    </a:rPr>
                    <a:t>1958</a:t>
                  </a:r>
                  <a:endParaRPr lang="en-AU" sz="1600" dirty="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224950" y="4617920"/>
                <a:ext cx="1178168" cy="1400436"/>
                <a:chOff x="3509883" y="5196418"/>
                <a:chExt cx="1094669" cy="848369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3798062" y="5196418"/>
                  <a:ext cx="14990" cy="654252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3509883" y="5839695"/>
                  <a:ext cx="1094669" cy="205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600" dirty="0" smtClean="0">
                      <a:solidFill>
                        <a:srgbClr val="0070C0"/>
                      </a:solidFill>
                    </a:rPr>
                    <a:t>1949</a:t>
                  </a:r>
                  <a:endParaRPr lang="en-AU" sz="1600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158260" y="5820508"/>
                <a:ext cx="3903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Metadata: Station Relocation in 1931, 1949, 1958</a:t>
                </a:r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689228" y="5673942"/>
              <a:ext cx="1178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solidFill>
                    <a:srgbClr val="FF0000"/>
                  </a:solidFill>
                </a:rPr>
                <a:t>1931</a:t>
              </a:r>
              <a:endParaRPr lang="en-A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596430" y="4594470"/>
            <a:ext cx="5065708" cy="1848912"/>
            <a:chOff x="5596430" y="4594470"/>
            <a:chExt cx="5065708" cy="1848912"/>
          </a:xfrm>
        </p:grpSpPr>
        <p:grpSp>
          <p:nvGrpSpPr>
            <p:cNvPr id="42" name="Group 41"/>
            <p:cNvGrpSpPr/>
            <p:nvPr/>
          </p:nvGrpSpPr>
          <p:grpSpPr>
            <a:xfrm>
              <a:off x="5861026" y="4594470"/>
              <a:ext cx="4394717" cy="1097584"/>
              <a:chOff x="5861026" y="4594470"/>
              <a:chExt cx="4394717" cy="1097584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5861026" y="4594470"/>
                <a:ext cx="16133" cy="10799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10239610" y="4612055"/>
                <a:ext cx="16133" cy="1079999"/>
              </a:xfrm>
              <a:prstGeom prst="straightConnector1">
                <a:avLst/>
              </a:prstGeom>
              <a:ln w="38100">
                <a:solidFill>
                  <a:srgbClr val="E260C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 flipH="1">
              <a:off x="5596430" y="5961185"/>
              <a:ext cx="926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>
                  <a:solidFill>
                    <a:srgbClr val="00B0F0"/>
                  </a:solidFill>
                </a:rPr>
                <a:t> </a:t>
              </a:r>
              <a:r>
                <a:rPr lang="en-AU" sz="2400" dirty="0" smtClean="0">
                  <a:solidFill>
                    <a:srgbClr val="00B0F0"/>
                  </a:solidFill>
                </a:rPr>
                <a:t> </a:t>
              </a:r>
              <a:r>
                <a:rPr lang="en-AU" sz="2400" dirty="0" smtClean="0">
                  <a:solidFill>
                    <a:srgbClr val="00B050"/>
                  </a:solidFill>
                </a:rPr>
                <a:t>?</a:t>
              </a:r>
              <a:endParaRPr lang="en-AU" sz="2400" dirty="0">
                <a:solidFill>
                  <a:srgbClr val="00B0F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916374" y="5981717"/>
              <a:ext cx="745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>
                  <a:solidFill>
                    <a:srgbClr val="00B0F0"/>
                  </a:solidFill>
                </a:rPr>
                <a:t> </a:t>
              </a:r>
              <a:r>
                <a:rPr lang="en-AU" sz="2400" dirty="0" smtClean="0">
                  <a:solidFill>
                    <a:srgbClr val="00B0F0"/>
                  </a:solidFill>
                </a:rPr>
                <a:t>  </a:t>
              </a:r>
              <a:r>
                <a:rPr lang="en-AU" sz="2400" dirty="0" smtClean="0">
                  <a:solidFill>
                    <a:srgbClr val="E260CF"/>
                  </a:solidFill>
                </a:rPr>
                <a:t>?</a:t>
              </a:r>
              <a:endParaRPr lang="en-AU" sz="24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440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015" y="286605"/>
            <a:ext cx="10343407" cy="900927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AU" dirty="0"/>
              <a:t>Traditional approaches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0167" y="1270658"/>
            <a:ext cx="11183816" cy="5587342"/>
          </a:xfrm>
        </p:spPr>
        <p:txBody>
          <a:bodyPr>
            <a:noAutofit/>
          </a:bodyPr>
          <a:lstStyle/>
          <a:p>
            <a:pPr marL="720725" lvl="1" indent="-457200"/>
            <a:r>
              <a:rPr lang="en-AU" dirty="0"/>
              <a:t>Rely on metadata and/or expertise to identify the breakpoints </a:t>
            </a:r>
            <a:endParaRPr lang="en-AU" dirty="0" smtClean="0"/>
          </a:p>
          <a:p>
            <a:pPr marL="263525" lvl="1" indent="454025">
              <a:buNone/>
            </a:pPr>
            <a:r>
              <a:rPr lang="en-AU" sz="2400" dirty="0" smtClean="0"/>
              <a:t>(</a:t>
            </a:r>
            <a:r>
              <a:rPr lang="en-AU" sz="2400" dirty="0"/>
              <a:t>e.g. Craddock et al 1976) </a:t>
            </a:r>
          </a:p>
          <a:p>
            <a:pPr marL="720725" lvl="1" indent="-457200"/>
            <a:r>
              <a:rPr lang="en-AU" dirty="0"/>
              <a:t>Make </a:t>
            </a:r>
            <a:r>
              <a:rPr lang="en-AU" dirty="0" smtClean="0"/>
              <a:t>strong DGP assumptions </a:t>
            </a:r>
          </a:p>
          <a:p>
            <a:pPr marL="263525" lvl="1" indent="454025">
              <a:buNone/>
            </a:pPr>
            <a:r>
              <a:rPr lang="en-AU" sz="2400" dirty="0" smtClean="0"/>
              <a:t>(</a:t>
            </a:r>
            <a:r>
              <a:rPr lang="en-AU" sz="2400" dirty="0"/>
              <a:t>e.g. Anderson et al.1997, </a:t>
            </a:r>
            <a:r>
              <a:rPr lang="en-AU" sz="2400" dirty="0" err="1"/>
              <a:t>Caussinus</a:t>
            </a:r>
            <a:r>
              <a:rPr lang="en-AU" sz="2400" dirty="0"/>
              <a:t> and </a:t>
            </a:r>
            <a:r>
              <a:rPr lang="en-AU" sz="2400" dirty="0" err="1"/>
              <a:t>Mestre</a:t>
            </a:r>
            <a:r>
              <a:rPr lang="en-AU" sz="2400" dirty="0"/>
              <a:t>, 2004)</a:t>
            </a:r>
          </a:p>
          <a:p>
            <a:pPr marL="720725" lvl="1" indent="-457200"/>
            <a:r>
              <a:rPr lang="en-AU" dirty="0"/>
              <a:t>Use a reference (homogeneous) time series </a:t>
            </a:r>
            <a:endParaRPr lang="en-AU" dirty="0" smtClean="0"/>
          </a:p>
          <a:p>
            <a:pPr marL="263525" lvl="1" indent="454025">
              <a:spcAft>
                <a:spcPts val="1200"/>
              </a:spcAft>
              <a:buNone/>
            </a:pPr>
            <a:r>
              <a:rPr lang="en-AU" sz="2400" dirty="0" smtClean="0"/>
              <a:t>(</a:t>
            </a:r>
            <a:r>
              <a:rPr lang="en-AU" sz="2400" dirty="0"/>
              <a:t>e.g. </a:t>
            </a:r>
            <a:r>
              <a:rPr lang="en-AU" sz="2400" dirty="0" err="1"/>
              <a:t>Vincents</a:t>
            </a:r>
            <a:r>
              <a:rPr lang="en-AU" sz="2400" dirty="0"/>
              <a:t>, 1999; </a:t>
            </a:r>
            <a:r>
              <a:rPr lang="es-ES" sz="2400" dirty="0" err="1"/>
              <a:t>D</a:t>
            </a:r>
            <a:r>
              <a:rPr lang="es-ES" altLang="en-US" sz="2400" dirty="0" err="1"/>
              <a:t>ella</a:t>
            </a:r>
            <a:r>
              <a:rPr lang="es-ES" altLang="en-US" sz="2400" dirty="0"/>
              <a:t>-marta and </a:t>
            </a:r>
            <a:r>
              <a:rPr lang="es-ES" altLang="en-US" sz="2400" dirty="0" err="1"/>
              <a:t>Wanner</a:t>
            </a:r>
            <a:r>
              <a:rPr lang="es-ES" altLang="en-US" sz="2400" dirty="0"/>
              <a:t>, </a:t>
            </a:r>
            <a:r>
              <a:rPr lang="es-ES" altLang="en-US" sz="2400" dirty="0" smtClean="0"/>
              <a:t>2006)</a:t>
            </a:r>
            <a:endParaRPr lang="en-AU" altLang="en-US" sz="2400" dirty="0"/>
          </a:p>
          <a:p>
            <a:pPr marL="720725" lvl="1" indent="-457200">
              <a:spcAft>
                <a:spcPts val="0"/>
              </a:spcAft>
            </a:pPr>
            <a:r>
              <a:rPr lang="en-AU" dirty="0"/>
              <a:t>Some are designed to </a:t>
            </a:r>
            <a:endParaRPr lang="en-AU" dirty="0" smtClean="0"/>
          </a:p>
          <a:p>
            <a:pPr marL="1082675" lvl="1" indent="-365125">
              <a:spcBef>
                <a:spcPts val="0"/>
              </a:spcBef>
            </a:pPr>
            <a:r>
              <a:rPr lang="en-AU" dirty="0" smtClean="0"/>
              <a:t>detect </a:t>
            </a:r>
            <a:r>
              <a:rPr lang="en-AU" u="sng" dirty="0"/>
              <a:t>one type of change </a:t>
            </a:r>
            <a:r>
              <a:rPr lang="en-AU" dirty="0"/>
              <a:t>in the series (usually a </a:t>
            </a:r>
            <a:r>
              <a:rPr lang="en-AU" dirty="0" smtClean="0"/>
              <a:t>shift)</a:t>
            </a:r>
          </a:p>
          <a:p>
            <a:pPr marL="1082675" lvl="1" indent="-365125">
              <a:spcBef>
                <a:spcPts val="0"/>
              </a:spcBef>
            </a:pPr>
            <a:r>
              <a:rPr lang="en-AU" dirty="0"/>
              <a:t>d</a:t>
            </a:r>
            <a:r>
              <a:rPr lang="en-AU" dirty="0" smtClean="0"/>
              <a:t>etect just </a:t>
            </a:r>
            <a:r>
              <a:rPr lang="en-AU" u="sng" dirty="0"/>
              <a:t>one breakpoint </a:t>
            </a:r>
            <a:r>
              <a:rPr lang="en-AU" dirty="0"/>
              <a:t>in the time </a:t>
            </a:r>
            <a:r>
              <a:rPr lang="en-AU" dirty="0" smtClean="0"/>
              <a:t>series </a:t>
            </a:r>
          </a:p>
          <a:p>
            <a:pPr marL="1082675" lvl="1" indent="-365125">
              <a:spcBef>
                <a:spcPts val="0"/>
              </a:spcBef>
            </a:pPr>
            <a:r>
              <a:rPr lang="en-AU" dirty="0" smtClean="0"/>
              <a:t>work on </a:t>
            </a:r>
            <a:r>
              <a:rPr lang="en-AU" u="sng" dirty="0" smtClean="0"/>
              <a:t>univariate</a:t>
            </a:r>
            <a:r>
              <a:rPr lang="en-AU" dirty="0" smtClean="0"/>
              <a:t> </a:t>
            </a:r>
            <a:r>
              <a:rPr lang="en-AU" dirty="0"/>
              <a:t>time </a:t>
            </a:r>
            <a:r>
              <a:rPr lang="en-AU" dirty="0" smtClean="0"/>
              <a:t>series </a:t>
            </a:r>
            <a:endParaRPr lang="en-AU" dirty="0"/>
          </a:p>
          <a:p>
            <a:pPr marL="720725" lvl="1" indent="-457200"/>
            <a:r>
              <a:rPr lang="en-AU" dirty="0" smtClean="0"/>
              <a:t>Many </a:t>
            </a:r>
            <a:r>
              <a:rPr lang="en-AU" dirty="0"/>
              <a:t>assume independent observations or group daily data, say monthly, to overcome </a:t>
            </a:r>
            <a:r>
              <a:rPr lang="en-AU" dirty="0" smtClean="0"/>
              <a:t>dependence</a:t>
            </a:r>
            <a:endParaRPr lang="en-AU" dirty="0"/>
          </a:p>
          <a:p>
            <a:pPr lvl="1">
              <a:buFontTx/>
              <a:buChar char="-"/>
            </a:pPr>
            <a:endParaRPr lang="en-AU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b="1"/>
              <a:t>5</a:t>
            </a:fld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7512" y="1187532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4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524656" y="1353785"/>
                <a:ext cx="11062741" cy="5187691"/>
              </a:xfrm>
            </p:spPr>
            <p:txBody>
              <a:bodyPr>
                <a:noAutofit/>
              </a:bodyPr>
              <a:lstStyle/>
              <a:p>
                <a:pPr marL="182562" lvl="2" indent="0">
                  <a:buSzPct val="100000"/>
                  <a:buNone/>
                </a:pPr>
                <a:r>
                  <a:rPr lang="en-AU" sz="3200" dirty="0" smtClean="0">
                    <a:solidFill>
                      <a:schemeClr val="accent2"/>
                    </a:solidFill>
                  </a:rPr>
                  <a:t>Goal </a:t>
                </a:r>
                <a:r>
                  <a:rPr lang="es-AR" sz="3200" dirty="0">
                    <a:solidFill>
                      <a:schemeClr val="accent2"/>
                    </a:solidFill>
                  </a:rPr>
                  <a:t>⇒</a:t>
                </a:r>
                <a:r>
                  <a:rPr lang="en-AU" sz="3200" dirty="0"/>
                  <a:t> Identify </a:t>
                </a:r>
                <a:r>
                  <a:rPr lang="en-AU" sz="3200" dirty="0" smtClean="0"/>
                  <a:t>all “inhomogeneities” in a climate time series</a:t>
                </a:r>
                <a:endParaRPr lang="en-AU" sz="3200" dirty="0"/>
              </a:p>
              <a:p>
                <a:pPr marL="182562" lvl="2" indent="0">
                  <a:buSzPct val="100000"/>
                  <a:buNone/>
                </a:pPr>
                <a:r>
                  <a:rPr lang="en-AU" sz="3200" dirty="0" smtClean="0"/>
                  <a:t>	i.e., identify all potential </a:t>
                </a:r>
                <a:r>
                  <a:rPr lang="en-AU" altLang="en-US" sz="3200" dirty="0" smtClean="0"/>
                  <a:t>breakpoints</a:t>
                </a:r>
              </a:p>
              <a:p>
                <a:pPr marL="182562" lvl="2" indent="0">
                  <a:spcBef>
                    <a:spcPts val="1200"/>
                  </a:spcBef>
                  <a:spcAft>
                    <a:spcPts val="1200"/>
                  </a:spcAft>
                  <a:buSzPct val="100000"/>
                  <a:buNone/>
                </a:pPr>
                <a:r>
                  <a:rPr lang="en-AU" sz="3200" dirty="0" smtClean="0"/>
                  <a:t>Let </a:t>
                </a:r>
                <a14:m>
                  <m:oMath xmlns:m="http://schemas.openxmlformats.org/officeDocument/2006/math">
                    <m:r>
                      <a:rPr lang="en-AU" sz="3200" i="1" dirty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AU" sz="32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AU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AU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3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3200" i="1" dirty="0">
                        <a:latin typeface="Cambria Math" panose="02040503050406030204" pitchFamily="18" charset="0"/>
                      </a:rPr>
                      <m:t>=1, …,</m:t>
                    </m:r>
                    <m:r>
                      <a:rPr lang="en-AU" sz="32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32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AU" sz="3200" dirty="0"/>
                  <a:t> be </a:t>
                </a:r>
                <a:r>
                  <a:rPr lang="en-AU" sz="3200" dirty="0" smtClean="0"/>
                  <a:t>the temperature TS at station </a:t>
                </a:r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AU" sz="3200" dirty="0" smtClean="0"/>
                  <a:t> adjusted for seasonality</a:t>
                </a:r>
              </a:p>
              <a:p>
                <a:pPr marL="182562" lvl="2" indent="0">
                  <a:spcAft>
                    <a:spcPts val="600"/>
                  </a:spcAft>
                  <a:buSzPct val="100000"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3200" dirty="0"/>
                      <m:t>We</m:t>
                    </m:r>
                    <m:r>
                      <m:rPr>
                        <m:nor/>
                      </m:rPr>
                      <a:rPr lang="en-AU" sz="3200" dirty="0"/>
                      <m:t> </m:t>
                    </m:r>
                    <m:r>
                      <m:rPr>
                        <m:nor/>
                      </m:rPr>
                      <a:rPr lang="en-AU" sz="3200" dirty="0"/>
                      <m:t>say</m:t>
                    </m:r>
                    <m:r>
                      <m:rPr>
                        <m:nor/>
                      </m:rPr>
                      <a:rPr lang="en-AU" sz="3200" dirty="0"/>
                      <m:t> </m:t>
                    </m:r>
                    <m:r>
                      <m:rPr>
                        <m:nor/>
                      </m:rPr>
                      <a:rPr lang="en-AU" sz="3200" dirty="0"/>
                      <m:t>that</m:t>
                    </m:r>
                    <m:r>
                      <m:rPr>
                        <m:nor/>
                      </m:rPr>
                      <a:rPr lang="en-AU" sz="3200" dirty="0"/>
                      <m:t> </m:t>
                    </m:r>
                    <m:r>
                      <m:rPr>
                        <m:nor/>
                      </m:rPr>
                      <a:rPr lang="en-AU" sz="3200" dirty="0"/>
                      <m:t>there</m:t>
                    </m:r>
                    <m:r>
                      <m:rPr>
                        <m:nor/>
                      </m:rPr>
                      <a:rPr lang="en-AU" sz="3200" dirty="0"/>
                      <m:t> </m:t>
                    </m:r>
                    <m:r>
                      <m:rPr>
                        <m:nor/>
                      </m:rPr>
                      <a:rPr lang="en-AU" sz="3200" dirty="0"/>
                      <m:t>is</m:t>
                    </m:r>
                    <m:r>
                      <m:rPr>
                        <m:nor/>
                      </m:rPr>
                      <a:rPr lang="en-AU" sz="3200" dirty="0"/>
                      <m:t> </m:t>
                    </m:r>
                    <m:r>
                      <m:rPr>
                        <m:nor/>
                      </m:rPr>
                      <a:rPr lang="en-AU" sz="3200" dirty="0"/>
                      <m:t>a</m:t>
                    </m:r>
                    <m:r>
                      <m:rPr>
                        <m:nor/>
                      </m:rPr>
                      <a:rPr lang="en-AU" sz="3200" dirty="0"/>
                      <m:t> </m:t>
                    </m:r>
                    <m:r>
                      <m:rPr>
                        <m:nor/>
                      </m:rPr>
                      <a:rPr lang="en-AU" sz="3200" dirty="0">
                        <a:solidFill>
                          <a:schemeClr val="accent2"/>
                        </a:solidFill>
                      </a:rPr>
                      <m:t>breakpoint</m:t>
                    </m:r>
                    <m:r>
                      <m:rPr>
                        <m:nor/>
                      </m:rPr>
                      <a:rPr lang="en-AU" sz="3200" dirty="0">
                        <a:solidFill>
                          <a:schemeClr val="accent2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AU" sz="3200" dirty="0">
                        <a:solidFill>
                          <a:schemeClr val="accent2"/>
                        </a:solidFill>
                      </a:rPr>
                      <m:t>at</m:t>
                    </m:r>
                    <m:r>
                      <m:rPr>
                        <m:nor/>
                      </m:rPr>
                      <a:rPr lang="en-AU" sz="3200" dirty="0">
                        <a:solidFill>
                          <a:schemeClr val="accent2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AU" sz="3200" dirty="0">
                        <a:solidFill>
                          <a:schemeClr val="accent2"/>
                        </a:solidFill>
                      </a:rPr>
                      <m:t>time</m:t>
                    </m:r>
                    <m:r>
                      <m:rPr>
                        <m:nor/>
                      </m:rPr>
                      <a:rPr lang="en-AU" sz="3200" dirty="0">
                        <a:solidFill>
                          <a:schemeClr val="accent2"/>
                        </a:solidFill>
                      </a:rPr>
                      <m:t> </m:t>
                    </m:r>
                    <m:r>
                      <a:rPr lang="en-AU" sz="32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n-AU" altLang="en-US" sz="3200" dirty="0"/>
                      <m:t> </m:t>
                    </m:r>
                  </m:oMath>
                </a14:m>
                <a:r>
                  <a:rPr lang="en-AU" altLang="en-US" sz="3200" dirty="0" smtClean="0"/>
                  <a:t>if the data generating process changes at </a:t>
                </a:r>
                <a14:m>
                  <m:oMath xmlns:m="http://schemas.openxmlformats.org/officeDocument/2006/math">
                    <m:r>
                      <a:rPr lang="en-AU" sz="32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AU" altLang="en-US" sz="3200" dirty="0" smtClean="0"/>
              </a:p>
              <a:p>
                <a:pPr marL="3411538" lvl="2" indent="720725">
                  <a:spcAft>
                    <a:spcPts val="600"/>
                  </a:spcAft>
                  <a:buSzPct val="100000"/>
                  <a:buNone/>
                  <a:tabLst>
                    <a:tab pos="3938588" algn="l"/>
                  </a:tabLst>
                </a:pPr>
                <a14:m>
                  <m:oMath xmlns:m="http://schemas.openxmlformats.org/officeDocument/2006/math">
                    <m:r>
                      <a:rPr lang="en-AU" sz="3200" i="1" dirty="0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AU" sz="3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AU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3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3200" i="1" dirty="0">
                        <a:latin typeface="Cambria Math" panose="02040503050406030204" pitchFamily="18" charset="0"/>
                      </a:rPr>
                      <m:t>=1, …,</m:t>
                    </m:r>
                    <m:r>
                      <a:rPr lang="en-AU" sz="32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3200" i="1" dirty="0">
                        <a:latin typeface="Cambria Math" panose="02040503050406030204" pitchFamily="18" charset="0"/>
                      </a:rPr>
                      <m:t>}~</m:t>
                    </m:r>
                    <m:sSub>
                      <m:sSubPr>
                        <m:ctrlPr>
                          <a:rPr lang="en-AU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200" dirty="0"/>
                  <a:t> </a:t>
                </a:r>
                <a:endParaRPr lang="en-AU" sz="3200" dirty="0" smtClean="0"/>
              </a:p>
              <a:p>
                <a:pPr marL="3411538" lvl="2" indent="0">
                  <a:spcAft>
                    <a:spcPts val="600"/>
                  </a:spcAft>
                  <a:buSzPct val="100000"/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AU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sz="3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3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sz="3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+1, …,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AU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AU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200" dirty="0"/>
                  <a:t> </a:t>
                </a:r>
                <a:endParaRPr lang="en-AU" sz="3200" dirty="0" smtClean="0"/>
              </a:p>
              <a:p>
                <a:pPr marL="4835525" lvl="2" indent="0">
                  <a:spcAft>
                    <a:spcPts val="600"/>
                  </a:spcAft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alt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alt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AU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alt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3200" dirty="0" smtClean="0"/>
              </a:p>
              <a:p>
                <a:pPr marL="182562" lvl="2" indent="0">
                  <a:spcAft>
                    <a:spcPts val="2400"/>
                  </a:spcAft>
                  <a:buSzPct val="100000"/>
                  <a:buNone/>
                </a:pPr>
                <a:endParaRPr lang="en-AU" sz="3200" dirty="0" smtClean="0"/>
              </a:p>
              <a:p>
                <a:pPr marL="182562" lvl="2" indent="0">
                  <a:spcAft>
                    <a:spcPts val="2400"/>
                  </a:spcAft>
                  <a:buSzPct val="100000"/>
                  <a:buNone/>
                </a:pPr>
                <a:endParaRPr lang="en-AU" sz="3200" dirty="0" smtClean="0"/>
              </a:p>
              <a:p>
                <a:pPr marL="182562" lvl="2" indent="0">
                  <a:buSzPct val="100000"/>
                  <a:buNone/>
                </a:pPr>
                <a:endParaRPr lang="en-AU" altLang="en-US" sz="3200" dirty="0" smtClean="0"/>
              </a:p>
              <a:p>
                <a:pPr marL="182562" lvl="2" indent="0">
                  <a:buSzPct val="100000"/>
                  <a:buNone/>
                </a:pPr>
                <a:endParaRPr lang="en-AU" altLang="en-US" sz="3200" dirty="0" smtClean="0"/>
              </a:p>
              <a:p>
                <a:pPr marL="182562" lvl="2" indent="0">
                  <a:buSzPct val="100000"/>
                  <a:buNone/>
                </a:pPr>
                <a:endParaRPr lang="en-AU" altLang="en-US" sz="3200" dirty="0"/>
              </a:p>
              <a:p>
                <a:pPr marL="182562" lvl="2" indent="0">
                  <a:buSzPct val="100000"/>
                  <a:buNone/>
                </a:pPr>
                <a:endParaRPr lang="en-AU" altLang="en-US" sz="3200" dirty="0" smtClean="0"/>
              </a:p>
              <a:p>
                <a:pPr marL="182562" lvl="2" indent="0">
                  <a:buSzPct val="100000"/>
                  <a:buNone/>
                </a:pPr>
                <a:endParaRPr lang="en-AU" sz="3200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656" y="1353785"/>
                <a:ext cx="11062741" cy="5187691"/>
              </a:xfrm>
              <a:blipFill rotWithShape="0">
                <a:blip r:embed="rId3"/>
                <a:stretch>
                  <a:fillRect l="-551" t="-2703" r="-15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b="1"/>
              <a:t>6</a:t>
            </a:fld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7412" y="1187532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4692" y="271615"/>
            <a:ext cx="10711542" cy="900927"/>
          </a:xfrm>
        </p:spPr>
        <p:txBody>
          <a:bodyPr/>
          <a:lstStyle/>
          <a:p>
            <a:pPr algn="ctr"/>
            <a:r>
              <a:rPr lang="en-AU" dirty="0" smtClean="0"/>
              <a:t> Inhomogeneity definition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9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526473" y="1353785"/>
                <a:ext cx="11074977" cy="5080881"/>
              </a:xfrm>
            </p:spPr>
            <p:txBody>
              <a:bodyPr>
                <a:noAutofit/>
              </a:bodyPr>
              <a:lstStyle/>
              <a:p>
                <a:pPr marL="182562" lvl="2" indent="0">
                  <a:spcAft>
                    <a:spcPts val="1200"/>
                  </a:spcAft>
                  <a:buSzPct val="100000"/>
                  <a:buNone/>
                </a:pPr>
                <a:r>
                  <a:rPr lang="es-AR" sz="3200" dirty="0" smtClean="0"/>
                  <a:t>Natural </a:t>
                </a:r>
                <a:r>
                  <a:rPr lang="en-AU" altLang="en-US" sz="3200" dirty="0"/>
                  <a:t>fluctuations may be confused with inhomogeneities</a:t>
                </a:r>
              </a:p>
              <a:p>
                <a:pPr marL="182562" lvl="2" indent="0">
                  <a:buSzPct val="100000"/>
                  <a:buNone/>
                </a:pPr>
                <a:r>
                  <a:rPr lang="en-AU" altLang="en-US" sz="3200" dirty="0" smtClean="0"/>
                  <a:t>Information of </a:t>
                </a:r>
                <a:r>
                  <a:rPr lang="en-AU" altLang="en-US" sz="3200" dirty="0" smtClean="0">
                    <a:solidFill>
                      <a:schemeClr val="accent2"/>
                    </a:solidFill>
                  </a:rPr>
                  <a:t>neighbouring stations </a:t>
                </a:r>
                <a:r>
                  <a:rPr lang="en-AU" altLang="en-US" sz="3200" dirty="0" smtClean="0"/>
                  <a:t>can help distinguishing between natural and artificial changes</a:t>
                </a:r>
              </a:p>
              <a:p>
                <a:pPr marL="182562" lvl="2" indent="0">
                  <a:buSzPct val="100000"/>
                  <a:buNone/>
                </a:pPr>
                <a:endParaRPr lang="en-AU" altLang="en-US" sz="3200" dirty="0" smtClean="0">
                  <a:solidFill>
                    <a:schemeClr val="accent2"/>
                  </a:solidFill>
                </a:endParaRPr>
              </a:p>
              <a:p>
                <a:pPr marL="84138" lvl="2" indent="98425">
                  <a:buSzPct val="100000"/>
                  <a:buNone/>
                </a:pPr>
                <a:r>
                  <a:rPr lang="en-AU" sz="3200" dirty="0" smtClean="0">
                    <a:solidFill>
                      <a:schemeClr val="accent2"/>
                    </a:solidFill>
                  </a:rPr>
                  <a:t>Target station</a:t>
                </a:r>
                <a:r>
                  <a:rPr lang="en-AU" sz="3200" dirty="0" smtClean="0"/>
                  <a:t>, </a:t>
                </a:r>
                <a14:m>
                  <m:oMath xmlns:m="http://schemas.openxmlformats.org/officeDocument/2006/math">
                    <m:r>
                      <a:rPr lang="en-AU" sz="3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AU" sz="3200" dirty="0"/>
                  <a:t>, </a:t>
                </a:r>
                <a:r>
                  <a:rPr lang="en-AU" sz="3200" dirty="0" smtClean="0"/>
                  <a:t>the one to be controlled</a:t>
                </a:r>
                <a:endParaRPr lang="en-AU" sz="3200" dirty="0"/>
              </a:p>
              <a:p>
                <a:pPr marL="84138" lvl="3" indent="98425">
                  <a:buSzPct val="1000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3200" dirty="0" smtClean="0"/>
                  <a:t> the </a:t>
                </a:r>
                <a:r>
                  <a:rPr lang="en-AU" sz="3200" dirty="0">
                    <a:solidFill>
                      <a:schemeClr val="accent2"/>
                    </a:solidFill>
                  </a:rPr>
                  <a:t>influence set of station </a:t>
                </a:r>
                <a14:m>
                  <m:oMath xmlns:m="http://schemas.openxmlformats.org/officeDocument/2006/math">
                    <m:r>
                      <a:rPr lang="en-AU" sz="32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AU" sz="32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AU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32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3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AU" sz="3200" dirty="0" smtClean="0"/>
                  <a:t> </a:t>
                </a:r>
              </a:p>
              <a:p>
                <a:pPr marL="84138" lvl="3" indent="98425">
                  <a:buSzPct val="1000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sz="3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32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AU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3200" dirty="0" smtClean="0"/>
                  <a:t>vector of observations recorded </a:t>
                </a:r>
                <a:r>
                  <a:rPr lang="en-AU" sz="3200" dirty="0"/>
                  <a:t>on day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3200" dirty="0" smtClean="0"/>
                  <a:t> in the </a:t>
                </a:r>
                <a14:m>
                  <m:oMath xmlns:m="http://schemas.openxmlformats.org/officeDocument/2006/math">
                    <m:r>
                      <a:rPr lang="en-AU" sz="32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AU" sz="3200" dirty="0"/>
                  <a:t> </a:t>
                </a:r>
                <a:r>
                  <a:rPr lang="en-AU" sz="3200" dirty="0" smtClean="0"/>
                  <a:t>stations</a:t>
                </a:r>
                <a:endParaRPr lang="en-AU" altLang="en-US" sz="3200" dirty="0" smtClean="0"/>
              </a:p>
              <a:p>
                <a:pPr marL="182562" lvl="2" indent="0">
                  <a:buSzPct val="100000"/>
                  <a:buNone/>
                </a:pPr>
                <a:endParaRPr lang="en-AU" altLang="en-US" sz="3200" dirty="0" smtClean="0"/>
              </a:p>
              <a:p>
                <a:pPr marL="182562" lvl="2" indent="0">
                  <a:buSzPct val="100000"/>
                  <a:buNone/>
                </a:pPr>
                <a:endParaRPr lang="en-AU" altLang="en-US" sz="3200" dirty="0"/>
              </a:p>
              <a:p>
                <a:pPr marL="182562" lvl="2" indent="0">
                  <a:buSzPct val="100000"/>
                  <a:buNone/>
                </a:pPr>
                <a:endParaRPr lang="en-AU" altLang="en-US" sz="3200" dirty="0" smtClean="0"/>
              </a:p>
              <a:p>
                <a:pPr marL="182562" lvl="2" indent="0">
                  <a:buSzPct val="100000"/>
                  <a:buNone/>
                </a:pPr>
                <a:endParaRPr lang="en-AU" sz="3200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473" y="1353785"/>
                <a:ext cx="11074977" cy="5080881"/>
              </a:xfrm>
              <a:blipFill rotWithShape="0">
                <a:blip r:embed="rId3"/>
                <a:stretch>
                  <a:fillRect l="-550" t="-25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b="1"/>
              <a:t>7</a:t>
            </a:fld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7512" y="1187532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0015" y="286605"/>
            <a:ext cx="10343407" cy="900927"/>
          </a:xfrm>
        </p:spPr>
        <p:txBody>
          <a:bodyPr>
            <a:normAutofit/>
          </a:bodyPr>
          <a:lstStyle/>
          <a:p>
            <a:pPr algn="ctr"/>
            <a:r>
              <a:rPr lang="en-AU" dirty="0" smtClean="0"/>
              <a:t>Influence set for a target station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626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b="1"/>
              <a:t>8</a:t>
            </a:fld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485855" y="85344"/>
            <a:ext cx="9058656" cy="6205728"/>
            <a:chOff x="1072896" y="85344"/>
            <a:chExt cx="9058656" cy="620572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1072896" y="85344"/>
              <a:ext cx="9058656" cy="6205728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3889248" y="343028"/>
              <a:ext cx="5766977" cy="4215786"/>
              <a:chOff x="2865961" y="1178934"/>
              <a:chExt cx="5481732" cy="3825575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3735361" y="1178934"/>
                <a:ext cx="4612332" cy="2322074"/>
              </a:xfrm>
              <a:prstGeom prst="line">
                <a:avLst/>
              </a:prstGeom>
              <a:ln w="38100">
                <a:solidFill>
                  <a:srgbClr val="0070C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865961" y="3489944"/>
                <a:ext cx="1569663" cy="1514565"/>
              </a:xfrm>
              <a:prstGeom prst="ellipse">
                <a:avLst/>
              </a:prstGeom>
              <a:solidFill>
                <a:srgbClr val="FF0000">
                  <a:alpha val="0"/>
                </a:srgbClr>
              </a:solidFill>
              <a:ln w="38100" cmpd="sng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5" name="Group 14"/>
            <p:cNvGrpSpPr/>
            <p:nvPr/>
          </p:nvGrpSpPr>
          <p:grpSpPr>
            <a:xfrm>
              <a:off x="4736762" y="3635199"/>
              <a:ext cx="2426646" cy="1711519"/>
              <a:chOff x="3787445" y="4288083"/>
              <a:chExt cx="2306620" cy="15531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598664" y="5506038"/>
                <a:ext cx="1495401" cy="335147"/>
              </a:xfrm>
              <a:prstGeom prst="rect">
                <a:avLst/>
              </a:prstGeom>
              <a:solidFill>
                <a:schemeClr val="bg2">
                  <a:alpha val="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Target station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rot="16200000" flipV="1">
                <a:off x="3767602" y="4307926"/>
                <a:ext cx="1296988" cy="1257301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92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617742" y="1162795"/>
                <a:ext cx="11315291" cy="5375165"/>
              </a:xfrm>
            </p:spPr>
            <p:txBody>
              <a:bodyPr>
                <a:noAutofit/>
              </a:bodyPr>
              <a:lstStyle/>
              <a:p>
                <a:pPr marL="182562" lvl="2" indent="0">
                  <a:spcAft>
                    <a:spcPts val="2400"/>
                  </a:spcAft>
                  <a:buSzPct val="100000"/>
                  <a:buNone/>
                </a:pPr>
                <a:r>
                  <a:rPr lang="en-AU" sz="3200" dirty="0" smtClean="0"/>
                  <a:t>Detecting an inhomogeneity </a:t>
                </a:r>
                <a:r>
                  <a:rPr lang="es-AR" sz="3200" dirty="0">
                    <a:solidFill>
                      <a:schemeClr val="accent2"/>
                    </a:solidFill>
                  </a:rPr>
                  <a:t>⇒ </a:t>
                </a:r>
                <a:r>
                  <a:rPr lang="en-AU" sz="3200" dirty="0" smtClean="0">
                    <a:solidFill>
                      <a:schemeClr val="accent2"/>
                    </a:solidFill>
                  </a:rPr>
                  <a:t>comparing multivariate </a:t>
                </a:r>
                <a:r>
                  <a:rPr lang="en-AU" sz="3200" dirty="0">
                    <a:solidFill>
                      <a:schemeClr val="accent2"/>
                    </a:solidFill>
                  </a:rPr>
                  <a:t>distributions</a:t>
                </a:r>
                <a:r>
                  <a:rPr lang="en-AU" sz="3200" dirty="0"/>
                  <a:t> before and </a:t>
                </a:r>
                <a:r>
                  <a:rPr lang="en-AU" sz="3200" dirty="0" smtClean="0"/>
                  <a:t>after </a:t>
                </a:r>
                <a:r>
                  <a:rPr lang="en-AU" sz="3200" dirty="0"/>
                  <a:t>potential </a:t>
                </a:r>
                <a:r>
                  <a:rPr lang="en-AU" sz="3200" dirty="0" smtClean="0"/>
                  <a:t>breakpoints.</a:t>
                </a:r>
              </a:p>
              <a:p>
                <a:pPr marL="182562" lvl="2" indent="0">
                  <a:spcAft>
                    <a:spcPts val="1200"/>
                  </a:spcAft>
                  <a:buSzPct val="100000"/>
                  <a:buNone/>
                </a:pPr>
                <a:r>
                  <a:rPr lang="en-AU" sz="3200" dirty="0" smtClean="0"/>
                  <a:t>To </a:t>
                </a:r>
                <a:r>
                  <a:rPr lang="en-AU" sz="3200" dirty="0"/>
                  <a:t>retain the multivariate pattern and make the problem </a:t>
                </a:r>
                <a:r>
                  <a:rPr lang="en-AU" sz="3200" dirty="0" smtClean="0"/>
                  <a:t>tractable we use the </a:t>
                </a:r>
                <a:r>
                  <a:rPr lang="en-AU" sz="3200" dirty="0">
                    <a:solidFill>
                      <a:schemeClr val="accent2"/>
                    </a:solidFill>
                  </a:rPr>
                  <a:t>depth of the </a:t>
                </a:r>
                <a:r>
                  <a:rPr lang="en-AU" sz="3200" dirty="0" smtClean="0">
                    <a:solidFill>
                      <a:schemeClr val="accent2"/>
                    </a:solidFill>
                  </a:rPr>
                  <a:t>observations</a:t>
                </a:r>
                <a:r>
                  <a:rPr lang="en-AU" sz="3200" dirty="0"/>
                  <a:t>,</a:t>
                </a:r>
                <a:r>
                  <a:rPr lang="en-AU" sz="3200" dirty="0" smtClean="0"/>
                  <a:t> </a:t>
                </a:r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A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AU" sz="3200" b="0" dirty="0" smtClean="0"/>
                  <a:t>. </a:t>
                </a:r>
              </a:p>
              <a:p>
                <a:pPr marL="182562" lvl="2" indent="0">
                  <a:buSzPct val="100000"/>
                  <a:buNone/>
                </a:pPr>
                <a:r>
                  <a:rPr lang="en-AU" sz="3200" dirty="0" smtClean="0">
                    <a:solidFill>
                      <a:schemeClr val="accent2"/>
                    </a:solidFill>
                  </a:rPr>
                  <a:t>Mahalanobis depth </a:t>
                </a:r>
                <a:endParaRPr lang="en-AU" sz="3200" dirty="0">
                  <a:solidFill>
                    <a:schemeClr val="accent2"/>
                  </a:solidFill>
                </a:endParaRPr>
              </a:p>
              <a:p>
                <a:pPr marL="182562" lvl="2" indent="0">
                  <a:spcAft>
                    <a:spcPts val="1200"/>
                  </a:spcAft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sz="28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AU" sz="2800" b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AU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l-G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</m:d>
                      <m:r>
                        <a:rPr lang="en-AU" sz="28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8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AU" sz="2800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AU" sz="28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l-G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l-GR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p>
                                  <m:r>
                                    <a:rPr lang="en-AU" sz="2800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8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AU" sz="2800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AU" sz="28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AU" sz="28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3000" dirty="0" smtClean="0"/>
              </a:p>
              <a:p>
                <a:pPr marL="182562" lvl="2" indent="0">
                  <a:spcAft>
                    <a:spcPts val="1200"/>
                  </a:spcAft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AU" sz="3000" dirty="0" smtClean="0"/>
              </a:p>
              <a:p>
                <a:pPr marL="182562" lvl="2" indent="0">
                  <a:buSzPct val="100000"/>
                  <a:buNone/>
                </a:pPr>
                <a:endParaRPr lang="en-AU" sz="2800" i="1" dirty="0" smtClean="0">
                  <a:latin typeface="Cambria Math" panose="02040503050406030204" pitchFamily="18" charset="0"/>
                </a:endParaRPr>
              </a:p>
              <a:p>
                <a:pPr marL="182562" lvl="2" indent="0">
                  <a:buSzPct val="100000"/>
                  <a:buNone/>
                </a:pPr>
                <a14:m>
                  <m:oMath xmlns:m="http://schemas.openxmlformats.org/officeDocument/2006/math">
                    <m:r>
                      <a:rPr lang="en-AU" sz="32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AU" sz="3200" dirty="0" smtClean="0"/>
                  <a:t> can be calculated </a:t>
                </a:r>
                <a:r>
                  <a:rPr lang="en-AU" sz="3200" dirty="0"/>
                  <a:t>plugging in robust estimates of </a:t>
                </a:r>
                <a14:m>
                  <m:oMath xmlns:m="http://schemas.openxmlformats.org/officeDocument/2006/math">
                    <m:r>
                      <a:rPr lang="en-AU" sz="3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AU" sz="3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3200" dirty="0"/>
                  <a:t>and </a:t>
                </a:r>
                <a14:m>
                  <m:oMath xmlns:m="http://schemas.openxmlformats.org/officeDocument/2006/math">
                    <m:r>
                      <a:rPr lang="el-GR" sz="3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AU" sz="3200" dirty="0" smtClean="0"/>
                  <a:t>.</a:t>
                </a:r>
                <a:endParaRPr lang="en-AU" sz="3200" dirty="0"/>
              </a:p>
              <a:p>
                <a:pPr marL="182562" lvl="2" indent="0">
                  <a:buSzPct val="100000"/>
                  <a:buNone/>
                </a:pPr>
                <a:endParaRPr lang="en-AU" sz="3200" dirty="0" smtClean="0"/>
              </a:p>
              <a:p>
                <a:pPr marL="450850" lvl="2" indent="-268288">
                  <a:buSzPct val="100000"/>
                </a:pPr>
                <a:endParaRPr lang="en-AU" sz="2400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742" y="1162795"/>
                <a:ext cx="11315291" cy="5375165"/>
              </a:xfrm>
              <a:blipFill rotWithShape="0">
                <a:blip r:embed="rId3"/>
                <a:stretch>
                  <a:fillRect l="-539" t="-2608" r="-8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b="1"/>
              <a:t>9</a:t>
            </a:fld>
            <a:endParaRPr lang="en-US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5735" y="103725"/>
            <a:ext cx="10343407" cy="900927"/>
          </a:xfrm>
        </p:spPr>
        <p:txBody>
          <a:bodyPr>
            <a:normAutofit/>
          </a:bodyPr>
          <a:lstStyle/>
          <a:p>
            <a:pPr algn="ctr"/>
            <a:r>
              <a:rPr lang="en-AU" dirty="0" smtClean="0"/>
              <a:t>Depth of a multivariate observation</a:t>
            </a:r>
            <a:endParaRPr lang="en-AU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39342" y="1055875"/>
            <a:ext cx="10640291" cy="118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2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38100">
          <a:solidFill>
            <a:schemeClr val="accent1">
              <a:lumMod val="50000"/>
            </a:schemeClr>
          </a:solidFill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7704</TotalTime>
  <Words>1049</Words>
  <Application>Microsoft Office PowerPoint</Application>
  <PresentationFormat>Widescreen</PresentationFormat>
  <Paragraphs>203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Retrospect</vt:lpstr>
      <vt:lpstr>A novel methodology for identification of inhomogeneities in climate time series </vt:lpstr>
      <vt:lpstr>Climate time series. Quality control</vt:lpstr>
      <vt:lpstr>Quality control</vt:lpstr>
      <vt:lpstr>PowerPoint Presentation</vt:lpstr>
      <vt:lpstr>Traditional approaches</vt:lpstr>
      <vt:lpstr> Inhomogeneity definition</vt:lpstr>
      <vt:lpstr>Influence set for a target station</vt:lpstr>
      <vt:lpstr>PowerPoint Presentation</vt:lpstr>
      <vt:lpstr>Depth of a multivariate observation</vt:lpstr>
      <vt:lpstr>Estimation of μ_t and  Σ_t</vt:lpstr>
      <vt:lpstr>PowerPoint Presentation</vt:lpstr>
      <vt:lpstr>The standardized Kolmogorov-Smirnov statistic</vt:lpstr>
      <vt:lpstr>Block Bootstrap</vt:lpstr>
      <vt:lpstr>Multiple breakpoints – Binary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Remarks</vt:lpstr>
      <vt:lpstr>PowerPoint Presentation</vt:lpstr>
    </vt:vector>
  </TitlesOfParts>
  <Company>Deakin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Clinical Trials</dc:title>
  <dc:creator>Liliana Orellana</dc:creator>
  <cp:lastModifiedBy>Liliana Orellana</cp:lastModifiedBy>
  <cp:revision>766</cp:revision>
  <cp:lastPrinted>2015-08-02T11:06:04Z</cp:lastPrinted>
  <dcterms:created xsi:type="dcterms:W3CDTF">2015-07-09T11:07:17Z</dcterms:created>
  <dcterms:modified xsi:type="dcterms:W3CDTF">2015-12-01T23:52:24Z</dcterms:modified>
</cp:coreProperties>
</file>