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0" r:id="rId2"/>
    <p:sldId id="298" r:id="rId3"/>
    <p:sldId id="287" r:id="rId4"/>
    <p:sldId id="299" r:id="rId5"/>
    <p:sldId id="297" r:id="rId6"/>
    <p:sldId id="300" r:id="rId7"/>
    <p:sldId id="301" r:id="rId8"/>
    <p:sldId id="265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3535" autoAdjust="0"/>
  </p:normalViewPr>
  <p:slideViewPr>
    <p:cSldViewPr showGuides="1">
      <p:cViewPr varScale="1">
        <p:scale>
          <a:sx n="88" d="100"/>
          <a:sy n="88" d="100"/>
        </p:scale>
        <p:origin x="-1280" y="-120"/>
      </p:cViewPr>
      <p:guideLst>
        <p:guide orient="horz" pos="2160"/>
        <p:guide orient="horz" pos="7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5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24/11/2015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24/11/2015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800" dirty="0" smtClean="0"/>
              <a:t>The</a:t>
            </a:r>
            <a:r>
              <a:rPr lang="en-AU" sz="2800" baseline="0" dirty="0" smtClean="0"/>
              <a:t> context motivated the solution but more general context evident.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2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800" dirty="0" smtClean="0"/>
              <a:t>Secondary Objective – does landscape composition and configuration contribute to reduced pest pressure and more effective resistance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13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>
                <a:solidFill>
                  <a:srgbClr val="00A9CE"/>
                </a:solidFill>
              </a:rPr>
              <a:t>This</a:t>
            </a:r>
            <a:r>
              <a:rPr lang="en-US" i="0" baseline="0" dirty="0" smtClean="0">
                <a:solidFill>
                  <a:srgbClr val="00A9CE"/>
                </a:solidFill>
              </a:rPr>
              <a:t> slide gives details of the design but also helps to convey that it was an e</a:t>
            </a:r>
            <a:r>
              <a:rPr lang="en-US" i="0" dirty="0" smtClean="0">
                <a:solidFill>
                  <a:srgbClr val="00A9CE"/>
                </a:solidFill>
              </a:rPr>
              <a:t>xtensive study with a relatively huge amount of data</a:t>
            </a:r>
            <a:r>
              <a:rPr lang="en-US" i="0" baseline="0" dirty="0" smtClean="0">
                <a:solidFill>
                  <a:srgbClr val="00A9CE"/>
                </a:solidFill>
              </a:rPr>
              <a:t> generated</a:t>
            </a:r>
          </a:p>
          <a:p>
            <a:endParaRPr lang="en-US" i="0" dirty="0" smtClean="0">
              <a:solidFill>
                <a:srgbClr val="00A9CE"/>
              </a:solidFill>
            </a:endParaRPr>
          </a:p>
          <a:p>
            <a:r>
              <a:rPr lang="en-US" i="1" dirty="0" err="1" smtClean="0">
                <a:solidFill>
                  <a:srgbClr val="00A9CE"/>
                </a:solidFill>
              </a:rPr>
              <a:t>Helicoverpa</a:t>
            </a:r>
            <a:r>
              <a:rPr lang="en-US" dirty="0" smtClean="0">
                <a:solidFill>
                  <a:srgbClr val="00A9CE"/>
                </a:solidFill>
              </a:rPr>
              <a:t> </a:t>
            </a:r>
            <a:r>
              <a:rPr lang="en-US" i="1" dirty="0" smtClean="0">
                <a:solidFill>
                  <a:srgbClr val="00A9CE"/>
                </a:solidFill>
              </a:rPr>
              <a:t>spp</a:t>
            </a:r>
            <a:r>
              <a:rPr lang="en-US" dirty="0" smtClean="0">
                <a:solidFill>
                  <a:srgbClr val="00A9CE"/>
                </a:solidFill>
              </a:rPr>
              <a:t>. </a:t>
            </a:r>
            <a:r>
              <a:rPr lang="en-US" dirty="0" smtClean="0">
                <a:solidFill>
                  <a:srgbClr val="00A9CE"/>
                </a:solidFill>
              </a:rPr>
              <a:t>Eggs </a:t>
            </a:r>
            <a:endParaRPr lang="en-US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only developmental stage that survive in </a:t>
            </a:r>
            <a:r>
              <a:rPr lang="en-US" i="1" dirty="0" smtClean="0"/>
              <a:t>Bt</a:t>
            </a:r>
            <a:r>
              <a:rPr lang="en-US" dirty="0" smtClean="0"/>
              <a:t> cotton 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less likely to be affected by insecticides used for other cotton </a:t>
            </a:r>
            <a:r>
              <a:rPr lang="en-US" dirty="0" smtClean="0"/>
              <a:t>pest</a:t>
            </a:r>
            <a:endParaRPr lang="en-US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remain as eggs for </a:t>
            </a:r>
            <a:r>
              <a:rPr lang="en-US" dirty="0" err="1" smtClean="0"/>
              <a:t>approx</a:t>
            </a:r>
            <a:r>
              <a:rPr lang="en-US" dirty="0" smtClean="0"/>
              <a:t> 3 days throughout summer =&gt; provide a discrete developmental stage to quantify</a:t>
            </a:r>
          </a:p>
          <a:p>
            <a:endParaRPr lang="en-US" dirty="0" smtClean="0"/>
          </a:p>
          <a:p>
            <a:r>
              <a:rPr lang="en-US" dirty="0" smtClean="0"/>
              <a:t>Collected</a:t>
            </a:r>
            <a:r>
              <a:rPr lang="en-US" baseline="0" dirty="0" smtClean="0"/>
              <a:t> = counted</a:t>
            </a:r>
            <a:r>
              <a:rPr lang="en-US" baseline="0" dirty="0" smtClean="0"/>
              <a:t>?</a:t>
            </a:r>
            <a:endParaRPr lang="en-US" baseline="0" dirty="0" smtClean="0"/>
          </a:p>
          <a:p>
            <a:pPr marL="628650" lvl="1" indent="-171450">
              <a:buFont typeface="Wingdings" charset="2"/>
              <a:buChar char="Ø"/>
            </a:pPr>
            <a:r>
              <a:rPr lang="en-US" baseline="0" dirty="0" smtClean="0"/>
              <a:t>Speciation can not be done </a:t>
            </a:r>
            <a:r>
              <a:rPr lang="en-US" i="1" baseline="0" dirty="0" smtClean="0"/>
              <a:t>in </a:t>
            </a:r>
            <a:r>
              <a:rPr lang="en-US" i="1" baseline="0" dirty="0" smtClean="0"/>
              <a:t>situ</a:t>
            </a:r>
            <a:endParaRPr lang="en-US" i="1" baseline="0" dirty="0" smtClean="0"/>
          </a:p>
          <a:p>
            <a:pPr marL="628650" lvl="1" indent="-171450">
              <a:buFont typeface="Wingdings" charset="2"/>
              <a:buChar char="Ø"/>
            </a:pPr>
            <a:r>
              <a:rPr lang="en-US" baseline="0" dirty="0" smtClean="0"/>
              <a:t>Requires time, patience, equipment, lab space, etc. =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7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Stage 1 data collection (first</a:t>
            </a:r>
            <a:r>
              <a:rPr lang="en-US" baseline="0" dirty="0" smtClean="0"/>
              <a:t> row) and Stage 2 data collection (subsequent rows)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59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RF models? Distribution</a:t>
            </a:r>
            <a:r>
              <a:rPr lang="en-US" baseline="0" dirty="0" smtClean="0"/>
              <a:t> free (nonparametric), </a:t>
            </a:r>
            <a:r>
              <a:rPr lang="en-US" baseline="0" dirty="0" err="1" smtClean="0"/>
              <a:t>collinearity</a:t>
            </a:r>
            <a:r>
              <a:rPr lang="en-US" baseline="0" dirty="0" smtClean="0"/>
              <a:t> and dependence not a problem, handles many predictors of different types,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93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interaction between the percentage of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cotton within 2 km of each field and landscapes is plotted along with the 95% bootstrapped confidence bands (calculated from the bootstrapped percentiles in Table 3). We see that all intercepts are fairly similar (that is when there is no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cotton planted within a 2 km radius,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egg abundance is fairly consistent across landscapes ranging from 3 [1,7] eggs in Cecil Plains to 5 [2,9] eggs in Nandi), but with increasing percentage of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cotton at the 2 km scale, abundance of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eggs increases with the greatest increase occurring in Pampas fields. On average, abundance increases by seven-fold in Pampas fields when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cotton increases from 0% to 60%, whereas at Nandi, abundance only increases by just over one-fold for the same increase in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cotton.</a:t>
            </a:r>
            <a:r>
              <a:rPr lang="en-AU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11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plot the effect that cotton development has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egg abundance for three representative values of the percentage of fallow fields within a 1 km radius of each surveyed field, namely the minimum observed (0%), the median observed (7.5%) and the maximum observed value (78%). The main message from this model is that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egg abundance decreases with increase in cotton development. On the other hand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egg abundance increases with an increase in the percentage of fallow ground within a 1 km radius of a field, however this effect appears to be subtle so may have questionable practical importance.</a:t>
            </a:r>
            <a:r>
              <a:rPr lang="en-AU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71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Data61_bground_title_ppt.png"/>
          <p:cNvPicPr>
            <a:picLocks noChangeAspect="1"/>
          </p:cNvPicPr>
          <p:nvPr userDrawn="1"/>
        </p:nvPicPr>
        <p:blipFill>
          <a:blip r:embed="rId2" cstate="print"/>
          <a:srcRect l="36349" t="5186" r="721" b="24820"/>
          <a:stretch>
            <a:fillRect/>
          </a:stretch>
        </p:blipFill>
        <p:spPr>
          <a:xfrm>
            <a:off x="3108419" y="0"/>
            <a:ext cx="6035581" cy="544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429000"/>
            <a:ext cx="595575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563479"/>
            <a:ext cx="5955752" cy="396044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29" name="Picture 28" descr="Data61_CSIROlogo_pp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4690" y="5733256"/>
            <a:ext cx="845460" cy="845460"/>
          </a:xfrm>
          <a:prstGeom prst="rect">
            <a:avLst/>
          </a:prstGeom>
        </p:spPr>
      </p:pic>
      <p:pic>
        <p:nvPicPr>
          <p:cNvPr id="30" name="Picture 29" descr="Data61_logo_title_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8775" y="332656"/>
            <a:ext cx="2124993" cy="2253176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58775" y="6165304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400" b="1" dirty="0" smtClean="0">
                <a:solidFill>
                  <a:schemeClr val="accent1"/>
                </a:solidFill>
              </a:rPr>
              <a:t>www.data61.csiro.au</a:t>
            </a:r>
            <a:endParaRPr lang="en-AU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ata61_bground_title_ppt.png"/>
          <p:cNvPicPr>
            <a:picLocks noChangeAspect="1"/>
          </p:cNvPicPr>
          <p:nvPr userDrawn="1"/>
        </p:nvPicPr>
        <p:blipFill>
          <a:blip r:embed="rId2" cstate="print"/>
          <a:srcRect l="36349" t="5186" r="721" b="24820"/>
          <a:stretch>
            <a:fillRect/>
          </a:stretch>
        </p:blipFill>
        <p:spPr>
          <a:xfrm>
            <a:off x="3108419" y="0"/>
            <a:ext cx="6035581" cy="5445224"/>
          </a:xfrm>
          <a:prstGeom prst="rect">
            <a:avLst/>
          </a:prstGeom>
        </p:spPr>
      </p:pic>
      <p:pic>
        <p:nvPicPr>
          <p:cNvPr id="25" name="Picture 24" descr="Data61_CSIROlogo_pp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4690" y="5733256"/>
            <a:ext cx="845460" cy="845460"/>
          </a:xfrm>
          <a:prstGeom prst="rect">
            <a:avLst/>
          </a:prstGeom>
        </p:spPr>
      </p:pic>
      <p:pic>
        <p:nvPicPr>
          <p:cNvPr id="26" name="Picture 25" descr="Data61_logo_title_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8775" y="332656"/>
            <a:ext cx="2124993" cy="22531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423804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3265934"/>
            <a:ext cx="5365352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358775" y="6165304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400" b="1" dirty="0" smtClean="0">
                <a:solidFill>
                  <a:schemeClr val="accent1"/>
                </a:solidFill>
              </a:rPr>
              <a:t>www.data61.csiro.au</a:t>
            </a:r>
            <a:endParaRPr lang="en-AU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tx1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3429000"/>
            <a:ext cx="7477125" cy="2952328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8" name="Picture 7" descr="Data61_bground_section_ppt.png"/>
          <p:cNvPicPr>
            <a:picLocks noChangeAspect="1"/>
          </p:cNvPicPr>
          <p:nvPr userDrawn="1"/>
        </p:nvPicPr>
        <p:blipFill>
          <a:blip r:embed="rId2" cstate="print"/>
          <a:srcRect l="2558" t="2065" r="1175"/>
          <a:stretch>
            <a:fillRect/>
          </a:stretch>
        </p:blipFill>
        <p:spPr>
          <a:xfrm>
            <a:off x="0" y="0"/>
            <a:ext cx="9144000" cy="33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 descr="background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7021536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Estimating relative species abundance  |  Melissa Dobbie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" name="Picture 21" descr="DATA61 logo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533298" y="283509"/>
            <a:ext cx="1286851" cy="7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80" r:id="rId3"/>
    <p:sldLayoutId id="2147483679" r:id="rId4"/>
    <p:sldLayoutId id="2147483661" r:id="rId5"/>
    <p:sldLayoutId id="2147483663" r:id="rId6"/>
    <p:sldLayoutId id="2147483664" r:id="rId7"/>
    <p:sldLayoutId id="2147483667" r:id="rId8"/>
    <p:sldLayoutId id="2147483665" r:id="rId9"/>
    <p:sldLayoutId id="214748368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3528" y="3140968"/>
            <a:ext cx="6984776" cy="172807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Estimating relative species abundance from partially-observed data</a:t>
            </a:r>
            <a:endParaRPr lang="en-AU" dirty="0"/>
          </a:p>
        </p:txBody>
      </p:sp>
      <p:sp>
        <p:nvSpPr>
          <p:cNvPr id="22533" name="Footer Placeholder 2"/>
          <p:cNvSpPr txBox="1">
            <a:spLocks/>
          </p:cNvSpPr>
          <p:nvPr/>
        </p:nvSpPr>
        <p:spPr bwMode="auto">
          <a:xfrm>
            <a:off x="360363" y="5157192"/>
            <a:ext cx="5939829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b="1" dirty="0" smtClean="0">
                <a:solidFill>
                  <a:schemeClr val="accent1"/>
                </a:solidFill>
                <a:latin typeface="Calibri" pitchFamily="34" charset="0"/>
              </a:rPr>
              <a:t>Melissa Dobbie</a:t>
            </a:r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|  Statistician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34" name="Footer Placeholder 2"/>
          <p:cNvSpPr txBox="1">
            <a:spLocks/>
          </p:cNvSpPr>
          <p:nvPr/>
        </p:nvSpPr>
        <p:spPr bwMode="auto">
          <a:xfrm>
            <a:off x="361951" y="5445224"/>
            <a:ext cx="593824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November 2015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" name="Picture 1" descr="Helicoverpa_armiger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6632"/>
            <a:ext cx="325157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0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>
          <a:xfrm>
            <a:off x="395536" y="1556792"/>
            <a:ext cx="8461375" cy="457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Aim</a:t>
            </a:r>
            <a:r>
              <a:rPr lang="en-AU" dirty="0" smtClean="0"/>
              <a:t>: Empirical model – to smooth and interpolate the observed proportions by using the covariate space. Interpretation not of interest. 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Use </a:t>
            </a:r>
            <a:r>
              <a:rPr lang="en-AU" b="1" dirty="0" smtClean="0"/>
              <a:t>l</a:t>
            </a:r>
            <a:r>
              <a:rPr lang="en-AU" b="1" dirty="0" smtClean="0"/>
              <a:t>ogistic </a:t>
            </a:r>
            <a:r>
              <a:rPr lang="en-AU" b="1" dirty="0" smtClean="0"/>
              <a:t>mixed effects model </a:t>
            </a:r>
            <a:r>
              <a:rPr lang="en-AU" dirty="0" smtClean="0"/>
              <a:t>framework with</a:t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>
                <a:solidFill>
                  <a:srgbClr val="30B787"/>
                </a:solidFill>
              </a:rPr>
              <a:t>Fixed effects</a:t>
            </a:r>
            <a:r>
              <a:rPr lang="en-AU" dirty="0" smtClean="0"/>
              <a:t>: Land use, Crop development, Moon phase, etc. </a:t>
            </a:r>
            <a:br>
              <a:rPr lang="en-AU" dirty="0" smtClean="0"/>
            </a:br>
            <a:endParaRPr lang="en-AU" dirty="0" smtClean="0"/>
          </a:p>
          <a:p>
            <a:pPr lvl="2"/>
            <a:r>
              <a:rPr lang="en-AU" dirty="0" smtClean="0"/>
              <a:t>Stepwise model selection on logistic regression model to reduce number of potential candidate predictors</a:t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>
                <a:solidFill>
                  <a:srgbClr val="30B787"/>
                </a:solidFill>
              </a:rPr>
              <a:t>Random effects</a:t>
            </a:r>
            <a:r>
              <a:rPr lang="en-AU" dirty="0" smtClean="0"/>
              <a:t>: mixture of spatial, temporal and spatial-temporal effects, guided by the hierarchical study design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Methods </a:t>
            </a:r>
            <a:r>
              <a:rPr lang="en-AU" dirty="0" smtClean="0"/>
              <a:t>–Step 1</a:t>
            </a:r>
          </a:p>
          <a:p>
            <a:r>
              <a:rPr lang="en-AU" sz="2000" dirty="0" smtClean="0">
                <a:solidFill>
                  <a:schemeClr val="accent1"/>
                </a:solidFill>
              </a:rPr>
              <a:t>Model observed species proportions</a:t>
            </a:r>
            <a:endParaRPr lang="en-AU" sz="2000" dirty="0" smtClean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10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732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Methods –Step </a:t>
            </a:r>
            <a:r>
              <a:rPr lang="en-AU" dirty="0" smtClean="0"/>
              <a:t>2</a:t>
            </a:r>
            <a:endParaRPr lang="en-AU" dirty="0"/>
          </a:p>
          <a:p>
            <a:r>
              <a:rPr lang="en-AU" sz="2200" dirty="0">
                <a:solidFill>
                  <a:schemeClr val="accent1"/>
                </a:solidFill>
              </a:rPr>
              <a:t>Model </a:t>
            </a:r>
            <a:r>
              <a:rPr lang="en-AU" sz="2200" dirty="0">
                <a:solidFill>
                  <a:schemeClr val="accent1"/>
                </a:solidFill>
              </a:rPr>
              <a:t>relative species abundance</a:t>
            </a:r>
            <a:endParaRPr lang="en-AU" sz="22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11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484784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b="1" dirty="0" smtClean="0"/>
              <a:t>Aim</a:t>
            </a:r>
            <a:r>
              <a:rPr lang="en-AU" dirty="0" smtClean="0"/>
              <a:t>: 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AU" dirty="0" smtClean="0"/>
              <a:t>Predictive model – quantify the effect of landscape composition and configuration and other drivers on species abundance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AU" dirty="0" smtClean="0"/>
              <a:t>Use standard software and existing model fitting tools</a:t>
            </a:r>
          </a:p>
          <a:p>
            <a:pPr marL="0" indent="0">
              <a:buFont typeface="Arial" pitchFamily="34" charset="0"/>
              <a:buNone/>
            </a:pPr>
            <a:endParaRPr lang="en-AU" dirty="0" smtClean="0"/>
          </a:p>
          <a:p>
            <a:pPr marL="0" indent="0">
              <a:buFont typeface="Arial" pitchFamily="34" charset="0"/>
              <a:buNone/>
            </a:pPr>
            <a:r>
              <a:rPr lang="en-AU" dirty="0" smtClean="0"/>
              <a:t>Use </a:t>
            </a:r>
            <a:r>
              <a:rPr lang="en-AU" b="1" dirty="0" smtClean="0"/>
              <a:t>linear mixed effects model </a:t>
            </a:r>
            <a:r>
              <a:rPr lang="en-AU" dirty="0" smtClean="0"/>
              <a:t>framework with</a:t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>
                <a:solidFill>
                  <a:srgbClr val="30B787"/>
                </a:solidFill>
              </a:rPr>
              <a:t>Response (1 species)</a:t>
            </a:r>
            <a:r>
              <a:rPr lang="en-AU" dirty="0" smtClean="0"/>
              <a:t>: log(fitted proportion * total count + 0.5)</a:t>
            </a:r>
            <a:br>
              <a:rPr lang="en-AU" dirty="0" smtClean="0"/>
            </a:br>
            <a:endParaRPr lang="en-AU" dirty="0" smtClean="0">
              <a:solidFill>
                <a:srgbClr val="30B787"/>
              </a:solidFill>
            </a:endParaRPr>
          </a:p>
          <a:p>
            <a:pPr lvl="1"/>
            <a:r>
              <a:rPr lang="en-AU" dirty="0" smtClean="0">
                <a:solidFill>
                  <a:srgbClr val="30B787"/>
                </a:solidFill>
              </a:rPr>
              <a:t>Fixed effects</a:t>
            </a:r>
            <a:r>
              <a:rPr lang="en-AU" dirty="0" smtClean="0"/>
              <a:t>: Land use, Crop development, Moon phase, etc. </a:t>
            </a:r>
            <a:br>
              <a:rPr lang="en-AU" dirty="0" smtClean="0"/>
            </a:br>
            <a:endParaRPr lang="en-AU" dirty="0" smtClean="0"/>
          </a:p>
          <a:p>
            <a:pPr lvl="2"/>
            <a:r>
              <a:rPr lang="en-AU" dirty="0" err="1" smtClean="0"/>
              <a:t>RandomForest</a:t>
            </a:r>
            <a:r>
              <a:rPr lang="en-AU" dirty="0" smtClean="0"/>
              <a:t> modelling used to identify important variables</a:t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>
                <a:solidFill>
                  <a:srgbClr val="30B787"/>
                </a:solidFill>
              </a:rPr>
              <a:t>Random effects</a:t>
            </a:r>
            <a:r>
              <a:rPr lang="en-AU" dirty="0" smtClean="0"/>
              <a:t>: mixture of spatial, temporal and spatial-temporal effects, guided by the hierarchical study design</a:t>
            </a:r>
          </a:p>
          <a:p>
            <a:pPr marL="0" indent="0">
              <a:buFont typeface="Arial" pitchFamily="34" charset="0"/>
              <a:buNone/>
            </a:pPr>
            <a:endParaRPr lang="en-AU" dirty="0" smtClean="0"/>
          </a:p>
          <a:p>
            <a:pPr marL="0" indent="0">
              <a:buFont typeface="Arial" pitchFamily="34" charset="0"/>
              <a:buNone/>
            </a:pPr>
            <a:endParaRPr lang="en-AU" dirty="0" smtClean="0"/>
          </a:p>
          <a:p>
            <a:pPr marL="0" indent="0">
              <a:buFont typeface="Arial" pitchFamily="34" charset="0"/>
              <a:buNone/>
            </a:pPr>
            <a:endParaRPr lang="en-AU" dirty="0" smtClean="0"/>
          </a:p>
          <a:p>
            <a:pPr marL="0" indent="0">
              <a:buFont typeface="Arial" pitchFamily="34" charset="0"/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4707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Results: </a:t>
            </a:r>
            <a:r>
              <a:rPr lang="en-AU" i="1" dirty="0" smtClean="0"/>
              <a:t>Ha</a:t>
            </a:r>
            <a:r>
              <a:rPr lang="en-AU" dirty="0" smtClean="0"/>
              <a:t> relative abundance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12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2" name="Picture 1" descr="btcotelndscpboot_3fig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Results: </a:t>
            </a:r>
            <a:r>
              <a:rPr lang="en-AU" i="1" dirty="0" err="1" smtClean="0"/>
              <a:t>Hp</a:t>
            </a:r>
            <a:r>
              <a:rPr lang="en-AU" dirty="0" smtClean="0"/>
              <a:t> relative abundance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13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2" name="Picture 1" descr="HpFalocDev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096110" cy="49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Discussion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14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856357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Our approach was modest improvement on naïve approach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impler </a:t>
            </a:r>
            <a:r>
              <a:rPr lang="en-US" sz="2800" dirty="0" smtClean="0"/>
              <a:t>modelling approach </a:t>
            </a:r>
            <a:r>
              <a:rPr lang="en-US" sz="2800" dirty="0" smtClean="0"/>
              <a:t>: </a:t>
            </a:r>
            <a:r>
              <a:rPr lang="en-US" sz="2800" dirty="0"/>
              <a:t>model observed species </a:t>
            </a:r>
            <a:r>
              <a:rPr lang="en-US" sz="2800" dirty="0" smtClean="0"/>
              <a:t>abundance? </a:t>
            </a:r>
            <a:endParaRPr lang="en-US" sz="2800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limited inference </a:t>
            </a:r>
            <a:r>
              <a:rPr lang="en-US" sz="2000" dirty="0"/>
              <a:t>and generalization </a:t>
            </a:r>
            <a:r>
              <a:rPr lang="en-US" sz="2000" dirty="0" smtClean="0"/>
              <a:t>(collected eggs capped </a:t>
            </a:r>
            <a:r>
              <a:rPr lang="en-US" sz="2000" dirty="0"/>
              <a:t>and </a:t>
            </a:r>
            <a:r>
              <a:rPr lang="en-US" sz="2000" dirty="0" smtClean="0"/>
              <a:t>dependent </a:t>
            </a:r>
            <a:r>
              <a:rPr lang="en-US" sz="2000" dirty="0"/>
              <a:t>on </a:t>
            </a:r>
            <a:r>
              <a:rPr lang="en-US" sz="2000" dirty="0" smtClean="0"/>
              <a:t>eggs counted </a:t>
            </a:r>
            <a:r>
              <a:rPr lang="en-US" sz="2000" dirty="0" smtClean="0"/>
              <a:t>- both </a:t>
            </a:r>
            <a:r>
              <a:rPr lang="en-US" sz="2000" dirty="0"/>
              <a:t>varied between sampling units and within and between </a:t>
            </a:r>
            <a:r>
              <a:rPr lang="en-US" sz="2000" dirty="0" smtClean="0"/>
              <a:t>seasons)</a:t>
            </a:r>
            <a:endParaRPr lang="en-US" sz="2000" dirty="0"/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inferences about covariates meaningful? 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M</a:t>
            </a:r>
            <a:r>
              <a:rPr lang="en-US" sz="2800" dirty="0" smtClean="0"/>
              <a:t>ore </a:t>
            </a:r>
            <a:r>
              <a:rPr lang="en-US" sz="2800" dirty="0" smtClean="0"/>
              <a:t>sophisticated and unified modelling </a:t>
            </a:r>
            <a:r>
              <a:rPr lang="en-US" sz="2800" dirty="0" smtClean="0"/>
              <a:t>approach : jointly model </a:t>
            </a:r>
            <a:r>
              <a:rPr lang="en-US" sz="2800" dirty="0" smtClean="0"/>
              <a:t>both stages of data </a:t>
            </a:r>
            <a:r>
              <a:rPr lang="en-US" sz="2800" dirty="0" smtClean="0"/>
              <a:t>generation?</a:t>
            </a:r>
            <a:endParaRPr lang="en-US" sz="2800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Computationally challenging to fit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Bespoke programming </a:t>
            </a:r>
            <a:r>
              <a:rPr lang="en-US" sz="2000" dirty="0" smtClean="0"/>
              <a:t>would</a:t>
            </a:r>
            <a:r>
              <a:rPr lang="en-US" sz="2000" dirty="0" smtClean="0"/>
              <a:t> </a:t>
            </a:r>
            <a:r>
              <a:rPr lang="en-US" sz="2000" dirty="0" smtClean="0"/>
              <a:t>be required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87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Discussion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15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96752"/>
            <a:ext cx="77048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These types of data commonly occur in studies where </a:t>
            </a:r>
            <a:r>
              <a:rPr lang="en-US" sz="2800" dirty="0">
                <a:solidFill>
                  <a:srgbClr val="30B787"/>
                </a:solidFill>
              </a:rPr>
              <a:t>immature life stages</a:t>
            </a:r>
            <a:r>
              <a:rPr lang="en-US" sz="2800" dirty="0"/>
              <a:t> of a species are of interest, but </a:t>
            </a:r>
            <a:r>
              <a:rPr lang="en-US" sz="2800" dirty="0">
                <a:solidFill>
                  <a:srgbClr val="30B787"/>
                </a:solidFill>
              </a:rPr>
              <a:t>taxonomic resolution is not clear</a:t>
            </a:r>
            <a:r>
              <a:rPr lang="en-US" sz="2800" dirty="0"/>
              <a:t> or directly identifiable until after further processing. Two examples of such studies </a:t>
            </a:r>
            <a:r>
              <a:rPr lang="en-US" sz="2800" dirty="0" smtClean="0"/>
              <a:t>arise</a:t>
            </a:r>
            <a:br>
              <a:rPr lang="en-US" sz="2800" dirty="0" smtClean="0"/>
            </a:br>
            <a:r>
              <a:rPr lang="en-US" dirty="0" smtClean="0"/>
              <a:t> </a:t>
            </a:r>
            <a:endParaRPr lang="en-AU" dirty="0"/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>
                <a:solidFill>
                  <a:srgbClr val="30B787"/>
                </a:solidFill>
              </a:rPr>
              <a:t>In botany</a:t>
            </a:r>
            <a:r>
              <a:rPr lang="en-US" sz="2000" dirty="0"/>
              <a:t>, where seeds are the observation unit but speciation necessarily occurs at a later stage, and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AU" sz="2000" dirty="0"/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>
                <a:solidFill>
                  <a:srgbClr val="30B787"/>
                </a:solidFill>
              </a:rPr>
              <a:t>In </a:t>
            </a:r>
            <a:r>
              <a:rPr lang="en-US" sz="2000" dirty="0">
                <a:solidFill>
                  <a:srgbClr val="30B787"/>
                </a:solidFill>
              </a:rPr>
              <a:t>entomology</a:t>
            </a:r>
            <a:r>
              <a:rPr lang="en-US" sz="2000" dirty="0"/>
              <a:t>, where species abundance is the primary focus but unclassified egg samples form the observation unit.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661248"/>
            <a:ext cx="8136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 </a:t>
            </a:r>
          </a:p>
          <a:p>
            <a:r>
              <a:rPr lang="en-US" sz="1400" dirty="0" smtClean="0"/>
              <a:t>Bill </a:t>
            </a:r>
            <a:r>
              <a:rPr lang="en-US" sz="1400" dirty="0" err="1" smtClean="0"/>
              <a:t>Venables</a:t>
            </a:r>
            <a:r>
              <a:rPr lang="en-US" sz="1400" dirty="0"/>
              <a:t> </a:t>
            </a:r>
            <a:r>
              <a:rPr lang="en-US" sz="1400" dirty="0" smtClean="0"/>
              <a:t>(CSIRO Data61), Cate Paull (CSIRO Agriculture), Nancy </a:t>
            </a:r>
            <a:r>
              <a:rPr lang="en-US" sz="1400" dirty="0" err="1" smtClean="0"/>
              <a:t>Schellhorn</a:t>
            </a:r>
            <a:r>
              <a:rPr lang="en-US" sz="1400" dirty="0" smtClean="0"/>
              <a:t> (CSIRO Agriculture)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460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500" dirty="0" smtClean="0"/>
              <a:t>Analytics group</a:t>
            </a:r>
          </a:p>
          <a:p>
            <a:pPr lvl="1">
              <a:lnSpc>
                <a:spcPct val="80000"/>
              </a:lnSpc>
              <a:tabLst>
                <a:tab pos="355600" algn="l"/>
              </a:tabLst>
            </a:pPr>
            <a:r>
              <a:rPr lang="en-US" sz="1500" dirty="0" smtClean="0"/>
              <a:t>Melissa Dobbie</a:t>
            </a:r>
            <a:br>
              <a:rPr lang="en-US" sz="1500" dirty="0" smtClean="0"/>
            </a:br>
            <a:r>
              <a:rPr lang="en-US" sz="1500" dirty="0" smtClean="0"/>
              <a:t>Statistician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 smtClean="0"/>
              <a:t>t</a:t>
            </a:r>
            <a:r>
              <a:rPr lang="en-US" sz="1500" dirty="0" smtClean="0"/>
              <a:t>	+61 7 3833 5530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 smtClean="0"/>
              <a:t>e</a:t>
            </a:r>
            <a:r>
              <a:rPr lang="en-US" sz="1500" dirty="0" smtClean="0"/>
              <a:t>	melissa.dobbie@csiro.au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 smtClean="0"/>
              <a:t>w</a:t>
            </a:r>
            <a:r>
              <a:rPr lang="en-US" sz="1500" dirty="0" smtClean="0"/>
              <a:t>	www.data61.csiro.au</a:t>
            </a:r>
          </a:p>
        </p:txBody>
      </p:sp>
      <p:sp>
        <p:nvSpPr>
          <p:cNvPr id="389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424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Context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7272808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err="1" smtClean="0"/>
              <a:t>Helicoverpa</a:t>
            </a:r>
            <a:r>
              <a:rPr lang="en-US" dirty="0" smtClean="0"/>
              <a:t> – a serious pest of grain legumes, summer grains and cotton</a:t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2 species</a:t>
            </a:r>
            <a:r>
              <a:rPr lang="en-US" i="1" dirty="0" smtClean="0">
                <a:solidFill>
                  <a:schemeClr val="accent1"/>
                </a:solidFill>
              </a:rPr>
              <a:t>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H</a:t>
            </a:r>
            <a:r>
              <a:rPr lang="en-US" i="1" dirty="0" err="1" smtClean="0">
                <a:solidFill>
                  <a:schemeClr val="accent1"/>
                </a:solidFill>
              </a:rPr>
              <a:t>elicoverpa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punctigera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Hp</a:t>
            </a:r>
            <a:r>
              <a:rPr lang="en-US" dirty="0" smtClean="0">
                <a:solidFill>
                  <a:schemeClr val="accent1"/>
                </a:solidFill>
              </a:rPr>
              <a:t>; Australian bollworm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. </a:t>
            </a:r>
            <a:r>
              <a:rPr lang="en-US" i="1" dirty="0" err="1" smtClean="0">
                <a:solidFill>
                  <a:schemeClr val="accent1"/>
                </a:solidFill>
              </a:rPr>
              <a:t>armigera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Ha</a:t>
            </a:r>
            <a:r>
              <a:rPr lang="en-US" dirty="0" smtClean="0">
                <a:solidFill>
                  <a:schemeClr val="accent1"/>
                </a:solidFill>
              </a:rPr>
              <a:t>; cotton bollworm)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Historically controlled by insecticides </a:t>
            </a:r>
            <a:br>
              <a:rPr lang="en-US" dirty="0" smtClean="0"/>
            </a:br>
            <a:r>
              <a:rPr lang="en-US" dirty="0" smtClean="0"/>
              <a:t>   =&gt; </a:t>
            </a:r>
            <a:r>
              <a:rPr lang="en-US" dirty="0" smtClean="0"/>
              <a:t>resistance </a:t>
            </a:r>
            <a:r>
              <a:rPr lang="en-US" dirty="0" smtClean="0"/>
              <a:t>+ reductions </a:t>
            </a:r>
            <a:r>
              <a:rPr lang="en-US" dirty="0" smtClean="0"/>
              <a:t>in beneficial </a:t>
            </a:r>
            <a:r>
              <a:rPr lang="en-US" dirty="0" smtClean="0"/>
              <a:t>populations </a:t>
            </a:r>
            <a:br>
              <a:rPr lang="en-US" dirty="0" smtClean="0"/>
            </a:br>
            <a:r>
              <a:rPr lang="en-US" dirty="0" smtClean="0"/>
              <a:t>   =&gt; allow other pests with fast life cycles </a:t>
            </a:r>
            <a:br>
              <a:rPr lang="en-US" dirty="0" smtClean="0"/>
            </a:br>
            <a:r>
              <a:rPr lang="en-US" dirty="0" smtClean="0"/>
              <a:t>         to develop to damaging levels. 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30B787"/>
                </a:solidFill>
              </a:rPr>
              <a:t>Bacillus </a:t>
            </a:r>
            <a:r>
              <a:rPr lang="en-US" i="1" dirty="0" err="1" smtClean="0">
                <a:solidFill>
                  <a:srgbClr val="30B787"/>
                </a:solidFill>
              </a:rPr>
              <a:t>thuringiensis</a:t>
            </a:r>
            <a:r>
              <a:rPr lang="en-US" i="1" dirty="0" smtClean="0">
                <a:solidFill>
                  <a:srgbClr val="30B787"/>
                </a:solidFill>
              </a:rPr>
              <a:t> </a:t>
            </a:r>
            <a:r>
              <a:rPr lang="en-US" dirty="0" smtClean="0">
                <a:solidFill>
                  <a:srgbClr val="30B787"/>
                </a:solidFill>
              </a:rPr>
              <a:t>(</a:t>
            </a:r>
            <a:r>
              <a:rPr lang="en-US" i="1" dirty="0" smtClean="0">
                <a:solidFill>
                  <a:srgbClr val="30B787"/>
                </a:solidFill>
              </a:rPr>
              <a:t>Bt</a:t>
            </a:r>
            <a:r>
              <a:rPr lang="en-US" dirty="0" smtClean="0">
                <a:solidFill>
                  <a:srgbClr val="30B787"/>
                </a:solidFill>
              </a:rPr>
              <a:t>) expressing cotton introduced in 1996 to help control these </a:t>
            </a:r>
            <a:r>
              <a:rPr lang="en-US" dirty="0" smtClean="0">
                <a:solidFill>
                  <a:srgbClr val="30B787"/>
                </a:solidFill>
              </a:rPr>
              <a:t>pests =</a:t>
            </a:r>
            <a:r>
              <a:rPr lang="en-US" dirty="0" smtClean="0">
                <a:solidFill>
                  <a:srgbClr val="30B787"/>
                </a:solidFill>
              </a:rPr>
              <a:t>&gt; big uptake by growers</a:t>
            </a:r>
            <a:br>
              <a:rPr lang="en-US" dirty="0" smtClean="0">
                <a:solidFill>
                  <a:srgbClr val="30B787"/>
                </a:solidFill>
              </a:rPr>
            </a:br>
            <a:endParaRPr lang="en-US" dirty="0" smtClean="0">
              <a:solidFill>
                <a:srgbClr val="30B787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Most research limited to field </a:t>
            </a:r>
            <a:r>
              <a:rPr lang="en-US" dirty="0" smtClean="0"/>
              <a:t>level</a:t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 smtClean="0">
                <a:solidFill>
                  <a:srgbClr val="30B787"/>
                </a:solidFill>
              </a:rPr>
              <a:t>Objective</a:t>
            </a:r>
            <a:r>
              <a:rPr lang="en-US" dirty="0" smtClean="0">
                <a:solidFill>
                  <a:srgbClr val="30B787"/>
                </a:solidFill>
              </a:rPr>
              <a:t>: determine how the configuration and composition of landscape influences </a:t>
            </a:r>
            <a:r>
              <a:rPr lang="en-US" dirty="0" err="1" smtClean="0">
                <a:solidFill>
                  <a:srgbClr val="30B787"/>
                </a:solidFill>
              </a:rPr>
              <a:t>Helicoverpa</a:t>
            </a:r>
            <a:r>
              <a:rPr lang="en-US" dirty="0" smtClean="0">
                <a:solidFill>
                  <a:srgbClr val="30B787"/>
                </a:solidFill>
              </a:rPr>
              <a:t> population dynamics</a:t>
            </a:r>
            <a:endParaRPr lang="en-US" dirty="0" smtClean="0">
              <a:solidFill>
                <a:srgbClr val="30B787"/>
              </a:solidFill>
            </a:endParaRPr>
          </a:p>
        </p:txBody>
      </p:sp>
      <p:pic>
        <p:nvPicPr>
          <p:cNvPr id="5" name="Picture 4" descr="HelicoverpaMoth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12776"/>
            <a:ext cx="3268565" cy="2206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3573016"/>
            <a:ext cx="3240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Source: Cotton CRC website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Estimating relative species abundance  |  Melissa Dobbie</a:t>
            </a:r>
            <a:endParaRPr lang="en-A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49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Study design</a:t>
            </a:r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/>
              <a:t>Estimating relative species abundance  |  Melissa Dobbie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12" name="Picture 11" descr="DataFlowchartLandscape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49"/>
            <a:ext cx="10116616" cy="68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2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generation: 2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68413"/>
            <a:ext cx="8461375" cy="3960787"/>
          </a:xfrm>
        </p:spPr>
        <p:txBody>
          <a:bodyPr>
            <a:normAutofit/>
          </a:bodyPr>
          <a:lstStyle/>
          <a:p>
            <a:pPr marL="673200" lvl="1" indent="-457200">
              <a:buClr>
                <a:schemeClr val="tx1"/>
              </a:buClr>
              <a:buAutoNum type="arabicPeriod"/>
            </a:pPr>
            <a:r>
              <a:rPr lang="en-US" sz="2800" dirty="0" smtClean="0">
                <a:solidFill>
                  <a:srgbClr val="30B787"/>
                </a:solidFill>
              </a:rPr>
              <a:t>Total </a:t>
            </a:r>
            <a:r>
              <a:rPr lang="en-US" sz="2800" dirty="0">
                <a:solidFill>
                  <a:srgbClr val="30B787"/>
                </a:solidFill>
              </a:rPr>
              <a:t>unclassified counts of </a:t>
            </a:r>
            <a:r>
              <a:rPr lang="en-US" sz="2800" dirty="0" smtClean="0">
                <a:solidFill>
                  <a:srgbClr val="30B787"/>
                </a:solidFill>
              </a:rPr>
              <a:t>eggs </a:t>
            </a:r>
            <a:r>
              <a:rPr lang="en-US" sz="2800" dirty="0" smtClean="0"/>
              <a:t>for </a:t>
            </a:r>
            <a:r>
              <a:rPr lang="en-US" sz="2800" dirty="0" smtClean="0"/>
              <a:t>both target species </a:t>
            </a:r>
            <a:r>
              <a:rPr lang="en-US" sz="2800" dirty="0"/>
              <a:t>are recorded</a:t>
            </a:r>
            <a:r>
              <a:rPr lang="en-AU" sz="2800" dirty="0"/>
              <a:t> </a:t>
            </a:r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 smtClean="0"/>
          </a:p>
          <a:p>
            <a:pPr marL="673200" lvl="1" indent="-457200">
              <a:buClr>
                <a:schemeClr val="tx1"/>
              </a:buClr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rgbClr val="30B787"/>
                </a:solidFill>
              </a:rPr>
              <a:t>Observed species proportions for </a:t>
            </a:r>
            <a:r>
              <a:rPr lang="en-US" sz="2800" dirty="0">
                <a:solidFill>
                  <a:srgbClr val="30B787"/>
                </a:solidFill>
              </a:rPr>
              <a:t>a subset of the </a:t>
            </a:r>
            <a:r>
              <a:rPr lang="en-US" sz="2800" dirty="0" smtClean="0">
                <a:solidFill>
                  <a:srgbClr val="30B787"/>
                </a:solidFill>
              </a:rPr>
              <a:t>counted eggs</a:t>
            </a:r>
            <a:r>
              <a:rPr lang="en-US" sz="2800" dirty="0" smtClean="0"/>
              <a:t> are recorded (</a:t>
            </a:r>
            <a:r>
              <a:rPr lang="en-US" sz="2800" dirty="0"/>
              <a:t>e.g. </a:t>
            </a:r>
            <a:r>
              <a:rPr lang="en-US" sz="2800" dirty="0" smtClean="0"/>
              <a:t>collected eggs are hatched </a:t>
            </a:r>
            <a:r>
              <a:rPr lang="en-US" sz="2800" dirty="0"/>
              <a:t>and specimens classified</a:t>
            </a:r>
            <a:r>
              <a:rPr lang="en-US" sz="2800" dirty="0" smtClean="0"/>
              <a:t>)</a:t>
            </a:r>
          </a:p>
          <a:p>
            <a:pPr marL="0" lvl="0" indent="0">
              <a:buClr>
                <a:schemeClr val="tx1"/>
              </a:buClr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b="1" i="1" dirty="0" smtClean="0">
              <a:solidFill>
                <a:srgbClr val="30B787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30B787"/>
                </a:solidFill>
              </a:rPr>
              <a:t>Assumption: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30B787"/>
                </a:solidFill>
              </a:rPr>
              <a:t>all eggs observed are exclusively classified into species of interest</a:t>
            </a:r>
            <a:endParaRPr lang="en-US" i="1" dirty="0">
              <a:solidFill>
                <a:srgbClr val="30B7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478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279539"/>
              </p:ext>
            </p:extLst>
          </p:nvPr>
        </p:nvGraphicFramePr>
        <p:xfrm>
          <a:off x="169079" y="1340768"/>
          <a:ext cx="9299465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4" imgW="5422900" imgH="2349500" progId="Word.Document.12">
                  <p:embed/>
                </p:oleObj>
              </mc:Choice>
              <mc:Fallback>
                <p:oleObj name="Document" r:id="rId4" imgW="5422900" imgH="2349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079" y="1340768"/>
                        <a:ext cx="9299465" cy="3888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066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7056784" cy="55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7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662473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5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>
          <a:xfrm>
            <a:off x="323528" y="1268760"/>
            <a:ext cx="8461375" cy="48245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Using </a:t>
            </a:r>
            <a:r>
              <a:rPr lang="en-US" sz="2800" dirty="0"/>
              <a:t>the observed species </a:t>
            </a:r>
            <a:r>
              <a:rPr lang="en-US" sz="2800" dirty="0" smtClean="0"/>
              <a:t>proportions, partition </a:t>
            </a:r>
            <a:r>
              <a:rPr lang="en-US" sz="2800" dirty="0"/>
              <a:t>the total unclassified count into relative </a:t>
            </a:r>
            <a:r>
              <a:rPr lang="en-US" sz="2800" dirty="0" smtClean="0"/>
              <a:t>species abundances.</a:t>
            </a:r>
            <a:br>
              <a:rPr lang="en-US" sz="2800" dirty="0" smtClean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Develop appropriate </a:t>
            </a:r>
            <a:r>
              <a:rPr lang="en-US" sz="2800" dirty="0"/>
              <a:t>models for the relative abundance of each </a:t>
            </a:r>
            <a:r>
              <a:rPr lang="en-US" sz="2800" dirty="0" smtClean="0"/>
              <a:t>species</a:t>
            </a:r>
            <a:r>
              <a:rPr lang="en-AU" sz="2800" dirty="0" smtClean="0"/>
              <a:t> 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 smtClean="0">
                <a:solidFill>
                  <a:schemeClr val="accent1"/>
                </a:solidFill>
              </a:rPr>
              <a:t>BUT ………….</a:t>
            </a:r>
          </a:p>
          <a:p>
            <a:pPr marL="0" indent="0">
              <a:buNone/>
            </a:pPr>
            <a:endParaRPr lang="en-AU" sz="2800" dirty="0" smtClean="0"/>
          </a:p>
          <a:p>
            <a:r>
              <a:rPr lang="en-AU" sz="2800" dirty="0" smtClean="0"/>
              <a:t>Fails to take into account small sample discreteness</a:t>
            </a:r>
          </a:p>
          <a:p>
            <a:r>
              <a:rPr lang="en-AU" sz="2800" dirty="0" smtClean="0"/>
              <a:t>Occurrence of zero observations a problem</a:t>
            </a:r>
          </a:p>
          <a:p>
            <a:r>
              <a:rPr lang="en-AU" sz="2800" dirty="0" smtClean="0"/>
              <a:t>Errors associated with observed proportions ignored</a:t>
            </a:r>
            <a:endParaRPr lang="en-AU" sz="2800" dirty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Methods – Naïve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7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Estimating relative species abundance  |  Melissa Dobbie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Methods – Proposed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23528" y="1268760"/>
            <a:ext cx="8461375" cy="4968552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AU" sz="3000" dirty="0" smtClean="0"/>
              <a:t>Model </a:t>
            </a:r>
            <a:r>
              <a:rPr lang="en-US" sz="3000" dirty="0" smtClean="0"/>
              <a:t>the observed species proportions</a:t>
            </a:r>
            <a:br>
              <a:rPr lang="en-US" sz="3000" dirty="0" smtClean="0"/>
            </a:b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a</a:t>
            </a:r>
            <a:r>
              <a:rPr lang="en-US" sz="3000" dirty="0" smtClean="0"/>
              <a:t>) Using </a:t>
            </a:r>
            <a:r>
              <a:rPr lang="en-US" sz="3000" dirty="0" smtClean="0"/>
              <a:t>the resulting predicted proportions, partition the total unclassified count into relative species abundances.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b) Develop </a:t>
            </a:r>
            <a:r>
              <a:rPr lang="en-US" sz="3000" dirty="0" smtClean="0"/>
              <a:t>appropriate models for the relative abundance of each species</a:t>
            </a:r>
            <a:r>
              <a:rPr lang="en-AU" sz="30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n-AU" sz="2800" dirty="0" smtClean="0"/>
          </a:p>
          <a:p>
            <a:pPr marL="0" indent="0">
              <a:buFont typeface="Arial" pitchFamily="34" charset="0"/>
              <a:buNone/>
            </a:pPr>
            <a:r>
              <a:rPr lang="en-AU" sz="2800" dirty="0" smtClean="0">
                <a:solidFill>
                  <a:srgbClr val="30B787"/>
                </a:solidFill>
              </a:rPr>
              <a:t>PROS ………….</a:t>
            </a:r>
          </a:p>
          <a:p>
            <a:pPr marL="0" indent="0">
              <a:buFont typeface="Arial" pitchFamily="34" charset="0"/>
              <a:buNone/>
            </a:pPr>
            <a:endParaRPr lang="en-AU" sz="2800" dirty="0" smtClean="0"/>
          </a:p>
          <a:p>
            <a:r>
              <a:rPr lang="en-AU" sz="2800" dirty="0" smtClean="0"/>
              <a:t>Covariates can be incorporated into each part of the model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etter </a:t>
            </a:r>
            <a:r>
              <a:rPr lang="en-US" sz="2800" dirty="0"/>
              <a:t>preserves the handling of small sample discreteness and small abundances</a:t>
            </a:r>
            <a:r>
              <a:rPr lang="en-AU" sz="2800" dirty="0"/>
              <a:t> </a:t>
            </a:r>
            <a:endParaRPr lang="en-AU" sz="2800" dirty="0" smtClean="0"/>
          </a:p>
          <a:p>
            <a:r>
              <a:rPr lang="en-AU" sz="2800" dirty="0"/>
              <a:t>S</a:t>
            </a:r>
            <a:r>
              <a:rPr lang="en-AU" sz="2800" dirty="0" smtClean="0"/>
              <a:t>tandard software and model fitting tools are readily available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277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">
  <a:themeElements>
    <a:clrScheme name="CSIRO DATA6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71CC98"/>
      </a:accent2>
      <a:accent3>
        <a:srgbClr val="007A53"/>
      </a:accent3>
      <a:accent4>
        <a:srgbClr val="00A9CE"/>
      </a:accent4>
      <a:accent5>
        <a:srgbClr val="78BE20"/>
      </a:accent5>
      <a:accent6>
        <a:srgbClr val="9FAEE5"/>
      </a:accent6>
      <a:hlink>
        <a:srgbClr val="00313C"/>
      </a:hlink>
      <a:folHlink>
        <a:srgbClr val="1E22AA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12696</TotalTime>
  <Words>836</Words>
  <Application>Microsoft Macintosh PowerPoint</Application>
  <PresentationFormat>On-screen Show (4:3)</PresentationFormat>
  <Paragraphs>140</Paragraphs>
  <Slides>16</Slides>
  <Notes>6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PowerPoint</vt:lpstr>
      <vt:lpstr>Microsoft Word Document</vt:lpstr>
      <vt:lpstr>Estimating relative species abundance from partially-observed data</vt:lpstr>
      <vt:lpstr>Context</vt:lpstr>
      <vt:lpstr>Study design</vt:lpstr>
      <vt:lpstr>Data generation: 2 stages</vt:lpstr>
      <vt:lpstr>Data summary</vt:lpstr>
      <vt:lpstr>Exploratory data analysis (2)</vt:lpstr>
      <vt:lpstr>Exploratory data analysis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Russell, Gabby (Comms, North Ryde)</dc:creator>
  <cp:lastModifiedBy>Dobbie, M</cp:lastModifiedBy>
  <cp:revision>49</cp:revision>
  <dcterms:created xsi:type="dcterms:W3CDTF">2015-10-15T00:19:40Z</dcterms:created>
  <dcterms:modified xsi:type="dcterms:W3CDTF">2015-12-01T21:34:04Z</dcterms:modified>
</cp:coreProperties>
</file>