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ma Lawrenc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15" autoAdjust="0"/>
  </p:normalViewPr>
  <p:slideViewPr>
    <p:cSldViewPr showGuides="1">
      <p:cViewPr varScale="1">
        <p:scale>
          <a:sx n="111" d="100"/>
          <a:sy n="111" d="100"/>
        </p:scale>
        <p:origin x="-1256" y="-104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notesViewPr>
    <p:cSldViewPr showGuides="1">
      <p:cViewPr varScale="1">
        <p:scale>
          <a:sx n="78" d="100"/>
          <a:sy n="78" d="100"/>
        </p:scale>
        <p:origin x="-326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1/12/15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1/12/15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13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5186" r="721" b="24820"/>
          <a:stretch>
            <a:fillRect/>
          </a:stretch>
        </p:blipFill>
        <p:spPr>
          <a:xfrm>
            <a:off x="3108419" y="0"/>
            <a:ext cx="6035581" cy="544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429000"/>
            <a:ext cx="595575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563479"/>
            <a:ext cx="5955752" cy="396044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pic>
        <p:nvPicPr>
          <p:cNvPr id="29" name="Picture 28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4690" y="5733256"/>
            <a:ext cx="845460" cy="845460"/>
          </a:xfrm>
          <a:prstGeom prst="rect">
            <a:avLst/>
          </a:prstGeom>
        </p:spPr>
      </p:pic>
      <p:pic>
        <p:nvPicPr>
          <p:cNvPr id="30" name="Picture 29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332656"/>
            <a:ext cx="2124993" cy="2253176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58775" y="6165304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www.data61.csiro.au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ata61_bground_title_ppt.png"/>
          <p:cNvPicPr>
            <a:picLocks noChangeAspect="1"/>
          </p:cNvPicPr>
          <p:nvPr userDrawn="1"/>
        </p:nvPicPr>
        <p:blipFill>
          <a:blip r:embed="rId2" cstate="print"/>
          <a:srcRect l="36349" t="5186" r="721" b="24820"/>
          <a:stretch>
            <a:fillRect/>
          </a:stretch>
        </p:blipFill>
        <p:spPr>
          <a:xfrm>
            <a:off x="3108419" y="0"/>
            <a:ext cx="6035581" cy="5445224"/>
          </a:xfrm>
          <a:prstGeom prst="rect">
            <a:avLst/>
          </a:prstGeom>
        </p:spPr>
      </p:pic>
      <p:pic>
        <p:nvPicPr>
          <p:cNvPr id="25" name="Picture 24" descr="Data61_CSIROlogo_pp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4690" y="5733256"/>
            <a:ext cx="845460" cy="845460"/>
          </a:xfrm>
          <a:prstGeom prst="rect">
            <a:avLst/>
          </a:prstGeom>
        </p:spPr>
      </p:pic>
      <p:pic>
        <p:nvPicPr>
          <p:cNvPr id="26" name="Picture 25" descr="Data61_logo_title_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8775" y="332656"/>
            <a:ext cx="2124993" cy="22531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423804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3265934"/>
            <a:ext cx="5365352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358775" y="6165304"/>
            <a:ext cx="4213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400" b="1" dirty="0" smtClean="0">
                <a:solidFill>
                  <a:schemeClr val="accent1"/>
                </a:solidFill>
              </a:rPr>
              <a:t>www.data61.csiro.au</a:t>
            </a:r>
            <a:endParaRPr lang="en-AU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tx1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3429000"/>
            <a:ext cx="7477125" cy="2952328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</p:txBody>
      </p:sp>
      <p:pic>
        <p:nvPicPr>
          <p:cNvPr id="8" name="Picture 7" descr="Data61_bground_section_ppt.png"/>
          <p:cNvPicPr>
            <a:picLocks noChangeAspect="1"/>
          </p:cNvPicPr>
          <p:nvPr userDrawn="1"/>
        </p:nvPicPr>
        <p:blipFill>
          <a:blip r:embed="rId2" cstate="print"/>
          <a:srcRect l="2558" t="2065" r="1175"/>
          <a:stretch>
            <a:fillRect/>
          </a:stretch>
        </p:blipFill>
        <p:spPr>
          <a:xfrm>
            <a:off x="0" y="0"/>
            <a:ext cx="9144000" cy="33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 descr="background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7021536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TED and BRD design  |  Emma Lawrence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" name="Picture 21" descr="DATA61 logo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33298" y="283509"/>
            <a:ext cx="1286851" cy="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80" r:id="rId3"/>
    <p:sldLayoutId id="2147483679" r:id="rId4"/>
    <p:sldLayoutId id="2147483661" r:id="rId5"/>
    <p:sldLayoutId id="2147483663" r:id="rId6"/>
    <p:sldLayoutId id="2147483664" r:id="rId7"/>
    <p:sldLayoutId id="2147483667" r:id="rId8"/>
    <p:sldLayoutId id="2147483665" r:id="rId9"/>
    <p:sldLayoutId id="214748368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3528" y="3789040"/>
            <a:ext cx="5955752" cy="1080000"/>
          </a:xfrm>
        </p:spPr>
        <p:txBody>
          <a:bodyPr>
            <a:noAutofit/>
          </a:bodyPr>
          <a:lstStyle/>
          <a:p>
            <a:r>
              <a:rPr lang="en-US" sz="2400" dirty="0"/>
              <a:t>An experimental design for testing </a:t>
            </a:r>
            <a:r>
              <a:rPr lang="en-US" sz="2400" dirty="0" err="1"/>
              <a:t>Bycatch</a:t>
            </a:r>
            <a:r>
              <a:rPr lang="en-US" sz="2400" dirty="0"/>
              <a:t> Reduction and Turtle Exclusion Devices in the PNG Prawn Trawl Fishery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22533" name="Footer Placeholder 2"/>
          <p:cNvSpPr txBox="1">
            <a:spLocks/>
          </p:cNvSpPr>
          <p:nvPr/>
        </p:nvSpPr>
        <p:spPr bwMode="auto">
          <a:xfrm>
            <a:off x="323528" y="5157192"/>
            <a:ext cx="5939829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 smtClean="0">
                <a:solidFill>
                  <a:schemeClr val="bg1"/>
                </a:solidFill>
                <a:latin typeface="Calibri" pitchFamily="34" charset="0"/>
              </a:rPr>
              <a:t>Emma Lawrence and Bill </a:t>
            </a:r>
            <a:r>
              <a:rPr lang="en-AU" sz="1600" b="1" dirty="0" err="1" smtClean="0">
                <a:solidFill>
                  <a:schemeClr val="bg1"/>
                </a:solidFill>
                <a:latin typeface="Calibri" pitchFamily="34" charset="0"/>
              </a:rPr>
              <a:t>Venables</a:t>
            </a:r>
            <a:r>
              <a:rPr lang="en-AU" sz="16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4" name="Footer Placeholder 2"/>
          <p:cNvSpPr txBox="1">
            <a:spLocks/>
          </p:cNvSpPr>
          <p:nvPr/>
        </p:nvSpPr>
        <p:spPr bwMode="auto">
          <a:xfrm>
            <a:off x="361951" y="5445224"/>
            <a:ext cx="5938242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December 2015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0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did we do?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10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06846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of nets to </a:t>
            </a:r>
            <a:r>
              <a:rPr lang="en-US" dirty="0" smtClean="0"/>
              <a:t>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different types of session: </a:t>
            </a:r>
            <a:endParaRPr lang="en-US" dirty="0" smtClean="0"/>
          </a:p>
          <a:p>
            <a:pPr marL="216000" lvl="1" indent="0">
              <a:buNone/>
            </a:pPr>
            <a:r>
              <a:rPr lang="en-US" dirty="0" smtClean="0"/>
              <a:t>– </a:t>
            </a:r>
            <a:r>
              <a:rPr lang="en-US" dirty="0"/>
              <a:t>7 nets over 5 days,</a:t>
            </a:r>
            <a:br>
              <a:rPr lang="en-US" dirty="0"/>
            </a:br>
            <a:r>
              <a:rPr lang="en-US" dirty="0"/>
              <a:t>– 7 nets over 4 days,</a:t>
            </a:r>
            <a:br>
              <a:rPr lang="en-US" dirty="0"/>
            </a:br>
            <a:r>
              <a:rPr lang="en-US" dirty="0"/>
              <a:t>– 6 nets over 5 days, </a:t>
            </a:r>
          </a:p>
          <a:p>
            <a:pPr marL="216000" lvl="1" indent="0">
              <a:buNone/>
            </a:pPr>
            <a:r>
              <a:rPr lang="en-US" dirty="0"/>
              <a:t>– 6 nets over 4 days </a:t>
            </a:r>
          </a:p>
          <a:p>
            <a:r>
              <a:rPr lang="en-US" dirty="0"/>
              <a:t>􏰀 First we select optimal templates for assigning nets to boat-days </a:t>
            </a:r>
          </a:p>
          <a:p>
            <a:r>
              <a:rPr lang="en-US" dirty="0" smtClean="0"/>
              <a:t>􏰀 Then </a:t>
            </a:r>
            <a:r>
              <a:rPr lang="en-US" dirty="0"/>
              <a:t>we allocate the nets to the template positions to balance the design.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11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614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12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8121960" cy="5725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3768" y="6926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7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of nets to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have generic plan for assigning treatment nets to 3 available positions each day</a:t>
            </a:r>
          </a:p>
          <a:p>
            <a:r>
              <a:rPr lang="en-US" dirty="0" smtClean="0"/>
              <a:t>In 3 of 4 templates we have unequal replication</a:t>
            </a:r>
          </a:p>
          <a:p>
            <a:r>
              <a:rPr lang="en-US" dirty="0" smtClean="0"/>
              <a:t>Adjust the overall design to achieve balance</a:t>
            </a:r>
          </a:p>
          <a:p>
            <a:r>
              <a:rPr lang="en-US" dirty="0"/>
              <a:t>The experiment runs for 18 days, with 4 vessels and 3 quad positions available for treatment nets each days. Hence the total number of quad positions available for treatment nets is 18 × 4 × 3 = 216.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there are 27 treatment nets, equal replication over the experiment would require each to be replicated 216/27 = 8 times.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13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720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of nets to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step there </a:t>
            </a:r>
            <a:r>
              <a:rPr lang="en-US" dirty="0"/>
              <a:t>are again two criteria we </a:t>
            </a:r>
            <a:r>
              <a:rPr lang="en-US" dirty="0" smtClean="0"/>
              <a:t>want to satisfy: </a:t>
            </a:r>
            <a:endParaRPr lang="en-US" dirty="0"/>
          </a:p>
          <a:p>
            <a:pPr lvl="1"/>
            <a:r>
              <a:rPr lang="en-US" dirty="0" smtClean="0"/>
              <a:t>Over </a:t>
            </a:r>
            <a:r>
              <a:rPr lang="en-US" dirty="0"/>
              <a:t>the entire experiment, each treatment net should be used 8 times (if possible</a:t>
            </a:r>
            <a:r>
              <a:rPr lang="en-US" dirty="0" smtClean="0"/>
              <a:t>) [Replication]</a:t>
            </a:r>
            <a:endParaRPr lang="en-US" dirty="0"/>
          </a:p>
          <a:p>
            <a:pPr lvl="1"/>
            <a:r>
              <a:rPr lang="en-US" dirty="0" smtClean="0"/>
              <a:t>Over </a:t>
            </a:r>
            <a:r>
              <a:rPr lang="en-US" dirty="0"/>
              <a:t>the entire experiment, as many pairwise combinations of treatment nets as possible should occur together within boat </a:t>
            </a:r>
            <a:r>
              <a:rPr lang="en-US" dirty="0" smtClean="0"/>
              <a:t>days [Concurrency] </a:t>
            </a:r>
          </a:p>
          <a:p>
            <a:pPr lvl="1"/>
            <a:endParaRPr lang="en-US" dirty="0"/>
          </a:p>
          <a:p>
            <a:r>
              <a:rPr lang="en-US" dirty="0" smtClean="0"/>
              <a:t>Using a similar method to the </a:t>
            </a:r>
            <a:r>
              <a:rPr lang="en-US" dirty="0"/>
              <a:t>allocation of nets to vessels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objective function is calculated </a:t>
            </a:r>
            <a:r>
              <a:rPr lang="en-US" dirty="0" smtClean="0"/>
              <a:t>(combines </a:t>
            </a:r>
            <a:r>
              <a:rPr lang="en-US" dirty="0"/>
              <a:t>the replication and concurrency </a:t>
            </a:r>
            <a:r>
              <a:rPr lang="en-US" dirty="0" smtClean="0"/>
              <a:t>criteria) </a:t>
            </a:r>
          </a:p>
          <a:p>
            <a:pPr lvl="1"/>
            <a:r>
              <a:rPr lang="en-US" dirty="0" smtClean="0"/>
              <a:t>Swap random pair of treatment nets in a session and re-calculate objective function</a:t>
            </a:r>
            <a:endParaRPr lang="en-US" dirty="0" smtClean="0"/>
          </a:p>
          <a:p>
            <a:pPr lvl="1"/>
            <a:r>
              <a:rPr lang="en-US" dirty="0" smtClean="0"/>
              <a:t>Keep if objective function reduced and otherwise accept </a:t>
            </a:r>
            <a:r>
              <a:rPr lang="en-US" dirty="0" smtClean="0"/>
              <a:t>stochastically</a:t>
            </a:r>
            <a:r>
              <a:rPr lang="en-US" dirty="0"/>
              <a:t>, according to a suitable simulated annealing rule.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14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363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of control nets to quad 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15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6912768" cy="46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3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reatment </a:t>
            </a:r>
            <a:r>
              <a:rPr lang="en-US" dirty="0" smtClean="0"/>
              <a:t>nets to quad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treatment net appears 8 times</a:t>
            </a:r>
          </a:p>
          <a:p>
            <a:r>
              <a:rPr lang="en-US" dirty="0" smtClean="0"/>
              <a:t>Desirable to be in each quad position twice</a:t>
            </a:r>
          </a:p>
          <a:p>
            <a:r>
              <a:rPr lang="en-US" dirty="0" smtClean="0"/>
              <a:t>Instead opted for 4 x inside net </a:t>
            </a:r>
            <a:r>
              <a:rPr lang="en-US" dirty="0" smtClean="0"/>
              <a:t>and </a:t>
            </a:r>
            <a:r>
              <a:rPr lang="en-US" dirty="0" smtClean="0"/>
              <a:t>4 x outside net 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 smtClean="0"/>
              <a:t>allocation process used previously where objective function minimum was achieved when each net was ‘inside’ 4 times and ‘outside’ 4 times.</a:t>
            </a:r>
          </a:p>
          <a:p>
            <a:r>
              <a:rPr lang="en-US" dirty="0" smtClean="0"/>
              <a:t>Process converged quickly and we were able to achieve perfect balance </a:t>
            </a:r>
            <a:r>
              <a:rPr lang="en-US" dirty="0" err="1" smtClean="0"/>
              <a:t>wrt</a:t>
            </a:r>
            <a:r>
              <a:rPr lang="en-US" dirty="0" smtClean="0"/>
              <a:t> quad 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16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576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17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308805" cy="45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control nets occupy each quad position an equal number of times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 treatment nets are equally replicated throughout the experiment, each being used </a:t>
            </a:r>
            <a:r>
              <a:rPr lang="en-US" dirty="0"/>
              <a:t>8 times, </a:t>
            </a:r>
          </a:p>
          <a:p>
            <a:r>
              <a:rPr lang="en-US" dirty="0"/>
              <a:t>Each treatment net </a:t>
            </a:r>
            <a:r>
              <a:rPr lang="en-US" dirty="0" smtClean="0"/>
              <a:t>is </a:t>
            </a:r>
            <a:r>
              <a:rPr lang="en-US" dirty="0"/>
              <a:t>used 4 times in an </a:t>
            </a:r>
            <a:r>
              <a:rPr lang="en-US" i="1" dirty="0"/>
              <a:t>outside </a:t>
            </a:r>
            <a:r>
              <a:rPr lang="en-US" dirty="0"/>
              <a:t>position of the </a:t>
            </a:r>
            <a:r>
              <a:rPr lang="en-US" dirty="0" smtClean="0"/>
              <a:t>quad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4 times in an </a:t>
            </a:r>
            <a:r>
              <a:rPr lang="en-US" i="1" dirty="0"/>
              <a:t>inside </a:t>
            </a:r>
            <a:r>
              <a:rPr lang="en-US" dirty="0" smtClean="0"/>
              <a:t>position</a:t>
            </a:r>
            <a:endParaRPr lang="en-US" dirty="0"/>
          </a:p>
          <a:p>
            <a:r>
              <a:rPr lang="en-US" dirty="0"/>
              <a:t>As many pairs of distinct treatment nets as possible have been placed together within a boat-day quad configuration.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18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86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they go?: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ost </a:t>
            </a:r>
            <a:r>
              <a:rPr lang="en-US" dirty="0" smtClean="0"/>
              <a:t>the first 5 days (but subsequently made up)</a:t>
            </a:r>
          </a:p>
          <a:p>
            <a:pPr lvl="1"/>
            <a:r>
              <a:rPr lang="en-US" dirty="0" smtClean="0"/>
              <a:t>2 x </a:t>
            </a:r>
            <a:r>
              <a:rPr lang="en-US" dirty="0" err="1" smtClean="0"/>
              <a:t>codends</a:t>
            </a:r>
            <a:r>
              <a:rPr lang="en-US" dirty="0" smtClean="0"/>
              <a:t> tied on backwards for an entire day</a:t>
            </a:r>
          </a:p>
          <a:p>
            <a:pPr lvl="1"/>
            <a:r>
              <a:rPr lang="en-US" dirty="0" smtClean="0"/>
              <a:t>1 x breakdown resulting in fewer than usual replications on 2 days</a:t>
            </a:r>
          </a:p>
          <a:p>
            <a:pPr lvl="1"/>
            <a:r>
              <a:rPr lang="en-US" dirty="0" smtClean="0"/>
              <a:t>Huge variation in catches (depending on location)</a:t>
            </a:r>
          </a:p>
          <a:p>
            <a:r>
              <a:rPr lang="en-US" dirty="0" smtClean="0"/>
              <a:t>Despite these (fairly minor) set-backs:</a:t>
            </a:r>
          </a:p>
          <a:p>
            <a:pPr lvl="1"/>
            <a:r>
              <a:rPr lang="en-US" dirty="0" smtClean="0"/>
              <a:t>Initial data records look good!</a:t>
            </a:r>
          </a:p>
          <a:p>
            <a:pPr lvl="1"/>
            <a:r>
              <a:rPr lang="en-US" dirty="0" smtClean="0"/>
              <a:t>All nets used on all boats (correctly) at least one (I think!)</a:t>
            </a:r>
          </a:p>
          <a:p>
            <a:pPr lvl="1"/>
            <a:r>
              <a:rPr lang="en-US" dirty="0" smtClean="0"/>
              <a:t>Net changing between vessels worked well (even at night)</a:t>
            </a:r>
          </a:p>
          <a:p>
            <a:pPr lvl="1"/>
            <a:r>
              <a:rPr lang="en-US" dirty="0" smtClean="0"/>
              <a:t>Largest experiment of its type ever and will hopefully be useful for Australian Northern Prawn Fishery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19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6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design </a:t>
            </a:r>
            <a:r>
              <a:rPr lang="en-US" dirty="0" smtClean="0"/>
              <a:t>literature: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balanced </a:t>
            </a:r>
            <a:r>
              <a:rPr lang="en-US" dirty="0" smtClean="0"/>
              <a:t>and efficient designs,</a:t>
            </a:r>
          </a:p>
          <a:p>
            <a:pPr lvl="1"/>
            <a:r>
              <a:rPr lang="en-US" dirty="0" smtClean="0"/>
              <a:t>using combinatorial theory</a:t>
            </a:r>
          </a:p>
          <a:p>
            <a:pPr lvl="1"/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ometimes </a:t>
            </a:r>
            <a:r>
              <a:rPr lang="en-US" dirty="0"/>
              <a:t>difficult to achieve symmetry in design due to logistical </a:t>
            </a:r>
            <a:r>
              <a:rPr lang="en-US" dirty="0" smtClean="0"/>
              <a:t>constraints</a:t>
            </a:r>
          </a:p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methods for constructing designs may need to be radically adapted.</a:t>
            </a:r>
            <a:endParaRPr lang="en-AU" dirty="0"/>
          </a:p>
          <a:p>
            <a:endParaRPr lang="en-US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TED and BRD design  |  Emma Lawrence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803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7130628" cy="58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5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and BRD 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Brief: Assess the relative effectiveness of 27 combinations of Turtle Excluder Devices (TEDs) and </a:t>
            </a:r>
            <a:r>
              <a:rPr lang="en-US" dirty="0" err="1" smtClean="0"/>
              <a:t>Bycatch</a:t>
            </a:r>
            <a:r>
              <a:rPr lang="en-US" dirty="0" smtClean="0"/>
              <a:t> Reduction Devices (BRDs) with a control net (neither device) in the PNG Prawn Trawl Fishery</a:t>
            </a:r>
          </a:p>
          <a:p>
            <a:r>
              <a:rPr lang="en-US" dirty="0" smtClean="0"/>
              <a:t>Lead-in : Work in getting it down to 27 (all combinations of TED type (including none), with BRD type (including none))</a:t>
            </a:r>
          </a:p>
          <a:p>
            <a:endParaRPr lang="en-US" dirty="0" smtClean="0"/>
          </a:p>
          <a:p>
            <a:r>
              <a:rPr lang="en-US" dirty="0" smtClean="0"/>
              <a:t>Logistical constraints:</a:t>
            </a:r>
          </a:p>
          <a:p>
            <a:pPr lvl="1"/>
            <a:r>
              <a:rPr lang="en-US" dirty="0" smtClean="0"/>
              <a:t>4 vessels with quad gear (4 </a:t>
            </a:r>
            <a:r>
              <a:rPr lang="en-US" dirty="0" smtClean="0"/>
              <a:t>nets – we think!!!)</a:t>
            </a:r>
            <a:endParaRPr lang="en-US" dirty="0" smtClean="0"/>
          </a:p>
          <a:p>
            <a:pPr lvl="1"/>
            <a:r>
              <a:rPr lang="en-US" dirty="0" smtClean="0"/>
              <a:t>18 consecutive sea days (at best – was 16)</a:t>
            </a:r>
          </a:p>
          <a:p>
            <a:pPr lvl="1"/>
            <a:r>
              <a:rPr lang="en-US" dirty="0" smtClean="0"/>
              <a:t>Only one copy of each treatment net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The vessels could be quite different</a:t>
            </a:r>
            <a:endParaRPr lang="en-US" dirty="0" smtClean="0"/>
          </a:p>
          <a:p>
            <a:pPr lvl="1"/>
            <a:r>
              <a:rPr lang="en-US" dirty="0" smtClean="0"/>
              <a:t>Vessels can only exchange nets ‘at sea’ 3-4 times</a:t>
            </a:r>
          </a:p>
          <a:p>
            <a:pPr lvl="1"/>
            <a:r>
              <a:rPr lang="en-US" dirty="0" smtClean="0"/>
              <a:t>Net changes permitted once per day (6 shots a day)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098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get myself into these things……</a:t>
            </a:r>
            <a:endParaRPr lang="en-US" dirty="0" smtClean="0"/>
          </a:p>
          <a:p>
            <a:r>
              <a:rPr lang="en-US" dirty="0" smtClean="0"/>
              <a:t>Read some papers about TED and BRD trials from </a:t>
            </a:r>
            <a:r>
              <a:rPr lang="en-US" dirty="0" smtClean="0"/>
              <a:t>the past</a:t>
            </a:r>
          </a:p>
          <a:p>
            <a:r>
              <a:rPr lang="en-US" dirty="0" smtClean="0"/>
              <a:t>Learnt a bit more about the PNG prawn trawl fishery</a:t>
            </a:r>
            <a:endParaRPr lang="en-US" dirty="0" smtClean="0"/>
          </a:p>
          <a:p>
            <a:r>
              <a:rPr lang="en-US" dirty="0" smtClean="0"/>
              <a:t>Added a new constraint – control net on all shots</a:t>
            </a:r>
          </a:p>
          <a:p>
            <a:r>
              <a:rPr lang="en-US" dirty="0" smtClean="0"/>
              <a:t>Talk to Bill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convinced about the control net on every shot </a:t>
            </a:r>
          </a:p>
          <a:p>
            <a:pPr lvl="1"/>
            <a:r>
              <a:rPr lang="en-US" dirty="0" smtClean="0"/>
              <a:t>We could try simulated annealing (or a variant)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923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goals: </a:t>
            </a:r>
          </a:p>
          <a:p>
            <a:pPr lvl="1"/>
            <a:r>
              <a:rPr lang="en-US" dirty="0"/>
              <a:t>􏰀 </a:t>
            </a:r>
            <a:r>
              <a:rPr lang="en-US" dirty="0" smtClean="0"/>
              <a:t>Each </a:t>
            </a:r>
            <a:r>
              <a:rPr lang="en-US" dirty="0"/>
              <a:t>treatment net should be used – at least once by each </a:t>
            </a:r>
            <a:r>
              <a:rPr lang="en-US" dirty="0" smtClean="0"/>
              <a:t>vessel</a:t>
            </a:r>
            <a:endParaRPr lang="en-US" dirty="0"/>
          </a:p>
          <a:p>
            <a:pPr lvl="1"/>
            <a:r>
              <a:rPr lang="en-US" dirty="0" smtClean="0"/>
              <a:t>􏰀 </a:t>
            </a:r>
            <a:r>
              <a:rPr lang="en-US" dirty="0"/>
              <a:t>Each treatment net should be used 8 times (4×3×18 = 27×8). </a:t>
            </a:r>
          </a:p>
          <a:p>
            <a:pPr lvl="1"/>
            <a:r>
              <a:rPr lang="en-US" dirty="0"/>
              <a:t>􏰀 </a:t>
            </a:r>
            <a:r>
              <a:rPr lang="en-US" dirty="0" smtClean="0"/>
              <a:t>As </a:t>
            </a:r>
            <a:r>
              <a:rPr lang="en-US" dirty="0"/>
              <a:t>many pairs of treatment nets as possible should occur together on the same boat-day. </a:t>
            </a:r>
            <a:endParaRPr lang="en-US" dirty="0" smtClean="0"/>
          </a:p>
          <a:p>
            <a:r>
              <a:rPr lang="en-US" dirty="0"/>
              <a:t>Stages: </a:t>
            </a:r>
          </a:p>
          <a:p>
            <a:pPr marL="673200" lvl="1" indent="-457200">
              <a:buAutoNum type="arabicPeriod"/>
            </a:pPr>
            <a:r>
              <a:rPr lang="en-US" dirty="0" smtClean="0"/>
              <a:t>􏰀Allocate </a:t>
            </a:r>
            <a:r>
              <a:rPr lang="en-US" dirty="0"/>
              <a:t>nets to vessels for </a:t>
            </a:r>
            <a:r>
              <a:rPr lang="en-US" dirty="0" smtClean="0"/>
              <a:t>4 shifts (days 1-5, 6-9, 10-14, 15-18). </a:t>
            </a:r>
            <a:r>
              <a:rPr lang="en-US" dirty="0"/>
              <a:t> </a:t>
            </a:r>
            <a:endParaRPr lang="en-US" dirty="0" smtClean="0"/>
          </a:p>
          <a:p>
            <a:pPr marL="673200" lvl="1" indent="-457200"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nets within shifts to trawling days, per vessel, </a:t>
            </a:r>
            <a:endParaRPr lang="en-US" dirty="0" smtClean="0"/>
          </a:p>
          <a:p>
            <a:pPr marL="673200" lvl="1" indent="-457200"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the control net to a quad positions for each trawl day, for each vessel, </a:t>
            </a:r>
            <a:endParaRPr lang="en-US" dirty="0" smtClean="0"/>
          </a:p>
          <a:p>
            <a:pPr marL="673200" lvl="1" indent="-457200"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the treatment nets to be used to their quad positions for each trawl day, for each vessel.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969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of treatment nets to vessels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140968"/>
            <a:ext cx="8461375" cy="27006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nets were assigned to the vessels in the first shift in the natural order: N01,. . . ,N07 to Vessel 1, N08,. . . ,N14 to Vessel 2, N15,. . . ,N21 to Vessel 3 and finally N22,. . . ,N27 to Vessel 4. </a:t>
            </a:r>
            <a:r>
              <a:rPr lang="en-US" dirty="0" smtClean="0"/>
              <a:t>This assignment is kept constant. </a:t>
            </a:r>
          </a:p>
          <a:p>
            <a:r>
              <a:rPr lang="en-US" dirty="0" smtClean="0"/>
              <a:t>􏰀For Shifts 2, 3 and 4, the nets are initially assigned at random to the four Vessels</a:t>
            </a:r>
          </a:p>
          <a:p>
            <a:r>
              <a:rPr lang="en-US" dirty="0" smtClean="0"/>
              <a:t>􏰀Nets </a:t>
            </a:r>
            <a:r>
              <a:rPr lang="en-US" dirty="0"/>
              <a:t>are swapped at random between vessels. After each swap an objective function is calculated that has a minimum of 0, only if there </a:t>
            </a:r>
            <a:r>
              <a:rPr lang="en-US" dirty="0" smtClean="0"/>
              <a:t>are: </a:t>
            </a:r>
          </a:p>
          <a:p>
            <a:pPr marL="432000" lvl="2" indent="0">
              <a:buNone/>
            </a:pPr>
            <a:r>
              <a:rPr lang="en-US" dirty="0" smtClean="0"/>
              <a:t>– </a:t>
            </a:r>
            <a:r>
              <a:rPr lang="en-US" dirty="0"/>
              <a:t>No nets in common between Shifts of the same Vessel, and</a:t>
            </a:r>
            <a:br>
              <a:rPr lang="en-US" dirty="0"/>
            </a:br>
            <a:r>
              <a:rPr lang="en-US" dirty="0"/>
              <a:t>– The number of nets in common between a Shift on one Vessel </a:t>
            </a:r>
            <a:r>
              <a:rPr lang="en-US" dirty="0" smtClean="0"/>
              <a:t>and </a:t>
            </a:r>
            <a:r>
              <a:rPr lang="en-US" dirty="0"/>
              <a:t>another Shift on a different Vessel is either 2 or 3.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 smtClean="0"/>
              <a:t>  |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0275"/>
              </p:ext>
            </p:extLst>
          </p:nvPr>
        </p:nvGraphicFramePr>
        <p:xfrm>
          <a:off x="1115616" y="1124744"/>
          <a:ext cx="5400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013048"/>
                <a:gridCol w="1008112"/>
                <a:gridCol w="1080120"/>
                <a:gridCol w="10801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Vessel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Vessel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Vessel 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Vessel 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Shift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Shift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Shift 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Shift 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1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of treatment nets to vessels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swap has lowered the objective function the swap is kept. </a:t>
            </a:r>
          </a:p>
          <a:p>
            <a:r>
              <a:rPr lang="en-US" dirty="0" smtClean="0"/>
              <a:t>􏰀If </a:t>
            </a:r>
            <a:r>
              <a:rPr lang="en-US" dirty="0"/>
              <a:t>the swap has either increased the objective, or left it unchanged, the swap may be kept, with a stochastic choice made according to a simulated annealing protocol. </a:t>
            </a:r>
          </a:p>
          <a:p>
            <a:r>
              <a:rPr lang="en-US" dirty="0" smtClean="0"/>
              <a:t>􏰀Stop when </a:t>
            </a:r>
            <a:r>
              <a:rPr lang="en-US" dirty="0"/>
              <a:t>a large number of swaps in succession have not been </a:t>
            </a:r>
            <a:r>
              <a:rPr lang="en-US" dirty="0" smtClean="0"/>
              <a:t>accepted or the objective function is 0</a:t>
            </a:r>
            <a:endParaRPr lang="en-US" dirty="0" smtClean="0"/>
          </a:p>
          <a:p>
            <a:r>
              <a:rPr lang="en-US" dirty="0" smtClean="0"/>
              <a:t>􏰀Allocation </a:t>
            </a:r>
            <a:r>
              <a:rPr lang="en-US" dirty="0" smtClean="0"/>
              <a:t>of nets meeting the criteria in 3 runs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696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TED and BRD design  |  Emma Lawrence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6759478" cy="61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13736"/>
      </p:ext>
    </p:extLst>
  </p:cSld>
  <p:clrMapOvr>
    <a:masterClrMapping/>
  </p:clrMapOvr>
</p:sld>
</file>

<file path=ppt/theme/theme1.xml><?xml version="1.0" encoding="utf-8"?>
<a:theme xmlns:a="http://schemas.openxmlformats.org/drawingml/2006/main" name="Data61 PowerPoint">
  <a:themeElements>
    <a:clrScheme name="CSIRO DATA6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71CC98"/>
      </a:accent2>
      <a:accent3>
        <a:srgbClr val="007A53"/>
      </a:accent3>
      <a:accent4>
        <a:srgbClr val="00A9CE"/>
      </a:accent4>
      <a:accent5>
        <a:srgbClr val="78BE20"/>
      </a:accent5>
      <a:accent6>
        <a:srgbClr val="9FAEE5"/>
      </a:accent6>
      <a:hlink>
        <a:srgbClr val="00313C"/>
      </a:hlink>
      <a:folHlink>
        <a:srgbClr val="1E22AA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PowerPoint.potx</Template>
  <TotalTime>4868</TotalTime>
  <Words>1274</Words>
  <Application>Microsoft Macintosh PowerPoint</Application>
  <PresentationFormat>On-screen Show (4:3)</PresentationFormat>
  <Paragraphs>155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Data61 PowerPoint</vt:lpstr>
      <vt:lpstr>An experimental design for testing Bycatch Reduction and Turtle Exclusion Devices in the PNG Prawn Trawl Fishery </vt:lpstr>
      <vt:lpstr>Introduction</vt:lpstr>
      <vt:lpstr>PowerPoint Presentation</vt:lpstr>
      <vt:lpstr>TED and BRD experimental design</vt:lpstr>
      <vt:lpstr>Beginning the design phase</vt:lpstr>
      <vt:lpstr>Design stages</vt:lpstr>
      <vt:lpstr>Assignment of treatment nets to vessels</vt:lpstr>
      <vt:lpstr>Assignment of treatment nets to vessels</vt:lpstr>
      <vt:lpstr>PowerPoint Presentation</vt:lpstr>
      <vt:lpstr>How well did we do?</vt:lpstr>
      <vt:lpstr>Assignment of nets to Days</vt:lpstr>
      <vt:lpstr>PowerPoint Presentation</vt:lpstr>
      <vt:lpstr>Assignment of nets to templates</vt:lpstr>
      <vt:lpstr>Assignment of nets to templates</vt:lpstr>
      <vt:lpstr>Assignment of control nets to quad position</vt:lpstr>
      <vt:lpstr>Treatment nets to quad position</vt:lpstr>
      <vt:lpstr>PowerPoint Presentation</vt:lpstr>
      <vt:lpstr>Final design properties</vt:lpstr>
      <vt:lpstr>Field work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Gabby (Comms, North Ryde)</dc:creator>
  <cp:lastModifiedBy>Emma Lawrence</cp:lastModifiedBy>
  <cp:revision>39</cp:revision>
  <dcterms:created xsi:type="dcterms:W3CDTF">2015-10-15T00:19:40Z</dcterms:created>
  <dcterms:modified xsi:type="dcterms:W3CDTF">2015-12-01T05:41:41Z</dcterms:modified>
</cp:coreProperties>
</file>