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5"/>
  </p:sldMasterIdLst>
  <p:notesMasterIdLst>
    <p:notesMasterId r:id="rId29"/>
  </p:notesMasterIdLst>
  <p:handoutMasterIdLst>
    <p:handoutMasterId r:id="rId30"/>
  </p:handoutMasterIdLst>
  <p:sldIdLst>
    <p:sldId id="558" r:id="rId6"/>
    <p:sldId id="573" r:id="rId7"/>
    <p:sldId id="576" r:id="rId8"/>
    <p:sldId id="578" r:id="rId9"/>
    <p:sldId id="596" r:id="rId10"/>
    <p:sldId id="581" r:id="rId11"/>
    <p:sldId id="579" r:id="rId12"/>
    <p:sldId id="582" r:id="rId13"/>
    <p:sldId id="583" r:id="rId14"/>
    <p:sldId id="574" r:id="rId15"/>
    <p:sldId id="588" r:id="rId16"/>
    <p:sldId id="584" r:id="rId17"/>
    <p:sldId id="585" r:id="rId18"/>
    <p:sldId id="595" r:id="rId19"/>
    <p:sldId id="589" r:id="rId20"/>
    <p:sldId id="593" r:id="rId21"/>
    <p:sldId id="586" r:id="rId22"/>
    <p:sldId id="590" r:id="rId23"/>
    <p:sldId id="594" r:id="rId24"/>
    <p:sldId id="597" r:id="rId25"/>
    <p:sldId id="577" r:id="rId26"/>
    <p:sldId id="592" r:id="rId27"/>
    <p:sldId id="275" r:id="rId28"/>
  </p:sldIdLst>
  <p:sldSz cx="9144000" cy="6858000" type="screen4x3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29292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29292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29292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292929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E175"/>
    <a:srgbClr val="F1F9FB"/>
    <a:srgbClr val="EEF5F6"/>
    <a:srgbClr val="EBF4F5"/>
    <a:srgbClr val="E1EDEF"/>
    <a:srgbClr val="EAEAEA"/>
    <a:srgbClr val="808080"/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88982" autoAdjust="0"/>
  </p:normalViewPr>
  <p:slideViewPr>
    <p:cSldViewPr>
      <p:cViewPr>
        <p:scale>
          <a:sx n="70" d="100"/>
          <a:sy n="70" d="100"/>
        </p:scale>
        <p:origin x="-111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5" d="100"/>
          <a:sy n="135" d="100"/>
        </p:scale>
        <p:origin x="-858" y="-84"/>
      </p:cViewPr>
      <p:guideLst>
        <p:guide orient="horz" pos="2904"/>
        <p:guide pos="218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6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D14781C-3BF3-4DD8-9AF2-ABE24CBFD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9942" name="Picture 9" descr="SASLogo_PowrPt_blk"/>
          <p:cNvPicPr>
            <a:picLocks noChangeAspect="1" noChangeArrowheads="1"/>
          </p:cNvPicPr>
          <p:nvPr/>
        </p:nvPicPr>
        <p:blipFill>
          <a:blip r:embed="rId2" cstate="print"/>
          <a:srcRect r="38799" b="-22833"/>
          <a:stretch>
            <a:fillRect/>
          </a:stretch>
        </p:blipFill>
        <p:spPr bwMode="auto">
          <a:xfrm>
            <a:off x="87313" y="8821738"/>
            <a:ext cx="538162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6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CB24A51-1103-48E5-8D09-07F70B21F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6872" name="Picture 12" descr="SASLogo_PowrPt_blk"/>
          <p:cNvPicPr>
            <a:picLocks noChangeAspect="1" noChangeArrowheads="1"/>
          </p:cNvPicPr>
          <p:nvPr/>
        </p:nvPicPr>
        <p:blipFill>
          <a:blip r:embed="rId2"/>
          <a:srcRect r="38799" b="-22833"/>
          <a:stretch>
            <a:fillRect/>
          </a:stretch>
        </p:blipFill>
        <p:spPr bwMode="auto">
          <a:xfrm>
            <a:off x="87313" y="8821738"/>
            <a:ext cx="538162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ECAC-3CBD-4F63-BAF8-A4D1C9F27F4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79913"/>
            <a:ext cx="5551488" cy="414813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CADF4-B866-45C1-B66E-6C111F045C04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2009, SAS Institute Inc. All rights reserved.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24A51-1103-48E5-8D09-07F70B21FB5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r-project.org/index.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r-project.org/index.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r-project.org/index.html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r-project.org/index.html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r-project.org/index.html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r-project.org/index.html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r-project.org/index.html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r-project.org/index.html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r-project.org/index.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r-project.org/index.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3" descr="Abstra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543675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defRPr/>
            </a:pPr>
            <a:r>
              <a:rPr lang="en-US" sz="600" b="1">
                <a:solidFill>
                  <a:schemeClr val="accent1"/>
                </a:solidFill>
              </a:rPr>
              <a:t>Copyright © 2008, SAS Institute Inc. All rights reserved.</a:t>
            </a:r>
            <a:endParaRPr lang="en-US" sz="6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5145088" y="4906963"/>
            <a:ext cx="3694112" cy="1587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7" name="AutoShape 58"/>
          <p:cNvSpPr>
            <a:spLocks noChangeArrowheads="1"/>
          </p:cNvSpPr>
          <p:nvPr/>
        </p:nvSpPr>
        <p:spPr bwMode="auto">
          <a:xfrm>
            <a:off x="5943600" y="1601788"/>
            <a:ext cx="457200" cy="4556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C0C0">
                <a:alpha val="80000"/>
              </a:srgbClr>
            </a:solidFill>
            <a:round/>
            <a:headEnd/>
            <a:tailEnd/>
          </a:ln>
          <a:effectLst/>
        </p:spPr>
        <p:txBody>
          <a:bodyPr wrap="none" lIns="82479" tIns="41239" rIns="82479" bIns="41239" anchor="ctr"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162675" y="1068388"/>
            <a:ext cx="771525" cy="768350"/>
          </a:xfrm>
          <a:prstGeom prst="roundRect">
            <a:avLst>
              <a:gd name="adj" fmla="val 16667"/>
            </a:avLst>
          </a:prstGeom>
          <a:solidFill>
            <a:srgbClr val="808080">
              <a:alpha val="17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82479" tIns="41239" rIns="82479" bIns="41239" anchor="ctr"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9" name="AutoShape 78"/>
          <p:cNvSpPr>
            <a:spLocks noChangeArrowheads="1"/>
          </p:cNvSpPr>
          <p:nvPr/>
        </p:nvSpPr>
        <p:spPr bwMode="auto">
          <a:xfrm>
            <a:off x="7467600" y="1828800"/>
            <a:ext cx="650875" cy="649288"/>
          </a:xfrm>
          <a:prstGeom prst="roundRect">
            <a:avLst>
              <a:gd name="adj" fmla="val 16667"/>
            </a:avLst>
          </a:prstGeom>
          <a:solidFill>
            <a:srgbClr val="C0C0C0">
              <a:alpha val="39999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82479" tIns="41239" rIns="82479" bIns="41239" anchor="ctr"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0" name="AutoShape 79"/>
          <p:cNvSpPr>
            <a:spLocks noChangeArrowheads="1"/>
          </p:cNvSpPr>
          <p:nvPr/>
        </p:nvSpPr>
        <p:spPr bwMode="auto">
          <a:xfrm>
            <a:off x="7799388" y="2236788"/>
            <a:ext cx="811212" cy="809625"/>
          </a:xfrm>
          <a:prstGeom prst="roundRect">
            <a:avLst>
              <a:gd name="adj" fmla="val 16667"/>
            </a:avLst>
          </a:prstGeom>
          <a:solidFill>
            <a:srgbClr val="EAEAEA">
              <a:alpha val="50000"/>
            </a:srgbClr>
          </a:solidFill>
          <a:ln w="9525" algn="ctr">
            <a:solidFill>
              <a:srgbClr val="C0C0C0">
                <a:alpha val="63000"/>
              </a:srgbClr>
            </a:solidFill>
            <a:round/>
            <a:headEnd/>
            <a:tailEnd/>
          </a:ln>
          <a:effectLst/>
        </p:spPr>
        <p:txBody>
          <a:bodyPr wrap="none" lIns="82479" tIns="41239" rIns="82479" bIns="41239" anchor="ctr"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1" name="AutoShape 93"/>
          <p:cNvSpPr>
            <a:spLocks noChangeArrowheads="1"/>
          </p:cNvSpPr>
          <p:nvPr/>
        </p:nvSpPr>
        <p:spPr bwMode="auto">
          <a:xfrm>
            <a:off x="6315075" y="2744788"/>
            <a:ext cx="238125" cy="23653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82479" tIns="41239" rIns="82479" bIns="41239" anchor="ctr"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2" name="AutoShape 94"/>
          <p:cNvSpPr>
            <a:spLocks noChangeArrowheads="1"/>
          </p:cNvSpPr>
          <p:nvPr/>
        </p:nvSpPr>
        <p:spPr bwMode="auto">
          <a:xfrm>
            <a:off x="6477000" y="2895600"/>
            <a:ext cx="238125" cy="236538"/>
          </a:xfrm>
          <a:prstGeom prst="roundRect">
            <a:avLst>
              <a:gd name="adj" fmla="val 16667"/>
            </a:avLst>
          </a:prstGeom>
          <a:solidFill>
            <a:srgbClr val="EAEAEA">
              <a:alpha val="60001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82479" tIns="41239" rIns="82479" bIns="41239" anchor="ctr"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/>
          </a:p>
        </p:txBody>
      </p:sp>
      <p:pic>
        <p:nvPicPr>
          <p:cNvPr id="13" name="Picture 134" descr="Bar_SAS20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5029200" y="4478338"/>
            <a:ext cx="3810000" cy="446087"/>
          </a:xfrm>
        </p:spPr>
        <p:txBody>
          <a:bodyPr anchor="b">
            <a:sp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29200" y="4910138"/>
            <a:ext cx="3810000" cy="78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Department or Date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3600" y="26988"/>
            <a:ext cx="60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3600" y="26988"/>
            <a:ext cx="60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2288" y="609600"/>
            <a:ext cx="2171700" cy="2649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609600"/>
            <a:ext cx="6362700" cy="2649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3600" y="26988"/>
            <a:ext cx="60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3600" y="26988"/>
            <a:ext cx="60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3600" y="26988"/>
            <a:ext cx="60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057400"/>
            <a:ext cx="3505200" cy="1201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505200" cy="1201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3600" y="26988"/>
            <a:ext cx="60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R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3600" y="26988"/>
            <a:ext cx="60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3600" y="26988"/>
            <a:ext cx="60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3600" y="26988"/>
            <a:ext cx="60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3600" y="26988"/>
            <a:ext cx="60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6096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057400"/>
            <a:ext cx="71628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6543675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defRPr/>
            </a:pPr>
            <a:r>
              <a:rPr lang="en-US" sz="600" b="1">
                <a:solidFill>
                  <a:schemeClr val="accent1"/>
                </a:solidFill>
              </a:rPr>
              <a:t>Copyright © 2008, SAS Institute Inc. All rights reserved.</a:t>
            </a:r>
            <a:endParaRPr lang="en-US" sz="600">
              <a:solidFill>
                <a:schemeClr val="accent1"/>
              </a:solidFill>
              <a:latin typeface="Times New Roman" pitchFamily="18" charset="0"/>
            </a:endParaRPr>
          </a:p>
        </p:txBody>
      </p:sp>
      <p:pic>
        <p:nvPicPr>
          <p:cNvPr id="1029" name="Picture 52" descr="Bar_SAS204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2pPr>
      <a:lvl3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3pPr>
      <a:lvl4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4pPr>
      <a:lvl5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5pPr>
      <a:lvl6pPr marL="457200" algn="l" rtl="0" fontAlgn="base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fontAlgn="base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fontAlgn="base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fontAlgn="base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0" fontAlgn="base" hangingPunct="0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684213" indent="-222250" algn="l" rtl="0" eaLnBrk="0" fontAlgn="base" hangingPunct="0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Char char="•"/>
        <a:defRPr sz="2000">
          <a:solidFill>
            <a:srgbClr val="292929"/>
          </a:solidFill>
          <a:latin typeface="+mn-lt"/>
        </a:defRPr>
      </a:lvl2pPr>
      <a:lvl3pPr marL="1025525" indent="-227013" algn="l" rtl="0" eaLnBrk="0" fontAlgn="base" hangingPunct="0">
        <a:lnSpc>
          <a:spcPct val="92000"/>
        </a:lnSpc>
        <a:spcBef>
          <a:spcPct val="17000"/>
        </a:spcBef>
        <a:spcAft>
          <a:spcPct val="17000"/>
        </a:spcAft>
        <a:buClr>
          <a:schemeClr val="tx1"/>
        </a:buClr>
        <a:buFont typeface="Arial" charset="0"/>
        <a:buChar char="−"/>
        <a:defRPr sz="2000">
          <a:solidFill>
            <a:srgbClr val="29292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4951413" y="4343400"/>
            <a:ext cx="3811587" cy="449263"/>
          </a:xfrm>
        </p:spPr>
        <p:txBody>
          <a:bodyPr/>
          <a:lstStyle/>
          <a:p>
            <a:pPr eaLnBrk="1" hangingPunct="1"/>
            <a:r>
              <a:rPr lang="en-US" smtClean="0"/>
              <a:t>How SAS and R Integrate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27613" y="4911725"/>
            <a:ext cx="3811587" cy="969963"/>
          </a:xfrm>
        </p:spPr>
        <p:txBody>
          <a:bodyPr/>
          <a:lstStyle/>
          <a:p>
            <a:pPr eaLnBrk="1" hangingPunct="1"/>
            <a:r>
              <a:rPr lang="en-US" sz="2000" b="1" smtClean="0"/>
              <a:t>Michael Graham</a:t>
            </a:r>
          </a:p>
          <a:p>
            <a:pPr eaLnBrk="1" hangingPunct="1"/>
            <a:r>
              <a:rPr lang="en-US" sz="2000" smtClean="0"/>
              <a:t>SAS New Zealand</a:t>
            </a:r>
          </a:p>
          <a:p>
            <a:pPr eaLnBrk="1" hangingPunct="1"/>
            <a:r>
              <a:rPr lang="en-US" sz="2000" smtClean="0"/>
              <a:t>30 November 2009</a:t>
            </a:r>
          </a:p>
        </p:txBody>
      </p:sp>
      <p:pic>
        <p:nvPicPr>
          <p:cNvPr id="13316" name="Picture 2" descr="R 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094038"/>
            <a:ext cx="11430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levels of Integration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162800" cy="1998663"/>
          </a:xfrm>
        </p:spPr>
        <p:txBody>
          <a:bodyPr/>
          <a:lstStyle/>
          <a:p>
            <a:r>
              <a:rPr lang="en-US" smtClean="0"/>
              <a:t>Call an R Analysis from IMLPlus</a:t>
            </a:r>
          </a:p>
          <a:p>
            <a:r>
              <a:rPr lang="en-US" smtClean="0"/>
              <a:t>Transfer from a SAS Source to an R Destination</a:t>
            </a:r>
          </a:p>
          <a:p>
            <a:r>
              <a:rPr lang="en-US" smtClean="0"/>
              <a:t>Transfer from an R Source to a SAS Destination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levels of Integration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162800" cy="1998663"/>
          </a:xfrm>
        </p:spPr>
        <p:txBody>
          <a:bodyPr/>
          <a:lstStyle/>
          <a:p>
            <a:r>
              <a:rPr lang="en-US" smtClean="0"/>
              <a:t>Call an R Analysis from IMLPlus</a:t>
            </a:r>
          </a:p>
          <a:p>
            <a:r>
              <a:rPr lang="en-US" smtClean="0">
                <a:solidFill>
                  <a:schemeClr val="accent1"/>
                </a:solidFill>
              </a:rPr>
              <a:t>Transfer from a SAS Source to an R Destination</a:t>
            </a:r>
          </a:p>
          <a:p>
            <a:r>
              <a:rPr lang="en-US" smtClean="0">
                <a:solidFill>
                  <a:schemeClr val="accent1"/>
                </a:solidFill>
              </a:rPr>
              <a:t>Transfer from an R Source to a SAS Destination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33400"/>
            <a:ext cx="8642350" cy="626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33400"/>
            <a:ext cx="8642350" cy="626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an R Analysis from IMLPlus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696200" cy="290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/>
              <a:t>The SUBMIT statement for R supports parameter substitution</a:t>
            </a:r>
          </a:p>
          <a:p>
            <a:pPr>
              <a:buFont typeface="Wingdings" pitchFamily="2" charset="2"/>
              <a:buNone/>
            </a:pPr>
            <a:r>
              <a:rPr lang="en-AU" sz="2000" smtClean="0"/>
              <a:t> </a:t>
            </a:r>
            <a:endParaRPr lang="en-US" sz="2000" smtClean="0"/>
          </a:p>
          <a:p>
            <a:pPr lvl="1">
              <a:buFontTx/>
              <a:buNone/>
            </a:pPr>
            <a:r>
              <a:rPr lang="en-US" sz="1800" smtClean="0">
                <a:solidFill>
                  <a:srgbClr val="00B0F0"/>
                </a:solidFill>
              </a:rPr>
              <a:t>YVar</a:t>
            </a:r>
            <a:r>
              <a:rPr lang="en-US" sz="1800" smtClean="0"/>
              <a:t> = "wind_kts";</a:t>
            </a:r>
          </a:p>
          <a:p>
            <a:pPr lvl="1">
              <a:buFontTx/>
              <a:buNone/>
            </a:pPr>
            <a:r>
              <a:rPr lang="en-US" sz="1800" smtClean="0">
                <a:solidFill>
                  <a:srgbClr val="00B0F0"/>
                </a:solidFill>
              </a:rPr>
              <a:t>XVar</a:t>
            </a:r>
            <a:r>
              <a:rPr lang="en-US" sz="1800" smtClean="0"/>
              <a:t> = "min_pressure";</a:t>
            </a:r>
          </a:p>
          <a:p>
            <a:pPr lvl="1">
              <a:buFontTx/>
              <a:buNone/>
            </a:pPr>
            <a:r>
              <a:rPr lang="en-US" sz="1800" smtClean="0"/>
              <a:t>submit </a:t>
            </a:r>
            <a:r>
              <a:rPr lang="en-US" sz="1800" smtClean="0">
                <a:solidFill>
                  <a:srgbClr val="00B0F0"/>
                </a:solidFill>
              </a:rPr>
              <a:t>XVar YVar </a:t>
            </a:r>
            <a:r>
              <a:rPr lang="en-US" sz="1800" smtClean="0"/>
              <a:t>/ R;</a:t>
            </a:r>
          </a:p>
          <a:p>
            <a:pPr lvl="1">
              <a:buFontTx/>
              <a:buNone/>
            </a:pPr>
            <a:r>
              <a:rPr lang="en-US" sz="1800" smtClean="0"/>
              <a:t>Model &lt;- lm</a:t>
            </a:r>
            <a:r>
              <a:rPr lang="en-US" sz="1800" smtClean="0">
                <a:solidFill>
                  <a:schemeClr val="tx1"/>
                </a:solidFill>
              </a:rPr>
              <a:t>(</a:t>
            </a:r>
            <a:r>
              <a:rPr lang="en-US" sz="1800" smtClean="0">
                <a:solidFill>
                  <a:srgbClr val="00B0F0"/>
                </a:solidFill>
              </a:rPr>
              <a:t>&amp;YVar </a:t>
            </a:r>
            <a:r>
              <a:rPr lang="en-US" sz="1800" smtClean="0"/>
              <a:t>~ </a:t>
            </a:r>
            <a:r>
              <a:rPr lang="en-US" sz="1800" smtClean="0">
                <a:solidFill>
                  <a:srgbClr val="00B0F0"/>
                </a:solidFill>
              </a:rPr>
              <a:t>&amp;XVar</a:t>
            </a:r>
            <a:r>
              <a:rPr lang="en-US" sz="1800" smtClean="0"/>
              <a:t>, data=Hurr, na.action="na.exclude")</a:t>
            </a:r>
          </a:p>
          <a:p>
            <a:pPr lvl="1">
              <a:buFontTx/>
              <a:buNone/>
            </a:pPr>
            <a:r>
              <a:rPr lang="en-US" sz="1800" smtClean="0"/>
              <a:t>print (Model$call)</a:t>
            </a:r>
          </a:p>
          <a:p>
            <a:pPr lvl="1">
              <a:buFontTx/>
              <a:buNone/>
            </a:pPr>
            <a:r>
              <a:rPr lang="en-US" sz="1800" smtClean="0"/>
              <a:t>endsubmit;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levels of Integration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162800" cy="1998663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Call an R Analysis from IMLPlus</a:t>
            </a:r>
          </a:p>
          <a:p>
            <a:r>
              <a:rPr lang="en-US" smtClean="0">
                <a:solidFill>
                  <a:schemeClr val="tx1"/>
                </a:solidFill>
              </a:rPr>
              <a:t>Transfer from a SAS Source to an R Destination</a:t>
            </a:r>
          </a:p>
          <a:p>
            <a:r>
              <a:rPr lang="en-US" smtClean="0">
                <a:solidFill>
                  <a:schemeClr val="accent1"/>
                </a:solidFill>
              </a:rPr>
              <a:t>Transfer from an R Source to a SAS Destination</a:t>
            </a:r>
          </a:p>
          <a:p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Transfer from a SAS Source to an R Destination</a:t>
            </a:r>
            <a:endParaRPr 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2057400"/>
          <a:ext cx="716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7600"/>
                <a:gridCol w="2387600"/>
                <a:gridCol w="23876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Method or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SAS Source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R Destination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ExportDataSetToR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SAS data set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R data frame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ExportMatrixToR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SAS/IML matrix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R matrix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DataObject.ExportToR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DataObject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R data frame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33400"/>
            <a:ext cx="8642350" cy="626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levels of Integration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162800" cy="1998663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Call an R Analysis from IMLPlus</a:t>
            </a:r>
          </a:p>
          <a:p>
            <a:r>
              <a:rPr lang="en-US" smtClean="0">
                <a:solidFill>
                  <a:schemeClr val="accent1"/>
                </a:solidFill>
              </a:rPr>
              <a:t>Transfer from a SAS Source to an R Destination</a:t>
            </a:r>
          </a:p>
          <a:p>
            <a:r>
              <a:rPr lang="en-US" smtClean="0">
                <a:solidFill>
                  <a:schemeClr val="tx1"/>
                </a:solidFill>
              </a:rPr>
              <a:t>Transfer from an R Source to a SAS Destination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Transfer from an R Source to a SAS Destination</a:t>
            </a:r>
            <a:endParaRPr 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2057400"/>
          <a:ext cx="70103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7000"/>
                <a:gridCol w="1524785"/>
                <a:gridCol w="2818614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Method or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R Source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SAS Destination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DataObject.AddVarFromR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R expression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DataObject</a:t>
                      </a:r>
                      <a:r>
                        <a:rPr lang="en-US" sz="1600" dirty="0"/>
                        <a:t> variable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DataObject.CreateFromR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R expression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DataObject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ImportDataSetFromR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R expression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SAS data set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ImportMatrixFromR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R expression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SAS/IML matrix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906463"/>
            <a:ext cx="6705600" cy="688975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153400" cy="2386013"/>
          </a:xfrm>
        </p:spPr>
        <p:txBody>
          <a:bodyPr/>
          <a:lstStyle/>
          <a:p>
            <a:pPr marL="485775" indent="-485775" defTabSz="1279525">
              <a:tabLst>
                <a:tab pos="3200400" algn="l"/>
              </a:tabLst>
            </a:pPr>
            <a:r>
              <a:rPr lang="en-US" smtClean="0"/>
              <a:t>The Motivation for Integrating with R</a:t>
            </a:r>
          </a:p>
          <a:p>
            <a:pPr marL="485775" indent="-485775" defTabSz="1279525">
              <a:tabLst>
                <a:tab pos="3200400" algn="l"/>
              </a:tabLst>
            </a:pPr>
            <a:r>
              <a:rPr lang="en-AU" smtClean="0"/>
              <a:t>The Value of SAS</a:t>
            </a:r>
            <a:endParaRPr lang="en-US" smtClean="0"/>
          </a:p>
          <a:p>
            <a:pPr marL="485775" indent="-485775" defTabSz="1279525">
              <a:tabLst>
                <a:tab pos="3200400" algn="l"/>
              </a:tabLst>
            </a:pPr>
            <a:r>
              <a:rPr lang="en-US" smtClean="0"/>
              <a:t>Current levels of Integration</a:t>
            </a:r>
          </a:p>
          <a:p>
            <a:pPr marL="822325" lvl="1" indent="-485775" defTabSz="1279525">
              <a:tabLst>
                <a:tab pos="3200400" algn="l"/>
              </a:tabLst>
            </a:pPr>
            <a:r>
              <a:rPr lang="en-US" smtClean="0"/>
              <a:t>SAS/IML Studio</a:t>
            </a:r>
          </a:p>
          <a:p>
            <a:pPr marL="485775" indent="-485775" defTabSz="1279525">
              <a:tabLst>
                <a:tab pos="3200400" algn="l"/>
              </a:tabLst>
            </a:pPr>
            <a:r>
              <a:rPr lang="en-US" smtClean="0"/>
              <a:t>Roadmap for the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33400"/>
            <a:ext cx="8642350" cy="626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Roadmap for the Integration</a:t>
            </a:r>
            <a:endParaRPr lang="en-US" sz="1800" b="1" smtClean="0">
              <a:solidFill>
                <a:srgbClr val="FF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1862138"/>
          </a:xfrm>
        </p:spPr>
        <p:txBody>
          <a:bodyPr/>
          <a:lstStyle/>
          <a:p>
            <a:pPr marL="457200" indent="-457200" eaLnBrk="1" hangingPunct="1">
              <a:buFont typeface="Arial Narrow" pitchFamily="34" charset="0"/>
              <a:buAutoNum type="arabicPeriod"/>
            </a:pPr>
            <a:r>
              <a:rPr lang="en-US" smtClean="0"/>
              <a:t>SAS/IML Studio 3.2 integration with R</a:t>
            </a:r>
          </a:p>
          <a:p>
            <a:pPr marL="793750" lvl="1" indent="-457200" eaLnBrk="1" hangingPunct="1"/>
            <a:r>
              <a:rPr lang="en-US" smtClean="0"/>
              <a:t>Released July 2009</a:t>
            </a:r>
          </a:p>
          <a:p>
            <a:pPr marL="457200" indent="-457200" eaLnBrk="1" hangingPunct="1">
              <a:buFont typeface="Arial Narrow" pitchFamily="34" charset="0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Server side integration with R via SAS/IML</a:t>
            </a:r>
          </a:p>
          <a:p>
            <a:pPr marL="457200" indent="-457200" eaLnBrk="1" hangingPunct="1">
              <a:buFont typeface="Arial Narrow" pitchFamily="34" charset="0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Implementation of “PROC 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en-US" sz="1800" b="1" smtClean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2865438"/>
          </a:xfrm>
        </p:spPr>
        <p:txBody>
          <a:bodyPr/>
          <a:lstStyle/>
          <a:p>
            <a:pPr eaLnBrk="1" hangingPunct="1"/>
            <a:r>
              <a:rPr lang="en-US" smtClean="0"/>
              <a:t>SAS is firmly committed to delivering quality software for advanced analytics</a:t>
            </a:r>
          </a:p>
          <a:p>
            <a:pPr lvl="1" eaLnBrk="1" hangingPunct="1"/>
            <a:r>
              <a:rPr lang="en-AU" smtClean="0"/>
              <a:t>Enterprise framework</a:t>
            </a:r>
            <a:endParaRPr lang="en-US" smtClean="0"/>
          </a:p>
          <a:p>
            <a:pPr eaLnBrk="1" hangingPunct="1"/>
            <a:r>
              <a:rPr lang="en-US" smtClean="0"/>
              <a:t>R is complementary to SAS.</a:t>
            </a:r>
          </a:p>
          <a:p>
            <a:pPr lvl="1" eaLnBrk="1" hangingPunct="1"/>
            <a:r>
              <a:rPr lang="en-US" smtClean="0"/>
              <a:t>The value of R comes primarily from its specialized contributed packages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1" descr="E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20"/>
          <p:cNvSpPr>
            <a:spLocks noChangeArrowheads="1"/>
          </p:cNvSpPr>
          <p:nvPr/>
        </p:nvSpPr>
        <p:spPr bwMode="auto">
          <a:xfrm>
            <a:off x="0" y="6543675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r>
              <a:rPr lang="en-US" sz="600" b="1">
                <a:solidFill>
                  <a:schemeClr val="accent1"/>
                </a:solidFill>
              </a:rPr>
              <a:t>Copyright © 2007, SAS Institute Inc. All rights reserved.</a:t>
            </a:r>
            <a:endParaRPr lang="en-US" sz="600">
              <a:solidFill>
                <a:schemeClr val="accen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The Motivation for Integrating with R</a:t>
            </a:r>
            <a:endParaRPr lang="en-US" sz="1800" b="1" smtClean="0">
              <a:solidFill>
                <a:srgbClr val="FF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1806575"/>
          </a:xfrm>
        </p:spPr>
        <p:txBody>
          <a:bodyPr/>
          <a:lstStyle/>
          <a:p>
            <a:pPr eaLnBrk="1" hangingPunct="1"/>
            <a:r>
              <a:rPr lang="en-US" smtClean="0"/>
              <a:t>Open source is becoming more mainstream</a:t>
            </a:r>
          </a:p>
          <a:p>
            <a:pPr eaLnBrk="1" hangingPunct="1"/>
            <a:r>
              <a:rPr lang="en-US" smtClean="0"/>
              <a:t>Our customers are asking for it</a:t>
            </a:r>
          </a:p>
          <a:p>
            <a:pPr eaLnBrk="1" hangingPunct="1"/>
            <a:r>
              <a:rPr lang="en-AU" smtClean="0"/>
              <a:t>Provide a common framework for integrating discrete tools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Motivation for Integrating with 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162800" cy="1543050"/>
          </a:xfrm>
        </p:spPr>
        <p:txBody>
          <a:bodyPr/>
          <a:lstStyle/>
          <a:p>
            <a:r>
              <a:rPr lang="en-US" smtClean="0"/>
              <a:t>SAS is committed to providing new statistical methodologies</a:t>
            </a:r>
          </a:p>
          <a:p>
            <a:pPr lvl="1"/>
            <a:r>
              <a:rPr lang="en-AU" smtClean="0"/>
              <a:t>Provide software that is scalable and robust </a:t>
            </a:r>
            <a:endParaRPr lang="en-US" smtClean="0"/>
          </a:p>
          <a:p>
            <a:pPr lvl="1"/>
            <a:r>
              <a:rPr lang="en-US" smtClean="0"/>
              <a:t>Will not achieve the same breadth as Open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value using SAS in conjunction with R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162800" cy="1735138"/>
          </a:xfrm>
        </p:spPr>
        <p:txBody>
          <a:bodyPr/>
          <a:lstStyle/>
          <a:p>
            <a:r>
              <a:rPr lang="en-AU" smtClean="0"/>
              <a:t>SAS Platform</a:t>
            </a:r>
          </a:p>
          <a:p>
            <a:pPr lvl="1"/>
            <a:r>
              <a:rPr lang="en-AU" smtClean="0"/>
              <a:t>Integrate R routines into standard reports</a:t>
            </a:r>
            <a:endParaRPr lang="en-US" smtClean="0"/>
          </a:p>
          <a:p>
            <a:r>
              <a:rPr lang="en-AU" smtClean="0"/>
              <a:t>Model Management</a:t>
            </a:r>
          </a:p>
          <a:p>
            <a:pPr lvl="1"/>
            <a:r>
              <a:rPr lang="en-AU" smtClean="0"/>
              <a:t>Standardised workflow for model life-cycle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levels of Integration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162800" cy="3308350"/>
          </a:xfrm>
        </p:spPr>
        <p:txBody>
          <a:bodyPr/>
          <a:lstStyle/>
          <a:p>
            <a:r>
              <a:rPr lang="en-US" smtClean="0"/>
              <a:t>SAS/IML Studio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SAS/IML - interactive matrix programming language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SAS/IML Studio - interactive programming and exploratory data analysis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568325"/>
            <a:ext cx="84391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33400"/>
            <a:ext cx="8642350" cy="626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33400"/>
            <a:ext cx="8642350" cy="626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_Presentation_Template_External_Audiences">
  <a:themeElements>
    <a:clrScheme name="SAS_Presentation_Template_External_Audiences 15">
      <a:dk1>
        <a:srgbClr val="292929"/>
      </a:dk1>
      <a:lt1>
        <a:srgbClr val="FFFFFF"/>
      </a:lt1>
      <a:dk2>
        <a:srgbClr val="292929"/>
      </a:dk2>
      <a:lt2>
        <a:srgbClr val="808080"/>
      </a:lt2>
      <a:accent1>
        <a:srgbClr val="C0C0C0"/>
      </a:accent1>
      <a:accent2>
        <a:srgbClr val="003C8A"/>
      </a:accent2>
      <a:accent3>
        <a:srgbClr val="FFFFFF"/>
      </a:accent3>
      <a:accent4>
        <a:srgbClr val="212121"/>
      </a:accent4>
      <a:accent5>
        <a:srgbClr val="DCDCDC"/>
      </a:accent5>
      <a:accent6>
        <a:srgbClr val="00357D"/>
      </a:accent6>
      <a:hlink>
        <a:srgbClr val="993366"/>
      </a:hlink>
      <a:folHlink>
        <a:srgbClr val="669900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S_Presentation_Template_External_Audienc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_External_Audienc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_External_Audienc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_External_Audienc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_External_Audienc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_External_Audienc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_External_Audiences 8">
        <a:dk1>
          <a:srgbClr val="000000"/>
        </a:dk1>
        <a:lt1>
          <a:srgbClr val="FFFFCC"/>
        </a:lt1>
        <a:dk2>
          <a:srgbClr val="003399"/>
        </a:dk2>
        <a:lt2>
          <a:srgbClr val="808080"/>
        </a:lt2>
        <a:accent1>
          <a:srgbClr val="FFCC00"/>
        </a:accent1>
        <a:accent2>
          <a:srgbClr val="CC0000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B90000"/>
        </a:accent6>
        <a:hlink>
          <a:srgbClr val="0000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_External_Audiences 9">
        <a:dk1>
          <a:srgbClr val="000000"/>
        </a:dk1>
        <a:lt1>
          <a:srgbClr val="F1F9FB"/>
        </a:lt1>
        <a:dk2>
          <a:srgbClr val="003399"/>
        </a:dk2>
        <a:lt2>
          <a:srgbClr val="808080"/>
        </a:lt2>
        <a:accent1>
          <a:srgbClr val="FFCC00"/>
        </a:accent1>
        <a:accent2>
          <a:srgbClr val="CC0000"/>
        </a:accent2>
        <a:accent3>
          <a:srgbClr val="F7FBFD"/>
        </a:accent3>
        <a:accent4>
          <a:srgbClr val="000000"/>
        </a:accent4>
        <a:accent5>
          <a:srgbClr val="FFE2AA"/>
        </a:accent5>
        <a:accent6>
          <a:srgbClr val="B90000"/>
        </a:accent6>
        <a:hlink>
          <a:srgbClr val="0000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_External_Audiences 10">
        <a:dk1>
          <a:srgbClr val="292929"/>
        </a:dk1>
        <a:lt1>
          <a:srgbClr val="F1F9FB"/>
        </a:lt1>
        <a:dk2>
          <a:srgbClr val="292929"/>
        </a:dk2>
        <a:lt2>
          <a:srgbClr val="808080"/>
        </a:lt2>
        <a:accent1>
          <a:srgbClr val="C0C0C0"/>
        </a:accent1>
        <a:accent2>
          <a:srgbClr val="0099CC"/>
        </a:accent2>
        <a:accent3>
          <a:srgbClr val="F7FBFD"/>
        </a:accent3>
        <a:accent4>
          <a:srgbClr val="212121"/>
        </a:accent4>
        <a:accent5>
          <a:srgbClr val="DCDCDC"/>
        </a:accent5>
        <a:accent6>
          <a:srgbClr val="008AB9"/>
        </a:accent6>
        <a:hlink>
          <a:srgbClr val="993366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_External_Audiences 11">
        <a:dk1>
          <a:srgbClr val="292929"/>
        </a:dk1>
        <a:lt1>
          <a:srgbClr val="F1F9FB"/>
        </a:lt1>
        <a:dk2>
          <a:srgbClr val="292929"/>
        </a:dk2>
        <a:lt2>
          <a:srgbClr val="808080"/>
        </a:lt2>
        <a:accent1>
          <a:srgbClr val="C0C0C0"/>
        </a:accent1>
        <a:accent2>
          <a:srgbClr val="003480"/>
        </a:accent2>
        <a:accent3>
          <a:srgbClr val="F7FBFD"/>
        </a:accent3>
        <a:accent4>
          <a:srgbClr val="212121"/>
        </a:accent4>
        <a:accent5>
          <a:srgbClr val="DCDCDC"/>
        </a:accent5>
        <a:accent6>
          <a:srgbClr val="002E73"/>
        </a:accent6>
        <a:hlink>
          <a:srgbClr val="993366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_External_Audiences 12">
        <a:dk1>
          <a:srgbClr val="292929"/>
        </a:dk1>
        <a:lt1>
          <a:srgbClr val="F1F9FB"/>
        </a:lt1>
        <a:dk2>
          <a:srgbClr val="292929"/>
        </a:dk2>
        <a:lt2>
          <a:srgbClr val="808080"/>
        </a:lt2>
        <a:accent1>
          <a:srgbClr val="C0C0C0"/>
        </a:accent1>
        <a:accent2>
          <a:srgbClr val="0041A0"/>
        </a:accent2>
        <a:accent3>
          <a:srgbClr val="F7FBFD"/>
        </a:accent3>
        <a:accent4>
          <a:srgbClr val="212121"/>
        </a:accent4>
        <a:accent5>
          <a:srgbClr val="DCDCDC"/>
        </a:accent5>
        <a:accent6>
          <a:srgbClr val="003A91"/>
        </a:accent6>
        <a:hlink>
          <a:srgbClr val="993366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_External_Audiences 13">
        <a:dk1>
          <a:srgbClr val="292929"/>
        </a:dk1>
        <a:lt1>
          <a:srgbClr val="F1F9FB"/>
        </a:lt1>
        <a:dk2>
          <a:srgbClr val="292929"/>
        </a:dk2>
        <a:lt2>
          <a:srgbClr val="808080"/>
        </a:lt2>
        <a:accent1>
          <a:srgbClr val="C0C0C0"/>
        </a:accent1>
        <a:accent2>
          <a:srgbClr val="003C94"/>
        </a:accent2>
        <a:accent3>
          <a:srgbClr val="F7FBFD"/>
        </a:accent3>
        <a:accent4>
          <a:srgbClr val="212121"/>
        </a:accent4>
        <a:accent5>
          <a:srgbClr val="DCDCDC"/>
        </a:accent5>
        <a:accent6>
          <a:srgbClr val="003586"/>
        </a:accent6>
        <a:hlink>
          <a:srgbClr val="993366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_External_Audiences 14">
        <a:dk1>
          <a:srgbClr val="292929"/>
        </a:dk1>
        <a:lt1>
          <a:srgbClr val="F1F9FB"/>
        </a:lt1>
        <a:dk2>
          <a:srgbClr val="292929"/>
        </a:dk2>
        <a:lt2>
          <a:srgbClr val="808080"/>
        </a:lt2>
        <a:accent1>
          <a:srgbClr val="C0C0C0"/>
        </a:accent1>
        <a:accent2>
          <a:srgbClr val="003C8A"/>
        </a:accent2>
        <a:accent3>
          <a:srgbClr val="F7FBFD"/>
        </a:accent3>
        <a:accent4>
          <a:srgbClr val="212121"/>
        </a:accent4>
        <a:accent5>
          <a:srgbClr val="DCDCDC"/>
        </a:accent5>
        <a:accent6>
          <a:srgbClr val="00357D"/>
        </a:accent6>
        <a:hlink>
          <a:srgbClr val="993366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_External_Audiences 15">
        <a:dk1>
          <a:srgbClr val="292929"/>
        </a:dk1>
        <a:lt1>
          <a:srgbClr val="FFFFFF"/>
        </a:lt1>
        <a:dk2>
          <a:srgbClr val="292929"/>
        </a:dk2>
        <a:lt2>
          <a:srgbClr val="808080"/>
        </a:lt2>
        <a:accent1>
          <a:srgbClr val="C0C0C0"/>
        </a:accent1>
        <a:accent2>
          <a:srgbClr val="003C8A"/>
        </a:accent2>
        <a:accent3>
          <a:srgbClr val="FFFFFF"/>
        </a:accent3>
        <a:accent4>
          <a:srgbClr val="212121"/>
        </a:accent4>
        <a:accent5>
          <a:srgbClr val="DCDCDC"/>
        </a:accent5>
        <a:accent6>
          <a:srgbClr val="00357D"/>
        </a:accent6>
        <a:hlink>
          <a:srgbClr val="993366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4D6F643FD4C40A5FF96760C50A1FC" ma:contentTypeVersion="0" ma:contentTypeDescription="Create a new document." ma:contentTypeScope="" ma:versionID="fcc4a178d7a33326b691fe601e3ecd2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E4AA614-8E60-4E4D-A771-23742D712F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BB4CC9-267A-4A0C-A202-FE2AF6D1A9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50A52CB-C093-4284-A839-8F158F26B337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6476144D-9B3D-484D-9575-7C099CFDB3D4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8657</TotalTime>
  <Words>724</Words>
  <Application>Microsoft Office PowerPoint</Application>
  <PresentationFormat>On-screen Show (4:3)</PresentationFormat>
  <Paragraphs>139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Wingdings</vt:lpstr>
      <vt:lpstr>Times New Roman</vt:lpstr>
      <vt:lpstr>Calibri</vt:lpstr>
      <vt:lpstr>SAS_Presentation_Template_External_Audiences</vt:lpstr>
      <vt:lpstr>How SAS and R Integrate</vt:lpstr>
      <vt:lpstr>Agenda</vt:lpstr>
      <vt:lpstr>The Motivation for Integrating with R</vt:lpstr>
      <vt:lpstr>The Motivation for Integrating with R</vt:lpstr>
      <vt:lpstr>The value using SAS in conjunction with R</vt:lpstr>
      <vt:lpstr>Current levels of Integration</vt:lpstr>
      <vt:lpstr>Slide 7</vt:lpstr>
      <vt:lpstr>Slide 8</vt:lpstr>
      <vt:lpstr>Slide 9</vt:lpstr>
      <vt:lpstr>Current levels of Integration</vt:lpstr>
      <vt:lpstr>Current levels of Integration</vt:lpstr>
      <vt:lpstr>Slide 12</vt:lpstr>
      <vt:lpstr>Slide 13</vt:lpstr>
      <vt:lpstr>Call an R Analysis from IMLPlus</vt:lpstr>
      <vt:lpstr>Current levels of Integration</vt:lpstr>
      <vt:lpstr>Transfer from a SAS Source to an R Destination</vt:lpstr>
      <vt:lpstr>Slide 17</vt:lpstr>
      <vt:lpstr>Current levels of Integration</vt:lpstr>
      <vt:lpstr>Transfer from an R Source to a SAS Destination</vt:lpstr>
      <vt:lpstr>Slide 20</vt:lpstr>
      <vt:lpstr>Roadmap for the Integration</vt:lpstr>
      <vt:lpstr>Summary</vt:lpstr>
      <vt:lpstr>Slide 23</vt:lpstr>
    </vt:vector>
  </TitlesOfParts>
  <Company>SAS Institute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Federal Lunch N Learn 2009</dc:title>
  <dc:subject>SAS Integration with R</dc:subject>
  <dc:creator>Alex Foskett</dc:creator>
  <cp:keywords>R, IML Studio, Graphics</cp:keywords>
  <dc:description>Information &amp; coaching provided by Tonya Balan</dc:description>
  <cp:lastModifiedBy>david</cp:lastModifiedBy>
  <cp:revision>539</cp:revision>
  <dcterms:created xsi:type="dcterms:W3CDTF">2006-07-26T18:14:56Z</dcterms:created>
  <dcterms:modified xsi:type="dcterms:W3CDTF">2009-11-28T20:13:07Z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Standard template for customer ready and other external-facing presentations.</vt:lpwstr>
  </property>
  <property fmtid="{D5CDD505-2E9C-101B-9397-08002B2CF9AE}" pid="3" name="TemplateType">
    <vt:lpwstr>Standard</vt:lpwstr>
  </property>
  <property fmtid="{D5CDD505-2E9C-101B-9397-08002B2CF9AE}" pid="4" name="Order">
    <vt:lpwstr>1000.00000000000</vt:lpwstr>
  </property>
  <property fmtid="{D5CDD505-2E9C-101B-9397-08002B2CF9AE}" pid="5" name="Description0">
    <vt:lpwstr>Standard template for customer ready and other external-facing presentations.</vt:lpwstr>
  </property>
  <property fmtid="{D5CDD505-2E9C-101B-9397-08002B2CF9AE}" pid="6" name="Status">
    <vt:lpwstr/>
  </property>
  <property fmtid="{D5CDD505-2E9C-101B-9397-08002B2CF9AE}" pid="7" name="Owner">
    <vt:lpwstr/>
  </property>
  <property fmtid="{D5CDD505-2E9C-101B-9397-08002B2CF9AE}" pid="8" name="Template Type">
    <vt:lpwstr>Standard</vt:lpwstr>
  </property>
  <property fmtid="{D5CDD505-2E9C-101B-9397-08002B2CF9AE}" pid="9" name="ContentTypeId">
    <vt:lpwstr>0x010100C2D4D6F643FD4C40A5FF96760C50A1FC</vt:lpwstr>
  </property>
</Properties>
</file>