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352" r:id="rId2"/>
    <p:sldId id="371" r:id="rId3"/>
    <p:sldId id="362" r:id="rId4"/>
    <p:sldId id="370" r:id="rId5"/>
    <p:sldId id="369" r:id="rId6"/>
    <p:sldId id="372" r:id="rId7"/>
    <p:sldId id="366" r:id="rId8"/>
    <p:sldId id="354" r:id="rId9"/>
    <p:sldId id="373" r:id="rId10"/>
    <p:sldId id="364" r:id="rId11"/>
    <p:sldId id="375" r:id="rId12"/>
    <p:sldId id="374" r:id="rId13"/>
    <p:sldId id="376" r:id="rId14"/>
  </p:sldIdLst>
  <p:sldSz cx="9144000" cy="6858000" type="screen4x3"/>
  <p:notesSz cx="6797675" cy="9928225"/>
  <p:defaultTextStyle>
    <a:defPPr>
      <a:defRPr lang="en-NZ"/>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3A519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7" autoAdjust="0"/>
    <p:restoredTop sz="80508" autoAdjust="0"/>
  </p:normalViewPr>
  <p:slideViewPr>
    <p:cSldViewPr snapToObjects="1">
      <p:cViewPr>
        <p:scale>
          <a:sx n="100" d="100"/>
          <a:sy n="100" d="100"/>
        </p:scale>
        <p:origin x="-1506" y="210"/>
      </p:cViewPr>
      <p:guideLst>
        <p:guide orient="horz" pos="1774"/>
        <p:guide pos="2903"/>
      </p:guideLst>
    </p:cSldViewPr>
  </p:slid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NZ"/>
          </a:p>
        </p:txBody>
      </p:sp>
      <p:sp>
        <p:nvSpPr>
          <p:cNvPr id="4813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NZ"/>
          </a:p>
        </p:txBody>
      </p:sp>
      <p:sp>
        <p:nvSpPr>
          <p:cNvPr id="4813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NZ"/>
          </a:p>
        </p:txBody>
      </p:sp>
      <p:sp>
        <p:nvSpPr>
          <p:cNvPr id="48133"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97B7874-2664-4F41-BBFF-7356F9C9145B}" type="slidenum">
              <a:rPr lang="en-NZ"/>
              <a:pPr>
                <a:defRPr/>
              </a:pPr>
              <a:t>‹#›</a:t>
            </a:fld>
            <a:endParaRPr lang="en-NZ"/>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NZ"/>
          </a:p>
        </p:txBody>
      </p:sp>
      <p:sp>
        <p:nvSpPr>
          <p:cNvPr id="2253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NZ"/>
          </a:p>
        </p:txBody>
      </p:sp>
      <p:sp>
        <p:nvSpPr>
          <p:cNvPr id="1024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2253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NZ"/>
          </a:p>
        </p:txBody>
      </p:sp>
      <p:sp>
        <p:nvSpPr>
          <p:cNvPr id="22535"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AB49D50-281C-4046-9ACE-DC1138F0B3F2}" type="slidenum">
              <a:rPr lang="en-NZ"/>
              <a:pPr>
                <a:defRPr/>
              </a:pPr>
              <a:t>‹#›</a:t>
            </a:fld>
            <a:endParaRPr lang="en-N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Livestock Improvement Corporation</a:t>
            </a:r>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Scientist</a:t>
            </a:r>
            <a:r>
              <a:rPr lang="en-NZ" baseline="0" dirty="0" smtClean="0"/>
              <a:t> familiar with using Excel, so seemed a good tool to use.</a:t>
            </a:r>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If time, talk more about the more complicated approach incorporating sire info too..</a:t>
            </a:r>
          </a:p>
          <a:p>
            <a:r>
              <a:rPr lang="en-NZ" dirty="0" smtClean="0"/>
              <a:t>Also, talk about columns and the difficulties</a:t>
            </a:r>
            <a:r>
              <a:rPr lang="en-NZ" baseline="0" dirty="0" smtClean="0"/>
              <a:t> in reading data with multiple columns back into R!  (use scan, transpose data, define column classes all useful tricks…)</a:t>
            </a:r>
          </a:p>
          <a:p>
            <a:r>
              <a:rPr lang="en-NZ" baseline="0" dirty="0" smtClean="0"/>
              <a:t>[Check length of talk currently to determine whether to add these 2-3 slides as well.]</a:t>
            </a:r>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13</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Many thanks to </a:t>
            </a:r>
            <a:r>
              <a:rPr lang="en-NZ" dirty="0" smtClean="0"/>
              <a:t>Livestock Improvement</a:t>
            </a:r>
            <a:r>
              <a:rPr lang="en-NZ" baseline="0" dirty="0" smtClean="0"/>
              <a:t> Corporation</a:t>
            </a:r>
            <a:r>
              <a:rPr lang="en-NZ" dirty="0" smtClean="0"/>
              <a:t> </a:t>
            </a:r>
            <a:r>
              <a:rPr lang="en-NZ" dirty="0" smtClean="0"/>
              <a:t>for the use of their data </a:t>
            </a:r>
            <a:r>
              <a:rPr lang="en-NZ" dirty="0" smtClean="0">
                <a:sym typeface="Wingdings" pitchFamily="2" charset="2"/>
              </a:rPr>
              <a:t></a:t>
            </a:r>
          </a:p>
          <a:p>
            <a:endParaRPr lang="en-NZ" dirty="0" smtClean="0">
              <a:sym typeface="Wingdings" pitchFamily="2" charset="2"/>
            </a:endParaRPr>
          </a:p>
          <a:p>
            <a:r>
              <a:rPr lang="en-NZ" dirty="0" smtClean="0">
                <a:sym typeface="Wingdings" pitchFamily="2" charset="2"/>
              </a:rPr>
              <a:t>… last paragraph:</a:t>
            </a:r>
            <a:r>
              <a:rPr lang="en-NZ" baseline="0" dirty="0" smtClean="0">
                <a:sym typeface="Wingdings" pitchFamily="2" charset="2"/>
              </a:rPr>
              <a:t> as opposed to being a false positive…</a:t>
            </a:r>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RMA consists</a:t>
            </a:r>
            <a:r>
              <a:rPr lang="en-NZ" baseline="0" dirty="0" smtClean="0"/>
              <a:t> of a </a:t>
            </a:r>
            <a:r>
              <a:rPr lang="en-NZ" baseline="0" dirty="0" err="1" smtClean="0"/>
              <a:t>quantile</a:t>
            </a:r>
            <a:r>
              <a:rPr lang="en-NZ" baseline="0" dirty="0" smtClean="0"/>
              <a:t>-type normalization whereby essentially the genes are ranked on each chip, the average distribution across all chips determined, and then the individual distributions on each chip changed to match the average distribution.  (Further detail: </a:t>
            </a:r>
            <a:r>
              <a:rPr lang="en-NZ" baseline="0" dirty="0" err="1" smtClean="0"/>
              <a:t>i</a:t>
            </a:r>
            <a:r>
              <a:rPr lang="en-US" dirty="0" smtClean="0"/>
              <a:t>t consists of three steps: a background adjustment, </a:t>
            </a:r>
            <a:r>
              <a:rPr lang="en-US" dirty="0" err="1" smtClean="0"/>
              <a:t>quantile</a:t>
            </a:r>
            <a:r>
              <a:rPr lang="en-US" dirty="0" smtClean="0"/>
              <a:t> normalization and finally summarization.)</a:t>
            </a:r>
            <a:endParaRPr lang="en-NZ" baseline="0" dirty="0" smtClean="0"/>
          </a:p>
          <a:p>
            <a:endParaRPr lang="en-NZ" baseline="0" dirty="0" smtClean="0"/>
          </a:p>
          <a:p>
            <a:r>
              <a:rPr lang="en-US" dirty="0" smtClean="0"/>
              <a:t>MAS5 uses a non-parametric statistical test (</a:t>
            </a:r>
            <a:r>
              <a:rPr lang="en-US" dirty="0" err="1" smtClean="0"/>
              <a:t>Wilcoxon</a:t>
            </a:r>
            <a:r>
              <a:rPr lang="en-US" dirty="0" smtClean="0"/>
              <a:t> signed rank test) of whether significantly more perfect matches show more hybridization signal than their corresponding mismatches to produce the detection call (Absent (A), Present (P) or Marginal (M)) for each probe set </a:t>
            </a:r>
            <a:endParaRPr lang="en-NZ" baseline="0" dirty="0" smtClean="0"/>
          </a:p>
          <a:p>
            <a:endParaRPr lang="en-NZ" baseline="0" dirty="0" smtClean="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Phenotypic</a:t>
            </a:r>
            <a:r>
              <a:rPr lang="en-NZ" baseline="0" dirty="0" smtClean="0"/>
              <a:t> data available for </a:t>
            </a:r>
            <a:r>
              <a:rPr lang="en-NZ" baseline="0" dirty="0" smtClean="0"/>
              <a:t>13 </a:t>
            </a:r>
            <a:r>
              <a:rPr lang="en-NZ" baseline="0" dirty="0" smtClean="0"/>
              <a:t>variables for each cow </a:t>
            </a:r>
            <a:r>
              <a:rPr lang="en-NZ" baseline="0" dirty="0" smtClean="0">
                <a:sym typeface="Wingdings" pitchFamily="2" charset="2"/>
              </a:rPr>
              <a:t></a:t>
            </a:r>
          </a:p>
          <a:p>
            <a:r>
              <a:rPr lang="en-NZ" baseline="0" dirty="0" smtClean="0">
                <a:sym typeface="Wingdings" pitchFamily="2" charset="2"/>
              </a:rPr>
              <a:t>Looking at the variability of each variable, the endocrine variables and </a:t>
            </a:r>
            <a:r>
              <a:rPr lang="en-NZ" baseline="0" dirty="0" err="1" smtClean="0">
                <a:sym typeface="Wingdings" pitchFamily="2" charset="2"/>
              </a:rPr>
              <a:t>scc</a:t>
            </a:r>
            <a:r>
              <a:rPr lang="en-NZ" baseline="0" dirty="0" smtClean="0">
                <a:sym typeface="Wingdings" pitchFamily="2" charset="2"/>
              </a:rPr>
              <a:t> were also log transformed before analysis to enable homogeneity of variance across the range of values for each of these variables. (maybe don’t mention yet as will describe on the Excel spreadsheet slide…)</a:t>
            </a:r>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None/>
            </a:pPr>
            <a:r>
              <a:rPr lang="en-NZ" dirty="0" smtClean="0">
                <a:sym typeface="Wingdings" pitchFamily="2" charset="2"/>
              </a:rPr>
              <a:t>Only using cows</a:t>
            </a:r>
            <a:r>
              <a:rPr lang="en-NZ" baseline="0" dirty="0" smtClean="0">
                <a:sym typeface="Wingdings" pitchFamily="2" charset="2"/>
              </a:rPr>
              <a:t> that were milked twice daily through the season reduced the number of cows by about half.</a:t>
            </a:r>
            <a:endParaRPr lang="en-NZ"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None/>
            </a:pPr>
            <a:r>
              <a:rPr lang="en-NZ" dirty="0" smtClean="0">
                <a:sym typeface="Wingdings" pitchFamily="2" charset="2"/>
              </a:rPr>
              <a:t>Phenotype data (13 variables): were able to use Excel to check for outliers.  Did these</a:t>
            </a:r>
            <a:r>
              <a:rPr lang="en-NZ" baseline="0" dirty="0" smtClean="0">
                <a:sym typeface="Wingdings" pitchFamily="2" charset="2"/>
              </a:rPr>
              <a:t> analyses with Sue (the scientist) sitting next to me, as she knows this type of data well and so knew which values indicate something was wrong with the cow.  Only took a couple of hours to go through all of the data in this way.</a:t>
            </a:r>
            <a:endParaRPr lang="en-NZ"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baseline="0" dirty="0" smtClean="0"/>
              <a:t>Whereas microarray data normalizations and correlation analyses run using R.</a:t>
            </a:r>
          </a:p>
          <a:p>
            <a:endParaRPr lang="en-NZ" baseline="0" dirty="0" smtClean="0"/>
          </a:p>
          <a:p>
            <a:r>
              <a:rPr lang="en-NZ" baseline="0" dirty="0" smtClean="0"/>
              <a:t>Due to the size of the microarray files, ran R using Linux.  </a:t>
            </a:r>
            <a:r>
              <a:rPr lang="en-NZ" baseline="0" dirty="0" err="1" smtClean="0"/>
              <a:t>PuTTY</a:t>
            </a:r>
            <a:r>
              <a:rPr lang="en-NZ" baseline="0" dirty="0" smtClean="0"/>
              <a:t>/</a:t>
            </a:r>
            <a:r>
              <a:rPr lang="en-NZ" baseline="0" dirty="0" err="1" smtClean="0"/>
              <a:t>Xming</a:t>
            </a:r>
            <a:r>
              <a:rPr lang="en-NZ" baseline="0" dirty="0" smtClean="0"/>
              <a:t> – both very easy to use </a:t>
            </a:r>
            <a:r>
              <a:rPr lang="en-NZ" baseline="0" dirty="0" smtClean="0">
                <a:sym typeface="Wingdings" pitchFamily="2" charset="2"/>
              </a:rPr>
              <a:t> </a:t>
            </a:r>
            <a:r>
              <a:rPr lang="en-NZ" baseline="0" dirty="0" smtClean="0">
                <a:sym typeface="Wingdings" pitchFamily="2" charset="2"/>
              </a:rPr>
              <a:t> Can run analyses in up to 5-6 </a:t>
            </a:r>
            <a:r>
              <a:rPr lang="en-NZ" baseline="0" dirty="0" err="1" smtClean="0">
                <a:sym typeface="Wingdings" pitchFamily="2" charset="2"/>
              </a:rPr>
              <a:t>PuTTy</a:t>
            </a:r>
            <a:r>
              <a:rPr lang="en-NZ" baseline="0" dirty="0" smtClean="0">
                <a:sym typeface="Wingdings" pitchFamily="2" charset="2"/>
              </a:rPr>
              <a:t> windows at once. </a:t>
            </a:r>
            <a:r>
              <a:rPr lang="en-NZ" baseline="0" dirty="0" err="1" smtClean="0"/>
              <a:t>Xming</a:t>
            </a:r>
            <a:r>
              <a:rPr lang="en-NZ" baseline="0" dirty="0" smtClean="0"/>
              <a:t> also provides a graphics window.</a:t>
            </a:r>
          </a:p>
          <a:p>
            <a:endParaRPr lang="en-US" dirty="0" smtClean="0"/>
          </a:p>
          <a:p>
            <a:r>
              <a:rPr lang="en-US" dirty="0" smtClean="0"/>
              <a:t>Putty</a:t>
            </a:r>
            <a:r>
              <a:rPr lang="en-US" baseline="0" dirty="0" smtClean="0"/>
              <a:t> and </a:t>
            </a:r>
            <a:r>
              <a:rPr lang="en-US" baseline="0" dirty="0" err="1" smtClean="0"/>
              <a:t>Xming</a:t>
            </a:r>
            <a:r>
              <a:rPr lang="en-US" baseline="0" dirty="0" smtClean="0"/>
              <a:t>: </a:t>
            </a:r>
            <a:r>
              <a:rPr lang="en-US" dirty="0" smtClean="0"/>
              <a:t>These protocols are all used to run a remote session on a computer, over a network. </a:t>
            </a:r>
            <a:r>
              <a:rPr lang="en-US" dirty="0" err="1" smtClean="0"/>
              <a:t>PuTTY</a:t>
            </a:r>
            <a:r>
              <a:rPr lang="en-US" dirty="0" smtClean="0"/>
              <a:t> implements the client end of that session: the end at which the session is displayed, rather than the end at which it runs. </a:t>
            </a:r>
          </a:p>
          <a:p>
            <a:endParaRPr lang="en-US" dirty="0" smtClean="0"/>
          </a:p>
          <a:p>
            <a:r>
              <a:rPr lang="en-US" dirty="0" smtClean="0"/>
              <a:t>(Or in really simple terms: you run </a:t>
            </a:r>
            <a:r>
              <a:rPr lang="en-US" dirty="0" err="1" smtClean="0"/>
              <a:t>PuTTY</a:t>
            </a:r>
            <a:r>
              <a:rPr lang="en-US" dirty="0" smtClean="0"/>
              <a:t> on a Windows machine, and tell it to connect to (for example) a Unix machine. </a:t>
            </a:r>
            <a:r>
              <a:rPr lang="en-US" dirty="0" err="1" smtClean="0"/>
              <a:t>PuTTY</a:t>
            </a:r>
            <a:r>
              <a:rPr lang="en-US" dirty="0" smtClean="0"/>
              <a:t> opens a window. Then, anything you type into that window is sent straight to the Unix machine, and everything the Unix machine sends back is displayed in the window. So you can work on the Unix machine as if you were sitting at its console, while actually sitting somewhere else.)</a:t>
            </a:r>
          </a:p>
          <a:p>
            <a:endParaRPr lang="en-NZ" sz="1200" kern="1200" dirty="0" smtClean="0">
              <a:solidFill>
                <a:schemeClr val="tx1"/>
              </a:solidFill>
              <a:latin typeface="Arial" charset="0"/>
              <a:ea typeface="+mn-ea"/>
              <a:cs typeface="+mn-cs"/>
            </a:endParaRPr>
          </a:p>
          <a:p>
            <a:r>
              <a:rPr lang="en-NZ" sz="1200" kern="1200" dirty="0" smtClean="0">
                <a:solidFill>
                  <a:schemeClr val="tx1"/>
                </a:solidFill>
                <a:latin typeface="Arial" charset="0"/>
                <a:ea typeface="+mn-ea"/>
                <a:cs typeface="+mn-cs"/>
              </a:rPr>
              <a:t>“…it is easy to conduct R sessions on the remote host using a standard terminal emulator such as putty, or via</a:t>
            </a:r>
          </a:p>
          <a:p>
            <a:r>
              <a:rPr lang="en-NZ" sz="1200" kern="1200" dirty="0" smtClean="0">
                <a:solidFill>
                  <a:schemeClr val="tx1"/>
                </a:solidFill>
                <a:latin typeface="Arial" charset="0"/>
                <a:ea typeface="+mn-ea"/>
                <a:cs typeface="+mn-cs"/>
              </a:rPr>
              <a:t>an </a:t>
            </a:r>
            <a:r>
              <a:rPr lang="en-NZ" sz="1200" kern="1200" dirty="0" err="1" smtClean="0">
                <a:solidFill>
                  <a:schemeClr val="tx1"/>
                </a:solidFill>
                <a:latin typeface="Arial" charset="0"/>
                <a:ea typeface="+mn-ea"/>
                <a:cs typeface="+mn-cs"/>
              </a:rPr>
              <a:t>Xwindows</a:t>
            </a:r>
            <a:r>
              <a:rPr lang="en-NZ" sz="1200" kern="1200" dirty="0" smtClean="0">
                <a:solidFill>
                  <a:schemeClr val="tx1"/>
                </a:solidFill>
                <a:latin typeface="Arial" charset="0"/>
                <a:ea typeface="+mn-ea"/>
                <a:cs typeface="+mn-cs"/>
              </a:rPr>
              <a:t> based terminal program such as </a:t>
            </a:r>
            <a:r>
              <a:rPr lang="en-NZ" sz="1200" kern="1200" dirty="0" err="1" smtClean="0">
                <a:solidFill>
                  <a:schemeClr val="tx1"/>
                </a:solidFill>
                <a:latin typeface="Arial" charset="0"/>
                <a:ea typeface="+mn-ea"/>
                <a:cs typeface="+mn-cs"/>
              </a:rPr>
              <a:t>xterm</a:t>
            </a:r>
            <a:r>
              <a:rPr lang="en-NZ" sz="1200" kern="1200" dirty="0" smtClean="0">
                <a:solidFill>
                  <a:schemeClr val="tx1"/>
                </a:solidFill>
                <a:latin typeface="Arial" charset="0"/>
                <a:ea typeface="+mn-ea"/>
                <a:cs typeface="+mn-cs"/>
              </a:rPr>
              <a:t>. To run </a:t>
            </a:r>
            <a:r>
              <a:rPr lang="en-NZ" sz="1200" kern="1200" dirty="0" err="1" smtClean="0">
                <a:solidFill>
                  <a:schemeClr val="tx1"/>
                </a:solidFill>
                <a:latin typeface="Arial" charset="0"/>
                <a:ea typeface="+mn-ea"/>
                <a:cs typeface="+mn-cs"/>
              </a:rPr>
              <a:t>xterm</a:t>
            </a:r>
            <a:r>
              <a:rPr lang="en-NZ" sz="1200" kern="1200" dirty="0" smtClean="0">
                <a:solidFill>
                  <a:schemeClr val="tx1"/>
                </a:solidFill>
                <a:latin typeface="Arial" charset="0"/>
                <a:ea typeface="+mn-ea"/>
                <a:cs typeface="+mn-cs"/>
              </a:rPr>
              <a:t> you need a PC X server such as</a:t>
            </a:r>
          </a:p>
          <a:p>
            <a:r>
              <a:rPr lang="en-NZ" sz="1200" kern="1200" dirty="0" err="1" smtClean="0">
                <a:solidFill>
                  <a:schemeClr val="tx1"/>
                </a:solidFill>
                <a:latin typeface="Arial" charset="0"/>
                <a:ea typeface="+mn-ea"/>
                <a:cs typeface="+mn-cs"/>
              </a:rPr>
              <a:t>Xming</a:t>
            </a:r>
            <a:r>
              <a:rPr lang="en-NZ" sz="1200" kern="1200" dirty="0" smtClean="0">
                <a:solidFill>
                  <a:schemeClr val="tx1"/>
                </a:solidFill>
                <a:latin typeface="Arial" charset="0"/>
                <a:ea typeface="+mn-ea"/>
                <a:cs typeface="+mn-cs"/>
              </a:rPr>
              <a:t>. An advantage of running an X Server is that you can then display graphical output from </a:t>
            </a:r>
          </a:p>
          <a:p>
            <a:r>
              <a:rPr lang="en-NZ" sz="1200" kern="1200" dirty="0" smtClean="0">
                <a:solidFill>
                  <a:schemeClr val="tx1"/>
                </a:solidFill>
                <a:latin typeface="Arial" charset="0"/>
                <a:ea typeface="+mn-ea"/>
                <a:cs typeface="+mn-cs"/>
              </a:rPr>
              <a:t>your R session directly on your PC desktop”</a:t>
            </a:r>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FOR loops: one for genes and one for phenotypes.  Sounds</a:t>
            </a:r>
            <a:r>
              <a:rPr lang="en-NZ" baseline="0" dirty="0" smtClean="0"/>
              <a:t> easy, and wasn’t too bad to do in R – around half an hour running time.  About destroyed Excel though!! (though Neil eventually got this to work </a:t>
            </a:r>
            <a:r>
              <a:rPr lang="en-NZ" baseline="0" dirty="0" smtClean="0">
                <a:sym typeface="Wingdings" pitchFamily="2" charset="2"/>
              </a:rPr>
              <a:t> ).</a:t>
            </a:r>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FOR loops: one for genes and one for phenotypes.</a:t>
            </a:r>
            <a:endParaRPr lang="en-NZ" dirty="0"/>
          </a:p>
        </p:txBody>
      </p:sp>
      <p:sp>
        <p:nvSpPr>
          <p:cNvPr id="4" name="Slide Number Placeholder 3"/>
          <p:cNvSpPr>
            <a:spLocks noGrp="1"/>
          </p:cNvSpPr>
          <p:nvPr>
            <p:ph type="sldNum" sz="quarter" idx="10"/>
          </p:nvPr>
        </p:nvSpPr>
        <p:spPr/>
        <p:txBody>
          <a:bodyPr/>
          <a:lstStyle/>
          <a:p>
            <a:pPr>
              <a:defRPr/>
            </a:pPr>
            <a:fld id="{DAB49D50-281C-4046-9ACE-DC1138F0B3F2}"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javascript:ClickThumbnail(13)"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5" name="Rectangle 3"/>
          <p:cNvSpPr>
            <a:spLocks noGrp="1" noChangeArrowheads="1"/>
          </p:cNvSpPr>
          <p:nvPr>
            <p:ph type="ctrTitle"/>
          </p:nvPr>
        </p:nvSpPr>
        <p:spPr>
          <a:xfrm>
            <a:off x="719138" y="1384300"/>
            <a:ext cx="5524500" cy="1979613"/>
          </a:xfrm>
        </p:spPr>
        <p:txBody>
          <a:bodyPr anchor="t"/>
          <a:lstStyle>
            <a:lvl1pPr>
              <a:lnSpc>
                <a:spcPts val="3800"/>
              </a:lnSpc>
              <a:defRPr sz="4000">
                <a:solidFill>
                  <a:schemeClr val="bg1"/>
                </a:solidFill>
              </a:defRPr>
            </a:lvl1pPr>
          </a:lstStyle>
          <a:p>
            <a:r>
              <a:rPr lang="en-NZ"/>
              <a:t>Click to edit Master title style</a:t>
            </a:r>
          </a:p>
        </p:txBody>
      </p:sp>
      <p:sp>
        <p:nvSpPr>
          <p:cNvPr id="8196" name="Rectangle 4"/>
          <p:cNvSpPr>
            <a:spLocks noGrp="1" noChangeArrowheads="1"/>
          </p:cNvSpPr>
          <p:nvPr>
            <p:ph type="subTitle" idx="1"/>
          </p:nvPr>
        </p:nvSpPr>
        <p:spPr>
          <a:xfrm>
            <a:off x="719138" y="3659188"/>
            <a:ext cx="5524500" cy="719137"/>
          </a:xfrm>
        </p:spPr>
        <p:txBody>
          <a:bodyPr/>
          <a:lstStyle>
            <a:lvl1pPr>
              <a:lnSpc>
                <a:spcPts val="2500"/>
              </a:lnSpc>
              <a:spcAft>
                <a:spcPct val="0"/>
              </a:spcAft>
              <a:defRPr sz="2200" b="1">
                <a:solidFill>
                  <a:schemeClr val="bg1"/>
                </a:solidFill>
              </a:defRPr>
            </a:lvl1pPr>
          </a:lstStyle>
          <a:p>
            <a:r>
              <a:rPr lang="en-NZ"/>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18225" y="449263"/>
            <a:ext cx="1798638" cy="5995987"/>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719138" y="449263"/>
            <a:ext cx="5246687" cy="5995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
          <p:cNvSpPr>
            <a:spLocks noGrp="1" noChangeArrowheads="1"/>
          </p:cNvSpPr>
          <p:nvPr>
            <p:ph type="ftr" sz="quarter" idx="10"/>
          </p:nvPr>
        </p:nvSpPr>
        <p:spPr>
          <a:ln/>
        </p:spPr>
        <p:txBody>
          <a:bodyPr/>
          <a:lstStyle>
            <a:lvl1pPr>
              <a:defRPr/>
            </a:lvl1pPr>
          </a:lstStyle>
          <a:p>
            <a:pPr>
              <a:defRPr/>
            </a:pPr>
            <a:endParaRPr lang="en-NZ"/>
          </a:p>
        </p:txBody>
      </p:sp>
      <p:sp>
        <p:nvSpPr>
          <p:cNvPr id="5" name="Rectangle 4"/>
          <p:cNvSpPr/>
          <p:nvPr userDrawn="1"/>
        </p:nvSpPr>
        <p:spPr>
          <a:xfrm>
            <a:off x="7566066" y="179343"/>
            <a:ext cx="1387494" cy="1187495"/>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a:ln>
                <a:solidFill>
                  <a:schemeClr val="bg1"/>
                </a:solidFill>
              </a:ln>
            </a:endParaRPr>
          </a:p>
        </p:txBody>
      </p:sp>
      <p:pic>
        <p:nvPicPr>
          <p:cNvPr id="6" name="Picture 5" descr="Fiesians">
            <a:hlinkClick r:id="rId2"/>
          </p:cNvPr>
          <p:cNvPicPr>
            <a:picLocks noChangeAspect="1" noChangeArrowheads="1"/>
          </p:cNvPicPr>
          <p:nvPr userDrawn="1"/>
        </p:nvPicPr>
        <p:blipFill>
          <a:blip r:embed="rId3"/>
          <a:srcRect/>
          <a:stretch>
            <a:fillRect/>
          </a:stretch>
        </p:blipFill>
        <p:spPr bwMode="auto">
          <a:xfrm>
            <a:off x="7456527" y="252369"/>
            <a:ext cx="1453457" cy="9720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719138" y="1366838"/>
            <a:ext cx="3522662"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394200" y="1366838"/>
            <a:ext cx="3522663"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gr3821-ppt-updates03-standard"/>
          <p:cNvPicPr>
            <a:picLocks noChangeAspect="1" noChangeArrowheads="1"/>
          </p:cNvPicPr>
          <p:nvPr/>
        </p:nvPicPr>
        <p:blipFill>
          <a:blip r:embed="rId13"/>
          <a:srcRect/>
          <a:stretch>
            <a:fillRect/>
          </a:stretch>
        </p:blipFill>
        <p:spPr bwMode="auto">
          <a:xfrm>
            <a:off x="0" y="0"/>
            <a:ext cx="9140825" cy="6875463"/>
          </a:xfrm>
          <a:prstGeom prst="rect">
            <a:avLst/>
          </a:prstGeom>
          <a:noFill/>
          <a:ln w="9525">
            <a:noFill/>
            <a:miter lim="800000"/>
            <a:headEnd/>
            <a:tailEnd/>
          </a:ln>
        </p:spPr>
      </p:pic>
      <p:sp>
        <p:nvSpPr>
          <p:cNvPr id="7171" name="Rectangle 3"/>
          <p:cNvSpPr>
            <a:spLocks noGrp="1" noChangeArrowheads="1"/>
          </p:cNvSpPr>
          <p:nvPr>
            <p:ph type="title"/>
          </p:nvPr>
        </p:nvSpPr>
        <p:spPr bwMode="auto">
          <a:xfrm>
            <a:off x="719138" y="449263"/>
            <a:ext cx="7197725" cy="7191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NZ" smtClean="0"/>
              <a:t>Click to edit Master title style</a:t>
            </a:r>
          </a:p>
        </p:txBody>
      </p:sp>
      <p:sp>
        <p:nvSpPr>
          <p:cNvPr id="1028" name="Rectangle 4"/>
          <p:cNvSpPr>
            <a:spLocks noGrp="1" noChangeArrowheads="1"/>
          </p:cNvSpPr>
          <p:nvPr>
            <p:ph type="body" idx="1"/>
          </p:nvPr>
        </p:nvSpPr>
        <p:spPr bwMode="auto">
          <a:xfrm>
            <a:off x="719138" y="1366838"/>
            <a:ext cx="7197725" cy="5078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7173" name="Rectangle 5"/>
          <p:cNvSpPr>
            <a:spLocks noGrp="1" noChangeArrowheads="1"/>
          </p:cNvSpPr>
          <p:nvPr>
            <p:ph type="ftr" sz="quarter" idx="3"/>
          </p:nvPr>
        </p:nvSpPr>
        <p:spPr bwMode="auto">
          <a:xfrm>
            <a:off x="719138" y="6656388"/>
            <a:ext cx="7197725" cy="17938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defRPr/>
            </a:pPr>
            <a:endParaRPr lang="en-NZ"/>
          </a:p>
        </p:txBody>
      </p:sp>
      <p:pic>
        <p:nvPicPr>
          <p:cNvPr id="1030" name="Picture 6"/>
          <p:cNvPicPr>
            <a:picLocks noChangeAspect="1" noChangeArrowheads="1"/>
          </p:cNvPicPr>
          <p:nvPr userDrawn="1"/>
        </p:nvPicPr>
        <p:blipFill>
          <a:blip r:embed="rId14"/>
          <a:srcRect/>
          <a:stretch>
            <a:fillRect/>
          </a:stretch>
        </p:blipFill>
        <p:spPr bwMode="auto">
          <a:xfrm>
            <a:off x="7704138" y="169863"/>
            <a:ext cx="1284287" cy="9985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ts val="3300"/>
        </a:lnSpc>
        <a:spcBef>
          <a:spcPct val="0"/>
        </a:spcBef>
        <a:spcAft>
          <a:spcPct val="0"/>
        </a:spcAft>
        <a:defRPr sz="3200">
          <a:solidFill>
            <a:srgbClr val="3A5192"/>
          </a:solidFill>
          <a:effectLst>
            <a:outerShdw blurRad="38100" dist="38100" dir="2700000" algn="tl">
              <a:srgbClr val="C0C0C0"/>
            </a:outerShdw>
          </a:effectLst>
          <a:latin typeface="+mj-lt"/>
          <a:ea typeface="+mj-ea"/>
          <a:cs typeface="+mj-cs"/>
        </a:defRPr>
      </a:lvl1pPr>
      <a:lvl2pPr algn="l" rtl="0" eaLnBrk="0" fontAlgn="base" hangingPunct="0">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2pPr>
      <a:lvl3pPr algn="l" rtl="0" eaLnBrk="0" fontAlgn="base" hangingPunct="0">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3pPr>
      <a:lvl4pPr algn="l" rtl="0" eaLnBrk="0" fontAlgn="base" hangingPunct="0">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4pPr>
      <a:lvl5pPr algn="l" rtl="0" eaLnBrk="0" fontAlgn="base" hangingPunct="0">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5pPr>
      <a:lvl6pPr marL="457200" algn="l" rtl="0" fontAlgn="base">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6pPr>
      <a:lvl7pPr marL="914400" algn="l" rtl="0" fontAlgn="base">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7pPr>
      <a:lvl8pPr marL="1371600" algn="l" rtl="0" fontAlgn="base">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8pPr>
      <a:lvl9pPr marL="1828800" algn="l" rtl="0" fontAlgn="base">
        <a:lnSpc>
          <a:spcPts val="3300"/>
        </a:lnSpc>
        <a:spcBef>
          <a:spcPct val="0"/>
        </a:spcBef>
        <a:spcAft>
          <a:spcPct val="0"/>
        </a:spcAft>
        <a:defRPr sz="3200">
          <a:solidFill>
            <a:srgbClr val="3A5192"/>
          </a:solidFill>
          <a:effectLst>
            <a:outerShdw blurRad="38100" dist="38100" dir="2700000" algn="tl">
              <a:srgbClr val="C0C0C0"/>
            </a:outerShdw>
          </a:effectLst>
          <a:latin typeface="Arial" charset="0"/>
        </a:defRPr>
      </a:lvl9pPr>
    </p:titleStyle>
    <p:bodyStyle>
      <a:lvl1pPr marL="342900" indent="-342900" algn="l" rtl="0" eaLnBrk="0" fontAlgn="base" hangingPunct="0">
        <a:lnSpc>
          <a:spcPts val="2400"/>
        </a:lnSpc>
        <a:spcBef>
          <a:spcPct val="0"/>
        </a:spcBef>
        <a:spcAft>
          <a:spcPts val="600"/>
        </a:spcAft>
        <a:buChar char="•"/>
        <a:defRPr sz="2000">
          <a:solidFill>
            <a:schemeClr val="tx1"/>
          </a:solidFill>
          <a:latin typeface="+mn-lt"/>
          <a:ea typeface="+mn-ea"/>
          <a:cs typeface="+mn-cs"/>
        </a:defRPr>
      </a:lvl1pPr>
      <a:lvl2pPr marL="628650" indent="-274638" algn="l" rtl="0" eaLnBrk="0" fontAlgn="base" hangingPunct="0">
        <a:lnSpc>
          <a:spcPts val="2100"/>
        </a:lnSpc>
        <a:spcBef>
          <a:spcPct val="0"/>
        </a:spcBef>
        <a:spcAft>
          <a:spcPts val="600"/>
        </a:spcAft>
        <a:buChar char="•"/>
        <a:defRPr sz="2800">
          <a:solidFill>
            <a:schemeClr val="tx1"/>
          </a:solidFill>
          <a:latin typeface="+mn-lt"/>
        </a:defRPr>
      </a:lvl2pPr>
      <a:lvl3pPr marL="1165225" indent="-273050" algn="l" rtl="0" eaLnBrk="0" fontAlgn="base" hangingPunct="0">
        <a:lnSpc>
          <a:spcPts val="2100"/>
        </a:lnSpc>
        <a:spcBef>
          <a:spcPct val="0"/>
        </a:spcBef>
        <a:spcAft>
          <a:spcPts val="600"/>
        </a:spcAft>
        <a:buFont typeface="Arial" charset="0"/>
        <a:buChar char="–"/>
        <a:defRPr sz="2400">
          <a:solidFill>
            <a:schemeClr val="tx1"/>
          </a:solidFill>
          <a:latin typeface="+mn-lt"/>
        </a:defRPr>
      </a:lvl3pPr>
      <a:lvl4pPr marL="1703388" indent="-263525" algn="l" rtl="0" eaLnBrk="0" fontAlgn="base" hangingPunct="0">
        <a:lnSpc>
          <a:spcPts val="2100"/>
        </a:lnSpc>
        <a:spcBef>
          <a:spcPct val="0"/>
        </a:spcBef>
        <a:spcAft>
          <a:spcPts val="600"/>
        </a:spcAft>
        <a:buFont typeface="Arial" charset="0"/>
        <a:buChar char="»"/>
        <a:defRPr sz="2000">
          <a:solidFill>
            <a:schemeClr val="tx1"/>
          </a:solidFill>
          <a:latin typeface="+mn-lt"/>
        </a:defRPr>
      </a:lvl4pPr>
      <a:lvl5pPr marL="2239963" indent="-261938" algn="l" rtl="0" eaLnBrk="0" fontAlgn="base" hangingPunct="0">
        <a:lnSpc>
          <a:spcPts val="2100"/>
        </a:lnSpc>
        <a:spcBef>
          <a:spcPct val="0"/>
        </a:spcBef>
        <a:spcAft>
          <a:spcPts val="600"/>
        </a:spcAft>
        <a:buFont typeface="Arial" charset="0"/>
        <a:buChar char="-"/>
        <a:defRPr sz="2000">
          <a:solidFill>
            <a:schemeClr val="tx1"/>
          </a:solidFill>
          <a:latin typeface="+mn-lt"/>
        </a:defRPr>
      </a:lvl5pPr>
      <a:lvl6pPr marL="2697163" indent="-261938" algn="l" rtl="0" fontAlgn="base">
        <a:lnSpc>
          <a:spcPts val="2100"/>
        </a:lnSpc>
        <a:spcBef>
          <a:spcPct val="0"/>
        </a:spcBef>
        <a:spcAft>
          <a:spcPts val="600"/>
        </a:spcAft>
        <a:buFont typeface="Arial" charset="0"/>
        <a:buChar char="-"/>
        <a:defRPr>
          <a:solidFill>
            <a:schemeClr val="tx1"/>
          </a:solidFill>
          <a:latin typeface="+mn-lt"/>
        </a:defRPr>
      </a:lvl6pPr>
      <a:lvl7pPr marL="3154363" indent="-261938" algn="l" rtl="0" fontAlgn="base">
        <a:lnSpc>
          <a:spcPts val="2100"/>
        </a:lnSpc>
        <a:spcBef>
          <a:spcPct val="0"/>
        </a:spcBef>
        <a:spcAft>
          <a:spcPts val="600"/>
        </a:spcAft>
        <a:buFont typeface="Arial" charset="0"/>
        <a:buChar char="-"/>
        <a:defRPr>
          <a:solidFill>
            <a:schemeClr val="tx1"/>
          </a:solidFill>
          <a:latin typeface="+mn-lt"/>
        </a:defRPr>
      </a:lvl7pPr>
      <a:lvl8pPr marL="3611563" indent="-261938" algn="l" rtl="0" fontAlgn="base">
        <a:lnSpc>
          <a:spcPts val="2100"/>
        </a:lnSpc>
        <a:spcBef>
          <a:spcPct val="0"/>
        </a:spcBef>
        <a:spcAft>
          <a:spcPts val="600"/>
        </a:spcAft>
        <a:buFont typeface="Arial" charset="0"/>
        <a:buChar char="-"/>
        <a:defRPr>
          <a:solidFill>
            <a:schemeClr val="tx1"/>
          </a:solidFill>
          <a:latin typeface="+mn-lt"/>
        </a:defRPr>
      </a:lvl8pPr>
      <a:lvl9pPr marL="4068763" indent="-261938" algn="l" rtl="0" fontAlgn="base">
        <a:lnSpc>
          <a:spcPts val="2100"/>
        </a:lnSpc>
        <a:spcBef>
          <a:spcPct val="0"/>
        </a:spcBef>
        <a:spcAft>
          <a:spcPts val="600"/>
        </a:spcAft>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javascript:ClickThumbnail(13)" TargetMode="Externa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image/agresearch/farm/Cow%20licking%20the%20camera.jpg"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2804" y="1201707"/>
            <a:ext cx="6645275" cy="3570208"/>
          </a:xfrm>
          <a:prstGeom prst="rect">
            <a:avLst/>
          </a:prstGeom>
          <a:noFill/>
        </p:spPr>
        <p:txBody>
          <a:bodyPr>
            <a:spAutoFit/>
          </a:bodyPr>
          <a:lstStyle/>
          <a:p>
            <a:pPr algn="ctr">
              <a:defRPr/>
            </a:pPr>
            <a:endParaRPr lang="en-NZ" sz="3600" b="1" dirty="0">
              <a:latin typeface="Courier New" pitchFamily="49" charset="0"/>
              <a:cs typeface="Courier New" pitchFamily="49" charset="0"/>
            </a:endParaRPr>
          </a:p>
          <a:p>
            <a:r>
              <a:rPr lang="en-NZ" sz="3200" b="1" dirty="0" smtClean="0"/>
              <a:t>Correlation of </a:t>
            </a:r>
            <a:r>
              <a:rPr lang="en-NZ" sz="3200" b="1" dirty="0" err="1" smtClean="0"/>
              <a:t>transcriptomic</a:t>
            </a:r>
            <a:r>
              <a:rPr lang="en-NZ" sz="3200" b="1" dirty="0" smtClean="0"/>
              <a:t> and phenotypic data in dairy cows.</a:t>
            </a:r>
            <a:endParaRPr lang="en-NZ" sz="3200" dirty="0" smtClean="0"/>
          </a:p>
          <a:p>
            <a:endParaRPr lang="en-NZ" sz="2400" i="1" dirty="0" smtClean="0"/>
          </a:p>
          <a:p>
            <a:endParaRPr lang="en-NZ" sz="2400" i="1" dirty="0" smtClean="0"/>
          </a:p>
          <a:p>
            <a:r>
              <a:rPr lang="en-NZ" sz="2000" i="1" dirty="0" smtClean="0"/>
              <a:t>Zaneta Park, David Pacheco, Neil Cox,</a:t>
            </a:r>
          </a:p>
          <a:p>
            <a:r>
              <a:rPr lang="en-NZ" sz="2000" i="1" dirty="0" smtClean="0"/>
              <a:t>Alan McCulloch, Russell Smithies, </a:t>
            </a:r>
          </a:p>
          <a:p>
            <a:r>
              <a:rPr lang="en-NZ" sz="2000" i="1" dirty="0" smtClean="0"/>
              <a:t>Richard </a:t>
            </a:r>
            <a:r>
              <a:rPr lang="en-NZ" sz="2000" i="1" dirty="0" err="1" smtClean="0"/>
              <a:t>Spelman</a:t>
            </a:r>
            <a:r>
              <a:rPr lang="en-NZ" sz="2000" i="1" dirty="0" smtClean="0"/>
              <a:t>, and Sue McCoard</a:t>
            </a:r>
            <a:endParaRPr lang="en-NZ" sz="2000" dirty="0" smtClean="0">
              <a:solidFill>
                <a:schemeClr val="accent5">
                  <a:lumMod val="75000"/>
                </a:schemeClr>
              </a:solidFill>
              <a:latin typeface="Courier New" pitchFamily="49" charset="0"/>
              <a:cs typeface="Courier New" pitchFamily="49" charset="0"/>
            </a:endParaRPr>
          </a:p>
          <a:p>
            <a:pPr>
              <a:defRPr/>
            </a:pPr>
            <a:endParaRPr lang="en-NZ" dirty="0"/>
          </a:p>
        </p:txBody>
      </p:sp>
      <p:grpSp>
        <p:nvGrpSpPr>
          <p:cNvPr id="9" name="Group 8"/>
          <p:cNvGrpSpPr/>
          <p:nvPr/>
        </p:nvGrpSpPr>
        <p:grpSpPr>
          <a:xfrm>
            <a:off x="561984" y="4816920"/>
            <a:ext cx="4886328" cy="952500"/>
            <a:chOff x="85704" y="4816920"/>
            <a:chExt cx="4886328" cy="952500"/>
          </a:xfrm>
        </p:grpSpPr>
        <p:pic>
          <p:nvPicPr>
            <p:cNvPr id="5" name="Picture 4" descr="agresearch-logo2.gif"/>
            <p:cNvPicPr>
              <a:picLocks noChangeAspect="1"/>
            </p:cNvPicPr>
            <p:nvPr/>
          </p:nvPicPr>
          <p:blipFill>
            <a:blip r:embed="rId3"/>
            <a:stretch>
              <a:fillRect/>
            </a:stretch>
          </p:blipFill>
          <p:spPr>
            <a:xfrm>
              <a:off x="85704" y="4816920"/>
              <a:ext cx="2952750" cy="952500"/>
            </a:xfrm>
            <a:prstGeom prst="rect">
              <a:avLst/>
            </a:prstGeom>
          </p:spPr>
        </p:pic>
        <p:pic>
          <p:nvPicPr>
            <p:cNvPr id="7" name="Picture 6" descr="logo_06.gif"/>
            <p:cNvPicPr>
              <a:picLocks noChangeAspect="1"/>
            </p:cNvPicPr>
            <p:nvPr/>
          </p:nvPicPr>
          <p:blipFill>
            <a:blip r:embed="rId4"/>
            <a:stretch>
              <a:fillRect/>
            </a:stretch>
          </p:blipFill>
          <p:spPr>
            <a:xfrm>
              <a:off x="3257532" y="5035572"/>
              <a:ext cx="1714500" cy="504825"/>
            </a:xfrm>
            <a:prstGeom prst="rect">
              <a:avLst/>
            </a:prstGeom>
          </p:spPr>
        </p:pic>
      </p:grpSp>
      <p:sp>
        <p:nvSpPr>
          <p:cNvPr id="8" name="TextBox 7"/>
          <p:cNvSpPr txBox="1"/>
          <p:nvPr/>
        </p:nvSpPr>
        <p:spPr>
          <a:xfrm>
            <a:off x="592083" y="5875371"/>
            <a:ext cx="4235508" cy="523220"/>
          </a:xfrm>
          <a:prstGeom prst="rect">
            <a:avLst/>
          </a:prstGeom>
          <a:noFill/>
        </p:spPr>
        <p:txBody>
          <a:bodyPr wrap="square" rtlCol="0">
            <a:spAutoFit/>
          </a:bodyPr>
          <a:lstStyle/>
          <a:p>
            <a:pPr algn="ctr"/>
            <a:r>
              <a:rPr lang="en-NZ" sz="1400" i="1" dirty="0" smtClean="0"/>
              <a:t>This research has been funded through </a:t>
            </a:r>
            <a:r>
              <a:rPr lang="en-NZ" sz="1400" i="1" dirty="0" err="1" smtClean="0"/>
              <a:t>AgResearch</a:t>
            </a:r>
            <a:r>
              <a:rPr lang="en-NZ" sz="1400" i="1" dirty="0" smtClean="0"/>
              <a:t> Internal Investment</a:t>
            </a:r>
            <a:endParaRPr lang="en-NZ" sz="1400" i="1" dirty="0"/>
          </a:p>
        </p:txBody>
      </p:sp>
      <p:pic>
        <p:nvPicPr>
          <p:cNvPr id="31748" name="Picture 4" descr="Fiesians">
            <a:hlinkClick r:id="rId5"/>
          </p:cNvPr>
          <p:cNvPicPr>
            <a:picLocks noChangeAspect="1" noChangeArrowheads="1"/>
          </p:cNvPicPr>
          <p:nvPr/>
        </p:nvPicPr>
        <p:blipFill>
          <a:blip r:embed="rId6"/>
          <a:srcRect/>
          <a:stretch>
            <a:fillRect/>
          </a:stretch>
        </p:blipFill>
        <p:spPr bwMode="auto">
          <a:xfrm>
            <a:off x="6058455" y="3721103"/>
            <a:ext cx="2456949" cy="1643086"/>
          </a:xfrm>
          <a:prstGeom prst="rect">
            <a:avLst/>
          </a:prstGeom>
          <a:noFill/>
        </p:spPr>
      </p:pic>
      <p:sp>
        <p:nvSpPr>
          <p:cNvPr id="10" name="Rectangle 9"/>
          <p:cNvSpPr/>
          <p:nvPr/>
        </p:nvSpPr>
        <p:spPr>
          <a:xfrm>
            <a:off x="7054884" y="73026"/>
            <a:ext cx="1943064" cy="120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Visualization of the results…</a:t>
            </a:r>
            <a:endParaRPr lang="en-NZ" dirty="0"/>
          </a:p>
        </p:txBody>
      </p:sp>
      <p:sp>
        <p:nvSpPr>
          <p:cNvPr id="3" name="Content Placeholder 2"/>
          <p:cNvSpPr>
            <a:spLocks noGrp="1"/>
          </p:cNvSpPr>
          <p:nvPr>
            <p:ph idx="1"/>
          </p:nvPr>
        </p:nvSpPr>
        <p:spPr>
          <a:xfrm>
            <a:off x="719138" y="1439864"/>
            <a:ext cx="6810415" cy="5056228"/>
          </a:xfrm>
        </p:spPr>
        <p:txBody>
          <a:bodyPr/>
          <a:lstStyle/>
          <a:p>
            <a:r>
              <a:rPr lang="en-NZ" dirty="0" smtClean="0"/>
              <a:t>Difficult to graphically show the results for </a:t>
            </a:r>
            <a:r>
              <a:rPr lang="en-NZ" dirty="0" smtClean="0">
                <a:sym typeface="Wingdings" pitchFamily="2" charset="2"/>
              </a:rPr>
              <a:t>820,352</a:t>
            </a:r>
            <a:r>
              <a:rPr lang="en-NZ" dirty="0" smtClean="0">
                <a:sym typeface="Wingdings" pitchFamily="2" charset="2"/>
              </a:rPr>
              <a:t> </a:t>
            </a:r>
            <a:r>
              <a:rPr lang="en-NZ" dirty="0" smtClean="0">
                <a:sym typeface="Wingdings" pitchFamily="2" charset="2"/>
              </a:rPr>
              <a:t>gene-phenotype combinations at once!</a:t>
            </a:r>
            <a:endParaRPr lang="en-NZ" dirty="0" smtClean="0"/>
          </a:p>
          <a:p>
            <a:endParaRPr lang="en-NZ" dirty="0" smtClean="0"/>
          </a:p>
          <a:p>
            <a:r>
              <a:rPr lang="en-NZ" dirty="0" smtClean="0"/>
              <a:t>However, can use Excel tools and functions to make it easy to plot the relationship for any gene-phenotype combination…</a:t>
            </a:r>
          </a:p>
          <a:p>
            <a:endParaRPr lang="en-NZ" dirty="0" smtClean="0"/>
          </a:p>
          <a:p>
            <a:pPr lvl="2"/>
            <a:r>
              <a:rPr lang="en-NZ" sz="2000" dirty="0" smtClean="0"/>
              <a:t>Drop-down boxes using Data&gt;Validation</a:t>
            </a:r>
          </a:p>
          <a:p>
            <a:pPr lvl="2"/>
            <a:r>
              <a:rPr lang="en-NZ" sz="2000" dirty="0" smtClean="0"/>
              <a:t>MATCH </a:t>
            </a:r>
          </a:p>
          <a:p>
            <a:pPr lvl="2"/>
            <a:r>
              <a:rPr lang="en-NZ" sz="2000" dirty="0" smtClean="0"/>
              <a:t>OFFSET </a:t>
            </a:r>
          </a:p>
          <a:p>
            <a:pPr>
              <a:buNone/>
            </a:pPr>
            <a:endParaRPr lang="en-NZ" dirty="0" smtClean="0"/>
          </a:p>
          <a:p>
            <a:endParaRPr lang="en-NZ" dirty="0" smtClean="0">
              <a:sym typeface="Wingdings"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Visualization of the results…</a:t>
            </a:r>
            <a:endParaRPr lang="en-NZ" dirty="0"/>
          </a:p>
        </p:txBody>
      </p:sp>
      <p:sp>
        <p:nvSpPr>
          <p:cNvPr id="8" name="Left Brace 7"/>
          <p:cNvSpPr/>
          <p:nvPr/>
        </p:nvSpPr>
        <p:spPr>
          <a:xfrm>
            <a:off x="2052603" y="1708232"/>
            <a:ext cx="191771" cy="13556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9" name="TextBox 8"/>
          <p:cNvSpPr txBox="1"/>
          <p:nvPr/>
        </p:nvSpPr>
        <p:spPr>
          <a:xfrm>
            <a:off x="153927" y="2224071"/>
            <a:ext cx="2446371" cy="307777"/>
          </a:xfrm>
          <a:prstGeom prst="rect">
            <a:avLst/>
          </a:prstGeom>
          <a:noFill/>
        </p:spPr>
        <p:txBody>
          <a:bodyPr wrap="square" rtlCol="0">
            <a:spAutoFit/>
          </a:bodyPr>
          <a:lstStyle/>
          <a:p>
            <a:r>
              <a:rPr lang="en-NZ" sz="1400" dirty="0" smtClean="0"/>
              <a:t>Gene/Phenotype data</a:t>
            </a:r>
            <a:endParaRPr lang="en-NZ" sz="1400" dirty="0"/>
          </a:p>
        </p:txBody>
      </p:sp>
      <p:sp>
        <p:nvSpPr>
          <p:cNvPr id="10" name="TextBox 9"/>
          <p:cNvSpPr txBox="1"/>
          <p:nvPr/>
        </p:nvSpPr>
        <p:spPr>
          <a:xfrm>
            <a:off x="153927" y="3063870"/>
            <a:ext cx="1898676" cy="523220"/>
          </a:xfrm>
          <a:prstGeom prst="rect">
            <a:avLst/>
          </a:prstGeom>
          <a:noFill/>
        </p:spPr>
        <p:txBody>
          <a:bodyPr wrap="square" rtlCol="0">
            <a:spAutoFit/>
          </a:bodyPr>
          <a:lstStyle/>
          <a:p>
            <a:pPr algn="ctr"/>
            <a:r>
              <a:rPr lang="en-NZ" sz="1400" dirty="0" smtClean="0"/>
              <a:t>Type in the name of the gene to plot</a:t>
            </a:r>
            <a:endParaRPr lang="en-NZ" sz="1400" dirty="0"/>
          </a:p>
        </p:txBody>
      </p:sp>
      <p:pic>
        <p:nvPicPr>
          <p:cNvPr id="5125" name="Picture 5"/>
          <p:cNvPicPr>
            <a:picLocks noChangeAspect="1" noChangeArrowheads="1"/>
          </p:cNvPicPr>
          <p:nvPr/>
        </p:nvPicPr>
        <p:blipFill>
          <a:blip r:embed="rId3"/>
          <a:srcRect/>
          <a:stretch>
            <a:fillRect/>
          </a:stretch>
        </p:blipFill>
        <p:spPr bwMode="auto">
          <a:xfrm>
            <a:off x="2308194" y="1311246"/>
            <a:ext cx="4783203" cy="5087460"/>
          </a:xfrm>
          <a:prstGeom prst="rect">
            <a:avLst/>
          </a:prstGeom>
          <a:noFill/>
          <a:ln w="9525">
            <a:noFill/>
            <a:miter lim="800000"/>
            <a:headEnd/>
            <a:tailEnd/>
          </a:ln>
        </p:spPr>
      </p:pic>
      <p:sp>
        <p:nvSpPr>
          <p:cNvPr id="14" name="TextBox 13"/>
          <p:cNvSpPr txBox="1"/>
          <p:nvPr/>
        </p:nvSpPr>
        <p:spPr>
          <a:xfrm>
            <a:off x="7339017" y="1894319"/>
            <a:ext cx="1606572" cy="1169551"/>
          </a:xfrm>
          <a:prstGeom prst="rect">
            <a:avLst/>
          </a:prstGeom>
          <a:noFill/>
        </p:spPr>
        <p:txBody>
          <a:bodyPr wrap="square" rtlCol="0">
            <a:spAutoFit/>
          </a:bodyPr>
          <a:lstStyle/>
          <a:p>
            <a:r>
              <a:rPr lang="en-NZ" sz="1400" dirty="0" smtClean="0"/>
              <a:t>Use MATCH to determine where the chosen gene and phenotype occur in the data</a:t>
            </a:r>
            <a:endParaRPr lang="en-NZ" sz="1400" dirty="0"/>
          </a:p>
        </p:txBody>
      </p:sp>
      <p:sp>
        <p:nvSpPr>
          <p:cNvPr id="15" name="TextBox 14"/>
          <p:cNvSpPr txBox="1"/>
          <p:nvPr/>
        </p:nvSpPr>
        <p:spPr>
          <a:xfrm>
            <a:off x="144721" y="3721104"/>
            <a:ext cx="2053934" cy="954107"/>
          </a:xfrm>
          <a:prstGeom prst="rect">
            <a:avLst/>
          </a:prstGeom>
          <a:noFill/>
        </p:spPr>
        <p:txBody>
          <a:bodyPr wrap="square" rtlCol="0">
            <a:spAutoFit/>
          </a:bodyPr>
          <a:lstStyle/>
          <a:p>
            <a:pPr algn="ctr"/>
            <a:r>
              <a:rPr lang="en-NZ" sz="1400" dirty="0" smtClean="0"/>
              <a:t>Select the phenotype from the drop-down list – this list created using Data&gt;Validation</a:t>
            </a:r>
            <a:endParaRPr lang="en-NZ" sz="1400" dirty="0"/>
          </a:p>
        </p:txBody>
      </p:sp>
      <p:sp>
        <p:nvSpPr>
          <p:cNvPr id="16" name="TextBox 15"/>
          <p:cNvSpPr txBox="1"/>
          <p:nvPr/>
        </p:nvSpPr>
        <p:spPr>
          <a:xfrm>
            <a:off x="7353628" y="3212421"/>
            <a:ext cx="1591961" cy="1384995"/>
          </a:xfrm>
          <a:prstGeom prst="rect">
            <a:avLst/>
          </a:prstGeom>
          <a:noFill/>
        </p:spPr>
        <p:txBody>
          <a:bodyPr wrap="square" rtlCol="0">
            <a:spAutoFit/>
          </a:bodyPr>
          <a:lstStyle/>
          <a:p>
            <a:pPr algn="ctr"/>
            <a:r>
              <a:rPr lang="en-NZ" sz="1400" dirty="0" smtClean="0"/>
              <a:t>Use OFFSET and the MATCH result to obtain the data for the required gene and phenotype</a:t>
            </a:r>
            <a:endParaRPr lang="en-NZ" sz="1400" dirty="0"/>
          </a:p>
        </p:txBody>
      </p:sp>
      <p:cxnSp>
        <p:nvCxnSpPr>
          <p:cNvPr id="18" name="Straight Arrow Connector 17"/>
          <p:cNvCxnSpPr/>
          <p:nvPr/>
        </p:nvCxnSpPr>
        <p:spPr>
          <a:xfrm rot="10800000" flipV="1">
            <a:off x="7091398" y="3392487"/>
            <a:ext cx="262231" cy="15809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7084757" y="3928144"/>
            <a:ext cx="262231" cy="15809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70038" y="3416961"/>
            <a:ext cx="730260" cy="13361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906551" y="4086234"/>
            <a:ext cx="730260" cy="4505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3388648" y="2224071"/>
            <a:ext cx="3921827" cy="149703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46350" y="3436011"/>
            <a:ext cx="912825" cy="21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Oval 20"/>
          <p:cNvSpPr/>
          <p:nvPr/>
        </p:nvSpPr>
        <p:spPr>
          <a:xfrm>
            <a:off x="2782863" y="3976695"/>
            <a:ext cx="1260000" cy="304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Summary…</a:t>
            </a:r>
            <a:endParaRPr lang="en-NZ" dirty="0"/>
          </a:p>
        </p:txBody>
      </p:sp>
      <p:sp>
        <p:nvSpPr>
          <p:cNvPr id="3" name="Content Placeholder 2"/>
          <p:cNvSpPr>
            <a:spLocks noGrp="1"/>
          </p:cNvSpPr>
          <p:nvPr>
            <p:ph idx="1"/>
          </p:nvPr>
        </p:nvSpPr>
        <p:spPr>
          <a:xfrm>
            <a:off x="719138" y="1366838"/>
            <a:ext cx="7197725" cy="492103"/>
          </a:xfrm>
        </p:spPr>
        <p:txBody>
          <a:bodyPr/>
          <a:lstStyle/>
          <a:p>
            <a:r>
              <a:rPr lang="en-NZ" dirty="0" smtClean="0"/>
              <a:t>Many good looking correlations seen </a:t>
            </a:r>
            <a:r>
              <a:rPr lang="en-NZ" dirty="0" smtClean="0">
                <a:sym typeface="Wingdings" pitchFamily="2" charset="2"/>
              </a:rPr>
              <a:t></a:t>
            </a:r>
            <a:endParaRPr lang="en-NZ" dirty="0" smtClean="0"/>
          </a:p>
          <a:p>
            <a:endParaRPr lang="en-NZ" dirty="0" smtClean="0"/>
          </a:p>
          <a:p>
            <a:pPr>
              <a:buNone/>
            </a:pPr>
            <a:endParaRPr lang="en-NZ" dirty="0" smtClean="0">
              <a:sym typeface="Wingdings" pitchFamily="2" charset="2"/>
            </a:endParaRPr>
          </a:p>
        </p:txBody>
      </p:sp>
      <p:sp>
        <p:nvSpPr>
          <p:cNvPr id="5" name="Content Placeholder 2"/>
          <p:cNvSpPr txBox="1">
            <a:spLocks/>
          </p:cNvSpPr>
          <p:nvPr/>
        </p:nvSpPr>
        <p:spPr bwMode="auto">
          <a:xfrm>
            <a:off x="806497" y="5064190"/>
            <a:ext cx="7197725" cy="4921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ts val="2400"/>
              </a:lnSpc>
              <a:spcBef>
                <a:spcPct val="0"/>
              </a:spcBef>
              <a:spcAft>
                <a:spcPts val="600"/>
              </a:spcAft>
              <a:buClrTx/>
              <a:buSzTx/>
              <a:buFontTx/>
              <a:buChar char="•"/>
              <a:tabLst/>
              <a:defRPr/>
            </a:pPr>
            <a:r>
              <a:rPr kumimoji="0" lang="en-NZ" sz="2000" b="0" i="0" u="none" strike="noStrike" kern="0" cap="none" spc="0" normalizeH="0" baseline="0" noProof="0" dirty="0" smtClean="0">
                <a:ln>
                  <a:noFill/>
                </a:ln>
                <a:solidFill>
                  <a:schemeClr val="tx1"/>
                </a:solidFill>
                <a:effectLst/>
                <a:uLnTx/>
                <a:uFillTx/>
                <a:latin typeface="+mn-lt"/>
                <a:ea typeface="+mn-ea"/>
                <a:cs typeface="+mn-cs"/>
              </a:rPr>
              <a:t>Visually, sire effects don’t</a:t>
            </a:r>
            <a:r>
              <a:rPr kumimoji="0" lang="en-NZ" sz="2000" b="0" i="0" u="none" strike="noStrike" kern="0" cap="none" spc="0" normalizeH="0" noProof="0" dirty="0" smtClean="0">
                <a:ln>
                  <a:noFill/>
                </a:ln>
                <a:solidFill>
                  <a:schemeClr val="tx1"/>
                </a:solidFill>
                <a:effectLst/>
                <a:uLnTx/>
                <a:uFillTx/>
                <a:latin typeface="+mn-lt"/>
                <a:ea typeface="+mn-ea"/>
                <a:cs typeface="+mn-cs"/>
              </a:rPr>
              <a:t> appear to be large, however currently testing this using mixed effects regression.</a:t>
            </a:r>
          </a:p>
          <a:p>
            <a:pPr marL="342900" marR="0" lvl="0" indent="-342900" algn="l" defTabSz="914400" rtl="0" eaLnBrk="0" fontAlgn="base" latinLnBrk="0" hangingPunct="0">
              <a:lnSpc>
                <a:spcPts val="2400"/>
              </a:lnSpc>
              <a:spcBef>
                <a:spcPct val="0"/>
              </a:spcBef>
              <a:spcAft>
                <a:spcPts val="600"/>
              </a:spcAft>
              <a:buClrTx/>
              <a:buSzTx/>
              <a:buFontTx/>
              <a:buChar char="•"/>
              <a:tabLst/>
              <a:defRPr/>
            </a:pPr>
            <a:r>
              <a:rPr lang="en-NZ" sz="2000" kern="0" dirty="0" smtClean="0">
                <a:latin typeface="+mn-lt"/>
              </a:rPr>
              <a:t>Having such a large dataset is an extremely valuable resource to NZ</a:t>
            </a:r>
            <a:endParaRPr kumimoji="0" lang="en-NZ" sz="2000" b="0" i="0" u="none" strike="noStrike" kern="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ts val="2400"/>
              </a:lnSpc>
              <a:spcBef>
                <a:spcPct val="0"/>
              </a:spcBef>
              <a:spcAft>
                <a:spcPts val="600"/>
              </a:spcAft>
              <a:buClrTx/>
              <a:buSzTx/>
              <a:tabLst/>
              <a:defRPr/>
            </a:pPr>
            <a:endParaRPr kumimoji="0" lang="en-NZ" sz="2000" b="0" i="0" u="none" strike="noStrike" kern="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ts val="2400"/>
              </a:lnSpc>
              <a:spcBef>
                <a:spcPct val="0"/>
              </a:spcBef>
              <a:spcAft>
                <a:spcPts val="600"/>
              </a:spcAft>
              <a:buClrTx/>
              <a:buSzTx/>
              <a:buFontTx/>
              <a:buChar char="•"/>
              <a:tabLst/>
              <a:defRPr/>
            </a:pPr>
            <a:endParaRPr kumimoji="0" lang="en-NZ" sz="2000" b="0"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p:txBody>
      </p:sp>
      <p:sp>
        <p:nvSpPr>
          <p:cNvPr id="6" name="Rectangle 5"/>
          <p:cNvSpPr/>
          <p:nvPr/>
        </p:nvSpPr>
        <p:spPr>
          <a:xfrm>
            <a:off x="5813442" y="2224071"/>
            <a:ext cx="693747" cy="146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028" name="Picture 4"/>
          <p:cNvPicPr>
            <a:picLocks noChangeAspect="1" noChangeArrowheads="1"/>
          </p:cNvPicPr>
          <p:nvPr/>
        </p:nvPicPr>
        <p:blipFill>
          <a:blip r:embed="rId3"/>
          <a:srcRect/>
          <a:stretch>
            <a:fillRect/>
          </a:stretch>
        </p:blipFill>
        <p:spPr bwMode="auto">
          <a:xfrm>
            <a:off x="2271713" y="2043113"/>
            <a:ext cx="4600575" cy="27717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40097" y="4645052"/>
            <a:ext cx="2336832" cy="719137"/>
          </a:xfrm>
        </p:spPr>
        <p:txBody>
          <a:bodyPr/>
          <a:lstStyle/>
          <a:p>
            <a:r>
              <a:rPr lang="en-NZ" dirty="0" smtClean="0"/>
              <a:t>Thank-you</a:t>
            </a:r>
            <a:endParaRPr lang="en-NZ" dirty="0"/>
          </a:p>
        </p:txBody>
      </p:sp>
      <p:sp>
        <p:nvSpPr>
          <p:cNvPr id="4" name="Rectangle 3"/>
          <p:cNvSpPr/>
          <p:nvPr/>
        </p:nvSpPr>
        <p:spPr>
          <a:xfrm>
            <a:off x="7383501" y="142830"/>
            <a:ext cx="1606572" cy="1241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098" name="Picture 2" descr="Picture">
            <a:hlinkClick r:id="rId3"/>
          </p:cNvPr>
          <p:cNvPicPr>
            <a:picLocks noChangeAspect="1" noChangeArrowheads="1"/>
          </p:cNvPicPr>
          <p:nvPr/>
        </p:nvPicPr>
        <p:blipFill>
          <a:blip r:embed="rId4"/>
          <a:srcRect/>
          <a:stretch>
            <a:fillRect/>
          </a:stretch>
        </p:blipFill>
        <p:spPr bwMode="auto">
          <a:xfrm>
            <a:off x="2125629" y="1571743"/>
            <a:ext cx="4710177" cy="3135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data…</a:t>
            </a:r>
            <a:endParaRPr lang="en-NZ" dirty="0"/>
          </a:p>
        </p:txBody>
      </p:sp>
      <p:sp>
        <p:nvSpPr>
          <p:cNvPr id="3" name="Content Placeholder 2"/>
          <p:cNvSpPr>
            <a:spLocks noGrp="1"/>
          </p:cNvSpPr>
          <p:nvPr>
            <p:ph idx="1"/>
          </p:nvPr>
        </p:nvSpPr>
        <p:spPr>
          <a:xfrm>
            <a:off x="719138" y="1530324"/>
            <a:ext cx="7358110" cy="3559195"/>
          </a:xfrm>
        </p:spPr>
        <p:txBody>
          <a:bodyPr/>
          <a:lstStyle/>
          <a:p>
            <a:r>
              <a:rPr lang="en-NZ" dirty="0" smtClean="0"/>
              <a:t>An awesome data set as both gene expression and phenotypic data available for ~ 350 dairy cows.</a:t>
            </a:r>
          </a:p>
          <a:p>
            <a:endParaRPr lang="en-NZ" dirty="0" smtClean="0"/>
          </a:p>
          <a:p>
            <a:r>
              <a:rPr lang="en-NZ" dirty="0" smtClean="0"/>
              <a:t>Our objective was to determine if any genes had expression that was significantly correlated with any of the phenotypes. </a:t>
            </a:r>
          </a:p>
          <a:p>
            <a:endParaRPr lang="en-NZ" dirty="0" smtClean="0"/>
          </a:p>
          <a:p>
            <a:r>
              <a:rPr lang="en-NZ" dirty="0" smtClean="0"/>
              <a:t>Essentially a data-mining exercise, however because of the large number of samples, it seemed likely that any such correlations would truly represent an association between the gene and phenotype.</a:t>
            </a:r>
          </a:p>
          <a:p>
            <a:pPr>
              <a:buNone/>
            </a:pPr>
            <a:endParaRPr lang="en-NZ" dirty="0" smtClean="0"/>
          </a:p>
          <a:p>
            <a:endParaRPr lang="en-NZ" dirty="0" smtClean="0"/>
          </a:p>
          <a:p>
            <a:endParaRPr lang="en-NZ" dirty="0" smtClean="0"/>
          </a:p>
          <a:p>
            <a:endParaRPr lang="en-NZ" dirty="0" smtClean="0"/>
          </a:p>
          <a:p>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8" y="1490706"/>
            <a:ext cx="7197725" cy="5078412"/>
          </a:xfrm>
        </p:spPr>
        <p:txBody>
          <a:bodyPr/>
          <a:lstStyle/>
          <a:p>
            <a:r>
              <a:rPr lang="en-NZ" dirty="0" smtClean="0"/>
              <a:t>Fat and liver samples taken by biopsy</a:t>
            </a:r>
          </a:p>
          <a:p>
            <a:endParaRPr lang="en-NZ" dirty="0" smtClean="0"/>
          </a:p>
          <a:p>
            <a:r>
              <a:rPr lang="en-NZ" dirty="0" smtClean="0"/>
              <a:t>Run on an </a:t>
            </a:r>
            <a:r>
              <a:rPr lang="en-NZ" dirty="0" err="1" smtClean="0"/>
              <a:t>Affymetrix</a:t>
            </a:r>
            <a:r>
              <a:rPr lang="en-NZ" dirty="0" smtClean="0"/>
              <a:t> Bovine genome chip comprising 24128 genes</a:t>
            </a:r>
          </a:p>
          <a:p>
            <a:pPr>
              <a:buNone/>
            </a:pPr>
            <a:endParaRPr lang="en-NZ" dirty="0" smtClean="0"/>
          </a:p>
          <a:p>
            <a:r>
              <a:rPr lang="en-NZ" dirty="0" smtClean="0"/>
              <a:t>Data normalized using Robust multi-chip averaging (RMA)</a:t>
            </a:r>
          </a:p>
          <a:p>
            <a:endParaRPr lang="en-NZ" dirty="0" smtClean="0"/>
          </a:p>
          <a:p>
            <a:r>
              <a:rPr lang="en-NZ" dirty="0" smtClean="0"/>
              <a:t>‘Present’, ‘Marginal’ and ‘Absent’ calls calculated for each gene on each chip.  Only ‘Present’ genes used in further analyses.</a:t>
            </a:r>
          </a:p>
          <a:p>
            <a:endParaRPr lang="en-NZ" dirty="0" smtClean="0"/>
          </a:p>
          <a:p>
            <a:r>
              <a:rPr lang="en-NZ" dirty="0" smtClean="0"/>
              <a:t>Data log-transformed </a:t>
            </a:r>
          </a:p>
          <a:p>
            <a:endParaRPr lang="en-NZ" dirty="0" smtClean="0"/>
          </a:p>
          <a:p>
            <a:pPr>
              <a:buNone/>
            </a:pPr>
            <a:endParaRPr lang="en-NZ" dirty="0" smtClean="0"/>
          </a:p>
          <a:p>
            <a:endParaRPr lang="en-NZ" dirty="0"/>
          </a:p>
        </p:txBody>
      </p:sp>
      <p:pic>
        <p:nvPicPr>
          <p:cNvPr id="1026" name="Picture 2"/>
          <p:cNvPicPr>
            <a:picLocks noChangeAspect="1" noChangeArrowheads="1"/>
          </p:cNvPicPr>
          <p:nvPr/>
        </p:nvPicPr>
        <p:blipFill>
          <a:blip r:embed="rId3"/>
          <a:srcRect/>
          <a:stretch>
            <a:fillRect/>
          </a:stretch>
        </p:blipFill>
        <p:spPr bwMode="auto">
          <a:xfrm>
            <a:off x="6575484" y="4676817"/>
            <a:ext cx="2305050" cy="181927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err="1" smtClean="0"/>
              <a:t>Affymetrix</a:t>
            </a:r>
            <a:r>
              <a:rPr lang="en-NZ" dirty="0" smtClean="0"/>
              <a:t> microarray data…</a:t>
            </a:r>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Phenotypic data…</a:t>
            </a:r>
            <a:endParaRPr lang="en-NZ" dirty="0"/>
          </a:p>
        </p:txBody>
      </p:sp>
      <p:sp>
        <p:nvSpPr>
          <p:cNvPr id="3" name="Content Placeholder 2"/>
          <p:cNvSpPr>
            <a:spLocks noGrp="1"/>
          </p:cNvSpPr>
          <p:nvPr>
            <p:ph idx="1"/>
          </p:nvPr>
        </p:nvSpPr>
        <p:spPr>
          <a:xfrm>
            <a:off x="719138" y="1366838"/>
            <a:ext cx="7197725" cy="784207"/>
          </a:xfrm>
        </p:spPr>
        <p:txBody>
          <a:bodyPr/>
          <a:lstStyle/>
          <a:p>
            <a:r>
              <a:rPr lang="en-NZ" dirty="0" smtClean="0"/>
              <a:t>Data for </a:t>
            </a:r>
            <a:r>
              <a:rPr lang="en-NZ" dirty="0" smtClean="0"/>
              <a:t>13 </a:t>
            </a:r>
            <a:r>
              <a:rPr lang="en-NZ" dirty="0" smtClean="0"/>
              <a:t>phenotypic variables was available:</a:t>
            </a:r>
          </a:p>
          <a:p>
            <a:pPr>
              <a:buNone/>
            </a:pPr>
            <a:endParaRPr lang="en-NZ" dirty="0"/>
          </a:p>
        </p:txBody>
      </p:sp>
      <p:pic>
        <p:nvPicPr>
          <p:cNvPr id="2050" name="Picture 2"/>
          <p:cNvPicPr>
            <a:picLocks noChangeAspect="1" noChangeArrowheads="1"/>
          </p:cNvPicPr>
          <p:nvPr/>
        </p:nvPicPr>
        <p:blipFill>
          <a:blip r:embed="rId3"/>
          <a:srcRect/>
          <a:stretch>
            <a:fillRect/>
          </a:stretch>
        </p:blipFill>
        <p:spPr bwMode="auto">
          <a:xfrm>
            <a:off x="2892402" y="2071967"/>
            <a:ext cx="2300319" cy="4168534"/>
          </a:xfrm>
          <a:prstGeom prst="rect">
            <a:avLst/>
          </a:prstGeom>
          <a:noFill/>
          <a:ln w="9525">
            <a:noFill/>
            <a:miter lim="800000"/>
            <a:headEnd/>
            <a:tailEnd/>
          </a:ln>
        </p:spPr>
      </p:pic>
      <p:sp>
        <p:nvSpPr>
          <p:cNvPr id="6" name="Left Brace 5"/>
          <p:cNvSpPr/>
          <p:nvPr/>
        </p:nvSpPr>
        <p:spPr>
          <a:xfrm>
            <a:off x="2592423" y="2802226"/>
            <a:ext cx="182565" cy="2088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7" name="TextBox 6"/>
          <p:cNvSpPr txBox="1"/>
          <p:nvPr/>
        </p:nvSpPr>
        <p:spPr>
          <a:xfrm>
            <a:off x="1076393" y="3525470"/>
            <a:ext cx="1552543" cy="584775"/>
          </a:xfrm>
          <a:prstGeom prst="rect">
            <a:avLst/>
          </a:prstGeom>
          <a:noFill/>
        </p:spPr>
        <p:txBody>
          <a:bodyPr wrap="square" rtlCol="0">
            <a:spAutoFit/>
          </a:bodyPr>
          <a:lstStyle/>
          <a:p>
            <a:r>
              <a:rPr lang="en-NZ" sz="1600" i="1" dirty="0" smtClean="0"/>
              <a:t>Milk yield and composition</a:t>
            </a:r>
            <a:endParaRPr lang="en-NZ" sz="1600" i="1" dirty="0"/>
          </a:p>
        </p:txBody>
      </p:sp>
      <p:sp>
        <p:nvSpPr>
          <p:cNvPr id="8" name="Left Brace 7"/>
          <p:cNvSpPr/>
          <p:nvPr/>
        </p:nvSpPr>
        <p:spPr>
          <a:xfrm>
            <a:off x="2628936" y="4993007"/>
            <a:ext cx="182565" cy="7302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9" name="TextBox 8"/>
          <p:cNvSpPr txBox="1"/>
          <p:nvPr/>
        </p:nvSpPr>
        <p:spPr>
          <a:xfrm>
            <a:off x="693747" y="4956494"/>
            <a:ext cx="2490759" cy="830997"/>
          </a:xfrm>
          <a:prstGeom prst="rect">
            <a:avLst/>
          </a:prstGeom>
          <a:noFill/>
        </p:spPr>
        <p:txBody>
          <a:bodyPr wrap="square" rtlCol="0">
            <a:spAutoFit/>
          </a:bodyPr>
          <a:lstStyle/>
          <a:p>
            <a:r>
              <a:rPr lang="en-NZ" sz="1600" i="1" dirty="0" smtClean="0"/>
              <a:t>Endocrine: these variables also log-transformed</a:t>
            </a:r>
            <a:endParaRPr lang="en-NZ" sz="1600" i="1" dirty="0"/>
          </a:p>
        </p:txBody>
      </p:sp>
      <p:pic>
        <p:nvPicPr>
          <p:cNvPr id="2052" name="Picture 4" descr="Glass of milk"/>
          <p:cNvPicPr>
            <a:picLocks noChangeAspect="1" noChangeArrowheads="1"/>
          </p:cNvPicPr>
          <p:nvPr/>
        </p:nvPicPr>
        <p:blipFill>
          <a:blip r:embed="rId4"/>
          <a:srcRect/>
          <a:stretch>
            <a:fillRect/>
          </a:stretch>
        </p:blipFill>
        <p:spPr bwMode="auto">
          <a:xfrm>
            <a:off x="6011863" y="2833716"/>
            <a:ext cx="1905000" cy="2676525"/>
          </a:xfrm>
          <a:prstGeom prst="rect">
            <a:avLst/>
          </a:prstGeom>
          <a:noFill/>
        </p:spPr>
      </p:pic>
      <p:sp>
        <p:nvSpPr>
          <p:cNvPr id="10" name="TextBox 9"/>
          <p:cNvSpPr txBox="1"/>
          <p:nvPr/>
        </p:nvSpPr>
        <p:spPr>
          <a:xfrm>
            <a:off x="2965428" y="5692242"/>
            <a:ext cx="1970112" cy="338554"/>
          </a:xfrm>
          <a:prstGeom prst="rect">
            <a:avLst/>
          </a:prstGeom>
          <a:noFill/>
        </p:spPr>
        <p:txBody>
          <a:bodyPr wrap="square" rtlCol="0">
            <a:spAutoFit/>
          </a:bodyPr>
          <a:lstStyle/>
          <a:p>
            <a:r>
              <a:rPr lang="en-NZ" sz="1600" dirty="0" smtClean="0">
                <a:solidFill>
                  <a:schemeClr val="tx1">
                    <a:lumMod val="75000"/>
                  </a:schemeClr>
                </a:solidFill>
              </a:rPr>
              <a:t>Somatic cell count</a:t>
            </a:r>
            <a:endParaRPr lang="en-NZ" sz="1600" dirty="0">
              <a:solidFill>
                <a:schemeClr val="tx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cleaning…</a:t>
            </a:r>
            <a:endParaRPr lang="en-NZ" dirty="0"/>
          </a:p>
        </p:txBody>
      </p:sp>
      <p:sp>
        <p:nvSpPr>
          <p:cNvPr id="3" name="Content Placeholder 2"/>
          <p:cNvSpPr>
            <a:spLocks noGrp="1"/>
          </p:cNvSpPr>
          <p:nvPr>
            <p:ph idx="1"/>
          </p:nvPr>
        </p:nvSpPr>
        <p:spPr/>
        <p:txBody>
          <a:bodyPr/>
          <a:lstStyle/>
          <a:p>
            <a:r>
              <a:rPr lang="en-NZ" dirty="0" smtClean="0"/>
              <a:t>Size of dataset allowed us the luxury of </a:t>
            </a:r>
            <a:r>
              <a:rPr lang="en-NZ" dirty="0" err="1" smtClean="0"/>
              <a:t>subsetting</a:t>
            </a:r>
            <a:r>
              <a:rPr lang="en-NZ" dirty="0" smtClean="0"/>
              <a:t> it </a:t>
            </a:r>
          </a:p>
          <a:p>
            <a:pPr>
              <a:buNone/>
            </a:pPr>
            <a:r>
              <a:rPr lang="en-NZ" dirty="0" smtClean="0"/>
              <a:t>	to the very best data </a:t>
            </a:r>
            <a:r>
              <a:rPr lang="en-NZ" dirty="0" smtClean="0">
                <a:sym typeface="Wingdings" pitchFamily="2" charset="2"/>
              </a:rPr>
              <a:t></a:t>
            </a:r>
          </a:p>
          <a:p>
            <a:pPr>
              <a:buNone/>
            </a:pPr>
            <a:r>
              <a:rPr lang="en-NZ" dirty="0" smtClean="0">
                <a:sym typeface="Wingdings" pitchFamily="2" charset="2"/>
              </a:rPr>
              <a:t>		… thus increasing our chances of finding interesting, real correlations.</a:t>
            </a:r>
          </a:p>
          <a:p>
            <a:pPr>
              <a:buNone/>
            </a:pPr>
            <a:endParaRPr lang="en-NZ" dirty="0" smtClean="0">
              <a:sym typeface="Wingdings" pitchFamily="2" charset="2"/>
            </a:endParaRPr>
          </a:p>
          <a:p>
            <a:pPr lvl="0"/>
            <a:r>
              <a:rPr lang="en-NZ" dirty="0" smtClean="0">
                <a:sym typeface="Wingdings" pitchFamily="2" charset="2"/>
              </a:rPr>
              <a:t>For example:</a:t>
            </a:r>
          </a:p>
          <a:p>
            <a:pPr lvl="1"/>
            <a:r>
              <a:rPr lang="en-NZ" sz="1800" dirty="0" smtClean="0">
                <a:sym typeface="Wingdings" pitchFamily="2" charset="2"/>
              </a:rPr>
              <a:t>Only cows with phenotypic data recorded within +/- 2 days of the fat and liver biopsies were used </a:t>
            </a:r>
            <a:r>
              <a:rPr lang="en-NZ" sz="1800" dirty="0" smtClean="0">
                <a:sym typeface="Wingdings" pitchFamily="2" charset="2"/>
              </a:rPr>
              <a:t>to make sure that the relationship between the gene </a:t>
            </a:r>
            <a:r>
              <a:rPr lang="en-NZ" sz="1800" dirty="0" smtClean="0">
                <a:sym typeface="Wingdings" pitchFamily="2" charset="2"/>
              </a:rPr>
              <a:t>expression and phenotype data </a:t>
            </a:r>
            <a:r>
              <a:rPr lang="en-NZ" sz="1800" dirty="0" smtClean="0">
                <a:sym typeface="Wingdings" pitchFamily="2" charset="2"/>
              </a:rPr>
              <a:t>was as strong as possible.</a:t>
            </a:r>
            <a:endParaRPr lang="en-NZ" sz="1800" dirty="0" smtClean="0">
              <a:solidFill>
                <a:srgbClr val="FF0000"/>
              </a:solidFill>
              <a:sym typeface="Wingdings" pitchFamily="2" charset="2"/>
            </a:endParaRPr>
          </a:p>
          <a:p>
            <a:pPr lvl="1"/>
            <a:r>
              <a:rPr lang="en-NZ" sz="1800" dirty="0" smtClean="0">
                <a:sym typeface="Wingdings" pitchFamily="2" charset="2"/>
              </a:rPr>
              <a:t>Only cows biopsied on day 28 post calving were used, to minimize variability in the dataset due to stage of lactation</a:t>
            </a:r>
            <a:r>
              <a:rPr lang="en-NZ" dirty="0" smtClean="0">
                <a:sym typeface="Wingdings" pitchFamily="2" charset="2"/>
              </a:rPr>
              <a:t>.</a:t>
            </a:r>
          </a:p>
          <a:p>
            <a:pPr lvl="1"/>
            <a:r>
              <a:rPr lang="en-NZ" sz="1800" dirty="0" smtClean="0">
                <a:sym typeface="Wingdings" pitchFamily="2" charset="2"/>
              </a:rPr>
              <a:t>Only cows that were milked twice daily through the season were used to minimize potential variability in the dataset due to frequency of milking effects.</a:t>
            </a:r>
          </a:p>
          <a:p>
            <a:pPr>
              <a:buNone/>
            </a:pPr>
            <a:r>
              <a:rPr lang="en-NZ" dirty="0" smtClean="0"/>
              <a:t/>
            </a:r>
            <a:br>
              <a:rPr lang="en-NZ" dirty="0" smtClean="0"/>
            </a:br>
            <a:endParaRPr lang="en-NZ" dirty="0" smtClean="0">
              <a:sym typeface="Wingdings"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cleaning (cont)…</a:t>
            </a:r>
            <a:endParaRPr lang="en-NZ" dirty="0"/>
          </a:p>
        </p:txBody>
      </p:sp>
      <p:sp>
        <p:nvSpPr>
          <p:cNvPr id="3" name="Content Placeholder 2"/>
          <p:cNvSpPr>
            <a:spLocks noGrp="1"/>
          </p:cNvSpPr>
          <p:nvPr>
            <p:ph idx="1"/>
          </p:nvPr>
        </p:nvSpPr>
        <p:spPr>
          <a:xfrm>
            <a:off x="719138" y="1366838"/>
            <a:ext cx="6737389" cy="3157552"/>
          </a:xfrm>
        </p:spPr>
        <p:txBody>
          <a:bodyPr/>
          <a:lstStyle/>
          <a:p>
            <a:pPr lvl="0"/>
            <a:r>
              <a:rPr lang="en-NZ" sz="1800" dirty="0" smtClean="0">
                <a:sym typeface="Wingdings" pitchFamily="2" charset="2"/>
              </a:rPr>
              <a:t>Additionally, the phenotype data was plotted and cows with unusual values were excluded [e.g. cows with mastitis]</a:t>
            </a:r>
          </a:p>
          <a:p>
            <a:pPr>
              <a:buFont typeface="Arial" charset="0"/>
              <a:buChar char="•"/>
            </a:pPr>
            <a:endParaRPr lang="en-NZ" sz="1800" dirty="0" smtClean="0">
              <a:sym typeface="Wingdings" pitchFamily="2" charset="2"/>
            </a:endParaRPr>
          </a:p>
          <a:p>
            <a:pPr lvl="0"/>
            <a:endParaRPr lang="en-NZ" sz="1800" dirty="0" smtClean="0">
              <a:sym typeface="Wingdings" pitchFamily="2" charset="2"/>
            </a:endParaRPr>
          </a:p>
          <a:p>
            <a:pPr lvl="0"/>
            <a:endParaRPr lang="en-NZ" sz="1800" dirty="0" smtClean="0">
              <a:sym typeface="Wingdings" pitchFamily="2" charset="2"/>
            </a:endParaRPr>
          </a:p>
          <a:p>
            <a:pPr lvl="0"/>
            <a:endParaRPr lang="en-NZ" sz="1800" dirty="0" smtClean="0">
              <a:sym typeface="Wingdings" pitchFamily="2" charset="2"/>
            </a:endParaRPr>
          </a:p>
          <a:p>
            <a:pPr lvl="0"/>
            <a:endParaRPr lang="en-NZ" sz="1800" dirty="0" smtClean="0">
              <a:sym typeface="Wingdings" pitchFamily="2" charset="2"/>
            </a:endParaRPr>
          </a:p>
          <a:p>
            <a:pPr lvl="0"/>
            <a:endParaRPr lang="en-NZ" sz="1800" dirty="0" smtClean="0">
              <a:sym typeface="Wingdings" pitchFamily="2" charset="2"/>
            </a:endParaRPr>
          </a:p>
          <a:p>
            <a:pPr lvl="0">
              <a:buNone/>
            </a:pPr>
            <a:r>
              <a:rPr lang="en-NZ" dirty="0" smtClean="0"/>
              <a:t/>
            </a:r>
            <a:br>
              <a:rPr lang="en-NZ" dirty="0" smtClean="0"/>
            </a:br>
            <a:endParaRPr lang="en-NZ" dirty="0" smtClean="0">
              <a:sym typeface="Wingdings" pitchFamily="2" charset="2"/>
            </a:endParaRPr>
          </a:p>
        </p:txBody>
      </p:sp>
      <p:pic>
        <p:nvPicPr>
          <p:cNvPr id="1027" name="Picture 3"/>
          <p:cNvPicPr>
            <a:picLocks noChangeAspect="1" noChangeArrowheads="1"/>
          </p:cNvPicPr>
          <p:nvPr/>
        </p:nvPicPr>
        <p:blipFill>
          <a:blip r:embed="rId3"/>
          <a:srcRect b="15282"/>
          <a:stretch>
            <a:fillRect/>
          </a:stretch>
        </p:blipFill>
        <p:spPr bwMode="auto">
          <a:xfrm>
            <a:off x="5667390" y="2143607"/>
            <a:ext cx="2898582" cy="3108318"/>
          </a:xfrm>
          <a:prstGeom prst="rect">
            <a:avLst/>
          </a:prstGeom>
          <a:noFill/>
          <a:ln w="9525">
            <a:noFill/>
            <a:miter lim="800000"/>
            <a:headEnd/>
            <a:tailEnd/>
          </a:ln>
        </p:spPr>
      </p:pic>
      <p:sp>
        <p:nvSpPr>
          <p:cNvPr id="8" name="TextBox 7"/>
          <p:cNvSpPr txBox="1"/>
          <p:nvPr/>
        </p:nvSpPr>
        <p:spPr>
          <a:xfrm>
            <a:off x="592082" y="2187558"/>
            <a:ext cx="4856229" cy="5078313"/>
          </a:xfrm>
          <a:prstGeom prst="rect">
            <a:avLst/>
          </a:prstGeom>
          <a:noFill/>
        </p:spPr>
        <p:txBody>
          <a:bodyPr wrap="square" rtlCol="0">
            <a:spAutoFit/>
          </a:bodyPr>
          <a:lstStyle/>
          <a:p>
            <a:pPr marL="358775" indent="-358775">
              <a:buFont typeface="Arial" charset="0"/>
              <a:buChar char="•"/>
            </a:pPr>
            <a:r>
              <a:rPr lang="en-NZ" dirty="0" smtClean="0">
                <a:sym typeface="Wingdings" pitchFamily="2" charset="2"/>
              </a:rPr>
              <a:t>Outliers were also detected using </a:t>
            </a:r>
          </a:p>
          <a:p>
            <a:pPr marL="358775" indent="-358775"/>
            <a:r>
              <a:rPr lang="en-NZ" dirty="0" smtClean="0">
                <a:sym typeface="Wingdings" pitchFamily="2" charset="2"/>
              </a:rPr>
              <a:t>	Excel </a:t>
            </a:r>
            <a:r>
              <a:rPr lang="en-NZ" i="1" dirty="0" smtClean="0">
                <a:sym typeface="Wingdings" pitchFamily="2" charset="2"/>
              </a:rPr>
              <a:t>filters</a:t>
            </a:r>
            <a:r>
              <a:rPr lang="en-NZ" dirty="0" smtClean="0">
                <a:sym typeface="Wingdings" pitchFamily="2" charset="2"/>
              </a:rPr>
              <a:t>…</a:t>
            </a:r>
          </a:p>
          <a:p>
            <a:pPr marL="358775" indent="-358775"/>
            <a:endParaRPr lang="en-NZ" dirty="0" smtClean="0">
              <a:sym typeface="Wingdings" pitchFamily="2" charset="2"/>
            </a:endParaRPr>
          </a:p>
          <a:p>
            <a:pPr marL="358775" indent="-358775"/>
            <a:r>
              <a:rPr lang="en-NZ" dirty="0" smtClean="0">
                <a:sym typeface="Wingdings" pitchFamily="2" charset="2"/>
              </a:rPr>
              <a:t>	…and the </a:t>
            </a:r>
            <a:r>
              <a:rPr lang="en-NZ" i="1" dirty="0" smtClean="0">
                <a:sym typeface="Wingdings" pitchFamily="2" charset="2"/>
              </a:rPr>
              <a:t>Min-Max summaries</a:t>
            </a:r>
            <a:r>
              <a:rPr lang="en-NZ" dirty="0" smtClean="0">
                <a:sym typeface="Wingdings" pitchFamily="2" charset="2"/>
              </a:rPr>
              <a:t> at the bottom of the spreadsheet.  These are also useful for detecting skewed data.</a:t>
            </a:r>
          </a:p>
          <a:p>
            <a:pPr marL="358775" indent="-358775"/>
            <a:endParaRPr lang="en-NZ" dirty="0" smtClean="0">
              <a:sym typeface="Wingdings" pitchFamily="2" charset="2"/>
            </a:endParaRPr>
          </a:p>
          <a:p>
            <a:pPr lvl="1">
              <a:buNone/>
            </a:pPr>
            <a:endParaRPr lang="en-NZ" dirty="0" smtClean="0">
              <a:sym typeface="Wingdings" pitchFamily="2" charset="2"/>
            </a:endParaRPr>
          </a:p>
          <a:p>
            <a:pPr lvl="1">
              <a:buNone/>
            </a:pPr>
            <a:endParaRPr lang="en-NZ" dirty="0" smtClean="0">
              <a:sym typeface="Wingdings" pitchFamily="2" charset="2"/>
            </a:endParaRPr>
          </a:p>
          <a:p>
            <a:pPr lvl="1">
              <a:buNone/>
            </a:pPr>
            <a:endParaRPr lang="en-NZ" dirty="0" smtClean="0">
              <a:sym typeface="Wingdings" pitchFamily="2" charset="2"/>
            </a:endParaRPr>
          </a:p>
          <a:p>
            <a:pPr lvl="1">
              <a:buNone/>
            </a:pPr>
            <a:endParaRPr lang="en-NZ" dirty="0" smtClean="0">
              <a:sym typeface="Wingdings" pitchFamily="2" charset="2"/>
            </a:endParaRPr>
          </a:p>
          <a:p>
            <a:pPr marL="358775" lvl="0" indent="-358775">
              <a:buFont typeface="Arial" charset="0"/>
              <a:buChar char="•"/>
            </a:pPr>
            <a:endParaRPr lang="en-NZ" dirty="0" smtClean="0">
              <a:sym typeface="Wingdings" pitchFamily="2" charset="2"/>
            </a:endParaRPr>
          </a:p>
          <a:p>
            <a:pPr marL="358775" lvl="0" indent="-358775">
              <a:buFont typeface="Arial" charset="0"/>
              <a:buChar char="•"/>
            </a:pPr>
            <a:r>
              <a:rPr lang="en-NZ" dirty="0" smtClean="0">
                <a:sym typeface="Wingdings" pitchFamily="2" charset="2"/>
              </a:rPr>
              <a:t>After </a:t>
            </a:r>
            <a:r>
              <a:rPr lang="en-NZ" dirty="0" err="1" smtClean="0">
                <a:sym typeface="Wingdings" pitchFamily="2" charset="2"/>
              </a:rPr>
              <a:t>subsetting</a:t>
            </a:r>
            <a:r>
              <a:rPr lang="en-NZ" dirty="0" smtClean="0">
                <a:sym typeface="Wingdings" pitchFamily="2" charset="2"/>
              </a:rPr>
              <a:t> the data to the required high quality data, 121 cows still remained </a:t>
            </a:r>
          </a:p>
          <a:p>
            <a:pPr marL="358775" lvl="0" indent="-358775" algn="ctr"/>
            <a:r>
              <a:rPr lang="en-NZ" dirty="0" smtClean="0">
                <a:sym typeface="Wingdings" pitchFamily="2" charset="2"/>
              </a:rPr>
              <a:t> </a:t>
            </a:r>
          </a:p>
          <a:p>
            <a:pPr lvl="0">
              <a:buFont typeface="Arial" charset="0"/>
              <a:buChar char="•"/>
            </a:pPr>
            <a:endParaRPr lang="en-NZ" dirty="0" smtClean="0">
              <a:sym typeface="Wingdings" pitchFamily="2" charset="2"/>
            </a:endParaRPr>
          </a:p>
          <a:p>
            <a:pPr lvl="0"/>
            <a:endParaRPr lang="en-NZ" dirty="0" smtClean="0">
              <a:sym typeface="Wingdings" pitchFamily="2" charset="2"/>
            </a:endParaRPr>
          </a:p>
          <a:p>
            <a:endParaRPr lang="en-NZ" dirty="0"/>
          </a:p>
        </p:txBody>
      </p:sp>
      <p:sp>
        <p:nvSpPr>
          <p:cNvPr id="12" name="TextBox 11"/>
          <p:cNvSpPr txBox="1"/>
          <p:nvPr/>
        </p:nvSpPr>
        <p:spPr>
          <a:xfrm>
            <a:off x="4316142" y="5056412"/>
            <a:ext cx="1387494" cy="307777"/>
          </a:xfrm>
          <a:prstGeom prst="rect">
            <a:avLst/>
          </a:prstGeom>
          <a:noFill/>
        </p:spPr>
        <p:txBody>
          <a:bodyPr wrap="square" rtlCol="0">
            <a:spAutoFit/>
          </a:bodyPr>
          <a:lstStyle/>
          <a:p>
            <a:r>
              <a:rPr lang="en-NZ" sz="1400" dirty="0" smtClean="0"/>
              <a:t>Max = 1760</a:t>
            </a:r>
            <a:endParaRPr lang="en-NZ" sz="1400" dirty="0"/>
          </a:p>
        </p:txBody>
      </p:sp>
      <p:sp>
        <p:nvSpPr>
          <p:cNvPr id="14" name="TextBox 13"/>
          <p:cNvSpPr txBox="1"/>
          <p:nvPr/>
        </p:nvSpPr>
        <p:spPr>
          <a:xfrm>
            <a:off x="446032" y="5064248"/>
            <a:ext cx="1387494" cy="307777"/>
          </a:xfrm>
          <a:prstGeom prst="rect">
            <a:avLst/>
          </a:prstGeom>
          <a:noFill/>
        </p:spPr>
        <p:txBody>
          <a:bodyPr wrap="square" rtlCol="0">
            <a:spAutoFit/>
          </a:bodyPr>
          <a:lstStyle/>
          <a:p>
            <a:r>
              <a:rPr lang="en-NZ" sz="1400" dirty="0" smtClean="0"/>
              <a:t>Average = 110</a:t>
            </a:r>
            <a:endParaRPr lang="en-NZ" sz="1400" dirty="0"/>
          </a:p>
        </p:txBody>
      </p:sp>
      <p:grpSp>
        <p:nvGrpSpPr>
          <p:cNvPr id="21" name="Group 20"/>
          <p:cNvGrpSpPr/>
          <p:nvPr/>
        </p:nvGrpSpPr>
        <p:grpSpPr>
          <a:xfrm>
            <a:off x="1200640" y="4112872"/>
            <a:ext cx="3480899" cy="922700"/>
            <a:chOff x="1176291" y="4889520"/>
            <a:chExt cx="3304426" cy="657234"/>
          </a:xfrm>
        </p:grpSpPr>
        <p:pic>
          <p:nvPicPr>
            <p:cNvPr id="17" name="Picture 3"/>
            <p:cNvPicPr>
              <a:picLocks noChangeAspect="1" noChangeArrowheads="1"/>
            </p:cNvPicPr>
            <p:nvPr/>
          </p:nvPicPr>
          <p:blipFill>
            <a:blip r:embed="rId3"/>
            <a:srcRect t="87942"/>
            <a:stretch>
              <a:fillRect/>
            </a:stretch>
          </p:blipFill>
          <p:spPr bwMode="auto">
            <a:xfrm>
              <a:off x="1176291" y="4889520"/>
              <a:ext cx="3214503" cy="490628"/>
            </a:xfrm>
            <a:prstGeom prst="rect">
              <a:avLst/>
            </a:prstGeom>
            <a:noFill/>
            <a:ln w="9525">
              <a:noFill/>
              <a:miter lim="800000"/>
              <a:headEnd/>
              <a:tailEnd/>
            </a:ln>
          </p:spPr>
        </p:pic>
        <p:sp>
          <p:nvSpPr>
            <p:cNvPr id="18" name="Oval 17"/>
            <p:cNvSpPr/>
            <p:nvPr/>
          </p:nvSpPr>
          <p:spPr>
            <a:xfrm>
              <a:off x="1176291" y="5072085"/>
              <a:ext cx="1058878" cy="40164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noFill/>
              </a:endParaRPr>
            </a:p>
          </p:txBody>
        </p:sp>
        <p:sp>
          <p:nvSpPr>
            <p:cNvPr id="19" name="Oval 18"/>
            <p:cNvSpPr/>
            <p:nvPr/>
          </p:nvSpPr>
          <p:spPr>
            <a:xfrm>
              <a:off x="3440097" y="5145111"/>
              <a:ext cx="693747" cy="40164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noFill/>
              </a:endParaRPr>
            </a:p>
          </p:txBody>
        </p:sp>
        <p:sp>
          <p:nvSpPr>
            <p:cNvPr id="20" name="Oval 19"/>
            <p:cNvSpPr/>
            <p:nvPr/>
          </p:nvSpPr>
          <p:spPr>
            <a:xfrm>
              <a:off x="3786970" y="5145111"/>
              <a:ext cx="693747" cy="40164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noFill/>
              </a:endParaRPr>
            </a:p>
          </p:txBody>
        </p:sp>
      </p:grpSp>
      <p:cxnSp>
        <p:nvCxnSpPr>
          <p:cNvPr id="26" name="Straight Arrow Connector 25"/>
          <p:cNvCxnSpPr/>
          <p:nvPr/>
        </p:nvCxnSpPr>
        <p:spPr>
          <a:xfrm>
            <a:off x="4572000" y="2443149"/>
            <a:ext cx="2355089" cy="94933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38454" y="4970382"/>
            <a:ext cx="1387494" cy="307777"/>
          </a:xfrm>
          <a:prstGeom prst="rect">
            <a:avLst/>
          </a:prstGeom>
          <a:noFill/>
        </p:spPr>
        <p:txBody>
          <a:bodyPr wrap="square" rtlCol="0">
            <a:spAutoFit/>
          </a:bodyPr>
          <a:lstStyle/>
          <a:p>
            <a:r>
              <a:rPr lang="en-NZ" sz="1400" dirty="0" smtClean="0"/>
              <a:t>Min = 0</a:t>
            </a:r>
            <a:endParaRPr lang="en-NZ" sz="1400" dirty="0"/>
          </a:p>
        </p:txBody>
      </p:sp>
      <p:cxnSp>
        <p:nvCxnSpPr>
          <p:cNvPr id="31" name="Straight Arrow Connector 30"/>
          <p:cNvCxnSpPr/>
          <p:nvPr/>
        </p:nvCxnSpPr>
        <p:spPr>
          <a:xfrm rot="16200000" flipV="1">
            <a:off x="1833526" y="4670442"/>
            <a:ext cx="182565" cy="18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19138" y="4801672"/>
            <a:ext cx="481502" cy="262576"/>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419129" y="4900406"/>
            <a:ext cx="218274" cy="117375"/>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653" y="4815608"/>
            <a:ext cx="481502" cy="262576"/>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NZ" dirty="0" smtClean="0"/>
              <a:t>R used to do the analyses </a:t>
            </a:r>
            <a:r>
              <a:rPr lang="en-NZ" dirty="0" smtClean="0">
                <a:sym typeface="Wingdings" pitchFamily="2" charset="2"/>
              </a:rPr>
              <a:t></a:t>
            </a:r>
            <a:endParaRPr lang="en-NZ" dirty="0" smtClean="0"/>
          </a:p>
          <a:p>
            <a:endParaRPr lang="en-NZ" dirty="0" smtClean="0"/>
          </a:p>
          <a:p>
            <a:r>
              <a:rPr lang="en-NZ" dirty="0" smtClean="0"/>
              <a:t>Raw microarray data files = 630MB!!</a:t>
            </a:r>
          </a:p>
          <a:p>
            <a:endParaRPr lang="en-NZ" dirty="0" smtClean="0"/>
          </a:p>
          <a:p>
            <a:r>
              <a:rPr lang="en-NZ" dirty="0" smtClean="0"/>
              <a:t>Linux used to run the analyses as Windows did not have enough memory!</a:t>
            </a:r>
          </a:p>
          <a:p>
            <a:endParaRPr lang="en-NZ" dirty="0" smtClean="0"/>
          </a:p>
          <a:p>
            <a:r>
              <a:rPr lang="en-NZ" dirty="0" err="1" smtClean="0"/>
              <a:t>PuTTY</a:t>
            </a:r>
            <a:r>
              <a:rPr lang="en-NZ" dirty="0" smtClean="0"/>
              <a:t> used to access Linux server from my Windows machine.  = </a:t>
            </a:r>
            <a:r>
              <a:rPr lang="en-NZ" i="1" dirty="0" smtClean="0"/>
              <a:t>a terminal emulator </a:t>
            </a:r>
            <a:r>
              <a:rPr lang="en-NZ" dirty="0" smtClean="0"/>
              <a:t>i.e. provides a ‘window’ to the Linux server.</a:t>
            </a:r>
          </a:p>
          <a:p>
            <a:pPr>
              <a:buNone/>
            </a:pPr>
            <a:endParaRPr lang="en-NZ" dirty="0" smtClean="0"/>
          </a:p>
          <a:p>
            <a:r>
              <a:rPr lang="en-NZ" dirty="0" err="1" smtClean="0"/>
              <a:t>Xming</a:t>
            </a:r>
            <a:r>
              <a:rPr lang="en-NZ" dirty="0" smtClean="0"/>
              <a:t> is another tool for accessing a Linux server from your desktop.  Has the advantage that also includes a graphics window.</a:t>
            </a:r>
            <a:endParaRPr lang="en-NZ" dirty="0"/>
          </a:p>
        </p:txBody>
      </p:sp>
      <p:pic>
        <p:nvPicPr>
          <p:cNvPr id="1026" name="Picture 2"/>
          <p:cNvPicPr>
            <a:picLocks noChangeAspect="1" noChangeArrowheads="1"/>
          </p:cNvPicPr>
          <p:nvPr/>
        </p:nvPicPr>
        <p:blipFill>
          <a:blip r:embed="rId3"/>
          <a:srcRect/>
          <a:stretch>
            <a:fillRect/>
          </a:stretch>
        </p:blipFill>
        <p:spPr bwMode="auto">
          <a:xfrm>
            <a:off x="7712118" y="4268799"/>
            <a:ext cx="1230934" cy="971522"/>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Data analysis…</a:t>
            </a:r>
            <a:endParaRPr lang="en-NZ"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570" y="449263"/>
            <a:ext cx="7197725" cy="719137"/>
          </a:xfrm>
        </p:spPr>
        <p:txBody>
          <a:bodyPr/>
          <a:lstStyle/>
          <a:p>
            <a:r>
              <a:rPr lang="en-NZ" dirty="0" smtClean="0"/>
              <a:t>Correlation analysis: gene expression versus phenotype…</a:t>
            </a:r>
            <a:endParaRPr lang="en-NZ" dirty="0"/>
          </a:p>
        </p:txBody>
      </p:sp>
      <p:sp>
        <p:nvSpPr>
          <p:cNvPr id="3" name="Content Placeholder 2"/>
          <p:cNvSpPr>
            <a:spLocks noGrp="1"/>
          </p:cNvSpPr>
          <p:nvPr>
            <p:ph idx="1"/>
          </p:nvPr>
        </p:nvSpPr>
        <p:spPr>
          <a:xfrm>
            <a:off x="477880" y="1490706"/>
            <a:ext cx="7197725" cy="5078412"/>
          </a:xfrm>
        </p:spPr>
        <p:txBody>
          <a:bodyPr/>
          <a:lstStyle/>
          <a:p>
            <a:r>
              <a:rPr lang="en-NZ" dirty="0" smtClean="0"/>
              <a:t>Interested in finding genes which changed in expression with phenotype.</a:t>
            </a:r>
          </a:p>
          <a:p>
            <a:pPr>
              <a:buNone/>
            </a:pPr>
            <a:endParaRPr lang="en-NZ" dirty="0" smtClean="0"/>
          </a:p>
          <a:p>
            <a:pPr>
              <a:buFont typeface="Arial" charset="0"/>
              <a:buChar char="•"/>
            </a:pPr>
            <a:r>
              <a:rPr lang="en-NZ" dirty="0" smtClean="0"/>
              <a:t>Started with a simple correlation analysis: Pearson correlations between all phenotype and gene combinations determined, using two FOR loops in R.</a:t>
            </a:r>
          </a:p>
          <a:p>
            <a:pPr>
              <a:buNone/>
            </a:pPr>
            <a:endParaRPr lang="en-NZ" dirty="0" smtClean="0"/>
          </a:p>
          <a:p>
            <a:r>
              <a:rPr lang="en-NZ" dirty="0" smtClean="0">
                <a:sym typeface="Wingdings" pitchFamily="2" charset="2"/>
              </a:rPr>
              <a:t>Number of combinations to test:</a:t>
            </a:r>
          </a:p>
          <a:p>
            <a:pPr algn="ctr">
              <a:buNone/>
            </a:pPr>
            <a:r>
              <a:rPr lang="en-NZ" dirty="0" smtClean="0">
                <a:sym typeface="Wingdings" pitchFamily="2" charset="2"/>
              </a:rPr>
              <a:t>24128 genes x (</a:t>
            </a:r>
            <a:r>
              <a:rPr lang="en-NZ" dirty="0" smtClean="0">
                <a:sym typeface="Wingdings" pitchFamily="2" charset="2"/>
              </a:rPr>
              <a:t>13+4</a:t>
            </a:r>
            <a:r>
              <a:rPr lang="en-NZ" dirty="0" smtClean="0">
                <a:sym typeface="Wingdings" pitchFamily="2" charset="2"/>
              </a:rPr>
              <a:t>) </a:t>
            </a:r>
            <a:r>
              <a:rPr lang="en-NZ" dirty="0" smtClean="0">
                <a:sym typeface="Wingdings" pitchFamily="2" charset="2"/>
              </a:rPr>
              <a:t>phenotypes</a:t>
            </a:r>
            <a:r>
              <a:rPr lang="en-NZ" dirty="0" smtClean="0">
                <a:sym typeface="Wingdings" pitchFamily="2" charset="2"/>
              </a:rPr>
              <a:t> </a:t>
            </a:r>
            <a:r>
              <a:rPr lang="en-NZ" dirty="0" smtClean="0">
                <a:sym typeface="Wingdings" pitchFamily="2" charset="2"/>
              </a:rPr>
              <a:t>x 2 sample types = </a:t>
            </a:r>
            <a:r>
              <a:rPr lang="en-NZ" dirty="0" smtClean="0">
                <a:sym typeface="Wingdings" pitchFamily="2" charset="2"/>
              </a:rPr>
              <a:t>820,352!</a:t>
            </a:r>
            <a:endParaRPr lang="en-NZ" dirty="0" smtClean="0">
              <a:sym typeface="Wingdings" pitchFamily="2" charset="2"/>
            </a:endParaRPr>
          </a:p>
          <a:p>
            <a:pPr>
              <a:buNone/>
            </a:pPr>
            <a:endParaRPr lang="en-NZ" dirty="0" smtClean="0">
              <a:sym typeface="Wingdings" pitchFamily="2" charset="2"/>
            </a:endParaRPr>
          </a:p>
          <a:p>
            <a:pPr>
              <a:buFont typeface="Arial" charset="0"/>
              <a:buChar char="•"/>
            </a:pPr>
            <a:r>
              <a:rPr lang="en-NZ" dirty="0" smtClean="0">
                <a:sym typeface="Wingdings" pitchFamily="2" charset="2"/>
              </a:rPr>
              <a:t>Using </a:t>
            </a:r>
            <a:r>
              <a:rPr lang="en-NZ" dirty="0" err="1" smtClean="0">
                <a:sym typeface="Wingdings" pitchFamily="2" charset="2"/>
              </a:rPr>
              <a:t>linux</a:t>
            </a:r>
            <a:r>
              <a:rPr lang="en-NZ" dirty="0" smtClean="0">
                <a:sym typeface="Wingdings" pitchFamily="2" charset="2"/>
              </a:rPr>
              <a:t>, R handled this comfortably in &lt; 1 hour </a:t>
            </a:r>
          </a:p>
          <a:p>
            <a:pPr>
              <a:buFont typeface="Arial" charset="0"/>
              <a:buChar char="•"/>
            </a:pPr>
            <a:endParaRPr lang="en-NZ" dirty="0" smtClean="0">
              <a:sym typeface="Wingdings" pitchFamily="2" charset="2"/>
            </a:endParaRPr>
          </a:p>
          <a:p>
            <a:pPr>
              <a:buNone/>
            </a:pPr>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63492"/>
            <a:ext cx="7197725" cy="719137"/>
          </a:xfrm>
        </p:spPr>
        <p:txBody>
          <a:bodyPr/>
          <a:lstStyle/>
          <a:p>
            <a:r>
              <a:rPr lang="en-NZ" dirty="0" smtClean="0"/>
              <a:t>Correlation analysis: results…</a:t>
            </a:r>
            <a:endParaRPr lang="en-NZ" dirty="0"/>
          </a:p>
        </p:txBody>
      </p:sp>
      <p:sp>
        <p:nvSpPr>
          <p:cNvPr id="3" name="Content Placeholder 2"/>
          <p:cNvSpPr>
            <a:spLocks noGrp="1"/>
          </p:cNvSpPr>
          <p:nvPr>
            <p:ph idx="1"/>
          </p:nvPr>
        </p:nvSpPr>
        <p:spPr>
          <a:xfrm>
            <a:off x="477879" y="1311246"/>
            <a:ext cx="7438983" cy="5078412"/>
          </a:xfrm>
        </p:spPr>
        <p:txBody>
          <a:bodyPr/>
          <a:lstStyle/>
          <a:p>
            <a:r>
              <a:rPr lang="en-NZ" dirty="0" smtClean="0">
                <a:sym typeface="Wingdings" pitchFamily="2" charset="2"/>
              </a:rPr>
              <a:t>Significantly correlated genes defined as: p-value &lt; 0.05; fold change for 90</a:t>
            </a:r>
            <a:r>
              <a:rPr lang="en-NZ" baseline="30000" dirty="0" smtClean="0">
                <a:sym typeface="Wingdings" pitchFamily="2" charset="2"/>
              </a:rPr>
              <a:t>th</a:t>
            </a:r>
            <a:r>
              <a:rPr lang="en-NZ" dirty="0" smtClean="0">
                <a:sym typeface="Wingdings" pitchFamily="2" charset="2"/>
              </a:rPr>
              <a:t> versus 10</a:t>
            </a:r>
            <a:r>
              <a:rPr lang="en-NZ" baseline="30000" dirty="0" smtClean="0">
                <a:sym typeface="Wingdings" pitchFamily="2" charset="2"/>
              </a:rPr>
              <a:t>th</a:t>
            </a:r>
            <a:r>
              <a:rPr lang="en-NZ" dirty="0" smtClean="0">
                <a:sym typeface="Wingdings" pitchFamily="2" charset="2"/>
              </a:rPr>
              <a:t> percentile </a:t>
            </a:r>
            <a:r>
              <a:rPr lang="en-NZ" dirty="0" smtClean="0">
                <a:sym typeface="Wingdings" pitchFamily="2" charset="2"/>
              </a:rPr>
              <a:t>&gt; </a:t>
            </a:r>
            <a:r>
              <a:rPr lang="en-NZ" dirty="0" smtClean="0">
                <a:sym typeface="Wingdings" pitchFamily="2" charset="2"/>
              </a:rPr>
              <a:t>1.2; number of “Present” </a:t>
            </a:r>
            <a:r>
              <a:rPr lang="en-NZ" dirty="0" smtClean="0">
                <a:sym typeface="Wingdings" pitchFamily="2" charset="2"/>
              </a:rPr>
              <a:t>genes</a:t>
            </a:r>
            <a:r>
              <a:rPr lang="en-NZ" dirty="0" smtClean="0">
                <a:sym typeface="Wingdings" pitchFamily="2" charset="2"/>
              </a:rPr>
              <a:t> </a:t>
            </a:r>
            <a:r>
              <a:rPr lang="en-NZ" dirty="0" smtClean="0">
                <a:sym typeface="Wingdings" pitchFamily="2" charset="2"/>
              </a:rPr>
              <a:t>&gt;100</a:t>
            </a:r>
          </a:p>
          <a:p>
            <a:r>
              <a:rPr lang="en-NZ" dirty="0" smtClean="0">
                <a:sym typeface="Wingdings" pitchFamily="2" charset="2"/>
              </a:rPr>
              <a:t>Numbers looked reasonable:</a:t>
            </a: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r>
              <a:rPr lang="en-NZ" dirty="0" smtClean="0">
                <a:sym typeface="Wingdings" pitchFamily="2" charset="2"/>
              </a:rPr>
              <a:t>Included </a:t>
            </a:r>
            <a:r>
              <a:rPr lang="en-NZ" dirty="0" smtClean="0"/>
              <a:t>7 </a:t>
            </a:r>
            <a:r>
              <a:rPr lang="en-NZ" dirty="0" smtClean="0"/>
              <a:t>fat and 19</a:t>
            </a:r>
            <a:r>
              <a:rPr lang="en-NZ" dirty="0" smtClean="0"/>
              <a:t> liver</a:t>
            </a:r>
            <a:r>
              <a:rPr lang="en-NZ" dirty="0" smtClean="0"/>
              <a:t> </a:t>
            </a:r>
            <a:r>
              <a:rPr lang="en-NZ" dirty="0" smtClean="0"/>
              <a:t>genes in the </a:t>
            </a:r>
            <a:r>
              <a:rPr lang="en-NZ" dirty="0" err="1" smtClean="0"/>
              <a:t>mTOR</a:t>
            </a:r>
            <a:r>
              <a:rPr lang="en-NZ" dirty="0" smtClean="0"/>
              <a:t> signalling </a:t>
            </a:r>
            <a:r>
              <a:rPr lang="en-NZ" dirty="0" smtClean="0"/>
              <a:t>pathway, </a:t>
            </a:r>
            <a:r>
              <a:rPr lang="en-NZ" dirty="0" smtClean="0"/>
              <a:t>which was within the bounds of expectation </a:t>
            </a:r>
            <a:r>
              <a:rPr lang="en-NZ" dirty="0" smtClean="0">
                <a:sym typeface="Wingdings" pitchFamily="2" charset="2"/>
              </a:rPr>
              <a:t></a:t>
            </a: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a:p>
            <a:endParaRPr lang="en-NZ" dirty="0" smtClean="0">
              <a:sym typeface="Wingdings" pitchFamily="2" charset="2"/>
            </a:endParaRPr>
          </a:p>
        </p:txBody>
      </p:sp>
      <p:pic>
        <p:nvPicPr>
          <p:cNvPr id="2051" name="Picture 3"/>
          <p:cNvPicPr>
            <a:picLocks noChangeAspect="1" noChangeArrowheads="1"/>
          </p:cNvPicPr>
          <p:nvPr/>
        </p:nvPicPr>
        <p:blipFill>
          <a:blip r:embed="rId3"/>
          <a:srcRect/>
          <a:stretch>
            <a:fillRect/>
          </a:stretch>
        </p:blipFill>
        <p:spPr bwMode="auto">
          <a:xfrm>
            <a:off x="2162142" y="2771766"/>
            <a:ext cx="4105275" cy="28003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AgResearch">
  <a:themeElements>
    <a:clrScheme name="AgResearch 1">
      <a:dk1>
        <a:srgbClr val="666666"/>
      </a:dk1>
      <a:lt1>
        <a:srgbClr val="FFFFFF"/>
      </a:lt1>
      <a:dk2>
        <a:srgbClr val="66CC00"/>
      </a:dk2>
      <a:lt2>
        <a:srgbClr val="808080"/>
      </a:lt2>
      <a:accent1>
        <a:srgbClr val="6A99CD"/>
      </a:accent1>
      <a:accent2>
        <a:srgbClr val="66CC00"/>
      </a:accent2>
      <a:accent3>
        <a:srgbClr val="FFFFFF"/>
      </a:accent3>
      <a:accent4>
        <a:srgbClr val="565656"/>
      </a:accent4>
      <a:accent5>
        <a:srgbClr val="B9CAE3"/>
      </a:accent5>
      <a:accent6>
        <a:srgbClr val="5CB900"/>
      </a:accent6>
      <a:hlink>
        <a:srgbClr val="FF6666"/>
      </a:hlink>
      <a:folHlink>
        <a:srgbClr val="00CCFF"/>
      </a:folHlink>
    </a:clrScheme>
    <a:fontScheme name="AgResear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gResearch 1">
        <a:dk1>
          <a:srgbClr val="666666"/>
        </a:dk1>
        <a:lt1>
          <a:srgbClr val="FFFFFF"/>
        </a:lt1>
        <a:dk2>
          <a:srgbClr val="66CC00"/>
        </a:dk2>
        <a:lt2>
          <a:srgbClr val="808080"/>
        </a:lt2>
        <a:accent1>
          <a:srgbClr val="6A99CD"/>
        </a:accent1>
        <a:accent2>
          <a:srgbClr val="66CC00"/>
        </a:accent2>
        <a:accent3>
          <a:srgbClr val="FFFFFF"/>
        </a:accent3>
        <a:accent4>
          <a:srgbClr val="565656"/>
        </a:accent4>
        <a:accent5>
          <a:srgbClr val="B9CAE3"/>
        </a:accent5>
        <a:accent6>
          <a:srgbClr val="5CB900"/>
        </a:accent6>
        <a:hlink>
          <a:srgbClr val="FF6666"/>
        </a:hlink>
        <a:folHlink>
          <a:srgbClr val="00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AgResearch</Template>
  <TotalTime>5696</TotalTime>
  <Words>1298</Words>
  <Application>Microsoft Office PowerPoint</Application>
  <PresentationFormat>On-screen Show (4:3)</PresentationFormat>
  <Paragraphs>166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AgResearch</vt:lpstr>
      <vt:lpstr>Slide 1</vt:lpstr>
      <vt:lpstr>The data…</vt:lpstr>
      <vt:lpstr>Affymetrix microarray data…</vt:lpstr>
      <vt:lpstr>Phenotypic data…</vt:lpstr>
      <vt:lpstr>Data cleaning…</vt:lpstr>
      <vt:lpstr>Data cleaning (cont)…</vt:lpstr>
      <vt:lpstr>Data analysis…</vt:lpstr>
      <vt:lpstr>Correlation analysis: gene expression versus phenotype…</vt:lpstr>
      <vt:lpstr>Correlation analysis: results…</vt:lpstr>
      <vt:lpstr>Visualization of the results…</vt:lpstr>
      <vt:lpstr>Visualization of the results…</vt:lpstr>
      <vt:lpstr>Summary…</vt:lpstr>
      <vt:lpstr>Thank-you</vt:lpstr>
    </vt:vector>
  </TitlesOfParts>
  <Company>AgResearch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dc:title>
  <dc:creator>parkngz</dc:creator>
  <cp:lastModifiedBy>parkngz</cp:lastModifiedBy>
  <cp:revision>190</cp:revision>
  <dcterms:created xsi:type="dcterms:W3CDTF">2007-04-10T01:31:27Z</dcterms:created>
  <dcterms:modified xsi:type="dcterms:W3CDTF">2009-11-29T18:58:26Z</dcterms:modified>
</cp:coreProperties>
</file>