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Default Extension="bin" ContentType="application/vnd.openxmlformats-officedocument.presentationml.printerSettings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Default Extension="png" ContentType="image/png"/>
  <Override PartName="/ppt/notesMasters/notesMaster1.xml" ContentType="application/vnd.openxmlformats-officedocument.presentationml.notesMaster+xml"/>
  <Default Extension="pdf" ContentType="application/pdf"/>
  <Override PartName="/docProps/core.xml" ContentType="application/vnd.openxmlformats-package.core-properties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4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18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slides/slide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Default Extension="xml" ContentType="application/xml"/>
  <Override PartName="/ppt/handoutMasters/handoutMaster1.xml" ContentType="application/vnd.openxmlformats-officedocument.presentationml.handoutMaster+xml"/>
  <Default Extension="jpeg" ContentType="image/jpeg"/>
  <Default Extension="rels" ContentType="application/vnd.openxmlformats-package.relationships+xml"/>
  <Default Extension="tiff" ContentType="image/tiff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1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8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5" r:id="rId20"/>
    <p:sldId id="276" r:id="rId21"/>
    <p:sldId id="277" r:id="rId22"/>
    <p:sldId id="257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Gill Sans Light" pitchFamily="63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Gill Sans Light" pitchFamily="63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Gill Sans Light" pitchFamily="63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Gill Sans Light" pitchFamily="63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Gill Sans Light" pitchFamily="63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Gill Sans Light" pitchFamily="63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Gill Sans Light" pitchFamily="63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Gill Sans Light" pitchFamily="63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Gill Sans Light" pitchFamily="63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FFFF00"/>
    <a:srgbClr val="FF5B6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4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Gill Sans Light" pitchFamily="37" charset="0"/>
                <a:ea typeface="ＭＳ Ｐゴシック" pitchFamily="84" charset="-128"/>
                <a:cs typeface="ＭＳ Ｐゴシック" pitchFamily="8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Gill Sans Light" pitchFamily="37" charset="0"/>
                <a:ea typeface="ＭＳ Ｐゴシック" pitchFamily="84" charset="-128"/>
                <a:cs typeface="ＭＳ Ｐゴシック" pitchFamily="8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Gill Sans Light" pitchFamily="37" charset="0"/>
                <a:ea typeface="ＭＳ Ｐゴシック" pitchFamily="84" charset="-128"/>
                <a:cs typeface="ＭＳ Ｐゴシック" pitchFamily="8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2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Gill Sans Light" pitchFamily="37" charset="0"/>
                <a:ea typeface="ＭＳ Ｐゴシック" pitchFamily="84" charset="-128"/>
                <a:cs typeface="ＭＳ Ｐゴシック" pitchFamily="84" charset="-128"/>
              </a:defRPr>
            </a:lvl1pPr>
          </a:lstStyle>
          <a:p>
            <a:pPr>
              <a:defRPr/>
            </a:pPr>
            <a:fld id="{F8D20759-B5C1-48FD-B7D2-1AF137E82E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pitchFamily="37" charset="0"/>
                <a:ea typeface="ＭＳ Ｐゴシック" pitchFamily="84" charset="-128"/>
                <a:cs typeface="ＭＳ Ｐゴシック" pitchFamily="8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pitchFamily="37" charset="0"/>
                <a:ea typeface="ＭＳ Ｐゴシック" pitchFamily="84" charset="-128"/>
                <a:cs typeface="ＭＳ Ｐゴシック" pitchFamily="8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pitchFamily="37" charset="0"/>
                <a:ea typeface="ＭＳ Ｐゴシック" pitchFamily="84" charset="-128"/>
                <a:cs typeface="ＭＳ Ｐゴシック" pitchFamily="8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pitchFamily="37" charset="0"/>
                <a:ea typeface="ＭＳ Ｐゴシック" pitchFamily="84" charset="-128"/>
                <a:cs typeface="ＭＳ Ｐゴシック" pitchFamily="84" charset="-128"/>
              </a:defRPr>
            </a:lvl1pPr>
          </a:lstStyle>
          <a:p>
            <a:pPr>
              <a:defRPr/>
            </a:pPr>
            <a:fld id="{8AA35E0C-C2E5-4339-8BA3-6063333BE5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37" charset="-128"/>
        <a:cs typeface="ヒラギノ角ゴ Pro W3" pitchFamily="37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3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3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04DF42-5AAD-42DF-808A-D35B4CFADC23}" type="slidenum">
              <a:rPr lang="en-US">
                <a:latin typeface="Arial" pitchFamily="63" charset="0"/>
                <a:ea typeface="ＭＳ Ｐゴシック" charset="0"/>
                <a:cs typeface="ＭＳ Ｐゴシック" charset="0"/>
              </a:rPr>
              <a:pPr/>
              <a:t>1</a:t>
            </a:fld>
            <a:endParaRPr lang="en-US">
              <a:latin typeface="Arial" pitchFamily="63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pitchFamily="63" charset="0"/>
                <a:ea typeface="ＭＳ Ｐゴシック" charset="0"/>
                <a:cs typeface="ＭＳ Ｐゴシック" charset="0"/>
              </a:rPr>
              <a:t>Collaboration with Mik Black Otago University</a:t>
            </a:r>
          </a:p>
          <a:p>
            <a:pPr eaLnBrk="1" hangingPunct="1"/>
            <a:r>
              <a:rPr lang="en-US" smtClean="0">
                <a:latin typeface="Arial" pitchFamily="63" charset="0"/>
                <a:ea typeface="ＭＳ Ｐゴシック" charset="0"/>
                <a:cs typeface="ＭＳ Ｐゴシック" charset="0"/>
              </a:rPr>
              <a:t>Software platform used in Biochemistry department  for researchers and strudents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8F8CA-8F5B-4ED7-8692-F9E3A00B74D7}" type="slidenum">
              <a:rPr lang="en-US">
                <a:latin typeface="Arial" pitchFamily="63" charset="0"/>
                <a:ea typeface="ＭＳ Ｐゴシック" charset="0"/>
                <a:cs typeface="ＭＳ Ｐゴシック" charset="0"/>
              </a:rPr>
              <a:pPr/>
              <a:t>22</a:t>
            </a:fld>
            <a:endParaRPr lang="en-US">
              <a:latin typeface="Arial" pitchFamily="63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63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3238" y="609600"/>
            <a:ext cx="1762125" cy="5499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609600"/>
            <a:ext cx="5138738" cy="5499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1993900"/>
            <a:ext cx="34448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8900" y="1993900"/>
            <a:ext cx="34464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562100" y="609600"/>
            <a:ext cx="70469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1625" y="1993900"/>
            <a:ext cx="704373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1227138" cy="6858000"/>
          </a:xfrm>
          <a:prstGeom prst="rect">
            <a:avLst/>
          </a:prstGeom>
          <a:solidFill>
            <a:srgbClr val="0000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endParaRPr lang="en-US">
              <a:latin typeface="Gill Sans Light" pitchFamily="37" charset="0"/>
              <a:ea typeface="ＭＳ Ｐゴシック" pitchFamily="84" charset="-128"/>
              <a:cs typeface="ＭＳ Ｐゴシック" pitchFamily="84" charset="-128"/>
            </a:endParaRPr>
          </a:p>
        </p:txBody>
      </p:sp>
      <p:pic>
        <p:nvPicPr>
          <p:cNvPr id="1029" name="Picture 11" descr="OU Logo PMS Paths 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79388" y="233363"/>
            <a:ext cx="811212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13" descr="enabledbyKAREN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177800" y="5346700"/>
            <a:ext cx="863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Light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Light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Light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Light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Light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Light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Light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ill Sans Light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ヒラギノ角ゴ Pro W3" pitchFamily="37" charset="-128"/>
          <a:cs typeface="ヒラギノ角ゴ Pro W3" pitchFamily="37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ヒラギノ角ゴ Pro W3" pitchFamily="37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pitchFamily="37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genepattern.or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oanalysis.otago.ac.nz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tiff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tiff"/><Relationship Id="rId5" Type="http://schemas.openxmlformats.org/officeDocument/2006/relationships/image" Target="../media/image20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oanalysis.otago.ac.nz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Relationship Id="rId4" Type="http://schemas.openxmlformats.org/officeDocument/2006/relationships/image" Target="../media/image25.jpeg"/><Relationship Id="rId5" Type="http://schemas.openxmlformats.org/officeDocument/2006/relationships/image" Target="../media/image26.jpeg"/><Relationship Id="rId6" Type="http://schemas.openxmlformats.org/officeDocument/2006/relationships/image" Target="../media/image2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df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df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1"/>
          <p:cNvSpPr>
            <a:spLocks noGrp="1"/>
          </p:cNvSpPr>
          <p:nvPr>
            <p:ph type="ctrTitle"/>
          </p:nvPr>
        </p:nvSpPr>
        <p:spPr>
          <a:xfrm>
            <a:off x="1295400" y="2130425"/>
            <a:ext cx="7772400" cy="1470025"/>
          </a:xfrm>
        </p:spPr>
        <p:txBody>
          <a:bodyPr/>
          <a:lstStyle/>
          <a:p>
            <a:r>
              <a:rPr lang="en-US" b="1" smtClean="0"/>
              <a:t>Developing modules in GenePattern </a:t>
            </a:r>
            <a:br>
              <a:rPr lang="en-US" b="1" smtClean="0"/>
            </a:br>
            <a:r>
              <a:rPr lang="en-US" b="1" smtClean="0"/>
              <a:t>for gene expression analysis</a:t>
            </a:r>
          </a:p>
        </p:txBody>
      </p:sp>
      <p:sp>
        <p:nvSpPr>
          <p:cNvPr id="15363" name="Subtitle 32"/>
          <p:cNvSpPr>
            <a:spLocks noGrp="1"/>
          </p:cNvSpPr>
          <p:nvPr>
            <p:ph type="subTitle" idx="1"/>
          </p:nvPr>
        </p:nvSpPr>
        <p:spPr>
          <a:xfrm>
            <a:off x="1905000" y="5562600"/>
            <a:ext cx="64008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1800" smtClean="0"/>
          </a:p>
          <a:p>
            <a:pPr algn="l" eaLnBrk="1" hangingPunct="1">
              <a:lnSpc>
                <a:spcPct val="90000"/>
              </a:lnSpc>
            </a:pPr>
            <a:r>
              <a:rPr lang="en-US" sz="1800" smtClean="0">
                <a:solidFill>
                  <a:schemeClr val="bg2"/>
                </a:solidFill>
              </a:rPr>
              <a:t>Reich M, Liefeld T, Gould J, Lerner J, Tamayo P, Mesirov JP GenePattern 2.0 Nature Genetics 38 no. 5 (2006): pp500-501</a:t>
            </a:r>
          </a:p>
          <a:p>
            <a:pPr algn="l" eaLnBrk="1" hangingPunct="1">
              <a:lnSpc>
                <a:spcPct val="90000"/>
              </a:lnSpc>
            </a:pPr>
            <a:r>
              <a:rPr lang="en-US" sz="1800" smtClean="0">
                <a:solidFill>
                  <a:schemeClr val="bg2"/>
                </a:solidFill>
                <a:hlinkClick r:id="rId3"/>
              </a:rPr>
              <a:t>http://www.genepattern.org</a:t>
            </a:r>
            <a:endParaRPr lang="en-US" sz="1800" smtClean="0"/>
          </a:p>
          <a:p>
            <a:pPr eaLnBrk="1" hangingPunct="1">
              <a:lnSpc>
                <a:spcPct val="90000"/>
              </a:lnSpc>
            </a:pPr>
            <a:endParaRPr lang="en-US" sz="1800" smtClean="0"/>
          </a:p>
          <a:p>
            <a:endParaRPr lang="en-US" sz="1800" smtClean="0"/>
          </a:p>
        </p:txBody>
      </p:sp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5410200" y="4491038"/>
            <a:ext cx="32369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solidFill>
                  <a:schemeClr val="tx2"/>
                </a:solidFill>
              </a:rPr>
              <a:t>Marcus Davy &amp; Mik Black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Components of a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 smtClean="0"/>
              <a:t>Three files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manifest file</a:t>
            </a:r>
          </a:p>
          <a:p>
            <a:pPr lvl="1">
              <a:defRPr/>
            </a:pPr>
            <a:r>
              <a:rPr lang="en-US" sz="2000" dirty="0" smtClean="0"/>
              <a:t>It constructs the command line execution call to run the programming script in the desired language </a:t>
            </a:r>
          </a:p>
          <a:p>
            <a:pPr lvl="1">
              <a:defRPr/>
            </a:pPr>
            <a:r>
              <a:rPr lang="en-US" sz="2000" dirty="0" smtClean="0"/>
              <a:t>Creates a (static) web form for the module</a:t>
            </a:r>
          </a:p>
          <a:p>
            <a:pPr>
              <a:buFontTx/>
              <a:buNone/>
              <a:defRPr/>
            </a:pPr>
            <a:r>
              <a:rPr lang="en-US" sz="2400" i="1" dirty="0" smtClean="0"/>
              <a:t>-Fairly easy to construct</a:t>
            </a:r>
          </a:p>
          <a:p>
            <a:pPr>
              <a:buFontTx/>
              <a:buNone/>
              <a:defRPr/>
            </a:pPr>
            <a:endParaRPr lang="en-US" sz="2400" i="1" dirty="0" smtClean="0"/>
          </a:p>
          <a:p>
            <a:pPr marL="457200" indent="-457200">
              <a:buFont typeface="+mj-lt"/>
              <a:buAutoNum type="arabicPeriod" startAt="2"/>
              <a:defRPr/>
            </a:pPr>
            <a:r>
              <a:rPr lang="en-US" sz="2400" dirty="0" smtClean="0"/>
              <a:t>Programming </a:t>
            </a:r>
            <a:r>
              <a:rPr lang="en-US" sz="2400" dirty="0" err="1" smtClean="0"/>
              <a:t>script(s</a:t>
            </a:r>
            <a:r>
              <a:rPr lang="en-US" sz="2400" dirty="0" smtClean="0"/>
              <a:t>)</a:t>
            </a:r>
          </a:p>
          <a:p>
            <a:pPr marL="457200" indent="-457200">
              <a:buFont typeface="+mj-lt"/>
              <a:buAutoNum type="arabicPeriod" startAt="2"/>
              <a:defRPr/>
            </a:pPr>
            <a:endParaRPr lang="en-US" sz="2400" dirty="0" smtClean="0"/>
          </a:p>
          <a:p>
            <a:pPr marL="457200" indent="-457200">
              <a:buFont typeface="+mj-lt"/>
              <a:buAutoNum type="arabicPeriod" startAt="2"/>
              <a:defRPr/>
            </a:pPr>
            <a:r>
              <a:rPr lang="en-US" sz="2400" dirty="0" smtClean="0"/>
              <a:t>Documentation </a:t>
            </a:r>
            <a:r>
              <a:rPr lang="en-US" sz="2400" dirty="0" err="1" smtClean="0"/>
              <a:t>pdf</a:t>
            </a:r>
            <a:r>
              <a:rPr lang="en-US" sz="2400" dirty="0" smtClean="0"/>
              <a:t> (optional)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Manifest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4063" y="1676400"/>
            <a:ext cx="7043737" cy="4495800"/>
          </a:xfrm>
        </p:spPr>
        <p:txBody>
          <a:bodyPr/>
          <a:lstStyle/>
          <a:p>
            <a:pPr>
              <a:buFont typeface="Arial"/>
              <a:buChar char="•"/>
              <a:defRPr/>
            </a:pPr>
            <a:r>
              <a:rPr lang="en-US" sz="2400" dirty="0" smtClean="0"/>
              <a:t>Web form definition</a:t>
            </a:r>
          </a:p>
          <a:p>
            <a:pPr>
              <a:buFont typeface="Arial"/>
              <a:buChar char="•"/>
              <a:defRPr/>
            </a:pPr>
            <a:r>
              <a:rPr lang="en-US" sz="2400" dirty="0" smtClean="0"/>
              <a:t>Command Call executes </a:t>
            </a:r>
            <a:r>
              <a:rPr lang="en-US" sz="2400" dirty="0" err="1" smtClean="0"/>
              <a:t>runTemplate</a:t>
            </a:r>
            <a:r>
              <a:rPr lang="en-US" sz="2400" dirty="0" smtClean="0"/>
              <a:t> </a:t>
            </a:r>
            <a:r>
              <a:rPr lang="en-US" sz="2400" dirty="0" err="1" smtClean="0"/>
              <a:t>inTemplate.R</a:t>
            </a:r>
            <a:endParaRPr lang="en-US" sz="2400" dirty="0" smtClean="0"/>
          </a:p>
          <a:p>
            <a:pPr>
              <a:buFontTx/>
              <a:buNone/>
              <a:defRPr/>
            </a:pP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#</a:t>
            </a:r>
            <a:r>
              <a:rPr lang="en-US" sz="1200" dirty="0" err="1" smtClean="0">
                <a:solidFill>
                  <a:schemeClr val="accent3">
                    <a:lumMod val="50000"/>
                  </a:schemeClr>
                </a:solidFill>
              </a:rPr>
              <a:t>Rtemplate</a:t>
            </a:r>
            <a:endParaRPr lang="en-US" sz="12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>
              <a:buFontTx/>
              <a:buNone/>
              <a:defRPr/>
            </a:pP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LSID=urn\:lsid\:8080.127.0.0.1\:genepatternmodules\:template\:1.0.0</a:t>
            </a:r>
          </a:p>
          <a:p>
            <a:pPr>
              <a:buFontTx/>
              <a:buNone/>
              <a:defRPr/>
            </a:pPr>
            <a:r>
              <a:rPr lang="en-US" sz="1400" b="1" dirty="0" err="1" smtClean="0">
                <a:solidFill>
                  <a:srgbClr val="0000FF"/>
                </a:solidFill>
              </a:rPr>
              <a:t>commandLine</a:t>
            </a:r>
            <a:r>
              <a:rPr lang="en-US" sz="1400" b="1" dirty="0" smtClean="0">
                <a:solidFill>
                  <a:srgbClr val="0000FF"/>
                </a:solidFill>
              </a:rPr>
              <a:t>=&lt;R2.5&gt; &lt;</a:t>
            </a:r>
            <a:r>
              <a:rPr lang="en-US" sz="1400" b="1" dirty="0" err="1" smtClean="0">
                <a:solidFill>
                  <a:srgbClr val="0000FF"/>
                </a:solidFill>
              </a:rPr>
              <a:t>libdir</a:t>
            </a:r>
            <a:r>
              <a:rPr lang="en-US" sz="1400" b="1" dirty="0" smtClean="0">
                <a:solidFill>
                  <a:srgbClr val="0000FF"/>
                </a:solidFill>
              </a:rPr>
              <a:t>&gt;</a:t>
            </a:r>
            <a:r>
              <a:rPr lang="en-US" sz="1400" b="1" dirty="0" err="1" smtClean="0">
                <a:solidFill>
                  <a:srgbClr val="0000FF"/>
                </a:solidFill>
              </a:rPr>
              <a:t>Template.R</a:t>
            </a:r>
            <a:r>
              <a:rPr lang="en-US" sz="1400" b="1" dirty="0" smtClean="0">
                <a:solidFill>
                  <a:srgbClr val="0000FF"/>
                </a:solidFill>
              </a:rPr>
              <a:t> </a:t>
            </a:r>
            <a:r>
              <a:rPr lang="en-US" sz="1400" b="1" dirty="0" err="1" smtClean="0">
                <a:solidFill>
                  <a:srgbClr val="0000FF"/>
                </a:solidFill>
              </a:rPr>
              <a:t>runTemplate</a:t>
            </a:r>
            <a:r>
              <a:rPr lang="en-US" sz="1400" b="1" dirty="0" smtClean="0">
                <a:solidFill>
                  <a:srgbClr val="0000FF"/>
                </a:solidFill>
              </a:rPr>
              <a:t> -</a:t>
            </a:r>
            <a:r>
              <a:rPr lang="en-US" sz="1400" b="1" dirty="0" err="1" smtClean="0">
                <a:solidFill>
                  <a:srgbClr val="0000FF"/>
                </a:solidFill>
              </a:rPr>
              <a:t>l</a:t>
            </a:r>
            <a:r>
              <a:rPr lang="en-US" sz="1400" b="1" dirty="0" smtClean="0">
                <a:solidFill>
                  <a:srgbClr val="0000FF"/>
                </a:solidFill>
              </a:rPr>
              <a:t>&lt;</a:t>
            </a:r>
            <a:r>
              <a:rPr lang="en-US" sz="1400" b="1" dirty="0" err="1" smtClean="0">
                <a:solidFill>
                  <a:srgbClr val="0000FF"/>
                </a:solidFill>
              </a:rPr>
              <a:t>libdir</a:t>
            </a:r>
            <a:r>
              <a:rPr lang="en-US" sz="1400" b="1" dirty="0" smtClean="0">
                <a:solidFill>
                  <a:srgbClr val="0000FF"/>
                </a:solidFill>
              </a:rPr>
              <a:t>&gt; -</a:t>
            </a:r>
            <a:r>
              <a:rPr lang="en-US" sz="1400" b="1" dirty="0" err="1" smtClean="0">
                <a:solidFill>
                  <a:srgbClr val="0000FF"/>
                </a:solidFill>
              </a:rPr>
              <a:t>i</a:t>
            </a:r>
            <a:r>
              <a:rPr lang="en-US" sz="1400" b="1" dirty="0" smtClean="0">
                <a:solidFill>
                  <a:srgbClr val="0000FF"/>
                </a:solidFill>
              </a:rPr>
              <a:t>&lt;</a:t>
            </a:r>
            <a:r>
              <a:rPr lang="en-US" sz="1400" b="1" dirty="0" err="1" smtClean="0">
                <a:solidFill>
                  <a:srgbClr val="0000FF"/>
                </a:solidFill>
              </a:rPr>
              <a:t>input.file</a:t>
            </a:r>
            <a:r>
              <a:rPr lang="en-US" sz="1400" b="1" dirty="0" smtClean="0">
                <a:solidFill>
                  <a:srgbClr val="0000FF"/>
                </a:solidFill>
              </a:rPr>
              <a:t>&gt; -</a:t>
            </a:r>
            <a:r>
              <a:rPr lang="en-US" sz="1400" b="1" dirty="0" err="1" smtClean="0">
                <a:solidFill>
                  <a:srgbClr val="0000FF"/>
                </a:solidFill>
              </a:rPr>
              <a:t>o</a:t>
            </a:r>
            <a:r>
              <a:rPr lang="en-US" sz="1400" b="1" dirty="0" smtClean="0">
                <a:solidFill>
                  <a:srgbClr val="0000FF"/>
                </a:solidFill>
              </a:rPr>
              <a:t>&lt;</a:t>
            </a:r>
            <a:r>
              <a:rPr lang="en-US" sz="1400" b="1" dirty="0" err="1" smtClean="0">
                <a:solidFill>
                  <a:srgbClr val="0000FF"/>
                </a:solidFill>
              </a:rPr>
              <a:t>output.file</a:t>
            </a:r>
            <a:r>
              <a:rPr lang="en-US" sz="1400" b="1" dirty="0" smtClean="0">
                <a:solidFill>
                  <a:srgbClr val="0000FF"/>
                </a:solidFill>
              </a:rPr>
              <a:t>&gt; -O&lt;</a:t>
            </a:r>
            <a:r>
              <a:rPr lang="en-US" sz="1400" b="1" dirty="0" err="1" smtClean="0">
                <a:solidFill>
                  <a:srgbClr val="0000FF"/>
                </a:solidFill>
              </a:rPr>
              <a:t>option.arg</a:t>
            </a:r>
            <a:r>
              <a:rPr lang="en-US" sz="1400" b="1" dirty="0" smtClean="0">
                <a:solidFill>
                  <a:srgbClr val="0000FF"/>
                </a:solidFill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p1_MODE=IN</a:t>
            </a:r>
          </a:p>
          <a:p>
            <a:pPr>
              <a:buFontTx/>
              <a:buNone/>
              <a:defRPr/>
            </a:pP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p1_TYPE=FILE</a:t>
            </a:r>
          </a:p>
          <a:p>
            <a:pPr>
              <a:buFontTx/>
              <a:buNone/>
              <a:defRPr/>
            </a:pP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p1_description=The input file - .res, .</a:t>
            </a:r>
            <a:r>
              <a:rPr lang="en-US" sz="1200" dirty="0" err="1" smtClean="0">
                <a:solidFill>
                  <a:schemeClr val="accent3">
                    <a:lumMod val="50000"/>
                  </a:schemeClr>
                </a:solidFill>
              </a:rPr>
              <a:t>gct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, .</a:t>
            </a:r>
            <a:r>
              <a:rPr lang="en-US" sz="1200" dirty="0" err="1" smtClean="0">
                <a:solidFill>
                  <a:schemeClr val="accent3">
                    <a:lumMod val="50000"/>
                  </a:schemeClr>
                </a:solidFill>
              </a:rPr>
              <a:t>odf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 type\=Dataset</a:t>
            </a:r>
          </a:p>
          <a:p>
            <a:pPr>
              <a:buFontTx/>
              <a:buNone/>
              <a:defRPr/>
            </a:pP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p1_fileFormat=</a:t>
            </a:r>
            <a:r>
              <a:rPr lang="en-US" sz="1200" dirty="0" err="1" smtClean="0">
                <a:solidFill>
                  <a:schemeClr val="accent3">
                    <a:lumMod val="50000"/>
                  </a:schemeClr>
                </a:solidFill>
              </a:rPr>
              <a:t>Dataset;gct;res</a:t>
            </a:r>
            <a:endParaRPr lang="en-US" sz="12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>
              <a:buFontTx/>
              <a:buNone/>
              <a:defRPr/>
            </a:pP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p1_name=</a:t>
            </a:r>
            <a:r>
              <a:rPr lang="en-US" sz="1200" dirty="0" err="1" smtClean="0">
                <a:solidFill>
                  <a:schemeClr val="accent3">
                    <a:lumMod val="50000"/>
                  </a:schemeClr>
                </a:solidFill>
              </a:rPr>
              <a:t>input.file</a:t>
            </a:r>
            <a:endParaRPr lang="en-US" sz="12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>
              <a:buFontTx/>
              <a:buNone/>
              <a:defRPr/>
            </a:pP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p1_prefix_when_specified=</a:t>
            </a:r>
          </a:p>
          <a:p>
            <a:pPr>
              <a:buFontTx/>
              <a:buNone/>
              <a:defRPr/>
            </a:pP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p1_type=</a:t>
            </a:r>
            <a:r>
              <a:rPr lang="en-US" sz="1200" dirty="0" err="1" smtClean="0">
                <a:solidFill>
                  <a:schemeClr val="accent3">
                    <a:lumMod val="50000"/>
                  </a:schemeClr>
                </a:solidFill>
              </a:rPr>
              <a:t>java.io.File</a:t>
            </a:r>
            <a:endParaRPr lang="en-US" sz="12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>
              <a:buFontTx/>
              <a:buNone/>
              <a:defRPr/>
            </a:pPr>
            <a:endParaRPr lang="en-US" sz="12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>
              <a:buFontTx/>
              <a:buNone/>
              <a:defRPr/>
            </a:pPr>
            <a:r>
              <a:rPr lang="en-US" sz="2400" dirty="0" smtClean="0"/>
              <a:t>Example constructs web form upload file box</a:t>
            </a:r>
          </a:p>
        </p:txBody>
      </p:sp>
      <p:sp>
        <p:nvSpPr>
          <p:cNvPr id="26628" name="TextBox 3"/>
          <p:cNvSpPr txBox="1">
            <a:spLocks noChangeArrowheads="1"/>
          </p:cNvSpPr>
          <p:nvPr/>
        </p:nvSpPr>
        <p:spPr bwMode="auto">
          <a:xfrm rot="-5400000">
            <a:off x="721519" y="3401219"/>
            <a:ext cx="21463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Key=Value pairs</a:t>
            </a:r>
          </a:p>
          <a:p>
            <a:endParaRPr lang="en-US"/>
          </a:p>
        </p:txBody>
      </p:sp>
      <p:pic>
        <p:nvPicPr>
          <p:cNvPr id="7" name="Picture 6" descr="formExampl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5638800"/>
            <a:ext cx="4851400" cy="104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What have we developed?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1447800" y="1993900"/>
            <a:ext cx="7467600" cy="4330700"/>
          </a:xfrm>
        </p:spPr>
        <p:txBody>
          <a:bodyPr/>
          <a:lstStyle/>
          <a:p>
            <a:r>
              <a:rPr lang="en-US" sz="2400" smtClean="0"/>
              <a:t>Publicly available GenePattern installation available at; </a:t>
            </a:r>
            <a:r>
              <a:rPr lang="en-US" sz="2400" smtClean="0">
                <a:hlinkClick r:id="rId2"/>
              </a:rPr>
              <a:t>http://bioanalysis.otago.ac.nz</a:t>
            </a:r>
            <a:endParaRPr lang="en-US" sz="2400" smtClean="0"/>
          </a:p>
          <a:p>
            <a:r>
              <a:rPr lang="en-US" sz="2400" smtClean="0"/>
              <a:t>GenePattern modules for microarray gene expression analysis using R</a:t>
            </a:r>
          </a:p>
          <a:p>
            <a:pPr>
              <a:buFontTx/>
              <a:buNone/>
            </a:pPr>
            <a:r>
              <a:rPr lang="en-US" sz="2400" smtClean="0"/>
              <a:t>	</a:t>
            </a:r>
            <a:r>
              <a:rPr lang="en-US" sz="2400" i="1" smtClean="0"/>
              <a:t>-Interface for BioConductor packages</a:t>
            </a:r>
          </a:p>
          <a:p>
            <a:pPr marL="342900" lvl="1" indent="-342900">
              <a:buFontTx/>
              <a:buNone/>
            </a:pPr>
            <a:r>
              <a:rPr lang="en-US" sz="2400" smtClean="0"/>
              <a:t>	</a:t>
            </a:r>
            <a:r>
              <a:rPr lang="en-US" sz="1800" i="1" smtClean="0"/>
              <a:t>R package		Module		Function</a:t>
            </a:r>
          </a:p>
          <a:p>
            <a:pPr marL="342900" lvl="1" indent="-342900">
              <a:buFontTx/>
              <a:buNone/>
            </a:pPr>
            <a:r>
              <a:rPr lang="en-US" sz="1800" i="1" smtClean="0">
                <a:solidFill>
                  <a:srgbClr val="0000FF"/>
                </a:solidFill>
              </a:rPr>
              <a:t>	arrayQualityMetric		arrayQualityMetric	diagnostics</a:t>
            </a:r>
          </a:p>
          <a:p>
            <a:pPr marL="342900" lvl="1" indent="-342900">
              <a:buFontTx/>
              <a:buNone/>
            </a:pPr>
            <a:r>
              <a:rPr lang="en-US" sz="1800" i="1" smtClean="0">
                <a:solidFill>
                  <a:srgbClr val="0000FF"/>
                </a:solidFill>
              </a:rPr>
              <a:t>	limma			limmaAnalyze	Moderated t-test Analysis</a:t>
            </a:r>
          </a:p>
          <a:p>
            <a:pPr marL="342900" lvl="1" indent="-342900">
              <a:buFontTx/>
              <a:buNone/>
            </a:pPr>
            <a:r>
              <a:rPr lang="en-US" sz="1800" i="1" smtClean="0">
                <a:solidFill>
                  <a:srgbClr val="0000FF"/>
                </a:solidFill>
              </a:rPr>
              <a:t>	ssize.fdr			EpowerLimma	Expected limma power </a:t>
            </a:r>
          </a:p>
          <a:p>
            <a:pPr marL="342900" lvl="1" indent="-342900">
              <a:buFontTx/>
              <a:buNone/>
            </a:pPr>
            <a:r>
              <a:rPr lang="en-US" sz="1800" i="1" smtClean="0">
                <a:solidFill>
                  <a:srgbClr val="0000FF"/>
                </a:solidFill>
              </a:rPr>
              <a:t>	ssize.fdr			Epower		Expected t-test power</a:t>
            </a:r>
            <a:endParaRPr lang="en-US" sz="2400" i="1" smtClean="0">
              <a:solidFill>
                <a:srgbClr val="0000FF"/>
              </a:solidFill>
            </a:endParaRPr>
          </a:p>
          <a:p>
            <a:pPr marL="342900" lvl="1" indent="-342900">
              <a:buFontTx/>
              <a:buNone/>
            </a:pPr>
            <a:r>
              <a:rPr lang="en-US" sz="1800" i="1" smtClean="0">
                <a:solidFill>
                  <a:srgbClr val="0000FF"/>
                </a:solidFill>
              </a:rPr>
              <a:t>	    -			Gather		Pathway relationships</a:t>
            </a:r>
          </a:p>
          <a:p>
            <a:pPr marL="342900" lvl="1" indent="-342900">
              <a:buFontTx/>
              <a:buNone/>
            </a:pPr>
            <a:endParaRPr lang="en-US" sz="2400" i="1" smtClean="0">
              <a:solidFill>
                <a:srgbClr val="FF0000"/>
              </a:solidFill>
            </a:endParaRPr>
          </a:p>
          <a:p>
            <a:pPr marL="342900" lvl="1" indent="-342900">
              <a:buFontTx/>
              <a:buNone/>
            </a:pPr>
            <a:endParaRPr lang="en-US" sz="2400" smtClean="0">
              <a:solidFill>
                <a:srgbClr val="FF0000"/>
              </a:solidFill>
            </a:endParaRPr>
          </a:p>
          <a:p>
            <a:pPr marL="342900" lvl="1" indent="-342900">
              <a:buFontTx/>
              <a:buNone/>
            </a:pPr>
            <a:endParaRPr lang="en-US" sz="240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Limma analysis module</a:t>
            </a:r>
            <a:br>
              <a:rPr lang="en-US" b="1" smtClean="0"/>
            </a:br>
            <a:endParaRPr lang="en-US" sz="2400" b="1" i="1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625" y="1600200"/>
            <a:ext cx="7343775" cy="45085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/>
              <a:t>Fit a linear model for each gene</a:t>
            </a:r>
          </a:p>
          <a:p>
            <a:pPr marL="457200" indent="-457200">
              <a:buFontTx/>
              <a:buNone/>
              <a:defRPr/>
            </a:pPr>
            <a:r>
              <a:rPr lang="en-US" sz="2400" i="1" dirty="0" smtClean="0">
                <a:solidFill>
                  <a:srgbClr val="0000FF"/>
                </a:solidFill>
              </a:rPr>
              <a:t>	-Effectively paired or unpaired </a:t>
            </a:r>
            <a:r>
              <a:rPr lang="en-US" sz="2400" i="1" dirty="0" err="1" smtClean="0">
                <a:solidFill>
                  <a:srgbClr val="0000FF"/>
                </a:solidFill>
              </a:rPr>
              <a:t>t</a:t>
            </a:r>
            <a:r>
              <a:rPr lang="en-US" sz="2400" i="1" dirty="0" smtClean="0">
                <a:solidFill>
                  <a:srgbClr val="0000FF"/>
                </a:solidFill>
              </a:rPr>
              <a:t>-statistics</a:t>
            </a:r>
          </a:p>
          <a:p>
            <a:pPr marL="609600" indent="-609600">
              <a:buFont typeface="+mj-lt"/>
              <a:buAutoNum type="arabicPeriod" startAt="2"/>
              <a:defRPr/>
            </a:pPr>
            <a:r>
              <a:rPr lang="en-AU" sz="2400" dirty="0" smtClean="0"/>
              <a:t>Apply empirical </a:t>
            </a:r>
            <a:r>
              <a:rPr lang="en-AU" sz="2400" dirty="0" err="1" smtClean="0"/>
              <a:t>Bayes</a:t>
            </a:r>
            <a:r>
              <a:rPr lang="en-AU" sz="2400" dirty="0" smtClean="0"/>
              <a:t> approach to calculate </a:t>
            </a:r>
          </a:p>
          <a:p>
            <a:pPr marL="990600" lvl="1" indent="-533400">
              <a:buFontTx/>
              <a:buNone/>
              <a:defRPr/>
            </a:pPr>
            <a:r>
              <a:rPr lang="en-AU" sz="2400" i="1" dirty="0" smtClean="0">
                <a:solidFill>
                  <a:srgbClr val="0000FF"/>
                </a:solidFill>
              </a:rPr>
              <a:t>-Moderated </a:t>
            </a:r>
            <a:r>
              <a:rPr lang="en-AU" sz="2400" i="1" dirty="0" err="1" smtClean="0">
                <a:solidFill>
                  <a:srgbClr val="0000FF"/>
                </a:solidFill>
              </a:rPr>
              <a:t>t</a:t>
            </a:r>
            <a:r>
              <a:rPr lang="en-AU" sz="2400" i="1" dirty="0" smtClean="0">
                <a:solidFill>
                  <a:srgbClr val="0000FF"/>
                </a:solidFill>
              </a:rPr>
              <a:t>-statistics</a:t>
            </a:r>
          </a:p>
          <a:p>
            <a:pPr marL="990600" lvl="1" indent="-533400">
              <a:buFontTx/>
              <a:buNone/>
              <a:defRPr/>
            </a:pPr>
            <a:endParaRPr lang="en-AU" sz="2400" i="1" dirty="0" smtClean="0">
              <a:solidFill>
                <a:schemeClr val="accent2"/>
              </a:solidFill>
            </a:endParaRPr>
          </a:p>
          <a:p>
            <a:pPr marL="990600" lvl="1" indent="-533400">
              <a:buFontTx/>
              <a:buNone/>
              <a:defRPr/>
            </a:pPr>
            <a:endParaRPr lang="en-AU" sz="2400" i="1" dirty="0" smtClean="0">
              <a:solidFill>
                <a:schemeClr val="accent2"/>
              </a:solidFill>
            </a:endParaRPr>
          </a:p>
          <a:p>
            <a:pPr marL="990600" lvl="1" indent="-533400">
              <a:buFontTx/>
              <a:buNone/>
              <a:defRPr/>
            </a:pPr>
            <a:r>
              <a:rPr lang="en-AU" sz="2400" i="1" dirty="0" smtClean="0">
                <a:solidFill>
                  <a:schemeClr val="accent2"/>
                </a:solidFill>
              </a:rPr>
              <a:t>-</a:t>
            </a:r>
            <a:r>
              <a:rPr lang="en-AU" sz="2400" i="1" dirty="0" smtClean="0">
                <a:solidFill>
                  <a:srgbClr val="0000FF"/>
                </a:solidFill>
              </a:rPr>
              <a:t>B-statistics </a:t>
            </a:r>
            <a:r>
              <a:rPr lang="en-NZ" sz="2400" b="1" i="1" dirty="0" smtClean="0">
                <a:solidFill>
                  <a:srgbClr val="0000FF"/>
                </a:solidFill>
              </a:rPr>
              <a:t>(Generalization of Lonsteed &amp; Speed 2002)</a:t>
            </a:r>
          </a:p>
          <a:p>
            <a:pPr marL="990600" lvl="1" indent="-533400">
              <a:buFontTx/>
              <a:buNone/>
              <a:defRPr/>
            </a:pPr>
            <a:endParaRPr lang="en-AU" sz="2400" b="1" i="1" dirty="0" smtClean="0"/>
          </a:p>
          <a:p>
            <a:pPr marL="990600" lvl="1" indent="-533400">
              <a:buFontTx/>
              <a:buNone/>
              <a:defRPr/>
            </a:pPr>
            <a:endParaRPr lang="en-AU" sz="2400" i="1" dirty="0" smtClean="0">
              <a:solidFill>
                <a:schemeClr val="accent2"/>
              </a:solidFill>
            </a:endParaRPr>
          </a:p>
          <a:p>
            <a:pPr marL="990600" lvl="1" indent="-533400">
              <a:buFontTx/>
              <a:buNone/>
              <a:defRPr/>
            </a:pPr>
            <a:r>
              <a:rPr lang="en-AU" sz="2400" i="1" dirty="0" smtClean="0">
                <a:solidFill>
                  <a:srgbClr val="0000FF"/>
                </a:solidFill>
              </a:rPr>
              <a:t>Requires estimate of </a:t>
            </a:r>
            <a:r>
              <a:rPr lang="en-AU" sz="2400" i="1" dirty="0" err="1" smtClean="0">
                <a:solidFill>
                  <a:srgbClr val="0000FF"/>
                </a:solidFill>
              </a:rPr>
              <a:t>p</a:t>
            </a:r>
            <a:r>
              <a:rPr lang="en-AU" sz="2400" i="1" dirty="0" smtClean="0">
                <a:solidFill>
                  <a:srgbClr val="0000FF"/>
                </a:solidFill>
              </a:rPr>
              <a:t> (proportion of genes changing) </a:t>
            </a:r>
          </a:p>
          <a:p>
            <a:pPr>
              <a:defRPr/>
            </a:pPr>
            <a:endParaRPr lang="en-US" sz="2400" dirty="0"/>
          </a:p>
        </p:txBody>
      </p:sp>
      <p:pic>
        <p:nvPicPr>
          <p:cNvPr id="28676" name="Picture 1033" descr="F:\Images 4 talk\LaTeX\SgFormula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0763" y="3352800"/>
            <a:ext cx="2133600" cy="90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1030" descr="F:\Images 4 talk\LaTeX\modT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65700" y="3352800"/>
            <a:ext cx="14478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8" name="Picture 1028" descr="D:\Profiles\hramwd\Desktop\Work\Limma\Talk\Images 4 talk\LaTeX\B-statistic.t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4648200"/>
            <a:ext cx="655320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2057400" y="6135688"/>
            <a:ext cx="65532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i="1">
                <a:solidFill>
                  <a:schemeClr val="bg2"/>
                </a:solidFill>
              </a:rPr>
              <a:t>Smyth, GK (2004) Statistical Applications in Genetics and Molecular Biology: Vol. 3 : Iss. 1, Article 3.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Limma interface</a:t>
            </a:r>
          </a:p>
        </p:txBody>
      </p:sp>
      <p:pic>
        <p:nvPicPr>
          <p:cNvPr id="9" name="Picture 8" descr="limmaInterfac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600200"/>
            <a:ext cx="6858000" cy="5031240"/>
          </a:xfrm>
          <a:prstGeom prst="rect">
            <a:avLst/>
          </a:prstGeom>
        </p:spPr>
      </p:pic>
      <p:sp>
        <p:nvSpPr>
          <p:cNvPr id="29700" name="TextBox 4"/>
          <p:cNvSpPr txBox="1">
            <a:spLocks noChangeArrowheads="1"/>
          </p:cNvSpPr>
          <p:nvPr/>
        </p:nvSpPr>
        <p:spPr bwMode="auto">
          <a:xfrm>
            <a:off x="6100763" y="4579938"/>
            <a:ext cx="25241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Estimates       (1-p)</a:t>
            </a:r>
          </a:p>
          <a:p>
            <a:r>
              <a:rPr lang="en-US"/>
              <a:t> (qvalue package )</a:t>
            </a:r>
          </a:p>
        </p:txBody>
      </p:sp>
      <p:pic>
        <p:nvPicPr>
          <p:cNvPr id="29701" name="Picture 4" descr="F:\Images 4 talk\LaTeX\pi0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89813" y="4629150"/>
            <a:ext cx="4540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2" name="Left Arrow 7"/>
          <p:cNvSpPr>
            <a:spLocks noChangeArrowheads="1"/>
          </p:cNvSpPr>
          <p:nvPr/>
        </p:nvSpPr>
        <p:spPr bwMode="auto">
          <a:xfrm>
            <a:off x="5486400" y="4733925"/>
            <a:ext cx="533400" cy="228600"/>
          </a:xfrm>
          <a:prstGeom prst="leftArrow">
            <a:avLst>
              <a:gd name="adj1" fmla="val 50000"/>
              <a:gd name="adj2" fmla="val 5000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/>
          </a:p>
        </p:txBody>
      </p:sp>
      <p:sp>
        <p:nvSpPr>
          <p:cNvPr id="29703" name="Right Brace 9"/>
          <p:cNvSpPr>
            <a:spLocks/>
          </p:cNvSpPr>
          <p:nvPr/>
        </p:nvSpPr>
        <p:spPr bwMode="auto">
          <a:xfrm>
            <a:off x="6553200" y="2286000"/>
            <a:ext cx="155575" cy="914400"/>
          </a:xfrm>
          <a:prstGeom prst="rightBrace">
            <a:avLst>
              <a:gd name="adj1" fmla="val 832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/>
          </a:p>
        </p:txBody>
      </p:sp>
      <p:sp>
        <p:nvSpPr>
          <p:cNvPr id="29704" name="TextBox 10"/>
          <p:cNvSpPr txBox="1">
            <a:spLocks noChangeArrowheads="1"/>
          </p:cNvSpPr>
          <p:nvPr/>
        </p:nvSpPr>
        <p:spPr bwMode="auto">
          <a:xfrm>
            <a:off x="6858000" y="2349500"/>
            <a:ext cx="167163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Upload data</a:t>
            </a:r>
          </a:p>
          <a:p>
            <a:r>
              <a:rPr lang="en-US"/>
              <a:t>From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752600" y="609600"/>
            <a:ext cx="7048500" cy="1143000"/>
          </a:xfrm>
        </p:spPr>
        <p:txBody>
          <a:bodyPr/>
          <a:lstStyle/>
          <a:p>
            <a:r>
              <a:rPr lang="en-US" b="1" smtClean="0"/>
              <a:t>Estimation for B statistics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1600200" y="1981200"/>
            <a:ext cx="7243763" cy="609600"/>
          </a:xfrm>
        </p:spPr>
        <p:txBody>
          <a:bodyPr/>
          <a:lstStyle/>
          <a:p>
            <a:r>
              <a:rPr lang="en-US" sz="2400" smtClean="0"/>
              <a:t>Spline weights added to approach in qvalue R package</a:t>
            </a:r>
          </a:p>
          <a:p>
            <a:r>
              <a:rPr lang="en-US" sz="2400" smtClean="0"/>
              <a:t>P values mixture distribution</a:t>
            </a:r>
          </a:p>
        </p:txBody>
      </p:sp>
      <p:pic>
        <p:nvPicPr>
          <p:cNvPr id="30724" name="Picture 4" descr="F:\Images 4 talk\LaTeX\pi0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0988" y="735013"/>
            <a:ext cx="10128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7" name="Picture 7" descr="storeyFormula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16300" y="2895600"/>
            <a:ext cx="335280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8" name="TextBox 8"/>
          <p:cNvSpPr txBox="1">
            <a:spLocks noChangeArrowheads="1"/>
          </p:cNvSpPr>
          <p:nvPr/>
        </p:nvSpPr>
        <p:spPr bwMode="auto">
          <a:xfrm>
            <a:off x="1295400" y="6019800"/>
            <a:ext cx="76104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bg2"/>
                </a:solidFill>
              </a:rPr>
              <a:t>Storey J. D. and Tibshirani R. J. Statistical significance for genome-wide experiments. </a:t>
            </a:r>
          </a:p>
          <a:p>
            <a:r>
              <a:rPr lang="en-US" sz="1800">
                <a:solidFill>
                  <a:schemeClr val="bg2"/>
                </a:solidFill>
              </a:rPr>
              <a:t>Proceedings of the National Academy of Sciences, 100:9440–9445, 2003. </a:t>
            </a:r>
          </a:p>
        </p:txBody>
      </p:sp>
      <p:pic>
        <p:nvPicPr>
          <p:cNvPr id="9" name="Picture 8" descr="storeyHistogram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3886200"/>
            <a:ext cx="2398714" cy="2084400"/>
          </a:xfrm>
          <a:prstGeom prst="rect">
            <a:avLst/>
          </a:prstGeom>
        </p:spPr>
      </p:pic>
      <p:pic>
        <p:nvPicPr>
          <p:cNvPr id="10" name="Picture 9" descr="storeySpline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2600" y="3886200"/>
            <a:ext cx="2443133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Module uses </a:t>
            </a:r>
            <a:r>
              <a:rPr lang="en-US" b="1" dirty="0" err="1" smtClean="0"/>
              <a:t>spline</a:t>
            </a:r>
            <a:r>
              <a:rPr lang="en-US" b="1" dirty="0" smtClean="0"/>
              <a:t> weights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Simulations with 95% CI</a:t>
            </a:r>
          </a:p>
        </p:txBody>
      </p:sp>
      <p:pic>
        <p:nvPicPr>
          <p:cNvPr id="5" name="Picture 4" descr="qvalueSimulation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919" y="2362200"/>
            <a:ext cx="7525481" cy="419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295400" y="609600"/>
            <a:ext cx="7848600" cy="1143000"/>
          </a:xfrm>
        </p:spPr>
        <p:txBody>
          <a:bodyPr/>
          <a:lstStyle/>
          <a:p>
            <a:r>
              <a:rPr lang="en-US" b="1" smtClean="0"/>
              <a:t>Java-based viewer for output</a:t>
            </a:r>
            <a:br>
              <a:rPr lang="en-US" b="1" smtClean="0"/>
            </a:br>
            <a:endParaRPr lang="en-US" b="1" smtClean="0"/>
          </a:p>
        </p:txBody>
      </p:sp>
      <p:pic>
        <p:nvPicPr>
          <p:cNvPr id="32771" name="Picture 4" descr="limma-java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150" r="-2150"/>
          <a:stretch>
            <a:fillRect/>
          </a:stretch>
        </p:blipFill>
        <p:spPr>
          <a:xfrm>
            <a:off x="1600200" y="1676400"/>
            <a:ext cx="7043738" cy="4114800"/>
          </a:xfrm>
        </p:spPr>
      </p:pic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2133600" y="5791200"/>
            <a:ext cx="60356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0"/>
              <a:t>Standard output format allows use of other </a:t>
            </a:r>
          </a:p>
          <a:p>
            <a:r>
              <a:rPr lang="en-US" b="0"/>
              <a:t>GenePattern modules to create analysis pipeline. 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Gather module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1571625" y="1993900"/>
            <a:ext cx="7043738" cy="4711700"/>
          </a:xfrm>
        </p:spPr>
        <p:txBody>
          <a:bodyPr/>
          <a:lstStyle/>
          <a:p>
            <a:r>
              <a:rPr lang="en-US" sz="2400" i="1" smtClean="0"/>
              <a:t>Gene Annotation Tool to Help Explain Relationships</a:t>
            </a:r>
          </a:p>
          <a:p>
            <a:r>
              <a:rPr lang="en-US" sz="2400" i="1" smtClean="0"/>
              <a:t>Over representation analysis of a group of genes, such as a cluster of co-regulated genes from microarrays</a:t>
            </a:r>
          </a:p>
          <a:p>
            <a:r>
              <a:rPr lang="en-US" sz="2400" i="1" smtClean="0"/>
              <a:t>Publicly available website and underlying database </a:t>
            </a:r>
          </a:p>
          <a:p>
            <a:r>
              <a:rPr lang="en-US" sz="2400" i="1" smtClean="0"/>
              <a:t>Module interface constructs a query string to interact with the website</a:t>
            </a:r>
          </a:p>
          <a:p>
            <a:endParaRPr lang="en-US" sz="1600" i="1" smtClean="0">
              <a:solidFill>
                <a:srgbClr val="000090"/>
              </a:solidFill>
            </a:endParaRPr>
          </a:p>
          <a:p>
            <a:pPr>
              <a:buFontTx/>
              <a:buNone/>
            </a:pPr>
            <a:r>
              <a:rPr lang="en-US" sz="1600" i="1" smtClean="0">
                <a:solidFill>
                  <a:srgbClr val="0000FF"/>
                </a:solidFill>
              </a:rPr>
              <a:t>     gatherUrl  &lt;- “http://gather.genome.duke.edu/?cmd=report&amp;gene_box=ef3+myc&amp;…”</a:t>
            </a:r>
          </a:p>
          <a:p>
            <a:pPr>
              <a:buFontTx/>
              <a:buNone/>
            </a:pPr>
            <a:r>
              <a:rPr lang="en-US" sz="1600" i="1" smtClean="0">
                <a:solidFill>
                  <a:srgbClr val="0000FF"/>
                </a:solidFill>
              </a:rPr>
              <a:t>     cmd        &lt;-  paste("curl -f -o", url, "2&gt;/dev/null”)</a:t>
            </a:r>
          </a:p>
          <a:p>
            <a:pPr>
              <a:buFontTx/>
              <a:buNone/>
            </a:pPr>
            <a:r>
              <a:rPr lang="en-US" sz="1600" i="1" smtClean="0">
                <a:solidFill>
                  <a:srgbClr val="0000FF"/>
                </a:solidFill>
              </a:rPr>
              <a:t>     system(cmd)</a:t>
            </a:r>
          </a:p>
          <a:p>
            <a:r>
              <a:rPr lang="en-US" sz="2400" i="1" smtClean="0"/>
              <a:t>Security issues cross site scripting</a:t>
            </a:r>
          </a:p>
          <a:p>
            <a:r>
              <a:rPr lang="en-US" sz="2400" i="1" smtClean="0"/>
              <a:t>Issues with reproducibility as database size increases</a:t>
            </a:r>
          </a:p>
          <a:p>
            <a:pPr>
              <a:buFontTx/>
              <a:buNone/>
            </a:pPr>
            <a:endParaRPr lang="en-US" sz="1600" i="1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Gather interface</a:t>
            </a:r>
          </a:p>
        </p:txBody>
      </p:sp>
      <p:pic>
        <p:nvPicPr>
          <p:cNvPr id="7" name="Content Placeholder 6" descr="gatherInterface.tiff"/>
          <p:cNvPicPr>
            <a:picLocks noGrp="1" noChangeAspect="1"/>
          </p:cNvPicPr>
          <p:nvPr>
            <p:ph idx="1"/>
          </p:nvPr>
        </p:nvPicPr>
        <p:blipFill>
          <a:blip r:embed="rId2"/>
          <a:srcRect l="-3273" r="-3273"/>
          <a:stretch>
            <a:fillRect/>
          </a:stretch>
        </p:blipFill>
        <p:spPr>
          <a:xfrm>
            <a:off x="1372499" y="1918200"/>
            <a:ext cx="7542901" cy="4406400"/>
          </a:xfrm>
        </p:spPr>
      </p:pic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5791200" y="2575075"/>
            <a:ext cx="3200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Upload genes of interest</a:t>
            </a:r>
          </a:p>
        </p:txBody>
      </p:sp>
      <p:sp>
        <p:nvSpPr>
          <p:cNvPr id="34821" name="Left Arrow 7"/>
          <p:cNvSpPr>
            <a:spLocks noChangeArrowheads="1"/>
          </p:cNvSpPr>
          <p:nvPr/>
        </p:nvSpPr>
        <p:spPr bwMode="auto">
          <a:xfrm>
            <a:off x="5105400" y="2727475"/>
            <a:ext cx="533400" cy="228600"/>
          </a:xfrm>
          <a:prstGeom prst="leftArrow">
            <a:avLst>
              <a:gd name="adj1" fmla="val 50000"/>
              <a:gd name="adj2" fmla="val 5000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Outline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GenePattern software</a:t>
            </a:r>
          </a:p>
          <a:p>
            <a:endParaRPr lang="en-US" sz="2400" smtClean="0"/>
          </a:p>
          <a:p>
            <a:r>
              <a:rPr lang="en-US" sz="2400" smtClean="0"/>
              <a:t>Making modules</a:t>
            </a:r>
          </a:p>
          <a:p>
            <a:endParaRPr lang="en-US" sz="2400" smtClean="0"/>
          </a:p>
          <a:p>
            <a:r>
              <a:rPr lang="en-US" sz="2400" smtClean="0"/>
              <a:t>Gene expression module examples with R</a:t>
            </a:r>
          </a:p>
          <a:p>
            <a:pPr>
              <a:buFontTx/>
              <a:buNone/>
            </a:pPr>
            <a:r>
              <a:rPr lang="en-US" sz="2400" i="1" smtClean="0"/>
              <a:t>	-Snapshot of information about the activity levels of thousands of genes in a biological sample.</a:t>
            </a:r>
            <a:endParaRPr lang="en-US" sz="2400" smtClean="0"/>
          </a:p>
          <a:p>
            <a:pPr lvl="1">
              <a:buFontTx/>
              <a:buNone/>
            </a:pPr>
            <a:endParaRPr lang="en-US" smtClean="0"/>
          </a:p>
        </p:txBody>
      </p:sp>
      <p:pic>
        <p:nvPicPr>
          <p:cNvPr id="17412" name="Picture 3" descr="genepatternImage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1905000"/>
            <a:ext cx="22098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Gather results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1571625" y="1993900"/>
            <a:ext cx="7043738" cy="520700"/>
          </a:xfrm>
        </p:spPr>
        <p:txBody>
          <a:bodyPr/>
          <a:lstStyle/>
          <a:p>
            <a:r>
              <a:rPr lang="en-US" sz="2400" smtClean="0"/>
              <a:t>Uses hwriter package to generate html</a:t>
            </a:r>
          </a:p>
        </p:txBody>
      </p:sp>
      <p:pic>
        <p:nvPicPr>
          <p:cNvPr id="35844" name="Picture 3" descr="gatherOutput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667000"/>
            <a:ext cx="7086600" cy="384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Summary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Local GenePattern installation available at; </a:t>
            </a:r>
            <a:r>
              <a:rPr lang="en-US" sz="2400" smtClean="0">
                <a:hlinkClick r:id="rId2"/>
              </a:rPr>
              <a:t>http://bioanalysis.otago.ac.nz</a:t>
            </a:r>
            <a:endParaRPr lang="en-US" sz="2400" smtClean="0"/>
          </a:p>
          <a:p>
            <a:r>
              <a:rPr lang="en-US" sz="2400" smtClean="0"/>
              <a:t>Collection of standard tools for analysis and sharing microarray data</a:t>
            </a:r>
          </a:p>
          <a:p>
            <a:pPr marL="342900" lvl="1" indent="-342900">
              <a:buFontTx/>
              <a:buNone/>
            </a:pPr>
            <a:r>
              <a:rPr lang="en-US" sz="2400" smtClean="0"/>
              <a:t>	</a:t>
            </a:r>
            <a:r>
              <a:rPr lang="en-US" sz="2400" i="1" smtClean="0"/>
              <a:t>-Custom packages available: more to come</a:t>
            </a:r>
          </a:p>
          <a:p>
            <a:pPr marL="342900" lvl="1" indent="-342900">
              <a:buFontTx/>
              <a:buChar char="•"/>
            </a:pPr>
            <a:endParaRPr lang="en-US" sz="2400" smtClean="0"/>
          </a:p>
          <a:p>
            <a:pPr marL="342900" lvl="1" indent="-342900">
              <a:buFontTx/>
              <a:buChar char="•"/>
            </a:pPr>
            <a:r>
              <a:rPr lang="en-US" sz="2400" smtClean="0"/>
              <a:t>Todo: BeSTGRID grid based empirical null resampling modules</a:t>
            </a:r>
          </a:p>
          <a:p>
            <a:endParaRPr lang="en-US" sz="2400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2"/>
          <p:cNvSpPr>
            <a:spLocks noChangeArrowheads="1"/>
          </p:cNvSpPr>
          <p:nvPr/>
        </p:nvSpPr>
        <p:spPr bwMode="auto">
          <a:xfrm>
            <a:off x="1524000" y="1371600"/>
            <a:ext cx="7162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endParaRPr lang="en-US" sz="3600" b="0">
              <a:solidFill>
                <a:schemeClr val="tx2"/>
              </a:solidFill>
            </a:endParaRPr>
          </a:p>
        </p:txBody>
      </p:sp>
      <p:sp>
        <p:nvSpPr>
          <p:cNvPr id="37891" name="Rectangle 13"/>
          <p:cNvSpPr>
            <a:spLocks noChangeArrowheads="1"/>
          </p:cNvSpPr>
          <p:nvPr/>
        </p:nvSpPr>
        <p:spPr bwMode="auto">
          <a:xfrm>
            <a:off x="8678863" y="6375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endParaRPr lang="en-US" b="0"/>
          </a:p>
        </p:txBody>
      </p:sp>
      <p:sp>
        <p:nvSpPr>
          <p:cNvPr id="37892" name="Rectangle 7"/>
          <p:cNvSpPr>
            <a:spLocks noChangeArrowheads="1"/>
          </p:cNvSpPr>
          <p:nvPr/>
        </p:nvSpPr>
        <p:spPr bwMode="auto">
          <a:xfrm>
            <a:off x="1562100" y="865188"/>
            <a:ext cx="7046913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Acknowledgements</a:t>
            </a:r>
          </a:p>
        </p:txBody>
      </p:sp>
      <p:sp>
        <p:nvSpPr>
          <p:cNvPr id="5" name="Rectangle 8"/>
          <p:cNvSpPr txBox="1">
            <a:spLocks noChangeArrowheads="1"/>
          </p:cNvSpPr>
          <p:nvPr/>
        </p:nvSpPr>
        <p:spPr bwMode="auto">
          <a:xfrm>
            <a:off x="1981200" y="1703388"/>
            <a:ext cx="2863850" cy="355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0" hangingPunct="0">
              <a:lnSpc>
                <a:spcPct val="110000"/>
              </a:lnSpc>
              <a:defRPr/>
            </a:pPr>
            <a:r>
              <a:rPr lang="en-US" sz="2200" b="0" i="1" kern="0" dirty="0">
                <a:latin typeface="+mn-lt"/>
                <a:ea typeface="+mn-ea"/>
                <a:cs typeface="+mn-cs"/>
              </a:rPr>
              <a:t>University of Otago</a:t>
            </a:r>
          </a:p>
          <a:p>
            <a:pPr marL="342900" indent="-342900" eaLnBrk="0" hangingPunct="0">
              <a:lnSpc>
                <a:spcPct val="110000"/>
              </a:lnSpc>
              <a:defRPr/>
            </a:pPr>
            <a:r>
              <a:rPr lang="en-US" sz="1800" b="0" kern="0" dirty="0" err="1">
                <a:latin typeface="+mn-lt"/>
                <a:ea typeface="+mn-ea"/>
                <a:cs typeface="+mn-cs"/>
              </a:rPr>
              <a:t>Mik</a:t>
            </a:r>
            <a:r>
              <a:rPr lang="en-US" sz="1800" b="0" kern="0" dirty="0">
                <a:latin typeface="+mn-lt"/>
                <a:ea typeface="+mn-ea"/>
                <a:cs typeface="+mn-cs"/>
              </a:rPr>
              <a:t> Black</a:t>
            </a:r>
          </a:p>
          <a:p>
            <a:pPr marL="342900" indent="-342900" eaLnBrk="0" hangingPunct="0">
              <a:lnSpc>
                <a:spcPct val="110000"/>
              </a:lnSpc>
              <a:defRPr/>
            </a:pPr>
            <a:r>
              <a:rPr lang="en-US" sz="1800" b="0" kern="0" dirty="0">
                <a:latin typeface="+mn-lt"/>
                <a:ea typeface="+mn-ea"/>
                <a:cs typeface="+mn-cs"/>
              </a:rPr>
              <a:t>Chris Brown</a:t>
            </a:r>
          </a:p>
          <a:p>
            <a:pPr marL="342900" indent="-342900" eaLnBrk="0" hangingPunct="0">
              <a:lnSpc>
                <a:spcPct val="110000"/>
              </a:lnSpc>
              <a:defRPr/>
            </a:pPr>
            <a:r>
              <a:rPr lang="en-US" sz="1800" b="0" kern="0" dirty="0">
                <a:latin typeface="+mn-lt"/>
                <a:ea typeface="+mn-ea"/>
                <a:cs typeface="+mn-cs"/>
              </a:rPr>
              <a:t>Stewart Stevens</a:t>
            </a:r>
          </a:p>
          <a:p>
            <a:pPr marL="342900" indent="-342900" eaLnBrk="0" hangingPunct="0">
              <a:lnSpc>
                <a:spcPct val="110000"/>
              </a:lnSpc>
              <a:defRPr/>
            </a:pPr>
            <a:r>
              <a:rPr lang="en-US" sz="1800" b="0" kern="0" dirty="0">
                <a:latin typeface="+mn-lt"/>
                <a:ea typeface="+mn-ea"/>
                <a:cs typeface="+mn-cs"/>
              </a:rPr>
              <a:t>Sarah Song</a:t>
            </a:r>
          </a:p>
          <a:p>
            <a:pPr marL="342900" indent="-342900" eaLnBrk="0" hangingPunct="0">
              <a:lnSpc>
                <a:spcPct val="110000"/>
              </a:lnSpc>
              <a:defRPr/>
            </a:pPr>
            <a:r>
              <a:rPr lang="en-US" sz="1800" b="0" kern="0" dirty="0">
                <a:latin typeface="+mn-lt"/>
                <a:ea typeface="+mn-ea"/>
                <a:cs typeface="+mn-cs"/>
              </a:rPr>
              <a:t>Anthony Reeve</a:t>
            </a:r>
          </a:p>
          <a:p>
            <a:pPr marL="342900" indent="-342900" eaLnBrk="0" hangingPunct="0">
              <a:lnSpc>
                <a:spcPct val="110000"/>
              </a:lnSpc>
              <a:defRPr/>
            </a:pPr>
            <a:r>
              <a:rPr lang="en-US" sz="1800" b="0" kern="0" dirty="0">
                <a:latin typeface="+mn-lt"/>
                <a:ea typeface="+mn-ea"/>
                <a:cs typeface="+mn-cs"/>
              </a:rPr>
              <a:t>Department of Biochemistry</a:t>
            </a:r>
          </a:p>
          <a:p>
            <a:pPr marL="342900" indent="-342900" eaLnBrk="0" hangingPunct="0">
              <a:lnSpc>
                <a:spcPct val="110000"/>
              </a:lnSpc>
              <a:defRPr/>
            </a:pPr>
            <a:endParaRPr lang="en-US" sz="2200" b="0" kern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7894" name="Picture 10" descr="enabledbyKARE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69063" y="4800600"/>
            <a:ext cx="922337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5" name="Rectangle 14"/>
          <p:cNvSpPr>
            <a:spLocks noChangeArrowheads="1"/>
          </p:cNvSpPr>
          <p:nvPr/>
        </p:nvSpPr>
        <p:spPr bwMode="auto">
          <a:xfrm>
            <a:off x="5410200" y="1703388"/>
            <a:ext cx="2922588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110000"/>
              </a:lnSpc>
            </a:pPr>
            <a:r>
              <a:rPr lang="en-US" sz="2200" b="0" i="1"/>
              <a:t>The University of Auckland</a:t>
            </a:r>
          </a:p>
          <a:p>
            <a:pPr marL="342900" indent="-342900">
              <a:lnSpc>
                <a:spcPct val="110000"/>
              </a:lnSpc>
            </a:pPr>
            <a:r>
              <a:rPr lang="en-US" sz="1800" b="0"/>
              <a:t>Nick Jones</a:t>
            </a:r>
          </a:p>
        </p:txBody>
      </p:sp>
      <p:pic>
        <p:nvPicPr>
          <p:cNvPr id="37896" name="Picture 9" descr="telstraclear-logo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4463" y="5562600"/>
            <a:ext cx="1504950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7" name="Picture 11" descr="bestgrid-logo1_bigger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22913" y="5386388"/>
            <a:ext cx="869950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8" name="Picture 11" descr="morst-logo.gi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59063" y="52578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What is GenePattern?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600200" y="1828800"/>
            <a:ext cx="7043738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smtClean="0"/>
              <a:t>A freely available </a:t>
            </a:r>
            <a:r>
              <a:rPr lang="en-US" sz="2400" i="1" smtClean="0"/>
              <a:t>out of the box </a:t>
            </a:r>
            <a:r>
              <a:rPr lang="en-US" sz="2400" smtClean="0"/>
              <a:t>genomics analysis platform designed for building computational tools</a:t>
            </a:r>
          </a:p>
          <a:p>
            <a:pPr>
              <a:buFontTx/>
              <a:buNone/>
            </a:pPr>
            <a:endParaRPr lang="en-US" sz="2400" smtClean="0"/>
          </a:p>
          <a:p>
            <a:pPr>
              <a:buFontTx/>
              <a:buNone/>
            </a:pPr>
            <a:endParaRPr lang="en-US" sz="2400" smtClean="0"/>
          </a:p>
          <a:p>
            <a:pPr>
              <a:buFontTx/>
              <a:buNone/>
            </a:pPr>
            <a:r>
              <a:rPr lang="en-US" sz="2400" smtClean="0"/>
              <a:t>Primarily for;</a:t>
            </a:r>
          </a:p>
          <a:p>
            <a:r>
              <a:rPr lang="en-US" sz="2400" smtClean="0"/>
              <a:t>Common processing tasks</a:t>
            </a:r>
          </a:p>
          <a:p>
            <a:r>
              <a:rPr lang="en-US" sz="2400" smtClean="0"/>
              <a:t>Proteomics </a:t>
            </a:r>
          </a:p>
          <a:p>
            <a:r>
              <a:rPr lang="en-US" sz="2400" smtClean="0"/>
              <a:t>SNP analysis</a:t>
            </a:r>
          </a:p>
          <a:p>
            <a:r>
              <a:rPr lang="en-US" sz="2400" smtClean="0"/>
              <a:t>Gene expression analysis </a:t>
            </a:r>
          </a:p>
          <a:p>
            <a:pPr>
              <a:buFontTx/>
              <a:buNone/>
            </a:pPr>
            <a:r>
              <a:rPr lang="en-US" sz="2400" i="1" smtClean="0"/>
              <a:t>	</a:t>
            </a:r>
            <a:endParaRPr lang="en-US" sz="2400" smtClean="0"/>
          </a:p>
          <a:p>
            <a:pPr>
              <a:buFontTx/>
              <a:buNone/>
            </a:pPr>
            <a:r>
              <a:rPr lang="en-US" sz="2400" smtClean="0">
                <a:solidFill>
                  <a:srgbClr val="FF0000"/>
                </a:solidFill>
              </a:rPr>
              <a:t>	</a:t>
            </a:r>
            <a:endParaRPr lang="en-US" sz="2400" i="1" smtClean="0"/>
          </a:p>
        </p:txBody>
      </p:sp>
      <p:pic>
        <p:nvPicPr>
          <p:cNvPr id="18436" name="Picture 4" descr="OSXlogo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2743200"/>
            <a:ext cx="7207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5" descr="windowsLogo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70275" y="2743200"/>
            <a:ext cx="7207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6" descr="linuxLogo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49875" y="2743200"/>
            <a:ext cx="6699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GenePattern platform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600200" y="1981200"/>
            <a:ext cx="7239000" cy="1752600"/>
          </a:xfrm>
        </p:spPr>
        <p:txBody>
          <a:bodyPr/>
          <a:lstStyle/>
          <a:p>
            <a:r>
              <a:rPr lang="en-US" sz="2400" dirty="0" smtClean="0"/>
              <a:t>Client-server framework for analysis via a web browser</a:t>
            </a:r>
          </a:p>
          <a:p>
            <a:r>
              <a:rPr lang="en-US" sz="2400" dirty="0" smtClean="0"/>
              <a:t>Simple interface to execute bundled modules on the server; Java, Perl, MATLAB, R etc</a:t>
            </a:r>
          </a:p>
          <a:p>
            <a:r>
              <a:rPr lang="en-US" sz="2400" dirty="0" smtClean="0"/>
              <a:t>Submitted Jobs are scheduled</a:t>
            </a:r>
          </a:p>
          <a:p>
            <a:pPr>
              <a:buFontTx/>
              <a:buNone/>
            </a:pPr>
            <a:endParaRPr lang="en-US" sz="2400" dirty="0" smtClean="0"/>
          </a:p>
        </p:txBody>
      </p:sp>
      <p:pic>
        <p:nvPicPr>
          <p:cNvPr id="8" name="Picture 7" descr="genePatternSnapshot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675426"/>
            <a:ext cx="5791200" cy="299236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>
            <a:off x="2528545" y="4127252"/>
            <a:ext cx="762000" cy="2514600"/>
          </a:xfrm>
          <a:prstGeom prst="ellipse">
            <a:avLst/>
          </a:prstGeom>
          <a:solidFill>
            <a:schemeClr val="accent1">
              <a:lumMod val="90000"/>
              <a:alpha val="41000"/>
            </a:schemeClr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vert270">
            <a:prstTxWarp prst="textNoShape">
              <a:avLst/>
            </a:prstTxWarp>
            <a:normAutofit fontScale="70000" lnSpcReduction="20000"/>
          </a:bodyPr>
          <a:lstStyle/>
          <a:p>
            <a:pPr>
              <a:defRPr/>
            </a:pPr>
            <a:r>
              <a:rPr lang="en-US" sz="4000" dirty="0">
                <a:solidFill>
                  <a:srgbClr val="FF0000"/>
                </a:solidFill>
                <a:latin typeface="Gill Sans Light" charset="0"/>
                <a:ea typeface="ＭＳ Ｐゴシック" charset="-128"/>
                <a:cs typeface="ＭＳ Ｐゴシック" charset="-128"/>
              </a:rPr>
              <a:t>  Modules</a:t>
            </a:r>
          </a:p>
          <a:p>
            <a:pPr>
              <a:defRPr/>
            </a:pPr>
            <a:endParaRPr lang="en-US" sz="5000" dirty="0">
              <a:noFill/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1"/>
                </a:solidFill>
              </a:rPr>
              <a:t>GenePattern Aims</a:t>
            </a:r>
            <a:endParaRPr lang="en-US" b="1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smtClean="0"/>
              <a:t>Reproducible research analysis approach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40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i="1" smtClean="0"/>
              <a:t>-“Published research, particularly in silico research, should contain sufficient information to completely reproduce the research results”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400" i="1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smtClean="0"/>
              <a:t>Allow independent replication of results by researchers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40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smtClean="0"/>
              <a:t>Relatively easy to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400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400" smtClean="0"/>
          </a:p>
          <a:p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1"/>
                </a:solidFill>
              </a:rPr>
              <a:t>Pros and cons</a:t>
            </a:r>
            <a:endParaRPr lang="en-US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Pros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Provides a collaborative analysis portal for researchers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Modular analysis extendible by developers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Researchers can create pipelines from modules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Web service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</a:t>
            </a:r>
            <a:r>
              <a:rPr lang="en-US" sz="2400" i="1" smtClean="0"/>
              <a:t>-use formats TXT, HTML, PDF, SVG etc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Cons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Client-server model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Resource limitations -processor/storage/bandwidth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Statisticians like to work from the command line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i="1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smtClean="0"/>
          </a:p>
          <a:p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Building blocks are modules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643063" y="1765300"/>
            <a:ext cx="7043737" cy="29591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Modules are the tools that extend the architecture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New modules can be easily written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Publicly available modules (&gt;100 Broad institute)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i="1" smtClean="0"/>
              <a:t>	-Some modules available with publications</a:t>
            </a: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A module is a web form interface for analysis methodologies written in Java, Perl, MATLAB, R etc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i="1" smtClean="0"/>
              <a:t>	-Developers can make and upload modules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endParaRPr lang="en-US" sz="2400" smtClean="0"/>
          </a:p>
        </p:txBody>
      </p:sp>
      <p:pic>
        <p:nvPicPr>
          <p:cNvPr id="22532" name="Picture 3" descr="ModulesDiagram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/>
              <a:stretch>
                <a:fillRect/>
              </a:stretch>
            </p:blipFill>
          </mc:Choice>
          <mc:Fallback>
            <p:blipFill>
              <a:blip r:embed="rId3"/>
              <a:srcRect/>
              <a:stretch>
                <a:fillRect/>
              </a:stretch>
            </p:blipFill>
          </mc:Fallback>
        </mc:AlternateContent>
        <p:spPr bwMode="auto">
          <a:xfrm>
            <a:off x="307975" y="3200400"/>
            <a:ext cx="9144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Modules form Pipelines</a:t>
            </a:r>
            <a:endParaRPr lang="en-US" b="1" dirty="0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624013" y="1752600"/>
            <a:ext cx="7043737" cy="27305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Cascade modules into pipelines</a:t>
            </a:r>
          </a:p>
          <a:p>
            <a:pPr eaLnBrk="1" hangingPunct="1"/>
            <a:r>
              <a:rPr lang="en-US" sz="2400" dirty="0" smtClean="0"/>
              <a:t>Users can create and share pipelines</a:t>
            </a:r>
          </a:p>
          <a:p>
            <a:pPr eaLnBrk="1" hangingPunct="1"/>
            <a:r>
              <a:rPr lang="en-US" sz="2400" dirty="0" smtClean="0"/>
              <a:t>Reproducibility maintained using version </a:t>
            </a:r>
            <a:r>
              <a:rPr lang="en-US" sz="2400" dirty="0" smtClean="0"/>
              <a:t>control</a:t>
            </a:r>
          </a:p>
          <a:p>
            <a:pPr eaLnBrk="1" hangingPunct="1">
              <a:buNone/>
            </a:pPr>
            <a:r>
              <a:rPr lang="en-US" sz="2400" dirty="0" smtClean="0"/>
              <a:t>	-</a:t>
            </a:r>
            <a:r>
              <a:rPr lang="en-US" sz="2400" i="1" dirty="0" err="1" smtClean="0"/>
              <a:t>LSIDs</a:t>
            </a:r>
            <a:endParaRPr lang="en-US" sz="2400" i="1" dirty="0" smtClean="0"/>
          </a:p>
          <a:p>
            <a:pPr eaLnBrk="1" hangingPunct="1"/>
            <a:r>
              <a:rPr lang="en-US" sz="2400" dirty="0" smtClean="0"/>
              <a:t>Executed software versions vary</a:t>
            </a:r>
            <a:endParaRPr lang="en-US" sz="2400" i="1" dirty="0" smtClean="0"/>
          </a:p>
          <a:p>
            <a:pPr eaLnBrk="1" hangingPunct="1">
              <a:buFontTx/>
              <a:buNone/>
            </a:pPr>
            <a:r>
              <a:rPr lang="en-US" sz="2400" i="1" dirty="0" smtClean="0"/>
              <a:t>	-Researchers can make pipelines</a:t>
            </a: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23556" name="Picture 3" descr="PipelineDiagram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/>
              <a:stretch>
                <a:fillRect/>
              </a:stretch>
            </p:blipFill>
          </mc:Choice>
          <mc:Fallback>
            <p:blipFill>
              <a:blip r:embed="rId3"/>
              <a:srcRect/>
              <a:stretch>
                <a:fillRect/>
              </a:stretch>
            </p:blipFill>
          </mc:Fallback>
        </mc:AlternateContent>
        <p:spPr bwMode="auto">
          <a:xfrm>
            <a:off x="304800" y="3200400"/>
            <a:ext cx="9144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Writing Modules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smtClean="0"/>
              <a:t>Most suitable for repetitive tasks</a:t>
            </a:r>
          </a:p>
          <a:p>
            <a:pPr>
              <a:buFontTx/>
              <a:buNone/>
            </a:pPr>
            <a:r>
              <a:rPr lang="en-US" sz="2400" b="1" i="1" smtClean="0"/>
              <a:t>	-Not one off analyses</a:t>
            </a:r>
            <a:endParaRPr lang="en-US" sz="2400" smtClean="0"/>
          </a:p>
          <a:p>
            <a:pPr>
              <a:buFontTx/>
              <a:buNone/>
            </a:pPr>
            <a:r>
              <a:rPr lang="en-US" sz="2400" smtClean="0"/>
              <a:t>Ideally medium/high throughput tasks</a:t>
            </a:r>
          </a:p>
          <a:p>
            <a:pPr>
              <a:buFontTx/>
              <a:buNone/>
            </a:pPr>
            <a:r>
              <a:rPr lang="en-US" sz="2400" smtClean="0"/>
              <a:t>Preferably concise data acquisition formats</a:t>
            </a:r>
          </a:p>
          <a:p>
            <a:pPr>
              <a:buFontTx/>
              <a:buNone/>
            </a:pPr>
            <a:endParaRPr lang="en-US" sz="2400" smtClean="0"/>
          </a:p>
          <a:p>
            <a:pPr>
              <a:buFontTx/>
              <a:buNone/>
            </a:pPr>
            <a:r>
              <a:rPr lang="en-US" sz="2400" smtClean="0"/>
              <a:t>	-</a:t>
            </a:r>
            <a:r>
              <a:rPr lang="en-US" sz="2400" i="1" smtClean="0"/>
              <a:t>Make a template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nePatternTemplat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Gill Sans Light"/>
        <a:ea typeface="ＭＳ Ｐゴシック"/>
        <a:cs typeface="ＭＳ Ｐゴシック"/>
      </a:majorFont>
      <a:minorFont>
        <a:latin typeface="Gill Sans Light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ill Sans Light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ill Sans Light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genePatternTemplate.pot</Template>
  <TotalTime>1698</TotalTime>
  <Words>1045</Words>
  <Application>Microsoft PowerPoint</Application>
  <PresentationFormat>On-screen Show (4:3)</PresentationFormat>
  <Paragraphs>171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Gill Sans Light</vt:lpstr>
      <vt:lpstr>ＭＳ Ｐゴシック</vt:lpstr>
      <vt:lpstr>Arial</vt:lpstr>
      <vt:lpstr>ヒラギノ角ゴ Pro W3</vt:lpstr>
      <vt:lpstr>genePatternTemplate</vt:lpstr>
      <vt:lpstr>Developing modules in GenePattern  for gene expression analysis</vt:lpstr>
      <vt:lpstr>Outline</vt:lpstr>
      <vt:lpstr>What is GenePattern?</vt:lpstr>
      <vt:lpstr>GenePattern platform</vt:lpstr>
      <vt:lpstr>GenePattern Aims</vt:lpstr>
      <vt:lpstr>Pros and cons</vt:lpstr>
      <vt:lpstr>Building blocks are modules</vt:lpstr>
      <vt:lpstr>Modules form Pipelines</vt:lpstr>
      <vt:lpstr>Writing Modules</vt:lpstr>
      <vt:lpstr>Components of a Module</vt:lpstr>
      <vt:lpstr>Manifest file</vt:lpstr>
      <vt:lpstr>What have we developed?</vt:lpstr>
      <vt:lpstr>Limma analysis module </vt:lpstr>
      <vt:lpstr>Limma interface</vt:lpstr>
      <vt:lpstr>Estimation for B statistics</vt:lpstr>
      <vt:lpstr>Module uses spline weights</vt:lpstr>
      <vt:lpstr>Java-based viewer for output </vt:lpstr>
      <vt:lpstr>Gather module</vt:lpstr>
      <vt:lpstr>Gather interface</vt:lpstr>
      <vt:lpstr>Gather results</vt:lpstr>
      <vt:lpstr>Summary</vt:lpstr>
      <vt:lpstr>Slide 22</vt:lpstr>
    </vt:vector>
  </TitlesOfParts>
  <Company>University Of Otago</Company>
  <LinksUpToDate>false</LinksUpToDate>
  <SharedDoc>false</SharedDoc>
  <HyperlinksChanged>false</HyperlinksChanged>
  <AppVersion>12.0257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Marcus Davy</dc:creator>
  <cp:lastModifiedBy>Marcus Davy</cp:lastModifiedBy>
  <cp:revision>102</cp:revision>
  <cp:lastPrinted>2009-02-05T17:14:04Z</cp:lastPrinted>
  <dcterms:created xsi:type="dcterms:W3CDTF">2009-11-29T11:14:20Z</dcterms:created>
  <dcterms:modified xsi:type="dcterms:W3CDTF">2009-11-29T11:55:44Z</dcterms:modified>
</cp:coreProperties>
</file>