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59" r:id="rId3"/>
    <p:sldId id="257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DEEF2-BD61-42BB-8A22-AF4850C35713}" type="datetimeFigureOut">
              <a:rPr lang="en-US" smtClean="0"/>
              <a:t>11/27/2009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59EF3-6652-42F5-8AE3-11F84475BE16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59EF3-6652-42F5-8AE3-11F84475BE16}" type="slidenum">
              <a:rPr lang="en-AU" smtClean="0"/>
              <a:t>6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86EDB40-C484-4DA9-A0C6-358F2896F2CC}" type="datetimeFigureOut">
              <a:rPr lang="en-US" smtClean="0"/>
              <a:t>11/27/2009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EBE0DB8-53F1-4884-9D3D-662DA54344D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DB40-C484-4DA9-A0C6-358F2896F2CC}" type="datetimeFigureOut">
              <a:rPr lang="en-US" smtClean="0"/>
              <a:t>11/27/2009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0DB8-53F1-4884-9D3D-662DA54344D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DB40-C484-4DA9-A0C6-358F2896F2CC}" type="datetimeFigureOut">
              <a:rPr lang="en-US" smtClean="0"/>
              <a:t>11/27/2009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0DB8-53F1-4884-9D3D-662DA54344D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86EDB40-C484-4DA9-A0C6-358F2896F2CC}" type="datetimeFigureOut">
              <a:rPr lang="en-US" smtClean="0"/>
              <a:t>11/27/2009</a:t>
            </a:fld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EBE0DB8-53F1-4884-9D3D-662DA54344D3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86EDB40-C484-4DA9-A0C6-358F2896F2CC}" type="datetimeFigureOut">
              <a:rPr lang="en-US" smtClean="0"/>
              <a:t>11/27/2009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AU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EBE0DB8-53F1-4884-9D3D-662DA54344D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DB40-C484-4DA9-A0C6-358F2896F2CC}" type="datetimeFigureOut">
              <a:rPr lang="en-US" smtClean="0"/>
              <a:t>11/27/2009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0DB8-53F1-4884-9D3D-662DA54344D3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DB40-C484-4DA9-A0C6-358F2896F2CC}" type="datetimeFigureOut">
              <a:rPr lang="en-US" smtClean="0"/>
              <a:t>11/27/2009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0DB8-53F1-4884-9D3D-662DA54344D3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86EDB40-C484-4DA9-A0C6-358F2896F2CC}" type="datetimeFigureOut">
              <a:rPr lang="en-US" smtClean="0"/>
              <a:t>11/27/2009</a:t>
            </a:fld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EBE0DB8-53F1-4884-9D3D-662DA54344D3}" type="slidenum">
              <a:rPr lang="en-AU" smtClean="0"/>
              <a:t>‹#›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DB40-C484-4DA9-A0C6-358F2896F2CC}" type="datetimeFigureOut">
              <a:rPr lang="en-US" smtClean="0"/>
              <a:t>11/27/2009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0DB8-53F1-4884-9D3D-662DA54344D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86EDB40-C484-4DA9-A0C6-358F2896F2CC}" type="datetimeFigureOut">
              <a:rPr lang="en-US" smtClean="0"/>
              <a:t>11/27/2009</a:t>
            </a:fld>
            <a:endParaRPr lang="en-A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EBE0DB8-53F1-4884-9D3D-662DA54344D3}" type="slidenum">
              <a:rPr lang="en-AU" smtClean="0"/>
              <a:t>‹#›</a:t>
            </a:fld>
            <a:endParaRPr lang="en-AU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86EDB40-C484-4DA9-A0C6-358F2896F2CC}" type="datetimeFigureOut">
              <a:rPr lang="en-US" smtClean="0"/>
              <a:t>11/27/2009</a:t>
            </a:fld>
            <a:endParaRPr lang="en-A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EBE0DB8-53F1-4884-9D3D-662DA54344D3}" type="slidenum">
              <a:rPr lang="en-AU" smtClean="0"/>
              <a:t>‹#›</a:t>
            </a:fld>
            <a:endParaRPr lang="en-A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86EDB40-C484-4DA9-A0C6-358F2896F2CC}" type="datetimeFigureOut">
              <a:rPr lang="en-US" smtClean="0"/>
              <a:t>11/27/2009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EBE0DB8-53F1-4884-9D3D-662DA54344D3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7422" y="954741"/>
            <a:ext cx="5929354" cy="974061"/>
          </a:xfrm>
        </p:spPr>
        <p:txBody>
          <a:bodyPr anchor="ctr"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AU" sz="4800" b="1" dirty="0" err="1" smtClean="0">
                <a:ln/>
                <a:solidFill>
                  <a:srgbClr val="7030A0"/>
                </a:solidFill>
              </a:rPr>
              <a:t>Masoumeh</a:t>
            </a:r>
            <a:r>
              <a:rPr lang="en-AU" sz="4800" b="1" dirty="0" smtClean="0">
                <a:ln/>
                <a:solidFill>
                  <a:srgbClr val="7030A0"/>
                </a:solidFill>
              </a:rPr>
              <a:t> </a:t>
            </a:r>
            <a:r>
              <a:rPr lang="en-AU" sz="4800" b="1" dirty="0" err="1" smtClean="0">
                <a:ln/>
                <a:solidFill>
                  <a:srgbClr val="7030A0"/>
                </a:solidFill>
              </a:rPr>
              <a:t>Sanagou</a:t>
            </a:r>
            <a:endParaRPr lang="en-AU" sz="4800" b="1" dirty="0">
              <a:ln/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1736" y="2319342"/>
            <a:ext cx="5929354" cy="2324104"/>
          </a:xfrm>
        </p:spPr>
        <p:txBody>
          <a:bodyPr anchor="ctr"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AU" sz="2400" b="1" dirty="0" smtClean="0">
                <a:ln/>
                <a:solidFill>
                  <a:srgbClr val="7030A0"/>
                </a:solidFill>
              </a:rPr>
              <a:t>Department of epidemiology and preventive medicine,                                                         Faculty of Medicine, Nursing and Health Sciences,                                                                  Monash University, Melbourne .                                                                            </a:t>
            </a:r>
            <a:endParaRPr lang="en-AU" sz="2400" b="1" dirty="0">
              <a:ln/>
              <a:solidFill>
                <a:srgbClr val="7030A0"/>
              </a:solidFill>
            </a:endParaRPr>
          </a:p>
        </p:txBody>
      </p:sp>
      <p:pic>
        <p:nvPicPr>
          <p:cNvPr id="6" name="Content Placeholder 5" descr="med.gif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5786446" y="6000768"/>
            <a:ext cx="3017838" cy="622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 smtClean="0">
                <a:ln/>
                <a:solidFill>
                  <a:srgbClr val="7030A0"/>
                </a:solidFill>
              </a:rPr>
              <a:t>Department of epidemiology and preventive medicine</a:t>
            </a:r>
            <a:endParaRPr lang="en-AU" dirty="0">
              <a:solidFill>
                <a:srgbClr val="7030A0"/>
              </a:solidFill>
            </a:endParaRPr>
          </a:p>
        </p:txBody>
      </p:sp>
      <p:pic>
        <p:nvPicPr>
          <p:cNvPr id="5" name="Content Placeholder 4" descr="hp00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85918" y="1505727"/>
            <a:ext cx="4529974" cy="4464000"/>
          </a:xfrm>
        </p:spPr>
      </p:pic>
      <p:pic>
        <p:nvPicPr>
          <p:cNvPr id="6" name="Content Placeholder 5" descr="med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6000768"/>
            <a:ext cx="3017837" cy="62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642918"/>
            <a:ext cx="7358114" cy="4643470"/>
          </a:xfrm>
        </p:spPr>
        <p:txBody>
          <a:bodyPr anchor="ctr"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lnSpc>
                <a:spcPct val="130000"/>
              </a:lnSpc>
            </a:pPr>
            <a:r>
              <a:rPr lang="en-AU" sz="4000" b="1" dirty="0" smtClean="0">
                <a:ln/>
                <a:solidFill>
                  <a:srgbClr val="7030A0"/>
                </a:solidFill>
              </a:rPr>
              <a:t>The risks factors of postoperative complications in patients undergone isolated coronary artery bypass graft surgery</a:t>
            </a:r>
            <a:endParaRPr lang="en-AU" sz="4000" b="1" dirty="0">
              <a:ln/>
              <a:solidFill>
                <a:srgbClr val="7030A0"/>
              </a:solidFill>
            </a:endParaRPr>
          </a:p>
        </p:txBody>
      </p:sp>
      <p:pic>
        <p:nvPicPr>
          <p:cNvPr id="3" name="Content Placeholder 5" descr="med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6000768"/>
            <a:ext cx="3017837" cy="62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AU" b="1" dirty="0" smtClean="0">
                <a:solidFill>
                  <a:srgbClr val="7030A0"/>
                </a:solidFill>
              </a:rPr>
              <a:t>Patients &amp; </a:t>
            </a:r>
            <a:r>
              <a:rPr lang="en-AU" b="1" dirty="0" smtClean="0">
                <a:solidFill>
                  <a:srgbClr val="7030A0"/>
                </a:solidFill>
              </a:rPr>
              <a:t>Purpose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68618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AU" sz="2800" b="1" dirty="0">
                <a:solidFill>
                  <a:schemeClr val="accent4">
                    <a:lumMod val="75000"/>
                  </a:schemeClr>
                </a:solidFill>
              </a:rPr>
              <a:t>Purpose:</a:t>
            </a:r>
            <a:r>
              <a:rPr lang="en-AU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AU" sz="2800" dirty="0" smtClean="0">
                <a:solidFill>
                  <a:schemeClr val="accent4">
                    <a:lumMod val="75000"/>
                  </a:schemeClr>
                </a:solidFill>
              </a:rPr>
              <a:t>to </a:t>
            </a:r>
            <a:r>
              <a:rPr lang="en-AU" sz="2800" dirty="0">
                <a:solidFill>
                  <a:schemeClr val="accent4">
                    <a:lumMod val="75000"/>
                  </a:schemeClr>
                </a:solidFill>
              </a:rPr>
              <a:t>determine risk factors for various postoperative </a:t>
            </a:r>
            <a:r>
              <a:rPr lang="en-AU" sz="2800" dirty="0" smtClean="0">
                <a:solidFill>
                  <a:schemeClr val="accent4">
                    <a:lumMod val="75000"/>
                  </a:schemeClr>
                </a:solidFill>
              </a:rPr>
              <a:t>complications</a:t>
            </a:r>
            <a:r>
              <a:rPr lang="en-AU" sz="2800" dirty="0">
                <a:solidFill>
                  <a:schemeClr val="accent4">
                    <a:lumMod val="75000"/>
                  </a:schemeClr>
                </a:solidFill>
              </a:rPr>
              <a:t> for isolated </a:t>
            </a:r>
            <a:r>
              <a:rPr lang="en-AU" sz="2800" dirty="0" smtClean="0">
                <a:solidFill>
                  <a:schemeClr val="accent4">
                    <a:lumMod val="75000"/>
                  </a:schemeClr>
                </a:solidFill>
              </a:rPr>
              <a:t>CABG</a:t>
            </a:r>
          </a:p>
          <a:p>
            <a:pPr>
              <a:lnSpc>
                <a:spcPct val="130000"/>
              </a:lnSpc>
            </a:pPr>
            <a:r>
              <a:rPr lang="en-AU" sz="2800" b="1" dirty="0" smtClean="0">
                <a:solidFill>
                  <a:schemeClr val="accent4">
                    <a:lumMod val="75000"/>
                  </a:schemeClr>
                </a:solidFill>
              </a:rPr>
              <a:t>Patients:</a:t>
            </a:r>
            <a:r>
              <a:rPr lang="en-AU" sz="2800" dirty="0" smtClean="0">
                <a:solidFill>
                  <a:schemeClr val="accent4">
                    <a:lumMod val="75000"/>
                  </a:schemeClr>
                </a:solidFill>
              </a:rPr>
              <a:t> The </a:t>
            </a:r>
            <a:r>
              <a:rPr lang="en-AU" sz="2800" dirty="0">
                <a:solidFill>
                  <a:schemeClr val="accent4">
                    <a:lumMod val="75000"/>
                  </a:schemeClr>
                </a:solidFill>
              </a:rPr>
              <a:t>data were </a:t>
            </a:r>
            <a:r>
              <a:rPr lang="en-AU" sz="2800" dirty="0" smtClean="0">
                <a:solidFill>
                  <a:schemeClr val="accent4">
                    <a:lumMod val="75000"/>
                  </a:schemeClr>
                </a:solidFill>
              </a:rPr>
              <a:t>collected  </a:t>
            </a:r>
            <a:r>
              <a:rPr lang="en-AU" sz="2800" dirty="0">
                <a:solidFill>
                  <a:schemeClr val="accent4">
                    <a:lumMod val="75000"/>
                  </a:schemeClr>
                </a:solidFill>
              </a:rPr>
              <a:t>from the July 2001 to June </a:t>
            </a:r>
            <a:r>
              <a:rPr lang="en-AU" sz="2800" dirty="0" smtClean="0">
                <a:solidFill>
                  <a:schemeClr val="accent4">
                    <a:lumMod val="75000"/>
                  </a:schemeClr>
                </a:solidFill>
              </a:rPr>
              <a:t>2008, 14533 </a:t>
            </a:r>
            <a:r>
              <a:rPr lang="en-AU" sz="2800" dirty="0">
                <a:solidFill>
                  <a:schemeClr val="accent4">
                    <a:lumMod val="75000"/>
                  </a:schemeClr>
                </a:solidFill>
              </a:rPr>
              <a:t>patients underwent isolated </a:t>
            </a:r>
            <a:r>
              <a:rPr lang="en-AU" sz="2800" dirty="0" smtClean="0">
                <a:solidFill>
                  <a:schemeClr val="accent4">
                    <a:lumMod val="75000"/>
                  </a:schemeClr>
                </a:solidFill>
              </a:rPr>
              <a:t>CABG</a:t>
            </a:r>
          </a:p>
          <a:p>
            <a:endParaRPr lang="en-AU" dirty="0"/>
          </a:p>
        </p:txBody>
      </p:sp>
      <p:pic>
        <p:nvPicPr>
          <p:cNvPr id="8" name="Content Placeholder 5" descr="med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6000768"/>
            <a:ext cx="3017837" cy="62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AU" b="1" dirty="0" smtClean="0">
                <a:solidFill>
                  <a:srgbClr val="7030A0"/>
                </a:solidFill>
              </a:rPr>
              <a:t>Statistical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829064"/>
          </a:xfrm>
        </p:spPr>
        <p:txBody>
          <a:bodyPr/>
          <a:lstStyle/>
          <a:p>
            <a:r>
              <a:rPr lang="en-AU" sz="2800" dirty="0" smtClean="0">
                <a:solidFill>
                  <a:schemeClr val="accent4">
                    <a:lumMod val="75000"/>
                  </a:schemeClr>
                </a:solidFill>
              </a:rPr>
              <a:t>Risk factors were identified by logistic regression models and using bootstrap technique</a:t>
            </a:r>
          </a:p>
          <a:p>
            <a:r>
              <a:rPr lang="en-AU" sz="2800" dirty="0" smtClean="0">
                <a:solidFill>
                  <a:schemeClr val="accent4">
                    <a:lumMod val="75000"/>
                  </a:schemeClr>
                </a:solidFill>
              </a:rPr>
              <a:t>The data was divided into two sets including model creation (60%) and model validation (40%) sets.</a:t>
            </a:r>
          </a:p>
          <a:p>
            <a:r>
              <a:rPr lang="en-AU" sz="2800" dirty="0" smtClean="0">
                <a:solidFill>
                  <a:schemeClr val="accent4">
                    <a:lumMod val="75000"/>
                  </a:schemeClr>
                </a:solidFill>
              </a:rPr>
              <a:t>ROC curves were calculated</a:t>
            </a:r>
          </a:p>
          <a:p>
            <a:endParaRPr lang="en-AU" dirty="0"/>
          </a:p>
        </p:txBody>
      </p:sp>
      <p:pic>
        <p:nvPicPr>
          <p:cNvPr id="4" name="Content Placeholder 5" descr="med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6000768"/>
            <a:ext cx="3017837" cy="62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1.tiff"/>
          <p:cNvPicPr>
            <a:picLocks noGrp="1" noChangeAspect="1"/>
          </p:cNvPicPr>
          <p:nvPr>
            <p:ph sz="quarter" idx="1"/>
          </p:nvPr>
        </p:nvPicPr>
        <p:blipFill>
          <a:blip r:embed="rId3">
            <a:lum bright="11000" contrast="5000"/>
          </a:blip>
          <a:stretch>
            <a:fillRect/>
          </a:stretch>
        </p:blipFill>
        <p:spPr>
          <a:xfrm>
            <a:off x="1852645" y="825760"/>
            <a:ext cx="4933933" cy="4032000"/>
          </a:xfrm>
          <a:prstGeom prst="roundRect">
            <a:avLst>
              <a:gd name="adj" fmla="val 16667"/>
            </a:avLst>
          </a:prstGeom>
          <a:ln>
            <a:solidFill>
              <a:schemeClr val="bg2">
                <a:lumMod val="75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Wildflowers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63</TotalTime>
  <Words>119</Words>
  <Application>Microsoft Office PowerPoint</Application>
  <PresentationFormat>On-screen Show (4:3)</PresentationFormat>
  <Paragraphs>12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Masoumeh Sanagou</vt:lpstr>
      <vt:lpstr>Department of epidemiology and preventive medicine</vt:lpstr>
      <vt:lpstr>The risks factors of postoperative complications in patients undergone isolated coronary artery bypass graft surgery</vt:lpstr>
      <vt:lpstr>Patients &amp; Purpose</vt:lpstr>
      <vt:lpstr>Statistical methods</vt:lpstr>
      <vt:lpstr>Slide 6</vt:lpstr>
    </vt:vector>
  </TitlesOfParts>
  <Company>Monash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Masoumeh Sanagou</dc:title>
  <dc:creator>test</dc:creator>
  <cp:lastModifiedBy>test</cp:lastModifiedBy>
  <cp:revision>11</cp:revision>
  <dcterms:created xsi:type="dcterms:W3CDTF">2009-11-27T06:20:59Z</dcterms:created>
  <dcterms:modified xsi:type="dcterms:W3CDTF">2009-11-27T07:24:45Z</dcterms:modified>
</cp:coreProperties>
</file>