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260" r:id="rId2"/>
    <p:sldId id="295" r:id="rId3"/>
    <p:sldId id="278" r:id="rId4"/>
    <p:sldId id="289" r:id="rId5"/>
    <p:sldId id="298" r:id="rId6"/>
    <p:sldId id="296" r:id="rId7"/>
    <p:sldId id="292" r:id="rId8"/>
    <p:sldId id="300" r:id="rId9"/>
    <p:sldId id="301" r:id="rId10"/>
    <p:sldId id="302" r:id="rId11"/>
    <p:sldId id="294" r:id="rId12"/>
    <p:sldId id="290" r:id="rId13"/>
    <p:sldId id="293" r:id="rId14"/>
    <p:sldId id="299" r:id="rId15"/>
    <p:sldId id="286" r:id="rId16"/>
    <p:sldId id="297" r:id="rId17"/>
    <p:sldId id="291" r:id="rId1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C98BEE-F248-E3B7-9359-A6FF22AEAD5C}" name="Shabnam Jalili - Moghaddam" initials="SJM" userId="S::shjalili@aut.ac.nz::0c49adfe-b8da-4819-9f59-7999c33a4bb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ozhgan Memari" initials="MM" lastIdx="1" clrIdx="0">
    <p:extLst>
      <p:ext uri="{19B8F6BF-5375-455C-9EA6-DF929625EA0E}">
        <p15:presenceInfo xmlns:p15="http://schemas.microsoft.com/office/powerpoint/2012/main" userId="S-1-5-21-614565923-1027956908-3001582966-4578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8000"/>
    <a:srgbClr val="99FF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snapToGrid="0">
      <p:cViewPr varScale="1">
        <p:scale>
          <a:sx n="62" d="100"/>
          <a:sy n="62" d="100"/>
        </p:scale>
        <p:origin x="7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nam Jalili - Moghaddam" userId="0c49adfe-b8da-4819-9f59-7999c33a4bbb" providerId="ADAL" clId="{13D372C6-490E-40FB-89AF-24396AE5B47A}"/>
    <pc:docChg chg="undo custSel modSld">
      <pc:chgData name="Shabnam Jalili - Moghaddam" userId="0c49adfe-b8da-4819-9f59-7999c33a4bbb" providerId="ADAL" clId="{13D372C6-490E-40FB-89AF-24396AE5B47A}" dt="2022-11-15T22:21:50.297" v="119"/>
      <pc:docMkLst>
        <pc:docMk/>
      </pc:docMkLst>
      <pc:sldChg chg="modSp mod addCm modCm">
        <pc:chgData name="Shabnam Jalili - Moghaddam" userId="0c49adfe-b8da-4819-9f59-7999c33a4bbb" providerId="ADAL" clId="{13D372C6-490E-40FB-89AF-24396AE5B47A}" dt="2022-11-15T22:14:16.388" v="113"/>
        <pc:sldMkLst>
          <pc:docMk/>
          <pc:sldMk cId="1287700512" sldId="278"/>
        </pc:sldMkLst>
        <pc:spChg chg="mod">
          <ac:chgData name="Shabnam Jalili - Moghaddam" userId="0c49adfe-b8da-4819-9f59-7999c33a4bbb" providerId="ADAL" clId="{13D372C6-490E-40FB-89AF-24396AE5B47A}" dt="2022-11-15T21:53:19.551" v="68" actId="13926"/>
          <ac:spMkLst>
            <pc:docMk/>
            <pc:sldMk cId="1287700512" sldId="278"/>
            <ac:spMk id="5" creationId="{70F37E4C-709E-3E0A-DFB9-9566926C3283}"/>
          </ac:spMkLst>
        </pc:spChg>
      </pc:sldChg>
      <pc:sldChg chg="modSp mod addCm modCm">
        <pc:chgData name="Shabnam Jalili - Moghaddam" userId="0c49adfe-b8da-4819-9f59-7999c33a4bbb" providerId="ADAL" clId="{13D372C6-490E-40FB-89AF-24396AE5B47A}" dt="2022-11-15T22:21:50.297" v="119"/>
        <pc:sldMkLst>
          <pc:docMk/>
          <pc:sldMk cId="1843682862" sldId="286"/>
        </pc:sldMkLst>
        <pc:spChg chg="mod">
          <ac:chgData name="Shabnam Jalili - Moghaddam" userId="0c49adfe-b8da-4819-9f59-7999c33a4bbb" providerId="ADAL" clId="{13D372C6-490E-40FB-89AF-24396AE5B47A}" dt="2022-11-15T22:18:00.790" v="116" actId="20577"/>
          <ac:spMkLst>
            <pc:docMk/>
            <pc:sldMk cId="1843682862" sldId="286"/>
            <ac:spMk id="2" creationId="{00000000-0000-0000-0000-000000000000}"/>
          </ac:spMkLst>
        </pc:spChg>
      </pc:sldChg>
      <pc:sldChg chg="modSp mod addCm modCm">
        <pc:chgData name="Shabnam Jalili - Moghaddam" userId="0c49adfe-b8da-4819-9f59-7999c33a4bbb" providerId="ADAL" clId="{13D372C6-490E-40FB-89AF-24396AE5B47A}" dt="2022-11-15T22:20:22.437" v="118"/>
        <pc:sldMkLst>
          <pc:docMk/>
          <pc:sldMk cId="3157005788" sldId="289"/>
        </pc:sldMkLst>
        <pc:spChg chg="mod">
          <ac:chgData name="Shabnam Jalili - Moghaddam" userId="0c49adfe-b8da-4819-9f59-7999c33a4bbb" providerId="ADAL" clId="{13D372C6-490E-40FB-89AF-24396AE5B47A}" dt="2022-11-15T22:05:25.754" v="81" actId="400"/>
          <ac:spMkLst>
            <pc:docMk/>
            <pc:sldMk cId="3157005788" sldId="289"/>
            <ac:spMk id="3" creationId="{00000000-0000-0000-0000-000000000000}"/>
          </ac:spMkLst>
        </pc:spChg>
      </pc:sldChg>
      <pc:sldChg chg="addCm">
        <pc:chgData name="Shabnam Jalili - Moghaddam" userId="0c49adfe-b8da-4819-9f59-7999c33a4bbb" providerId="ADAL" clId="{13D372C6-490E-40FB-89AF-24396AE5B47A}" dt="2022-11-15T22:09:38.769" v="85"/>
        <pc:sldMkLst>
          <pc:docMk/>
          <pc:sldMk cId="1186908653" sldId="290"/>
        </pc:sldMkLst>
      </pc:sldChg>
      <pc:sldChg chg="addCm">
        <pc:chgData name="Shabnam Jalili - Moghaddam" userId="0c49adfe-b8da-4819-9f59-7999c33a4bbb" providerId="ADAL" clId="{13D372C6-490E-40FB-89AF-24396AE5B47A}" dt="2022-11-15T22:10:12.748" v="86"/>
        <pc:sldMkLst>
          <pc:docMk/>
          <pc:sldMk cId="3532132265" sldId="293"/>
        </pc:sldMkLst>
      </pc:sldChg>
      <pc:sldChg chg="modSp mod addCm">
        <pc:chgData name="Shabnam Jalili - Moghaddam" userId="0c49adfe-b8da-4819-9f59-7999c33a4bbb" providerId="ADAL" clId="{13D372C6-490E-40FB-89AF-24396AE5B47A}" dt="2022-11-15T22:07:02.594" v="84"/>
        <pc:sldMkLst>
          <pc:docMk/>
          <pc:sldMk cId="869372195" sldId="294"/>
        </pc:sldMkLst>
        <pc:spChg chg="mod">
          <ac:chgData name="Shabnam Jalili - Moghaddam" userId="0c49adfe-b8da-4819-9f59-7999c33a4bbb" providerId="ADAL" clId="{13D372C6-490E-40FB-89AF-24396AE5B47A}" dt="2022-11-15T22:05:36.326" v="83" actId="400"/>
          <ac:spMkLst>
            <pc:docMk/>
            <pc:sldMk cId="869372195" sldId="294"/>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9363F-DFD1-4B49-A7E0-1589C5F90C3D}"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3D26D86A-9556-4A1C-9EB1-950F0A17846A}">
      <dgm:prSet phldrT="[文本]" custT="1"/>
      <dgm:spPr>
        <a:noFill/>
      </dgm:spPr>
      <dgm:t>
        <a:bodyPr/>
        <a:lstStyle/>
        <a:p>
          <a:r>
            <a:rPr lang="en-US" sz="2200" b="1" dirty="0"/>
            <a:t>Factor analysis</a:t>
          </a:r>
          <a:endParaRPr lang="en-US" sz="1600" dirty="0">
            <a:solidFill>
              <a:schemeClr val="tx1"/>
            </a:solidFill>
          </a:endParaRPr>
        </a:p>
      </dgm:t>
    </dgm:pt>
    <dgm:pt modelId="{74C4A49F-C8F4-4441-80F4-7A9764D4C5E5}" type="parTrans" cxnId="{7AF390A0-874B-4B06-A1ED-DCDB791B489D}">
      <dgm:prSet/>
      <dgm:spPr/>
      <dgm:t>
        <a:bodyPr/>
        <a:lstStyle/>
        <a:p>
          <a:endParaRPr lang="en-US"/>
        </a:p>
      </dgm:t>
    </dgm:pt>
    <dgm:pt modelId="{21BCBCB6-9FDA-49DC-9226-598AEED36FB6}" type="sibTrans" cxnId="{7AF390A0-874B-4B06-A1ED-DCDB791B489D}">
      <dgm:prSet/>
      <dgm:spPr/>
      <dgm:t>
        <a:bodyPr/>
        <a:lstStyle/>
        <a:p>
          <a:endParaRPr lang="en-US"/>
        </a:p>
      </dgm:t>
    </dgm:pt>
    <dgm:pt modelId="{A2055417-49DE-4DB1-A70D-091F96673780}">
      <dgm:prSet custT="1"/>
      <dgm:spPr>
        <a:noFill/>
      </dgm:spPr>
      <dgm:t>
        <a:bodyPr/>
        <a:lstStyle/>
        <a:p>
          <a:r>
            <a:rPr lang="en-US" sz="2200" b="1" dirty="0"/>
            <a:t>Casual Inference</a:t>
          </a:r>
          <a:endParaRPr lang="en-US" sz="1600" dirty="0">
            <a:solidFill>
              <a:schemeClr val="tx1"/>
            </a:solidFill>
          </a:endParaRPr>
        </a:p>
      </dgm:t>
    </dgm:pt>
    <dgm:pt modelId="{437E8478-EFFB-4334-A7F7-039FD321B4AC}" type="parTrans" cxnId="{535EA520-E472-4D61-AA54-FCE788F7CD35}">
      <dgm:prSet/>
      <dgm:spPr/>
      <dgm:t>
        <a:bodyPr/>
        <a:lstStyle/>
        <a:p>
          <a:endParaRPr lang="en-US"/>
        </a:p>
      </dgm:t>
    </dgm:pt>
    <dgm:pt modelId="{7E1299C2-439F-49A3-9404-E66A5294B377}" type="sibTrans" cxnId="{535EA520-E472-4D61-AA54-FCE788F7CD35}">
      <dgm:prSet/>
      <dgm:spPr/>
      <dgm:t>
        <a:bodyPr/>
        <a:lstStyle/>
        <a:p>
          <a:endParaRPr lang="en-US"/>
        </a:p>
      </dgm:t>
    </dgm:pt>
    <dgm:pt modelId="{B8172EB4-08AC-4181-9EA0-956BB5CF0775}">
      <dgm:prSet custT="1"/>
      <dgm:spPr>
        <a:noFill/>
      </dgm:spPr>
      <dgm:t>
        <a:bodyPr/>
        <a:lstStyle/>
        <a:p>
          <a:r>
            <a:rPr lang="en-US" sz="2200" b="1" dirty="0"/>
            <a:t>Population attributable fractions</a:t>
          </a:r>
          <a:endParaRPr lang="en-US" sz="1600" dirty="0">
            <a:solidFill>
              <a:schemeClr val="tx1"/>
            </a:solidFill>
          </a:endParaRPr>
        </a:p>
      </dgm:t>
    </dgm:pt>
    <dgm:pt modelId="{6263E351-64D2-4247-B2CC-0F9050114597}" type="parTrans" cxnId="{22649901-74B9-4946-87FC-FCB926470A87}">
      <dgm:prSet/>
      <dgm:spPr/>
      <dgm:t>
        <a:bodyPr/>
        <a:lstStyle/>
        <a:p>
          <a:endParaRPr lang="en-US"/>
        </a:p>
      </dgm:t>
    </dgm:pt>
    <dgm:pt modelId="{B71B6E19-627A-47B2-B1D7-DF46ECBB0BF7}" type="sibTrans" cxnId="{22649901-74B9-4946-87FC-FCB926470A87}">
      <dgm:prSet/>
      <dgm:spPr/>
      <dgm:t>
        <a:bodyPr/>
        <a:lstStyle/>
        <a:p>
          <a:endParaRPr lang="en-US"/>
        </a:p>
      </dgm:t>
    </dgm:pt>
    <dgm:pt modelId="{D3C4A1FA-CA80-4A02-8ECF-1C8A89FDDDA0}" type="pres">
      <dgm:prSet presAssocID="{1939363F-DFD1-4B49-A7E0-1589C5F90C3D}" presName="outerComposite" presStyleCnt="0">
        <dgm:presLayoutVars>
          <dgm:chMax val="5"/>
          <dgm:dir/>
          <dgm:resizeHandles val="exact"/>
        </dgm:presLayoutVars>
      </dgm:prSet>
      <dgm:spPr/>
    </dgm:pt>
    <dgm:pt modelId="{6030592C-F6B3-4A27-979C-DCC540C400EF}" type="pres">
      <dgm:prSet presAssocID="{1939363F-DFD1-4B49-A7E0-1589C5F90C3D}" presName="dummyMaxCanvas" presStyleCnt="0">
        <dgm:presLayoutVars/>
      </dgm:prSet>
      <dgm:spPr/>
    </dgm:pt>
    <dgm:pt modelId="{BE908D38-9DE8-4F30-BB7A-AD0F2F5AE94C}" type="pres">
      <dgm:prSet presAssocID="{1939363F-DFD1-4B49-A7E0-1589C5F90C3D}" presName="ThreeNodes_1" presStyleLbl="node1" presStyleIdx="0" presStyleCnt="3" custScaleY="70948">
        <dgm:presLayoutVars>
          <dgm:bulletEnabled val="1"/>
        </dgm:presLayoutVars>
      </dgm:prSet>
      <dgm:spPr/>
    </dgm:pt>
    <dgm:pt modelId="{E296DFC5-DAD0-425E-92C0-646857241BB4}" type="pres">
      <dgm:prSet presAssocID="{1939363F-DFD1-4B49-A7E0-1589C5F90C3D}" presName="ThreeNodes_2" presStyleLbl="node1" presStyleIdx="1" presStyleCnt="3" custScaleY="70948">
        <dgm:presLayoutVars>
          <dgm:bulletEnabled val="1"/>
        </dgm:presLayoutVars>
      </dgm:prSet>
      <dgm:spPr/>
    </dgm:pt>
    <dgm:pt modelId="{340A09E4-8A4B-4E7B-8DC0-CD8600EB9FF4}" type="pres">
      <dgm:prSet presAssocID="{1939363F-DFD1-4B49-A7E0-1589C5F90C3D}" presName="ThreeNodes_3" presStyleLbl="node1" presStyleIdx="2" presStyleCnt="3" custScaleY="70948" custLinFactNeighborY="-2332">
        <dgm:presLayoutVars>
          <dgm:bulletEnabled val="1"/>
        </dgm:presLayoutVars>
      </dgm:prSet>
      <dgm:spPr/>
    </dgm:pt>
    <dgm:pt modelId="{FBF90875-1BBC-4D04-AEE5-C1EFE18BC02D}" type="pres">
      <dgm:prSet presAssocID="{1939363F-DFD1-4B49-A7E0-1589C5F90C3D}" presName="ThreeConn_1-2" presStyleLbl="fgAccFollowNode1" presStyleIdx="0" presStyleCnt="2">
        <dgm:presLayoutVars>
          <dgm:bulletEnabled val="1"/>
        </dgm:presLayoutVars>
      </dgm:prSet>
      <dgm:spPr/>
    </dgm:pt>
    <dgm:pt modelId="{8D36B5D6-B966-4DB4-8AAE-62A09296CD53}" type="pres">
      <dgm:prSet presAssocID="{1939363F-DFD1-4B49-A7E0-1589C5F90C3D}" presName="ThreeConn_2-3" presStyleLbl="fgAccFollowNode1" presStyleIdx="1" presStyleCnt="2">
        <dgm:presLayoutVars>
          <dgm:bulletEnabled val="1"/>
        </dgm:presLayoutVars>
      </dgm:prSet>
      <dgm:spPr/>
    </dgm:pt>
    <dgm:pt modelId="{C7A042AA-E5DE-4804-9260-05E6C910F60B}" type="pres">
      <dgm:prSet presAssocID="{1939363F-DFD1-4B49-A7E0-1589C5F90C3D}" presName="ThreeNodes_1_text" presStyleLbl="node1" presStyleIdx="2" presStyleCnt="3">
        <dgm:presLayoutVars>
          <dgm:bulletEnabled val="1"/>
        </dgm:presLayoutVars>
      </dgm:prSet>
      <dgm:spPr/>
    </dgm:pt>
    <dgm:pt modelId="{FC65100C-8180-4F7B-8A3D-EC4291B7DEE2}" type="pres">
      <dgm:prSet presAssocID="{1939363F-DFD1-4B49-A7E0-1589C5F90C3D}" presName="ThreeNodes_2_text" presStyleLbl="node1" presStyleIdx="2" presStyleCnt="3">
        <dgm:presLayoutVars>
          <dgm:bulletEnabled val="1"/>
        </dgm:presLayoutVars>
      </dgm:prSet>
      <dgm:spPr/>
    </dgm:pt>
    <dgm:pt modelId="{8F8FD8A2-3FCC-4030-9D6C-943D7F425D10}" type="pres">
      <dgm:prSet presAssocID="{1939363F-DFD1-4B49-A7E0-1589C5F90C3D}" presName="ThreeNodes_3_text" presStyleLbl="node1" presStyleIdx="2" presStyleCnt="3">
        <dgm:presLayoutVars>
          <dgm:bulletEnabled val="1"/>
        </dgm:presLayoutVars>
      </dgm:prSet>
      <dgm:spPr/>
    </dgm:pt>
  </dgm:ptLst>
  <dgm:cxnLst>
    <dgm:cxn modelId="{22649901-74B9-4946-87FC-FCB926470A87}" srcId="{1939363F-DFD1-4B49-A7E0-1589C5F90C3D}" destId="{B8172EB4-08AC-4181-9EA0-956BB5CF0775}" srcOrd="2" destOrd="0" parTransId="{6263E351-64D2-4247-B2CC-0F9050114597}" sibTransId="{B71B6E19-627A-47B2-B1D7-DF46ECBB0BF7}"/>
    <dgm:cxn modelId="{07733C14-1E4E-425B-8026-7F601D99A289}" type="presOf" srcId="{1939363F-DFD1-4B49-A7E0-1589C5F90C3D}" destId="{D3C4A1FA-CA80-4A02-8ECF-1C8A89FDDDA0}" srcOrd="0" destOrd="0" presId="urn:microsoft.com/office/officeart/2005/8/layout/vProcess5"/>
    <dgm:cxn modelId="{535EA520-E472-4D61-AA54-FCE788F7CD35}" srcId="{1939363F-DFD1-4B49-A7E0-1589C5F90C3D}" destId="{A2055417-49DE-4DB1-A70D-091F96673780}" srcOrd="1" destOrd="0" parTransId="{437E8478-EFFB-4334-A7F7-039FD321B4AC}" sibTransId="{7E1299C2-439F-49A3-9404-E66A5294B377}"/>
    <dgm:cxn modelId="{809C4429-F41B-495C-B2C4-8E0612BE3E34}" type="presOf" srcId="{7E1299C2-439F-49A3-9404-E66A5294B377}" destId="{8D36B5D6-B966-4DB4-8AAE-62A09296CD53}" srcOrd="0" destOrd="0" presId="urn:microsoft.com/office/officeart/2005/8/layout/vProcess5"/>
    <dgm:cxn modelId="{2F08A264-7B05-4475-AD5F-20AB2607503B}" type="presOf" srcId="{21BCBCB6-9FDA-49DC-9226-598AEED36FB6}" destId="{FBF90875-1BBC-4D04-AEE5-C1EFE18BC02D}" srcOrd="0" destOrd="0" presId="urn:microsoft.com/office/officeart/2005/8/layout/vProcess5"/>
    <dgm:cxn modelId="{CD791E67-D654-495B-8A74-D082CAD8F29C}" type="presOf" srcId="{B8172EB4-08AC-4181-9EA0-956BB5CF0775}" destId="{8F8FD8A2-3FCC-4030-9D6C-943D7F425D10}" srcOrd="1" destOrd="0" presId="urn:microsoft.com/office/officeart/2005/8/layout/vProcess5"/>
    <dgm:cxn modelId="{403F4056-2C71-450B-A7A2-DF80A038D406}" type="presOf" srcId="{3D26D86A-9556-4A1C-9EB1-950F0A17846A}" destId="{BE908D38-9DE8-4F30-BB7A-AD0F2F5AE94C}" srcOrd="0" destOrd="0" presId="urn:microsoft.com/office/officeart/2005/8/layout/vProcess5"/>
    <dgm:cxn modelId="{DAA820A0-0C2D-4E34-B048-906F60228561}" type="presOf" srcId="{A2055417-49DE-4DB1-A70D-091F96673780}" destId="{FC65100C-8180-4F7B-8A3D-EC4291B7DEE2}" srcOrd="1" destOrd="0" presId="urn:microsoft.com/office/officeart/2005/8/layout/vProcess5"/>
    <dgm:cxn modelId="{7AF390A0-874B-4B06-A1ED-DCDB791B489D}" srcId="{1939363F-DFD1-4B49-A7E0-1589C5F90C3D}" destId="{3D26D86A-9556-4A1C-9EB1-950F0A17846A}" srcOrd="0" destOrd="0" parTransId="{74C4A49F-C8F4-4441-80F4-7A9764D4C5E5}" sibTransId="{21BCBCB6-9FDA-49DC-9226-598AEED36FB6}"/>
    <dgm:cxn modelId="{DA7419EB-F06A-4A29-9694-022D875F9C4B}" type="presOf" srcId="{B8172EB4-08AC-4181-9EA0-956BB5CF0775}" destId="{340A09E4-8A4B-4E7B-8DC0-CD8600EB9FF4}" srcOrd="0" destOrd="0" presId="urn:microsoft.com/office/officeart/2005/8/layout/vProcess5"/>
    <dgm:cxn modelId="{9C6EE1EF-8FBF-4D8A-A9A2-FFF8A819D947}" type="presOf" srcId="{A2055417-49DE-4DB1-A70D-091F96673780}" destId="{E296DFC5-DAD0-425E-92C0-646857241BB4}" srcOrd="0" destOrd="0" presId="urn:microsoft.com/office/officeart/2005/8/layout/vProcess5"/>
    <dgm:cxn modelId="{4495E4F5-8B57-4F07-A74A-3578FEB4EC53}" type="presOf" srcId="{3D26D86A-9556-4A1C-9EB1-950F0A17846A}" destId="{C7A042AA-E5DE-4804-9260-05E6C910F60B}" srcOrd="1" destOrd="0" presId="urn:microsoft.com/office/officeart/2005/8/layout/vProcess5"/>
    <dgm:cxn modelId="{342BEFEC-A553-4B83-B7CE-5E0304EDCFB3}" type="presParOf" srcId="{D3C4A1FA-CA80-4A02-8ECF-1C8A89FDDDA0}" destId="{6030592C-F6B3-4A27-979C-DCC540C400EF}" srcOrd="0" destOrd="0" presId="urn:microsoft.com/office/officeart/2005/8/layout/vProcess5"/>
    <dgm:cxn modelId="{91385256-5EBD-45A4-897D-96BC8AE09A6F}" type="presParOf" srcId="{D3C4A1FA-CA80-4A02-8ECF-1C8A89FDDDA0}" destId="{BE908D38-9DE8-4F30-BB7A-AD0F2F5AE94C}" srcOrd="1" destOrd="0" presId="urn:microsoft.com/office/officeart/2005/8/layout/vProcess5"/>
    <dgm:cxn modelId="{BFE4741C-243E-4214-A4CB-1D1487F00584}" type="presParOf" srcId="{D3C4A1FA-CA80-4A02-8ECF-1C8A89FDDDA0}" destId="{E296DFC5-DAD0-425E-92C0-646857241BB4}" srcOrd="2" destOrd="0" presId="urn:microsoft.com/office/officeart/2005/8/layout/vProcess5"/>
    <dgm:cxn modelId="{8FA24D83-8323-4DEB-8BE5-0A8F995696E8}" type="presParOf" srcId="{D3C4A1FA-CA80-4A02-8ECF-1C8A89FDDDA0}" destId="{340A09E4-8A4B-4E7B-8DC0-CD8600EB9FF4}" srcOrd="3" destOrd="0" presId="urn:microsoft.com/office/officeart/2005/8/layout/vProcess5"/>
    <dgm:cxn modelId="{AFD66BC2-532F-4EE8-A5FB-AA31B1573D9F}" type="presParOf" srcId="{D3C4A1FA-CA80-4A02-8ECF-1C8A89FDDDA0}" destId="{FBF90875-1BBC-4D04-AEE5-C1EFE18BC02D}" srcOrd="4" destOrd="0" presId="urn:microsoft.com/office/officeart/2005/8/layout/vProcess5"/>
    <dgm:cxn modelId="{E777C0AF-36B9-4BB3-9374-C3D4ADCC54D6}" type="presParOf" srcId="{D3C4A1FA-CA80-4A02-8ECF-1C8A89FDDDA0}" destId="{8D36B5D6-B966-4DB4-8AAE-62A09296CD53}" srcOrd="5" destOrd="0" presId="urn:microsoft.com/office/officeart/2005/8/layout/vProcess5"/>
    <dgm:cxn modelId="{6911B0A2-39D9-49BB-9E58-8769080773C3}" type="presParOf" srcId="{D3C4A1FA-CA80-4A02-8ECF-1C8A89FDDDA0}" destId="{C7A042AA-E5DE-4804-9260-05E6C910F60B}" srcOrd="6" destOrd="0" presId="urn:microsoft.com/office/officeart/2005/8/layout/vProcess5"/>
    <dgm:cxn modelId="{3D123BDA-7B9F-46B8-92EB-72AC20764B50}" type="presParOf" srcId="{D3C4A1FA-CA80-4A02-8ECF-1C8A89FDDDA0}" destId="{FC65100C-8180-4F7B-8A3D-EC4291B7DEE2}" srcOrd="7" destOrd="0" presId="urn:microsoft.com/office/officeart/2005/8/layout/vProcess5"/>
    <dgm:cxn modelId="{256B423A-8C68-4B31-A53E-61798E9EE87F}" type="presParOf" srcId="{D3C4A1FA-CA80-4A02-8ECF-1C8A89FDDDA0}" destId="{8F8FD8A2-3FCC-4030-9D6C-943D7F425D1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08D38-9DE8-4F30-BB7A-AD0F2F5AE94C}">
      <dsp:nvSpPr>
        <dsp:cNvPr id="0" name=""/>
        <dsp:cNvSpPr/>
      </dsp:nvSpPr>
      <dsp:spPr>
        <a:xfrm>
          <a:off x="0" y="221121"/>
          <a:ext cx="8346736" cy="1080004"/>
        </a:xfrm>
        <a:prstGeom prst="roundRect">
          <a:avLst>
            <a:gd name="adj" fmla="val 10000"/>
          </a:avLst>
        </a:prstGeom>
        <a:no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Factor analysis</a:t>
          </a:r>
          <a:endParaRPr lang="en-US" sz="1600" kern="1200" dirty="0">
            <a:solidFill>
              <a:schemeClr val="tx1"/>
            </a:solidFill>
          </a:endParaRPr>
        </a:p>
      </dsp:txBody>
      <dsp:txXfrm>
        <a:off x="31632" y="252753"/>
        <a:ext cx="6730019" cy="1016740"/>
      </dsp:txXfrm>
    </dsp:sp>
    <dsp:sp modelId="{E296DFC5-DAD0-425E-92C0-646857241BB4}">
      <dsp:nvSpPr>
        <dsp:cNvPr id="0" name=""/>
        <dsp:cNvSpPr/>
      </dsp:nvSpPr>
      <dsp:spPr>
        <a:xfrm>
          <a:off x="736476" y="1997076"/>
          <a:ext cx="8346736" cy="1080004"/>
        </a:xfrm>
        <a:prstGeom prst="roundRect">
          <a:avLst>
            <a:gd name="adj" fmla="val 10000"/>
          </a:avLst>
        </a:prstGeom>
        <a:no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Casual Inference</a:t>
          </a:r>
          <a:endParaRPr lang="en-US" sz="1600" kern="1200" dirty="0">
            <a:solidFill>
              <a:schemeClr val="tx1"/>
            </a:solidFill>
          </a:endParaRPr>
        </a:p>
      </dsp:txBody>
      <dsp:txXfrm>
        <a:off x="768108" y="2028708"/>
        <a:ext cx="6557534" cy="1016740"/>
      </dsp:txXfrm>
    </dsp:sp>
    <dsp:sp modelId="{340A09E4-8A4B-4E7B-8DC0-CD8600EB9FF4}">
      <dsp:nvSpPr>
        <dsp:cNvPr id="0" name=""/>
        <dsp:cNvSpPr/>
      </dsp:nvSpPr>
      <dsp:spPr>
        <a:xfrm>
          <a:off x="1472953" y="3737533"/>
          <a:ext cx="8346736" cy="1080004"/>
        </a:xfrm>
        <a:prstGeom prst="roundRect">
          <a:avLst>
            <a:gd name="adj" fmla="val 10000"/>
          </a:avLst>
        </a:prstGeom>
        <a:no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Population attributable fractions</a:t>
          </a:r>
          <a:endParaRPr lang="en-US" sz="1600" kern="1200" dirty="0">
            <a:solidFill>
              <a:schemeClr val="tx1"/>
            </a:solidFill>
          </a:endParaRPr>
        </a:p>
      </dsp:txBody>
      <dsp:txXfrm>
        <a:off x="1504585" y="3769165"/>
        <a:ext cx="6557534" cy="1016740"/>
      </dsp:txXfrm>
    </dsp:sp>
    <dsp:sp modelId="{FBF90875-1BBC-4D04-AEE5-C1EFE18BC02D}">
      <dsp:nvSpPr>
        <dsp:cNvPr id="0" name=""/>
        <dsp:cNvSpPr/>
      </dsp:nvSpPr>
      <dsp:spPr>
        <a:xfrm>
          <a:off x="7357275" y="1154370"/>
          <a:ext cx="989460" cy="98946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79904" y="1154370"/>
        <a:ext cx="544203" cy="744569"/>
      </dsp:txXfrm>
    </dsp:sp>
    <dsp:sp modelId="{8D36B5D6-B966-4DB4-8AAE-62A09296CD53}">
      <dsp:nvSpPr>
        <dsp:cNvPr id="0" name=""/>
        <dsp:cNvSpPr/>
      </dsp:nvSpPr>
      <dsp:spPr>
        <a:xfrm>
          <a:off x="8093752" y="2920177"/>
          <a:ext cx="989460" cy="98946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16381" y="2920177"/>
        <a:ext cx="544203" cy="7445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68339" cy="35635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317965" y="0"/>
            <a:ext cx="4068339" cy="356357"/>
          </a:xfrm>
          <a:prstGeom prst="rect">
            <a:avLst/>
          </a:prstGeom>
        </p:spPr>
        <p:txBody>
          <a:bodyPr vert="horz" lIns="91440" tIns="45720" rIns="91440" bIns="45720" rtlCol="0"/>
          <a:lstStyle>
            <a:lvl1pPr algn="r">
              <a:defRPr sz="1200"/>
            </a:lvl1pPr>
          </a:lstStyle>
          <a:p>
            <a:fld id="{A55A9523-86B9-4287-950C-6550EDB9A767}" type="datetimeFigureOut">
              <a:rPr lang="en-NZ" smtClean="0"/>
              <a:t>24/11/2023</a:t>
            </a:fld>
            <a:endParaRPr lang="en-NZ"/>
          </a:p>
        </p:txBody>
      </p:sp>
      <p:sp>
        <p:nvSpPr>
          <p:cNvPr id="4" name="Footer Placeholder 3"/>
          <p:cNvSpPr>
            <a:spLocks noGrp="1"/>
          </p:cNvSpPr>
          <p:nvPr>
            <p:ph type="ftr" sz="quarter" idx="2"/>
          </p:nvPr>
        </p:nvSpPr>
        <p:spPr>
          <a:xfrm>
            <a:off x="2" y="6746120"/>
            <a:ext cx="4068339" cy="356356"/>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5317965" y="6746120"/>
            <a:ext cx="4068339" cy="356356"/>
          </a:xfrm>
          <a:prstGeom prst="rect">
            <a:avLst/>
          </a:prstGeom>
        </p:spPr>
        <p:txBody>
          <a:bodyPr vert="horz" lIns="91440" tIns="45720" rIns="91440" bIns="45720" rtlCol="0" anchor="b"/>
          <a:lstStyle>
            <a:lvl1pPr algn="r">
              <a:defRPr sz="1200"/>
            </a:lvl1pPr>
          </a:lstStyle>
          <a:p>
            <a:fld id="{6CB54A70-9260-4AAF-81B6-AF522A599C57}" type="slidenum">
              <a:rPr lang="en-NZ" smtClean="0"/>
              <a:t>‹#›</a:t>
            </a:fld>
            <a:endParaRPr lang="en-NZ"/>
          </a:p>
        </p:txBody>
      </p:sp>
    </p:spTree>
    <p:extLst>
      <p:ext uri="{BB962C8B-B14F-4D97-AF65-F5344CB8AC3E}">
        <p14:creationId xmlns:p14="http://schemas.microsoft.com/office/powerpoint/2010/main" val="138525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9362" cy="35552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316922" y="0"/>
            <a:ext cx="4069362" cy="355522"/>
          </a:xfrm>
          <a:prstGeom prst="rect">
            <a:avLst/>
          </a:prstGeom>
        </p:spPr>
        <p:txBody>
          <a:bodyPr vert="horz" lIns="91440" tIns="45720" rIns="91440" bIns="45720" rtlCol="0"/>
          <a:lstStyle>
            <a:lvl1pPr algn="r">
              <a:defRPr sz="1200"/>
            </a:lvl1pPr>
          </a:lstStyle>
          <a:p>
            <a:fld id="{8F9FD76A-520D-4DEE-8689-D9C4671439F1}" type="datetimeFigureOut">
              <a:rPr lang="en-NZ" smtClean="0"/>
              <a:t>24/11/2023</a:t>
            </a:fld>
            <a:endParaRPr lang="en-NZ"/>
          </a:p>
        </p:txBody>
      </p:sp>
      <p:sp>
        <p:nvSpPr>
          <p:cNvPr id="4" name="Slide Image Placeholder 3"/>
          <p:cNvSpPr>
            <a:spLocks noGrp="1" noRot="1" noChangeAspect="1"/>
          </p:cNvSpPr>
          <p:nvPr>
            <p:ph type="sldImg" idx="2"/>
          </p:nvPr>
        </p:nvSpPr>
        <p:spPr>
          <a:xfrm>
            <a:off x="2565400" y="889000"/>
            <a:ext cx="4257675" cy="2395538"/>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38411" y="3417775"/>
            <a:ext cx="7511656" cy="279646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1" y="6746953"/>
            <a:ext cx="4069362" cy="35552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316922" y="6746953"/>
            <a:ext cx="4069362" cy="355522"/>
          </a:xfrm>
          <a:prstGeom prst="rect">
            <a:avLst/>
          </a:prstGeom>
        </p:spPr>
        <p:txBody>
          <a:bodyPr vert="horz" lIns="91440" tIns="45720" rIns="91440" bIns="45720" rtlCol="0" anchor="b"/>
          <a:lstStyle>
            <a:lvl1pPr algn="r">
              <a:defRPr sz="1200"/>
            </a:lvl1pPr>
          </a:lstStyle>
          <a:p>
            <a:fld id="{C3788357-404D-4DAB-8B89-4F47CDAB6DE8}" type="slidenum">
              <a:rPr lang="en-NZ" smtClean="0"/>
              <a:t>‹#›</a:t>
            </a:fld>
            <a:endParaRPr lang="en-NZ"/>
          </a:p>
        </p:txBody>
      </p:sp>
    </p:spTree>
    <p:extLst>
      <p:ext uri="{BB962C8B-B14F-4D97-AF65-F5344CB8AC3E}">
        <p14:creationId xmlns:p14="http://schemas.microsoft.com/office/powerpoint/2010/main" val="172153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C3788357-404D-4DAB-8B89-4F47CDAB6DE8}" type="slidenum">
              <a:rPr lang="en-NZ" smtClean="0"/>
              <a:t>1</a:t>
            </a:fld>
            <a:endParaRPr lang="en-NZ"/>
          </a:p>
        </p:txBody>
      </p:sp>
    </p:spTree>
    <p:extLst>
      <p:ext uri="{BB962C8B-B14F-4D97-AF65-F5344CB8AC3E}">
        <p14:creationId xmlns:p14="http://schemas.microsoft.com/office/powerpoint/2010/main" val="396598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C3788357-404D-4DAB-8B89-4F47CDAB6DE8}" type="slidenum">
              <a:rPr lang="en-NZ" smtClean="0"/>
              <a:t>12</a:t>
            </a:fld>
            <a:endParaRPr lang="en-NZ"/>
          </a:p>
        </p:txBody>
      </p:sp>
    </p:spTree>
    <p:extLst>
      <p:ext uri="{BB962C8B-B14F-4D97-AF65-F5344CB8AC3E}">
        <p14:creationId xmlns:p14="http://schemas.microsoft.com/office/powerpoint/2010/main" val="191920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C3788357-404D-4DAB-8B89-4F47CDAB6DE8}" type="slidenum">
              <a:rPr lang="en-NZ" smtClean="0"/>
              <a:t>13</a:t>
            </a:fld>
            <a:endParaRPr lang="en-NZ"/>
          </a:p>
        </p:txBody>
      </p:sp>
    </p:spTree>
    <p:extLst>
      <p:ext uri="{BB962C8B-B14F-4D97-AF65-F5344CB8AC3E}">
        <p14:creationId xmlns:p14="http://schemas.microsoft.com/office/powerpoint/2010/main" val="424443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C3788357-404D-4DAB-8B89-4F47CDAB6DE8}" type="slidenum">
              <a:rPr lang="en-NZ" smtClean="0"/>
              <a:t>14</a:t>
            </a:fld>
            <a:endParaRPr lang="en-NZ"/>
          </a:p>
        </p:txBody>
      </p:sp>
    </p:spTree>
    <p:extLst>
      <p:ext uri="{BB962C8B-B14F-4D97-AF65-F5344CB8AC3E}">
        <p14:creationId xmlns:p14="http://schemas.microsoft.com/office/powerpoint/2010/main" val="51390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C3788357-404D-4DAB-8B89-4F47CDAB6DE8}" type="slidenum">
              <a:rPr lang="en-NZ" smtClean="0"/>
              <a:t>16</a:t>
            </a:fld>
            <a:endParaRPr lang="en-NZ"/>
          </a:p>
        </p:txBody>
      </p:sp>
    </p:spTree>
    <p:extLst>
      <p:ext uri="{BB962C8B-B14F-4D97-AF65-F5344CB8AC3E}">
        <p14:creationId xmlns:p14="http://schemas.microsoft.com/office/powerpoint/2010/main" val="21479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32163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328872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24046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408974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5" name="Footer Placeholder 4"/>
          <p:cNvSpPr>
            <a:spLocks noGrp="1"/>
          </p:cNvSpPr>
          <p:nvPr>
            <p:ph type="ftr" sz="quarter" idx="11"/>
          </p:nvPr>
        </p:nvSpPr>
        <p:spPr/>
        <p:txBody>
          <a:bodyPr/>
          <a:lstStyle/>
          <a:p>
            <a:endParaRPr lang="en-US">
              <a:solidFill>
                <a:srgbClr val="ACCBF9"/>
              </a:solidFill>
            </a:endParaRPr>
          </a:p>
        </p:txBody>
      </p:sp>
      <p:sp>
        <p:nvSpPr>
          <p:cNvPr id="6" name="Slide Number Placeholder 5"/>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44251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6" name="Footer Placeholder 5"/>
          <p:cNvSpPr>
            <a:spLocks noGrp="1"/>
          </p:cNvSpPr>
          <p:nvPr>
            <p:ph type="ftr" sz="quarter" idx="11"/>
          </p:nvPr>
        </p:nvSpPr>
        <p:spPr/>
        <p:txBody>
          <a:bodyPr/>
          <a:lstStyle/>
          <a:p>
            <a:endParaRPr lang="en-US">
              <a:solidFill>
                <a:srgbClr val="ACCBF9"/>
              </a:solidFill>
            </a:endParaRPr>
          </a:p>
        </p:txBody>
      </p:sp>
      <p:sp>
        <p:nvSpPr>
          <p:cNvPr id="7" name="Slide Number Placeholder 6"/>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333056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8" name="Footer Placeholder 7"/>
          <p:cNvSpPr>
            <a:spLocks noGrp="1"/>
          </p:cNvSpPr>
          <p:nvPr>
            <p:ph type="ftr" sz="quarter" idx="11"/>
          </p:nvPr>
        </p:nvSpPr>
        <p:spPr/>
        <p:txBody>
          <a:bodyPr/>
          <a:lstStyle/>
          <a:p>
            <a:endParaRPr lang="en-US">
              <a:solidFill>
                <a:srgbClr val="ACCBF9"/>
              </a:solidFill>
            </a:endParaRPr>
          </a:p>
        </p:txBody>
      </p:sp>
      <p:sp>
        <p:nvSpPr>
          <p:cNvPr id="9" name="Slide Number Placeholder 8"/>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369161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4" name="Footer Placeholder 3"/>
          <p:cNvSpPr>
            <a:spLocks noGrp="1"/>
          </p:cNvSpPr>
          <p:nvPr>
            <p:ph type="ftr" sz="quarter" idx="11"/>
          </p:nvPr>
        </p:nvSpPr>
        <p:spPr/>
        <p:txBody>
          <a:bodyPr/>
          <a:lstStyle/>
          <a:p>
            <a:endParaRPr lang="en-US">
              <a:solidFill>
                <a:srgbClr val="ACCBF9"/>
              </a:solidFill>
            </a:endParaRPr>
          </a:p>
        </p:txBody>
      </p:sp>
      <p:sp>
        <p:nvSpPr>
          <p:cNvPr id="5" name="Slide Number Placeholder 4"/>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17634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3" name="Footer Placeholder 2"/>
          <p:cNvSpPr>
            <a:spLocks noGrp="1"/>
          </p:cNvSpPr>
          <p:nvPr>
            <p:ph type="ftr" sz="quarter" idx="11"/>
          </p:nvPr>
        </p:nvSpPr>
        <p:spPr/>
        <p:txBody>
          <a:bodyPr/>
          <a:lstStyle/>
          <a:p>
            <a:endParaRPr lang="en-US">
              <a:solidFill>
                <a:srgbClr val="ACCBF9"/>
              </a:solidFill>
            </a:endParaRPr>
          </a:p>
        </p:txBody>
      </p:sp>
      <p:sp>
        <p:nvSpPr>
          <p:cNvPr id="4" name="Slide Number Placeholder 3"/>
          <p:cNvSpPr>
            <a:spLocks noGrp="1"/>
          </p:cNvSpPr>
          <p:nvPr>
            <p:ph type="sldNum" sz="quarter" idx="12"/>
          </p:nvPr>
        </p:nvSpPr>
        <p:spPr/>
        <p:txBody>
          <a:bodyPr/>
          <a:lstStyle/>
          <a:p>
            <a:fld id="{B716FC3D-15CE-4904-B92E-F2EE4A2AEDF5}" type="slidenum">
              <a:rPr lang="en-US" smtClean="0"/>
              <a:pPr/>
              <a:t>‹#›</a:t>
            </a:fld>
            <a:endParaRPr lang="en-US"/>
          </a:p>
        </p:txBody>
      </p:sp>
    </p:spTree>
    <p:extLst>
      <p:ext uri="{BB962C8B-B14F-4D97-AF65-F5344CB8AC3E}">
        <p14:creationId xmlns:p14="http://schemas.microsoft.com/office/powerpoint/2010/main" val="40896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6" name="Footer Placeholder 5"/>
          <p:cNvSpPr>
            <a:spLocks noGrp="1"/>
          </p:cNvSpPr>
          <p:nvPr>
            <p:ph type="ftr" sz="quarter" idx="11"/>
          </p:nvPr>
        </p:nvSpPr>
        <p:spPr/>
        <p:txBody>
          <a:bodyPr/>
          <a:lstStyle/>
          <a:p>
            <a:endParaRPr lang="en-US">
              <a:solidFill>
                <a:srgbClr val="ACCBF9"/>
              </a:solidFill>
            </a:endParaRPr>
          </a:p>
        </p:txBody>
      </p:sp>
      <p:sp>
        <p:nvSpPr>
          <p:cNvPr id="7" name="Slide Number Placeholder 6"/>
          <p:cNvSpPr>
            <a:spLocks noGrp="1"/>
          </p:cNvSpPr>
          <p:nvPr>
            <p:ph type="sldNum" sz="quarter" idx="12"/>
          </p:nvPr>
        </p:nvSpPr>
        <p:spPr/>
        <p:txBody>
          <a:bodyPr/>
          <a:lstStyle/>
          <a:p>
            <a:fld id="{B716FC3D-15CE-4904-B92E-F2EE4A2AEDF5}"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06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A93D11A-2669-44F6-AEA1-E56E57589F0F}" type="datetimeFigureOut">
              <a:rPr lang="en-US" smtClean="0">
                <a:solidFill>
                  <a:srgbClr val="ACCBF9"/>
                </a:solidFill>
              </a:rPr>
              <a:pPr/>
              <a:t>11/24/2023</a:t>
            </a:fld>
            <a:endParaRPr lang="en-US">
              <a:solidFill>
                <a:srgbClr val="ACCBF9"/>
              </a:solidFill>
            </a:endParaRPr>
          </a:p>
        </p:txBody>
      </p:sp>
      <p:sp>
        <p:nvSpPr>
          <p:cNvPr id="9" name="Slide Number Placeholder 8"/>
          <p:cNvSpPr>
            <a:spLocks noGrp="1"/>
          </p:cNvSpPr>
          <p:nvPr>
            <p:ph type="sldNum" sz="quarter" idx="11"/>
          </p:nvPr>
        </p:nvSpPr>
        <p:spPr/>
        <p:txBody>
          <a:bodyPr/>
          <a:lstStyle/>
          <a:p>
            <a:fld id="{B716FC3D-15CE-4904-B92E-F2EE4A2AEDF5}"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ACCBF9"/>
              </a:solidFill>
            </a:endParaRPr>
          </a:p>
        </p:txBody>
      </p:sp>
    </p:spTree>
    <p:extLst>
      <p:ext uri="{BB962C8B-B14F-4D97-AF65-F5344CB8AC3E}">
        <p14:creationId xmlns:p14="http://schemas.microsoft.com/office/powerpoint/2010/main" val="332277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716FC3D-15CE-4904-B92E-F2EE4A2AEDF5}"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ACCBF9"/>
              </a:solidFill>
            </a:endParaRP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0A93D11A-2669-44F6-AEA1-E56E57589F0F}" type="datetimeFigureOut">
              <a:rPr lang="en-US" smtClean="0">
                <a:solidFill>
                  <a:srgbClr val="ACCBF9"/>
                </a:solidFill>
              </a:rPr>
              <a:pPr/>
              <a:t>11/24/2023</a:t>
            </a:fld>
            <a:endParaRPr lang="en-US">
              <a:solidFill>
                <a:srgbClr val="ACCBF9"/>
              </a:solidFill>
            </a:endParaRPr>
          </a:p>
        </p:txBody>
      </p:sp>
    </p:spTree>
    <p:extLst>
      <p:ext uri="{BB962C8B-B14F-4D97-AF65-F5344CB8AC3E}">
        <p14:creationId xmlns:p14="http://schemas.microsoft.com/office/powerpoint/2010/main" val="1177065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764705"/>
            <a:ext cx="7543800" cy="2593975"/>
          </a:xfrm>
        </p:spPr>
        <p:txBody>
          <a:bodyPr>
            <a:normAutofit fontScale="90000"/>
          </a:bodyPr>
          <a:lstStyle/>
          <a:p>
            <a:r>
              <a:rPr lang="en-US" sz="4800" i="1" dirty="0"/>
              <a:t>Respiratory Health of Pacific Youth: nutrition-related resilience and risk in childhood </a:t>
            </a:r>
            <a:endParaRPr lang="en-US" sz="4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605" y="4086597"/>
            <a:ext cx="45815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20605" y="5718399"/>
            <a:ext cx="6452344" cy="923330"/>
          </a:xfrm>
          <a:prstGeom prst="rect">
            <a:avLst/>
          </a:prstGeom>
          <a:noFill/>
        </p:spPr>
        <p:txBody>
          <a:bodyPr wrap="none" rtlCol="0">
            <a:spAutoFit/>
          </a:bodyPr>
          <a:lstStyle/>
          <a:p>
            <a:r>
              <a:rPr lang="en-US" u="sng" dirty="0">
                <a:solidFill>
                  <a:srgbClr val="9D90A0">
                    <a:lumMod val="75000"/>
                  </a:srgbClr>
                </a:solidFill>
              </a:rPr>
              <a:t>Siwei Zhai</a:t>
            </a:r>
            <a:r>
              <a:rPr lang="en-US" dirty="0">
                <a:solidFill>
                  <a:srgbClr val="9D90A0">
                    <a:lumMod val="75000"/>
                  </a:srgbClr>
                </a:solidFill>
              </a:rPr>
              <a:t>, Alain </a:t>
            </a:r>
            <a:r>
              <a:rPr lang="en-US" dirty="0" err="1">
                <a:solidFill>
                  <a:srgbClr val="9D90A0">
                    <a:lumMod val="75000"/>
                  </a:srgbClr>
                </a:solidFill>
              </a:rPr>
              <a:t>C.Vandal</a:t>
            </a:r>
            <a:r>
              <a:rPr lang="en-US" dirty="0">
                <a:solidFill>
                  <a:srgbClr val="9D90A0">
                    <a:lumMod val="75000"/>
                  </a:srgbClr>
                </a:solidFill>
              </a:rPr>
              <a:t>, Shabnam Jalili - Moghaddam, </a:t>
            </a:r>
          </a:p>
          <a:p>
            <a:r>
              <a:rPr lang="en-US" dirty="0">
                <a:solidFill>
                  <a:srgbClr val="9D90A0">
                    <a:lumMod val="75000"/>
                  </a:srgbClr>
                </a:solidFill>
              </a:rPr>
              <a:t>Catherine A. Byrnes, Conroy Wong, Leon Iusitini, El-Shadan Tautolo</a:t>
            </a:r>
            <a:br>
              <a:rPr lang="en-US" dirty="0">
                <a:solidFill>
                  <a:srgbClr val="9D90A0">
                    <a:lumMod val="75000"/>
                  </a:srgbClr>
                </a:solidFill>
              </a:rPr>
            </a:br>
            <a:r>
              <a:rPr lang="en-US" dirty="0">
                <a:solidFill>
                  <a:srgbClr val="9D90A0">
                    <a:lumMod val="75000"/>
                  </a:srgbClr>
                </a:solidFill>
              </a:rPr>
              <a:t>December 2022</a:t>
            </a:r>
          </a:p>
        </p:txBody>
      </p:sp>
    </p:spTree>
    <p:extLst>
      <p:ext uri="{BB962C8B-B14F-4D97-AF65-F5344CB8AC3E}">
        <p14:creationId xmlns:p14="http://schemas.microsoft.com/office/powerpoint/2010/main" val="310855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FE29-29F1-0EE5-0210-5C0BA498F6A3}"/>
              </a:ext>
            </a:extLst>
          </p:cNvPr>
          <p:cNvSpPr>
            <a:spLocks noGrp="1"/>
          </p:cNvSpPr>
          <p:nvPr>
            <p:ph type="title"/>
          </p:nvPr>
        </p:nvSpPr>
        <p:spPr/>
        <p:txBody>
          <a:bodyPr/>
          <a:lstStyle/>
          <a:p>
            <a:r>
              <a:rPr lang="en-US" sz="3200" dirty="0"/>
              <a:t>Analysis Method - </a:t>
            </a:r>
            <a:r>
              <a:rPr lang="en-NZ" sz="3200" dirty="0"/>
              <a:t>Population Attributable Fractions (PAF)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1979E2-984F-2AAF-E2E8-9FE835DAF1A8}"/>
                  </a:ext>
                </a:extLst>
              </p:cNvPr>
              <p:cNvSpPr>
                <a:spLocks noGrp="1"/>
              </p:cNvSpPr>
              <p:nvPr>
                <p:ph idx="1"/>
              </p:nvPr>
            </p:nvSpPr>
            <p:spPr/>
            <p:txBody>
              <a:bodyPr>
                <a:normAutofit/>
              </a:bodyPr>
              <a:lstStyle/>
              <a:p>
                <a:r>
                  <a:rPr lang="en-US" sz="2400" dirty="0"/>
                  <a:t>Estimated the protected fraction of the healthy lung function due to nutrition at the population level</a:t>
                </a:r>
              </a:p>
              <a:p>
                <a:endParaRPr lang="en-US" sz="2400" dirty="0"/>
              </a:p>
              <a:p>
                <a:endParaRPr lang="en-US" sz="2400" dirty="0"/>
              </a:p>
              <a:p>
                <a:r>
                  <a:rPr lang="en-US" sz="2400" dirty="0"/>
                  <a:t>The computation of PAF is built on relative risk model (</a:t>
                </a:r>
                <a:r>
                  <a:rPr lang="en-US" sz="2400" i="1" dirty="0">
                    <a:solidFill>
                      <a:srgbClr val="0070C0"/>
                    </a:solidFill>
                  </a:rPr>
                  <a:t>Lloyd, C.J. 1996</a:t>
                </a:r>
                <a:r>
                  <a:rPr lang="en-US" sz="2400" dirty="0"/>
                  <a:t>)</a:t>
                </a:r>
              </a:p>
              <a:p>
                <a:pPr marL="114300" indent="0">
                  <a:buNone/>
                </a:pPr>
                <a14:m>
                  <m:oMathPara xmlns:m="http://schemas.openxmlformats.org/officeDocument/2006/math">
                    <m:oMathParaPr>
                      <m:jc m:val="centerGroup"/>
                    </m:oMathParaPr>
                    <m:oMath xmlns:m="http://schemas.openxmlformats.org/officeDocument/2006/math">
                      <m:r>
                        <a:rPr lang="en-NZ" sz="3200" b="0" i="1" smtClean="0">
                          <a:solidFill>
                            <a:srgbClr val="008000"/>
                          </a:solidFill>
                          <a:latin typeface="Cambria Math" panose="02040503050406030204" pitchFamily="18" charset="0"/>
                        </a:rPr>
                        <m:t>𝑃𝐴𝐹</m:t>
                      </m:r>
                      <m:r>
                        <a:rPr lang="en-NZ" sz="3200" b="0" i="1" smtClean="0">
                          <a:solidFill>
                            <a:srgbClr val="008000"/>
                          </a:solidFill>
                          <a:latin typeface="Cambria Math" panose="02040503050406030204" pitchFamily="18" charset="0"/>
                        </a:rPr>
                        <m:t>=</m:t>
                      </m:r>
                      <m:sSup>
                        <m:sSupPr>
                          <m:ctrlPr>
                            <a:rPr lang="en-NZ" sz="3200" b="0" i="1" smtClean="0">
                              <a:solidFill>
                                <a:srgbClr val="008000"/>
                              </a:solidFill>
                              <a:latin typeface="Cambria Math" panose="02040503050406030204" pitchFamily="18" charset="0"/>
                            </a:rPr>
                          </m:ctrlPr>
                        </m:sSupPr>
                        <m:e>
                          <m:d>
                            <m:dPr>
                              <m:ctrlPr>
                                <a:rPr lang="en-NZ" sz="3200" i="1">
                                  <a:solidFill>
                                    <a:srgbClr val="008000"/>
                                  </a:solidFill>
                                  <a:latin typeface="Cambria Math" panose="02040503050406030204" pitchFamily="18" charset="0"/>
                                </a:rPr>
                              </m:ctrlPr>
                            </m:dPr>
                            <m:e>
                              <m:nary>
                                <m:naryPr>
                                  <m:chr m:val="∑"/>
                                  <m:ctrlPr>
                                    <a:rPr lang="en-NZ" sz="3200" i="1">
                                      <a:solidFill>
                                        <a:srgbClr val="008000"/>
                                      </a:solidFill>
                                      <a:latin typeface="Cambria Math" panose="02040503050406030204" pitchFamily="18" charset="0"/>
                                    </a:rPr>
                                  </m:ctrlPr>
                                </m:naryPr>
                                <m:sub>
                                  <m:r>
                                    <m:rPr>
                                      <m:brk m:alnAt="23"/>
                                    </m:rPr>
                                    <a:rPr lang="en-NZ" sz="3200" i="1">
                                      <a:solidFill>
                                        <a:srgbClr val="008000"/>
                                      </a:solidFill>
                                      <a:latin typeface="Cambria Math" panose="02040503050406030204" pitchFamily="18" charset="0"/>
                                    </a:rPr>
                                    <m:t>𝑖</m:t>
                                  </m:r>
                                  <m:r>
                                    <a:rPr lang="en-NZ" sz="3200" i="1">
                                      <a:solidFill>
                                        <a:srgbClr val="008000"/>
                                      </a:solidFill>
                                      <a:latin typeface="Cambria Math" panose="02040503050406030204" pitchFamily="18" charset="0"/>
                                    </a:rPr>
                                    <m:t>=1</m:t>
                                  </m:r>
                                </m:sub>
                                <m:sup>
                                  <m:r>
                                    <a:rPr lang="en-NZ" sz="3200" i="1">
                                      <a:solidFill>
                                        <a:srgbClr val="008000"/>
                                      </a:solidFill>
                                      <a:latin typeface="Cambria Math" panose="02040503050406030204" pitchFamily="18" charset="0"/>
                                    </a:rPr>
                                    <m:t>𝑛</m:t>
                                  </m:r>
                                </m:sup>
                                <m:e>
                                  <m:sSub>
                                    <m:sSubPr>
                                      <m:ctrlPr>
                                        <a:rPr lang="en-NZ" sz="3200" i="1">
                                          <a:solidFill>
                                            <a:srgbClr val="008000"/>
                                          </a:solidFill>
                                          <a:latin typeface="Cambria Math" panose="02040503050406030204" pitchFamily="18" charset="0"/>
                                        </a:rPr>
                                      </m:ctrlPr>
                                    </m:sSubPr>
                                    <m:e>
                                      <m:r>
                                        <a:rPr lang="en-NZ" sz="3200" i="1">
                                          <a:solidFill>
                                            <a:srgbClr val="008000"/>
                                          </a:solidFill>
                                          <a:latin typeface="Cambria Math" panose="02040503050406030204" pitchFamily="18" charset="0"/>
                                        </a:rPr>
                                        <m:t>𝑤</m:t>
                                      </m:r>
                                    </m:e>
                                    <m:sub>
                                      <m:r>
                                        <a:rPr lang="en-NZ" sz="3200" i="1">
                                          <a:solidFill>
                                            <a:srgbClr val="008000"/>
                                          </a:solidFill>
                                          <a:latin typeface="Cambria Math" panose="02040503050406030204" pitchFamily="18" charset="0"/>
                                        </a:rPr>
                                        <m:t>𝑖</m:t>
                                      </m:r>
                                    </m:sub>
                                  </m:sSub>
                                </m:e>
                              </m:nary>
                            </m:e>
                          </m:d>
                        </m:e>
                        <m:sup>
                          <m:r>
                            <a:rPr lang="en-NZ" sz="3200" b="0" i="1" smtClean="0">
                              <a:solidFill>
                                <a:srgbClr val="008000"/>
                              </a:solidFill>
                              <a:latin typeface="Cambria Math" panose="02040503050406030204" pitchFamily="18" charset="0"/>
                            </a:rPr>
                            <m:t>−1</m:t>
                          </m:r>
                        </m:sup>
                      </m:sSup>
                      <m:nary>
                        <m:naryPr>
                          <m:chr m:val="∑"/>
                          <m:ctrlPr>
                            <a:rPr lang="en-NZ" sz="3200" b="0" i="1" smtClean="0">
                              <a:solidFill>
                                <a:srgbClr val="008000"/>
                              </a:solidFill>
                              <a:latin typeface="Cambria Math" panose="02040503050406030204" pitchFamily="18" charset="0"/>
                            </a:rPr>
                          </m:ctrlPr>
                        </m:naryPr>
                        <m:sub>
                          <m:r>
                            <m:rPr>
                              <m:brk m:alnAt="23"/>
                            </m:rPr>
                            <a:rPr lang="en-NZ" sz="3200" b="0" i="1" smtClean="0">
                              <a:solidFill>
                                <a:srgbClr val="008000"/>
                              </a:solidFill>
                              <a:latin typeface="Cambria Math" panose="02040503050406030204" pitchFamily="18" charset="0"/>
                            </a:rPr>
                            <m:t>𝑖</m:t>
                          </m:r>
                          <m:r>
                            <a:rPr lang="en-NZ" sz="3200" b="0" i="1" smtClean="0">
                              <a:solidFill>
                                <a:srgbClr val="008000"/>
                              </a:solidFill>
                              <a:latin typeface="Cambria Math" panose="02040503050406030204" pitchFamily="18" charset="0"/>
                            </a:rPr>
                            <m:t>=1</m:t>
                          </m:r>
                        </m:sub>
                        <m:sup>
                          <m:r>
                            <a:rPr lang="en-NZ" sz="3200" b="0" i="1" smtClean="0">
                              <a:solidFill>
                                <a:srgbClr val="008000"/>
                              </a:solidFill>
                              <a:latin typeface="Cambria Math" panose="02040503050406030204" pitchFamily="18" charset="0"/>
                            </a:rPr>
                            <m:t>𝑛</m:t>
                          </m:r>
                        </m:sup>
                        <m:e>
                          <m:r>
                            <a:rPr lang="en-NZ" sz="3200" b="0" i="1" smtClean="0">
                              <a:solidFill>
                                <a:srgbClr val="008000"/>
                              </a:solidFill>
                              <a:latin typeface="Cambria Math" panose="02040503050406030204" pitchFamily="18" charset="0"/>
                            </a:rPr>
                            <m:t>[</m:t>
                          </m:r>
                          <m:sSub>
                            <m:sSubPr>
                              <m:ctrlPr>
                                <a:rPr lang="en-NZ" sz="3200" i="1">
                                  <a:solidFill>
                                    <a:srgbClr val="008000"/>
                                  </a:solidFill>
                                  <a:latin typeface="Cambria Math" panose="02040503050406030204" pitchFamily="18" charset="0"/>
                                </a:rPr>
                              </m:ctrlPr>
                            </m:sSubPr>
                            <m:e>
                              <m:r>
                                <a:rPr lang="en-NZ" sz="3200" i="1">
                                  <a:solidFill>
                                    <a:srgbClr val="008000"/>
                                  </a:solidFill>
                                  <a:latin typeface="Cambria Math" panose="02040503050406030204" pitchFamily="18" charset="0"/>
                                </a:rPr>
                                <m:t>𝑤</m:t>
                              </m:r>
                            </m:e>
                            <m:sub>
                              <m:r>
                                <a:rPr lang="en-NZ" sz="3200" i="1">
                                  <a:solidFill>
                                    <a:srgbClr val="008000"/>
                                  </a:solidFill>
                                  <a:latin typeface="Cambria Math" panose="02040503050406030204" pitchFamily="18" charset="0"/>
                                </a:rPr>
                                <m:t>𝑖</m:t>
                              </m:r>
                            </m:sub>
                          </m:sSub>
                          <m:r>
                            <a:rPr lang="en-NZ" sz="3200" b="0" i="1" smtClean="0">
                              <a:solidFill>
                                <a:srgbClr val="008000"/>
                              </a:solidFill>
                              <a:latin typeface="Cambria Math" panose="02040503050406030204" pitchFamily="18" charset="0"/>
                            </a:rPr>
                            <m:t>(1−</m:t>
                          </m:r>
                          <m:sSup>
                            <m:sSupPr>
                              <m:ctrlPr>
                                <a:rPr lang="en-NZ" sz="3200" b="0" i="1" smtClean="0">
                                  <a:solidFill>
                                    <a:srgbClr val="008000"/>
                                  </a:solidFill>
                                  <a:latin typeface="Cambria Math" panose="02040503050406030204" pitchFamily="18" charset="0"/>
                                </a:rPr>
                              </m:ctrlPr>
                            </m:sSupPr>
                            <m:e>
                              <m:r>
                                <a:rPr lang="en-NZ" sz="3200" b="0" i="1" smtClean="0">
                                  <a:solidFill>
                                    <a:srgbClr val="008000"/>
                                  </a:solidFill>
                                  <a:latin typeface="Cambria Math" panose="02040503050406030204" pitchFamily="18" charset="0"/>
                                </a:rPr>
                                <m:t>𝑒</m:t>
                              </m:r>
                            </m:e>
                            <m:sup>
                              <m:r>
                                <a:rPr lang="en-NZ" sz="3200" b="0" i="1" smtClean="0">
                                  <a:solidFill>
                                    <a:srgbClr val="008000"/>
                                  </a:solidFill>
                                  <a:latin typeface="Cambria Math" panose="02040503050406030204" pitchFamily="18" charset="0"/>
                                </a:rPr>
                                <m:t>−</m:t>
                              </m:r>
                              <m:r>
                                <a:rPr lang="en-NZ" sz="3200" b="0" i="1" smtClean="0">
                                  <a:solidFill>
                                    <a:srgbClr val="008000"/>
                                  </a:solidFill>
                                  <a:latin typeface="Cambria Math" panose="02040503050406030204" pitchFamily="18" charset="0"/>
                                  <a:ea typeface="Cambria Math" panose="02040503050406030204" pitchFamily="18" charset="0"/>
                                </a:rPr>
                                <m:t>𝛽</m:t>
                              </m:r>
                              <m:sSub>
                                <m:sSubPr>
                                  <m:ctrlPr>
                                    <a:rPr lang="en-NZ" sz="3200" b="0" i="1" smtClean="0">
                                      <a:solidFill>
                                        <a:srgbClr val="008000"/>
                                      </a:solidFill>
                                      <a:latin typeface="Cambria Math" panose="02040503050406030204" pitchFamily="18" charset="0"/>
                                      <a:ea typeface="Cambria Math" panose="02040503050406030204" pitchFamily="18" charset="0"/>
                                    </a:rPr>
                                  </m:ctrlPr>
                                </m:sSubPr>
                                <m:e>
                                  <m:r>
                                    <a:rPr lang="en-NZ" sz="3200" b="0" i="1" smtClean="0">
                                      <a:solidFill>
                                        <a:srgbClr val="008000"/>
                                      </a:solidFill>
                                      <a:latin typeface="Cambria Math" panose="02040503050406030204" pitchFamily="18" charset="0"/>
                                      <a:ea typeface="Cambria Math" panose="02040503050406030204" pitchFamily="18" charset="0"/>
                                    </a:rPr>
                                    <m:t>𝑥</m:t>
                                  </m:r>
                                </m:e>
                                <m:sub>
                                  <m:r>
                                    <a:rPr lang="en-NZ" sz="3200" b="0" i="1" smtClean="0">
                                      <a:solidFill>
                                        <a:srgbClr val="008000"/>
                                      </a:solidFill>
                                      <a:latin typeface="Cambria Math" panose="02040503050406030204" pitchFamily="18" charset="0"/>
                                      <a:ea typeface="Cambria Math" panose="02040503050406030204" pitchFamily="18" charset="0"/>
                                    </a:rPr>
                                    <m:t>𝑖</m:t>
                                  </m:r>
                                </m:sub>
                              </m:sSub>
                            </m:sup>
                          </m:sSup>
                          <m:r>
                            <a:rPr lang="en-NZ" sz="3200" b="0" i="1" smtClean="0">
                              <a:solidFill>
                                <a:srgbClr val="008000"/>
                              </a:solidFill>
                              <a:latin typeface="Cambria Math" panose="02040503050406030204" pitchFamily="18" charset="0"/>
                            </a:rPr>
                            <m:t>)]</m:t>
                          </m:r>
                        </m:e>
                      </m:nary>
                    </m:oMath>
                  </m:oMathPara>
                </a14:m>
                <a:endParaRPr lang="en-NZ" sz="3200" dirty="0"/>
              </a:p>
              <a:p>
                <a:pPr marL="114300" indent="0">
                  <a:buNone/>
                </a:pPr>
                <a:r>
                  <a:rPr lang="en-NZ" dirty="0"/>
                  <a:t>    where</a:t>
                </a:r>
                <a14:m>
                  <m:oMath xmlns:m="http://schemas.openxmlformats.org/officeDocument/2006/math">
                    <m:r>
                      <a:rPr lang="en-NZ" b="0" i="0" smtClean="0">
                        <a:latin typeface="Cambria Math" panose="02040503050406030204" pitchFamily="18" charset="0"/>
                      </a:rPr>
                      <m:t> </m:t>
                    </m:r>
                    <m:sSub>
                      <m:sSubPr>
                        <m:ctrlPr>
                          <a:rPr lang="en-NZ" i="1">
                            <a:latin typeface="Cambria Math" panose="02040503050406030204" pitchFamily="18" charset="0"/>
                          </a:rPr>
                        </m:ctrlPr>
                      </m:sSubPr>
                      <m:e>
                        <m:r>
                          <a:rPr lang="en-NZ" i="1">
                            <a:latin typeface="Cambria Math" panose="02040503050406030204" pitchFamily="18" charset="0"/>
                          </a:rPr>
                          <m:t>𝑤</m:t>
                        </m:r>
                      </m:e>
                      <m:sub>
                        <m:r>
                          <a:rPr lang="en-NZ" i="1">
                            <a:latin typeface="Cambria Math" panose="02040503050406030204" pitchFamily="18" charset="0"/>
                          </a:rPr>
                          <m:t>𝑖</m:t>
                        </m:r>
                      </m:sub>
                    </m:sSub>
                  </m:oMath>
                </a14:m>
                <a:r>
                  <a:rPr lang="en-NZ" dirty="0"/>
                  <a:t> is Inverse Probability Weighting (IPW) for the </a:t>
                </a:r>
                <a14:m>
                  <m:oMath xmlns:m="http://schemas.openxmlformats.org/officeDocument/2006/math">
                    <m:sSup>
                      <m:sSupPr>
                        <m:ctrlPr>
                          <a:rPr lang="en-NZ" i="1" smtClean="0">
                            <a:latin typeface="Cambria Math" panose="02040503050406030204" pitchFamily="18" charset="0"/>
                          </a:rPr>
                        </m:ctrlPr>
                      </m:sSupPr>
                      <m:e>
                        <m:r>
                          <a:rPr lang="en-NZ" b="0" i="1" smtClean="0">
                            <a:latin typeface="Cambria Math" panose="02040503050406030204" pitchFamily="18" charset="0"/>
                          </a:rPr>
                          <m:t>𝑖</m:t>
                        </m:r>
                      </m:e>
                      <m:sup>
                        <m:r>
                          <a:rPr lang="en-NZ" b="0" i="1" smtClean="0">
                            <a:latin typeface="Cambria Math" panose="02040503050406030204" pitchFamily="18" charset="0"/>
                          </a:rPr>
                          <m:t>𝑡h</m:t>
                        </m:r>
                      </m:sup>
                    </m:sSup>
                  </m:oMath>
                </a14:m>
                <a:r>
                  <a:rPr lang="en-NZ" dirty="0"/>
                  <a:t> observation, </a:t>
                </a:r>
                <a14:m>
                  <m:oMath xmlns:m="http://schemas.openxmlformats.org/officeDocument/2006/math">
                    <m:r>
                      <a:rPr lang="en-NZ" i="1">
                        <a:latin typeface="Cambria Math" panose="02040503050406030204" pitchFamily="18" charset="0"/>
                        <a:ea typeface="Cambria Math" panose="02040503050406030204" pitchFamily="18" charset="0"/>
                      </a:rPr>
                      <m:t>𝛽</m:t>
                    </m:r>
                  </m:oMath>
                </a14:m>
                <a:r>
                  <a:rPr lang="en-NZ" dirty="0"/>
                  <a:t> is the </a:t>
                </a:r>
                <a:br>
                  <a:rPr lang="en-NZ" dirty="0"/>
                </a:br>
                <a:r>
                  <a:rPr lang="en-NZ" dirty="0"/>
                  <a:t>    estimated causal effect, </a:t>
                </a:r>
                <a14:m>
                  <m:oMath xmlns:m="http://schemas.openxmlformats.org/officeDocument/2006/math">
                    <m:sSub>
                      <m:sSubPr>
                        <m:ctrlPr>
                          <a:rPr lang="en-NZ" i="1">
                            <a:latin typeface="Cambria Math" panose="02040503050406030204" pitchFamily="18" charset="0"/>
                            <a:ea typeface="Cambria Math" panose="02040503050406030204" pitchFamily="18" charset="0"/>
                          </a:rPr>
                        </m:ctrlPr>
                      </m:sSubPr>
                      <m:e>
                        <m:r>
                          <a:rPr lang="en-NZ" i="1">
                            <a:latin typeface="Cambria Math" panose="02040503050406030204" pitchFamily="18" charset="0"/>
                            <a:ea typeface="Cambria Math" panose="02040503050406030204" pitchFamily="18" charset="0"/>
                          </a:rPr>
                          <m:t>𝑥</m:t>
                        </m:r>
                      </m:e>
                      <m:sub>
                        <m:r>
                          <a:rPr lang="en-NZ" i="1">
                            <a:latin typeface="Cambria Math" panose="02040503050406030204" pitchFamily="18" charset="0"/>
                            <a:ea typeface="Cambria Math" panose="02040503050406030204" pitchFamily="18" charset="0"/>
                          </a:rPr>
                          <m:t>𝑖</m:t>
                        </m:r>
                      </m:sub>
                    </m:sSub>
                  </m:oMath>
                </a14:m>
                <a:r>
                  <a:rPr lang="en-NZ" dirty="0"/>
                  <a:t> is NFS of the </a:t>
                </a:r>
                <a14:m>
                  <m:oMath xmlns:m="http://schemas.openxmlformats.org/officeDocument/2006/math">
                    <m:sSup>
                      <m:sSupPr>
                        <m:ctrlPr>
                          <a:rPr lang="en-NZ" i="1">
                            <a:latin typeface="Cambria Math" panose="02040503050406030204" pitchFamily="18" charset="0"/>
                          </a:rPr>
                        </m:ctrlPr>
                      </m:sSupPr>
                      <m:e>
                        <m:r>
                          <a:rPr lang="en-NZ" i="1">
                            <a:latin typeface="Cambria Math" panose="02040503050406030204" pitchFamily="18" charset="0"/>
                          </a:rPr>
                          <m:t>𝑖</m:t>
                        </m:r>
                      </m:e>
                      <m:sup>
                        <m:r>
                          <a:rPr lang="en-NZ" i="1">
                            <a:latin typeface="Cambria Math" panose="02040503050406030204" pitchFamily="18" charset="0"/>
                          </a:rPr>
                          <m:t>𝑡h</m:t>
                        </m:r>
                      </m:sup>
                    </m:sSup>
                  </m:oMath>
                </a14:m>
                <a:r>
                  <a:rPr lang="en-NZ" dirty="0"/>
                  <a:t> observation.</a:t>
                </a:r>
              </a:p>
            </p:txBody>
          </p:sp>
        </mc:Choice>
        <mc:Fallback>
          <p:sp>
            <p:nvSpPr>
              <p:cNvPr id="3" name="Content Placeholder 2">
                <a:extLst>
                  <a:ext uri="{FF2B5EF4-FFF2-40B4-BE49-F238E27FC236}">
                    <a16:creationId xmlns:a16="http://schemas.microsoft.com/office/drawing/2014/main" id="{1F1979E2-984F-2AAF-E2E8-9FE835DAF1A8}"/>
                  </a:ext>
                </a:extLst>
              </p:cNvPr>
              <p:cNvSpPr>
                <a:spLocks noGrp="1" noRot="1" noChangeAspect="1" noMove="1" noResize="1" noEditPoints="1" noAdjustHandles="1" noChangeArrowheads="1" noChangeShapeType="1" noTextEdit="1"/>
              </p:cNvSpPr>
              <p:nvPr>
                <p:ph idx="1"/>
              </p:nvPr>
            </p:nvSpPr>
            <p:spPr>
              <a:blipFill>
                <a:blip r:embed="rId2"/>
                <a:stretch>
                  <a:fillRect t="-1017" r="-720"/>
                </a:stretch>
              </a:blipFill>
            </p:spPr>
            <p:txBody>
              <a:bodyPr/>
              <a:lstStyle/>
              <a:p>
                <a:r>
                  <a:rPr lang="en-NZ">
                    <a:noFill/>
                  </a:rPr>
                  <a:t> </a:t>
                </a:r>
              </a:p>
            </p:txBody>
          </p:sp>
        </mc:Fallback>
      </mc:AlternateContent>
    </p:spTree>
    <p:extLst>
      <p:ext uri="{BB962C8B-B14F-4D97-AF65-F5344CB8AC3E}">
        <p14:creationId xmlns:p14="http://schemas.microsoft.com/office/powerpoint/2010/main" val="38505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US" sz="3200" dirty="0"/>
              <a:t>Results - </a:t>
            </a:r>
            <a:r>
              <a:rPr lang="en-NZ" sz="3200" dirty="0"/>
              <a:t>Population Prevalence in PIFS</a:t>
            </a:r>
          </a:p>
        </p:txBody>
      </p:sp>
      <p:sp>
        <p:nvSpPr>
          <p:cNvPr id="3" name="Content Placeholder 2"/>
          <p:cNvSpPr>
            <a:spLocks noGrp="1"/>
          </p:cNvSpPr>
          <p:nvPr>
            <p:ph idx="1"/>
          </p:nvPr>
        </p:nvSpPr>
        <p:spPr>
          <a:xfrm>
            <a:off x="609600" y="1600200"/>
            <a:ext cx="10283301" cy="4800600"/>
          </a:xfrm>
        </p:spPr>
        <p:txBody>
          <a:bodyPr>
            <a:normAutofit/>
          </a:bodyPr>
          <a:lstStyle/>
          <a:p>
            <a:r>
              <a:rPr lang="en-US" dirty="0"/>
              <a:t>Healthy Lung Function cohort prevalence was estimated at </a:t>
            </a:r>
            <a:r>
              <a:rPr lang="en-US" sz="2800" b="1" dirty="0">
                <a:solidFill>
                  <a:srgbClr val="C00000"/>
                </a:solidFill>
              </a:rPr>
              <a:t>90%</a:t>
            </a:r>
            <a:r>
              <a:rPr lang="en-US" dirty="0"/>
              <a:t> (</a:t>
            </a:r>
            <a:r>
              <a:rPr lang="en-US" i="1" dirty="0">
                <a:solidFill>
                  <a:srgbClr val="C00000"/>
                </a:solidFill>
              </a:rPr>
              <a:t>95% confidence interval [CI] [0.86,1.00]</a:t>
            </a:r>
            <a:r>
              <a:rPr lang="en-US" dirty="0"/>
              <a:t>), smaller than the expected </a:t>
            </a:r>
            <a:r>
              <a:rPr lang="en-US" sz="2800" b="1" dirty="0">
                <a:solidFill>
                  <a:srgbClr val="00B050"/>
                </a:solidFill>
              </a:rPr>
              <a:t>95%</a:t>
            </a:r>
            <a:r>
              <a:rPr lang="en-US" dirty="0"/>
              <a:t>. </a:t>
            </a:r>
          </a:p>
          <a:p>
            <a:endParaRPr lang="en-US" dirty="0"/>
          </a:p>
          <a:p>
            <a:r>
              <a:rPr lang="en-US" dirty="0"/>
              <a:t>Healthy Lung Function defined as the z-score being larger than -1.64. </a:t>
            </a:r>
          </a:p>
        </p:txBody>
      </p:sp>
    </p:spTree>
    <p:extLst>
      <p:ext uri="{BB962C8B-B14F-4D97-AF65-F5344CB8AC3E}">
        <p14:creationId xmlns:p14="http://schemas.microsoft.com/office/powerpoint/2010/main" val="8693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US" sz="3200" dirty="0"/>
              <a:t>Results - FEV1 Z-score</a:t>
            </a:r>
            <a:endParaRPr lang="en-NZ" sz="3200" dirty="0"/>
          </a:p>
        </p:txBody>
      </p:sp>
      <p:sp>
        <p:nvSpPr>
          <p:cNvPr id="3" name="Content Placeholder 2"/>
          <p:cNvSpPr>
            <a:spLocks noGrp="1"/>
          </p:cNvSpPr>
          <p:nvPr>
            <p:ph idx="1"/>
          </p:nvPr>
        </p:nvSpPr>
        <p:spPr>
          <a:xfrm>
            <a:off x="609600" y="1600200"/>
            <a:ext cx="4377179" cy="4800600"/>
          </a:xfrm>
        </p:spPr>
        <p:txBody>
          <a:bodyPr>
            <a:normAutofit/>
          </a:bodyPr>
          <a:lstStyle/>
          <a:p>
            <a:r>
              <a:rPr lang="en-US" dirty="0"/>
              <a:t>Only the “</a:t>
            </a:r>
            <a:r>
              <a:rPr lang="en-US" sz="2400" b="1" dirty="0">
                <a:solidFill>
                  <a:srgbClr val="0070C0"/>
                </a:solidFill>
              </a:rPr>
              <a:t>Fruit and vegetables</a:t>
            </a:r>
            <a:r>
              <a:rPr lang="en-US" dirty="0"/>
              <a:t>'' eating pattern at </a:t>
            </a:r>
            <a:r>
              <a:rPr lang="en-US" sz="2400" b="1" dirty="0">
                <a:solidFill>
                  <a:srgbClr val="0070C0"/>
                </a:solidFill>
              </a:rPr>
              <a:t>9 years </a:t>
            </a:r>
            <a:r>
              <a:rPr lang="en-US" dirty="0"/>
              <a:t>was found to have a statistically significant causal effect on the FEV1 z-score in early adulthood (</a:t>
            </a:r>
            <a:r>
              <a:rPr lang="en-US" i="1" dirty="0">
                <a:solidFill>
                  <a:srgbClr val="00B050"/>
                </a:solidFill>
              </a:rPr>
              <a:t>change in FEV1 z-score: +0.25, 95%CI [0.00,0.43]</a:t>
            </a:r>
            <a:r>
              <a:rPr lang="en-US" dirty="0"/>
              <a:t>). </a:t>
            </a:r>
          </a:p>
          <a:p>
            <a:pPr marL="114300" indent="0">
              <a:buNone/>
            </a:pPr>
            <a:endParaRPr lang="en-US" dirty="0"/>
          </a:p>
        </p:txBody>
      </p:sp>
      <p:pic>
        <p:nvPicPr>
          <p:cNvPr id="5" name="图片 4" descr="图表&#10;&#10;中度可信度描述已自动生成">
            <a:extLst>
              <a:ext uri="{FF2B5EF4-FFF2-40B4-BE49-F238E27FC236}">
                <a16:creationId xmlns:a16="http://schemas.microsoft.com/office/drawing/2014/main" id="{6EE4A773-2FD8-2467-8556-0B3CF0601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779" y="924479"/>
            <a:ext cx="6210873" cy="5614014"/>
          </a:xfrm>
          <a:prstGeom prst="rect">
            <a:avLst/>
          </a:prstGeom>
        </p:spPr>
      </p:pic>
      <p:sp>
        <p:nvSpPr>
          <p:cNvPr id="8" name="矩形 7">
            <a:extLst>
              <a:ext uri="{FF2B5EF4-FFF2-40B4-BE49-F238E27FC236}">
                <a16:creationId xmlns:a16="http://schemas.microsoft.com/office/drawing/2014/main" id="{DCAD9D83-2E59-32FE-98B4-C772BED1A0FA}"/>
              </a:ext>
            </a:extLst>
          </p:cNvPr>
          <p:cNvSpPr/>
          <p:nvPr/>
        </p:nvSpPr>
        <p:spPr>
          <a:xfrm>
            <a:off x="5133760" y="4279079"/>
            <a:ext cx="5304783" cy="221002"/>
          </a:xfrm>
          <a:prstGeom prst="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690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Results - Population Attributable Fraction</a:t>
            </a:r>
          </a:p>
        </p:txBody>
      </p:sp>
      <p:sp>
        <p:nvSpPr>
          <p:cNvPr id="3" name="Content Placeholder 2"/>
          <p:cNvSpPr>
            <a:spLocks noGrp="1"/>
          </p:cNvSpPr>
          <p:nvPr>
            <p:ph idx="1"/>
          </p:nvPr>
        </p:nvSpPr>
        <p:spPr>
          <a:xfrm>
            <a:off x="6715598" y="1380193"/>
            <a:ext cx="4377179" cy="4800600"/>
          </a:xfrm>
        </p:spPr>
        <p:txBody>
          <a:bodyPr>
            <a:normAutofit/>
          </a:bodyPr>
          <a:lstStyle/>
          <a:p>
            <a:r>
              <a:rPr lang="en-US" dirty="0"/>
              <a:t>The proportion of Healthy Lung Function attributable to "</a:t>
            </a:r>
            <a:r>
              <a:rPr lang="en-US" sz="2400" b="1" dirty="0">
                <a:solidFill>
                  <a:srgbClr val="0070C0"/>
                </a:solidFill>
              </a:rPr>
              <a:t>Fruit and vegetables</a:t>
            </a:r>
            <a:r>
              <a:rPr lang="en-US" dirty="0"/>
              <a:t>" eating pattern at </a:t>
            </a:r>
            <a:r>
              <a:rPr lang="en-US" sz="2400" b="1" dirty="0">
                <a:solidFill>
                  <a:srgbClr val="0070C0"/>
                </a:solidFill>
              </a:rPr>
              <a:t>9 years</a:t>
            </a:r>
            <a:r>
              <a:rPr lang="en-US" dirty="0"/>
              <a:t> was estimated at </a:t>
            </a:r>
            <a:r>
              <a:rPr lang="en-US" sz="2400" b="1" dirty="0">
                <a:solidFill>
                  <a:srgbClr val="00B050"/>
                </a:solidFill>
              </a:rPr>
              <a:t>11% </a:t>
            </a:r>
            <a:r>
              <a:rPr lang="en-US" dirty="0"/>
              <a:t>(</a:t>
            </a:r>
            <a:r>
              <a:rPr lang="en-US" i="1" dirty="0">
                <a:solidFill>
                  <a:srgbClr val="00B050"/>
                </a:solidFill>
              </a:rPr>
              <a:t>95%CI [0.00,0.19]</a:t>
            </a:r>
            <a:r>
              <a:rPr lang="en-US" dirty="0"/>
              <a:t>). </a:t>
            </a:r>
          </a:p>
        </p:txBody>
      </p:sp>
      <p:pic>
        <p:nvPicPr>
          <p:cNvPr id="5" name="图片 4" descr="图表, 散点图&#10;&#10;描述已自动生成">
            <a:extLst>
              <a:ext uri="{FF2B5EF4-FFF2-40B4-BE49-F238E27FC236}">
                <a16:creationId xmlns:a16="http://schemas.microsoft.com/office/drawing/2014/main" id="{074B97FE-07A0-B4ED-A85A-F8EEA66F6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48" y="1380193"/>
            <a:ext cx="6488275" cy="5221310"/>
          </a:xfrm>
          <a:prstGeom prst="rect">
            <a:avLst/>
          </a:prstGeom>
        </p:spPr>
      </p:pic>
      <p:sp>
        <p:nvSpPr>
          <p:cNvPr id="7" name="矩形 6">
            <a:extLst>
              <a:ext uri="{FF2B5EF4-FFF2-40B4-BE49-F238E27FC236}">
                <a16:creationId xmlns:a16="http://schemas.microsoft.com/office/drawing/2014/main" id="{BECB17D8-F4DF-264E-2CC0-A31E496B0A5C}"/>
              </a:ext>
            </a:extLst>
          </p:cNvPr>
          <p:cNvSpPr/>
          <p:nvPr/>
        </p:nvSpPr>
        <p:spPr>
          <a:xfrm>
            <a:off x="252563" y="4484670"/>
            <a:ext cx="5589972" cy="247650"/>
          </a:xfrm>
          <a:prstGeom prst="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3213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Results - Population Attributable Fraction</a:t>
            </a:r>
          </a:p>
        </p:txBody>
      </p:sp>
      <p:sp>
        <p:nvSpPr>
          <p:cNvPr id="3" name="Content Placeholder 2"/>
          <p:cNvSpPr>
            <a:spLocks noGrp="1"/>
          </p:cNvSpPr>
          <p:nvPr>
            <p:ph idx="1"/>
          </p:nvPr>
        </p:nvSpPr>
        <p:spPr>
          <a:xfrm>
            <a:off x="6715598" y="1380193"/>
            <a:ext cx="4377179" cy="4800600"/>
          </a:xfrm>
        </p:spPr>
        <p:txBody>
          <a:bodyPr>
            <a:normAutofit/>
          </a:bodyPr>
          <a:lstStyle/>
          <a:p>
            <a:r>
              <a:rPr lang="en-US" dirty="0"/>
              <a:t>We also </a:t>
            </a:r>
            <a:r>
              <a:rPr lang="en-US" b="1" i="1" dirty="0">
                <a:solidFill>
                  <a:srgbClr val="FF9900"/>
                </a:solidFill>
              </a:rPr>
              <a:t>simulated</a:t>
            </a:r>
            <a:r>
              <a:rPr lang="en-US" dirty="0"/>
              <a:t> how the proportion of HLF attributable to "</a:t>
            </a:r>
            <a:r>
              <a:rPr lang="en-US" sz="2400" b="1" dirty="0">
                <a:solidFill>
                  <a:srgbClr val="0070C0"/>
                </a:solidFill>
              </a:rPr>
              <a:t>Fruit and vegetables</a:t>
            </a:r>
            <a:r>
              <a:rPr lang="en-US" dirty="0"/>
              <a:t>" eating pattern at </a:t>
            </a:r>
            <a:r>
              <a:rPr lang="en-US" sz="2400" b="1" dirty="0">
                <a:solidFill>
                  <a:srgbClr val="0070C0"/>
                </a:solidFill>
              </a:rPr>
              <a:t>9 years</a:t>
            </a:r>
            <a:r>
              <a:rPr lang="en-US" dirty="0"/>
              <a:t> changes with nutrition factor score location.</a:t>
            </a:r>
          </a:p>
          <a:p>
            <a:endParaRPr lang="en-US" dirty="0"/>
          </a:p>
          <a:p>
            <a:r>
              <a:rPr lang="en-US" dirty="0"/>
              <a:t>This PAF increases monotonically with Nutrition Factor Scores location</a:t>
            </a:r>
          </a:p>
          <a:p>
            <a:endParaRPr lang="en-US" dirty="0"/>
          </a:p>
          <a:p>
            <a:endParaRPr lang="en-US" dirty="0"/>
          </a:p>
          <a:p>
            <a:endParaRPr lang="en-US" dirty="0"/>
          </a:p>
          <a:p>
            <a:endParaRPr lang="en-US" dirty="0"/>
          </a:p>
        </p:txBody>
      </p:sp>
      <p:pic>
        <p:nvPicPr>
          <p:cNvPr id="6" name="图片 5" descr="图表, 折线图&#10;&#10;描述已自动生成">
            <a:extLst>
              <a:ext uri="{FF2B5EF4-FFF2-40B4-BE49-F238E27FC236}">
                <a16:creationId xmlns:a16="http://schemas.microsoft.com/office/drawing/2014/main" id="{D9822D15-E84C-E7E6-B170-FA1584652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83" y="1417638"/>
            <a:ext cx="6484215" cy="5333830"/>
          </a:xfrm>
          <a:prstGeom prst="rect">
            <a:avLst/>
          </a:prstGeom>
        </p:spPr>
      </p:pic>
    </p:spTree>
    <p:extLst>
      <p:ext uri="{BB962C8B-B14F-4D97-AF65-F5344CB8AC3E}">
        <p14:creationId xmlns:p14="http://schemas.microsoft.com/office/powerpoint/2010/main" val="1567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Discussions &amp; Conclusion </a:t>
            </a:r>
          </a:p>
        </p:txBody>
      </p:sp>
      <p:sp>
        <p:nvSpPr>
          <p:cNvPr id="6" name="内容占位符 5">
            <a:extLst>
              <a:ext uri="{FF2B5EF4-FFF2-40B4-BE49-F238E27FC236}">
                <a16:creationId xmlns:a16="http://schemas.microsoft.com/office/drawing/2014/main" id="{6CC8EB37-F0C2-A28F-E7DD-5B492ABEE1E9}"/>
              </a:ext>
            </a:extLst>
          </p:cNvPr>
          <p:cNvSpPr>
            <a:spLocks noGrp="1"/>
          </p:cNvSpPr>
          <p:nvPr>
            <p:ph idx="1"/>
          </p:nvPr>
        </p:nvSpPr>
        <p:spPr>
          <a:xfrm>
            <a:off x="609600" y="1601523"/>
            <a:ext cx="10160000" cy="4800600"/>
          </a:xfrm>
        </p:spPr>
        <p:txBody>
          <a:bodyPr/>
          <a:lstStyle/>
          <a:p>
            <a:r>
              <a:rPr lang="en-US" dirty="0"/>
              <a:t>Results suggest a positive impact of consuming more fruit and vegetables during childhood on respiratory health later in life. </a:t>
            </a:r>
          </a:p>
          <a:p>
            <a:endParaRPr lang="en-US" dirty="0"/>
          </a:p>
          <a:p>
            <a:r>
              <a:rPr lang="en-US" dirty="0"/>
              <a:t>There is a need to support healthier food environments for Pacific children and access to healthier food choices. </a:t>
            </a:r>
          </a:p>
        </p:txBody>
      </p:sp>
    </p:spTree>
    <p:extLst>
      <p:ext uri="{BB962C8B-B14F-4D97-AF65-F5344CB8AC3E}">
        <p14:creationId xmlns:p14="http://schemas.microsoft.com/office/powerpoint/2010/main" val="184368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References</a:t>
            </a:r>
          </a:p>
        </p:txBody>
      </p:sp>
      <p:sp>
        <p:nvSpPr>
          <p:cNvPr id="6" name="内容占位符 5">
            <a:extLst>
              <a:ext uri="{FF2B5EF4-FFF2-40B4-BE49-F238E27FC236}">
                <a16:creationId xmlns:a16="http://schemas.microsoft.com/office/drawing/2014/main" id="{6CC8EB37-F0C2-A28F-E7DD-5B492ABEE1E9}"/>
              </a:ext>
            </a:extLst>
          </p:cNvPr>
          <p:cNvSpPr>
            <a:spLocks noGrp="1"/>
          </p:cNvSpPr>
          <p:nvPr>
            <p:ph idx="1"/>
          </p:nvPr>
        </p:nvSpPr>
        <p:spPr>
          <a:xfrm>
            <a:off x="609600" y="1601523"/>
            <a:ext cx="10160000" cy="4800600"/>
          </a:xfrm>
        </p:spPr>
        <p:txBody>
          <a:bodyPr>
            <a:normAutofit fontScale="85000" lnSpcReduction="20000"/>
          </a:bodyPr>
          <a:lstStyle/>
          <a:p>
            <a:r>
              <a:rPr lang="en-US" b="1" dirty="0">
                <a:solidFill>
                  <a:srgbClr val="0070C0"/>
                </a:solidFill>
              </a:rPr>
              <a:t>Riley, L., &amp; Cowan, M. (2014). </a:t>
            </a:r>
            <a:r>
              <a:rPr lang="en-US" i="1" dirty="0">
                <a:solidFill>
                  <a:srgbClr val="0070C0"/>
                </a:solidFill>
              </a:rPr>
              <a:t>World Health Organization noncommunicable diseases country profiles. Geneva, Switzerland: WHO Library Cataloguing-in-Publication Data, 156-165. </a:t>
            </a:r>
          </a:p>
          <a:p>
            <a:r>
              <a:rPr lang="en-US" b="1" dirty="0">
                <a:solidFill>
                  <a:srgbClr val="0070C0"/>
                </a:solidFill>
              </a:rPr>
              <a:t>Asthma and Respiratory Foundation of New Zealand. (2015). </a:t>
            </a:r>
            <a:r>
              <a:rPr lang="en-US" i="1" dirty="0" err="1">
                <a:solidFill>
                  <a:srgbClr val="0070C0"/>
                </a:solidFill>
              </a:rPr>
              <a:t>Te</a:t>
            </a:r>
            <a:r>
              <a:rPr lang="en-US" i="1" dirty="0">
                <a:solidFill>
                  <a:srgbClr val="0070C0"/>
                </a:solidFill>
              </a:rPr>
              <a:t> </a:t>
            </a:r>
            <a:r>
              <a:rPr lang="en-US" i="1" dirty="0" err="1">
                <a:solidFill>
                  <a:srgbClr val="0070C0"/>
                </a:solidFill>
              </a:rPr>
              <a:t>Hā</a:t>
            </a:r>
            <a:r>
              <a:rPr lang="en-US" i="1" dirty="0">
                <a:solidFill>
                  <a:srgbClr val="0070C0"/>
                </a:solidFill>
              </a:rPr>
              <a:t> Ora (the breath of life): national respiratory strategy.</a:t>
            </a:r>
          </a:p>
          <a:p>
            <a:r>
              <a:rPr lang="en-US" b="1" dirty="0">
                <a:solidFill>
                  <a:srgbClr val="0070C0"/>
                </a:solidFill>
              </a:rPr>
              <a:t>Herring, M. J., Putney, L. F., Wyatt, G., </a:t>
            </a:r>
            <a:r>
              <a:rPr lang="en-US" b="1" dirty="0" err="1">
                <a:solidFill>
                  <a:srgbClr val="0070C0"/>
                </a:solidFill>
              </a:rPr>
              <a:t>Finkbeiner</a:t>
            </a:r>
            <a:r>
              <a:rPr lang="en-US" b="1" dirty="0">
                <a:solidFill>
                  <a:srgbClr val="0070C0"/>
                </a:solidFill>
              </a:rPr>
              <a:t>, W. E., &amp; Hyde, D. M. (2014). </a:t>
            </a:r>
            <a:r>
              <a:rPr lang="en-US" i="1" dirty="0">
                <a:solidFill>
                  <a:srgbClr val="0070C0"/>
                </a:solidFill>
              </a:rPr>
              <a:t>Growth of alveoli during postnatal development in humans based on stereological estimation. American Journal of Physiology-Lung Cellular and Molecular Physiology, 307(4), L338-L344.</a:t>
            </a:r>
          </a:p>
          <a:p>
            <a:r>
              <a:rPr lang="en-US" b="1" dirty="0">
                <a:solidFill>
                  <a:srgbClr val="0070C0"/>
                </a:solidFill>
              </a:rPr>
              <a:t>Butler, J. P., Loring, S. H., Patz, S., Tsuda, A., </a:t>
            </a:r>
            <a:r>
              <a:rPr lang="en-US" b="1" dirty="0" err="1">
                <a:solidFill>
                  <a:srgbClr val="0070C0"/>
                </a:solidFill>
              </a:rPr>
              <a:t>Yablonskiy</a:t>
            </a:r>
            <a:r>
              <a:rPr lang="en-US" b="1" dirty="0">
                <a:solidFill>
                  <a:srgbClr val="0070C0"/>
                </a:solidFill>
              </a:rPr>
              <a:t>, D. A., &amp; Mentzer, S. J. (2012). </a:t>
            </a:r>
            <a:r>
              <a:rPr lang="en-US" i="1" dirty="0">
                <a:solidFill>
                  <a:srgbClr val="0070C0"/>
                </a:solidFill>
              </a:rPr>
              <a:t>Evidence for adult lung growth in humans. New England Journal of Medicine, 367(3), 244-247.</a:t>
            </a:r>
          </a:p>
          <a:p>
            <a:r>
              <a:rPr lang="en-US" b="1" dirty="0">
                <a:solidFill>
                  <a:srgbClr val="0070C0"/>
                </a:solidFill>
              </a:rPr>
              <a:t>DiStefano, Christine and Zhu, Min and </a:t>
            </a:r>
            <a:r>
              <a:rPr lang="en-US" b="1" dirty="0" err="1">
                <a:solidFill>
                  <a:srgbClr val="0070C0"/>
                </a:solidFill>
              </a:rPr>
              <a:t>Mindrila</a:t>
            </a:r>
            <a:r>
              <a:rPr lang="en-US" b="1" dirty="0">
                <a:solidFill>
                  <a:srgbClr val="0070C0"/>
                </a:solidFill>
              </a:rPr>
              <a:t>, Diana (2009). </a:t>
            </a:r>
            <a:r>
              <a:rPr lang="en-US" i="1" dirty="0">
                <a:solidFill>
                  <a:srgbClr val="0070C0"/>
                </a:solidFill>
              </a:rPr>
              <a:t>Understanding and using factor scores: Considerations for the applied researcher, Practical Assessment, Research, and Evaluation,</a:t>
            </a:r>
          </a:p>
          <a:p>
            <a:r>
              <a:rPr lang="en-US" i="1" dirty="0">
                <a:solidFill>
                  <a:srgbClr val="0070C0"/>
                </a:solidFill>
              </a:rPr>
              <a:t>vol. 14, no. 1, p. 20,</a:t>
            </a:r>
          </a:p>
          <a:p>
            <a:r>
              <a:rPr lang="en-US" b="1" dirty="0">
                <a:solidFill>
                  <a:srgbClr val="0070C0"/>
                </a:solidFill>
              </a:rPr>
              <a:t>Narayanan, M., </a:t>
            </a:r>
            <a:r>
              <a:rPr lang="en-US" b="1" dirty="0" err="1">
                <a:solidFill>
                  <a:srgbClr val="0070C0"/>
                </a:solidFill>
              </a:rPr>
              <a:t>Owers</a:t>
            </a:r>
            <a:r>
              <a:rPr lang="en-US" b="1" dirty="0">
                <a:solidFill>
                  <a:srgbClr val="0070C0"/>
                </a:solidFill>
              </a:rPr>
              <a:t>-Bradley, J., </a:t>
            </a:r>
            <a:r>
              <a:rPr lang="en-US" b="1" dirty="0" err="1">
                <a:solidFill>
                  <a:srgbClr val="0070C0"/>
                </a:solidFill>
              </a:rPr>
              <a:t>Beardsmore</a:t>
            </a:r>
            <a:r>
              <a:rPr lang="en-US" b="1" dirty="0">
                <a:solidFill>
                  <a:srgbClr val="0070C0"/>
                </a:solidFill>
              </a:rPr>
              <a:t>, C. S., </a:t>
            </a:r>
            <a:r>
              <a:rPr lang="en-US" b="1" dirty="0" err="1">
                <a:solidFill>
                  <a:srgbClr val="0070C0"/>
                </a:solidFill>
              </a:rPr>
              <a:t>Mada</a:t>
            </a:r>
            <a:r>
              <a:rPr lang="en-US" b="1" dirty="0">
                <a:solidFill>
                  <a:srgbClr val="0070C0"/>
                </a:solidFill>
              </a:rPr>
              <a:t>, M., Ball, I., </a:t>
            </a:r>
            <a:r>
              <a:rPr lang="en-US" b="1" dirty="0" err="1">
                <a:solidFill>
                  <a:srgbClr val="0070C0"/>
                </a:solidFill>
              </a:rPr>
              <a:t>Garipov</a:t>
            </a:r>
            <a:r>
              <a:rPr lang="en-US" b="1" dirty="0">
                <a:solidFill>
                  <a:srgbClr val="0070C0"/>
                </a:solidFill>
              </a:rPr>
              <a:t>, R., ... &amp; Silverman, M. (2012)</a:t>
            </a:r>
            <a:r>
              <a:rPr lang="en-US" i="1" dirty="0">
                <a:solidFill>
                  <a:srgbClr val="0070C0"/>
                </a:solidFill>
              </a:rPr>
              <a:t>. Alveolarization continues during childhood and adolescence: new evidence from helium-3 magnetic resonance. American journal of respiratory and critical care medicine, 185(2), 186-191.</a:t>
            </a:r>
          </a:p>
          <a:p>
            <a:r>
              <a:rPr lang="en-US" b="1" dirty="0">
                <a:solidFill>
                  <a:srgbClr val="0070C0"/>
                </a:solidFill>
              </a:rPr>
              <a:t>Lloyd, C.J. (1996) </a:t>
            </a:r>
            <a:r>
              <a:rPr lang="en-US" i="1" dirty="0">
                <a:solidFill>
                  <a:srgbClr val="0070C0"/>
                </a:solidFill>
              </a:rPr>
              <a:t>Estimating attributable response as a function of a continuous risk factor. </a:t>
            </a:r>
            <a:r>
              <a:rPr lang="en-US" i="1" dirty="0" err="1">
                <a:solidFill>
                  <a:srgbClr val="0070C0"/>
                </a:solidFill>
              </a:rPr>
              <a:t>Biometrika</a:t>
            </a:r>
            <a:r>
              <a:rPr lang="en-US" i="1" dirty="0">
                <a:solidFill>
                  <a:srgbClr val="0070C0"/>
                </a:solidFill>
              </a:rPr>
              <a:t>, 83, 563–573</a:t>
            </a:r>
          </a:p>
        </p:txBody>
      </p:sp>
    </p:spTree>
    <p:extLst>
      <p:ext uri="{BB962C8B-B14F-4D97-AF65-F5344CB8AC3E}">
        <p14:creationId xmlns:p14="http://schemas.microsoft.com/office/powerpoint/2010/main" val="39479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lgn="ctr">
              <a:buNone/>
            </a:pPr>
            <a:r>
              <a:rPr lang="en-US" sz="9600" dirty="0"/>
              <a:t>Q &amp; A</a:t>
            </a:r>
          </a:p>
        </p:txBody>
      </p:sp>
    </p:spTree>
    <p:extLst>
      <p:ext uri="{BB962C8B-B14F-4D97-AF65-F5344CB8AC3E}">
        <p14:creationId xmlns:p14="http://schemas.microsoft.com/office/powerpoint/2010/main" val="241579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200" dirty="0"/>
              <a:t>Outline</a:t>
            </a:r>
          </a:p>
        </p:txBody>
      </p:sp>
      <p:sp>
        <p:nvSpPr>
          <p:cNvPr id="5" name="内容占位符 4">
            <a:extLst>
              <a:ext uri="{FF2B5EF4-FFF2-40B4-BE49-F238E27FC236}">
                <a16:creationId xmlns:a16="http://schemas.microsoft.com/office/drawing/2014/main" id="{70F37E4C-709E-3E0A-DFB9-9566926C3283}"/>
              </a:ext>
            </a:extLst>
          </p:cNvPr>
          <p:cNvSpPr>
            <a:spLocks noGrp="1"/>
          </p:cNvSpPr>
          <p:nvPr>
            <p:ph idx="1"/>
          </p:nvPr>
        </p:nvSpPr>
        <p:spPr/>
        <p:txBody>
          <a:bodyPr/>
          <a:lstStyle/>
          <a:p>
            <a:r>
              <a:rPr lang="en-US" sz="2400" dirty="0"/>
              <a:t>Background</a:t>
            </a:r>
          </a:p>
          <a:p>
            <a:r>
              <a:rPr lang="en-US" sz="2400" dirty="0"/>
              <a:t>Data Collection</a:t>
            </a:r>
          </a:p>
          <a:p>
            <a:r>
              <a:rPr lang="en-US" sz="2400" dirty="0"/>
              <a:t>Analysis methods</a:t>
            </a:r>
            <a:endParaRPr lang="en-US" dirty="0"/>
          </a:p>
          <a:p>
            <a:r>
              <a:rPr lang="en-NZ" sz="2400" dirty="0"/>
              <a:t>Results</a:t>
            </a:r>
          </a:p>
          <a:p>
            <a:r>
              <a:rPr lang="en-NZ" sz="2400" dirty="0"/>
              <a:t>Discussions &amp; Conclusion</a:t>
            </a:r>
          </a:p>
          <a:p>
            <a:r>
              <a:rPr lang="en-NZ" sz="2400" dirty="0"/>
              <a:t>References </a:t>
            </a:r>
            <a:endParaRPr lang="en-US" sz="2400" dirty="0"/>
          </a:p>
          <a:p>
            <a:endParaRPr lang="en-NZ" sz="2400" dirty="0"/>
          </a:p>
          <a:p>
            <a:endParaRPr lang="en-NZ" sz="2400" dirty="0"/>
          </a:p>
          <a:p>
            <a:endParaRPr lang="en-US" dirty="0">
              <a:highlight>
                <a:srgbClr val="FFFF00"/>
              </a:highlight>
            </a:endParaRPr>
          </a:p>
        </p:txBody>
      </p:sp>
    </p:spTree>
    <p:extLst>
      <p:ext uri="{BB962C8B-B14F-4D97-AF65-F5344CB8AC3E}">
        <p14:creationId xmlns:p14="http://schemas.microsoft.com/office/powerpoint/2010/main" val="279987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200" dirty="0"/>
              <a:t>Background</a:t>
            </a:r>
          </a:p>
        </p:txBody>
      </p:sp>
      <p:sp>
        <p:nvSpPr>
          <p:cNvPr id="5" name="内容占位符 4">
            <a:extLst>
              <a:ext uri="{FF2B5EF4-FFF2-40B4-BE49-F238E27FC236}">
                <a16:creationId xmlns:a16="http://schemas.microsoft.com/office/drawing/2014/main" id="{70F37E4C-709E-3E0A-DFB9-9566926C3283}"/>
              </a:ext>
            </a:extLst>
          </p:cNvPr>
          <p:cNvSpPr>
            <a:spLocks noGrp="1"/>
          </p:cNvSpPr>
          <p:nvPr>
            <p:ph idx="1"/>
          </p:nvPr>
        </p:nvSpPr>
        <p:spPr/>
        <p:txBody>
          <a:bodyPr>
            <a:normAutofit lnSpcReduction="10000"/>
          </a:bodyPr>
          <a:lstStyle/>
          <a:p>
            <a:r>
              <a:rPr lang="en-US" dirty="0"/>
              <a:t>In New Zealand, </a:t>
            </a:r>
            <a:r>
              <a:rPr lang="en-US" sz="2800" b="1" dirty="0">
                <a:solidFill>
                  <a:srgbClr val="C00000"/>
                </a:solidFill>
              </a:rPr>
              <a:t>7%</a:t>
            </a:r>
            <a:r>
              <a:rPr lang="en-US" dirty="0"/>
              <a:t> of deaths are related to respiratory diseases. (</a:t>
            </a:r>
            <a:r>
              <a:rPr lang="en-US" i="1" dirty="0">
                <a:solidFill>
                  <a:srgbClr val="0070C0"/>
                </a:solidFill>
              </a:rPr>
              <a:t>Riley, L., &amp; Cowan, M. 2014</a:t>
            </a:r>
            <a:r>
              <a:rPr lang="en-US" dirty="0"/>
              <a:t>) </a:t>
            </a:r>
          </a:p>
          <a:p>
            <a:endParaRPr lang="en-US" dirty="0"/>
          </a:p>
          <a:p>
            <a:r>
              <a:rPr lang="en-US" dirty="0"/>
              <a:t>Pacific People have a </a:t>
            </a:r>
            <a:r>
              <a:rPr lang="en-US" sz="2800" b="1" dirty="0">
                <a:solidFill>
                  <a:srgbClr val="C00000"/>
                </a:solidFill>
              </a:rPr>
              <a:t>2.6 </a:t>
            </a:r>
            <a:r>
              <a:rPr lang="en-US" dirty="0"/>
              <a:t>times higher hospitalization rate for respiratory disease than other ethnic groups over all age groups. (</a:t>
            </a:r>
            <a:r>
              <a:rPr lang="en-US" i="1" dirty="0">
                <a:solidFill>
                  <a:srgbClr val="0070C0"/>
                </a:solidFill>
              </a:rPr>
              <a:t>Asthma and Respiratory Foundation of New Zealand. 2015</a:t>
            </a:r>
            <a:r>
              <a:rPr lang="en-US" dirty="0"/>
              <a:t>)</a:t>
            </a:r>
          </a:p>
          <a:p>
            <a:endParaRPr lang="en-US" dirty="0"/>
          </a:p>
          <a:p>
            <a:r>
              <a:rPr lang="en-US" dirty="0"/>
              <a:t>Early pathological studies had concluded that alveolar structure completely forms at two years of age, but more recent magnetic resonance imaging reveals that alveoli continue growing after that and fully develop in early adulthood. (</a:t>
            </a:r>
            <a:r>
              <a:rPr lang="en-US" i="1" dirty="0">
                <a:solidFill>
                  <a:srgbClr val="0070C0"/>
                </a:solidFill>
              </a:rPr>
              <a:t>Herring, M. J., Putney, L. F., … &amp; Hyde, D. M. 2014; Butler, J. P., Loring, S. H., … &amp; Mentzer, S. J. 2012; Narayanan, M., </a:t>
            </a:r>
            <a:r>
              <a:rPr lang="en-US" i="1" dirty="0" err="1">
                <a:solidFill>
                  <a:srgbClr val="0070C0"/>
                </a:solidFill>
              </a:rPr>
              <a:t>Owers</a:t>
            </a:r>
            <a:r>
              <a:rPr lang="en-US" i="1" dirty="0">
                <a:solidFill>
                  <a:srgbClr val="0070C0"/>
                </a:solidFill>
              </a:rPr>
              <a:t>-Bradley, J., ... &amp; Silverman, M. 2012</a:t>
            </a:r>
            <a:r>
              <a:rPr lang="en-US" dirty="0"/>
              <a:t>). Therefore, resilience factors such as </a:t>
            </a:r>
            <a:r>
              <a:rPr lang="en-US" sz="2400" b="1" dirty="0">
                <a:solidFill>
                  <a:srgbClr val="00B050"/>
                </a:solidFill>
              </a:rPr>
              <a:t>nutrition </a:t>
            </a:r>
            <a:r>
              <a:rPr lang="en-US" dirty="0"/>
              <a:t>may help later lung growth at a certain period. </a:t>
            </a:r>
          </a:p>
          <a:p>
            <a:endParaRPr lang="en-US" dirty="0"/>
          </a:p>
        </p:txBody>
      </p:sp>
    </p:spTree>
    <p:extLst>
      <p:ext uri="{BB962C8B-B14F-4D97-AF65-F5344CB8AC3E}">
        <p14:creationId xmlns:p14="http://schemas.microsoft.com/office/powerpoint/2010/main" val="128770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Data Collection - </a:t>
            </a:r>
            <a:r>
              <a:rPr lang="en-US" sz="3200" dirty="0"/>
              <a:t>Pacific Islands Families study (PIF)</a:t>
            </a:r>
            <a:endParaRPr lang="en-NZ" sz="3200" dirty="0"/>
          </a:p>
        </p:txBody>
      </p:sp>
      <p:sp>
        <p:nvSpPr>
          <p:cNvPr id="3" name="Content Placeholder 2"/>
          <p:cNvSpPr>
            <a:spLocks noGrp="1"/>
          </p:cNvSpPr>
          <p:nvPr>
            <p:ph idx="1"/>
          </p:nvPr>
        </p:nvSpPr>
        <p:spPr>
          <a:xfrm>
            <a:off x="609600" y="1350963"/>
            <a:ext cx="9982200" cy="5097462"/>
          </a:xfrm>
        </p:spPr>
        <p:txBody>
          <a:bodyPr>
            <a:normAutofit/>
          </a:bodyPr>
          <a:lstStyle/>
          <a:p>
            <a:r>
              <a:rPr lang="en-US" dirty="0"/>
              <a:t>Pacific Islands Families study (PIFS) consists of the </a:t>
            </a:r>
            <a:r>
              <a:rPr lang="en-US" sz="2400" b="1" dirty="0">
                <a:solidFill>
                  <a:srgbClr val="0070C0"/>
                </a:solidFill>
              </a:rPr>
              <a:t>1,398</a:t>
            </a:r>
            <a:r>
              <a:rPr lang="en-US" dirty="0"/>
              <a:t> individuals born from Pacific Island families in Middlemore Hospital between March and December 2000</a:t>
            </a:r>
          </a:p>
          <a:p>
            <a:endParaRPr lang="en-NZ" sz="2200" dirty="0">
              <a:solidFill>
                <a:schemeClr val="tx1"/>
              </a:solidFill>
            </a:endParaRPr>
          </a:p>
          <a:p>
            <a:r>
              <a:rPr lang="en-NZ" sz="2200" dirty="0">
                <a:solidFill>
                  <a:schemeClr val="tx1"/>
                </a:solidFill>
              </a:rPr>
              <a:t>Follow-up assessments </a:t>
            </a:r>
            <a:r>
              <a:rPr lang="en-NZ" dirty="0"/>
              <a:t>occurred a</a:t>
            </a:r>
            <a:r>
              <a:rPr lang="en-NZ" sz="2200" dirty="0">
                <a:solidFill>
                  <a:schemeClr val="tx1"/>
                </a:solidFill>
              </a:rPr>
              <a:t>t birth and age 1, 2, 4, 6, 9, 11, </a:t>
            </a:r>
            <a:r>
              <a:rPr lang="en-NZ" dirty="0"/>
              <a:t>14,</a:t>
            </a:r>
            <a:r>
              <a:rPr lang="en-NZ" sz="2200" b="1" dirty="0">
                <a:solidFill>
                  <a:schemeClr val="tx2"/>
                </a:solidFill>
              </a:rPr>
              <a:t> </a:t>
            </a:r>
            <a:r>
              <a:rPr lang="en-NZ" sz="2200" dirty="0">
                <a:solidFill>
                  <a:schemeClr val="tx1"/>
                </a:solidFill>
              </a:rPr>
              <a:t>and 18 years</a:t>
            </a:r>
            <a:endParaRPr lang="en-US" dirty="0"/>
          </a:p>
          <a:p>
            <a:endParaRPr lang="en-US" sz="2400" b="1" dirty="0">
              <a:solidFill>
                <a:srgbClr val="0070C0"/>
              </a:solidFill>
            </a:endParaRPr>
          </a:p>
          <a:p>
            <a:r>
              <a:rPr lang="en-US" sz="2400" b="1" dirty="0">
                <a:solidFill>
                  <a:srgbClr val="0070C0"/>
                </a:solidFill>
              </a:rPr>
              <a:t>466</a:t>
            </a:r>
            <a:r>
              <a:rPr lang="en-US" dirty="0"/>
              <a:t> from the cohort participated in the respiratory study at 18 years </a:t>
            </a:r>
          </a:p>
          <a:p>
            <a:pPr marL="114300" indent="0">
              <a:buNone/>
            </a:pPr>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3">
            <a:extLst>
              <a:ext uri="{FF2B5EF4-FFF2-40B4-BE49-F238E27FC236}">
                <a16:creationId xmlns:a16="http://schemas.microsoft.com/office/drawing/2014/main" id="{D243B75C-2E34-7265-1C60-3D99D580B0BF}"/>
              </a:ext>
            </a:extLst>
          </p:cNvPr>
          <p:cNvPicPr>
            <a:picLocks noChangeAspect="1"/>
          </p:cNvPicPr>
          <p:nvPr/>
        </p:nvPicPr>
        <p:blipFill>
          <a:blip r:embed="rId2"/>
          <a:stretch>
            <a:fillRect/>
          </a:stretch>
        </p:blipFill>
        <p:spPr>
          <a:xfrm>
            <a:off x="6758202" y="4649917"/>
            <a:ext cx="3909798" cy="1798508"/>
          </a:xfrm>
          <a:prstGeom prst="rect">
            <a:avLst/>
          </a:prstGeom>
        </p:spPr>
      </p:pic>
    </p:spTree>
    <p:extLst>
      <p:ext uri="{BB962C8B-B14F-4D97-AF65-F5344CB8AC3E}">
        <p14:creationId xmlns:p14="http://schemas.microsoft.com/office/powerpoint/2010/main" val="315700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Data Collection - Nutrition Information</a:t>
            </a:r>
          </a:p>
        </p:txBody>
      </p:sp>
      <p:sp>
        <p:nvSpPr>
          <p:cNvPr id="3" name="Content Placeholder 2"/>
          <p:cNvSpPr>
            <a:spLocks noGrp="1"/>
          </p:cNvSpPr>
          <p:nvPr>
            <p:ph idx="1"/>
          </p:nvPr>
        </p:nvSpPr>
        <p:spPr>
          <a:xfrm>
            <a:off x="609600" y="1350963"/>
            <a:ext cx="9982200" cy="5097462"/>
          </a:xfrm>
        </p:spPr>
        <p:txBody>
          <a:bodyPr>
            <a:normAutofit/>
          </a:bodyPr>
          <a:lstStyle/>
          <a:p>
            <a:r>
              <a:rPr lang="en-US" dirty="0"/>
              <a:t>Nutrition information was collected at ages 4, 6, 9, and 14 years (Food Frequency Questionnaire)</a:t>
            </a:r>
          </a:p>
          <a:p>
            <a:endParaRPr lang="en-US" dirty="0"/>
          </a:p>
          <a:p>
            <a:r>
              <a:rPr lang="en-US" dirty="0"/>
              <a:t>Consumption of each food item was transformed into a </a:t>
            </a:r>
            <a:r>
              <a:rPr lang="en-US" sz="2400" b="1" dirty="0">
                <a:solidFill>
                  <a:srgbClr val="0070C0"/>
                </a:solidFill>
              </a:rPr>
              <a:t>daily portion</a:t>
            </a:r>
          </a:p>
          <a:p>
            <a:endParaRPr lang="en-US" dirty="0"/>
          </a:p>
          <a:p>
            <a:r>
              <a:rPr lang="en-US" dirty="0"/>
              <a:t>Food items were allocated to </a:t>
            </a:r>
            <a:r>
              <a:rPr lang="en-US" sz="2400" b="1" dirty="0">
                <a:solidFill>
                  <a:srgbClr val="0070C0"/>
                </a:solidFill>
              </a:rPr>
              <a:t>12 food categories </a:t>
            </a:r>
            <a:r>
              <a:rPr lang="en-US" dirty="0"/>
              <a:t>at each measurement wave.</a:t>
            </a:r>
          </a:p>
          <a:p>
            <a:pPr marL="11430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8" name="矩形 7">
            <a:extLst>
              <a:ext uri="{FF2B5EF4-FFF2-40B4-BE49-F238E27FC236}">
                <a16:creationId xmlns:a16="http://schemas.microsoft.com/office/drawing/2014/main" id="{3C981484-774F-951B-92D1-1D600E6CD2B4}"/>
              </a:ext>
            </a:extLst>
          </p:cNvPr>
          <p:cNvSpPr/>
          <p:nvPr/>
        </p:nvSpPr>
        <p:spPr>
          <a:xfrm>
            <a:off x="754348" y="4676774"/>
            <a:ext cx="9511727" cy="126682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800" dirty="0">
                <a:solidFill>
                  <a:srgbClr val="008000"/>
                </a:solidFill>
              </a:rPr>
              <a:t>“Fast food/ takeaways”, “Soft drinks/ energy drinks”, “</a:t>
            </a:r>
            <a:r>
              <a:rPr lang="en-US" sz="1800" dirty="0" err="1">
                <a:solidFill>
                  <a:srgbClr val="008000"/>
                </a:solidFill>
              </a:rPr>
              <a:t>Lollies</a:t>
            </a:r>
            <a:r>
              <a:rPr lang="en-US" sz="1800" dirty="0">
                <a:solidFill>
                  <a:srgbClr val="008000"/>
                </a:solidFill>
              </a:rPr>
              <a:t>, sweets, chocolate and confectionary”, “Fruit juices and fruit drinks”, “Canned fish/ shellfish”, “Fresh/ frozen fish/ shellfish”, </a:t>
            </a:r>
            <a:br>
              <a:rPr lang="en-US" sz="1800" dirty="0">
                <a:solidFill>
                  <a:srgbClr val="008000"/>
                </a:solidFill>
              </a:rPr>
            </a:br>
            <a:r>
              <a:rPr lang="en-US" sz="1800" dirty="0">
                <a:solidFill>
                  <a:srgbClr val="008000"/>
                </a:solidFill>
              </a:rPr>
              <a:t>“Vegetables (Fresh/ frozen/ canned)”, “Fruit (fresh/ frozen/ canned/ stewed)”, “Red meat”, “Chicken”, “Processed meat products”, “Bread/ toast/ bread rolls”</a:t>
            </a:r>
            <a:endParaRPr lang="en-US" dirty="0"/>
          </a:p>
        </p:txBody>
      </p:sp>
      <p:sp>
        <p:nvSpPr>
          <p:cNvPr id="9" name="箭头: 上 8">
            <a:extLst>
              <a:ext uri="{FF2B5EF4-FFF2-40B4-BE49-F238E27FC236}">
                <a16:creationId xmlns:a16="http://schemas.microsoft.com/office/drawing/2014/main" id="{7D97470D-526E-99B4-520F-AC5157FFE800}"/>
              </a:ext>
            </a:extLst>
          </p:cNvPr>
          <p:cNvSpPr/>
          <p:nvPr/>
        </p:nvSpPr>
        <p:spPr>
          <a:xfrm>
            <a:off x="4924425" y="3899694"/>
            <a:ext cx="1171575" cy="653256"/>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35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NZ" sz="3200" dirty="0"/>
              <a:t>M</a:t>
            </a:r>
            <a:r>
              <a:rPr lang="en-US" altLang="zh-CN" sz="3200" dirty="0" err="1"/>
              <a:t>ajor</a:t>
            </a:r>
            <a:r>
              <a:rPr lang="en-US" altLang="zh-CN" sz="3200" dirty="0"/>
              <a:t> </a:t>
            </a:r>
            <a:r>
              <a:rPr lang="en-NZ" sz="3200" dirty="0"/>
              <a:t>Outcomes</a:t>
            </a:r>
          </a:p>
        </p:txBody>
      </p:sp>
      <p:sp>
        <p:nvSpPr>
          <p:cNvPr id="3" name="Content Placeholder 2"/>
          <p:cNvSpPr>
            <a:spLocks noGrp="1"/>
          </p:cNvSpPr>
          <p:nvPr>
            <p:ph idx="1"/>
          </p:nvPr>
        </p:nvSpPr>
        <p:spPr/>
        <p:txBody>
          <a:bodyPr>
            <a:normAutofit/>
          </a:bodyPr>
          <a:lstStyle/>
          <a:p>
            <a:r>
              <a:rPr lang="en-US" dirty="0"/>
              <a:t>Primary outcome: Z-score of</a:t>
            </a:r>
            <a:r>
              <a:rPr lang="zh-CN" altLang="en-US" dirty="0"/>
              <a:t> </a:t>
            </a:r>
            <a:r>
              <a:rPr lang="en-US" altLang="zh-CN" dirty="0"/>
              <a:t>F</a:t>
            </a:r>
            <a:r>
              <a:rPr lang="en-US" dirty="0"/>
              <a:t>orced Expiratory Volume in 1 second (FEV1) assessed by spirometer at age 18 years. </a:t>
            </a:r>
          </a:p>
          <a:p>
            <a:endParaRPr lang="en-US" dirty="0"/>
          </a:p>
          <a:p>
            <a:r>
              <a:rPr lang="en-US" dirty="0"/>
              <a:t>Secondary outcomes:  </a:t>
            </a:r>
          </a:p>
          <a:p>
            <a:pPr marL="114300" indent="0">
              <a:buNone/>
            </a:pPr>
            <a:r>
              <a:rPr lang="en-US" dirty="0"/>
              <a:t>       -  FEV1 (ml)</a:t>
            </a:r>
          </a:p>
          <a:p>
            <a:pPr marL="114300" indent="0">
              <a:buNone/>
            </a:pPr>
            <a:r>
              <a:rPr lang="en-US" dirty="0"/>
              <a:t>       - Healthy Lung Function defined as the z-score being larger than -1.64. </a:t>
            </a:r>
          </a:p>
          <a:p>
            <a:endParaRPr lang="en-US" dirty="0"/>
          </a:p>
          <a:p>
            <a:endParaRPr lang="en-US" dirty="0"/>
          </a:p>
          <a:p>
            <a:endParaRPr lang="en-US" dirty="0"/>
          </a:p>
          <a:p>
            <a:endParaRPr lang="en-US" dirty="0"/>
          </a:p>
          <a:p>
            <a:endParaRPr lang="en-US" dirty="0"/>
          </a:p>
        </p:txBody>
      </p:sp>
      <p:sp>
        <p:nvSpPr>
          <p:cNvPr id="5" name="文本框 4">
            <a:extLst>
              <a:ext uri="{FF2B5EF4-FFF2-40B4-BE49-F238E27FC236}">
                <a16:creationId xmlns:a16="http://schemas.microsoft.com/office/drawing/2014/main" id="{F56033AD-21B0-9316-0382-5FC226F8E878}"/>
              </a:ext>
            </a:extLst>
          </p:cNvPr>
          <p:cNvSpPr txBox="1"/>
          <p:nvPr/>
        </p:nvSpPr>
        <p:spPr>
          <a:xfrm>
            <a:off x="1857375" y="3870663"/>
            <a:ext cx="6096000" cy="369332"/>
          </a:xfrm>
          <a:prstGeom prst="rect">
            <a:avLst/>
          </a:prstGeom>
          <a:noFill/>
        </p:spPr>
        <p:txBody>
          <a:bodyPr wrap="square">
            <a:spAutoFit/>
          </a:bodyPr>
          <a:lstStyle/>
          <a:p>
            <a:r>
              <a:rPr lang="en-US" sz="1800" dirty="0">
                <a:solidFill>
                  <a:srgbClr val="008000"/>
                </a:solidFill>
              </a:rPr>
              <a:t> </a:t>
            </a:r>
            <a:endParaRPr lang="en-US" dirty="0"/>
          </a:p>
        </p:txBody>
      </p:sp>
    </p:spTree>
    <p:extLst>
      <p:ext uri="{BB962C8B-B14F-4D97-AF65-F5344CB8AC3E}">
        <p14:creationId xmlns:p14="http://schemas.microsoft.com/office/powerpoint/2010/main" val="236651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588052" cy="1143000"/>
          </a:xfrm>
        </p:spPr>
        <p:txBody>
          <a:bodyPr/>
          <a:lstStyle/>
          <a:p>
            <a:r>
              <a:rPr lang="en-US" sz="3200" dirty="0"/>
              <a:t>Analysis Method - </a:t>
            </a:r>
            <a:r>
              <a:rPr lang="en-NZ" sz="3200" dirty="0"/>
              <a:t>Analysis Process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p:txBody>
      </p:sp>
      <p:graphicFrame>
        <p:nvGraphicFramePr>
          <p:cNvPr id="5" name="图示 4">
            <a:extLst>
              <a:ext uri="{FF2B5EF4-FFF2-40B4-BE49-F238E27FC236}">
                <a16:creationId xmlns:a16="http://schemas.microsoft.com/office/drawing/2014/main" id="{691FD0A1-D2EC-5427-520F-F92A49AA86A4}"/>
              </a:ext>
            </a:extLst>
          </p:cNvPr>
          <p:cNvGraphicFramePr/>
          <p:nvPr>
            <p:extLst>
              <p:ext uri="{D42A27DB-BD31-4B8C-83A1-F6EECF244321}">
                <p14:modId xmlns:p14="http://schemas.microsoft.com/office/powerpoint/2010/main" val="558829095"/>
              </p:ext>
            </p:extLst>
          </p:nvPr>
        </p:nvGraphicFramePr>
        <p:xfrm>
          <a:off x="949911" y="1509204"/>
          <a:ext cx="9819690" cy="507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26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84F-9B88-1D75-C2FF-D7F6AFADF2CF}"/>
              </a:ext>
            </a:extLst>
          </p:cNvPr>
          <p:cNvSpPr>
            <a:spLocks noGrp="1"/>
          </p:cNvSpPr>
          <p:nvPr>
            <p:ph type="title"/>
          </p:nvPr>
        </p:nvSpPr>
        <p:spPr/>
        <p:txBody>
          <a:bodyPr/>
          <a:lstStyle/>
          <a:p>
            <a:r>
              <a:rPr lang="en-US" sz="3200" dirty="0"/>
              <a:t>Analysis Method - Factor Analysis</a:t>
            </a:r>
            <a:endParaRPr lang="en-NZ" dirty="0"/>
          </a:p>
        </p:txBody>
      </p:sp>
      <p:sp>
        <p:nvSpPr>
          <p:cNvPr id="3" name="Content Placeholder 2">
            <a:extLst>
              <a:ext uri="{FF2B5EF4-FFF2-40B4-BE49-F238E27FC236}">
                <a16:creationId xmlns:a16="http://schemas.microsoft.com/office/drawing/2014/main" id="{41AAA377-A439-ADA3-B25A-C0B970552E40}"/>
              </a:ext>
            </a:extLst>
          </p:cNvPr>
          <p:cNvSpPr>
            <a:spLocks noGrp="1"/>
          </p:cNvSpPr>
          <p:nvPr>
            <p:ph idx="1"/>
          </p:nvPr>
        </p:nvSpPr>
        <p:spPr>
          <a:xfrm>
            <a:off x="609600" y="1600200"/>
            <a:ext cx="10160000" cy="4800600"/>
          </a:xfrm>
        </p:spPr>
        <p:txBody>
          <a:bodyPr>
            <a:normAutofit fontScale="92500" lnSpcReduction="10000"/>
          </a:bodyPr>
          <a:lstStyle/>
          <a:p>
            <a:pPr marL="114300" indent="0">
              <a:buNone/>
            </a:pPr>
            <a:r>
              <a:rPr lang="en-NZ" sz="2000" b="1" i="0" dirty="0">
                <a:solidFill>
                  <a:schemeClr val="accent1">
                    <a:lumMod val="75000"/>
                  </a:schemeClr>
                </a:solidFill>
                <a:effectLst/>
                <a:latin typeface="Arial" panose="020B0604020202020204" pitchFamily="34" charset="0"/>
              </a:rPr>
              <a:t>Exploratory Factor Analysis (EFA)</a:t>
            </a:r>
            <a:r>
              <a:rPr lang="en-US" sz="2400" b="1" dirty="0">
                <a:solidFill>
                  <a:schemeClr val="accent1">
                    <a:lumMod val="75000"/>
                  </a:schemeClr>
                </a:solidFill>
              </a:rPr>
              <a:t> </a:t>
            </a:r>
          </a:p>
          <a:p>
            <a:r>
              <a:rPr lang="en-US" sz="2000" dirty="0"/>
              <a:t>Explored the latent structure of food categories </a:t>
            </a:r>
          </a:p>
          <a:p>
            <a:r>
              <a:rPr lang="en-US" sz="2000" dirty="0"/>
              <a:t>Identified </a:t>
            </a:r>
            <a:r>
              <a:rPr lang="en-US" sz="2000" dirty="0">
                <a:solidFill>
                  <a:schemeClr val="tx1"/>
                </a:solidFill>
              </a:rPr>
              <a:t>4 eating patterns: </a:t>
            </a:r>
            <a:r>
              <a:rPr lang="en-US" sz="2000" i="1" dirty="0">
                <a:solidFill>
                  <a:srgbClr val="00B050"/>
                </a:solidFill>
              </a:rPr>
              <a:t>Occasional, Seafood, Fruit and vegetables, and Meat</a:t>
            </a:r>
          </a:p>
          <a:p>
            <a:endParaRPr lang="en-US" sz="2000" i="1" dirty="0">
              <a:solidFill>
                <a:srgbClr val="00B050"/>
              </a:solidFill>
            </a:endParaRPr>
          </a:p>
          <a:p>
            <a:pPr marL="114300" indent="0">
              <a:buNone/>
            </a:pPr>
            <a:r>
              <a:rPr lang="en-NZ" sz="2000" b="1" dirty="0">
                <a:solidFill>
                  <a:schemeClr val="accent1">
                    <a:lumMod val="75000"/>
                  </a:schemeClr>
                </a:solidFill>
                <a:latin typeface="Arial" panose="020B0604020202020204" pitchFamily="34" charset="0"/>
              </a:rPr>
              <a:t>Measurement invariance model</a:t>
            </a:r>
            <a:endParaRPr lang="en-US" sz="2000" b="1" dirty="0">
              <a:solidFill>
                <a:schemeClr val="accent1">
                  <a:lumMod val="75000"/>
                </a:schemeClr>
              </a:solidFill>
              <a:latin typeface="Arial" panose="020B0604020202020204" pitchFamily="34" charset="0"/>
            </a:endParaRPr>
          </a:p>
          <a:p>
            <a:r>
              <a:rPr lang="en-US" sz="2000" dirty="0"/>
              <a:t>A multiple group model from Confirmatory Factor Analysis (CFA) </a:t>
            </a:r>
          </a:p>
          <a:p>
            <a:r>
              <a:rPr lang="en-US" sz="2000" dirty="0"/>
              <a:t>Selected to generate factor loading, which can guarantee that loading were invariant across measurement waves, and then the invariant in nutritional factor scores (NFS) </a:t>
            </a:r>
          </a:p>
          <a:p>
            <a:endParaRPr lang="en-US" sz="2000" dirty="0"/>
          </a:p>
          <a:p>
            <a:pPr marL="114300" indent="0">
              <a:buNone/>
            </a:pPr>
            <a:r>
              <a:rPr lang="en-NZ" sz="2000" b="1" dirty="0">
                <a:solidFill>
                  <a:schemeClr val="accent1">
                    <a:lumMod val="75000"/>
                  </a:schemeClr>
                </a:solidFill>
                <a:latin typeface="Arial" panose="020B0604020202020204" pitchFamily="34" charset="0"/>
              </a:rPr>
              <a:t>Weighted sum scores (</a:t>
            </a:r>
            <a:r>
              <a:rPr lang="en-NZ" i="1" dirty="0">
                <a:solidFill>
                  <a:srgbClr val="0070C0"/>
                </a:solidFill>
              </a:rPr>
              <a:t>DiStefano, Christine and Zhu, Min and </a:t>
            </a:r>
            <a:r>
              <a:rPr lang="en-NZ" i="1" dirty="0" err="1">
                <a:solidFill>
                  <a:srgbClr val="0070C0"/>
                </a:solidFill>
              </a:rPr>
              <a:t>Mindrila</a:t>
            </a:r>
            <a:r>
              <a:rPr lang="en-NZ" i="1" dirty="0">
                <a:solidFill>
                  <a:srgbClr val="0070C0"/>
                </a:solidFill>
              </a:rPr>
              <a:t>, Diana, 2009</a:t>
            </a:r>
            <a:r>
              <a:rPr lang="en-NZ" sz="2000" b="1" dirty="0">
                <a:solidFill>
                  <a:schemeClr val="accent1">
                    <a:lumMod val="75000"/>
                  </a:schemeClr>
                </a:solidFill>
                <a:latin typeface="Arial" panose="020B0604020202020204" pitchFamily="34" charset="0"/>
              </a:rPr>
              <a:t>)</a:t>
            </a:r>
          </a:p>
          <a:p>
            <a:r>
              <a:rPr lang="en-US" sz="2000" dirty="0"/>
              <a:t>Used to compute NFS</a:t>
            </a:r>
          </a:p>
          <a:p>
            <a:r>
              <a:rPr lang="en-US" sz="2000" dirty="0"/>
              <a:t>A coarse method upholds the invariance of the factor scores and can reflect the impact of food category loadings on factors (eating patterns) in the factor scores</a:t>
            </a:r>
          </a:p>
          <a:p>
            <a:r>
              <a:rPr lang="en-US" sz="2000" dirty="0"/>
              <a:t>NFS was scaled to daily portion</a:t>
            </a:r>
          </a:p>
          <a:p>
            <a:endParaRPr lang="en-NZ" sz="2400" i="1" dirty="0">
              <a:solidFill>
                <a:srgbClr val="00B050"/>
              </a:solidFill>
            </a:endParaRPr>
          </a:p>
          <a:p>
            <a:endParaRPr lang="en-NZ" dirty="0"/>
          </a:p>
        </p:txBody>
      </p:sp>
    </p:spTree>
    <p:extLst>
      <p:ext uri="{BB962C8B-B14F-4D97-AF65-F5344CB8AC3E}">
        <p14:creationId xmlns:p14="http://schemas.microsoft.com/office/powerpoint/2010/main" val="399899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8D23-12FF-3476-CF64-BA50CBB12559}"/>
              </a:ext>
            </a:extLst>
          </p:cNvPr>
          <p:cNvSpPr>
            <a:spLocks noGrp="1"/>
          </p:cNvSpPr>
          <p:nvPr>
            <p:ph type="title"/>
          </p:nvPr>
        </p:nvSpPr>
        <p:spPr/>
        <p:txBody>
          <a:bodyPr/>
          <a:lstStyle/>
          <a:p>
            <a:r>
              <a:rPr lang="en-US" sz="3200" dirty="0"/>
              <a:t>Analysis Method - Causal Inference</a:t>
            </a:r>
            <a:endParaRPr lang="en-NZ" sz="3200" dirty="0"/>
          </a:p>
        </p:txBody>
      </p:sp>
      <p:sp>
        <p:nvSpPr>
          <p:cNvPr id="3" name="Content Placeholder 2">
            <a:extLst>
              <a:ext uri="{FF2B5EF4-FFF2-40B4-BE49-F238E27FC236}">
                <a16:creationId xmlns:a16="http://schemas.microsoft.com/office/drawing/2014/main" id="{86F95115-E217-38A3-9834-6127C0CC8164}"/>
              </a:ext>
            </a:extLst>
          </p:cNvPr>
          <p:cNvSpPr>
            <a:spLocks noGrp="1"/>
          </p:cNvSpPr>
          <p:nvPr>
            <p:ph idx="1"/>
          </p:nvPr>
        </p:nvSpPr>
        <p:spPr/>
        <p:txBody>
          <a:bodyPr/>
          <a:lstStyle/>
          <a:p>
            <a:pPr marL="114300" indent="0">
              <a:buNone/>
            </a:pPr>
            <a:r>
              <a:rPr lang="en-US" sz="2000" b="1" dirty="0">
                <a:solidFill>
                  <a:schemeClr val="accent1">
                    <a:lumMod val="75000"/>
                  </a:schemeClr>
                </a:solidFill>
                <a:latin typeface="Arial" panose="020B0604020202020204" pitchFamily="34" charset="0"/>
              </a:rPr>
              <a:t>Causal directed </a:t>
            </a:r>
            <a:r>
              <a:rPr lang="en-US" sz="2000" b="1" dirty="0" err="1">
                <a:solidFill>
                  <a:schemeClr val="accent1">
                    <a:lumMod val="75000"/>
                  </a:schemeClr>
                </a:solidFill>
                <a:latin typeface="Arial" panose="020B0604020202020204" pitchFamily="34" charset="0"/>
              </a:rPr>
              <a:t>acyclical</a:t>
            </a:r>
            <a:r>
              <a:rPr lang="en-US" sz="2000" b="1" dirty="0">
                <a:solidFill>
                  <a:schemeClr val="accent1">
                    <a:lumMod val="75000"/>
                  </a:schemeClr>
                </a:solidFill>
                <a:latin typeface="Arial" panose="020B0604020202020204" pitchFamily="34" charset="0"/>
              </a:rPr>
              <a:t> graph</a:t>
            </a:r>
          </a:p>
          <a:p>
            <a:r>
              <a:rPr lang="en-US" sz="2000" dirty="0">
                <a:solidFill>
                  <a:schemeClr val="tx1"/>
                </a:solidFill>
              </a:rPr>
              <a:t>Used to identify confounders</a:t>
            </a:r>
          </a:p>
          <a:p>
            <a:r>
              <a:rPr lang="en-US" sz="2000" dirty="0"/>
              <a:t>Was reviewed by experts in the relevant areas</a:t>
            </a:r>
          </a:p>
          <a:p>
            <a:endParaRPr lang="en-US" sz="2000" dirty="0">
              <a:solidFill>
                <a:schemeClr val="tx1"/>
              </a:solidFill>
            </a:endParaRPr>
          </a:p>
          <a:p>
            <a:pPr marL="114300" indent="0">
              <a:buNone/>
            </a:pPr>
            <a:r>
              <a:rPr lang="en-US" sz="2000" b="1" dirty="0">
                <a:solidFill>
                  <a:schemeClr val="accent1">
                    <a:lumMod val="75000"/>
                  </a:schemeClr>
                </a:solidFill>
                <a:latin typeface="Arial" panose="020B0604020202020204" pitchFamily="34" charset="0"/>
              </a:rPr>
              <a:t>Regression model</a:t>
            </a:r>
          </a:p>
          <a:p>
            <a:r>
              <a:rPr lang="en-US" sz="2000" dirty="0"/>
              <a:t>Parametric part: Estimated the causal effect of the exposure on the outcome conditional on the confounders by solving estimating equations.</a:t>
            </a:r>
          </a:p>
          <a:p>
            <a:r>
              <a:rPr lang="en-US" sz="2000" dirty="0"/>
              <a:t>Non-parametric part: </a:t>
            </a:r>
            <a:r>
              <a:rPr lang="en-NZ" sz="2000" dirty="0"/>
              <a:t>Estimated the error distribution by bootstrap method</a:t>
            </a:r>
            <a:endParaRPr lang="en-US" sz="2000" dirty="0">
              <a:solidFill>
                <a:schemeClr val="tx1"/>
              </a:solidFill>
            </a:endParaRPr>
          </a:p>
          <a:p>
            <a:r>
              <a:rPr lang="en-US" sz="2000" dirty="0">
                <a:solidFill>
                  <a:schemeClr val="tx1"/>
                </a:solidFill>
              </a:rPr>
              <a:t>Semi-parametric linear model: Estimated causal effects of NFS on respiratory outcomes</a:t>
            </a:r>
          </a:p>
          <a:p>
            <a:r>
              <a:rPr lang="en-US" sz="2000" dirty="0"/>
              <a:t>Relative risk model: </a:t>
            </a:r>
            <a:r>
              <a:rPr lang="en-US" sz="2000" dirty="0">
                <a:solidFill>
                  <a:schemeClr val="tx1"/>
                </a:solidFill>
              </a:rPr>
              <a:t>Used to assist in the computation of population attributable fraction</a:t>
            </a:r>
          </a:p>
          <a:p>
            <a:r>
              <a:rPr lang="en-US" sz="2000" dirty="0"/>
              <a:t>Used estimated weights compensating for attrition-induced selection bias</a:t>
            </a:r>
          </a:p>
        </p:txBody>
      </p:sp>
    </p:spTree>
    <p:extLst>
      <p:ext uri="{BB962C8B-B14F-4D97-AF65-F5344CB8AC3E}">
        <p14:creationId xmlns:p14="http://schemas.microsoft.com/office/powerpoint/2010/main" val="440512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51385</TotalTime>
  <Words>1313</Words>
  <Application>Microsoft Office PowerPoint</Application>
  <PresentationFormat>Widescreen</PresentationFormat>
  <Paragraphs>120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Cambria Math</vt:lpstr>
      <vt:lpstr>Adjacency</vt:lpstr>
      <vt:lpstr>Respiratory Health of Pacific Youth: nutrition-related resilience and risk in childhood </vt:lpstr>
      <vt:lpstr>Outline</vt:lpstr>
      <vt:lpstr>Background</vt:lpstr>
      <vt:lpstr>Data Collection - Pacific Islands Families study (PIF)</vt:lpstr>
      <vt:lpstr>Data Collection - Nutrition Information</vt:lpstr>
      <vt:lpstr>Major Outcomes</vt:lpstr>
      <vt:lpstr>Analysis Method - Analysis Process</vt:lpstr>
      <vt:lpstr>Analysis Method - Factor Analysis</vt:lpstr>
      <vt:lpstr>Analysis Method - Causal Inference</vt:lpstr>
      <vt:lpstr>Analysis Method - Population Attributable Fractions (PAF)</vt:lpstr>
      <vt:lpstr>Results - Population Prevalence in PIFS</vt:lpstr>
      <vt:lpstr>Results - FEV1 Z-score</vt:lpstr>
      <vt:lpstr>Results - Population Attributable Fraction</vt:lpstr>
      <vt:lpstr>Results - Population Attributable Fraction</vt:lpstr>
      <vt:lpstr>Discussions &amp; 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Track High Achievers</dc:title>
  <dc:creator>Mozhgan Memari</dc:creator>
  <cp:lastModifiedBy>Dawson Zhai</cp:lastModifiedBy>
  <cp:revision>378</cp:revision>
  <cp:lastPrinted>2023-11-26T09:14:52Z</cp:lastPrinted>
  <dcterms:created xsi:type="dcterms:W3CDTF">2019-05-22T02:18:14Z</dcterms:created>
  <dcterms:modified xsi:type="dcterms:W3CDTF">2023-11-27T19:49:00Z</dcterms:modified>
</cp:coreProperties>
</file>