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56" r:id="rId5"/>
    <p:sldId id="457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9" r:id="rId19"/>
    <p:sldId id="478" r:id="rId20"/>
    <p:sldId id="481" r:id="rId21"/>
    <p:sldId id="480" r:id="rId22"/>
    <p:sldId id="432" r:id="rId2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8">
          <p15:clr>
            <a:srgbClr val="A4A3A4"/>
          </p15:clr>
        </p15:guide>
        <p15:guide id="2" pos="28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CC00"/>
    <a:srgbClr val="66FF33"/>
    <a:srgbClr val="FFFF00"/>
    <a:srgbClr val="FF6600"/>
    <a:srgbClr val="333300"/>
    <a:srgbClr val="0033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8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06" y="-90"/>
      </p:cViewPr>
      <p:guideLst>
        <p:guide orient="horz" pos="2178"/>
        <p:guide pos="28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2700" y="9525"/>
            <a:ext cx="29241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9" tIns="0" rIns="19209" bIns="0" numCol="1" anchor="t" anchorCtr="0" compatLnSpc="1">
            <a:prstTxWarp prst="textNoShape">
              <a:avLst/>
            </a:prstTxWarp>
          </a:bodyPr>
          <a:lstStyle>
            <a:lvl1pPr defTabSz="922131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9525"/>
            <a:ext cx="29241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9" tIns="0" rIns="19209" bIns="0" numCol="1" anchor="t" anchorCtr="0" compatLnSpc="1">
            <a:prstTxWarp prst="textNoShape">
              <a:avLst/>
            </a:prstTxWarp>
          </a:bodyPr>
          <a:lstStyle>
            <a:lvl1pPr algn="r" defTabSz="922131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2700" y="9459913"/>
            <a:ext cx="29241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9" tIns="0" rIns="19209" bIns="0" numCol="1" anchor="b" anchorCtr="0" compatLnSpc="1">
            <a:prstTxWarp prst="textNoShape">
              <a:avLst/>
            </a:prstTxWarp>
          </a:bodyPr>
          <a:lstStyle>
            <a:lvl1pPr defTabSz="922131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59913"/>
            <a:ext cx="29241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9" tIns="0" rIns="19209" bIns="0" numCol="1" anchor="b" anchorCtr="0" compatLnSpc="1">
            <a:prstTxWarp prst="textNoShape">
              <a:avLst/>
            </a:prstTxWarp>
          </a:bodyPr>
          <a:lstStyle>
            <a:lvl1pPr algn="r" defTabSz="92075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49E486C-3EEA-4FF1-8238-BBE87E34AD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2700" y="9525"/>
            <a:ext cx="29241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9" tIns="0" rIns="19209" bIns="0" numCol="1" anchor="t" anchorCtr="0" compatLnSpc="1">
            <a:prstTxWarp prst="textNoShape">
              <a:avLst/>
            </a:prstTxWarp>
          </a:bodyPr>
          <a:lstStyle>
            <a:lvl1pPr defTabSz="922131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9525"/>
            <a:ext cx="29241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9" tIns="0" rIns="19209" bIns="0" numCol="1" anchor="t" anchorCtr="0" compatLnSpc="1">
            <a:prstTxWarp prst="textNoShape">
              <a:avLst/>
            </a:prstTxWarp>
          </a:bodyPr>
          <a:lstStyle>
            <a:lvl1pPr algn="r" defTabSz="922131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781050"/>
            <a:ext cx="4856163" cy="3643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735513"/>
            <a:ext cx="4927600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0" tIns="46421" rIns="92840" bIns="464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2700" y="9459913"/>
            <a:ext cx="29241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9" tIns="0" rIns="19209" bIns="0" numCol="1" anchor="b" anchorCtr="0" compatLnSpc="1">
            <a:prstTxWarp prst="textNoShape">
              <a:avLst/>
            </a:prstTxWarp>
          </a:bodyPr>
          <a:lstStyle>
            <a:lvl1pPr defTabSz="922131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59913"/>
            <a:ext cx="29241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9" tIns="0" rIns="19209" bIns="0" numCol="1" anchor="b" anchorCtr="0" compatLnSpc="1">
            <a:prstTxWarp prst="textNoShape">
              <a:avLst/>
            </a:prstTxWarp>
          </a:bodyPr>
          <a:lstStyle>
            <a:lvl1pPr algn="r" defTabSz="92075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7E3CB18-7744-4EE6-A458-6CCBE6738D2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03263" y="2225675"/>
            <a:ext cx="7772400" cy="1143000"/>
          </a:xfrm>
        </p:spPr>
        <p:txBody>
          <a:bodyPr anchor="b"/>
          <a:lstStyle>
            <a:lvl1pPr algn="ctr">
              <a:defRPr>
                <a:effectLst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671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0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5929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5929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8145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1207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8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00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145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145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9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6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9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750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145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Impac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Impac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Impac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emf"/><Relationship Id="rId5" Type="http://schemas.openxmlformats.org/officeDocument/2006/relationships/image" Target="../media/image3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7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848600" cy="4343400"/>
          </a:xfrm>
        </p:spPr>
        <p:txBody>
          <a:bodyPr/>
          <a:lstStyle/>
          <a:p>
            <a:pPr algn="ctr"/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Teaching </a:t>
            </a:r>
            <a:r>
              <a:rPr lang="en-US" i="1" dirty="0"/>
              <a:t>GLMs to </a:t>
            </a:r>
            <a:r>
              <a:rPr lang="en-US" i="1" dirty="0" smtClean="0"/>
              <a:t>Undergraduates </a:t>
            </a:r>
            <a:r>
              <a:rPr lang="en-US" i="1" dirty="0"/>
              <a:t>and Graduates - Challenges and </a:t>
            </a:r>
            <a:r>
              <a:rPr lang="en-US" i="1" dirty="0" smtClean="0"/>
              <a:t>Successes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Andrew Balemi</a:t>
            </a:r>
            <a:br>
              <a:rPr lang="en-US" i="1" dirty="0" smtClean="0"/>
            </a:br>
            <a:r>
              <a:rPr lang="en-US" i="1" dirty="0" smtClean="0"/>
              <a:t>University of Auckland</a:t>
            </a:r>
            <a:endParaRPr lang="en-US" altLang="en-US" dirty="0" smtClean="0"/>
          </a:p>
        </p:txBody>
      </p:sp>
      <p:sp>
        <p:nvSpPr>
          <p:cNvPr id="2" name="AutoShape 2" descr="data:image/png;base64,iVBORw0KGgoAAAANSUhEUgAABUAAAAPACAMAAADDuCPrAAAA3lBMVEUAAAAAADoAAGYAAP8AOjoAOmYAOpAAZmYAZrY6AAA6ADo6OgA6Ojo6OmY6ZmY6ZpA6ZrY6kLY6kNtmAABmADpmOgBmOjpmZjpmZmZmZpBmkLZmkNtmtrZmtttmtv+QOgCQZjqQZmaQkGaQkLaQkNuQtraQttuQ29uQ2/+2ZgC2Zjq2kDq2kGa2kJC2tpC2tra2ttu225C227a229u22/+2///bkDrbkGbbkJDbtmbbtpDbtrbb25Db27bb29vb2//b/7bb////AAD/tmb/25D/27b/29v//7b//9v///+QWlkOAAAACXBIWXMAAB2HAAAdhwGP5fFlAAAgAElEQVR4nO3de4PT1rqYcQ0EyjQkpKRkT9jlknMammHTTFrIpCEHcmAgsb//F6ol2dLS1Wu9WrdXfn5/7D2BsSTL9oMuS3KxBQCIFKkXAAC0IqAAIERAAUCIgAKAEAEFACECCgBCBBQAhAgoAAgRUAAQIqAAIERAAUCIgAKAEAEFACECCgBCBBQAhAgoAAgRUAAQIqAAIERAAUCIgAKAEAEFACECCgBCBBQAhAgoAAgRUAAQIqAAIERAAUCIgAKAEAEFACECCgBCBBQAhAgoAAgRUAAQIqAAIERAAUCIgAKAEAEFACECCgBCBBQAhAgoAAgRUAAQIqAAIERAAUCIgAKAEAEFACECCgBCBBQAhAgoAAgRUAAQIqAAIERAAUCIgAKAEAEFACECCgBCBBQAhAgoAAgRUAAQIqAAIERAAUCIgAKAEAEFACECCgBCBBQAhAgoAAgRUAAQIqBJ/f1tYbj/1YsP5l+c/XTs8b//02Fmm1dflhP96n9+MP6wuwS1e07PIa6b4eIWxd0Pxx/Y5bTitpf718LyVYnuRvSiXR5e6/Jp5fya54yAJjXI19kT4y+OfVTfPioe2s/r0/lYbk4yoG4rru1TrgEtU+jyhNpH1c+r/Omp96U6CQQ0qZF8PW3/Yv6j+vm508emndW98T8+mYA6rrjt5tnhpcg0oO0COmkDWv7b6r4Vjy0BTWwkX9Yf1er9b9+Btjydx5xgQB1X3Pa6mUOmAS37d+tX54e1AS0LLNiEBQFNzPxEvn913ubLf0CvD3XeTC6BJtfu4TxwXHHVGnrY/pjfypIdAjUCWk1BkGAQ0LS6n8j6KGX1Rg4U0GFxMm3CUfECasQlh5VVPfHuAUvZIVAzoMY/EnBCQJPqfSKrt3T16SCgR0QLaLV7u9++y2FlDQMqPARqBrT6maOgAgQ0qd4n8mYyoO+el0OQvnjwovObRTH4NB3/9e7O3kQT6kOj+z+vPrOH5Pz16n71V189PnzeLuvf3FR/8VU9y7ff7X6+/3jwkbzsLIE587f/KBe5uN8s87yxgL57fl7N9U/jz/qTPbLihm6M3zz2qphp7udpPw2bZZz+w+1YQCcPgY5PonppvnjyobOEN9brAx0ENCnLgH561Hzo77wwfnOiA/O/bhXQ/SOqQtVHFvax+u28mdDZfixlHdDmL3a/+PmwAIMJV9NqPu3XvXnsl9lma2oY0M/Pmil8c/jz4WSdA3ppPA2rV8XYKTbPPVVP2m4ZZ9fHMKATh0DHJ9G8NHfemAGtFjHnk4e5IqBJ2QX0ujA9bH9zvANHft0uoPvDCQ/3+7DdjdHOtOvE3G//9O5/tB/d/pZRPbGn/f+4OTcna7M/Ogio2YvDX4xM1jWg1fo5zOfYq9KWcr84Z22079kv4+z6GAZ0/BDo+CSMJTj78rBY2/1LwWkkdwQ0qbFjoINrXvojdx5uZztw7NdHAtpV/0Jdt91n6qYNRLcAh0/c5WAKvbmbzPA1m6P9hbA4GtcPaG8S90b+rPp114BWy3hYZcdeFWNf/dqYxaF5tss4uz4GAR0/BDo+ic2zoueeMVmFh8KTI6BJdQNafyb7Z+H3hyPL44m/G5s1U+dCpn597iTS6GeqjuU9c1+0nuedN4c9wXrS+4B+8+d286/9JO68Psy9P0fzGV8f5lY98Vv/a/fTXy/b7szqP536354nH7abdgoTk3U6iXRt/vLRV6Xdh79s12WzdWe9jHPrYxDQckmG247jk6izXh5wOBxMuGf+PufhnRHQpIxP5Ob9y3rz7mHvL9rN0u6RtYkOTP26c0D3n7Yv+9Orf67z+rSZo7E735nj4KPdLnYVlmpqZqUuv/j+xz+3R/WezmiXJybrFFDj/I/Fq1KtlfKHw2pt/vCeyzJO/2FXtVzjh0BHJ9HsVTTPoHlkZ0sb1ghoUiP5qt/e7Yet/pXD5/2m/dyOd2Dy190DauzvHaa3+eOH++ZJkjag+0/ldfvB3m8E9QN60yxHU5v9IH+70+97vadjnL5pj0ROTNYloG3kmynPvSrNrx+OdZQ/Hzbu7Jdx+g9HAno9+mxGJ2H8q9fsYZh/xUAmZwQ0qWG+Btt63QzVUWuPtw0+OZO/LhgHOn77EXPJ24Duf8Xc6qwePph0e+ao3Ug6zOiL73+x/Qj3no65MgYV603WJaDGaaGtzatyeE7l/39xXj/Rw3l8+2Uc/cOJgE6MAh2dRGep64XuHN7lLJIzAprUIKDl8cXmL9rd214p2qNsgw5M/rpkIP11J+qtzbt/+7L5BA/HE84GtNl7NU78muc2zh68mVhZM89zeHKkXLSJyfoI6NRqPuwJl39wr/qf5jy+wzKO/uFEQMcPgc5MolnqzphcAipDQJPqBPSL+9+/6fxF+1FtD061/zkT0LFflwR0/ynszOTzq+/aU/HjATVPsg8nfTj33tmjbYdUFu2/InOOBvTh5GS9BXRkNe//Vah+8Wl9F5Lq+T50W8aZ9dE/idQeAjXeTPfGJ9FdaZ3n0D1WAVsENKnJfOUR0P1+oPHXv3fHMUkCejgv0zk9s3llTtjig2wV0PHJhgzovm/19fPlCjj76TBAyGkZp9dHP6DtIdBuQMcmQUC9I6BJ2QY0zS5885FvHlaPiCnuf//Lf/aOgToEtN707IxQL/316stOAOaNBXQ0isPJhtyF3+/D19ue1VI9ebb/TadlnPrDQUCNQ6C9gI5Mwnx1ervwjKSXIaBJWQR07HRF2y2rk0jtEEC3gLZH3R4aE69P7fZPIjkEtI7Sz+cji//+f39XdJ7ApJmTSEPdyYY6ifS0+fHOo3oO5Zz+S3OjI5dlnP7DXkCNQ6DDgPYnwUkk7whoUhYBjTGMaTyg5mV/g53fBQGtF+W+8Zebd6+++68/becfNTKN9umMPruJyToPYxoJ6ORqbv/VeWpcrTT9T9joMs6tj15Ap+4FOjoJ40XrD2Ma7BDACgFNyiKgI0O2Z/dEp37dOaD7Udf/p72gyNwJNQZ8Oge0PzzKXMze7UYm9Z5OPcl60W7Ovn78+sP0ZH2MA51czc2TK+dl/uywjLProxfQ8VGgE5MwB9Lvj88wDnQZApqUTUD3t6UYv5Tz7pvtu+51O1O/7hzQQyLbm9ntbyvypLk8UBjQ5ur5p53/vlueKX77qJnC7Lbo6KWc5S2ONr81xR+f7NSKGzd1JdLUau5cg3Q4iHzPcRknFrx94k1AJ+8FOj6JepO4upTzUWfRuJRTiIAmZRPQwQDA/aen+ePe237u162uRKrn2+zhGXdjGgxFbI/tOQV0v2vb3TUeLLNTQHu3OWlvaTVcFVMrblQnLBavSvOvw0Pj585Os8UyTiz4iIlRoFOTmL6ZCDcElSGgSVkFdPQecsbHcfSGR4NfdwyosbfX3g/U/OX754ePn3tA99Npj9310vLwyOPHnk739m2jN496eGTFjZm8G9PEam7+dXja/twUznoZxxd8xPTXIY1Pwhwd+rX51C5n1jWmEdCk7AK63wmrGHfX3e9GDz9Ao7/uGNBL42PX7sQ39xA+e9KetnUP6P5KbeOvqq8abqa9Pfb40RsqPxpMYXSyMytuxOaZMR+bV2W/Ro1bGhjzsV7G8QUfXw0TeR2fxKb504fmvw2dpwl7BDQpy4DuPg0/1F8e8dr8pfrLGb4euQnHyK+7BdS4IX2z41ddef17efb8i8cfjHMxgoCOnLL4/G/VPZm/+OpF51bt9gE9fMPGWTuF0clu51bc+IwOm5BWr4q5PoZjP62XcfQP++a/Dml8Eu+qJ//4z87G9d/fFhwClSCgwJwqM6s/OHgz828VZhBQYI75rZzrdckevAwBBWYZ3wu/WtW/EuzBCxBQYFYVl5Xvw5/CPxJhEFBg3vRQodW4ZANUiIAC8+ZPda/B5HB8HENAgSNu1r59dr3+gxShEFDgmMt1b6CVG6ArP0YRDAEFACECCgBCBBQAhAgoAAgRUAAQIqAAIERAAUCIgAKAEAEFACECCgBCBBQAhAgoAAgRUAAQIqAAIERAAUCIgAKAEAEFACECCgBCBBQAhAgoAAgRUAAQIqAAIERAAUCIgAKAEAEFACECCgBCBBQAhAgoAAgRUAAQIqAAIERAAUCIgAKAEAEFACECCgBCBBQAhAgoAAgRUAAQIqAAIERAAUCIgAKAEAEFACECCgBCBBQAhAgoAAgRUAAQIqAAIERAAUCIgAKAEAEFACECCgBCBBQAhAgoAAgRUAAQIqAAIERAAUAo74AWAOCN/0R5n6JHqdc2gHXx3ijfE/QpwD8YAE4WAQUAIQIKAEIEFACECCgACBFQABAioAAgREABQIiAAoAQAQUAIQIKAEIEFACECCgACBFQABAioABWKdQN57rz8D5F3xP0iYACJyLcLTs7M/E+Rd8T9ImAAqehCadbQT/uOM3FZZmspuh7gj4RUOAkGNl0+NR//EhA5xBQ4CSYH3XLj71zPe0n7TJF3xP0iYACJ0EY0CWz8SPrRBFQ4CQIArp0Np6m6HuCPhFQ4CQQ0BAIKHASbAMq2W+fmI0fWSeKgAInwS6gkvNGk7PxI+tEEVDgJFgMY1pcz5lpL5ii7wn6RECB03B8IP3yfBJQAOvEpZz+EVDgVHAzEe8IKHDSLPbbXcJLQAGcCpvzRk67/gQUwEmwO+vudhcnAgrgJFiddXe8ixMBBYADx0tACSgAHBDQOQQUOCXOFxsR0DkEFDgdH92v1iSgcwgocCpEl7oT0DkEFDgVokvdCegcAgpgBsOY5hBQAHMYSD+DgAKr5uMWn8Xt27e5lHMMAQVWzMc9kre3b9cBtfldAgrARYy7xIlm6KWedT6tf5uAAnAQ5T7FohnGzycBBeDC7RyLshm65pOAAnDgOMpH1Qzd80lAAThwHGcefoY+9ttLtyX5JKAAHGQWUD/njcT5JKAAHOQUUF/1FO27jy+SB1knioACS+QWUA9zWJBPAgrAQU4B9WJRPgkoAAcrC+jCfBJQAA6SD2Pydda9tDifBBSAi7QD6b2dN9p6yScBBeAk3aWcPuvpJ58EFICbZDcTyS+fBBQYiF4IzPL+enjLJwEF+qLvo2JGudnp9/XwmE8CCvREP0uCaeZhTz+vh9d8ElCgK/o4HUyp6+n19fCcTwIKdEUfKY4p1canx9dDfMeQGQQUMBHQvHh7PULkk4ACXQQ0LwteD/PcU5B6ui+SzRR9T9AnPhE4goCm1R/sKX89jNEUofJJQIEuAprS8GIj8evRjqYIl08CCnQR0GRGL9WUvh5NP0Pmk4ACXQxjSmb0Uk3p67H/5Sqfji+kyxWjBBToYCB9XoSvR/XL+61Ppwe63bGEgAJdXMqZF9nrYZ46cnmk4x1LCCjQQz8jsgiW6PUwTx3ZP3Q/dt9+fgQUQCpeb/Fp6pw6cgqo2xYvAQWQRLB69s+8C4c/2TyMgAJIImg+5WfvnR5HQAGsR3PJ+5Kz9yM/W/y6H1knioACK3a7c+pIePZ+9GeLX/cj60QRUCCpUPvtpcGhT9t+GstEQOcQUCAR71+s2SO+ZrOzTAR0DgEF0jjUM9BnUH7JezfpBHQOAQWSaL6WOMgVCr7ySUDnEVAghaD3aFlyw6X+EQWGMc0hoEAKAe8S6P17NhlIP4mAAikEC6j/231yKec0AgpEtT/GGCiggb4ojpuJTCCgQETNsKUgAV2Qz7nBVAR0EgEFYjEHfQYI6LJ8TgeUXfhpBBSIZcH49OMWnnmf3f7s/TCHgAIIzvMwpmD5ZBjTLAIKJOHxq6ZuLzt1NH8tKQPp5xBQIKjJ7TtfXzW1MJ/HENA5BBQIaO5mIV76GbaeWwI6j4ACoYS81VIteD4J6DwCCoSygnwS0HkEFNBpaT4t677+gG7e/3F1dfXL+w+CxxJQQCMP+bQN6KqHMb173p7MKx68dn04AQX0Wbzz7nB0Yc0D6T8/Krru/OQ2AQIKeBX6wOc2bj63a76U8+a8fFb3L2pflv9x9tRpCgQU8Cj8iXcfp44cF3GtNxP5+9tdMF8Yf/B2F9Rbv7pMgoBiPRYOrFw8LtOxnqL5RTnzvoCmgF4Pclkm9aHLJAgoVmPhpT3LrwwKuGdcC3zRkQ+KArp5VhT9HfaborjrcjaegGItFl5c7vHa9EDzU5BPVQHdbW4O9tfH/mwOAcVKLLy9kee7I/mfX/xDnyIEFNBo4Q025Q+XZclxfn7ySUBNu134s/6oJXbhcaISBVSaJaf5+dh3j5JPVQHdXg5qWR4WvecyCQKKlVge0OacjsPDxVlyWFxF+dQV0E/nu4K+Mf7g866fg43SWQQUK7E4oCbLBy3IkvXi+jlzFKufqgJajmPaFfPix6vSz/VIeqdRTAQUa+EhoP2fjlqQJcvF1XDivUNVQLe/n/cu5Tx74jYBAoqVWB7QkR/DsVpcdfnUFtDt5pWZ0LPHrndkIqBYCZ/DmKIE9Njiqhj2OaAsoDubd1evLi4uHl+9FtzPjoBiLZaNhHfYhfdzPPHI4urMp8aAOihGpF4mwJNFb2rrT4W34ZRzc/NVz2jnjhoEFFBqyXvadhiTx/FAk4vrMZ8E1Nrm3S9/Oj+IgAIlu3NQMYrkbd89QT71BfSPq6tqJGh9a+Wzfzo+nIACJeuABl4O3fnUFtB6GNPdD/tbKxeOF3ISUKC28CS+Jx7PHKXpp66AXu+rea+6tXJ9T3qnKzkJKFBbdhLfC6Un3js0BbS8lPPOjz/vdt7/sb8CqSyq03d6EFCgNn1iNc7G3BryqSug+5uJlHcQOWx4XnIzEUBmop9RzmVrHfY5oCigzR3pb9pbiOw2SrmdHU5UiKF52vKZ6NBnQ1FAm5snG3dR5obKOFkBBjfHy6efSaUY+dlFQAGVQpwF0pXPVEOXTIoC2tyRfrffzi48Tlwe45BcrSyfqgLanDHa/f/hNqDXnETCaVp4O7sk/J45yqGfqgJ6swvnN+/fvyyK++22KMOYcJL0BXQtJ947NAW02vSsLj/6j104H1xdPXe+FEnHOw04ymNAo2zKrTKfygK6eVn1c7f1ebgmye0UEgFFSFHv+OUroB/zP/Oe853UVAV0u333w/2vqtvQ/1ZfDP/A8abKeb4IWIW490z0E1AF+Yy8Xh0pC2hr88cPFz86388uy9cAqxD54nIvAY1yInvhznt/vWZx7qihNqAyBBSBxB5WpGQY0+KLjnrPM/3Q+S4CCvgQ/ax4BrdTOsrDNZvd9ZpZPgko4Ef8YUVZHxsseTnxbj677PJJQAE/EozLlPZT1e3qegFdPkG/CChWS+WwIqdZSp5fnKOII/mULW7mFwwQUKyVxmFFbnMUPL9k+ZS+HAQ0Jxm+AghE47Aitxm6P790+RS/HAQ0Jxm+Aghj7cOKRPNLN+xTvHqK6tS74IFxEFCsk4otwkWzG/85salTR/LFbbaasxxuQECxTkqOSS6Y2/jPSU2feRcvbpnPjIdrEVCsk5qz4uKZjf+c0NzAJeHiVlufGfeTgGKlMgyMVw7Pb+LIp+cuzY/73M2mmZ9bQH0sWzgEFOtEQPemzrz7PeJwbNh80eFjjnkgoFgnAlqZHLjk9ZzX8auOCnN+K3o5CCjWKfawotisnt/0uE+Pq8fqjiFrfTkIKFYq8rCi6Gye3/QhRG8b6JY3XHLbAs3+0GeDgGKt1njIzbTo+XkKqPUdQ1yOgeZ2z885BBSrte5+Lnt+XgLqcMMl+7PwmvJJQAG1EgX0MFun+9XZzk9XPgkooNXkHrFNguQBleTTKaAuC5McAQVUmjqJZLcNJw5oPbcqn24PE84vcwQU0GhiXJDtLrB0WFH1uHrrU9Bd9/nljoACGo1u0jkcQRSO8tr9crPzLivous7qEVBAo6mAOkxAchKqPvg5XISF89N26LNBQIEeFcOfhHfn6ExB8DTNU0fCs/fDv9F26t1AQIEuHQPwXUame9M99e5rtnrzSUCBHiUH6wpzOeMsaP/Uu5/Zas4nAQW6tJwuNpczSoKGp969BdTHZBIhoIBJy4DFJqAf433V5lbPvy+xEFDApCig5dLV+Qy+nOapdxVHOGIhoIBJU0Crb/z9GP4Y6O3uuXcN59hiIaCAycNdNjwv0dTMYg1j6l/17udp6j702SCggGnxXTYiFXTxMCbLBw9uGuLlaSoe+dlFQAHTwrtsbGMdHFw6jMlycQf3XPLyNNeSTwIKdElPM8c8Pb3/svQl87N7+PCWdT6e5nrySUCBHuEmVryTT/Xu78ItUJvFHbvlp4+nuaJ+ElCgR3aQL1ZAD0cPFx4DPb6443dM1jJIIRYCCvSIqhSnLO3Jl4Vn4Y8t7tQN5wloFwEFfIgWUD/zm+/v9Pd1ENAuAgr4ELssiwM6cwRg5uuOFsx2TYc+GwQU8EFhQPs/7c1+W5x4tqsZ+dlFQAEfYg5j8jC/yYcf+bZN6WzXmU8CCngScCD9aH2WzW9iC/T4lxWLZrvWfBJQwJdQl3JO3a/O04WcxgSsvutdMtvV9pOAAr6E6Ofc3T6XzG/sLLxNPhfOdnUIKJDYXJHmdn4XBrT3s2U+0UFAgbSku+ILd+G7P1vtvWOAgAJJSU8GLT2JZP4cJp/rPfLZIqBAStJxQR6HMQXLJwGVTNH3BH0ioMjM6Mh0i/QsHbjfbsCG2Xk/iXwSUCCtkRBabbstvvJpf/yUfC5CQIGUBiG03PVdfunoIZ8hzh2dSj8JKOCL6KR4L4TWRw59XHvPqffFCCjgh2xY0TCgosdJkM/lCCjghXBYkTSEiwNKPn0goIAPsYcjLRzGxMhPPwgo4IN4izDFQHpGfvpCQAEf5LvUuwDuwhPzUk6GLnlDQAEf5AGtb7gk6KCwn+TTIwIK+CAN6Nz96kJg5KdXBBTwYUFA/S/MNM69+0VAAR98DGwPjnz6RkABHxYOK4qBC4/8I6CAF8vuzxlBiHye6JHPFgEF/HAZVhQ/PIHySUC9T9H3BH0ioAjHup/xwxNk7518ElAgOl/hsQ42+QyGgAJReQuP9SGDYCPn/U9UHQIKROWxn70fxnHqPSQCCmhkOWyKoUthEVBAI7uB++QzMAIKROD9iKFNQMlncAQUCC7AuKXjAeWeyREQUCCwIMM+jwaUeybHQECBoAI150hAuelnHAQUCCpQc2YDGu4rO7xPVDkCCmg0M4yJeybHQ0ABlSYH0nPuPSICCug0fikn+YyKgGK1pF9aKX2cKcbu7shycuFRZAQUayX92l/51wU3Uo32IZ+xEVCslPQO8R7uLL+ufHLuaAYBxTpJv6No+XcbJcxnoKGfBHQSAcU6Sb8lc/m3a65t85N8ziCgWKd0AU2BfCZCQLFOpxTQYOfe6ecxBBTrFDugCVqzHyvA0KWECCjWKW5AU5xqMfoZec5oEFCsU8yAJjlTXQ8XKPPJuzodAop1ijeMKc1An2o567133tXpEFCsVLSB9GnOtOwWrjn46fttzbkjawQUa5XwUs4IzIOffpeUofMOCChWK+XNRIIzzx15XVTy6YKAAj02AfWZGUGwu0OXPL6tyacbAgp0WezCf/S5m+t+yKDKZ5gB//TTDQEFOo6eRPJaT8FJq+Gpd97WyRBQwHR8GJPfvVznYVP7nffld42CBwQUMMXesnOcn3nqffF9S7EYAQVMWQf0dvfcu4rhAutGQAFTxgHt3zXEYz85dyREQAHT7i3ShMl4uwQb3jMxv6GAN11i6LwYAQVMRcf+Dz2feD86vxEBb7pEPuUIKGBqM3b4KWA9R+c3hnxmSmFAN+//uLq6+uX9B8FjCSiOGA4PClsYm+FIQW+ZTD+X0BbQd8+N/Z0Hr10fTkBxhN0WYcz5ccf5jOkK6OdH3SNGxZ2f3CZAQHGE7THJWPMjn1lTFdCb8/I9dv+i9mX5H2dPnaZAQHGE9VnxKPMjn5nTFNC/v90F84XxB293Qb31q8skCKhG8TYHt03QqgOfyQNKPnOnKaDXg1yWSX3oMgkCqlDMHeptU8+d1LvwYfPJuSMfFAV086wo+jvsN0Vx1+VsPAHVxzzJEmV2h2FLiU8ihd17Z/CSH4oCutvcHOyvj/3ZHAKqjs0wH7/za9ISaX6jzy/wwU/66QkBRd7iX5uewTAm8qmFooDuduHP+qOW2IVfvRQBTT2MKfC5I/rpj6KAbi8HtSwPi95zmQQBTUgWpQR3R5IOYxI9weH8gp96J5/+aArop/NdQd8Yf/B518/BRuksApqOcLMuUkCbrTL5FujSR9WPZOSnKpoCWo5j2hXz4ser0s/1SHqnUUwENB3pyfQoATXuFyI+Bip8gt35kU9lVAV0+/t599/r4uyJ2wQIaCrik+nhA9q921JnQR3mJ32C5uPIpzq6ArrdvDITevbY9Y5MBDQVcQfF5bXWPaciD+j4z8cf1/xy6Hxy7NM/ZQHd2by7enVxcfH46rXgfnYENBX5hqR0319Iugu/IKD1b/e+6907zr2HoC+gDooRqZfpVC3YE4/74knfLksCejj4GfIZ0s8gCCiiWHIoM+prJx3GJA/o9pDPgDtI5DMQtQH96w/JPjwBTSX2cM6jppKyIITSxzXnjoKOMgg06ROnLKDvvquu3DycS7rz4ugjurL46J6kzAI6/T1H0QNqnHoPGNBAEz55qgK6eV7f0K68AGnvG7et0Aw+uicq/Ml0e7PfEudjOJLD48yRS8lXDJxpCmjVzV1Aq/8/u7i4KDdDna7k5C2aTuST6XPmd2ilCyp5XOfUUfoVA2eaAnqze4f9tw/1/1cXIG3+xaWceqg5kSddUOfH7bc+1awYDGkK6OW+m5ftduclNxPRQ00mpAvq9Ljb7c67mhWDAUUB/fvbenPz8P+lT+fczg4K3e4e+wwV0NmTR3TbA10BrU7BmzdR5obKsJTTSJ7uNe/BduGPHuuloIspDOjmGQGFo9kT75H1bhkS7OxamHNl6FAU0OZL5S7bXXjuSI/jcqrn4H6focZ3HRqDRZwAACAASURBVHnKOQ0r00xRQJuvNf50fjhzVDaVrzXGERnnM9gVBseec2YXNqilKaDlt8DfKe9If30YxvSSYUxQZOx+n8ECOv/3BNQPTQHd3pQj57/68f37f+1K+vjn5+cFd6SHGuO3S05UMgLqh6qAVt+K1OXWT94qJyWrs8xTd5v3cJ8/yeIQUD90BbR3R3puJoJpHz9+zKeg01/WIS/ZonFIBNSPSAHdvP3hovW94F7yjb9+vvju/s5X3//I7ewwxTjxnr6gc991JC7Z+Dgk29NlBNSPOAHtfRmc09BNr3irnIYqn7mM05n/qjjpeKLRx9mPN2AYkx9RAnrTO3BJQBFSnc9MNrGOftOmcET72PNzGa/FQHovogT0cvcaPfjlfeNP3/O0xnvlFFQZySOgNl9ULDuWOXx+jsNduZTThxgBLcdvOp4tD4U3y8nIIKC3bfK5FZ5NHzw/58sF6KcHkQKabqe9i3eLB9E/eH4CE5ttPoVGAhpsXpgUI6Dm3T8SI6DLRd/187WLG1XYem6TPz/UIh0DdbvgMhzeaYtFP/lgPcPuLmzSwATPJwHNRJSA7vbh3b66KBjeaUtFH/5iO8P+HZcSjtOJkE/GIWUizjjQT+euX58ZCG+1paJv+NjNcOSGdanG6UTJ55ZxSHmIdCXS50dF8cX9g68YB6pWlgEdv99nknE6sfK5PTw/84oBRBdtC5SB9OuQa0DHHxq7nxHzua2fX0b3Oj1JUQLav4kSAdUry4DmQTxuaUHoyWdisa5EOnv8niuR1oCATpAP+5QfamDzM7lYVyI99T0bmZw/gToQ0FEL9t3lJ4PoZ3pciQQnOQ1jyqUfi645WrBCM3n6J40rkeAmm4H0uXzV5sJLNnVsYWNClGOg1+zCr0gml3LmlM8lEyCgqkUJ6G4T1Onb28PhHepBDjcTySOfPu4XQkBVizMOdFfQO699z0iCd+hKWPUzcOn93G5pt3jNctotqvldJbGvE0BPlJNI392/X73QXImEiMIea/A1Zr47RPr477eHfqMfS8FQrGFMDKRHZCHPdnm812dhLufxBR35rjwKmhABxToFHG/l9VbJTstpHPqNPp4MYyLdTCQXvNVUczlzFOzkjOfr3Z22QI0VwMmnLBBQaOE28DNMYPx/T4frMdD2ceM/IyoCqt+JnEpw/tJJ17PbxkMnVmiIrzmSLicBzUKSgL5PNih0je+00zgZK/7OSfdVM/WoMPeqk4aQgGYhUkA3P18c3P+Sk0g+ncbJWPeB845ntzsP7P1QCvYdmwRUtTgBveneEJSA+sPJ2AmdFeMUppEVGvArim1COH6//eOPQ3BRAtq/ofIDduG94XM0QR7Qwc9B7zN//F/AyS8sOfI4RBDrZiLFg5+/Lc7+x6tHRXGW8MYi63urrTmgiy54l+7C91dowI3Pw0zmj8FMrYXTOHaTuxgB3TwriofVfemfVjFNeGOR9b3V1hvQj8vuV+dneFDwfG6PnAWcWQencfYwc5GuRDr7qUrnw7qm6TZB1/deWzBaJ2cL67n1Mzwo0nfEzXVwbi0s7Cf59SBSQMvTRjdFcW/b/F8a63u3yEfrZG357eoWn92OsfGZ0grfNQlEDOin82rnffdf6fbh1/dmEY/WWbuFAa3zueIVyiFULyIdAy0Dui9n0m9IWt97ZU0nY73eJVm6YsrH7Tc+1a/QGWt636QU5Sz8ZXUMtO0oAfVnPVugyw97dkk3sZoTR0nXZ+gb7q/35GNcsYYxlYc969PwNylPw6/vrbKSY6C+61kSrZb9rnvi1Rn+G0sIqB9RAlreEHQXzV06b73+j285ieTTSs7CBymGez87+VxzPwmoJ5Eu5awu3yxHMJXK/flE1vdWOYUPQqSgLT7t7mk5o3xh3im8b2KIdDORt4+qw5+Pqn4+8T1Le+t7q5zAByHOEYrlo5Y8LWecLxw9gfdNFJECevD24uLxn77n6GB9bxXFHwTLw54xxtv4+X5iP8sZ5/uaFb9vshI5oKmt762idDjKx4OjvxnhCXoZMq/shVC2uNmKEtD+Nuf/YxiTPzoHRNufdA+9qeTrgiNtm3Q63zfZiXIl0n/vHPX8/IxxoD6tYBDTnLBh8ne9praArv19E0mkSzmNO4D+fs5Aer/W/TkIGCbPX088/rOtKKeOOtb9vokkUkCLsxf1z5vnBXekP1Wi88uhAnrb881CFi5nnHPv8C3KMdC357tqfvOh81MaBDQd4cVGYQIa4uuJx3+2EeAyLMQR5yx8td1556fNy/L/XvieowMCmoj8Us0AAQ1yozr5coa4jBWRxBrG9Pv5/oBLws3PLQFNRp4I7+NtAt3nU76c1FOxaONAP1fXcSbd/NwSUI28jrcJ+vWajAs6PdECWu3FJ72Ms8RbOyZPe6b+xtuEvck844JOELvwCMTfoT0/XQr/FR308/TEP4l0xkkk5Ww6kcWJEXNBXfIZJYQZrB8sFyWgvzeDlz4xjEk9qz3VHPLQLqjbxmeMXfEs/oHBctEH0pcboXcZSK+XmnMlzfI57ruHf4LUcz24lBNO5kbrZJUFwa67+bj6R+9LVclqPWERbiYCJ9PjxTPbrqoWTvD1mupuCoKUuJ0dnEz0JbN6bquFazY+CSgC4YbKcDIT0ARLM6Mw9t0JKAKJH9DNDxff87XGahXybwGNOkyy8+3EkQI6/wTz+zdGiOGuhrAB/fvbwwmjv97/OfizBHjVlyoMbkmIeaFO59uJ3WYpD+js3PI7xiEV83XMX6SAGtUkoKq1HxzHJEQc/tTks5lhjIDOPMH11FPRMLY4CCic7D82zkmIMDqodhi3JJ1hiMetJ5/xXkclCCic7DfnyiRE2jN2cts48y7bApVuYp3IyacTeZrWCCicFB0ujxv/2Stz0Lx0QaUH+U6kLCfyNK0RUFirNztlZ+EjfPC61xzFHi5wImU5kadpjYDCUn3YU/oBWtAzu6D1L9mM/Ukfzm9FRz5bBLSLgMJGc9JIHlDpHrXVLvXwivfUAV3TmXcDAe0ioLDRxGBJQPs/WT+y98PA2A1DkgZ0pfXcEtA+AgonsUcHWTxw/H5LscfbdOa31nwyjKmPgGLSaAbEo3zEo4rGfz6YvF1d7BHfJzLC/ESepi0CiglTu6FLxwZ5Dejc3T6Fh1zFYs8vkRN5mpYIKMbMHcSTjvKRnYWfe+CRmyVLP+haHpeIssUNK3hAz3682vn5fP9D9SMBzZ73g3jikw/Tm66hvmVTuom1vzrL+XFs0ikWPKBjCOjpWRTQ/k+lYF9SbM7P4WHtNrtjCYXzQxYIKBohzx0vCejIj+G+470zP9sHdY94xBmegByEDejmj6sxv3BD5QyFHbso7sRIQJ2/KM5tfuM/z6r23gWPk84PuQgb0OzwDp0QfuS3dE91sAsfNJ9LrhSI+zhkgYCiFGHkt/BcSe8kUth6bgkonBBQ/bScw5UtZ2cYU/B8ElA4IaDqiUfB6Lhe23haEfLpFLTO+iOgJ4mAaic7tvjxIMxCedQ8qyj5dAhab/0R0JNEQJUTnt3WEc/S/gnWXxQXb371j5O/NfzXRzrMgGFMqhFQ5da/AbMrzO3D92xGml/vhxEj//4sGGYgehxyQECVW39Abzf5jPT0pAeVYz8OGSCgyjme89Cx2964bdQz3msn7VnsxyE9AqqcZUDHThrF/ty6zu9QTwKDbBFQ5VwC2n9k3DC5ze8QT+cHBqRvCx6hEVDlxMdAY5+7cJmfUc98TrIoGfaFqAioclpGz9jPr1PPXIb5UE+MIqDaTW+gzX7mY5+9t5xfr572DwyMfGIUAVVv9BDh0SuNMgzo7WE97R4IpEJA9Rs7xXJ0jzO3gI7X0+KBQEIE9ERlFdCpeO5/ufkXgpcPmSGgJyqfgM7Vc2seoYg/kIkDnziCgK6H04niTAJ6pJ7bOqD9n6LgxDuOI6Dr4Hx7uhyGMR2v58QDIyCfsEFA18H94554IP3kSaORxyXYAqWesEJAT1bCSzmt69l5WAYXcwJdBPR0xY7SfnYO8awfxVl4ZIuA6nXYbZeGMEVAHeu5XRRQ1ye4dL9dywsBfwioTsZJI+n+bfxd+MPNPR0fJt2Fd3zU4tNGWl4IeERAdWo/7M3nzj0vosdJNdueggz2f7J9YO+HGR5Oumt5IeATAVXO+NRlfDem3v3pXB4a5wkuP+uu44WAZwoDunn/x9XV1S/vPwgeu763qHRAfMSB9IPjnq6BEW2BZnKlQLDHIQvaAvruuXFA7MFr14erfoeO7mVm/rk1vpZDOD/pMVCLGXod7Jn5C4EwdAX086Pux6m485PbBNS+QyevNMr5c2sO91wQUNlZ+KMz9HytUc4vBIJRFdCb8/JjdP+i9mX5H2dPnaYQ9h0a8GTq5Ic928/t4MbywvktCOjM4/xfqZntC4GQNAX07293wXxh/MHbXVBv/eoyiaDv0CTDUfL83Hq8sbx8F37ucf4v1czzhUBgmgJ6PchlmdSHLpMI+Q5NMxwlw8+t3xvLy08iCYc/CWX4QiA8RQHdPCuK/g77TVHcdTkbH/Ad6n84itVeZm6jZ6ZvLC+cX25P0Pf8GMakmqKA7jY3B/vrY382J2hAfc7G/vZ0OY3fnr+zvHg5fW2Bhr3FUk4vBGIhoL4ECKjtjGWHXn0fsj12mbtwft6OgQa/w2cuLwQiUhTQ3S78WX/UUla78FFmMzpn2cfP58fW5iYh0rz4OAsf5f7IObwQiEtRQLeXg1qWh0XvuUyCgAbgcndPdwtOzvQC6n/ZcPI0BfTT+a6gb4w/+Lzr52CjdFbWARVuJKXdAwxbz+2SgMp2/QEHmgJajmPaFfPix6vSz/VIeqdRTBkH1PU7jYx5pTsHETqepSUBbe+X6n2xgJKqgG5/P+9uVxRnT9wmkO8wJuk+5sLZLhCjntslw4Oaf5DoJ0LRFdDt5pWZ0LPHrndkYiC9J5HqWRKu184dUykowlAW0J3Nu6tXFxcXj69eC+5nF/STlOSIW4KABj/s2SNZr1U+OQaK0PQF1EExIsb8rB/g4dxw7IDGrmdJ8NqV+ZQNf1qAWp8eApqOl7GJMQOaIp5i8TfNs3yTISy9Ad38cfWL8058Pu9tXyO7o3VCVT23CQKa5hg40tIbUNerOCv5vLV9jeyO0gkt8TTXaeyAphsOgYQIqHLhP7da6tm7ECF20NJdiYaENAX0r/emd7uAvt79/58uk0j8zg5xQWHQPUc18Ry5jivyLjUBPUmKAlrePXlELndjOi7QDS2CnbtQVM/Ry2DjntQhoCeJgEZiUU/pxz1EJrKKp8UTHF23UU+KS+8aBdUUBbS6kPPs4uAf58XZ17v//z6T29kdcXzjM59RMFnVM6cVM6f7z3rqpUEkmgJa3X3pzuF2TGs7iZTJKJjM4rnNZsUcU5jLmfOCwidVAd1uf9ttdv6z/nFlAc1iFEx+9ZxfMTnd5DOLFxCxKQvo9vOjwz1BFQTU5aRR8nMQOcazNL1iYtxk3h5boCdJW0C3m3/tb2KXeUDtvxWuljagudZzO71i8sonx0BPlLqAbrefdhuhDz6oCKjD76cLaMbxLI2vmNzyyVn4E6UwoNvNy91G6IvMA+oq7X09c63ndiagKRZmRvJjMEhBY0DrAU1fnxPQhbKPZ0lLmLQsJ7zSGdBqQJPjGPpK4Hf2gv3KU7ivp4iWMGlZTnilNKDVgKbcArroUs2oo2DU1HPbXTH57bi3GMZ0ktQGdPv5B7eLkCrh3tqLL3SPNl5cUTwrh/UR6FYC3igZ8A+v9AZUJGxAl00hyhgYbfUsVesk93xutVxyCq8IaD5Cf/w07bh37PuZ82tXoZ+nh4Aukf1GUctjPdV0IvaCSuenZoVigIDKKdir3PO66almTzX2gkrnp2aFYoiACqmpp+8d93jnShau4dgndaTz4+STZgRUSEc+/R/2jDRax/VWAkOxhxVJ58fwJ9UI6HoFOWcUabz48u372APbpfNjAL5qBHSdgp1xV/N5J6CIgIC60LHfHnS8kprPOwFFBATU3tGDcolOpnZnG3iwZ8C7tvk9LUdAEQEBteTwrZqRPwbmbMMPlS86vE12+UmjPgKKCAioJatv1ez9EEV/0zPwhUaF+TQ9B9Tb1EoEFBEQUH+TTjIcZT/baJdpqhl1wzAmREBA57hsFiXakjB33ONsaAXZAg2AgfQIj4BOczsolyqgxqZnrIB6OgYa+louLuVEcAR0gvMpjSQB7e64RzrU5+MsvP+TRiNid0k6P/qpFwGd4Pzhjh/QwWFPx9mKPreenqaWOwkAswhoiEmHD+jtseOezsfeBAXlpDHQIqAhJh24LLcnjnvKzv66FZSAAi0C6m/ScYaj9HbcY4+eWfI02W3H2hBQj9MOPxxlZLRn7C1J8dNUcwdVwBoB9TnxsKdTJ8bKxz6WKZof9cQqEVCvU1/Uz9mHz1xpFPtsumR+5BOrRECzMbNlF+A6TU4GAcsR0FxMHlsMc5V7jICy2Ym1I6CZmDi7HeweIeEDymFPrB8BzcRI0ILeYSnwqCvqiZNAQDPRD2jw+9OFHXVFPnESCGgmOgGNdmtkbmIBLEFAM9EuWaxbI/u/CVCozc61h37tz2/NCGgmusc948zR7wc32GHPtW8qr/35rRoBzYRx3DPOUvo9BhrwpFGMS2RTWvvzWzcCmgnjuGfcfvqZX7iTRoGHCyS39ue3cgQ0C+aee5wNETVXIqlZUKG1P7+VI6DJHQYsxT0U5uNzG2Ws0toDs/bnt3IENK3uvZEjnkpY/rmNNFZ+7YFZ+/NbOQLqdepuBYx4yn1g4ec23pVGaw/M2p/fyhFQnxN3KWjKem69BNTj0sxYe2DW/vxWjoB6nLb9cJTE9dwq+tyqWVChtT+/lSOg/iZtOxwlfT23otEzae4PsvZhPmt/fitHQENMeno2we8RYs1t/PbHg7ALNWbtA83X/vzWjYCGmPTEbPKpZ8npkG3Ku9Ot/VLHtT+/VSOgISY9Npus4llR87FVs6BCa39+a0ZAQ0x6MJug9Qz2+cvlpp4EBrkioCEm3Z1N4G3PUHuA2dxUnl1cZIuAhpi08XPwPfcw5yCyqScnWZAzAupv0sPhKBGOewYaBZNNPhnmg5wRUI/T7mwpRTrlvvpx2Kt/gtCMgPqceHOsLt6AJY99yWev3URAkTEC6nXqlagDljz1JeFA+SMIKDJGQD2LPdzTZ0A9LM4c2bl0AoqMEVCfEgyW19MX4WgkPU8QJ4iAepPmUqMFfYm7yy4djURAkTEC6keyCzWFo3yiH/MUj0ZiGBMyRkA9SHqZu2zLLvoJI/mGJAPpkS8CulD6OyzpuNJxwZ64jieIk0RAl0hfz5KKvCw5lKniCeIkEVCxLOLpIuk4T00BJdiwRUBltNUz+UB5RbvwHDKANQIqoK2e2wwu09RzEomTVrBHQF0prGcO1AxjYtgUHBBQJ9RTTMtAegbuwwEBtaetnsl327uUXMpJQOGAgFpSVs/kJ41G6LiZCAGFAwJqIdq9kf2d+7WJp45zzQQUGSOgx0QbLM9onVEEFBkjoLMi7rgzWmccAUXGCOi0yHeWXzx6xumYp5rROgxjQsYI6ARld5Z3PmmkZ0OLTXPki4BOUHZneecz7noCysFh5IuAZoJDfdO4mQhyRUAzIQnaknGemgIK5IqAZsI9aMsGyhNQYDkCmgnHoC2+zIiAAssR0Ew4jp5ZfJUmo3WA5QhoLhitA6hDQLNxfPSM35uDMFoHWIqA5uNIzyYPe0o7uPp+rv4JIjkCmo3ZLcKZk0ZsSU5gxSA4ApqL+WOS03vvHMucwIpBeAQ0E9Kz4pxNn8CKQQQENBNj4zJtThoxnnMCKwYRENBMDD/vdmPl6cQEVgwiIKCZ6H3era80ohMTWDGIgIBmYiSgksflLPZN6cZ/XhEGGaRHQDMh/bzr6UTkUUV6VowUw7QyQEAzcdht3//s8rjRn7MT/1LV8Z9Xg2FaOSCgmTC+kmOVw5iiL6eWFSO19uenBAHNRHvQ03GDQsmGSPwNQiUrRmr1W9g6ENBsSA9p6TgUluDzrmPFSBHQLBDQfKz6piApPu8qVowUAc0CAU1o6V3lExF1ic+7Z6zQLBDQRJy/yD0bsj1jPu+esUKzQEAT0RnPrfjcDJ93z1ihWSCgcMJdozLBCs0CAY1J61anQbzhs/JRRfGxQnNAQONResyzS77nuO5RRQmwQjNAQCNZRT23iw698XH3jBWaHgGNZB355NwFYCKgcEJAgRYBDWktm50GAgq0CGg4azns2cHoGaClMKCb939cXV398v6D4LHxPvOrrGeJ0TNAQ1tA3z1vB28UD167PjxuQGPNKy5GzwAHugL6+VHRdecntwnwofeAfgJ7qgJ6c15+bu9f1L4s/+PsqdMUAn/q17vZCWCEpoD+/e0umC+MP3i7C+qtX10mETSgqz3sCWCcpoBeD3JZJvWhyyTCBZR6AqdHUUA3z4qiv8N+UxR3Xc7Ghw1oqGkDyJOigO42Nwf762N/NoczHwD8IaBLsNkJnDRFAd3twp/1Ry0l3YXnsCdw4hQFdHs5qGV5WPSeyyTsnq7NQMeM6sm4TCARTQH9dL4r6BvjDz7v+jnYKJ1l9XStLrXJJp9cGQQkoymg5TimXTEvfrwq/VyPpHcaxWT1dJVd7K1scYE1URXQ7e/nvUs5z564TcDi6c7dbiifzc4Gd0cC0tEV0O3mlZnQs8eud2SyCujUr2d02LPF/TmBdJQFdGfz7urVxcXF46vXgvvZyQOaZT23BBRISV9AHRQjLB40+nOe+SSgQEoEdPig8Z8zpWxxgVVZdUCHHAOa62angYAC6SgL6ObVd/e//vf24GeASznbX8n1sGcHAQXS0RXQ3857Z9+DBLT6HRX13DKMCUhJVUCvmyOZh0s6Q9xMpE5SmU8VRWIgPZCMpoCWl3LeefH+/cvy/+tsBrkbk7JrI5UtLrAimgJ6fdjyLL9bri5omNvZKQuSssUF1kNRQI070pc/Vi1lCxRAOooCasbycB+7cMdAtxxUBHCE0oAevk4u3Fl4y98GcMK0BrQ8o3T2U9hxoBQUwCxFAe19K+dNUdx6Q0ABpKMooOVZ+Hvd/7z1fwkogGQ0BbQcB/rgz/a/L6sz5QQUQCKaAlpdiWT28iUBBZCQqoCWX+nR6WX5FR8EFEAiugK63bz9vnMf+s3Lc4YxAUhEWUCXYiA9AH8I6NgvcSknAAsEdPS36CeA4wgoAAgRUAAQIqAAIERAAUCIgAKAEAEFACECCgBCBBQAhAgoAAgRUAAQIqAAIERAAUCIgAKAEAEFACECCgBCBBQAhAgoAAgRUAAQIqAAIERAAUCIgAKAEAEFACECCgBCBBQAhAgoAAgRUAAQIqAAIERAAUCIgAKAEAEFACECCgBCBBQAhAgoAAgRUAAQIqD5KPZSLwcASwQ0G0VBQQFdCGgumnBSUEALApoJI5v5LiSADgKaCXPJ8l1KACYCmgkCCuhDQDNBQAF9CGgmCCigDwHNBAEF9CGgmSCggD4ENBMMYwL0IaC5YCA9oA4BzQaXcgLaENB80E9AGQIKAEIEFACECCgACBFQABAioAAgREABQIiAAoAQAQUAIQIKAEIEFACECCgACBFQABAioAAgREABQIiAAoDQyQUUAPzx3ijfE/Qp9coGsC7eG+V7gmvCIQQhVpwM600m4XrjFZvB+1mIFSfDepMhoHni/SzEipNhvckQ0DzxfhZixcmw3mQIaJ54Pwux4mRYbzIENE+8n4VYcTKsNxkCmifez0KsOBnWmwwBzRPvZyFWnAzrTYaA5on3sxArTob1JkNA88T7WYgVJ8N6kyGgeeL9LMSKk2G9yRDQPPF+FmLFybDeZAhonng/C7HiZFhvMgQ0T7yfhVhxMqw3GQKaJ97PQqw4GdabDAHNE+9nIVacDOtNhoDmifezECtOhvUmQ0DzxPtZiBUnw3qTIaB54v0sxIqTYb3JEFAA0IeAAoAQAQUAIQIKAEIEFACECCgACBFQABAioAAgREABQIiAAoAQAQUAIQIKAEIEFACECCgACBFQABAioAAgREABQIiAAoAQAQUAIQIKAEIEFACECCgACBFQABAioAAgREABQIiAAoAQAQUAIQI6bvOsaDxNvTBq/P3trV/b//r8/Lwozh68Sbc8WpjrjXeelc2r+7sV9IX57kryfiOg4/7+lrexs91n3wjo7+f16jv7Z8JFUqGz3njn2Ti8uYrim/4fxX2/EdBxNwVvY1eby8IIwQ0r0NLkemPFTTFX0r3BH8VcbQR03DXvXlfVvmcTgnJD6s5ub+rdI7MOGOquN955Fqo31+tt/e46+6n5owTvNwI67pJPvaO31R5Us9Z2Hbj7ofyh7MPDhMuVu956451n4abZ7izfXdWPqd5vBHTU7lWoXw7Y+bz7h7948Kj58O9WYL1lsN1+OmddTuqvN955Ni7brfT9uyvZ+42AjtrtENxLvQyq7DYAzp4YJ0N2K/DwLjbe2+jrrzfeeY72b7Rk7zcCOmq3j/D083e7jYOvXqReFB2uz775YJ5NbneyOtsL6OmvN955jvblTPZ+I6Cjrouzf+xP6T1gh8rCX+Va6ga0ORDFaZFp/fXGO8/RvpzJ3m8EdNSlMUyCQ1K2jBCYb+IbziLNMwPKO8/JbgO02l9P9n4joGPKM3lnjz+UFzcUfPqtEVAZY73xznNSDqE9nIQnoPk4/Lu2rV4ZhpVYIqAy3ZNvvPOstZcgENBclZsEHMGzQ0BlupfAGn/KO29Wtble/3NDQLN1zcffFgGVGQ8o77wjPjeXIRHQjPHxt8ZZeJmJgPLOm1XePOSOMfqLs/B54m1sjXGgMgRU4Lq8E1MzTIFxoNli+8kaVyLJTO/C886b8rI7SIErkbJiHH0yToviiO5wHK6Ft9U9dsw7z8J10V05XAufQdIrjgAABDNJREFUld1rsH9HNwPNcFz3ihruxmTLWG+886zs9thvde88z92YclKNj3jywbzfII7r3RSjumUj9wM9rj+QnnfeESMb56nebwR01Kfz9oI6Np9sdY7lcUd6a+Z6451n4bow1S3ljvRZ+fTo8OrwjT7WuidDfuM7kSx11hvvvKPM791rApro/UZAJ2zelvcU++Lxn6kXRJHe2WS+ldNSd73xzjvG/N69NqB8KycAqEJAAUCIgAKAEAEFACECCgBCBBQAhAgoAAgRUAAQIqAAIERAAUCIgAKAEAEFACECCgBCBBQAhAgoAAgRUAAQIqAAIERAAUCIgAKAEAEFACECCgBCBBQAhAgoAAgRUAAQIqAAIERAAUCIgAKAEAEFACECCgBCBBQAhAgoAAgRUAAQIqAAIERAAUCIgAKAEAEFACECCgBCBBQAhAgoAAgRUAAQIqAAIERAAUCIgAKAEAEFACECCgBCBBQAhAgoAAgRUAAQIqAAIERAAUCIgAKAEAEFACECCgBCBBQAhAgoNLgu+h5aPe7zi8ALhtNGQKGBLKCbl5adBWQIKDSQBfTGdkMVkCGgUOTvb4tbv9r/OgFFYAQUihBQ5IWAQhECirwQUCjSD+jm9/tFUXz14kPnv794/Gf5Hzf7o6VP4y8nTgUBhSK9gH463zfyzpvuf1cbngQUwRFQKNINaNvL+k93f9t4SkARAQGFIp2Alr2886Lcb9+F9N62Gut05/Xu/z8/K4q75V49x0ARGAGFIp2A3uwzWf3x2U/b7eVha3PzrP41AorACCgU6QT0sqpmpS7lbgv07hvz1wkoAiOgUMQM6O7nu4ez75/Oy3346qDn2df/fvhTAorQCCgU6QXUVMb0cv/zWT2OiYAiNAIKRcyAGufgDwHdvOqMYyKgCI2AQpFeQJtd+Nbb592RoAQUIRFQKNLbhR+/rPOvn5/vt0gJKAIjoFDEjObmWW+M/GHwUvt7BBSBEVAo0tnqvC6KW2+aHx9W55Aedn6PgCIwAgpFBlcinT3Z7an/9bKohoSWw5i+Kc+/v3tUX5rUDrUHgiCgUKR73PPGOAlfbWletv9d/Vp9op5r4REMAYUivRNHN91RS9Vh0f3tmX5q/5u9eARDQKHI4H6gr4z7f5bePT83bxC6Kc/HfxN5IXFCCCgACBFQABAioAAgREABQIiAAoAQAQUAIQIKAEIEFACECCgACBFQABAioAAgREABQIiAAoAQAQUAIQIKAEIEFACECCgACBFQABAioAAgREABQIiAAoAQAQUAIQIKAEIEFACECCgACBFQABAioAAgREABQIiAAoAQAQUAIQIKAEIEFACECCgACBFQABAioAAgREABQIiAAoAQAQUAIQIKAEIEFACECCgACBFQABAioAAgREABQIiAAoAQAQUAIQIKAEIEFACECCgACP1/fSzQ3sDyRJ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Big ideas (linear model)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0010"/>
            <a:ext cx="8077200" cy="5449389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Two/One way ANOVA – applications of the ideas above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Log-log = power law models – another way to torture the data until it submits to the straight line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MLR is really a mash-up of the above ideas </a:t>
            </a:r>
          </a:p>
          <a:p>
            <a:pPr marL="0" indent="0">
              <a:buNone/>
            </a:pPr>
            <a:r>
              <a:rPr lang="en-US" sz="2400" b="0" dirty="0" smtClean="0"/>
              <a:t>Don’t use names like ANCOVA as it makes it seem more daunting</a:t>
            </a:r>
          </a:p>
          <a:p>
            <a:pPr marL="0" indent="0">
              <a:buNone/>
            </a:pPr>
            <a:r>
              <a:rPr lang="en-US" sz="2400" b="0" dirty="0" smtClean="0"/>
              <a:t>Collinearity is really about redundancy of variables having adjusted for other </a:t>
            </a:r>
            <a:r>
              <a:rPr lang="en-US" sz="2400" b="0" dirty="0" smtClean="0"/>
              <a:t>variables. </a:t>
            </a:r>
            <a:r>
              <a:rPr lang="en-US" sz="2400" b="0" dirty="0"/>
              <a:t>T</a:t>
            </a:r>
            <a:r>
              <a:rPr lang="en-US" sz="2400" b="0" dirty="0" smtClean="0"/>
              <a:t>he </a:t>
            </a:r>
            <a:r>
              <a:rPr lang="en-US" sz="2400" b="0" dirty="0" smtClean="0"/>
              <a:t>price we pay for (mostly) encountering observational data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err="1" smtClean="0"/>
              <a:t>Y</a:t>
            </a:r>
            <a:r>
              <a:rPr lang="en-US" sz="2400" b="0" baseline="-25000" dirty="0" err="1" smtClean="0"/>
              <a:t>i</a:t>
            </a:r>
            <a:r>
              <a:rPr lang="en-US" sz="2400" b="0" dirty="0" err="1" smtClean="0"/>
              <a:t>|X</a:t>
            </a:r>
            <a:r>
              <a:rPr lang="en-US" sz="2400" b="0" baseline="-25000" dirty="0" err="1" smtClean="0"/>
              <a:t>i</a:t>
            </a:r>
            <a:r>
              <a:rPr lang="en-US" sz="2400" b="0" dirty="0" err="1" smtClean="0"/>
              <a:t>~Normal</a:t>
            </a:r>
            <a:r>
              <a:rPr lang="en-US" sz="2400" b="0" dirty="0" smtClean="0"/>
              <a:t>(</a:t>
            </a:r>
            <a:r>
              <a:rPr lang="en-US" sz="2400" b="0" dirty="0" smtClean="0">
                <a:latin typeface="Symbol" panose="05050102010706020507" pitchFamily="18" charset="2"/>
              </a:rPr>
              <a:t>m</a:t>
            </a:r>
            <a:r>
              <a:rPr lang="en-US" sz="2400" b="0" baseline="-25000" dirty="0" smtClean="0"/>
              <a:t>i</a:t>
            </a:r>
            <a:r>
              <a:rPr lang="en-US" sz="2400" b="0" dirty="0" smtClean="0"/>
              <a:t>,</a:t>
            </a:r>
            <a:r>
              <a:rPr lang="en-US" sz="2400" b="0" dirty="0" smtClean="0">
                <a:latin typeface="Symbol" panose="05050102010706020507" pitchFamily="18" charset="2"/>
              </a:rPr>
              <a:t>s</a:t>
            </a:r>
            <a:r>
              <a:rPr lang="en-US" sz="2400" b="0" baseline="30000" dirty="0" smtClean="0"/>
              <a:t>2</a:t>
            </a:r>
            <a:r>
              <a:rPr lang="en-US" sz="2400" b="0" dirty="0" smtClean="0"/>
              <a:t>) where </a:t>
            </a:r>
            <a:r>
              <a:rPr lang="en-US" sz="2400" b="0" dirty="0" smtClean="0"/>
              <a:t>E(</a:t>
            </a:r>
            <a:r>
              <a:rPr lang="en-US" sz="2400" b="0" dirty="0" err="1" smtClean="0"/>
              <a:t>Y</a:t>
            </a:r>
            <a:r>
              <a:rPr lang="en-US" sz="2400" b="0" baseline="-25000" dirty="0" err="1" smtClean="0"/>
              <a:t>i</a:t>
            </a:r>
            <a:r>
              <a:rPr lang="en-US" sz="2400" b="0" dirty="0" err="1" smtClean="0"/>
              <a:t>|X</a:t>
            </a:r>
            <a:r>
              <a:rPr lang="en-US" sz="2400" b="0" baseline="-25000" dirty="0" err="1" smtClean="0"/>
              <a:t>i</a:t>
            </a:r>
            <a:r>
              <a:rPr lang="en-US" sz="2400" b="0" dirty="0" smtClean="0"/>
              <a:t>) = </a:t>
            </a:r>
            <a:r>
              <a:rPr lang="en-US" sz="2400" b="0" dirty="0" smtClean="0">
                <a:latin typeface="Symbol" panose="05050102010706020507" pitchFamily="18" charset="2"/>
              </a:rPr>
              <a:t>m</a:t>
            </a:r>
            <a:r>
              <a:rPr lang="en-US" sz="2400" b="0" baseline="-2500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smtClean="0"/>
              <a:t>=</a:t>
            </a:r>
            <a:r>
              <a:rPr lang="en-US" sz="2400" b="0" dirty="0" smtClean="0">
                <a:latin typeface="Symbol" panose="05050102010706020507" pitchFamily="18" charset="2"/>
              </a:rPr>
              <a:t>b</a:t>
            </a:r>
            <a:r>
              <a:rPr lang="en-US" sz="2400" b="0" baseline="-25000" dirty="0" smtClean="0"/>
              <a:t>0</a:t>
            </a:r>
            <a:r>
              <a:rPr lang="en-US" sz="2400" b="0" dirty="0" smtClean="0"/>
              <a:t>+</a:t>
            </a:r>
            <a:r>
              <a:rPr lang="en-US" sz="2400" b="0" dirty="0" smtClean="0">
                <a:latin typeface="Symbol" panose="05050102010706020507" pitchFamily="18" charset="2"/>
              </a:rPr>
              <a:t>b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x</a:t>
            </a:r>
            <a:r>
              <a:rPr lang="en-US" sz="2400" b="0" baseline="-25000" dirty="0" smtClean="0"/>
              <a:t>i</a:t>
            </a:r>
            <a:r>
              <a:rPr lang="en-US" sz="2400" b="0" dirty="0" smtClean="0"/>
              <a:t>+… </a:t>
            </a:r>
          </a:p>
          <a:p>
            <a:pPr marL="0" indent="0">
              <a:buNone/>
            </a:pPr>
            <a:endParaRPr lang="en-US" sz="2940" b="0" dirty="0"/>
          </a:p>
          <a:p>
            <a:pPr marL="0" indent="0">
              <a:buNone/>
            </a:pPr>
            <a:endParaRPr lang="en-US" sz="2940" b="0" dirty="0" smtClean="0"/>
          </a:p>
          <a:p>
            <a:pPr marL="0" indent="0">
              <a:buNone/>
            </a:pPr>
            <a:endParaRPr lang="en-NZ" sz="2940" b="0" dirty="0"/>
          </a:p>
        </p:txBody>
      </p:sp>
    </p:spTree>
    <p:extLst>
      <p:ext uri="{BB962C8B-B14F-4D97-AF65-F5344CB8AC3E}">
        <p14:creationId xmlns:p14="http://schemas.microsoft.com/office/powerpoint/2010/main" val="239108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1143000"/>
          </a:xfrm>
        </p:spPr>
        <p:txBody>
          <a:bodyPr/>
          <a:lstStyle/>
          <a:p>
            <a:r>
              <a:rPr lang="en-GB" altLang="en-US" sz="3600" dirty="0" smtClean="0"/>
              <a:t>Transition to GLMs (Poisson)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143000"/>
            <a:ext cx="7924800" cy="5029200"/>
          </a:xfrm>
        </p:spPr>
        <p:txBody>
          <a:bodyPr/>
          <a:lstStyle/>
          <a:p>
            <a:pPr marL="477838" lvl="1" indent="0">
              <a:buNone/>
              <a:defRPr/>
            </a:pPr>
            <a:endParaRPr lang="en-GB" sz="280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4598202"/>
            <a:ext cx="701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Submissions of packages to CRAN.</a:t>
            </a:r>
          </a:p>
          <a:p>
            <a:r>
              <a:rPr lang="en-US" dirty="0" smtClean="0">
                <a:latin typeface="+mj-lt"/>
              </a:rPr>
              <a:t>Count data are not normally distributed, since they are discrete</a:t>
            </a: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Y</a:t>
            </a:r>
            <a:r>
              <a:rPr lang="en-US" baseline="-25000" dirty="0" err="1" smtClean="0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|X</a:t>
            </a:r>
            <a:r>
              <a:rPr lang="en-US" baseline="-25000" dirty="0" err="1" smtClean="0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~Poisson</a:t>
            </a:r>
            <a:r>
              <a:rPr lang="en-US" dirty="0" smtClean="0">
                <a:latin typeface="+mj-lt"/>
              </a:rPr>
              <a:t>(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baseline="-25000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) where log(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baseline="-25000" dirty="0" smtClean="0">
                <a:latin typeface="+mj-lt"/>
              </a:rPr>
              <a:t>i</a:t>
            </a:r>
            <a:r>
              <a:rPr lang="en-US" dirty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=</a:t>
            </a:r>
            <a:r>
              <a:rPr lang="en-US" dirty="0" smtClean="0">
                <a:latin typeface="Symbol" panose="05050102010706020507" pitchFamily="18" charset="2"/>
              </a:rPr>
              <a:t>b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+</a:t>
            </a:r>
            <a:r>
              <a:rPr lang="en-US" dirty="0" smtClean="0">
                <a:latin typeface="Symbol" panose="05050102010706020507" pitchFamily="18" charset="2"/>
              </a:rPr>
              <a:t>b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x</a:t>
            </a:r>
            <a:r>
              <a:rPr lang="en-US" baseline="-25000" dirty="0" smtClean="0">
                <a:latin typeface="+mj-lt"/>
              </a:rPr>
              <a:t>i</a:t>
            </a:r>
            <a:r>
              <a:rPr lang="en-US" dirty="0">
                <a:latin typeface="+mj-lt"/>
              </a:rPr>
              <a:t>+… 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974454"/>
            <a:ext cx="6553200" cy="3623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1143000"/>
          </a:xfrm>
        </p:spPr>
        <p:txBody>
          <a:bodyPr/>
          <a:lstStyle/>
          <a:p>
            <a:r>
              <a:rPr lang="en-GB" altLang="en-US" sz="3600" dirty="0" smtClean="0"/>
              <a:t>Transition to GLMs (Binomial)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143000"/>
            <a:ext cx="7924800" cy="5029200"/>
          </a:xfrm>
        </p:spPr>
        <p:txBody>
          <a:bodyPr/>
          <a:lstStyle/>
          <a:p>
            <a:pPr marL="477838" lvl="1" indent="0">
              <a:buNone/>
              <a:defRPr/>
            </a:pPr>
            <a:endParaRPr lang="en-GB" sz="280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30918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Haddock retention – by fork-length of fish in </a:t>
            </a:r>
            <a:r>
              <a:rPr lang="en-US" dirty="0" err="1" smtClean="0">
                <a:latin typeface="+mj-lt"/>
              </a:rPr>
              <a:t>codend</a:t>
            </a:r>
            <a:r>
              <a:rPr lang="en-US" dirty="0" smtClean="0">
                <a:latin typeface="+mj-lt"/>
              </a:rPr>
              <a:t>/cover experiment.</a:t>
            </a:r>
          </a:p>
          <a:p>
            <a:r>
              <a:rPr lang="en-US" dirty="0" smtClean="0">
                <a:latin typeface="+mj-lt"/>
              </a:rPr>
              <a:t>Proportion data are not normally distributed, since they are Bernoulli (for each fish)</a:t>
            </a: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Y</a:t>
            </a:r>
            <a:r>
              <a:rPr lang="en-US" baseline="-25000" dirty="0" err="1" smtClean="0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|X</a:t>
            </a:r>
            <a:r>
              <a:rPr lang="en-US" baseline="-25000" dirty="0" err="1" smtClean="0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~Binomial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n</a:t>
            </a:r>
            <a:r>
              <a:rPr lang="en-US" baseline="-25000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Symbol" panose="05050102010706020507" pitchFamily="18" charset="2"/>
              </a:rPr>
              <a:t>p</a:t>
            </a:r>
            <a:r>
              <a:rPr lang="en-US" baseline="-25000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) where log(</a:t>
            </a:r>
            <a:r>
              <a:rPr lang="en-US" dirty="0" err="1" smtClean="0">
                <a:latin typeface="+mj-lt"/>
              </a:rPr>
              <a:t>odds</a:t>
            </a:r>
            <a:r>
              <a:rPr lang="en-US" baseline="-25000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)=logit(</a:t>
            </a:r>
            <a:r>
              <a:rPr lang="en-US" dirty="0" smtClean="0">
                <a:latin typeface="Symbol" panose="05050102010706020507" pitchFamily="18" charset="2"/>
              </a:rPr>
              <a:t>p</a:t>
            </a:r>
            <a:r>
              <a:rPr lang="en-US" baseline="-25000" dirty="0" smtClean="0">
                <a:latin typeface="+mj-lt"/>
              </a:rPr>
              <a:t>i</a:t>
            </a:r>
            <a:r>
              <a:rPr lang="en-US" dirty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=</a:t>
            </a:r>
            <a:r>
              <a:rPr lang="en-US" dirty="0" smtClean="0">
                <a:latin typeface="Symbol" panose="05050102010706020507" pitchFamily="18" charset="2"/>
              </a:rPr>
              <a:t>b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+</a:t>
            </a:r>
            <a:r>
              <a:rPr lang="en-US" dirty="0" smtClean="0">
                <a:latin typeface="Symbol" panose="05050102010706020507" pitchFamily="18" charset="2"/>
              </a:rPr>
              <a:t>b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x</a:t>
            </a:r>
            <a:r>
              <a:rPr lang="en-US" baseline="-25000" dirty="0" smtClean="0">
                <a:latin typeface="+mj-lt"/>
              </a:rPr>
              <a:t>i</a:t>
            </a:r>
            <a:r>
              <a:rPr lang="en-US" dirty="0">
                <a:latin typeface="+mj-lt"/>
              </a:rPr>
              <a:t>+… 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02579"/>
            <a:ext cx="4876800" cy="31066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89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Issues with LM to GLMs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0011"/>
            <a:ext cx="80772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Insight of linear models (model statement) can be transferred to this environment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If GOF test is inadequate the we suggest they `go quasi’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Students want EOV (</a:t>
            </a:r>
            <a:r>
              <a:rPr lang="en-US" sz="2400" b="0" dirty="0" err="1" smtClean="0"/>
              <a:t>pred</a:t>
            </a:r>
            <a:r>
              <a:rPr lang="en-US" sz="2400" b="0" dirty="0" smtClean="0"/>
              <a:t>/raw res plot) to as for lm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 smtClean="0"/>
              <a:t>Interpretation is on the log scale (mean/odds) and tends to throw students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Back transformation to a predicted mean/proportion seems </a:t>
            </a:r>
            <a:r>
              <a:rPr lang="en-US" sz="2400" b="0" dirty="0"/>
              <a:t>t</a:t>
            </a:r>
            <a:r>
              <a:rPr lang="en-US" sz="2400" b="0" dirty="0" smtClean="0"/>
              <a:t>o be challenging… as algebra is involved</a:t>
            </a: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940" b="0" dirty="0" smtClean="0"/>
          </a:p>
          <a:p>
            <a:pPr marL="0" indent="0">
              <a:buNone/>
            </a:pPr>
            <a:endParaRPr lang="en-NZ" sz="2940" b="0" dirty="0"/>
          </a:p>
        </p:txBody>
      </p:sp>
    </p:spTree>
    <p:extLst>
      <p:ext uri="{BB962C8B-B14F-4D97-AF65-F5344CB8AC3E}">
        <p14:creationId xmlns:p14="http://schemas.microsoft.com/office/powerpoint/2010/main" val="6734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Issues we encounter for 20x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0011"/>
            <a:ext cx="80772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We have lots of case studies with </a:t>
            </a:r>
            <a:r>
              <a:rPr lang="en-US" sz="2400" b="0" dirty="0" err="1" smtClean="0"/>
              <a:t>Rmd</a:t>
            </a:r>
            <a:r>
              <a:rPr lang="en-US" sz="2400" b="0" dirty="0" smtClean="0"/>
              <a:t> code (which we think are awesome) </a:t>
            </a:r>
          </a:p>
          <a:p>
            <a:pPr marL="0" indent="0">
              <a:buNone/>
            </a:pPr>
            <a:r>
              <a:rPr lang="en-US" sz="2400" b="0" dirty="0" smtClean="0"/>
              <a:t>However:</a:t>
            </a:r>
          </a:p>
          <a:p>
            <a:pPr marL="0" indent="0">
              <a:buNone/>
            </a:pPr>
            <a:r>
              <a:rPr lang="en-US" sz="2400" b="0" dirty="0" smtClean="0"/>
              <a:t>Assignments are about copying (topic) adjacent code and hoping to get a good mark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 smtClean="0"/>
              <a:t>Getting students to think about why they are seeing and therefore how the analysis will  ‘pan out’ seems to be a stretch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 smtClean="0"/>
              <a:t>Discord – online copying and pasting…you can hack your way to a good grade and really have no idea what’s really going on</a:t>
            </a:r>
          </a:p>
          <a:p>
            <a:pPr marL="0" indent="0">
              <a:buNone/>
            </a:pPr>
            <a:r>
              <a:rPr lang="en-US" sz="2400" b="0" dirty="0" smtClean="0"/>
              <a:t>Algebra is the biggest source of terror globally!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940" b="0" dirty="0" smtClean="0"/>
          </a:p>
          <a:p>
            <a:pPr marL="0" indent="0">
              <a:buNone/>
            </a:pPr>
            <a:endParaRPr lang="en-NZ" sz="2940" b="0" dirty="0"/>
          </a:p>
        </p:txBody>
      </p:sp>
    </p:spTree>
    <p:extLst>
      <p:ext uri="{BB962C8B-B14F-4D97-AF65-F5344CB8AC3E}">
        <p14:creationId xmlns:p14="http://schemas.microsoft.com/office/powerpoint/2010/main" val="25531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Transitioning to 330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172073"/>
            <a:ext cx="80772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We </a:t>
            </a:r>
            <a:r>
              <a:rPr lang="en-US" sz="2400" b="0" dirty="0" err="1" smtClean="0"/>
              <a:t>generalise</a:t>
            </a:r>
            <a:r>
              <a:rPr lang="en-US" sz="2400" b="0" dirty="0" smtClean="0"/>
              <a:t> in the first few lectures and tell them this is what we have and will do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940" b="0" dirty="0" smtClean="0"/>
          </a:p>
          <a:p>
            <a:pPr marL="0" indent="0">
              <a:buNone/>
            </a:pPr>
            <a:endParaRPr lang="en-NZ" sz="2940" b="0" dirty="0"/>
          </a:p>
        </p:txBody>
      </p:sp>
      <p:sp>
        <p:nvSpPr>
          <p:cNvPr id="4" name="AutoShape 2" descr="Discord: Talk, Chat &amp; Hang Out - Apps on Google Play"/>
          <p:cNvSpPr>
            <a:spLocks noChangeAspect="1" noChangeArrowheads="1"/>
          </p:cNvSpPr>
          <p:nvPr/>
        </p:nvSpPr>
        <p:spPr bwMode="auto">
          <a:xfrm>
            <a:off x="0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" name="AutoShape 4" descr="Discord: Talk, Chat &amp; Hang Out -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45" y="1905000"/>
            <a:ext cx="7310695" cy="41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Transitioning to 330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914400"/>
            <a:ext cx="8077200" cy="5363073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If data is not too sparse* then the </a:t>
            </a:r>
            <a:r>
              <a:rPr lang="en-US" sz="2400" b="0" dirty="0" err="1" smtClean="0"/>
              <a:t>pred</a:t>
            </a:r>
            <a:r>
              <a:rPr lang="en-US" sz="2400" b="0" dirty="0" smtClean="0"/>
              <a:t>/deviance residual plot comes back to help us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 smtClean="0"/>
              <a:t>Factory defaults of Normal/Poisson/Binomial don’t have to be adhered to  (e.g. Negative Binomial instead of Poisson)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It’s all about the model statement and offsets</a:t>
            </a:r>
            <a:r>
              <a:rPr lang="en-US" sz="2400" b="0" dirty="0" smtClean="0"/>
              <a:t>/ </a:t>
            </a:r>
            <a:r>
              <a:rPr lang="en-US" sz="2400" b="0" dirty="0" err="1" smtClean="0"/>
              <a:t>subsetting</a:t>
            </a:r>
            <a:r>
              <a:rPr lang="en-US" sz="2400" b="0" dirty="0" smtClean="0"/>
              <a:t> </a:t>
            </a:r>
            <a:r>
              <a:rPr lang="en-US" sz="2400" b="0" dirty="0" smtClean="0"/>
              <a:t>adds dynamic modelling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If your data is `</a:t>
            </a:r>
            <a:r>
              <a:rPr lang="en-US" sz="2400" b="0" dirty="0" err="1" smtClean="0"/>
              <a:t>sparsish</a:t>
            </a:r>
            <a:r>
              <a:rPr lang="en-US" sz="2400" b="0" dirty="0" smtClean="0"/>
              <a:t>’ you then simulate/bootstrap a reference distribution – you don’t have to accept approximations!</a:t>
            </a:r>
          </a:p>
          <a:p>
            <a:pPr marL="0" indent="0">
              <a:buNone/>
            </a:pPr>
            <a:r>
              <a:rPr lang="en-US" sz="2400" b="0" dirty="0" smtClean="0"/>
              <a:t>You can tell them that most things work as CLT pixie dust makes most things better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1200" b="0" dirty="0" smtClean="0"/>
              <a:t>*(</a:t>
            </a:r>
            <a:r>
              <a:rPr lang="en-US" sz="1200" b="0" dirty="0"/>
              <a:t>expected counts &gt;5 for Poisson, and n</a:t>
            </a:r>
            <a:r>
              <a:rPr lang="en-US" sz="1200" b="0" dirty="0">
                <a:latin typeface="Symbol" panose="05050102010706020507" pitchFamily="18" charset="2"/>
              </a:rPr>
              <a:t>p</a:t>
            </a:r>
            <a:r>
              <a:rPr lang="en-US" sz="1200" b="0" dirty="0"/>
              <a:t>(1-</a:t>
            </a:r>
            <a:r>
              <a:rPr lang="en-US" sz="1200" b="0" dirty="0">
                <a:latin typeface="Symbol" panose="05050102010706020507" pitchFamily="18" charset="2"/>
              </a:rPr>
              <a:t>p</a:t>
            </a:r>
            <a:r>
              <a:rPr lang="en-US" sz="1200" b="0" dirty="0"/>
              <a:t>) &gt;5 for Binomial)</a:t>
            </a:r>
            <a:endParaRPr lang="en-US" sz="1200" b="0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940" b="0" dirty="0" smtClean="0"/>
          </a:p>
          <a:p>
            <a:pPr marL="0" indent="0">
              <a:buNone/>
            </a:pPr>
            <a:endParaRPr lang="en-NZ" sz="2940" b="0" dirty="0"/>
          </a:p>
        </p:txBody>
      </p:sp>
      <p:sp>
        <p:nvSpPr>
          <p:cNvPr id="4" name="AutoShape 2" descr="Discord: Talk, Chat &amp; Hang Out - Apps on Google Play"/>
          <p:cNvSpPr>
            <a:spLocks noChangeAspect="1" noChangeArrowheads="1"/>
          </p:cNvSpPr>
          <p:nvPr/>
        </p:nvSpPr>
        <p:spPr bwMode="auto">
          <a:xfrm>
            <a:off x="0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" name="AutoShape 4" descr="Discord: Talk, Chat &amp; Hang Out -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66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1066800"/>
          </a:xfrm>
        </p:spPr>
        <p:txBody>
          <a:bodyPr/>
          <a:lstStyle/>
          <a:p>
            <a:r>
              <a:rPr lang="en-US" sz="3600" dirty="0" smtClean="0"/>
              <a:t>The example that keeps giving – mass killing events USA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914400"/>
            <a:ext cx="8077200" cy="5363073"/>
          </a:xfrm>
        </p:spPr>
        <p:txBody>
          <a:bodyPr/>
          <a:lstStyle/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940" b="0" dirty="0" smtClean="0"/>
          </a:p>
          <a:p>
            <a:pPr marL="0" indent="0">
              <a:buNone/>
            </a:pPr>
            <a:endParaRPr lang="en-NZ" sz="2940" b="0" dirty="0"/>
          </a:p>
        </p:txBody>
      </p:sp>
      <p:sp>
        <p:nvSpPr>
          <p:cNvPr id="4" name="AutoShape 2" descr="Discord: Talk, Chat &amp; Hang Out - Apps on Google Play"/>
          <p:cNvSpPr>
            <a:spLocks noChangeAspect="1" noChangeArrowheads="1"/>
          </p:cNvSpPr>
          <p:nvPr/>
        </p:nvSpPr>
        <p:spPr bwMode="auto">
          <a:xfrm>
            <a:off x="0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" name="AutoShape 4" descr="Discord: Talk, Chat &amp; Hang Out -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400800" cy="48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Issues we encounter for 330 and PG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0011"/>
            <a:ext cx="80772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We have fewer of case studies with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Rmd</a:t>
            </a:r>
            <a:r>
              <a:rPr lang="en-US" sz="2400" b="0" dirty="0" smtClean="0"/>
              <a:t> code </a:t>
            </a:r>
          </a:p>
          <a:p>
            <a:pPr marL="0" indent="0">
              <a:buNone/>
            </a:pPr>
            <a:r>
              <a:rPr lang="en-US" sz="2400" b="0" dirty="0" smtClean="0"/>
              <a:t>However:</a:t>
            </a:r>
          </a:p>
          <a:p>
            <a:pPr marL="0" indent="0">
              <a:buNone/>
            </a:pPr>
            <a:r>
              <a:rPr lang="en-US" sz="2400" b="0" dirty="0" smtClean="0"/>
              <a:t>Assignments are about copying (topic) adjacent code and hoping to get a good mark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 smtClean="0"/>
              <a:t>Getting students to think about why they are seeing and therefore how the analysis will  ‘pan out’ seems to be a stretch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 smtClean="0"/>
              <a:t>Discord – online copying and pasting…you can hack your way to a good grade and really have no idea what’s really going on</a:t>
            </a:r>
          </a:p>
          <a:p>
            <a:pPr marL="0" indent="0">
              <a:buNone/>
            </a:pPr>
            <a:r>
              <a:rPr lang="en-US" sz="2400" b="0" dirty="0" smtClean="0"/>
              <a:t>Algebra is the biggest source of terror globally!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940" b="0" dirty="0" smtClean="0"/>
          </a:p>
          <a:p>
            <a:pPr marL="0" indent="0">
              <a:buNone/>
            </a:pPr>
            <a:endParaRPr lang="en-NZ" sz="2940" b="0" dirty="0"/>
          </a:p>
        </p:txBody>
      </p:sp>
    </p:spTree>
    <p:extLst>
      <p:ext uri="{BB962C8B-B14F-4D97-AF65-F5344CB8AC3E}">
        <p14:creationId xmlns:p14="http://schemas.microsoft.com/office/powerpoint/2010/main" val="42421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ctr"/>
            <a:r>
              <a:rPr lang="en-AU" altLang="en-US" sz="3600" dirty="0" smtClean="0"/>
              <a:t>Concerns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AU" altLang="en-US" sz="2400" b="0" dirty="0" smtClean="0"/>
              <a:t>Attendance is optional at </a:t>
            </a:r>
            <a:r>
              <a:rPr lang="en-AU" altLang="en-US" sz="2400" b="0" dirty="0" err="1" smtClean="0"/>
              <a:t>UoA</a:t>
            </a:r>
            <a:r>
              <a:rPr lang="en-AU" altLang="en-US" sz="2400" b="0" dirty="0" smtClean="0"/>
              <a:t> as we have recorded lectures (a moronic idea IMHO)</a:t>
            </a:r>
          </a:p>
          <a:p>
            <a:pPr marL="0" indent="0">
              <a:buNone/>
              <a:defRPr/>
            </a:pPr>
            <a:endParaRPr lang="en-AU" altLang="en-US" sz="2400" b="0" dirty="0" smtClean="0"/>
          </a:p>
          <a:p>
            <a:pPr marL="0" indent="0">
              <a:buNone/>
              <a:defRPr/>
            </a:pPr>
            <a:r>
              <a:rPr lang="en-AU" altLang="en-US" sz="2400" b="0" dirty="0" smtClean="0"/>
              <a:t>Students have a talent for forgetting</a:t>
            </a:r>
          </a:p>
          <a:p>
            <a:pPr marL="0" indent="0">
              <a:buNone/>
              <a:defRPr/>
            </a:pPr>
            <a:r>
              <a:rPr lang="en-AU" altLang="en-US" sz="2400" b="0" dirty="0" smtClean="0"/>
              <a:t> </a:t>
            </a:r>
          </a:p>
          <a:p>
            <a:pPr marL="0" indent="0">
              <a:buNone/>
              <a:defRPr/>
            </a:pPr>
            <a:r>
              <a:rPr lang="en-AU" altLang="en-US" sz="2400" b="0" dirty="0" smtClean="0"/>
              <a:t>Massively distracted student population</a:t>
            </a:r>
          </a:p>
          <a:p>
            <a:pPr marL="0" indent="0">
              <a:buNone/>
              <a:defRPr/>
            </a:pPr>
            <a:endParaRPr lang="en-AU" altLang="en-US" sz="2400" b="0" dirty="0"/>
          </a:p>
          <a:p>
            <a:pPr marL="0" indent="0">
              <a:buNone/>
              <a:defRPr/>
            </a:pPr>
            <a:r>
              <a:rPr lang="en-AU" altLang="en-US" sz="2400" b="0" dirty="0" smtClean="0"/>
              <a:t>Failure is not a catastrophe – it’s a signal – that’s all</a:t>
            </a:r>
          </a:p>
          <a:p>
            <a:pPr marL="0" indent="0">
              <a:buNone/>
              <a:defRPr/>
            </a:pPr>
            <a:endParaRPr lang="en-AU" altLang="en-US" sz="2400" b="0" dirty="0"/>
          </a:p>
          <a:p>
            <a:pPr marL="0" indent="0">
              <a:buNone/>
              <a:defRPr/>
            </a:pPr>
            <a:r>
              <a:rPr lang="en-AU" altLang="en-US" sz="2400" b="0" dirty="0" smtClean="0"/>
              <a:t>Silo thinking – theory and practice are unrelated!</a:t>
            </a:r>
          </a:p>
          <a:p>
            <a:pPr marL="0" indent="0">
              <a:buNone/>
              <a:defRPr/>
            </a:pPr>
            <a:endParaRPr lang="en-AU" altLang="en-US" sz="2400" b="0" dirty="0" smtClean="0"/>
          </a:p>
          <a:p>
            <a:pPr marL="0" indent="0">
              <a:buNone/>
              <a:defRPr/>
            </a:pPr>
            <a:r>
              <a:rPr lang="en-AU" altLang="en-US" sz="2400" b="0" dirty="0"/>
              <a:t>E</a:t>
            </a:r>
            <a:r>
              <a:rPr lang="en-AU" altLang="en-US" sz="2400" b="0" dirty="0" smtClean="0"/>
              <a:t>conomy of thought is not prized (be smart about being lazy)</a:t>
            </a:r>
          </a:p>
          <a:p>
            <a:pPr marL="0" indent="0">
              <a:buNone/>
              <a:defRPr/>
            </a:pPr>
            <a:endParaRPr lang="en-AU" altLang="en-US" sz="2400" b="0" dirty="0"/>
          </a:p>
          <a:p>
            <a:pPr marL="0" indent="0">
              <a:buNone/>
              <a:defRPr/>
            </a:pPr>
            <a:endParaRPr lang="en-AU" altLang="en-US" sz="2400" b="0" dirty="0" smtClean="0"/>
          </a:p>
          <a:p>
            <a:pPr marL="0" indent="0">
              <a:buNone/>
              <a:defRPr/>
            </a:pPr>
            <a:endParaRPr lang="en-AU" altLang="en-US" sz="2400" b="0" dirty="0"/>
          </a:p>
          <a:p>
            <a:pPr marL="0" indent="0">
              <a:buNone/>
              <a:defRPr/>
            </a:pPr>
            <a:endParaRPr lang="en-US" altLang="en-US" sz="2000" b="0" dirty="0" smtClean="0"/>
          </a:p>
          <a:p>
            <a:pPr>
              <a:defRPr/>
            </a:pPr>
            <a:endParaRPr lang="en-US" altLang="en-US" sz="2000" b="0" u="sng" dirty="0"/>
          </a:p>
          <a:p>
            <a:pPr>
              <a:defRPr/>
            </a:pPr>
            <a:endParaRPr lang="en-AU" alt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 smtClean="0"/>
              <a:t>Some background…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5029200"/>
          </a:xfrm>
        </p:spPr>
        <p:txBody>
          <a:bodyPr/>
          <a:lstStyle/>
          <a:p>
            <a:pPr marL="287338" indent="-287338">
              <a:defRPr/>
            </a:pPr>
            <a:r>
              <a:rPr lang="en-GB" sz="2400" b="0" dirty="0" err="1" smtClean="0"/>
              <a:t>Uni</a:t>
            </a:r>
            <a:r>
              <a:rPr lang="en-GB" sz="2400" b="0" dirty="0" smtClean="0"/>
              <a:t> of AKL teaches two undergrad courses with GLMs</a:t>
            </a:r>
          </a:p>
          <a:p>
            <a:pPr marL="287338" indent="-287338">
              <a:defRPr/>
            </a:pPr>
            <a:endParaRPr lang="en-GB" sz="2400" b="0" dirty="0"/>
          </a:p>
          <a:p>
            <a:pPr marL="287338" indent="-287338">
              <a:defRPr/>
            </a:pPr>
            <a:r>
              <a:rPr lang="en-GB" sz="2400" b="0" dirty="0" smtClean="0"/>
              <a:t>20x/ 330 – stage 2/stage 3 respectively/ leads to PG</a:t>
            </a:r>
          </a:p>
          <a:p>
            <a:pPr marL="287338" indent="-287338">
              <a:defRPr/>
            </a:pPr>
            <a:r>
              <a:rPr lang="en-GB" sz="2400" b="0" dirty="0" smtClean="0"/>
              <a:t>Team teaching undertaken with consensus from all lecturers</a:t>
            </a:r>
          </a:p>
          <a:p>
            <a:pPr>
              <a:buFont typeface="+mj-lt"/>
              <a:buAutoNum type="arabicPeriod"/>
              <a:defRPr/>
            </a:pPr>
            <a:r>
              <a:rPr lang="en-GB" sz="2400" b="0" dirty="0"/>
              <a:t> </a:t>
            </a:r>
            <a:r>
              <a:rPr lang="en-GB" sz="2400" b="0" dirty="0" smtClean="0"/>
              <a:t>- you don’t like the notes – then change them after </a:t>
            </a:r>
            <a:r>
              <a:rPr lang="en-GB" sz="2400" b="0" dirty="0" smtClean="0"/>
              <a:t>	discussion </a:t>
            </a:r>
            <a:r>
              <a:rPr lang="en-GB" sz="2400" b="0" dirty="0" smtClean="0"/>
              <a:t>and </a:t>
            </a:r>
            <a:r>
              <a:rPr lang="en-GB" sz="2400" b="0" dirty="0" smtClean="0"/>
              <a:t>consensus</a:t>
            </a:r>
            <a:r>
              <a:rPr lang="en-GB" sz="2400" b="0" dirty="0" smtClean="0"/>
              <a:t>!</a:t>
            </a:r>
          </a:p>
          <a:p>
            <a:pPr marL="287338" indent="-287338">
              <a:defRPr/>
            </a:pPr>
            <a:r>
              <a:rPr lang="en-GB" sz="2400" b="0" dirty="0" smtClean="0"/>
              <a:t>-  efficiencies gained and notes refreshed</a:t>
            </a:r>
          </a:p>
          <a:p>
            <a:pPr marL="287338" indent="-287338">
              <a:defRPr/>
            </a:pPr>
            <a:r>
              <a:rPr lang="en-GB" sz="2400" b="0" dirty="0" smtClean="0"/>
              <a:t>300 students in 20x  S1 2023 / 130 in 330 in S2 2023</a:t>
            </a:r>
          </a:p>
          <a:p>
            <a:pPr marL="773113" lvl="1" indent="-295275">
              <a:buFontTx/>
              <a:buChar char="­"/>
              <a:defRPr/>
            </a:pPr>
            <a:r>
              <a:rPr lang="en-GB" b="0" dirty="0" smtClean="0"/>
              <a:t>Course administrator in 20x/ 330 lecture in charge</a:t>
            </a:r>
          </a:p>
          <a:p>
            <a:pPr marL="773113" lvl="1" indent="-295275">
              <a:buFontTx/>
              <a:buChar char="­"/>
              <a:defRPr/>
            </a:pPr>
            <a:r>
              <a:rPr lang="en-GB" b="0" dirty="0" smtClean="0"/>
              <a:t>PG students assist with students questions and marking</a:t>
            </a:r>
          </a:p>
          <a:p>
            <a:pPr marL="773113" lvl="1" indent="-295275">
              <a:buFontTx/>
              <a:buChar char="­"/>
              <a:defRPr/>
            </a:pPr>
            <a:endParaRPr lang="en-GB" dirty="0" smtClean="0"/>
          </a:p>
          <a:p>
            <a:pPr marL="773113" lvl="1" indent="-295275">
              <a:buFontTx/>
              <a:buChar char="­"/>
              <a:defRPr/>
            </a:pPr>
            <a:endParaRPr lang="en-GB" sz="2800" dirty="0" smtClean="0"/>
          </a:p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545038"/>
            <a:ext cx="5549721" cy="3312962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 smtClean="0"/>
              <a:t>20x getting started…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5029200"/>
          </a:xfrm>
        </p:spPr>
        <p:txBody>
          <a:bodyPr/>
          <a:lstStyle/>
          <a:p>
            <a:pPr marL="287338" indent="-287338">
              <a:defRPr/>
            </a:pPr>
            <a:r>
              <a:rPr lang="en-GB" sz="1800" dirty="0" smtClean="0"/>
              <a:t>Reproducible</a:t>
            </a:r>
            <a:r>
              <a:rPr lang="en-GB" sz="1800" b="0" dirty="0" smtClean="0"/>
              <a:t> research encouraged so R studio is required</a:t>
            </a:r>
          </a:p>
          <a:p>
            <a:pPr marL="287338" indent="-287338">
              <a:defRPr/>
            </a:pPr>
            <a:r>
              <a:rPr lang="en-GB" sz="1800" b="0" dirty="0" smtClean="0"/>
              <a:t>Download R/</a:t>
            </a:r>
            <a:r>
              <a:rPr lang="en-GB" sz="1800" b="0" dirty="0" err="1" smtClean="0"/>
              <a:t>Rstudio</a:t>
            </a:r>
            <a:r>
              <a:rPr lang="en-GB" sz="1800" b="0" dirty="0" smtClean="0"/>
              <a:t> </a:t>
            </a:r>
            <a:endParaRPr lang="en-GB" sz="1800" b="0" dirty="0"/>
          </a:p>
          <a:p>
            <a:pPr marL="287338" indent="-287338">
              <a:defRPr/>
            </a:pPr>
            <a:r>
              <a:rPr lang="en-GB" sz="1800" b="0" dirty="0" smtClean="0"/>
              <a:t>Added an extra assignment to get over fear </a:t>
            </a:r>
            <a:r>
              <a:rPr lang="en-GB" sz="1800" b="0" dirty="0"/>
              <a:t>o</a:t>
            </a:r>
            <a:r>
              <a:rPr lang="en-GB" sz="1800" b="0" dirty="0" smtClean="0"/>
              <a:t>f programming</a:t>
            </a:r>
          </a:p>
          <a:p>
            <a:pPr marL="287338" indent="-287338">
              <a:defRPr/>
            </a:pPr>
            <a:r>
              <a:rPr lang="en-GB" sz="1800" b="0" dirty="0" smtClean="0"/>
              <a:t>/new environment (name/simple plot/ simple analysis)</a:t>
            </a:r>
          </a:p>
          <a:p>
            <a:pPr marL="287338" indent="-287338">
              <a:defRPr/>
            </a:pPr>
            <a:endParaRPr lang="en-GB" sz="1800" b="0" dirty="0" smtClean="0"/>
          </a:p>
          <a:p>
            <a:pPr marL="287338" indent="-287338">
              <a:defRPr/>
            </a:pPr>
            <a:r>
              <a:rPr lang="en-GB" sz="1800" dirty="0" smtClean="0"/>
              <a:t>Foundational idea: start with the linear model</a:t>
            </a:r>
          </a:p>
          <a:p>
            <a:pPr marL="287338" indent="-287338">
              <a:defRPr/>
            </a:pPr>
            <a:r>
              <a:rPr lang="en-GB" sz="1800" b="0" dirty="0" smtClean="0"/>
              <a:t>In the beginning there was the straight line</a:t>
            </a:r>
          </a:p>
          <a:p>
            <a:pPr marL="0" indent="0">
              <a:buNone/>
              <a:defRPr/>
            </a:pPr>
            <a:r>
              <a:rPr lang="en-GB" sz="1800" b="0" dirty="0"/>
              <a:t>	</a:t>
            </a:r>
            <a:r>
              <a:rPr lang="en-GB" sz="1800" b="0" dirty="0" smtClean="0"/>
              <a:t>+ random stuff</a:t>
            </a:r>
          </a:p>
          <a:p>
            <a:pPr marL="0" indent="0">
              <a:buNone/>
              <a:defRPr/>
            </a:pPr>
            <a:endParaRPr lang="en-GB" sz="1800" b="0" dirty="0"/>
          </a:p>
          <a:p>
            <a:pPr marL="0" indent="0">
              <a:buNone/>
              <a:defRPr/>
            </a:pPr>
            <a:endParaRPr lang="en-GB" sz="1800" b="0" dirty="0" smtClean="0"/>
          </a:p>
          <a:p>
            <a:pPr marL="287338" indent="-287338">
              <a:defRPr/>
            </a:pPr>
            <a:endParaRPr lang="en-GB" sz="2800" dirty="0" smtClean="0"/>
          </a:p>
          <a:p>
            <a:pPr marL="287338" indent="-287338">
              <a:defRPr/>
            </a:pPr>
            <a:endParaRPr lang="en-GB" sz="2800" dirty="0" smtClean="0"/>
          </a:p>
          <a:p>
            <a:pPr marL="773113" lvl="1" indent="-295275">
              <a:buFontTx/>
              <a:buChar char="­"/>
              <a:defRPr/>
            </a:pPr>
            <a:endParaRPr lang="en-GB" sz="2800" dirty="0" smtClean="0"/>
          </a:p>
          <a:p>
            <a:pPr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8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1143000"/>
          </a:xfrm>
        </p:spPr>
        <p:txBody>
          <a:bodyPr/>
          <a:lstStyle/>
          <a:p>
            <a:r>
              <a:rPr lang="en-GB" altLang="en-US" sz="3600" dirty="0" smtClean="0"/>
              <a:t>Trend + scatter &amp; the model statement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143000"/>
            <a:ext cx="7924800" cy="5029200"/>
          </a:xfrm>
        </p:spPr>
        <p:txBody>
          <a:bodyPr/>
          <a:lstStyle/>
          <a:p>
            <a:pPr marL="287338" indent="-287338">
              <a:defRPr/>
            </a:pPr>
            <a:endParaRPr lang="en-GB" sz="2800" dirty="0" smtClean="0"/>
          </a:p>
          <a:p>
            <a:pPr marL="773113" lvl="1" indent="-295275">
              <a:buFontTx/>
              <a:buChar char="­"/>
              <a:defRPr/>
            </a:pPr>
            <a:endParaRPr lang="en-GB" sz="2800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3" y="836576"/>
            <a:ext cx="5315755" cy="3023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763" y="5334000"/>
            <a:ext cx="1767489" cy="613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9" y="4162822"/>
            <a:ext cx="4933889" cy="2902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11" y="4505665"/>
            <a:ext cx="4396742" cy="2352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557752"/>
            <a:ext cx="4012582" cy="6451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75128" y="1657878"/>
            <a:ext cx="31164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Y </a:t>
            </a:r>
            <a:r>
              <a:rPr lang="en-US" dirty="0" err="1" smtClean="0">
                <a:latin typeface="+mn-lt"/>
              </a:rPr>
              <a:t>cntns</a:t>
            </a:r>
            <a:r>
              <a:rPr lang="en-US" dirty="0" smtClean="0">
                <a:latin typeface="+mn-lt"/>
              </a:rPr>
              <a:t> X </a:t>
            </a:r>
            <a:r>
              <a:rPr lang="en-US" dirty="0" err="1" smtClean="0">
                <a:latin typeface="+mn-lt"/>
              </a:rPr>
              <a:t>cntns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If it looks like a straight line then fit a straight line…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R</a:t>
            </a:r>
            <a:r>
              <a:rPr lang="en-US" baseline="30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is % of variation explained by using only intercept and slope (two numbers).</a:t>
            </a:r>
            <a:endParaRPr lang="en-NZ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74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1143000"/>
          </a:xfrm>
        </p:spPr>
        <p:txBody>
          <a:bodyPr/>
          <a:lstStyle/>
          <a:p>
            <a:r>
              <a:rPr lang="en-GB" altLang="en-US" sz="3600" dirty="0" smtClean="0"/>
              <a:t>Factor variables (two levels)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143000"/>
            <a:ext cx="7924800" cy="5029200"/>
          </a:xfrm>
        </p:spPr>
        <p:txBody>
          <a:bodyPr/>
          <a:lstStyle/>
          <a:p>
            <a:pPr marL="477838" lvl="1" indent="0">
              <a:buNone/>
              <a:defRPr/>
            </a:pPr>
            <a:endParaRPr lang="en-GB" sz="2800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5614517"/>
            <a:ext cx="1767489" cy="613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79" y="3454120"/>
            <a:ext cx="4012582" cy="645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06" y="3989691"/>
            <a:ext cx="4820194" cy="28440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35190" y="1901943"/>
            <a:ext cx="3804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Two sample t-test is</a:t>
            </a:r>
          </a:p>
          <a:p>
            <a:r>
              <a:rPr lang="en-US" dirty="0" smtClean="0">
                <a:latin typeface="+mj-lt"/>
              </a:rPr>
              <a:t>SLR with a dummy </a:t>
            </a:r>
          </a:p>
          <a:p>
            <a:r>
              <a:rPr lang="en-US" dirty="0" smtClean="0">
                <a:latin typeface="+mj-lt"/>
              </a:rPr>
              <a:t>Variable (Attend=Yes/No) </a:t>
            </a:r>
            <a:endParaRPr lang="en-NZ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61" y="4232243"/>
            <a:ext cx="3366639" cy="3586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544" y="1069898"/>
            <a:ext cx="4271451" cy="25174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12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1143000"/>
          </a:xfrm>
        </p:spPr>
        <p:txBody>
          <a:bodyPr/>
          <a:lstStyle/>
          <a:p>
            <a:r>
              <a:rPr lang="en-GB" altLang="en-US" sz="3600" dirty="0" smtClean="0"/>
              <a:t>Mixing it up.. Factors with an X (</a:t>
            </a:r>
            <a:r>
              <a:rPr lang="en-GB" altLang="en-US" sz="3600" dirty="0" err="1" smtClean="0"/>
              <a:t>cntns</a:t>
            </a:r>
            <a:r>
              <a:rPr lang="en-GB" altLang="en-US" sz="3600" dirty="0" smtClean="0"/>
              <a:t>)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143000"/>
            <a:ext cx="7924800" cy="5029200"/>
          </a:xfrm>
        </p:spPr>
        <p:txBody>
          <a:bodyPr/>
          <a:lstStyle/>
          <a:p>
            <a:pPr marL="477838" lvl="1" indent="0">
              <a:buNone/>
              <a:defRPr/>
            </a:pPr>
            <a:endParaRPr lang="en-GB" sz="2800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5134810"/>
            <a:ext cx="1767489" cy="6133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83601" y="1496527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Two straight lines for each</a:t>
            </a:r>
          </a:p>
          <a:p>
            <a:r>
              <a:rPr lang="en-US" dirty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evel of dummy variable.</a:t>
            </a:r>
          </a:p>
          <a:p>
            <a:r>
              <a:rPr lang="en-US" dirty="0" smtClean="0">
                <a:latin typeface="+mj-lt"/>
              </a:rPr>
              <a:t>Not parallel in this case.</a:t>
            </a:r>
          </a:p>
          <a:p>
            <a:r>
              <a:rPr lang="en-US" dirty="0" smtClean="0">
                <a:latin typeface="+mj-lt"/>
              </a:rPr>
              <a:t>Extends to factors with more then two levels.</a:t>
            </a:r>
            <a:endParaRPr lang="en-NZ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2" y="1252675"/>
            <a:ext cx="4659058" cy="2426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08" y="3491340"/>
            <a:ext cx="4410597" cy="3091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3367" y="3878333"/>
            <a:ext cx="5933665" cy="4201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34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8" y="775947"/>
            <a:ext cx="4672471" cy="272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74" y="3347453"/>
            <a:ext cx="5149711" cy="3107624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1143000"/>
          </a:xfrm>
        </p:spPr>
        <p:txBody>
          <a:bodyPr/>
          <a:lstStyle/>
          <a:p>
            <a:r>
              <a:rPr lang="en-GB" altLang="en-US" sz="3600" dirty="0" smtClean="0"/>
              <a:t>Exceptions - curves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066800"/>
            <a:ext cx="7924800" cy="5029200"/>
          </a:xfrm>
        </p:spPr>
        <p:txBody>
          <a:bodyPr/>
          <a:lstStyle/>
          <a:p>
            <a:pPr marL="477838" lvl="1" indent="0">
              <a:buNone/>
              <a:defRPr/>
            </a:pPr>
            <a:endParaRPr lang="en-GB" sz="2800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580" y="4925811"/>
            <a:ext cx="1767489" cy="6133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1600" y="1901943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If it doesn’t look like a straight line then don’t fit a straight line. Do something else.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Does it have  constant scatter or not…</a:t>
            </a:r>
            <a:endParaRPr lang="en-NZ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384" y="4610079"/>
            <a:ext cx="3374160" cy="4422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89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78" y="3388978"/>
            <a:ext cx="4754967" cy="3004225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1143000"/>
          </a:xfrm>
        </p:spPr>
        <p:txBody>
          <a:bodyPr/>
          <a:lstStyle/>
          <a:p>
            <a:r>
              <a:rPr lang="en-GB" altLang="en-US" sz="3600" dirty="0" smtClean="0"/>
              <a:t>Exceptions – exponential relationships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143000"/>
            <a:ext cx="7924800" cy="5029200"/>
          </a:xfrm>
        </p:spPr>
        <p:txBody>
          <a:bodyPr/>
          <a:lstStyle/>
          <a:p>
            <a:pPr marL="477838" lvl="1" indent="0">
              <a:buNone/>
              <a:defRPr/>
            </a:pPr>
            <a:endParaRPr lang="en-GB" sz="2800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662517"/>
            <a:ext cx="1767489" cy="6133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1600" y="1901943"/>
            <a:ext cx="396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If it doesn’t look like a straight line then don’t fit a straight line.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Depreciation is about % </a:t>
            </a:r>
          </a:p>
          <a:p>
            <a:r>
              <a:rPr lang="en-US" smtClean="0">
                <a:latin typeface="+mj-lt"/>
              </a:rPr>
              <a:t>decrease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Does it have  constant scatter or not…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1" y="1143000"/>
            <a:ext cx="4095482" cy="2250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 bwMode="auto">
          <a:xfrm>
            <a:off x="6019800" y="4662517"/>
            <a:ext cx="1676400" cy="61338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6068786" y="4662518"/>
            <a:ext cx="1627414" cy="6133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6092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9" y="4408902"/>
            <a:ext cx="4203787" cy="2272847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1143000"/>
          </a:xfrm>
        </p:spPr>
        <p:txBody>
          <a:bodyPr/>
          <a:lstStyle/>
          <a:p>
            <a:r>
              <a:rPr lang="en-GB" altLang="en-US" sz="3600" dirty="0" smtClean="0"/>
              <a:t>Exceptions – exponential relationships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143000"/>
            <a:ext cx="7924800" cy="5029200"/>
          </a:xfrm>
        </p:spPr>
        <p:txBody>
          <a:bodyPr/>
          <a:lstStyle/>
          <a:p>
            <a:pPr marL="477838" lvl="1" indent="0">
              <a:buNone/>
              <a:defRPr/>
            </a:pPr>
            <a:endParaRPr lang="en-GB" sz="2800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203" y="5253872"/>
            <a:ext cx="1767489" cy="6133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1600" y="1901943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Torture it until it submits to a straight line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Does it have  constant scatter or not?</a:t>
            </a:r>
          </a:p>
          <a:p>
            <a:r>
              <a:rPr lang="en-US" dirty="0" smtClean="0">
                <a:latin typeface="+mj-lt"/>
              </a:rPr>
              <a:t> </a:t>
            </a:r>
          </a:p>
          <a:p>
            <a:r>
              <a:rPr lang="en-US" dirty="0" smtClean="0">
                <a:latin typeface="+mj-lt"/>
              </a:rPr>
              <a:t>Interpret in terms of median prices 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19" y="1123407"/>
            <a:ext cx="4365603" cy="24416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292" y="3750246"/>
            <a:ext cx="3048000" cy="3310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67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Comet">
  <a:themeElements>
    <a:clrScheme name="">
      <a:dk1>
        <a:srgbClr val="000000"/>
      </a:dk1>
      <a:lt1>
        <a:srgbClr val="FFFFFF"/>
      </a:lt1>
      <a:dk2>
        <a:srgbClr val="000000"/>
      </a:dk2>
      <a:lt2>
        <a:srgbClr val="FFCC66"/>
      </a:lt2>
      <a:accent1>
        <a:srgbClr val="3366FF"/>
      </a:accent1>
      <a:accent2>
        <a:srgbClr val="00CCCC"/>
      </a:accent2>
      <a:accent3>
        <a:srgbClr val="AAAAAA"/>
      </a:accent3>
      <a:accent4>
        <a:srgbClr val="DADADA"/>
      </a:accent4>
      <a:accent5>
        <a:srgbClr val="ADB8FF"/>
      </a:accent5>
      <a:accent6>
        <a:srgbClr val="00B9B9"/>
      </a:accent6>
      <a:hlink>
        <a:srgbClr val="FF0033"/>
      </a:hlink>
      <a:folHlink>
        <a:srgbClr val="CCEC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et 1">
        <a:dk1>
          <a:srgbClr val="000080"/>
        </a:dk1>
        <a:lt1>
          <a:srgbClr val="FFFFFF"/>
        </a:lt1>
        <a:dk2>
          <a:srgbClr val="000000"/>
        </a:dk2>
        <a:lt2>
          <a:srgbClr val="FFCC66"/>
        </a:lt2>
        <a:accent1>
          <a:srgbClr val="3366FF"/>
        </a:accent1>
        <a:accent2>
          <a:srgbClr val="00CCCC"/>
        </a:accent2>
        <a:accent3>
          <a:srgbClr val="AAAAAA"/>
        </a:accent3>
        <a:accent4>
          <a:srgbClr val="DADADA"/>
        </a:accent4>
        <a:accent5>
          <a:srgbClr val="ADB8FF"/>
        </a:accent5>
        <a:accent6>
          <a:srgbClr val="00B9B9"/>
        </a:accent6>
        <a:hlink>
          <a:srgbClr val="FF0033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et 2">
        <a:dk1>
          <a:srgbClr val="000066"/>
        </a:dk1>
        <a:lt1>
          <a:srgbClr val="99CCFF"/>
        </a:lt1>
        <a:dk2>
          <a:srgbClr val="3366CC"/>
        </a:dk2>
        <a:lt2>
          <a:srgbClr val="000080"/>
        </a:lt2>
        <a:accent1>
          <a:srgbClr val="CCECFF"/>
        </a:accent1>
        <a:accent2>
          <a:srgbClr val="CCFFCC"/>
        </a:accent2>
        <a:accent3>
          <a:srgbClr val="CAE2FF"/>
        </a:accent3>
        <a:accent4>
          <a:srgbClr val="000056"/>
        </a:accent4>
        <a:accent5>
          <a:srgbClr val="E2F4FF"/>
        </a:accent5>
        <a:accent6>
          <a:srgbClr val="B9E7B9"/>
        </a:accent6>
        <a:hlink>
          <a:srgbClr val="FFCC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et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EAEAEA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B8B8B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et 4">
        <a:dk1>
          <a:srgbClr val="000000"/>
        </a:dk1>
        <a:lt1>
          <a:srgbClr val="FFFFFF"/>
        </a:lt1>
        <a:dk2>
          <a:srgbClr val="003366"/>
        </a:dk2>
        <a:lt2>
          <a:srgbClr val="FF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et 5">
        <a:dk1>
          <a:srgbClr val="000000"/>
        </a:dk1>
        <a:lt1>
          <a:srgbClr val="0099FF"/>
        </a:lt1>
        <a:dk2>
          <a:srgbClr val="000099"/>
        </a:dk2>
        <a:lt2>
          <a:srgbClr val="000066"/>
        </a:lt2>
        <a:accent1>
          <a:srgbClr val="99CCFF"/>
        </a:accent1>
        <a:accent2>
          <a:srgbClr val="FFFFCC"/>
        </a:accent2>
        <a:accent3>
          <a:srgbClr val="AACAFF"/>
        </a:accent3>
        <a:accent4>
          <a:srgbClr val="000000"/>
        </a:accent4>
        <a:accent5>
          <a:srgbClr val="CAE2FF"/>
        </a:accent5>
        <a:accent6>
          <a:srgbClr val="E7E7B9"/>
        </a:accent6>
        <a:hlink>
          <a:srgbClr val="00CCCC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et 6">
        <a:dk1>
          <a:srgbClr val="000000"/>
        </a:dk1>
        <a:lt1>
          <a:srgbClr val="FFFFFF"/>
        </a:lt1>
        <a:dk2>
          <a:srgbClr val="660066"/>
        </a:dk2>
        <a:lt2>
          <a:srgbClr val="FFCC66"/>
        </a:lt2>
        <a:accent1>
          <a:srgbClr val="6600CC"/>
        </a:accent1>
        <a:accent2>
          <a:srgbClr val="0099CC"/>
        </a:accent2>
        <a:accent3>
          <a:srgbClr val="B8AAB8"/>
        </a:accent3>
        <a:accent4>
          <a:srgbClr val="DADADA"/>
        </a:accent4>
        <a:accent5>
          <a:srgbClr val="B8AAE2"/>
        </a:accent5>
        <a:accent6>
          <a:srgbClr val="008AB9"/>
        </a:accent6>
        <a:hlink>
          <a:srgbClr val="CC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87EA7181B70E4DB30C46F84D846836" ma:contentTypeVersion="13" ma:contentTypeDescription="Create a new document." ma:contentTypeScope="" ma:versionID="0f8f527b955608969b9b256a025c71e0">
  <xsd:schema xmlns:xsd="http://www.w3.org/2001/XMLSchema" xmlns:xs="http://www.w3.org/2001/XMLSchema" xmlns:p="http://schemas.microsoft.com/office/2006/metadata/properties" xmlns:ns3="c18b0138-56eb-466f-9a4f-30ccd93c280d" targetNamespace="http://schemas.microsoft.com/office/2006/metadata/properties" ma:root="true" ma:fieldsID="de747c87ed26964380fd29ab81b24469" ns3:_="">
    <xsd:import namespace="c18b0138-56eb-466f-9a4f-30ccd93c28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8b0138-56eb-466f-9a4f-30ccd93c2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D0F034-D8E7-4587-9E8B-7610C49D97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8b0138-56eb-466f-9a4f-30ccd93c2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025858-C452-4AC2-ABE6-F57F5D7B2A6B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c18b0138-56eb-466f-9a4f-30ccd93c280d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66D744B-0DF5-45BE-B38E-5C30D683BA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14593</TotalTime>
  <Words>963</Words>
  <Application>Microsoft Office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Impact</vt:lpstr>
      <vt:lpstr>Symbol</vt:lpstr>
      <vt:lpstr>Times New Roman</vt:lpstr>
      <vt:lpstr>Comet</vt:lpstr>
      <vt:lpstr>   Teaching GLMs to Undergraduates and Graduates - Challenges and Successes  Andrew Balemi University of Auckland</vt:lpstr>
      <vt:lpstr>Some background…</vt:lpstr>
      <vt:lpstr>20x getting started…</vt:lpstr>
      <vt:lpstr>Trend + scatter &amp; the model statement</vt:lpstr>
      <vt:lpstr>Factor variables (two levels)</vt:lpstr>
      <vt:lpstr>Mixing it up.. Factors with an X (cntns)</vt:lpstr>
      <vt:lpstr>Exceptions - curves</vt:lpstr>
      <vt:lpstr>Exceptions – exponential relationships</vt:lpstr>
      <vt:lpstr>Exceptions – exponential relationships</vt:lpstr>
      <vt:lpstr>Big ideas (linear model)</vt:lpstr>
      <vt:lpstr>Transition to GLMs (Poisson)</vt:lpstr>
      <vt:lpstr>Transition to GLMs (Binomial)</vt:lpstr>
      <vt:lpstr>Issues with LM to GLMs</vt:lpstr>
      <vt:lpstr>Issues we encounter for 20x</vt:lpstr>
      <vt:lpstr>Transitioning to 330</vt:lpstr>
      <vt:lpstr>Transitioning to 330</vt:lpstr>
      <vt:lpstr>The example that keeps giving – mass killing events USA</vt:lpstr>
      <vt:lpstr>Issues we encounter for 330 and PG</vt:lpstr>
      <vt:lpstr>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Tracking to measure Campaign Effectiveness</dc:title>
  <dc:creator>Dick Brunton</dc:creator>
  <cp:lastModifiedBy>Andrew Balemi</cp:lastModifiedBy>
  <cp:revision>231</cp:revision>
  <cp:lastPrinted>2015-08-20T03:18:34Z</cp:lastPrinted>
  <dcterms:created xsi:type="dcterms:W3CDTF">1998-11-08T21:36:24Z</dcterms:created>
  <dcterms:modified xsi:type="dcterms:W3CDTF">2023-11-27T09:12:21Z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0x0101001387EA7181B70E4DB30C46F84D846836</vt:lpwstr>
  </property>
</Properties>
</file>