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  <p:sldId id="264" r:id="rId10"/>
    <p:sldId id="266" r:id="rId11"/>
    <p:sldId id="270" r:id="rId12"/>
    <p:sldId id="265" r:id="rId13"/>
    <p:sldId id="269" r:id="rId14"/>
    <p:sldId id="267" r:id="rId15"/>
    <p:sldId id="268" r:id="rId16"/>
    <p:sldId id="272" r:id="rId17"/>
    <p:sldId id="271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/>
  </p:normalViewPr>
  <p:slideViewPr>
    <p:cSldViewPr snapToGrid="0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CE5A-901D-7431-AA9F-57B139233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901" y="3428998"/>
            <a:ext cx="7992093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Bayesian Networks for Hypothesis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458DF-E9AE-51BA-EA10-C6BD2059E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Beatrix Jones, University of Auckland</a:t>
            </a:r>
          </a:p>
          <a:p>
            <a:r>
              <a:rPr lang="en-US" dirty="0"/>
              <a:t>Joint work with </a:t>
            </a:r>
            <a:r>
              <a:rPr lang="en-US" dirty="0" err="1"/>
              <a:t>Innocenter</a:t>
            </a:r>
            <a:r>
              <a:rPr lang="en-US" dirty="0"/>
              <a:t> </a:t>
            </a:r>
            <a:r>
              <a:rPr lang="en-US" dirty="0" err="1"/>
              <a:t>Amima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08DB9-3EB0-EABD-20FF-536955DE7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01" y="59656"/>
            <a:ext cx="4628715" cy="879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8E232-DF5D-E350-6817-57C77D83C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10" y="13081"/>
            <a:ext cx="3239784" cy="899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61B8B-2C9F-C691-E90C-6B45EBC1A1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588" y="36368"/>
            <a:ext cx="2187558" cy="92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9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F348-CB3F-218A-34EE-97DE584D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7968"/>
            <a:ext cx="7958331" cy="1077229"/>
          </a:xfrm>
        </p:spPr>
        <p:txBody>
          <a:bodyPr/>
          <a:lstStyle/>
          <a:p>
            <a:r>
              <a:rPr lang="en-US" dirty="0"/>
              <a:t>Case study: leaf roll virus (</a:t>
            </a:r>
            <a:r>
              <a:rPr lang="en-US" dirty="0" err="1"/>
              <a:t>GLRaV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0A57-3EF9-910D-5B0E-7DFCD71E3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138" y="985838"/>
            <a:ext cx="10186987" cy="5872161"/>
          </a:xfrm>
        </p:spPr>
        <p:txBody>
          <a:bodyPr>
            <a:normAutofit/>
          </a:bodyPr>
          <a:lstStyle/>
          <a:p>
            <a:r>
              <a:rPr lang="en-US" sz="2400" dirty="0"/>
              <a:t>Discussion with Plant and Food Scientists Vaughn Bell , Robin MacDiarmid, </a:t>
            </a:r>
            <a:r>
              <a:rPr lang="en-US" sz="2400" dirty="0" err="1"/>
              <a:t>Karmun</a:t>
            </a:r>
            <a:r>
              <a:rPr lang="en-US" sz="2400" dirty="0"/>
              <a:t> </a:t>
            </a:r>
            <a:r>
              <a:rPr lang="en-US" sz="2400" dirty="0" err="1"/>
              <a:t>Chooi</a:t>
            </a:r>
            <a:endParaRPr lang="en-US" sz="2400" dirty="0"/>
          </a:p>
          <a:p>
            <a:r>
              <a:rPr lang="en-US" sz="2400" dirty="0"/>
              <a:t>What’s expected:</a:t>
            </a:r>
          </a:p>
          <a:p>
            <a:pPr lvl="1"/>
            <a:r>
              <a:rPr lang="en-US" sz="2400" dirty="0"/>
              <a:t>Virus carried by mealybugs (measured via traps)</a:t>
            </a:r>
          </a:p>
          <a:p>
            <a:pPr lvl="1"/>
            <a:r>
              <a:rPr lang="en-US" sz="2400" dirty="0"/>
              <a:t>Mealybugs can eat grapevine, or appealing ground cover plants.</a:t>
            </a:r>
          </a:p>
          <a:p>
            <a:pPr lvl="1"/>
            <a:r>
              <a:rPr lang="en-US" sz="2400" dirty="0"/>
              <a:t>Virus has visual symptoms in red varieties only,  but seroprevalence assessed in Sauvignon </a:t>
            </a:r>
            <a:r>
              <a:rPr lang="en-US" sz="2400" dirty="0" err="1"/>
              <a:t>blanc</a:t>
            </a:r>
            <a:endParaRPr lang="en-US" sz="2400" dirty="0"/>
          </a:p>
          <a:p>
            <a:r>
              <a:rPr lang="en-US" sz="2600" dirty="0"/>
              <a:t>Note: incidence is quarter root transformed</a:t>
            </a:r>
          </a:p>
        </p:txBody>
      </p:sp>
    </p:spTree>
    <p:extLst>
      <p:ext uri="{BB962C8B-B14F-4D97-AF65-F5344CB8AC3E}">
        <p14:creationId xmlns:p14="http://schemas.microsoft.com/office/powerpoint/2010/main" val="116027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1CE3-7726-57F8-AE22-143B4854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408006"/>
            <a:ext cx="7958331" cy="1077229"/>
          </a:xfrm>
        </p:spPr>
        <p:txBody>
          <a:bodyPr/>
          <a:lstStyle/>
          <a:p>
            <a:r>
              <a:rPr lang="en-US" dirty="0"/>
              <a:t>Case study: leaf roll virus (</a:t>
            </a:r>
            <a:r>
              <a:rPr lang="en-US" dirty="0" err="1"/>
              <a:t>GLRaV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EC7C-CA18-25A2-5437-4B44A911E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836" y="1794941"/>
            <a:ext cx="7796540" cy="4805884"/>
          </a:xfrm>
        </p:spPr>
        <p:txBody>
          <a:bodyPr>
            <a:normAutofit/>
          </a:bodyPr>
          <a:lstStyle/>
          <a:p>
            <a:r>
              <a:rPr lang="en-US" sz="2600" dirty="0"/>
              <a:t>Questions as we discuss the network:</a:t>
            </a:r>
          </a:p>
          <a:p>
            <a:pPr lvl="1"/>
            <a:r>
              <a:rPr lang="en-US" sz="2400" dirty="0"/>
              <a:t>Are expected things there/absent?</a:t>
            </a:r>
          </a:p>
          <a:p>
            <a:pPr lvl="1"/>
            <a:r>
              <a:rPr lang="en-US" sz="2400" dirty="0"/>
              <a:t>Are some variables acting as proxies for others?</a:t>
            </a:r>
          </a:p>
          <a:p>
            <a:pPr lvl="1"/>
            <a:r>
              <a:rPr lang="en-US" sz="2400" dirty="0"/>
              <a:t>Any arrows that make more sense in the opposite direction?</a:t>
            </a:r>
          </a:p>
          <a:p>
            <a:pPr lvl="1"/>
            <a:r>
              <a:rPr lang="en-US" sz="2400" dirty="0"/>
              <a:t>Anything interesting that should be investigated further?</a:t>
            </a:r>
          </a:p>
          <a:p>
            <a:pPr lvl="1"/>
            <a:r>
              <a:rPr lang="en-US" sz="2400" dirty="0"/>
              <a:t>Anything crazy?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9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1F9051-9C07-8A1A-3973-93E4C99B0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719" y="78294"/>
            <a:ext cx="9035186" cy="67797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47700D-D737-783E-689C-A5F52D98087D}"/>
              </a:ext>
            </a:extLst>
          </p:cNvPr>
          <p:cNvSpPr txBox="1"/>
          <p:nvPr/>
        </p:nvSpPr>
        <p:spPr>
          <a:xfrm>
            <a:off x="2228850" y="4900612"/>
            <a:ext cx="6986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Blue= positive association (or higher under Contemporary management)</a:t>
            </a:r>
          </a:p>
          <a:p>
            <a:r>
              <a:rPr lang="en-US" dirty="0">
                <a:solidFill>
                  <a:srgbClr val="C00000"/>
                </a:solidFill>
              </a:rPr>
              <a:t>Red= negative association</a:t>
            </a:r>
          </a:p>
          <a:p>
            <a:r>
              <a:rPr lang="en-US" dirty="0">
                <a:solidFill>
                  <a:schemeClr val="bg1"/>
                </a:solidFill>
              </a:rPr>
              <a:t>Black= It depends</a:t>
            </a:r>
          </a:p>
          <a:p>
            <a:r>
              <a:rPr lang="en-US" dirty="0">
                <a:solidFill>
                  <a:schemeClr val="bg1"/>
                </a:solidFill>
              </a:rPr>
              <a:t>Dashed= lower confidence</a:t>
            </a:r>
          </a:p>
        </p:txBody>
      </p:sp>
    </p:spTree>
    <p:extLst>
      <p:ext uri="{BB962C8B-B14F-4D97-AF65-F5344CB8AC3E}">
        <p14:creationId xmlns:p14="http://schemas.microsoft.com/office/powerpoint/2010/main" val="73703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78ED-C560-8E8B-13A1-D021E726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provide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C2040-2968-E5C1-4527-A9C0B407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Regression models using parents, standardized coefficients for continuous predictors.</a:t>
            </a:r>
          </a:p>
          <a:p>
            <a:r>
              <a:rPr lang="en-US" sz="2800" dirty="0"/>
              <a:t>Correlations of indirect effects and outcomes, conditional on discrete predictors if relevant. </a:t>
            </a:r>
          </a:p>
          <a:p>
            <a:r>
              <a:rPr lang="en-US" sz="2800" dirty="0"/>
              <a:t>Plots to give a sense of how much results driven by individual observations</a:t>
            </a:r>
          </a:p>
        </p:txBody>
      </p:sp>
    </p:spTree>
    <p:extLst>
      <p:ext uri="{BB962C8B-B14F-4D97-AF65-F5344CB8AC3E}">
        <p14:creationId xmlns:p14="http://schemas.microsoft.com/office/powerpoint/2010/main" val="1126416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5FB3-E5CF-3059-9857-6C7B2EC5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regression coefficients</a:t>
            </a:r>
          </a:p>
        </p:txBody>
      </p:sp>
      <p:pic>
        <p:nvPicPr>
          <p:cNvPr id="5" name="Content Placeholder 4" descr="A table of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125925CB-DBA1-DA4A-FDFE-07C6B2893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2066959"/>
            <a:ext cx="11419675" cy="3975588"/>
          </a:xfrm>
        </p:spPr>
      </p:pic>
    </p:spTree>
    <p:extLst>
      <p:ext uri="{BB962C8B-B14F-4D97-AF65-F5344CB8AC3E}">
        <p14:creationId xmlns:p14="http://schemas.microsoft.com/office/powerpoint/2010/main" val="138651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0E54-57F8-D8CE-AB80-C17E9E9C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C78C-3910-DB86-3A6A-B863A37B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885285"/>
            <a:ext cx="9084239" cy="4164659"/>
          </a:xfrm>
        </p:spPr>
        <p:txBody>
          <a:bodyPr>
            <a:normAutofit/>
          </a:bodyPr>
          <a:lstStyle/>
          <a:p>
            <a:r>
              <a:rPr lang="en-US" sz="2400" dirty="0"/>
              <a:t>Synthetic Botrytis fungicide—likely a proxy for non-herbicide Management Style (Organic vs non-herbicide only)</a:t>
            </a:r>
          </a:p>
          <a:p>
            <a:r>
              <a:rPr lang="en-US" sz="2400" dirty="0"/>
              <a:t>PC2 of the eukaryote community at harvest</a:t>
            </a:r>
          </a:p>
          <a:p>
            <a:endParaRPr lang="en-US" sz="2400" dirty="0"/>
          </a:p>
          <a:p>
            <a:pPr lvl="1"/>
            <a:r>
              <a:rPr lang="en-US" sz="2400" dirty="0"/>
              <a:t>No mealybugs, no region/variety effect</a:t>
            </a:r>
          </a:p>
          <a:p>
            <a:pPr lvl="1"/>
            <a:r>
              <a:rPr lang="en-US" sz="2400" dirty="0"/>
              <a:t>Network is overfit?</a:t>
            </a:r>
          </a:p>
        </p:txBody>
      </p:sp>
    </p:spTree>
    <p:extLst>
      <p:ext uri="{BB962C8B-B14F-4D97-AF65-F5344CB8AC3E}">
        <p14:creationId xmlns:p14="http://schemas.microsoft.com/office/powerpoint/2010/main" val="341578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A705-5FFE-136A-E1B7-042100B5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“PC2”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5DD7-C2DF-5D77-3419-7335B3D49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i="1" dirty="0">
                <a:effectLst/>
                <a:latin typeface="Helvetica" pitchFamily="2" charset="0"/>
              </a:rPr>
              <a:t>“scores of PC2 were negatively correlated with a couple of species of class </a:t>
            </a:r>
            <a:r>
              <a:rPr lang="en-NZ" sz="2400" i="1" dirty="0" err="1">
                <a:effectLst/>
                <a:latin typeface="Helvetica" pitchFamily="2" charset="0"/>
              </a:rPr>
              <a:t>insecta</a:t>
            </a:r>
            <a:r>
              <a:rPr lang="en-NZ" sz="2400" i="1" dirty="0">
                <a:effectLst/>
                <a:latin typeface="Helvetica" pitchFamily="2" charset="0"/>
              </a:rPr>
              <a:t> and an unidentified </a:t>
            </a:r>
            <a:r>
              <a:rPr lang="en-NZ" sz="2400" i="1" dirty="0" err="1">
                <a:effectLst/>
                <a:latin typeface="Helvetica" pitchFamily="2" charset="0"/>
              </a:rPr>
              <a:t>Oomycota</a:t>
            </a:r>
            <a:r>
              <a:rPr lang="en-NZ" sz="2400" i="1" dirty="0">
                <a:effectLst/>
                <a:latin typeface="Helvetica" pitchFamily="2" charset="0"/>
              </a:rPr>
              <a:t>.”</a:t>
            </a:r>
            <a:endParaRPr lang="en-NZ" sz="2400" dirty="0">
              <a:effectLst/>
              <a:latin typeface="Helvetica" pitchFamily="2" charset="0"/>
            </a:endParaRPr>
          </a:p>
          <a:p>
            <a:r>
              <a:rPr lang="en-US" sz="2400" dirty="0" err="1"/>
              <a:t>Ie</a:t>
            </a:r>
            <a:r>
              <a:rPr lang="en-US" sz="2400" dirty="0"/>
              <a:t>, </a:t>
            </a:r>
            <a:r>
              <a:rPr lang="en-US" sz="2400" dirty="0" err="1"/>
              <a:t>GLRaV</a:t>
            </a:r>
            <a:r>
              <a:rPr lang="en-US" sz="2400" dirty="0"/>
              <a:t> positively correlated with these (mystery) organisms.</a:t>
            </a:r>
          </a:p>
        </p:txBody>
      </p:sp>
    </p:spTree>
    <p:extLst>
      <p:ext uri="{BB962C8B-B14F-4D97-AF65-F5344CB8AC3E}">
        <p14:creationId xmlns:p14="http://schemas.microsoft.com/office/powerpoint/2010/main" val="11389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65CF-6DD0-D071-6037-6F442CF2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164" y="350385"/>
            <a:ext cx="9284264" cy="1077229"/>
          </a:xfrm>
        </p:spPr>
        <p:txBody>
          <a:bodyPr/>
          <a:lstStyle/>
          <a:p>
            <a:r>
              <a:rPr lang="en-US" dirty="0"/>
              <a:t>Conditional Correlations with outcome </a:t>
            </a:r>
          </a:p>
        </p:txBody>
      </p:sp>
      <p:pic>
        <p:nvPicPr>
          <p:cNvPr id="5" name="Content Placeholder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6253BBE7-8964-CD53-BFE2-59C83C59A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012" y="1157288"/>
            <a:ext cx="7801790" cy="5570072"/>
          </a:xfrm>
        </p:spPr>
      </p:pic>
    </p:spTree>
    <p:extLst>
      <p:ext uri="{BB962C8B-B14F-4D97-AF65-F5344CB8AC3E}">
        <p14:creationId xmlns:p14="http://schemas.microsoft.com/office/powerpoint/2010/main" val="4152121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graph of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C7A046E1-DA3F-6639-F6F2-F5A9454EF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02" y="2074502"/>
            <a:ext cx="11226335" cy="46698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71EF34-2067-30A3-89C0-B96DDD0700EA}"/>
              </a:ext>
            </a:extLst>
          </p:cNvPr>
          <p:cNvSpPr txBox="1"/>
          <p:nvPr/>
        </p:nvSpPr>
        <p:spPr>
          <a:xfrm>
            <a:off x="3871913" y="714375"/>
            <a:ext cx="7515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Organic (red) vs Non-organic (blue)</a:t>
            </a:r>
          </a:p>
        </p:txBody>
      </p:sp>
    </p:spTree>
    <p:extLst>
      <p:ext uri="{BB962C8B-B14F-4D97-AF65-F5344CB8AC3E}">
        <p14:creationId xmlns:p14="http://schemas.microsoft.com/office/powerpoint/2010/main" val="1978342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9564-C412-AAF4-56DF-14EBFC56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Generated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806A-C91C-18A5-EBDF-E3D234053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Insect community factors (not just mealybug) increase virus prevalence</a:t>
            </a:r>
          </a:p>
          <a:p>
            <a:pPr lvl="1"/>
            <a:r>
              <a:rPr lang="en-US" sz="2600" dirty="0"/>
              <a:t>In organic systems, affected by factors at budburst (</a:t>
            </a:r>
            <a:r>
              <a:rPr lang="en-US" sz="2600" dirty="0" err="1"/>
              <a:t>eg</a:t>
            </a:r>
            <a:r>
              <a:rPr lang="en-US" sz="2600" dirty="0"/>
              <a:t> water stress)</a:t>
            </a:r>
          </a:p>
          <a:p>
            <a:r>
              <a:rPr lang="en-US" sz="2800" dirty="0"/>
              <a:t>Aspects of Organic management other than herbicide abstention are protective</a:t>
            </a:r>
          </a:p>
        </p:txBody>
      </p:sp>
    </p:spTree>
    <p:extLst>
      <p:ext uri="{BB962C8B-B14F-4D97-AF65-F5344CB8AC3E}">
        <p14:creationId xmlns:p14="http://schemas.microsoft.com/office/powerpoint/2010/main" val="307212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diagram&#10;&#10;Description automatically generated">
            <a:extLst>
              <a:ext uri="{FF2B5EF4-FFF2-40B4-BE49-F238E27FC236}">
                <a16:creationId xmlns:a16="http://schemas.microsoft.com/office/drawing/2014/main" id="{6162AA18-FDCA-E139-628F-06D2ACE4EEC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64638" cy="6878638"/>
          </a:xfrm>
        </p:spPr>
      </p:pic>
    </p:spTree>
    <p:extLst>
      <p:ext uri="{BB962C8B-B14F-4D97-AF65-F5344CB8AC3E}">
        <p14:creationId xmlns:p14="http://schemas.microsoft.com/office/powerpoint/2010/main" val="319234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ADBB-31A8-7111-1737-12947D98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50928"/>
            <a:ext cx="7958331" cy="1077229"/>
          </a:xfrm>
        </p:spPr>
        <p:txBody>
          <a:bodyPr>
            <a:normAutofit/>
          </a:bodyPr>
          <a:lstStyle/>
          <a:p>
            <a:r>
              <a:rPr lang="en-US" sz="4000" dirty="0"/>
              <a:t>Things to 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FB9D-70C1-1F2B-9DD4-5B8B5992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927" y="1128157"/>
            <a:ext cx="8658212" cy="5403272"/>
          </a:xfrm>
        </p:spPr>
        <p:txBody>
          <a:bodyPr>
            <a:normAutofit/>
          </a:bodyPr>
          <a:lstStyle/>
          <a:p>
            <a:r>
              <a:rPr lang="en-US" sz="2800" dirty="0"/>
              <a:t>Data are observational (mostly)</a:t>
            </a:r>
          </a:p>
          <a:p>
            <a:r>
              <a:rPr lang="en-US" sz="2800" dirty="0"/>
              <a:t>“Contemporary”: Conventionally managed, including  herbicide </a:t>
            </a:r>
          </a:p>
          <a:p>
            <a:r>
              <a:rPr lang="en-US" sz="2800" dirty="0"/>
              <a:t>“Future”: No herbicide. Some organic vineyards, some who dropped herbicide for the purposes of this study.  </a:t>
            </a:r>
          </a:p>
          <a:p>
            <a:r>
              <a:rPr lang="en-US" sz="2800" dirty="0"/>
              <a:t>Some of the 129 continuous variables are PCA scores of high dimensional attributes, </a:t>
            </a:r>
            <a:r>
              <a:rPr lang="en-US" sz="2800" dirty="0" err="1"/>
              <a:t>eg</a:t>
            </a:r>
            <a:r>
              <a:rPr lang="en-US" sz="2800" dirty="0"/>
              <a:t> soil microbiome.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669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8502-E75D-4AC2-9C9C-578F0B12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7" y="129616"/>
            <a:ext cx="3459025" cy="1903241"/>
          </a:xfrm>
        </p:spPr>
        <p:txBody>
          <a:bodyPr>
            <a:noAutofit/>
          </a:bodyPr>
          <a:lstStyle/>
          <a:p>
            <a:r>
              <a:rPr lang="en-US" sz="3600" dirty="0"/>
              <a:t>We were asked to fit a </a:t>
            </a:r>
            <a:r>
              <a:rPr lang="en-US" sz="3600" i="1" dirty="0"/>
              <a:t>Bayesian Network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D560A1-7124-C311-C47D-BDED2F06F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9629" y="293832"/>
            <a:ext cx="5446712" cy="393524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05FA3-5C86-32FD-BBDF-3BD23F1F5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5657" y="2174211"/>
            <a:ext cx="4393972" cy="410973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Bayesian.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Nodes (variables) and directed arcs (dependence structure)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be thought of as a series of articulated regression models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1E6E7-FE46-BDFD-CA6D-8236F39E6626}"/>
              </a:ext>
            </a:extLst>
          </p:cNvPr>
          <p:cNvSpPr txBox="1"/>
          <p:nvPr/>
        </p:nvSpPr>
        <p:spPr>
          <a:xfrm>
            <a:off x="5264828" y="4444914"/>
            <a:ext cx="6056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Fit via a heuristic approach combining optimization (likelihood) and robustness (edges present in many refits on bootstrapped datasets) by existing software </a:t>
            </a:r>
            <a:r>
              <a:rPr lang="en-US" sz="2400" dirty="0" err="1"/>
              <a:t>BNlearn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286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4FA5E-B977-BE7A-6255-48F2DD4D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074" y="2052116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Variables are independent of their non-descendants given their parents, </a:t>
            </a:r>
            <a:r>
              <a:rPr lang="en-US" sz="2400" dirty="0" err="1"/>
              <a:t>eg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Yield is independent of rain given vine vigor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74046F-31CA-6CCF-A971-E81B4E8B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BN=Directed Acyclic Graph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20FA3-6EB1-FB16-1C1B-582C11D4CBDD}"/>
              </a:ext>
            </a:extLst>
          </p:cNvPr>
          <p:cNvSpPr/>
          <p:nvPr/>
        </p:nvSpPr>
        <p:spPr>
          <a:xfrm>
            <a:off x="3170053" y="3859481"/>
            <a:ext cx="1247568" cy="12475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57FB50-B508-030B-939A-D893D986F630}"/>
              </a:ext>
            </a:extLst>
          </p:cNvPr>
          <p:cNvSpPr/>
          <p:nvPr/>
        </p:nvSpPr>
        <p:spPr>
          <a:xfrm>
            <a:off x="7696529" y="3859480"/>
            <a:ext cx="1247569" cy="1255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Yield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7E539E-BB70-A0AC-95C7-3FE2DA887972}"/>
              </a:ext>
            </a:extLst>
          </p:cNvPr>
          <p:cNvSpPr/>
          <p:nvPr/>
        </p:nvSpPr>
        <p:spPr>
          <a:xfrm>
            <a:off x="5534560" y="3851564"/>
            <a:ext cx="1247568" cy="1255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Vine vigor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FE9C8D-49FD-B1B2-DDA1-91817AA87E75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417621" y="4479278"/>
            <a:ext cx="111693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1C8F60-9523-6C1A-E444-4386DB15D35D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6782128" y="4479278"/>
            <a:ext cx="91440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424E-89BD-AFC6-1781-EC68CB8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0D5F-2969-49E0-6241-9D6507C09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058" y="1430086"/>
            <a:ext cx="7796540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Probabalistically</a:t>
            </a:r>
            <a:r>
              <a:rPr lang="en-US" sz="2400" dirty="0"/>
              <a:t>,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Equivalent to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6FB126-3D4F-89EB-B590-C7FA7A93635E}"/>
              </a:ext>
            </a:extLst>
          </p:cNvPr>
          <p:cNvSpPr/>
          <p:nvPr/>
        </p:nvSpPr>
        <p:spPr>
          <a:xfrm>
            <a:off x="3092970" y="2195100"/>
            <a:ext cx="1247568" cy="12475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D3D058-2D96-5BD0-B906-14CCC4E8F7B9}"/>
              </a:ext>
            </a:extLst>
          </p:cNvPr>
          <p:cNvSpPr/>
          <p:nvPr/>
        </p:nvSpPr>
        <p:spPr>
          <a:xfrm>
            <a:off x="7586269" y="2248584"/>
            <a:ext cx="1247569" cy="1255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Yield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BA1576-0D50-89E1-48D7-FCA3D4E8EEED}"/>
              </a:ext>
            </a:extLst>
          </p:cNvPr>
          <p:cNvSpPr/>
          <p:nvPr/>
        </p:nvSpPr>
        <p:spPr>
          <a:xfrm>
            <a:off x="5424301" y="2248584"/>
            <a:ext cx="1247568" cy="1255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Vine vigor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6E5C3E-5AB8-EF24-86CB-81843E594B49}"/>
              </a:ext>
            </a:extLst>
          </p:cNvPr>
          <p:cNvCxnSpPr>
            <a:cxnSpLocks/>
          </p:cNvCxnSpPr>
          <p:nvPr/>
        </p:nvCxnSpPr>
        <p:spPr>
          <a:xfrm>
            <a:off x="4307362" y="2847717"/>
            <a:ext cx="111693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EB0E9D-6C98-CA0D-68EE-D4633CAAD56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671869" y="2876298"/>
            <a:ext cx="91440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1DB1C7F-14BC-491D-C060-6F69A19B4019}"/>
              </a:ext>
            </a:extLst>
          </p:cNvPr>
          <p:cNvSpPr/>
          <p:nvPr/>
        </p:nvSpPr>
        <p:spPr>
          <a:xfrm>
            <a:off x="2824394" y="4348961"/>
            <a:ext cx="1247568" cy="12475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D6798F-6DCE-07AF-6710-8F8A29BDBF17}"/>
              </a:ext>
            </a:extLst>
          </p:cNvPr>
          <p:cNvSpPr/>
          <p:nvPr/>
        </p:nvSpPr>
        <p:spPr>
          <a:xfrm>
            <a:off x="7391728" y="4414853"/>
            <a:ext cx="1247569" cy="1255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Yield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69F2D5-B808-5C6C-A142-35672191D2E7}"/>
              </a:ext>
            </a:extLst>
          </p:cNvPr>
          <p:cNvSpPr/>
          <p:nvPr/>
        </p:nvSpPr>
        <p:spPr>
          <a:xfrm>
            <a:off x="5188901" y="4377566"/>
            <a:ext cx="1247568" cy="12554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Vine vigor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683F2A-4F2A-75CE-EA14-30795F7D0F7F}"/>
              </a:ext>
            </a:extLst>
          </p:cNvPr>
          <p:cNvCxnSpPr>
            <a:cxnSpLocks/>
          </p:cNvCxnSpPr>
          <p:nvPr/>
        </p:nvCxnSpPr>
        <p:spPr>
          <a:xfrm>
            <a:off x="4071962" y="4986098"/>
            <a:ext cx="1116939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2EC200-F2CB-81E2-D673-EA8FAC01711F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436469" y="5005280"/>
            <a:ext cx="914401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46A69A-9677-7363-1F85-A323AF95E8B4}"/>
              </a:ext>
            </a:extLst>
          </p:cNvPr>
          <p:cNvSpPr txBox="1"/>
          <p:nvPr/>
        </p:nvSpPr>
        <p:spPr>
          <a:xfrm>
            <a:off x="2971800" y="6000750"/>
            <a:ext cx="619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many cases, causality cannot be inferred.</a:t>
            </a:r>
          </a:p>
        </p:txBody>
      </p:sp>
    </p:spTree>
    <p:extLst>
      <p:ext uri="{BB962C8B-B14F-4D97-AF65-F5344CB8AC3E}">
        <p14:creationId xmlns:p14="http://schemas.microsoft.com/office/powerpoint/2010/main" val="281108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B703-D0BA-907C-95F0-781C0765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Variables Treated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6D48-238F-F922-C41A-DB96D926C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37778"/>
            <a:ext cx="7796540" cy="3005660"/>
          </a:xfrm>
        </p:spPr>
        <p:txBody>
          <a:bodyPr/>
          <a:lstStyle/>
          <a:p>
            <a:r>
              <a:rPr lang="en-US" sz="2400" dirty="0"/>
              <a:t>Can only be parents, not offspring, of continuous variables (</a:t>
            </a:r>
            <a:r>
              <a:rPr lang="en-US" sz="2400" dirty="0" err="1"/>
              <a:t>BNLearn</a:t>
            </a:r>
            <a:r>
              <a:rPr lang="en-US" sz="2400" dirty="0"/>
              <a:t> restriction).</a:t>
            </a:r>
          </a:p>
          <a:p>
            <a:r>
              <a:rPr lang="en-US" sz="2400" dirty="0"/>
              <a:t>When a co-parent with other variables, a separate regression model is fit for each level of the discrete variable.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0328C7-693E-E24A-141C-F4990455AC0B}"/>
              </a:ext>
            </a:extLst>
          </p:cNvPr>
          <p:cNvSpPr/>
          <p:nvPr/>
        </p:nvSpPr>
        <p:spPr>
          <a:xfrm>
            <a:off x="6853469" y="3965962"/>
            <a:ext cx="1247568" cy="12475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4947FD-765A-9C71-29AA-632765BCD214}"/>
              </a:ext>
            </a:extLst>
          </p:cNvPr>
          <p:cNvSpPr/>
          <p:nvPr/>
        </p:nvSpPr>
        <p:spPr>
          <a:xfrm>
            <a:off x="9134707" y="3972712"/>
            <a:ext cx="1247568" cy="124751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F57DB4-91A5-25B2-82A4-511E6C4650AE}"/>
              </a:ext>
            </a:extLst>
          </p:cNvPr>
          <p:cNvSpPr/>
          <p:nvPr/>
        </p:nvSpPr>
        <p:spPr>
          <a:xfrm>
            <a:off x="8101037" y="5426189"/>
            <a:ext cx="1247568" cy="12475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UV grass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030D12-23B6-BB53-2CCB-28B995ED9E42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7918335" y="5030778"/>
            <a:ext cx="365404" cy="57810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26B921-A7BC-3506-5609-3912C9CD1409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9165903" y="5122125"/>
            <a:ext cx="365404" cy="4867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3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2F7B5F-69B9-41D9-BD9A-2A7F1118B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484EE50-7D13-4A99-9152-609AE84A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F607DBD-3FFF-424E-80D2-8061AC5FE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CA1AF17-15FE-4FB8-A4CB-942AC134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01EDCD-40E3-40D5-BCE4-803F7A4D6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E840EA-C6A5-48DA-A3B5-BE430C89C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8F2AE9-1A51-BBEC-5B5D-71B98725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819723" cy="2782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Diagram of our inferred network: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446604-1117-6B9F-E1B2-9985351A1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422" r="28177" b="2"/>
          <a:stretch/>
        </p:blipFill>
        <p:spPr>
          <a:xfrm>
            <a:off x="5444747" y="647191"/>
            <a:ext cx="5297322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4AC7A41-04AF-4CF9-A478-43411F9B5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3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2134-6F1E-16F2-EC92-23885D45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493731"/>
            <a:ext cx="7958331" cy="1077229"/>
          </a:xfrm>
        </p:spPr>
        <p:txBody>
          <a:bodyPr/>
          <a:lstStyle/>
          <a:p>
            <a:r>
              <a:rPr lang="en-US" dirty="0"/>
              <a:t>How do we help our science colleagues interpret the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BF1B-8DDC-44AD-542F-72AF22BB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Easy:</a:t>
            </a:r>
          </a:p>
          <a:p>
            <a:pPr lvl="1"/>
            <a:r>
              <a:rPr lang="en-US" sz="2400" dirty="0"/>
              <a:t>Regression models</a:t>
            </a:r>
          </a:p>
          <a:p>
            <a:pPr lvl="1"/>
            <a:r>
              <a:rPr lang="en-US" sz="2400" dirty="0"/>
              <a:t>Known outcomes of interest</a:t>
            </a:r>
          </a:p>
          <a:p>
            <a:r>
              <a:rPr lang="en-US" sz="2400" dirty="0"/>
              <a:t>Hard</a:t>
            </a:r>
          </a:p>
          <a:p>
            <a:pPr lvl="1"/>
            <a:r>
              <a:rPr lang="en-US" sz="2400" dirty="0"/>
              <a:t>Arrows which are not necessarily causal</a:t>
            </a:r>
          </a:p>
          <a:p>
            <a:pPr lvl="1"/>
            <a:r>
              <a:rPr lang="en-US" sz="2400" dirty="0"/>
              <a:t>Interactions</a:t>
            </a:r>
          </a:p>
          <a:p>
            <a:pPr lvl="1"/>
            <a:r>
              <a:rPr lang="en-US" sz="2400" dirty="0"/>
              <a:t>“Scores” from PCA summarizing some aspects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52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587</Words>
  <Application>Microsoft Macintosh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Helvetica</vt:lpstr>
      <vt:lpstr>MS Shell Dlg 2</vt:lpstr>
      <vt:lpstr>Wingdings</vt:lpstr>
      <vt:lpstr>Wingdings 3</vt:lpstr>
      <vt:lpstr>Madison</vt:lpstr>
      <vt:lpstr>Using Bayesian Networks for Hypothesis Generation</vt:lpstr>
      <vt:lpstr>PowerPoint Presentation</vt:lpstr>
      <vt:lpstr>Things to note:</vt:lpstr>
      <vt:lpstr>We were asked to fit a Bayesian Network</vt:lpstr>
      <vt:lpstr>BN=Directed Acyclic Graph </vt:lpstr>
      <vt:lpstr>Equivalence classes</vt:lpstr>
      <vt:lpstr>Discrete Variables Treated Differently</vt:lpstr>
      <vt:lpstr>Diagram of our inferred network: </vt:lpstr>
      <vt:lpstr>How do we help our science colleagues interpret the network?</vt:lpstr>
      <vt:lpstr>Case study: leaf roll virus (GLRaV)</vt:lpstr>
      <vt:lpstr>Case study: leaf roll virus (GLRaV)</vt:lpstr>
      <vt:lpstr>PowerPoint Presentation</vt:lpstr>
      <vt:lpstr>What we will provide</vt:lpstr>
      <vt:lpstr>Standardized regression coefficients</vt:lpstr>
      <vt:lpstr>Big players</vt:lpstr>
      <vt:lpstr>What is “PC2”</vt:lpstr>
      <vt:lpstr>Conditional Correlations with outcome </vt:lpstr>
      <vt:lpstr>PowerPoint Presentation</vt:lpstr>
      <vt:lpstr>Hypotheses Generated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Bayesian Networks for Hypothesis Generation</dc:title>
  <dc:creator>Beatrix Jones</dc:creator>
  <cp:lastModifiedBy>Beatrix Jones</cp:lastModifiedBy>
  <cp:revision>4</cp:revision>
  <dcterms:created xsi:type="dcterms:W3CDTF">2023-11-25T08:01:28Z</dcterms:created>
  <dcterms:modified xsi:type="dcterms:W3CDTF">2023-11-26T03:49:50Z</dcterms:modified>
</cp:coreProperties>
</file>