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28" r:id="rId2"/>
  </p:sldMasterIdLst>
  <p:notesMasterIdLst>
    <p:notesMasterId r:id="rId119"/>
  </p:notesMasterIdLst>
  <p:handoutMasterIdLst>
    <p:handoutMasterId r:id="rId120"/>
  </p:handoutMasterIdLst>
  <p:sldIdLst>
    <p:sldId id="287" r:id="rId3"/>
    <p:sldId id="330" r:id="rId4"/>
    <p:sldId id="332" r:id="rId5"/>
    <p:sldId id="291" r:id="rId6"/>
    <p:sldId id="329" r:id="rId7"/>
    <p:sldId id="331" r:id="rId8"/>
    <p:sldId id="292" r:id="rId9"/>
    <p:sldId id="293" r:id="rId10"/>
    <p:sldId id="294" r:id="rId11"/>
    <p:sldId id="295" r:id="rId12"/>
    <p:sldId id="334" r:id="rId13"/>
    <p:sldId id="296" r:id="rId14"/>
    <p:sldId id="297" r:id="rId15"/>
    <p:sldId id="298" r:id="rId16"/>
    <p:sldId id="362" r:id="rId17"/>
    <p:sldId id="363" r:id="rId18"/>
    <p:sldId id="364" r:id="rId19"/>
    <p:sldId id="365" r:id="rId20"/>
    <p:sldId id="389" r:id="rId21"/>
    <p:sldId id="366" r:id="rId22"/>
    <p:sldId id="368" r:id="rId23"/>
    <p:sldId id="369" r:id="rId24"/>
    <p:sldId id="370" r:id="rId25"/>
    <p:sldId id="372" r:id="rId26"/>
    <p:sldId id="374" r:id="rId27"/>
    <p:sldId id="375" r:id="rId28"/>
    <p:sldId id="376" r:id="rId29"/>
    <p:sldId id="377" r:id="rId30"/>
    <p:sldId id="378" r:id="rId31"/>
    <p:sldId id="379" r:id="rId32"/>
    <p:sldId id="380" r:id="rId33"/>
    <p:sldId id="381" r:id="rId34"/>
    <p:sldId id="390" r:id="rId35"/>
    <p:sldId id="382" r:id="rId36"/>
    <p:sldId id="383" r:id="rId37"/>
    <p:sldId id="301" r:id="rId38"/>
    <p:sldId id="336" r:id="rId39"/>
    <p:sldId id="299" r:id="rId40"/>
    <p:sldId id="300" r:id="rId41"/>
    <p:sldId id="385" r:id="rId42"/>
    <p:sldId id="391" r:id="rId43"/>
    <p:sldId id="338" r:id="rId44"/>
    <p:sldId id="339" r:id="rId45"/>
    <p:sldId id="345" r:id="rId46"/>
    <p:sldId id="346" r:id="rId47"/>
    <p:sldId id="347" r:id="rId48"/>
    <p:sldId id="348" r:id="rId49"/>
    <p:sldId id="349" r:id="rId50"/>
    <p:sldId id="350" r:id="rId51"/>
    <p:sldId id="351" r:id="rId52"/>
    <p:sldId id="352" r:id="rId53"/>
    <p:sldId id="353" r:id="rId54"/>
    <p:sldId id="354" r:id="rId55"/>
    <p:sldId id="355" r:id="rId56"/>
    <p:sldId id="386" r:id="rId57"/>
    <p:sldId id="387" r:id="rId58"/>
    <p:sldId id="302" r:id="rId59"/>
    <p:sldId id="384" r:id="rId60"/>
    <p:sldId id="337" r:id="rId61"/>
    <p:sldId id="392" r:id="rId62"/>
    <p:sldId id="393" r:id="rId63"/>
    <p:sldId id="394" r:id="rId64"/>
    <p:sldId id="395" r:id="rId65"/>
    <p:sldId id="396" r:id="rId66"/>
    <p:sldId id="397" r:id="rId67"/>
    <p:sldId id="398" r:id="rId68"/>
    <p:sldId id="304" r:id="rId69"/>
    <p:sldId id="305" r:id="rId70"/>
    <p:sldId id="356" r:id="rId71"/>
    <p:sldId id="306" r:id="rId72"/>
    <p:sldId id="340" r:id="rId73"/>
    <p:sldId id="341" r:id="rId74"/>
    <p:sldId id="357" r:id="rId75"/>
    <p:sldId id="343" r:id="rId76"/>
    <p:sldId id="358" r:id="rId77"/>
    <p:sldId id="359" r:id="rId78"/>
    <p:sldId id="360" r:id="rId79"/>
    <p:sldId id="399" r:id="rId80"/>
    <p:sldId id="361" r:id="rId81"/>
    <p:sldId id="344" r:id="rId82"/>
    <p:sldId id="342" r:id="rId83"/>
    <p:sldId id="400" r:id="rId84"/>
    <p:sldId id="333" r:id="rId85"/>
    <p:sldId id="314" r:id="rId86"/>
    <p:sldId id="315" r:id="rId87"/>
    <p:sldId id="316" r:id="rId88"/>
    <p:sldId id="317" r:id="rId89"/>
    <p:sldId id="318" r:id="rId90"/>
    <p:sldId id="319" r:id="rId91"/>
    <p:sldId id="320" r:id="rId92"/>
    <p:sldId id="321" r:id="rId93"/>
    <p:sldId id="322" r:id="rId94"/>
    <p:sldId id="323" r:id="rId95"/>
    <p:sldId id="324" r:id="rId96"/>
    <p:sldId id="325" r:id="rId97"/>
    <p:sldId id="326" r:id="rId98"/>
    <p:sldId id="328" r:id="rId99"/>
    <p:sldId id="327" r:id="rId100"/>
    <p:sldId id="402" r:id="rId101"/>
    <p:sldId id="401" r:id="rId102"/>
    <p:sldId id="403" r:id="rId103"/>
    <p:sldId id="404" r:id="rId104"/>
    <p:sldId id="405" r:id="rId105"/>
    <p:sldId id="406" r:id="rId106"/>
    <p:sldId id="407" r:id="rId107"/>
    <p:sldId id="408" r:id="rId108"/>
    <p:sldId id="409" r:id="rId109"/>
    <p:sldId id="410" r:id="rId110"/>
    <p:sldId id="411" r:id="rId111"/>
    <p:sldId id="412" r:id="rId112"/>
    <p:sldId id="413" r:id="rId113"/>
    <p:sldId id="414" r:id="rId114"/>
    <p:sldId id="415" r:id="rId115"/>
    <p:sldId id="416" r:id="rId116"/>
    <p:sldId id="417" r:id="rId117"/>
    <p:sldId id="312" r:id="rId118"/>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AE1E"/>
    <a:srgbClr val="CCFFCC"/>
    <a:srgbClr val="CCCCCC"/>
    <a:srgbClr val="99CC99"/>
    <a:srgbClr val="FFFFFF"/>
    <a:srgbClr val="FF0066"/>
    <a:srgbClr val="000000"/>
    <a:srgbClr val="F3AF35"/>
    <a:srgbClr val="9C42E6"/>
    <a:srgbClr val="D1943B"/>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0" autoAdjust="0"/>
    <p:restoredTop sz="96105" autoAdjust="0"/>
  </p:normalViewPr>
  <p:slideViewPr>
    <p:cSldViewPr snapToGrid="0">
      <p:cViewPr varScale="1">
        <p:scale>
          <a:sx n="89" d="100"/>
          <a:sy n="89" d="100"/>
        </p:scale>
        <p:origin x="-1140" y="-102"/>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handoutMaster" Target="handoutMasters/handoutMaster1.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a:noFill/>
        </p:spPr>
        <p:txBody>
          <a:bodyPr/>
          <a:lstStyle/>
          <a:p>
            <a:fld id="{976C2604-C918-40BC-88CC-8BC2912CC239}" type="slidenum">
              <a:rPr lang="en-US" smtClean="0"/>
              <a:pPr/>
              <a:t>14</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p:cNvSpPr>
          <p:nvPr>
            <p:ph type="sldNum" sz="quarter" idx="5"/>
          </p:nvPr>
        </p:nvSpPr>
        <p:spPr>
          <a:noFill/>
        </p:spPr>
        <p:txBody>
          <a:bodyPr/>
          <a:lstStyle/>
          <a:p>
            <a:fld id="{70272333-A94F-4F5B-BC28-50F25811A7A9}" type="slidenum">
              <a:rPr lang="en-US" smtClean="0"/>
              <a:pPr/>
              <a:t>36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p:cNvSpPr>
          <p:nvPr>
            <p:ph type="sldNum" sz="quarter" idx="5"/>
          </p:nvPr>
        </p:nvSpPr>
        <p:spPr>
          <a:noFill/>
        </p:spPr>
        <p:txBody>
          <a:bodyPr/>
          <a:lstStyle/>
          <a:p>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p:cNvSpPr>
          <p:nvPr>
            <p:ph type="sldNum" sz="quarter" idx="5"/>
          </p:nvPr>
        </p:nvSpPr>
        <p:spPr>
          <a:noFill/>
        </p:spPr>
        <p:txBody>
          <a:bodyPr/>
          <a:lstStyle/>
          <a:p>
            <a:fld id="{0AC7FE19-5687-464E-8A5D-D5B402C2F244}" type="slidenum">
              <a:rPr lang="en-US" smtClean="0"/>
              <a:pPr/>
              <a:t>38</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p:cNvSpPr>
          <p:nvPr>
            <p:ph type="sldNum" sz="quarter" idx="5"/>
          </p:nvPr>
        </p:nvSpPr>
        <p:spPr>
          <a:noFill/>
        </p:spPr>
        <p:txBody>
          <a:bodyPr/>
          <a:lstStyle/>
          <a:p>
            <a:fld id="{F398DCB9-7102-4B62-A378-1B10EDA3504E}" type="slidenum">
              <a:rPr lang="en-US" smtClean="0"/>
              <a:pPr/>
              <a:t>39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p:cNvSpPr>
          <p:nvPr>
            <p:ph type="sldNum" sz="quarter" idx="5"/>
          </p:nvPr>
        </p:nvSpPr>
        <p:spPr>
          <a:noFill/>
        </p:spPr>
        <p:txBody>
          <a:bodyPr/>
          <a:lstStyle/>
          <a:p>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p:cNvSpPr>
          <p:nvPr>
            <p:ph type="sldNum" sz="quarter" idx="5"/>
          </p:nvPr>
        </p:nvSpPr>
        <p:spPr>
          <a:noFill/>
        </p:spPr>
        <p:txBody>
          <a:bodyPr/>
          <a:lstStyle/>
          <a:p>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p:cNvSpPr>
          <p:nvPr>
            <p:ph type="sldNum" sz="quarter" idx="5"/>
          </p:nvPr>
        </p:nvSpPr>
        <p:spPr>
          <a:noFill/>
        </p:spPr>
        <p:txBody>
          <a:bodyPr/>
          <a:lstStyle/>
          <a:p>
            <a:fld id="{127EB975-F7C3-40B7-B908-1569F6BDBF20}" type="slidenum">
              <a:rPr lang="en-US" smtClean="0"/>
              <a:pPr/>
              <a:t>57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p:cNvSpPr>
          <p:nvPr>
            <p:ph type="sldNum" sz="quarter" idx="5"/>
          </p:nvPr>
        </p:nvSpPr>
        <p:spPr>
          <a:noFill/>
        </p:spPr>
        <p:txBody>
          <a:bodyPr/>
          <a:lstStyle/>
          <a:p>
            <a:fld id="{5075A500-B588-48B4-A4C4-5409DDA27B1C}" type="slidenum">
              <a:rPr lang="en-US" smtClean="0"/>
              <a:pPr/>
              <a:t>67</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p:cNvSpPr>
          <p:nvPr>
            <p:ph type="sldNum" sz="quarter" idx="5"/>
          </p:nvPr>
        </p:nvSpPr>
        <p:spPr>
          <a:noFill/>
        </p:spPr>
        <p:txBody>
          <a:bodyPr/>
          <a:lstStyle/>
          <a:p>
            <a:fld id="{2059C962-733B-43E6-B508-E17D0FEC64F2}" type="slidenum">
              <a:rPr lang="en-US" smtClean="0"/>
              <a:pPr/>
              <a:t>68</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p:cNvSpPr>
          <p:nvPr>
            <p:ph type="sldNum" sz="quarter" idx="5"/>
          </p:nvPr>
        </p:nvSpPr>
        <p:spPr>
          <a:noFill/>
        </p:spPr>
        <p:txBody>
          <a:bodyPr/>
          <a:lstStyle/>
          <a:p>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p:cNvSpPr>
          <p:nvPr>
            <p:ph type="sldNum" sz="quarter" idx="5"/>
          </p:nvPr>
        </p:nvSpPr>
        <p:spPr>
          <a:noFill/>
        </p:spPr>
        <p:txBody>
          <a:bodyPr/>
          <a:lstStyle/>
          <a:p>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p:cNvSpPr>
          <p:nvPr>
            <p:ph type="sldNum" sz="quarter" idx="5"/>
          </p:nvPr>
        </p:nvSpPr>
        <p:spPr>
          <a:noFill/>
        </p:spPr>
        <p:txBody>
          <a:bodyPr/>
          <a:lstStyle/>
          <a:p>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p:cNvSpPr>
          <p:nvPr>
            <p:ph type="sldNum" sz="quarter" idx="5"/>
          </p:nvPr>
        </p:nvSpPr>
        <p:spPr>
          <a:noFill/>
        </p:spPr>
        <p:txBody>
          <a:bodyPr/>
          <a:lstStyle/>
          <a:p>
            <a:endParaRPr lang="en-US" smtClean="0"/>
          </a:p>
        </p:txBody>
      </p:sp>
      <p:sp>
        <p:nvSpPr>
          <p:cNvPr id="53251" name="Rectangle 1"/>
          <p:cNvSpPr>
            <a:spLocks noGrp="1" noRot="1" noChangeAspect="1" noChangeArrowheads="1" noTextEdit="1"/>
          </p:cNvSpPr>
          <p:nvPr>
            <p:ph type="sldImg"/>
          </p:nvPr>
        </p:nvSpPr>
        <p:spPr>
          <a:solidFill>
            <a:srgbClr val="FFFFFF"/>
          </a:solidFill>
          <a:ln/>
        </p:spPr>
      </p:sp>
      <p:sp>
        <p:nvSpPr>
          <p:cNvPr id="53252" name="Rectangle 2"/>
          <p:cNvSpPr>
            <a:spLocks noGrp="1" noChangeArrowheads="1"/>
          </p:cNvSpPr>
          <p:nvPr>
            <p:ph type="body" idx="1"/>
          </p:nvPr>
        </p:nvSpPr>
        <p:spPr>
          <a:xfrm>
            <a:off x="685800" y="4343400"/>
            <a:ext cx="5486400" cy="4114800"/>
          </a:xfrm>
          <a:noFill/>
          <a:ln w="9525"/>
        </p:spPr>
        <p:txBody>
          <a:bodyPr/>
          <a:lstStyle/>
          <a:p>
            <a:pPr eaLnBrk="1" hangingPunct="1"/>
            <a:endParaRPr lang="en-US" sz="1600" smtClean="0">
              <a:latin typeface="Lucida Grande" pitchFamily="80" charset="0"/>
              <a:ea typeface="Lucida Grande" pitchFamily="80" charset="0"/>
              <a:cs typeface="Lucida Grande" pitchFamily="80" charset="0"/>
              <a:sym typeface="Lucida Grande" pitchFamily="80"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99</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40AD054B-DEB9-4665-BDB7-FA59F2AD3EFC}" type="slidenum">
              <a:rPr lang="en-US" smtClean="0"/>
              <a:pPr/>
              <a:t>7</a:t>
            </a:fld>
            <a:endParaRPr lang="en-US" smtClean="0"/>
          </a:p>
        </p:txBody>
      </p:sp>
      <p:sp>
        <p:nvSpPr>
          <p:cNvPr id="54275" name="Rectangle 1026"/>
          <p:cNvSpPr>
            <a:spLocks noGrp="1" noRot="1" noChangeAspect="1" noChangeArrowheads="1" noTextEdit="1"/>
          </p:cNvSpPr>
          <p:nvPr>
            <p:ph type="sldImg"/>
          </p:nvPr>
        </p:nvSpPr>
        <p:spPr>
          <a:ln/>
        </p:spPr>
      </p:sp>
      <p:sp>
        <p:nvSpPr>
          <p:cNvPr id="54276" name="Rectangle 1027"/>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p:cNvSpPr>
          <p:nvPr>
            <p:ph type="sldNum" sz="quarter" idx="5"/>
          </p:nvPr>
        </p:nvSpPr>
        <p:spPr>
          <a:noFill/>
        </p:spPr>
        <p:txBody>
          <a:bodyPr/>
          <a:lstStyle/>
          <a:p>
            <a:fld id="{D286725F-D9DD-404D-9243-43021C0A0E4B}" type="slidenum">
              <a:rPr lang="en-US" smtClean="0"/>
              <a:pPr/>
              <a:t>8</a:t>
            </a:fld>
            <a:endParaRPr lang="en-US" smtClean="0"/>
          </a:p>
        </p:txBody>
      </p:sp>
      <p:sp>
        <p:nvSpPr>
          <p:cNvPr id="58371" name="Rectangle 1026"/>
          <p:cNvSpPr>
            <a:spLocks noGrp="1" noRot="1" noChangeAspect="1" noChangeArrowheads="1" noTextEdit="1"/>
          </p:cNvSpPr>
          <p:nvPr>
            <p:ph type="sldImg"/>
          </p:nvPr>
        </p:nvSpPr>
        <p:spPr>
          <a:ln/>
        </p:spPr>
      </p:sp>
      <p:sp>
        <p:nvSpPr>
          <p:cNvPr id="58372" name="Rectangle 1027"/>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p:cNvSpPr>
          <p:nvPr>
            <p:ph type="sldNum" sz="quarter" idx="5"/>
          </p:nvPr>
        </p:nvSpPr>
        <p:spPr>
          <a:noFill/>
        </p:spPr>
        <p:txBody>
          <a:bodyPr/>
          <a:lstStyle/>
          <a:p>
            <a:fld id="{E9716E83-3F73-4683-80F4-6D85C691A926}" type="slidenum">
              <a:rPr lang="en-US" smtClean="0"/>
              <a:pPr/>
              <a:t>9</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p:cNvSpPr>
          <p:nvPr>
            <p:ph type="sldNum" sz="quarter" idx="5"/>
          </p:nvPr>
        </p:nvSpPr>
        <p:spPr>
          <a:noFill/>
        </p:spPr>
        <p:txBody>
          <a:bodyPr/>
          <a:lstStyle/>
          <a:p>
            <a:fld id="{05AC8F1B-190E-480C-AE9F-BB3B2B818F04}" type="slidenum">
              <a:rPr lang="en-US" smtClean="0"/>
              <a:pPr/>
              <a:t>12</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p:cNvSpPr>
          <p:nvPr>
            <p:ph type="sldNum" sz="quarter" idx="5"/>
          </p:nvPr>
        </p:nvSpPr>
        <p:spPr>
          <a:noFill/>
        </p:spPr>
        <p:txBody>
          <a:bodyPr/>
          <a:lstStyle/>
          <a:p>
            <a:fld id="{930477B8-318A-4B51-9956-19EB5ECDBFAA}" type="slidenum">
              <a:rPr lang="en-US" smtClean="0"/>
              <a:pPr/>
              <a:t>13</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11" name="Slide Number Placeholder 10"/>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3/5/2010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mo, Video etc. &quot;special&quot; slid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82296" tIns="41148" rIns="82296" bIns="41148"/>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1" y="1411552"/>
            <a:ext cx="8382000" cy="2210862"/>
          </a:xfrm>
        </p:spPr>
        <p:txBody>
          <a:bodyPr rIns="82296" bIns="41148"/>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NO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2"/>
          <p:cNvSpPr/>
          <p:nvPr userDrawn="1"/>
        </p:nvSpPr>
        <p:spPr bwMode="auto">
          <a:xfrm>
            <a:off x="0" y="4965107"/>
            <a:ext cx="9144000" cy="1892893"/>
          </a:xfrm>
          <a:prstGeom prst="rect">
            <a:avLst/>
          </a:prstGeom>
          <a:gradFill flip="none" rotWithShape="1">
            <a:gsLst>
              <a:gs pos="0">
                <a:schemeClr val="bg1">
                  <a:alpha val="0"/>
                </a:schemeClr>
              </a:gs>
              <a:gs pos="60000">
                <a:schemeClr val="bg1"/>
              </a:gs>
            </a:gsLst>
            <a:lin ang="5400000" scaled="1"/>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7" r:id="rId3"/>
    <p:sldLayoutId id="2147483700" r:id="rId4"/>
    <p:sldLayoutId id="2147483727" r:id="rId5"/>
    <p:sldLayoutId id="2147483701" r:id="rId6"/>
    <p:sldLayoutId id="2147483698" r:id="rId7"/>
    <p:sldLayoutId id="2147483699" r:id="rId8"/>
    <p:sldLayoutId id="2147483702"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3"/>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3"/>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3"/>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3"/>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699CB88-5E1A-4FAC-892A-60949ACB1F6F}" type="datetimeFigureOut">
              <a:rPr lang="en-US" smtClean="0"/>
              <a:pPr/>
              <a:t>3/5/2010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kumimoji="0"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1974DF9-AD47-4691-BA21-BBFCE3637A9A}" type="slidenum">
              <a:rPr kumimoji="0" lang="en-US" smtClean="0"/>
              <a:pPr/>
              <a:t>‹#›</a:t>
            </a:fld>
            <a:endParaRPr kumimoji="0"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p:fade/>
  </p:transition>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vef@orcsweb.com"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hyperlink" Target="http://stephenforte.ne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1.xml"/><Relationship Id="rId4" Type="http://schemas.openxmlformats.org/officeDocument/2006/relationships/image" Target="../media/image91.png"/></Relationships>
</file>

<file path=ppt/slides/_rels/slide10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11.xml"/><Relationship Id="rId4" Type="http://schemas.openxmlformats.org/officeDocument/2006/relationships/image" Target="../media/image94.png"/></Relationships>
</file>

<file path=ppt/slides/_rels/slide105.xml.rels><?xml version="1.0" encoding="UTF-8" standalone="yes"?>
<Relationships xmlns="http://schemas.openxmlformats.org/package/2006/relationships"><Relationship Id="rId3" Type="http://schemas.openxmlformats.org/officeDocument/2006/relationships/hyperlink" Target="http://visualstudiogallery.msdn.microsoft.com/en-us/a4f8a47e-1f6b-49d6-8f6e-34f705a2001b" TargetMode="External"/><Relationship Id="rId2" Type="http://schemas.openxmlformats.org/officeDocument/2006/relationships/hyperlink" Target="http://www.microsoft.com/Downloads/details.aspx?FamilyID=fbd14eea-781f-45a1-8c46-9f6ba2f68bf0&amp;displaylang=en" TargetMode="External"/><Relationship Id="rId1" Type="http://schemas.openxmlformats.org/officeDocument/2006/relationships/slideLayout" Target="../slideLayouts/slideLayout11.xml"/><Relationship Id="rId5" Type="http://schemas.openxmlformats.org/officeDocument/2006/relationships/image" Target="../media/image96.png"/><Relationship Id="rId4" Type="http://schemas.openxmlformats.org/officeDocument/2006/relationships/image" Target="../media/image95.png"/></Relationships>
</file>

<file path=ppt/slides/_rels/slide10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1.xml"/><Relationship Id="rId5" Type="http://schemas.openxmlformats.org/officeDocument/2006/relationships/image" Target="../media/image105.png"/><Relationship Id="rId4" Type="http://schemas.openxmlformats.org/officeDocument/2006/relationships/image" Target="../media/image104.png"/></Relationships>
</file>

<file path=ppt/slides/_rels/slide11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hyperlink" Target="http://www.codeplex.com/process/Release/ProjectReleases.aspx?ReleaseId=5626" TargetMode="External"/><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www.spectrum.ieee.org/sep05/1455" TargetMode="External"/><Relationship Id="rId2" Type="http://schemas.openxmlformats.org/officeDocument/2006/relationships/hyperlink" Target="http://www.ddj.com/dept/architect/184415403" TargetMode="External"/><Relationship Id="rId1" Type="http://schemas.openxmlformats.org/officeDocument/2006/relationships/slideLayout" Target="../slideLayouts/slideLayout11.xml"/><Relationship Id="rId6" Type="http://schemas.openxmlformats.org/officeDocument/2006/relationships/hyperlink" Target="http://en.wikipedia.org/wiki/Source_lines_of_code" TargetMode="External"/><Relationship Id="rId5" Type="http://schemas.openxmlformats.org/officeDocument/2006/relationships/hyperlink" Target="http://www.operating-system.org/betriebssystem/_english/bs-msdos.htm" TargetMode="External"/><Relationship Id="rId4" Type="http://schemas.openxmlformats.org/officeDocument/2006/relationships/hyperlink" Target="http://homepages.inf.ed.ac.uk/perdita/Book/ariane5rep.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 Id="rId5" Type="http://schemas.openxmlformats.org/officeDocument/2006/relationships/image" Target="../media/image49.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64.png"/><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1.xml"/><Relationship Id="rId5" Type="http://schemas.openxmlformats.org/officeDocument/2006/relationships/image" Target="../media/image69.png"/><Relationship Id="rId4" Type="http://schemas.openxmlformats.org/officeDocument/2006/relationships/image" Target="../media/image68.png"/></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7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ctrTitle"/>
          </p:nvPr>
        </p:nvSpPr>
        <p:spPr>
          <a:xfrm>
            <a:off x="733134" y="645459"/>
            <a:ext cx="7772400" cy="2581835"/>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ru-RU" sz="4900" dirty="0" smtClean="0"/>
              <a:t>Управление проектами с использованием </a:t>
            </a:r>
            <a:r>
              <a:rPr lang="en-US" sz="4900" dirty="0" smtClean="0"/>
              <a:t/>
            </a:r>
            <a:br>
              <a:rPr lang="en-US" sz="4900" dirty="0" smtClean="0"/>
            </a:br>
            <a:r>
              <a:rPr lang="en-US" sz="4900" dirty="0" smtClean="0"/>
              <a:t>MS Visual Studio 2010</a:t>
            </a:r>
            <a:r>
              <a:rPr lang="en-US" sz="4000" dirty="0" smtClean="0"/>
              <a:t/>
            </a:r>
            <a:br>
              <a:rPr lang="en-US" sz="4000" dirty="0" smtClean="0"/>
            </a:br>
            <a:endParaRPr lang="en-US" dirty="0" smtClean="0"/>
          </a:p>
        </p:txBody>
      </p:sp>
      <p:sp>
        <p:nvSpPr>
          <p:cNvPr id="8194" name="Rectangle 3"/>
          <p:cNvSpPr>
            <a:spLocks noGrp="1" noChangeArrowheads="1"/>
          </p:cNvSpPr>
          <p:nvPr>
            <p:ph type="subTitle" idx="1"/>
          </p:nvPr>
        </p:nvSpPr>
        <p:spPr>
          <a:xfrm>
            <a:off x="4528969" y="3044413"/>
            <a:ext cx="3955050" cy="2538805"/>
          </a:xfrm>
        </p:spPr>
        <p:txBody>
          <a:bodyPr>
            <a:normAutofit fontScale="70000" lnSpcReduction="20000"/>
          </a:bodyPr>
          <a:lstStyle/>
          <a:p>
            <a:endParaRPr lang="ru-RU" dirty="0" smtClean="0"/>
          </a:p>
          <a:p>
            <a:endParaRPr lang="ru-RU" dirty="0" smtClean="0"/>
          </a:p>
          <a:p>
            <a:r>
              <a:rPr lang="ru-RU" sz="3400" dirty="0" smtClean="0">
                <a:solidFill>
                  <a:schemeClr val="tx1"/>
                </a:solidFill>
                <a:latin typeface="Arial" pitchFamily="34" charset="0"/>
                <a:cs typeface="Arial" pitchFamily="34" charset="0"/>
              </a:rPr>
              <a:t>Денис Пасечник</a:t>
            </a:r>
          </a:p>
          <a:p>
            <a:endParaRPr lang="ru-RU" sz="2100" spc="100" dirty="0" smtClean="0">
              <a:solidFill>
                <a:schemeClr val="tx1"/>
              </a:solidFill>
              <a:latin typeface="Arial" pitchFamily="34" charset="0"/>
              <a:cs typeface="Arial" pitchFamily="34" charset="0"/>
            </a:endParaRPr>
          </a:p>
          <a:p>
            <a:pPr algn="l">
              <a:lnSpc>
                <a:spcPct val="120000"/>
              </a:lnSpc>
            </a:pPr>
            <a:r>
              <a:rPr lang="ru-RU" sz="2100" dirty="0" smtClean="0">
                <a:solidFill>
                  <a:schemeClr val="tx1"/>
                </a:solidFill>
                <a:latin typeface="Arial" pitchFamily="34" charset="0"/>
                <a:cs typeface="Arial" pitchFamily="34" charset="0"/>
              </a:rPr>
              <a:t>Ведущий проектный консультант</a:t>
            </a:r>
            <a:endParaRPr lang="en-GB" sz="2100" dirty="0" smtClean="0">
              <a:solidFill>
                <a:schemeClr val="tx1"/>
              </a:solidFill>
              <a:latin typeface="Arial" pitchFamily="34" charset="0"/>
              <a:cs typeface="Arial" pitchFamily="34" charset="0"/>
            </a:endParaRPr>
          </a:p>
          <a:p>
            <a:pPr algn="l">
              <a:lnSpc>
                <a:spcPct val="120000"/>
              </a:lnSpc>
            </a:pPr>
            <a:r>
              <a:rPr lang="en-GB" sz="2100" dirty="0" smtClean="0">
                <a:solidFill>
                  <a:schemeClr val="tx1"/>
                </a:solidFill>
                <a:latin typeface="Arial" pitchFamily="34" charset="0"/>
                <a:cs typeface="Arial" pitchFamily="34" charset="0"/>
              </a:rPr>
              <a:t>Certified Project Manager(IPMA </a:t>
            </a:r>
            <a:r>
              <a:rPr lang="en-US" sz="2100" dirty="0" smtClean="0">
                <a:solidFill>
                  <a:schemeClr val="tx1"/>
                </a:solidFill>
                <a:latin typeface="Arial" pitchFamily="34" charset="0"/>
                <a:cs typeface="Arial" pitchFamily="34" charset="0"/>
              </a:rPr>
              <a:t>Level</a:t>
            </a:r>
            <a:r>
              <a:rPr lang="en-GB" sz="2100" dirty="0" smtClean="0">
                <a:solidFill>
                  <a:schemeClr val="tx1"/>
                </a:solidFill>
                <a:latin typeface="Arial" pitchFamily="34" charset="0"/>
                <a:cs typeface="Arial" pitchFamily="34" charset="0"/>
              </a:rPr>
              <a:t>(B))</a:t>
            </a:r>
          </a:p>
          <a:p>
            <a:pPr algn="l">
              <a:lnSpc>
                <a:spcPct val="120000"/>
              </a:lnSpc>
            </a:pPr>
            <a:r>
              <a:rPr lang="en-GB" sz="2100" dirty="0" smtClean="0">
                <a:solidFill>
                  <a:schemeClr val="tx1"/>
                </a:solidFill>
                <a:latin typeface="Arial" pitchFamily="34" charset="0"/>
                <a:cs typeface="Arial" pitchFamily="34" charset="0"/>
              </a:rPr>
              <a:t>Certified IPMA Assessor</a:t>
            </a:r>
          </a:p>
          <a:p>
            <a:pPr algn="l">
              <a:lnSpc>
                <a:spcPct val="120000"/>
              </a:lnSpc>
            </a:pPr>
            <a:r>
              <a:rPr lang="en-US" sz="2100" dirty="0" smtClean="0">
                <a:solidFill>
                  <a:schemeClr val="tx1"/>
                </a:solidFill>
                <a:latin typeface="Arial" pitchFamily="34" charset="0"/>
                <a:cs typeface="Arial" pitchFamily="34" charset="0"/>
              </a:rPr>
              <a:t>MSF </a:t>
            </a:r>
            <a:r>
              <a:rPr lang="en-US" sz="2100" dirty="0" smtClean="0">
                <a:solidFill>
                  <a:schemeClr val="tx1"/>
                </a:solidFill>
                <a:latin typeface="Arial" pitchFamily="34" charset="0"/>
                <a:cs typeface="Arial" pitchFamily="34" charset="0"/>
              </a:rPr>
              <a:t>Practitioner</a:t>
            </a:r>
            <a:endParaRPr lang="ru-RU" sz="2100" dirty="0" smtClean="0">
              <a:solidFill>
                <a:schemeClr val="tx1"/>
              </a:solidFill>
              <a:latin typeface="Arial" pitchFamily="34" charset="0"/>
              <a:cs typeface="Arial" pitchFamily="34" charset="0"/>
            </a:endParaRPr>
          </a:p>
          <a:p>
            <a:pPr algn="l">
              <a:lnSpc>
                <a:spcPct val="120000"/>
              </a:lnSpc>
            </a:pPr>
            <a:r>
              <a:rPr lang="en-GB" sz="2100" dirty="0" smtClean="0">
                <a:solidFill>
                  <a:schemeClr val="tx1"/>
                </a:solidFill>
                <a:latin typeface="Arial" pitchFamily="34" charset="0"/>
                <a:cs typeface="Arial" pitchFamily="34" charset="0"/>
              </a:rPr>
              <a:t>RD, MVP, I</a:t>
            </a:r>
            <a:r>
              <a:rPr lang="en-US" sz="2100" dirty="0" smtClean="0">
                <a:solidFill>
                  <a:schemeClr val="tx1"/>
                </a:solidFill>
                <a:latin typeface="Arial" pitchFamily="34" charset="0"/>
                <a:cs typeface="Arial" pitchFamily="34" charset="0"/>
              </a:rPr>
              <a:t>NETA</a:t>
            </a:r>
            <a:r>
              <a:rPr lang="en-GB" sz="2100" dirty="0" smtClean="0">
                <a:solidFill>
                  <a:schemeClr val="tx1"/>
                </a:solidFill>
                <a:latin typeface="Arial" pitchFamily="34" charset="0"/>
                <a:cs typeface="Arial" pitchFamily="34" charset="0"/>
              </a:rPr>
              <a:t> User Group Leader</a:t>
            </a:r>
          </a:p>
          <a:p>
            <a:endParaRPr lang="ru-RU" dirty="0" smtClean="0">
              <a:latin typeface="Arial" pitchFamily="34" charset="0"/>
              <a:cs typeface="Arial" pitchFamily="34" charset="0"/>
            </a:endParaRPr>
          </a:p>
          <a:p>
            <a:pPr algn="l"/>
            <a:r>
              <a:rPr lang="en-US" dirty="0" smtClean="0">
                <a:latin typeface="Arial" pitchFamily="34" charset="0"/>
                <a:cs typeface="Arial" pitchFamily="34" charset="0"/>
                <a:hlinkClick r:id="rId3"/>
              </a:rPr>
              <a:t>Denis_pasechnik@ibc-top.com</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hlinkClick r:id="rId4"/>
              </a:rPr>
              <a:t>http</a:t>
            </a:r>
            <a:r>
              <a:rPr lang="en-US" dirty="0" smtClean="0">
                <a:latin typeface="Arial" pitchFamily="34" charset="0"/>
                <a:cs typeface="Arial" pitchFamily="34" charset="0"/>
                <a:hlinkClick r:id="rId4"/>
              </a:rPr>
              <a:t>://www.ibc-top.com</a:t>
            </a:r>
            <a:endParaRPr lang="en-US" dirty="0" smtClean="0">
              <a:latin typeface="Arial" pitchFamily="34" charset="0"/>
              <a:cs typeface="Arial" pitchFamily="34" charset="0"/>
            </a:endParaRPr>
          </a:p>
        </p:txBody>
      </p:sp>
      <p:pic>
        <p:nvPicPr>
          <p:cNvPr id="4" name="Picture 3" descr="ert.bmp"/>
          <p:cNvPicPr>
            <a:picLocks noChangeAspect="1"/>
          </p:cNvPicPr>
          <p:nvPr/>
        </p:nvPicPr>
        <p:blipFill>
          <a:blip r:embed="rId5" cstate="print"/>
          <a:stretch>
            <a:fillRect/>
          </a:stretch>
        </p:blipFill>
        <p:spPr>
          <a:xfrm>
            <a:off x="4684790" y="5735692"/>
            <a:ext cx="1905000" cy="476250"/>
          </a:xfrm>
          <a:prstGeom prst="rect">
            <a:avLst/>
          </a:prstGeom>
        </p:spPr>
      </p:pic>
      <p:pic>
        <p:nvPicPr>
          <p:cNvPr id="7" name="Picture 6" descr="Denis.jpg"/>
          <p:cNvPicPr>
            <a:picLocks noChangeAspect="1"/>
          </p:cNvPicPr>
          <p:nvPr/>
        </p:nvPicPr>
        <p:blipFill>
          <a:blip r:embed="rId6" cstate="print"/>
          <a:stretch>
            <a:fillRect/>
          </a:stretch>
        </p:blipFill>
        <p:spPr>
          <a:xfrm>
            <a:off x="2852781" y="3885197"/>
            <a:ext cx="1752600" cy="238125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Пример</a:t>
            </a:r>
            <a:r>
              <a:rPr lang="en-US" dirty="0" smtClean="0"/>
              <a:t>: </a:t>
            </a:r>
            <a:r>
              <a:rPr lang="en-US" dirty="0" smtClean="0"/>
              <a:t>Scrum </a:t>
            </a:r>
            <a:r>
              <a:rPr lang="ru-RU" dirty="0" smtClean="0"/>
              <a:t>в реальном мире</a:t>
            </a:r>
            <a:endParaRPr lang="en-US" dirty="0"/>
          </a:p>
        </p:txBody>
      </p:sp>
      <p:sp>
        <p:nvSpPr>
          <p:cNvPr id="3" name="Content Placeholder 2"/>
          <p:cNvSpPr>
            <a:spLocks noGrp="1"/>
          </p:cNvSpPr>
          <p:nvPr>
            <p:ph idx="1"/>
          </p:nvPr>
        </p:nvSpPr>
        <p:spPr/>
        <p:txBody>
          <a:bodyPr>
            <a:normAutofit/>
          </a:bodyPr>
          <a:lstStyle/>
          <a:p>
            <a:pPr>
              <a:buNone/>
            </a:pPr>
            <a:r>
              <a:rPr lang="en-US" dirty="0" smtClean="0"/>
              <a:t>AzerCell</a:t>
            </a:r>
            <a:r>
              <a:rPr lang="en-US" sz="2800" dirty="0" smtClean="0"/>
              <a:t> PM </a:t>
            </a:r>
            <a:r>
              <a:rPr lang="en-US" dirty="0" smtClean="0"/>
              <a:t>Performance 1.0 </a:t>
            </a:r>
            <a:r>
              <a:rPr lang="ru-RU" dirty="0" smtClean="0"/>
              <a:t>в</a:t>
            </a:r>
            <a:r>
              <a:rPr lang="en-US" sz="2800" dirty="0" smtClean="0"/>
              <a:t> 200</a:t>
            </a:r>
            <a:r>
              <a:rPr lang="uk-UA" dirty="0" smtClean="0"/>
              <a:t>7</a:t>
            </a:r>
            <a:endParaRPr lang="en-US" sz="2800" dirty="0" smtClean="0"/>
          </a:p>
          <a:p>
            <a:endParaRPr lang="en-US" sz="2800" dirty="0" smtClean="0"/>
          </a:p>
          <a:p>
            <a:r>
              <a:rPr lang="en-US" sz="2800" dirty="0" smtClean="0"/>
              <a:t>Sprint 1:</a:t>
            </a:r>
            <a:r>
              <a:rPr lang="ru-RU" sz="2800" dirty="0" smtClean="0"/>
              <a:t>Инфраструктура</a:t>
            </a:r>
            <a:endParaRPr lang="en-US" sz="2800" dirty="0" smtClean="0"/>
          </a:p>
          <a:p>
            <a:r>
              <a:rPr lang="en-US" sz="2800" dirty="0" smtClean="0"/>
              <a:t>Sprint </a:t>
            </a:r>
            <a:r>
              <a:rPr lang="en-US" sz="2800" dirty="0" smtClean="0"/>
              <a:t>2:</a:t>
            </a:r>
            <a:r>
              <a:rPr lang="ru-RU" sz="2800" dirty="0" smtClean="0"/>
              <a:t>Интеграция</a:t>
            </a:r>
            <a:r>
              <a:rPr lang="en-US" sz="2800" dirty="0" smtClean="0"/>
              <a:t> </a:t>
            </a:r>
            <a:r>
              <a:rPr lang="ru-RU" sz="2800" dirty="0" smtClean="0"/>
              <a:t>с сервером </a:t>
            </a:r>
            <a:r>
              <a:rPr lang="en-US" sz="2800" dirty="0" smtClean="0"/>
              <a:t>PM</a:t>
            </a:r>
            <a:endParaRPr lang="en-US" sz="2400" dirty="0" smtClean="0"/>
          </a:p>
          <a:p>
            <a:r>
              <a:rPr lang="en-US" sz="2800" dirty="0" smtClean="0"/>
              <a:t>Sprint </a:t>
            </a:r>
            <a:r>
              <a:rPr lang="en-US" sz="2800" dirty="0" smtClean="0"/>
              <a:t>3:</a:t>
            </a:r>
            <a:r>
              <a:rPr lang="ru-RU" dirty="0" smtClean="0"/>
              <a:t>Роль </a:t>
            </a:r>
            <a:r>
              <a:rPr lang="en-US" dirty="0" smtClean="0"/>
              <a:t>Admin</a:t>
            </a:r>
            <a:endParaRPr lang="en-US" sz="2400" dirty="0" smtClean="0"/>
          </a:p>
          <a:p>
            <a:r>
              <a:rPr lang="en-US" sz="2800" dirty="0" smtClean="0"/>
              <a:t>Sprint </a:t>
            </a:r>
            <a:r>
              <a:rPr lang="en-US" sz="2800" dirty="0" smtClean="0"/>
              <a:t>4:</a:t>
            </a:r>
            <a:r>
              <a:rPr lang="ru-RU" sz="2800" dirty="0" smtClean="0"/>
              <a:t>Роль </a:t>
            </a:r>
            <a:r>
              <a:rPr lang="en-US" dirty="0" smtClean="0"/>
              <a:t>PM</a:t>
            </a:r>
            <a:endParaRPr lang="en-US" sz="2800" dirty="0" smtClean="0"/>
          </a:p>
          <a:p>
            <a:r>
              <a:rPr lang="en-US" sz="2800" dirty="0" smtClean="0"/>
              <a:t>Sprint 5:</a:t>
            </a:r>
            <a:r>
              <a:rPr lang="ru-RU" sz="2800" dirty="0" smtClean="0"/>
              <a:t>Роль </a:t>
            </a:r>
            <a:r>
              <a:rPr lang="en-US" dirty="0" smtClean="0"/>
              <a:t>TM, PO</a:t>
            </a:r>
            <a:endParaRPr lang="en-US" sz="2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z="3600" dirty="0" smtClean="0"/>
              <a:t>Совершенствование процесса</a:t>
            </a:r>
            <a:endParaRPr lang="en-US" sz="3600" dirty="0"/>
          </a:p>
        </p:txBody>
      </p:sp>
      <p:sp>
        <p:nvSpPr>
          <p:cNvPr id="3" name="Content Placeholder 2"/>
          <p:cNvSpPr>
            <a:spLocks noGrp="1"/>
          </p:cNvSpPr>
          <p:nvPr>
            <p:ph idx="1"/>
          </p:nvPr>
        </p:nvSpPr>
        <p:spPr/>
        <p:txBody>
          <a:bodyPr/>
          <a:lstStyle/>
          <a:p>
            <a:r>
              <a:rPr lang="ru-RU" sz="2400" dirty="0" smtClean="0"/>
              <a:t>Настройка </a:t>
            </a:r>
            <a:r>
              <a:rPr lang="ru-RU" sz="2400" dirty="0" smtClean="0"/>
              <a:t>VS 2010 </a:t>
            </a:r>
            <a:endParaRPr lang="ru-RU" sz="2400" dirty="0" smtClean="0"/>
          </a:p>
          <a:p>
            <a:pPr lvl="1"/>
            <a:r>
              <a:rPr lang="ru-RU" sz="2400" dirty="0" smtClean="0"/>
              <a:t>Настройки в рамках существующих проектов</a:t>
            </a:r>
          </a:p>
          <a:p>
            <a:pPr lvl="1"/>
            <a:r>
              <a:rPr lang="ru-RU" sz="2400" dirty="0" smtClean="0"/>
              <a:t>Структура шаблона процесса</a:t>
            </a:r>
          </a:p>
          <a:p>
            <a:pPr lvl="1"/>
            <a:r>
              <a:rPr lang="ru-RU" sz="2400" dirty="0" smtClean="0"/>
              <a:t>Редактор шаблона процесса.</a:t>
            </a:r>
          </a:p>
          <a:p>
            <a:pPr lvl="1"/>
            <a:r>
              <a:rPr lang="ru-RU" sz="2400" dirty="0" smtClean="0"/>
              <a:t>Подрезка руководства процессом</a:t>
            </a:r>
          </a:p>
          <a:p>
            <a:endParaRPr lang="en-US" dirty="0"/>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uk-UA" sz="3200" dirty="0" smtClean="0"/>
              <a:t>Совершенствование процесса и команд</a:t>
            </a:r>
            <a:r>
              <a:rPr lang="ru-RU" sz="3200" dirty="0" smtClean="0"/>
              <a:t>ы</a:t>
            </a:r>
            <a:endParaRPr lang="en-US" sz="3200" dirty="0"/>
          </a:p>
        </p:txBody>
      </p:sp>
      <p:sp>
        <p:nvSpPr>
          <p:cNvPr id="3" name="Content Placeholder 2"/>
          <p:cNvSpPr>
            <a:spLocks noGrp="1"/>
          </p:cNvSpPr>
          <p:nvPr>
            <p:ph idx="1"/>
          </p:nvPr>
        </p:nvSpPr>
        <p:spPr>
          <a:xfrm>
            <a:off x="403412" y="601236"/>
            <a:ext cx="8229600" cy="3714777"/>
          </a:xfrm>
        </p:spPr>
        <p:txBody>
          <a:bodyPr>
            <a:normAutofit fontScale="85000" lnSpcReduction="20000"/>
          </a:bodyPr>
          <a:lstStyle/>
          <a:p>
            <a:r>
              <a:rPr lang="ru-RU" sz="2400" dirty="0" smtClean="0"/>
              <a:t>Усвоенные уроки</a:t>
            </a:r>
          </a:p>
          <a:p>
            <a:pPr lvl="1"/>
            <a:r>
              <a:rPr lang="en-US" sz="1600" dirty="0" smtClean="0"/>
              <a:t>“</a:t>
            </a:r>
            <a:r>
              <a:rPr lang="ru-RU" sz="1600" dirty="0" smtClean="0"/>
              <a:t>Если бы Я должен был сделать это снова , Я бы изменил ...</a:t>
            </a:r>
            <a:r>
              <a:rPr lang="en-US" sz="1600" dirty="0" smtClean="0"/>
              <a:t>” </a:t>
            </a:r>
            <a:endParaRPr lang="ru-RU" sz="1600" dirty="0" smtClean="0"/>
          </a:p>
          <a:p>
            <a:pPr lvl="1"/>
            <a:r>
              <a:rPr lang="ru-RU" sz="1600" dirty="0" smtClean="0"/>
              <a:t>Пробуй осуществлять ревью в промежутках между итерациями</a:t>
            </a:r>
          </a:p>
          <a:p>
            <a:pPr lvl="1"/>
            <a:r>
              <a:rPr lang="ru-RU" sz="1600" dirty="0" smtClean="0"/>
              <a:t>Формируй требования на уровне проекта о принимаемых решениях</a:t>
            </a:r>
          </a:p>
          <a:p>
            <a:pPr lvl="1"/>
            <a:r>
              <a:rPr lang="ru-RU" sz="1600" dirty="0" smtClean="0"/>
              <a:t>При применении изменений в работе с командой  необходимо осуществить пересмотр ранее сделаных оценок.</a:t>
            </a:r>
            <a:endParaRPr lang="en-US" sz="1600" dirty="0" smtClean="0"/>
          </a:p>
          <a:p>
            <a:pPr lvl="1"/>
            <a:r>
              <a:rPr lang="ru-RU" sz="1600" dirty="0" smtClean="0"/>
              <a:t>Документирование уроков проекта</a:t>
            </a:r>
          </a:p>
          <a:p>
            <a:endParaRPr lang="ru-RU" sz="2400" dirty="0" smtClean="0"/>
          </a:p>
          <a:p>
            <a:r>
              <a:rPr lang="ru-RU" sz="2400" dirty="0" smtClean="0"/>
              <a:t>Постоянное улучшение </a:t>
            </a:r>
            <a:r>
              <a:rPr lang="en-US" sz="2400" dirty="0" smtClean="0"/>
              <a:t>SDP</a:t>
            </a:r>
            <a:r>
              <a:rPr lang="ru-RU" sz="2400" dirty="0" smtClean="0"/>
              <a:t> </a:t>
            </a:r>
            <a:r>
              <a:rPr lang="uk-UA" sz="2400" dirty="0" smtClean="0"/>
              <a:t>(</a:t>
            </a:r>
            <a:r>
              <a:rPr lang="en-US" sz="2400" dirty="0" smtClean="0"/>
              <a:t>LPIF)</a:t>
            </a:r>
          </a:p>
          <a:p>
            <a:pPr lvl="1"/>
            <a:r>
              <a:rPr lang="ru-RU" sz="1600" dirty="0" smtClean="0"/>
              <a:t>Фокусируемся на целях</a:t>
            </a:r>
          </a:p>
          <a:p>
            <a:pPr lvl="1"/>
            <a:r>
              <a:rPr lang="ru-RU" sz="1600" dirty="0" smtClean="0"/>
              <a:t>Получение поддержки от бизнеса</a:t>
            </a:r>
          </a:p>
          <a:p>
            <a:pPr lvl="1"/>
            <a:r>
              <a:rPr lang="ru-RU" sz="1600" dirty="0" smtClean="0"/>
              <a:t>Ожидай и адаптируйся к изменениям</a:t>
            </a:r>
          </a:p>
          <a:p>
            <a:pPr lvl="1"/>
            <a:r>
              <a:rPr lang="ru-RU" sz="1600" dirty="0" smtClean="0"/>
              <a:t>Прилагай максимум усилий к достижению успеха</a:t>
            </a:r>
          </a:p>
          <a:p>
            <a:pPr lvl="1"/>
            <a:r>
              <a:rPr lang="ru-RU" sz="1600" dirty="0" smtClean="0"/>
              <a:t>Работа в команде по принципу </a:t>
            </a:r>
            <a:r>
              <a:rPr lang="en-US" sz="1600" dirty="0" smtClean="0"/>
              <a:t>“</a:t>
            </a:r>
            <a:r>
              <a:rPr lang="ru-RU" sz="1600" dirty="0" smtClean="0"/>
              <a:t>Команда равных</a:t>
            </a:r>
            <a:r>
              <a:rPr lang="en-US" sz="1600" dirty="0" smtClean="0"/>
              <a:t>”</a:t>
            </a:r>
            <a:endParaRPr lang="ru-RU" sz="1600" dirty="0" smtClean="0"/>
          </a:p>
          <a:p>
            <a:pPr lvl="1"/>
            <a:r>
              <a:rPr lang="ru-RU" sz="1600" dirty="0" smtClean="0"/>
              <a:t>Рассматривай процесс совершенствования как проект</a:t>
            </a:r>
          </a:p>
          <a:p>
            <a:pPr lvl="1"/>
            <a:r>
              <a:rPr lang="ru-RU" sz="1600" dirty="0" smtClean="0"/>
              <a:t>Учись у более знающих и имеющих успешный опыт</a:t>
            </a:r>
            <a:endParaRPr lang="en-US" sz="1600" dirty="0"/>
          </a:p>
        </p:txBody>
      </p:sp>
      <p:pic>
        <p:nvPicPr>
          <p:cNvPr id="65538" name="Picture 2"/>
          <p:cNvPicPr>
            <a:picLocks noChangeAspect="1" noChangeArrowheads="1"/>
          </p:cNvPicPr>
          <p:nvPr/>
        </p:nvPicPr>
        <p:blipFill>
          <a:blip r:embed="rId2" cstate="print"/>
          <a:srcRect/>
          <a:stretch>
            <a:fillRect/>
          </a:stretch>
        </p:blipFill>
        <p:spPr bwMode="auto">
          <a:xfrm>
            <a:off x="6254239" y="1895782"/>
            <a:ext cx="2692643" cy="181309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Что можем настраиваивать</a:t>
            </a:r>
            <a:r>
              <a:rPr lang="en-US" sz="3600" dirty="0" smtClean="0"/>
              <a:t>?</a:t>
            </a:r>
            <a:endParaRPr lang="en-US" sz="3600" dirty="0"/>
          </a:p>
        </p:txBody>
      </p:sp>
      <p:pic>
        <p:nvPicPr>
          <p:cNvPr id="66562" name="Picture 2"/>
          <p:cNvPicPr>
            <a:picLocks noChangeAspect="1" noChangeArrowheads="1"/>
          </p:cNvPicPr>
          <p:nvPr/>
        </p:nvPicPr>
        <p:blipFill>
          <a:blip r:embed="rId2" cstate="print"/>
          <a:srcRect/>
          <a:stretch>
            <a:fillRect/>
          </a:stretch>
        </p:blipFill>
        <p:spPr bwMode="auto">
          <a:xfrm>
            <a:off x="1865087" y="707973"/>
            <a:ext cx="5342524" cy="453100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50" y="5540187"/>
            <a:ext cx="8183880" cy="763793"/>
          </a:xfrm>
        </p:spPr>
        <p:txBody>
          <a:bodyPr>
            <a:normAutofit/>
          </a:bodyPr>
          <a:lstStyle/>
          <a:p>
            <a:r>
              <a:rPr lang="ru-RU" sz="2800" dirty="0" smtClean="0"/>
              <a:t>Настройка существующих проектов</a:t>
            </a:r>
            <a:endParaRPr lang="en-US" sz="2800" dirty="0"/>
          </a:p>
        </p:txBody>
      </p:sp>
      <p:sp>
        <p:nvSpPr>
          <p:cNvPr id="3" name="Content Placeholder 2"/>
          <p:cNvSpPr>
            <a:spLocks noGrp="1"/>
          </p:cNvSpPr>
          <p:nvPr>
            <p:ph idx="1"/>
          </p:nvPr>
        </p:nvSpPr>
        <p:spPr>
          <a:xfrm>
            <a:off x="446246" y="489794"/>
            <a:ext cx="8229600" cy="571504"/>
          </a:xfrm>
        </p:spPr>
        <p:txBody>
          <a:bodyPr>
            <a:normAutofit/>
          </a:bodyPr>
          <a:lstStyle/>
          <a:p>
            <a:r>
              <a:rPr lang="en-US" sz="2000" b="1" dirty="0" smtClean="0"/>
              <a:t>Work Item Queries</a:t>
            </a:r>
            <a:endParaRPr lang="en-US" sz="2000" dirty="0"/>
          </a:p>
        </p:txBody>
      </p:sp>
      <p:pic>
        <p:nvPicPr>
          <p:cNvPr id="67586" name="Picture 2"/>
          <p:cNvPicPr>
            <a:picLocks noChangeAspect="1" noChangeArrowheads="1"/>
          </p:cNvPicPr>
          <p:nvPr/>
        </p:nvPicPr>
        <p:blipFill>
          <a:blip r:embed="rId2" cstate="print"/>
          <a:srcRect/>
          <a:stretch>
            <a:fillRect/>
          </a:stretch>
        </p:blipFill>
        <p:spPr bwMode="auto">
          <a:xfrm>
            <a:off x="225040" y="1108194"/>
            <a:ext cx="2544103" cy="2409831"/>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cstate="print"/>
          <a:srcRect/>
          <a:stretch>
            <a:fillRect/>
          </a:stretch>
        </p:blipFill>
        <p:spPr bwMode="auto">
          <a:xfrm>
            <a:off x="2792942" y="1086679"/>
            <a:ext cx="6143625" cy="2371725"/>
          </a:xfrm>
          <a:prstGeom prst="rect">
            <a:avLst/>
          </a:prstGeom>
          <a:noFill/>
          <a:ln w="9525">
            <a:solidFill>
              <a:schemeClr val="accent2">
                <a:lumMod val="60000"/>
                <a:lumOff val="40000"/>
              </a:schemeClr>
            </a:solidFill>
            <a:miter lim="800000"/>
            <a:headEnd/>
            <a:tailEnd/>
          </a:ln>
          <a:effectLst/>
        </p:spPr>
      </p:pic>
      <p:sp>
        <p:nvSpPr>
          <p:cNvPr id="6" name="Rectangle 5"/>
          <p:cNvSpPr/>
          <p:nvPr/>
        </p:nvSpPr>
        <p:spPr>
          <a:xfrm>
            <a:off x="447085" y="3640796"/>
            <a:ext cx="3500971" cy="646331"/>
          </a:xfrm>
          <a:prstGeom prst="rect">
            <a:avLst/>
          </a:prstGeom>
        </p:spPr>
        <p:txBody>
          <a:bodyPr wrap="square">
            <a:spAutoFit/>
          </a:bodyPr>
          <a:lstStyle/>
          <a:p>
            <a:r>
              <a:rPr lang="en-US" sz="1200" b="1" dirty="0" smtClean="0"/>
              <a:t>Source Code Control</a:t>
            </a:r>
            <a:endParaRPr lang="ru-RU" sz="1200" b="1" dirty="0" smtClean="0"/>
          </a:p>
          <a:p>
            <a:pPr lvl="1"/>
            <a:r>
              <a:rPr lang="ru-RU" sz="1200" b="1" dirty="0" smtClean="0"/>
              <a:t>Модификация</a:t>
            </a:r>
            <a:r>
              <a:rPr lang="en-US" sz="1200" b="1" dirty="0" smtClean="0"/>
              <a:t> Check-In Notes</a:t>
            </a:r>
            <a:endParaRPr lang="ru-RU" sz="1200" b="1" dirty="0" smtClean="0"/>
          </a:p>
          <a:p>
            <a:pPr lvl="1"/>
            <a:r>
              <a:rPr lang="ru-RU" sz="1200" b="1" dirty="0" smtClean="0"/>
              <a:t>Модификация </a:t>
            </a:r>
            <a:r>
              <a:rPr lang="en-US" sz="1200" b="1" dirty="0" smtClean="0"/>
              <a:t>Check-In Policies </a:t>
            </a:r>
            <a:endParaRPr lang="en-US" sz="1200" dirty="0"/>
          </a:p>
        </p:txBody>
      </p:sp>
      <p:pic>
        <p:nvPicPr>
          <p:cNvPr id="67589" name="Picture 5"/>
          <p:cNvPicPr>
            <a:picLocks noChangeAspect="1" noChangeArrowheads="1"/>
          </p:cNvPicPr>
          <p:nvPr/>
        </p:nvPicPr>
        <p:blipFill>
          <a:blip r:embed="rId4" cstate="print"/>
          <a:srcRect/>
          <a:stretch>
            <a:fillRect/>
          </a:stretch>
        </p:blipFill>
        <p:spPr bwMode="auto">
          <a:xfrm>
            <a:off x="3919716" y="3543979"/>
            <a:ext cx="4976856" cy="212582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Настройка шаблона процесса</a:t>
            </a:r>
            <a:endParaRPr lang="en-US" sz="3600" dirty="0"/>
          </a:p>
        </p:txBody>
      </p:sp>
      <p:pic>
        <p:nvPicPr>
          <p:cNvPr id="68610" name="Picture 2"/>
          <p:cNvPicPr>
            <a:picLocks noChangeAspect="1" noChangeArrowheads="1"/>
          </p:cNvPicPr>
          <p:nvPr/>
        </p:nvPicPr>
        <p:blipFill>
          <a:blip r:embed="rId2" cstate="print"/>
          <a:srcRect/>
          <a:stretch>
            <a:fillRect/>
          </a:stretch>
        </p:blipFill>
        <p:spPr bwMode="auto">
          <a:xfrm>
            <a:off x="4033608" y="193638"/>
            <a:ext cx="4762220" cy="3067059"/>
          </a:xfrm>
          <a:prstGeom prst="rect">
            <a:avLst/>
          </a:prstGeom>
          <a:noFill/>
          <a:ln w="9525">
            <a:noFill/>
            <a:miter lim="800000"/>
            <a:headEnd/>
            <a:tailEnd/>
          </a:ln>
          <a:effectLst/>
        </p:spPr>
      </p:pic>
      <p:pic>
        <p:nvPicPr>
          <p:cNvPr id="68612" name="Picture 4"/>
          <p:cNvPicPr>
            <a:picLocks noChangeAspect="1" noChangeArrowheads="1"/>
          </p:cNvPicPr>
          <p:nvPr/>
        </p:nvPicPr>
        <p:blipFill>
          <a:blip r:embed="rId3" cstate="print"/>
          <a:srcRect/>
          <a:stretch>
            <a:fillRect/>
          </a:stretch>
        </p:blipFill>
        <p:spPr bwMode="auto">
          <a:xfrm>
            <a:off x="2567360" y="2257879"/>
            <a:ext cx="3643338" cy="3299308"/>
          </a:xfrm>
          <a:prstGeom prst="rect">
            <a:avLst/>
          </a:prstGeom>
          <a:noFill/>
          <a:ln w="9525">
            <a:solidFill>
              <a:schemeClr val="accent2">
                <a:lumMod val="60000"/>
                <a:lumOff val="40000"/>
              </a:schemeClr>
            </a:solidFill>
            <a:miter lim="800000"/>
            <a:headEnd/>
            <a:tailEnd/>
          </a:ln>
          <a:effectLst/>
        </p:spPr>
      </p:pic>
      <p:sp>
        <p:nvSpPr>
          <p:cNvPr id="7" name="Rectangle 6"/>
          <p:cNvSpPr/>
          <p:nvPr/>
        </p:nvSpPr>
        <p:spPr>
          <a:xfrm>
            <a:off x="1208032" y="2421647"/>
            <a:ext cx="1223197" cy="307777"/>
          </a:xfrm>
          <a:prstGeom prst="rect">
            <a:avLst/>
          </a:prstGeom>
        </p:spPr>
        <p:txBody>
          <a:bodyPr wrap="square">
            <a:spAutoFit/>
          </a:bodyPr>
          <a:lstStyle/>
          <a:p>
            <a:r>
              <a:rPr lang="ru-RU" sz="1400" dirty="0" smtClean="0"/>
              <a:t>Структура</a:t>
            </a:r>
            <a:endParaRPr lang="en-US" sz="1400" dirty="0"/>
          </a:p>
        </p:txBody>
      </p:sp>
      <p:pic>
        <p:nvPicPr>
          <p:cNvPr id="162818" name="Picture 2"/>
          <p:cNvPicPr>
            <a:picLocks noChangeAspect="1" noChangeArrowheads="1"/>
          </p:cNvPicPr>
          <p:nvPr/>
        </p:nvPicPr>
        <p:blipFill>
          <a:blip r:embed="rId4"/>
          <a:srcRect/>
          <a:stretch>
            <a:fillRect/>
          </a:stretch>
        </p:blipFill>
        <p:spPr bwMode="auto">
          <a:xfrm>
            <a:off x="129822" y="379599"/>
            <a:ext cx="4081806" cy="181495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Редактор шаблона процесса</a:t>
            </a:r>
            <a:endParaRPr lang="en-US" sz="3600" dirty="0"/>
          </a:p>
        </p:txBody>
      </p:sp>
      <p:sp>
        <p:nvSpPr>
          <p:cNvPr id="3" name="Content Placeholder 2"/>
          <p:cNvSpPr>
            <a:spLocks noGrp="1"/>
          </p:cNvSpPr>
          <p:nvPr>
            <p:ph idx="1"/>
          </p:nvPr>
        </p:nvSpPr>
        <p:spPr/>
        <p:txBody>
          <a:bodyPr/>
          <a:lstStyle/>
          <a:p>
            <a:pPr>
              <a:buNone/>
            </a:pPr>
            <a:r>
              <a:rPr lang="en-US" sz="1400" dirty="0" smtClean="0"/>
              <a:t>TFS 2010 Power </a:t>
            </a:r>
            <a:r>
              <a:rPr lang="en-US" sz="1400" dirty="0" smtClean="0"/>
              <a:t>Tools </a:t>
            </a:r>
            <a:r>
              <a:rPr lang="en-US" sz="1400" dirty="0" smtClean="0"/>
              <a:t>RC </a:t>
            </a:r>
            <a:endParaRPr lang="ru-RU" sz="1400" dirty="0" smtClean="0">
              <a:hlinkClick r:id="rId2"/>
            </a:endParaRPr>
          </a:p>
          <a:p>
            <a:r>
              <a:rPr lang="en-US" sz="1400" dirty="0" smtClean="0">
                <a:hlinkClick r:id="rId3"/>
              </a:rPr>
              <a:t>http://</a:t>
            </a:r>
            <a:r>
              <a:rPr lang="en-US" sz="1400" dirty="0" smtClean="0">
                <a:hlinkClick r:id="rId3"/>
              </a:rPr>
              <a:t>visualstudiogallery.msdn.microsoft.com/en-us/a4f8a47e-1f6b-49d6-8f6e-34f705a2001b</a:t>
            </a:r>
            <a:endParaRPr lang="en-US" sz="1400" dirty="0" smtClean="0"/>
          </a:p>
          <a:p>
            <a:endParaRPr lang="ru-RU" sz="1400" dirty="0" smtClean="0"/>
          </a:p>
          <a:p>
            <a:endParaRPr lang="en-US" sz="1400" dirty="0"/>
          </a:p>
        </p:txBody>
      </p:sp>
      <p:pic>
        <p:nvPicPr>
          <p:cNvPr id="163842" name="Picture 2"/>
          <p:cNvPicPr>
            <a:picLocks noChangeAspect="1" noChangeArrowheads="1"/>
          </p:cNvPicPr>
          <p:nvPr/>
        </p:nvPicPr>
        <p:blipFill>
          <a:blip r:embed="rId4"/>
          <a:srcRect/>
          <a:stretch>
            <a:fillRect/>
          </a:stretch>
        </p:blipFill>
        <p:spPr bwMode="auto">
          <a:xfrm>
            <a:off x="896415" y="1590227"/>
            <a:ext cx="7286625" cy="1009650"/>
          </a:xfrm>
          <a:prstGeom prst="rect">
            <a:avLst/>
          </a:prstGeom>
          <a:noFill/>
          <a:ln w="9525">
            <a:noFill/>
            <a:miter lim="800000"/>
            <a:headEnd/>
            <a:tailEnd/>
          </a:ln>
        </p:spPr>
      </p:pic>
      <p:pic>
        <p:nvPicPr>
          <p:cNvPr id="163843" name="Picture 3"/>
          <p:cNvPicPr>
            <a:picLocks noChangeAspect="1" noChangeArrowheads="1"/>
          </p:cNvPicPr>
          <p:nvPr/>
        </p:nvPicPr>
        <p:blipFill>
          <a:blip r:embed="rId5"/>
          <a:srcRect/>
          <a:stretch>
            <a:fillRect/>
          </a:stretch>
        </p:blipFill>
        <p:spPr bwMode="auto">
          <a:xfrm>
            <a:off x="917762" y="2940087"/>
            <a:ext cx="7200900" cy="24193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Редактор шаблона процесса</a:t>
            </a:r>
            <a:endParaRPr lang="en-US" sz="3600" dirty="0"/>
          </a:p>
        </p:txBody>
      </p:sp>
      <p:sp>
        <p:nvSpPr>
          <p:cNvPr id="3" name="Content Placeholder 2"/>
          <p:cNvSpPr>
            <a:spLocks noGrp="1"/>
          </p:cNvSpPr>
          <p:nvPr>
            <p:ph idx="1"/>
          </p:nvPr>
        </p:nvSpPr>
        <p:spPr>
          <a:xfrm>
            <a:off x="478519" y="571991"/>
            <a:ext cx="8229600" cy="1041656"/>
          </a:xfrm>
        </p:spPr>
        <p:txBody>
          <a:bodyPr>
            <a:normAutofit fontScale="77500" lnSpcReduction="20000"/>
          </a:bodyPr>
          <a:lstStyle/>
          <a:p>
            <a:r>
              <a:rPr lang="ru-RU" sz="2800" dirty="0" smtClean="0"/>
              <a:t>Редактирование </a:t>
            </a:r>
            <a:r>
              <a:rPr lang="en-US" sz="2800" dirty="0" smtClean="0"/>
              <a:t>WIs </a:t>
            </a:r>
            <a:r>
              <a:rPr lang="ru-RU" sz="2800" dirty="0" smtClean="0"/>
              <a:t>создающихся по умолчанию</a:t>
            </a:r>
          </a:p>
          <a:p>
            <a:r>
              <a:rPr lang="ru-RU" sz="2800" dirty="0" smtClean="0"/>
              <a:t>Редактирование </a:t>
            </a:r>
            <a:r>
              <a:rPr lang="en-US" sz="2800" dirty="0" smtClean="0"/>
              <a:t>Queries</a:t>
            </a:r>
          </a:p>
          <a:p>
            <a:endParaRPr lang="ru-RU" dirty="0" smtClean="0"/>
          </a:p>
          <a:p>
            <a:endParaRPr lang="en-US" dirty="0"/>
          </a:p>
        </p:txBody>
      </p:sp>
      <p:pic>
        <p:nvPicPr>
          <p:cNvPr id="164866" name="Picture 2"/>
          <p:cNvPicPr>
            <a:picLocks noChangeAspect="1" noChangeArrowheads="1"/>
          </p:cNvPicPr>
          <p:nvPr/>
        </p:nvPicPr>
        <p:blipFill>
          <a:blip r:embed="rId2"/>
          <a:srcRect/>
          <a:stretch>
            <a:fillRect/>
          </a:stretch>
        </p:blipFill>
        <p:spPr bwMode="auto">
          <a:xfrm>
            <a:off x="1204241" y="1401633"/>
            <a:ext cx="6391275" cy="1752600"/>
          </a:xfrm>
          <a:prstGeom prst="rect">
            <a:avLst/>
          </a:prstGeom>
          <a:noFill/>
          <a:ln w="9525">
            <a:noFill/>
            <a:miter lim="800000"/>
            <a:headEnd/>
            <a:tailEnd/>
          </a:ln>
        </p:spPr>
      </p:pic>
      <p:pic>
        <p:nvPicPr>
          <p:cNvPr id="164867" name="Picture 3"/>
          <p:cNvPicPr>
            <a:picLocks noChangeAspect="1" noChangeArrowheads="1"/>
          </p:cNvPicPr>
          <p:nvPr/>
        </p:nvPicPr>
        <p:blipFill>
          <a:blip r:embed="rId3"/>
          <a:srcRect/>
          <a:stretch>
            <a:fillRect/>
          </a:stretch>
        </p:blipFill>
        <p:spPr bwMode="auto">
          <a:xfrm>
            <a:off x="1650291" y="3253536"/>
            <a:ext cx="5460514" cy="227079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Редактирование типов </a:t>
            </a:r>
            <a:r>
              <a:rPr lang="en-US" sz="3600" dirty="0" smtClean="0"/>
              <a:t>WIs</a:t>
            </a:r>
            <a:endParaRPr lang="en-US" sz="3600" dirty="0"/>
          </a:p>
        </p:txBody>
      </p:sp>
      <p:pic>
        <p:nvPicPr>
          <p:cNvPr id="165890" name="Picture 2"/>
          <p:cNvPicPr>
            <a:picLocks noChangeAspect="1" noChangeArrowheads="1"/>
          </p:cNvPicPr>
          <p:nvPr/>
        </p:nvPicPr>
        <p:blipFill>
          <a:blip r:embed="rId2"/>
          <a:srcRect/>
          <a:stretch>
            <a:fillRect/>
          </a:stretch>
        </p:blipFill>
        <p:spPr bwMode="auto">
          <a:xfrm>
            <a:off x="703451" y="1089772"/>
            <a:ext cx="7828205" cy="381571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Примеры правил</a:t>
            </a:r>
            <a:endParaRPr lang="en-US" sz="3600" dirty="0"/>
          </a:p>
        </p:txBody>
      </p:sp>
      <p:graphicFrame>
        <p:nvGraphicFramePr>
          <p:cNvPr id="6" name="Content Placeholder 5"/>
          <p:cNvGraphicFramePr>
            <a:graphicFrameLocks noGrp="1"/>
          </p:cNvGraphicFramePr>
          <p:nvPr>
            <p:ph idx="1"/>
          </p:nvPr>
        </p:nvGraphicFramePr>
        <p:xfrm>
          <a:off x="536173" y="710004"/>
          <a:ext cx="8123734" cy="4637933"/>
        </p:xfrm>
        <a:graphic>
          <a:graphicData uri="http://schemas.openxmlformats.org/drawingml/2006/table">
            <a:tbl>
              <a:tblPr/>
              <a:tblGrid>
                <a:gridCol w="1752305"/>
                <a:gridCol w="6371429"/>
              </a:tblGrid>
              <a:tr h="1065007">
                <a:tc>
                  <a:txBody>
                    <a:bodyPr/>
                    <a:lstStyle/>
                    <a:p>
                      <a:pPr algn="l"/>
                      <a:r>
                        <a:rPr lang="en-US" sz="1400" dirty="0"/>
                        <a:t>ALLOWEDVALUES </a:t>
                      </a:r>
                    </a:p>
                  </a:txBody>
                  <a:tcPr marL="20205" marR="20205" marT="10103" marB="10103">
                    <a:lnL>
                      <a:noFill/>
                    </a:lnL>
                    <a:lnR>
                      <a:noFill/>
                    </a:lnR>
                    <a:lnT>
                      <a:noFill/>
                    </a:lnT>
                    <a:lnB>
                      <a:noFill/>
                    </a:lnB>
                  </a:tcPr>
                </a:tc>
                <a:tc>
                  <a:txBody>
                    <a:bodyPr/>
                    <a:lstStyle/>
                    <a:p>
                      <a:pPr algn="l"/>
                      <a:r>
                        <a:rPr lang="ru-RU" sz="1400" dirty="0" smtClean="0"/>
                        <a:t>Предоставляет</a:t>
                      </a:r>
                      <a:r>
                        <a:rPr lang="ru-RU" sz="1400" baseline="0" dirty="0" smtClean="0"/>
                        <a:t> список значений  допустимых для поля</a:t>
                      </a:r>
                      <a:r>
                        <a:rPr lang="en-US" sz="1400" dirty="0" smtClean="0"/>
                        <a:t>.</a:t>
                      </a:r>
                      <a:r>
                        <a:rPr lang="ru-RU" sz="1400" dirty="0" smtClean="0"/>
                        <a:t> Можно определить группу например</a:t>
                      </a:r>
                      <a:r>
                        <a:rPr lang="en-US" sz="1400" dirty="0" smtClean="0"/>
                        <a:t> [</a:t>
                      </a:r>
                      <a:r>
                        <a:rPr lang="en-US" sz="1400" dirty="0"/>
                        <a:t>Project]\</a:t>
                      </a:r>
                      <a:r>
                        <a:rPr lang="en-US" sz="1400" dirty="0" smtClean="0"/>
                        <a:t>Contributors</a:t>
                      </a:r>
                      <a:r>
                        <a:rPr lang="ru-RU" sz="1400" dirty="0" smtClean="0"/>
                        <a:t>,</a:t>
                      </a:r>
                      <a:r>
                        <a:rPr lang="en-US" sz="1400" dirty="0" smtClean="0"/>
                        <a:t> </a:t>
                      </a:r>
                      <a:r>
                        <a:rPr lang="ru-RU" sz="1400" dirty="0" smtClean="0"/>
                        <a:t>как список допустимых значений</a:t>
                      </a:r>
                      <a:r>
                        <a:rPr lang="en-US" sz="1400" dirty="0" smtClean="0"/>
                        <a:t>. </a:t>
                      </a:r>
                      <a:r>
                        <a:rPr lang="ru-RU" sz="1400" dirty="0" smtClean="0"/>
                        <a:t>Если включить </a:t>
                      </a:r>
                      <a:r>
                        <a:rPr lang="en-US" sz="1400" dirty="0" smtClean="0"/>
                        <a:t>Expand </a:t>
                      </a:r>
                      <a:r>
                        <a:rPr lang="en-US" sz="1400" dirty="0"/>
                        <a:t>Item check box</a:t>
                      </a:r>
                      <a:r>
                        <a:rPr lang="en-US" sz="1400" dirty="0" smtClean="0"/>
                        <a:t>,</a:t>
                      </a:r>
                      <a:r>
                        <a:rPr lang="ru-RU" sz="1400" dirty="0" smtClean="0"/>
                        <a:t> имя группы будет исключаться из списка</a:t>
                      </a:r>
                      <a:r>
                        <a:rPr lang="en-US" sz="1400" dirty="0" smtClean="0"/>
                        <a:t>.</a:t>
                      </a:r>
                      <a:endParaRPr lang="en-US" sz="1400" dirty="0"/>
                    </a:p>
                  </a:txBody>
                  <a:tcPr marL="20205" marR="20205" marT="10103" marB="10103">
                    <a:lnL>
                      <a:noFill/>
                    </a:lnL>
                    <a:lnR>
                      <a:noFill/>
                    </a:lnR>
                    <a:lnT>
                      <a:noFill/>
                    </a:lnT>
                    <a:lnB>
                      <a:noFill/>
                    </a:lnB>
                  </a:tcPr>
                </a:tc>
              </a:tr>
              <a:tr h="632338">
                <a:tc>
                  <a:txBody>
                    <a:bodyPr/>
                    <a:lstStyle/>
                    <a:p>
                      <a:pPr algn="l"/>
                      <a:r>
                        <a:rPr lang="en-US" sz="1400" dirty="0"/>
                        <a:t>COPY </a:t>
                      </a:r>
                    </a:p>
                  </a:txBody>
                  <a:tcPr marL="20205" marR="20205" marT="10103" marB="10103">
                    <a:lnL>
                      <a:noFill/>
                    </a:lnL>
                    <a:lnR>
                      <a:noFill/>
                    </a:lnR>
                    <a:lnT>
                      <a:noFill/>
                    </a:lnT>
                    <a:lnB>
                      <a:noFill/>
                    </a:lnB>
                  </a:tcPr>
                </a:tc>
                <a:tc>
                  <a:txBody>
                    <a:bodyPr/>
                    <a:lstStyle/>
                    <a:p>
                      <a:pPr algn="l"/>
                      <a:r>
                        <a:rPr lang="ru-RU" sz="1400" dirty="0" smtClean="0"/>
                        <a:t>Помечает что</a:t>
                      </a:r>
                      <a:r>
                        <a:rPr lang="ru-RU" sz="1400" baseline="0" dirty="0" smtClean="0"/>
                        <a:t> значение поле должно быть скопировано из </a:t>
                      </a:r>
                      <a:r>
                        <a:rPr lang="en-US" sz="1400" dirty="0" smtClean="0"/>
                        <a:t>system </a:t>
                      </a:r>
                      <a:r>
                        <a:rPr lang="en-US" sz="1400" dirty="0"/>
                        <a:t>clock </a:t>
                      </a:r>
                      <a:r>
                        <a:rPr lang="ru-RU" sz="1400" dirty="0" smtClean="0"/>
                        <a:t> или  имя</a:t>
                      </a:r>
                      <a:r>
                        <a:rPr lang="en-US" sz="1400" dirty="0" smtClean="0"/>
                        <a:t> </a:t>
                      </a:r>
                      <a:r>
                        <a:rPr lang="en-US" sz="1400" dirty="0"/>
                        <a:t>current user.</a:t>
                      </a:r>
                    </a:p>
                  </a:txBody>
                  <a:tcPr marL="20205" marR="20205" marT="10103" marB="10103">
                    <a:lnL>
                      <a:noFill/>
                    </a:lnL>
                    <a:lnR>
                      <a:noFill/>
                    </a:lnR>
                    <a:lnT>
                      <a:noFill/>
                    </a:lnT>
                    <a:lnB>
                      <a:noFill/>
                    </a:lnB>
                  </a:tcPr>
                </a:tc>
              </a:tr>
              <a:tr h="1501803">
                <a:tc>
                  <a:txBody>
                    <a:bodyPr/>
                    <a:lstStyle/>
                    <a:p>
                      <a:pPr algn="l"/>
                      <a:r>
                        <a:rPr lang="en-US" sz="1400"/>
                        <a:t>DEFAULT </a:t>
                      </a:r>
                    </a:p>
                  </a:txBody>
                  <a:tcPr marL="20205" marR="20205" marT="10103" marB="10103">
                    <a:lnL>
                      <a:noFill/>
                    </a:lnL>
                    <a:lnR>
                      <a:noFill/>
                    </a:lnR>
                    <a:lnT>
                      <a:noFill/>
                    </a:lnT>
                    <a:lnB>
                      <a:noFill/>
                    </a:lnB>
                  </a:tcPr>
                </a:tc>
                <a:tc>
                  <a:txBody>
                    <a:bodyPr/>
                    <a:lstStyle/>
                    <a:p>
                      <a:pPr algn="l"/>
                      <a:r>
                        <a:rPr lang="ru-RU" sz="1400" dirty="0" smtClean="0"/>
                        <a:t>Определяет значение поля по умолчанию</a:t>
                      </a:r>
                      <a:r>
                        <a:rPr lang="en-US" sz="1400" dirty="0" smtClean="0"/>
                        <a:t>.</a:t>
                      </a:r>
                      <a:r>
                        <a:rPr lang="ru-RU" sz="1400" dirty="0" smtClean="0"/>
                        <a:t> Может быть получено из</a:t>
                      </a:r>
                      <a:r>
                        <a:rPr lang="en-US" sz="1400" dirty="0" smtClean="0"/>
                        <a:t> </a:t>
                      </a:r>
                      <a:r>
                        <a:rPr lang="en-US" sz="1400" dirty="0"/>
                        <a:t>system clock </a:t>
                      </a:r>
                      <a:r>
                        <a:rPr lang="en-US" sz="1400" dirty="0" smtClean="0"/>
                        <a:t>(</a:t>
                      </a:r>
                      <a:r>
                        <a:rPr lang="ru-RU" sz="1400" dirty="0" smtClean="0"/>
                        <a:t> используется например для захвата времени,  когда</a:t>
                      </a:r>
                      <a:r>
                        <a:rPr lang="en-US" sz="1400" dirty="0" smtClean="0"/>
                        <a:t> </a:t>
                      </a:r>
                      <a:r>
                        <a:rPr lang="en-US" sz="1400" dirty="0"/>
                        <a:t>work item </a:t>
                      </a:r>
                      <a:r>
                        <a:rPr lang="ru-RU" sz="1400" dirty="0" smtClean="0"/>
                        <a:t>был изменен</a:t>
                      </a:r>
                      <a:r>
                        <a:rPr lang="en-US" sz="1400" dirty="0" smtClean="0"/>
                        <a:t>, </a:t>
                      </a:r>
                      <a:r>
                        <a:rPr lang="ru-RU" sz="1400" dirty="0" smtClean="0"/>
                        <a:t> имя </a:t>
                      </a:r>
                      <a:r>
                        <a:rPr lang="en-US" sz="1400" dirty="0" smtClean="0"/>
                        <a:t>current </a:t>
                      </a:r>
                      <a:r>
                        <a:rPr lang="en-US" sz="1400" dirty="0"/>
                        <a:t>user </a:t>
                      </a:r>
                      <a:r>
                        <a:rPr lang="ru-RU" sz="1400" dirty="0" smtClean="0"/>
                        <a:t>инициирующего</a:t>
                      </a:r>
                      <a:r>
                        <a:rPr lang="ru-RU" sz="1400" baseline="0" dirty="0" smtClean="0"/>
                        <a:t> изменение </a:t>
                      </a:r>
                      <a:r>
                        <a:rPr lang="en-US" sz="1400" dirty="0" smtClean="0"/>
                        <a:t> (</a:t>
                      </a:r>
                      <a:r>
                        <a:rPr lang="ru-RU" sz="1400" dirty="0" smtClean="0"/>
                        <a:t> например поле </a:t>
                      </a:r>
                      <a:r>
                        <a:rPr lang="en-US" sz="1400" i="1" dirty="0" smtClean="0"/>
                        <a:t>Changed By</a:t>
                      </a:r>
                      <a:r>
                        <a:rPr lang="ru-RU" sz="1400" i="1" dirty="0" smtClean="0"/>
                        <a:t>  использует имя</a:t>
                      </a:r>
                      <a:r>
                        <a:rPr lang="en-US" sz="1400" dirty="0" smtClean="0"/>
                        <a:t> </a:t>
                      </a:r>
                      <a:r>
                        <a:rPr lang="en-US" sz="1400" dirty="0"/>
                        <a:t>current user </a:t>
                      </a:r>
                      <a:r>
                        <a:rPr lang="ru-RU" sz="1400" dirty="0" smtClean="0"/>
                        <a:t>редактирующего</a:t>
                      </a:r>
                      <a:r>
                        <a:rPr lang="en-US" sz="1400" dirty="0" smtClean="0"/>
                        <a:t> </a:t>
                      </a:r>
                      <a:r>
                        <a:rPr lang="en-US" sz="1400" dirty="0"/>
                        <a:t>work </a:t>
                      </a:r>
                      <a:r>
                        <a:rPr lang="en-US" sz="1400" dirty="0" smtClean="0"/>
                        <a:t>item</a:t>
                      </a:r>
                      <a:r>
                        <a:rPr lang="ru-RU" sz="1400" dirty="0" smtClean="0"/>
                        <a:t> </a:t>
                      </a:r>
                      <a:r>
                        <a:rPr lang="uk-UA" sz="1400" dirty="0" smtClean="0"/>
                        <a:t>)</a:t>
                      </a:r>
                      <a:r>
                        <a:rPr lang="uk-UA" sz="1400" baseline="0" dirty="0" smtClean="0"/>
                        <a:t> </a:t>
                      </a:r>
                      <a:r>
                        <a:rPr lang="ru-RU" sz="1400" dirty="0" smtClean="0"/>
                        <a:t>или просто</a:t>
                      </a:r>
                      <a:r>
                        <a:rPr lang="ru-RU" sz="1400" baseline="0" dirty="0" smtClean="0"/>
                        <a:t> значение</a:t>
                      </a:r>
                      <a:r>
                        <a:rPr lang="en-US" sz="1400" dirty="0" smtClean="0"/>
                        <a:t>.</a:t>
                      </a:r>
                      <a:endParaRPr lang="en-US" sz="1400" dirty="0"/>
                    </a:p>
                  </a:txBody>
                  <a:tcPr marL="20205" marR="20205" marT="10103" marB="10103">
                    <a:lnL>
                      <a:noFill/>
                    </a:lnL>
                    <a:lnR>
                      <a:noFill/>
                    </a:lnR>
                    <a:lnT>
                      <a:noFill/>
                    </a:lnT>
                    <a:lnB>
                      <a:noFill/>
                    </a:lnB>
                  </a:tcPr>
                </a:tc>
              </a:tr>
              <a:tr h="1438785">
                <a:tc>
                  <a:txBody>
                    <a:bodyPr/>
                    <a:lstStyle/>
                    <a:p>
                      <a:pPr algn="l"/>
                      <a:r>
                        <a:rPr lang="en-US" sz="1400" dirty="0"/>
                        <a:t>MATCH </a:t>
                      </a:r>
                    </a:p>
                  </a:txBody>
                  <a:tcPr marL="20205" marR="20205" marT="10103" marB="10103">
                    <a:lnL>
                      <a:noFill/>
                    </a:lnL>
                    <a:lnR>
                      <a:noFill/>
                    </a:lnR>
                    <a:lnT>
                      <a:noFill/>
                    </a:lnT>
                    <a:lnB>
                      <a:noFill/>
                    </a:lnB>
                  </a:tcPr>
                </a:tc>
                <a:tc>
                  <a:txBody>
                    <a:bodyPr/>
                    <a:lstStyle/>
                    <a:p>
                      <a:pPr algn="l"/>
                      <a:r>
                        <a:rPr lang="ru-RU" sz="1400" dirty="0" smtClean="0"/>
                        <a:t>Определяет формат содержимого строки в соответствии с определенным шаблоном</a:t>
                      </a:r>
                      <a:r>
                        <a:rPr lang="en-US" sz="1400" dirty="0" smtClean="0"/>
                        <a:t>. </a:t>
                      </a:r>
                      <a:r>
                        <a:rPr lang="ru-RU" sz="1400" dirty="0" smtClean="0"/>
                        <a:t>В шаблоне  допустимы</a:t>
                      </a:r>
                      <a:r>
                        <a:rPr lang="en-US" sz="1400" dirty="0" smtClean="0"/>
                        <a:t> </a:t>
                      </a:r>
                      <a:r>
                        <a:rPr lang="ru-RU" sz="1400" dirty="0" smtClean="0"/>
                        <a:t>вариации </a:t>
                      </a:r>
                      <a:r>
                        <a:rPr lang="en-US" sz="1400" i="1" dirty="0" smtClean="0"/>
                        <a:t>A</a:t>
                      </a:r>
                      <a:r>
                        <a:rPr lang="en-US" sz="1400" dirty="0"/>
                        <a:t>, </a:t>
                      </a:r>
                      <a:r>
                        <a:rPr lang="en-US" sz="1400" i="1" dirty="0"/>
                        <a:t>N</a:t>
                      </a:r>
                      <a:r>
                        <a:rPr lang="en-US" sz="1400" dirty="0"/>
                        <a:t>, </a:t>
                      </a:r>
                      <a:r>
                        <a:rPr lang="ru-RU" sz="1400" dirty="0" smtClean="0"/>
                        <a:t>и</a:t>
                      </a:r>
                      <a:r>
                        <a:rPr lang="en-US" sz="1400" dirty="0" smtClean="0"/>
                        <a:t> </a:t>
                      </a:r>
                      <a:r>
                        <a:rPr lang="en-US" sz="1400" i="1" dirty="0"/>
                        <a:t>X</a:t>
                      </a:r>
                      <a:r>
                        <a:rPr lang="en-US" sz="1400" dirty="0"/>
                        <a:t>. </a:t>
                      </a:r>
                      <a:r>
                        <a:rPr lang="ru-RU" sz="1400" dirty="0" smtClean="0"/>
                        <a:t>Другие значения</a:t>
                      </a:r>
                      <a:r>
                        <a:rPr lang="ru-RU" sz="1400" baseline="0" dirty="0" smtClean="0"/>
                        <a:t> будут представлены литерами</a:t>
                      </a:r>
                      <a:r>
                        <a:rPr lang="en-US" sz="1400" dirty="0" smtClean="0"/>
                        <a:t>.</a:t>
                      </a:r>
                      <a:r>
                        <a:rPr lang="en-US" sz="1400" i="1" dirty="0" smtClean="0"/>
                        <a:t> </a:t>
                      </a:r>
                      <a:r>
                        <a:rPr lang="en-US" sz="1400" i="1" dirty="0"/>
                        <a:t>A </a:t>
                      </a:r>
                      <a:r>
                        <a:rPr lang="ru-RU" sz="1400" i="0" dirty="0" smtClean="0"/>
                        <a:t>–</a:t>
                      </a:r>
                      <a:r>
                        <a:rPr lang="ru-RU" sz="1400" i="0" baseline="0" dirty="0" smtClean="0"/>
                        <a:t> буквы алфавита</a:t>
                      </a:r>
                      <a:r>
                        <a:rPr lang="en-US" sz="1400" dirty="0" smtClean="0"/>
                        <a:t>. </a:t>
                      </a:r>
                      <a:r>
                        <a:rPr lang="en-US" sz="1400" i="1" dirty="0" smtClean="0"/>
                        <a:t>N</a:t>
                      </a:r>
                      <a:r>
                        <a:rPr lang="ru-RU" sz="1400" i="1" dirty="0" smtClean="0"/>
                        <a:t> - цифры</a:t>
                      </a:r>
                      <a:r>
                        <a:rPr lang="en-US" sz="1400" dirty="0" smtClean="0"/>
                        <a:t>.</a:t>
                      </a:r>
                      <a:r>
                        <a:rPr lang="en-US" sz="1400" i="1" dirty="0" smtClean="0"/>
                        <a:t> </a:t>
                      </a:r>
                      <a:r>
                        <a:rPr lang="en-US" sz="1400" i="1" dirty="0"/>
                        <a:t>X </a:t>
                      </a:r>
                      <a:r>
                        <a:rPr lang="ru-RU" sz="1400" i="1" dirty="0" smtClean="0"/>
                        <a:t>-</a:t>
                      </a:r>
                      <a:r>
                        <a:rPr lang="ru-RU" sz="1400" dirty="0" smtClean="0"/>
                        <a:t>любые</a:t>
                      </a:r>
                      <a:r>
                        <a:rPr lang="ru-RU" sz="1400" baseline="0" dirty="0" smtClean="0"/>
                        <a:t> символы</a:t>
                      </a:r>
                      <a:r>
                        <a:rPr lang="en-US" sz="1400" dirty="0" smtClean="0"/>
                        <a:t>. </a:t>
                      </a:r>
                      <a:r>
                        <a:rPr lang="ru-RU" sz="1400" dirty="0" smtClean="0"/>
                        <a:t>Для примера шаблон</a:t>
                      </a:r>
                      <a:r>
                        <a:rPr lang="en-US" sz="1400" dirty="0" smtClean="0"/>
                        <a:t> </a:t>
                      </a:r>
                      <a:r>
                        <a:rPr lang="en-US" sz="1400" dirty="0"/>
                        <a:t>XXX-XXX-XXX </a:t>
                      </a:r>
                      <a:r>
                        <a:rPr lang="ru-RU" sz="1400" dirty="0" smtClean="0"/>
                        <a:t>позволит</a:t>
                      </a:r>
                      <a:r>
                        <a:rPr lang="ru-RU" sz="1400" baseline="0" dirty="0" smtClean="0"/>
                        <a:t> ввести</a:t>
                      </a:r>
                      <a:r>
                        <a:rPr lang="en-US" sz="1400" dirty="0" smtClean="0"/>
                        <a:t> </a:t>
                      </a:r>
                      <a:r>
                        <a:rPr lang="en-US" sz="1400" dirty="0"/>
                        <a:t>123-abc-r4g </a:t>
                      </a:r>
                      <a:r>
                        <a:rPr lang="ru-RU" sz="1400" dirty="0" smtClean="0"/>
                        <a:t>и не позволяет  ввести значение</a:t>
                      </a:r>
                      <a:r>
                        <a:rPr lang="en-US" sz="1400" dirty="0" smtClean="0"/>
                        <a:t> </a:t>
                      </a:r>
                      <a:r>
                        <a:rPr lang="en-US" sz="1400" dirty="0"/>
                        <a:t>123.455-23.</a:t>
                      </a:r>
                    </a:p>
                  </a:txBody>
                  <a:tcPr marL="20205" marR="20205" marT="10103" marB="10103">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200" dirty="0" smtClean="0"/>
              <a:t>Редактирование</a:t>
            </a:r>
            <a:r>
              <a:rPr lang="en-US" sz="3200" dirty="0" smtClean="0"/>
              <a:t> Work Item Workflow</a:t>
            </a:r>
            <a:endParaRPr lang="en-US" sz="3200" dirty="0"/>
          </a:p>
        </p:txBody>
      </p:sp>
      <p:pic>
        <p:nvPicPr>
          <p:cNvPr id="73730" name="Picture 2"/>
          <p:cNvPicPr>
            <a:picLocks noChangeAspect="1" noChangeArrowheads="1"/>
          </p:cNvPicPr>
          <p:nvPr/>
        </p:nvPicPr>
        <p:blipFill>
          <a:blip r:embed="rId2" cstate="print"/>
          <a:srcRect/>
          <a:stretch>
            <a:fillRect/>
          </a:stretch>
        </p:blipFill>
        <p:spPr bwMode="auto">
          <a:xfrm>
            <a:off x="828339" y="1231233"/>
            <a:ext cx="7698805" cy="367831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80" y="5260488"/>
            <a:ext cx="8219340" cy="782937"/>
          </a:xfrm>
        </p:spPr>
        <p:txBody>
          <a:bodyPr>
            <a:normAutofit fontScale="90000"/>
          </a:bodyPr>
          <a:lstStyle/>
          <a:p>
            <a:pPr algn="ctr"/>
            <a:r>
              <a:rPr lang="ru-RU" dirty="0" smtClean="0">
                <a:latin typeface="Arial" pitchFamily="34" charset="0"/>
                <a:cs typeface="Arial" pitchFamily="34" charset="0"/>
              </a:rPr>
              <a:t>Важнейшие принципы </a:t>
            </a:r>
            <a:r>
              <a:rPr lang="en-US" dirty="0">
                <a:latin typeface="Arial" pitchFamily="34" charset="0"/>
                <a:cs typeface="Arial" pitchFamily="34" charset="0"/>
              </a:rPr>
              <a:t>Agile Manifest'</a:t>
            </a:r>
            <a:r>
              <a:rPr lang="ru-RU" dirty="0">
                <a:latin typeface="Arial" pitchFamily="34" charset="0"/>
                <a:cs typeface="Arial" pitchFamily="34" charset="0"/>
              </a:rPr>
              <a:t>а </a:t>
            </a:r>
            <a:endParaRPr lang="en-US" dirty="0">
              <a:latin typeface="Arial" pitchFamily="34" charset="0"/>
              <a:cs typeface="Arial" pitchFamily="34" charset="0"/>
            </a:endParaRPr>
          </a:p>
        </p:txBody>
      </p:sp>
      <p:sp>
        <p:nvSpPr>
          <p:cNvPr id="3" name="Content Placeholder 2"/>
          <p:cNvSpPr>
            <a:spLocks noGrp="1"/>
          </p:cNvSpPr>
          <p:nvPr>
            <p:ph idx="1"/>
          </p:nvPr>
        </p:nvSpPr>
        <p:spPr>
          <a:xfrm>
            <a:off x="449132" y="939142"/>
            <a:ext cx="8183880" cy="4187952"/>
          </a:xfrm>
        </p:spPr>
        <p:txBody>
          <a:bodyPr>
            <a:normAutofit fontScale="77500" lnSpcReduction="20000"/>
          </a:bodyPr>
          <a:lstStyle/>
          <a:p>
            <a:endParaRPr lang="en-US" dirty="0"/>
          </a:p>
          <a:p>
            <a:r>
              <a:rPr lang="ru-RU" dirty="0">
                <a:latin typeface="Arial" pitchFamily="34" charset="0"/>
                <a:cs typeface="Arial" pitchFamily="34" charset="0"/>
              </a:rPr>
              <a:t>У Scrum-команды должен быть один product owner и команда должна знать, кто это. </a:t>
            </a:r>
          </a:p>
          <a:p>
            <a:endParaRPr lang="en-US" dirty="0">
              <a:latin typeface="Arial" pitchFamily="34" charset="0"/>
              <a:cs typeface="Arial" pitchFamily="34" charset="0"/>
            </a:endParaRPr>
          </a:p>
          <a:p>
            <a:r>
              <a:rPr lang="ru-RU" dirty="0" smtClean="0">
                <a:latin typeface="Arial" pitchFamily="34" charset="0"/>
                <a:cs typeface="Arial" pitchFamily="34" charset="0"/>
              </a:rPr>
              <a:t>У </a:t>
            </a:r>
            <a:r>
              <a:rPr lang="ru-RU" dirty="0">
                <a:latin typeface="Arial" pitchFamily="34" charset="0"/>
                <a:cs typeface="Arial" pitchFamily="34" charset="0"/>
              </a:rPr>
              <a:t>product owner'а должен быть </a:t>
            </a:r>
            <a:r>
              <a:rPr lang="ru-RU" dirty="0" smtClean="0">
                <a:latin typeface="Arial" pitchFamily="34" charset="0"/>
                <a:cs typeface="Arial" pitchFamily="34" charset="0"/>
              </a:rPr>
              <a:t>как минимум </a:t>
            </a:r>
            <a:r>
              <a:rPr lang="ru-RU" dirty="0" smtClean="0">
                <a:latin typeface="Arial" pitchFamily="34" charset="0"/>
                <a:cs typeface="Arial" pitchFamily="34" charset="0"/>
              </a:rPr>
              <a:t>один </a:t>
            </a:r>
            <a:r>
              <a:rPr lang="ru-RU" dirty="0">
                <a:latin typeface="Arial" pitchFamily="34" charset="0"/>
                <a:cs typeface="Arial" pitchFamily="34" charset="0"/>
              </a:rPr>
              <a:t>product backlog с историями и их оценками, выполненными командой. </a:t>
            </a:r>
          </a:p>
          <a:p>
            <a:endParaRPr lang="en-US" dirty="0">
              <a:latin typeface="Arial" pitchFamily="34" charset="0"/>
              <a:cs typeface="Arial" pitchFamily="34" charset="0"/>
            </a:endParaRPr>
          </a:p>
          <a:p>
            <a:r>
              <a:rPr lang="ru-RU" dirty="0" smtClean="0">
                <a:latin typeface="Arial" pitchFamily="34" charset="0"/>
                <a:cs typeface="Arial" pitchFamily="34" charset="0"/>
              </a:rPr>
              <a:t>У </a:t>
            </a:r>
            <a:r>
              <a:rPr lang="ru-RU" dirty="0">
                <a:latin typeface="Arial" pitchFamily="34" charset="0"/>
                <a:cs typeface="Arial" pitchFamily="34" charset="0"/>
              </a:rPr>
              <a:t>команды должна быть burndown-диаграмма, а сама команда должна знать свою производительность. </a:t>
            </a:r>
          </a:p>
          <a:p>
            <a:endParaRPr lang="en-US" dirty="0">
              <a:latin typeface="Arial" pitchFamily="34" charset="0"/>
              <a:cs typeface="Arial" pitchFamily="34" charset="0"/>
            </a:endParaRPr>
          </a:p>
          <a:p>
            <a:r>
              <a:rPr lang="ru-RU" dirty="0" smtClean="0">
                <a:latin typeface="Arial" pitchFamily="34" charset="0"/>
                <a:cs typeface="Arial" pitchFamily="34" charset="0"/>
              </a:rPr>
              <a:t>На </a:t>
            </a:r>
            <a:r>
              <a:rPr lang="ru-RU" dirty="0">
                <a:latin typeface="Arial" pitchFamily="34" charset="0"/>
                <a:cs typeface="Arial" pitchFamily="34" charset="0"/>
              </a:rPr>
              <a:t>протяжении спринта никто не должен вмешиваться в работу команды. </a:t>
            </a:r>
          </a:p>
          <a:p>
            <a:endParaRPr lang="en-US" dirty="0"/>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Настройка отображения размещения </a:t>
            </a:r>
            <a:r>
              <a:rPr lang="en-US" sz="3600" dirty="0" smtClean="0"/>
              <a:t>WI </a:t>
            </a:r>
            <a:r>
              <a:rPr lang="ru-RU" sz="3600" dirty="0" smtClean="0"/>
              <a:t>полей</a:t>
            </a:r>
            <a:endParaRPr lang="en-US" sz="3600" dirty="0"/>
          </a:p>
        </p:txBody>
      </p:sp>
      <p:pic>
        <p:nvPicPr>
          <p:cNvPr id="74754" name="Picture 2"/>
          <p:cNvPicPr>
            <a:picLocks noChangeAspect="1" noChangeArrowheads="1"/>
          </p:cNvPicPr>
          <p:nvPr/>
        </p:nvPicPr>
        <p:blipFill>
          <a:blip r:embed="rId2" cstate="print"/>
          <a:srcRect/>
          <a:stretch>
            <a:fillRect/>
          </a:stretch>
        </p:blipFill>
        <p:spPr bwMode="auto">
          <a:xfrm>
            <a:off x="556736" y="660239"/>
            <a:ext cx="8008062" cy="4105399"/>
          </a:xfrm>
          <a:prstGeom prst="rect">
            <a:avLst/>
          </a:prstGeom>
          <a:noFill/>
          <a:ln w="9525">
            <a:solidFill>
              <a:schemeClr val="accent2">
                <a:lumMod val="40000"/>
                <a:lumOff val="60000"/>
              </a:schemeClr>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74" y="5446059"/>
            <a:ext cx="8183880" cy="1051560"/>
          </a:xfrm>
        </p:spPr>
        <p:txBody>
          <a:bodyPr>
            <a:normAutofit/>
          </a:bodyPr>
          <a:lstStyle/>
          <a:p>
            <a:r>
              <a:rPr lang="ru-RU" sz="2800" dirty="0" smtClean="0"/>
              <a:t>Редактирование шаблона процесса</a:t>
            </a:r>
            <a:endParaRPr lang="en-US" sz="2800" dirty="0"/>
          </a:p>
        </p:txBody>
      </p:sp>
      <p:sp>
        <p:nvSpPr>
          <p:cNvPr id="3" name="Content Placeholder 2"/>
          <p:cNvSpPr>
            <a:spLocks noGrp="1"/>
          </p:cNvSpPr>
          <p:nvPr>
            <p:ph idx="1"/>
          </p:nvPr>
        </p:nvSpPr>
        <p:spPr>
          <a:xfrm>
            <a:off x="529280" y="593504"/>
            <a:ext cx="8229600" cy="5072098"/>
          </a:xfrm>
        </p:spPr>
        <p:txBody>
          <a:bodyPr/>
          <a:lstStyle/>
          <a:p>
            <a:r>
              <a:rPr lang="ru-RU" sz="1800" dirty="0" smtClean="0"/>
              <a:t>Редактирование глобальных списков</a:t>
            </a:r>
          </a:p>
          <a:p>
            <a:r>
              <a:rPr lang="ru-RU" sz="1800" dirty="0" smtClean="0"/>
              <a:t>Редактирование </a:t>
            </a:r>
            <a:r>
              <a:rPr lang="ru-RU" sz="1800" dirty="0" smtClean="0"/>
              <a:t>классификаций</a:t>
            </a:r>
          </a:p>
          <a:p>
            <a:endParaRPr lang="en-US" sz="2400" dirty="0" smtClean="0"/>
          </a:p>
          <a:p>
            <a:endParaRPr lang="en-US" sz="2400" dirty="0" smtClean="0"/>
          </a:p>
          <a:p>
            <a:endParaRPr lang="ru-RU" sz="2400" dirty="0" smtClean="0"/>
          </a:p>
          <a:p>
            <a:endParaRPr lang="ru-RU" sz="2400" dirty="0" smtClean="0"/>
          </a:p>
          <a:p>
            <a:endParaRPr lang="en-US" sz="2400" dirty="0" smtClean="0"/>
          </a:p>
          <a:p>
            <a:r>
              <a:rPr lang="ru-RU" sz="1800" dirty="0" smtClean="0"/>
              <a:t>Редактировани </a:t>
            </a:r>
            <a:r>
              <a:rPr lang="ru-RU" sz="1800" dirty="0" smtClean="0"/>
              <a:t>мапируемых полей </a:t>
            </a:r>
            <a:r>
              <a:rPr lang="en-US" sz="1800" dirty="0" smtClean="0"/>
              <a:t>MS Project</a:t>
            </a:r>
            <a:endParaRPr lang="en-US" sz="1800" dirty="0"/>
          </a:p>
        </p:txBody>
      </p:sp>
      <p:pic>
        <p:nvPicPr>
          <p:cNvPr id="75781" name="Picture 5"/>
          <p:cNvPicPr>
            <a:picLocks noChangeAspect="1" noChangeArrowheads="1"/>
          </p:cNvPicPr>
          <p:nvPr/>
        </p:nvPicPr>
        <p:blipFill>
          <a:blip r:embed="rId2" cstate="print"/>
          <a:srcRect/>
          <a:stretch>
            <a:fillRect/>
          </a:stretch>
        </p:blipFill>
        <p:spPr bwMode="auto">
          <a:xfrm>
            <a:off x="5358619" y="3749722"/>
            <a:ext cx="3305184" cy="1785111"/>
          </a:xfrm>
          <a:prstGeom prst="rect">
            <a:avLst/>
          </a:prstGeom>
          <a:noFill/>
          <a:ln w="9525">
            <a:solidFill>
              <a:schemeClr val="accent2">
                <a:lumMod val="60000"/>
                <a:lumOff val="40000"/>
              </a:schemeClr>
            </a:solidFill>
            <a:miter lim="800000"/>
            <a:headEnd/>
            <a:tailEnd/>
          </a:ln>
          <a:effectLst/>
        </p:spPr>
      </p:pic>
      <p:pic>
        <p:nvPicPr>
          <p:cNvPr id="166915" name="Picture 3"/>
          <p:cNvPicPr>
            <a:picLocks noChangeAspect="1" noChangeArrowheads="1"/>
          </p:cNvPicPr>
          <p:nvPr/>
        </p:nvPicPr>
        <p:blipFill>
          <a:blip r:embed="rId3"/>
          <a:srcRect/>
          <a:stretch>
            <a:fillRect/>
          </a:stretch>
        </p:blipFill>
        <p:spPr bwMode="auto">
          <a:xfrm>
            <a:off x="5675051" y="720538"/>
            <a:ext cx="2333625" cy="1866900"/>
          </a:xfrm>
          <a:prstGeom prst="rect">
            <a:avLst/>
          </a:prstGeom>
          <a:noFill/>
          <a:ln w="9525">
            <a:noFill/>
            <a:miter lim="800000"/>
            <a:headEnd/>
            <a:tailEnd/>
          </a:ln>
        </p:spPr>
      </p:pic>
      <p:pic>
        <p:nvPicPr>
          <p:cNvPr id="166916" name="Picture 4"/>
          <p:cNvPicPr>
            <a:picLocks noChangeAspect="1" noChangeArrowheads="1"/>
          </p:cNvPicPr>
          <p:nvPr/>
        </p:nvPicPr>
        <p:blipFill>
          <a:blip r:embed="rId4"/>
          <a:srcRect/>
          <a:stretch>
            <a:fillRect/>
          </a:stretch>
        </p:blipFill>
        <p:spPr bwMode="auto">
          <a:xfrm>
            <a:off x="1000459" y="1351317"/>
            <a:ext cx="3430681" cy="1895490"/>
          </a:xfrm>
          <a:prstGeom prst="rect">
            <a:avLst/>
          </a:prstGeom>
          <a:noFill/>
          <a:ln w="9525">
            <a:noFill/>
            <a:miter lim="800000"/>
            <a:headEnd/>
            <a:tailEnd/>
          </a:ln>
        </p:spPr>
      </p:pic>
      <p:pic>
        <p:nvPicPr>
          <p:cNvPr id="166917" name="Picture 5"/>
          <p:cNvPicPr>
            <a:picLocks noChangeAspect="1" noChangeArrowheads="1"/>
          </p:cNvPicPr>
          <p:nvPr/>
        </p:nvPicPr>
        <p:blipFill>
          <a:blip r:embed="rId5"/>
          <a:srcRect/>
          <a:stretch>
            <a:fillRect/>
          </a:stretch>
        </p:blipFill>
        <p:spPr bwMode="auto">
          <a:xfrm>
            <a:off x="922973" y="3669980"/>
            <a:ext cx="4197667" cy="24115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5316967"/>
            <a:ext cx="8183880" cy="1051560"/>
          </a:xfrm>
        </p:spPr>
        <p:txBody>
          <a:bodyPr/>
          <a:lstStyle/>
          <a:p>
            <a:r>
              <a:rPr lang="ru-RU" sz="3600" dirty="0" smtClean="0"/>
              <a:t>Правка </a:t>
            </a:r>
            <a:r>
              <a:rPr lang="en-US" sz="3600" dirty="0" smtClean="0"/>
              <a:t>Process Guidance</a:t>
            </a:r>
            <a:endParaRPr lang="en-US" sz="3600" dirty="0"/>
          </a:p>
        </p:txBody>
      </p:sp>
      <p:sp>
        <p:nvSpPr>
          <p:cNvPr id="3" name="Content Placeholder 2"/>
          <p:cNvSpPr>
            <a:spLocks noGrp="1"/>
          </p:cNvSpPr>
          <p:nvPr>
            <p:ph idx="1"/>
          </p:nvPr>
        </p:nvSpPr>
        <p:spPr>
          <a:xfrm>
            <a:off x="457200" y="642770"/>
            <a:ext cx="8229600" cy="1614486"/>
          </a:xfrm>
        </p:spPr>
        <p:txBody>
          <a:bodyPr/>
          <a:lstStyle/>
          <a:p>
            <a:r>
              <a:rPr lang="en-US" sz="2800" dirty="0" smtClean="0"/>
              <a:t>VSTS Process Guidance Generator</a:t>
            </a:r>
            <a:endParaRPr lang="ru-RU" sz="2800" dirty="0" smtClean="0"/>
          </a:p>
          <a:p>
            <a:pPr lvl="2"/>
            <a:r>
              <a:rPr lang="en-US" sz="2000" dirty="0" smtClean="0">
                <a:hlinkClick r:id="rId2"/>
              </a:rPr>
              <a:t>http://www.codeplex.com/process/Release/ProjectReleases.aspx?ReleaseId=5626</a:t>
            </a:r>
            <a:endParaRPr lang="ru-RU" sz="2000" dirty="0" smtClean="0"/>
          </a:p>
          <a:p>
            <a:pPr lvl="2"/>
            <a:r>
              <a:rPr lang="en-US" sz="2000" dirty="0" smtClean="0"/>
              <a:t>GuidanceGenerator-2.0.2.1.zip</a:t>
            </a:r>
            <a:endParaRPr lang="en-US" sz="2000" dirty="0" smtClean="0">
              <a:hlinkClick r:id="rId2"/>
            </a:endParaRPr>
          </a:p>
        </p:txBody>
      </p:sp>
      <p:pic>
        <p:nvPicPr>
          <p:cNvPr id="76802" name="Picture 2"/>
          <p:cNvPicPr>
            <a:picLocks noChangeAspect="1" noChangeArrowheads="1"/>
          </p:cNvPicPr>
          <p:nvPr/>
        </p:nvPicPr>
        <p:blipFill>
          <a:blip r:embed="rId3" cstate="print"/>
          <a:srcRect/>
          <a:stretch>
            <a:fillRect/>
          </a:stretch>
        </p:blipFill>
        <p:spPr bwMode="auto">
          <a:xfrm>
            <a:off x="321858" y="2444001"/>
            <a:ext cx="2371725" cy="2124075"/>
          </a:xfrm>
          <a:prstGeom prst="rect">
            <a:avLst/>
          </a:prstGeom>
          <a:noFill/>
          <a:ln w="9525">
            <a:solidFill>
              <a:schemeClr val="accent2">
                <a:lumMod val="60000"/>
                <a:lumOff val="40000"/>
              </a:schemeClr>
            </a:solidFill>
            <a:miter lim="800000"/>
            <a:headEnd/>
            <a:tailEnd/>
          </a:ln>
          <a:effectLst/>
        </p:spPr>
      </p:pic>
      <p:sp>
        <p:nvSpPr>
          <p:cNvPr id="76803" name="Rectangle 3"/>
          <p:cNvSpPr>
            <a:spLocks noChangeArrowheads="1"/>
          </p:cNvSpPr>
          <p:nvPr/>
        </p:nvSpPr>
        <p:spPr bwMode="auto">
          <a:xfrm>
            <a:off x="4043527" y="2168167"/>
            <a:ext cx="4643438" cy="1205418"/>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rgbClr val="4F81BD"/>
                </a:solidFill>
                <a:effectLst/>
                <a:latin typeface="+mj-lt"/>
                <a:ea typeface="Times New Roman" pitchFamily="18" charset="0"/>
                <a:cs typeface="Times New Roman" pitchFamily="18" charset="0"/>
              </a:rPr>
              <a:t>Running from Command Line or 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err="1" smtClean="0">
                <a:ln>
                  <a:noFill/>
                </a:ln>
                <a:solidFill>
                  <a:schemeClr val="tx1"/>
                </a:solidFill>
                <a:effectLst/>
                <a:latin typeface="+mj-lt"/>
                <a:ea typeface="Calibri" pitchFamily="34" charset="0"/>
                <a:cs typeface="Courier New" pitchFamily="49" charset="0"/>
              </a:rPr>
              <a:t>TextTemplatingMultiprocessor.exe</a:t>
            </a: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a:t>
            </a:r>
            <a:b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b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/source  </a:t>
            </a:r>
            <a:r>
              <a:rPr kumimoji="0" lang="en-GB" sz="1000" b="0" i="0" u="none" strike="noStrike" cap="none" normalizeH="0" baseline="0" dirty="0" err="1" smtClean="0">
                <a:ln>
                  <a:noFill/>
                </a:ln>
                <a:solidFill>
                  <a:schemeClr val="tx1"/>
                </a:solidFill>
                <a:effectLst/>
                <a:latin typeface="+mj-lt"/>
                <a:ea typeface="Calibri" pitchFamily="34" charset="0"/>
                <a:cs typeface="Courier New" pitchFamily="49" charset="0"/>
              </a:rPr>
              <a:t>sourcefile.guidance</a:t>
            </a: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a:t>
            </a:r>
            <a:b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b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/template </a:t>
            </a:r>
            <a:r>
              <a:rPr kumimoji="0" lang="en-GB" sz="1000" b="0" i="0" u="none" strike="noStrike" cap="none" normalizeH="0" baseline="0" dirty="0" err="1" smtClean="0">
                <a:ln>
                  <a:noFill/>
                </a:ln>
                <a:solidFill>
                  <a:schemeClr val="tx1"/>
                </a:solidFill>
                <a:effectLst/>
                <a:latin typeface="+mj-lt"/>
                <a:ea typeface="Calibri" pitchFamily="34" charset="0"/>
                <a:cs typeface="Courier New" pitchFamily="49" charset="0"/>
              </a:rPr>
              <a:t>templateFolder</a:t>
            </a: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/target </a:t>
            </a:r>
            <a:r>
              <a:rPr kumimoji="0" lang="en-GB" sz="1000" b="0" i="0" u="none" strike="noStrike" cap="none" normalizeH="0" baseline="0" dirty="0" err="1" smtClean="0">
                <a:ln>
                  <a:noFill/>
                </a:ln>
                <a:solidFill>
                  <a:schemeClr val="tx1"/>
                </a:solidFill>
                <a:effectLst/>
                <a:latin typeface="+mj-lt"/>
                <a:ea typeface="Calibri" pitchFamily="34" charset="0"/>
                <a:cs typeface="Courier New" pitchFamily="49" charset="0"/>
              </a:rPr>
              <a:t>targetFolder</a:t>
            </a: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a:r>
            <a:b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b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a:t>
            </a:r>
            <a:r>
              <a:rPr kumimoji="0" lang="en-GB" sz="1000" b="0" i="0" u="none" strike="noStrike" cap="none" normalizeH="0" baseline="0" dirty="0" err="1" smtClean="0">
                <a:ln>
                  <a:noFill/>
                </a:ln>
                <a:solidFill>
                  <a:schemeClr val="tx1"/>
                </a:solidFill>
                <a:effectLst/>
                <a:latin typeface="+mj-lt"/>
                <a:ea typeface="Calibri" pitchFamily="34" charset="0"/>
                <a:cs typeface="Courier New" pitchFamily="49" charset="0"/>
              </a:rPr>
              <a:t>templatematch</a:t>
            </a: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a:t>
            </a:r>
            <a:r>
              <a:rPr kumimoji="0" lang="en-GB" sz="1000" b="0" i="0" u="none" strike="noStrike" cap="none" normalizeH="0" baseline="0" dirty="0" err="1" smtClean="0">
                <a:ln>
                  <a:noFill/>
                </a:ln>
                <a:solidFill>
                  <a:schemeClr val="tx1"/>
                </a:solidFill>
                <a:effectLst/>
                <a:latin typeface="+mj-lt"/>
                <a:ea typeface="Calibri" pitchFamily="34" charset="0"/>
                <a:cs typeface="Courier New" pitchFamily="49" charset="0"/>
              </a:rPr>
              <a:t>htm</a:t>
            </a:r>
            <a:r>
              <a:rPr kumimoji="0" lang="en-GB" sz="1000" b="0" i="0" u="none" strike="noStrike" cap="none" normalizeH="0" baseline="0" dirty="0" smtClean="0">
                <a:ln>
                  <a:noFill/>
                </a:ln>
                <a:solidFill>
                  <a:schemeClr val="tx1"/>
                </a:solidFill>
                <a:effectLst/>
                <a:latin typeface="+mj-lt"/>
                <a:ea typeface="Calibri" pitchFamily="34" charset="0"/>
                <a:cs typeface="Courier New" pitchFamily="49" charset="0"/>
              </a:rPr>
              <a:t>]			[/delete false]</a:t>
            </a:r>
            <a:endParaRPr kumimoji="0" lang="en-GB" sz="1000" b="0" i="0" u="none" strike="noStrike" cap="none" normalizeH="0" baseline="0" dirty="0" smtClean="0">
              <a:ln>
                <a:noFill/>
              </a:ln>
              <a:solidFill>
                <a:schemeClr val="tx1"/>
              </a:solidFill>
              <a:effectLst/>
              <a:latin typeface="+mj-lt"/>
              <a:cs typeface="Arial" pitchFamily="34" charset="0"/>
            </a:endParaRPr>
          </a:p>
        </p:txBody>
      </p:sp>
      <p:sp>
        <p:nvSpPr>
          <p:cNvPr id="6" name="Rectangle 5"/>
          <p:cNvSpPr/>
          <p:nvPr/>
        </p:nvSpPr>
        <p:spPr>
          <a:xfrm>
            <a:off x="2825214" y="3414048"/>
            <a:ext cx="5929354" cy="2123658"/>
          </a:xfrm>
          <a:prstGeom prst="rect">
            <a:avLst/>
          </a:prstGeom>
        </p:spPr>
        <p:txBody>
          <a:bodyPr wrap="square">
            <a:spAutoFit/>
          </a:bodyPr>
          <a:lstStyle/>
          <a:p>
            <a:r>
              <a:rPr lang="ru-RU" sz="1400" b="1" i="1" dirty="0" smtClean="0"/>
              <a:t>Для перевода </a:t>
            </a:r>
            <a:r>
              <a:rPr lang="en-GB" sz="1400" b="1" i="1" dirty="0" smtClean="0"/>
              <a:t>guidance </a:t>
            </a:r>
            <a:r>
              <a:rPr lang="ru-RU" sz="1400" b="1" i="1" dirty="0" smtClean="0"/>
              <a:t>на другой язык</a:t>
            </a:r>
            <a:endParaRPr lang="en-US" sz="1400" b="1" i="1" dirty="0" smtClean="0"/>
          </a:p>
          <a:p>
            <a:pPr lvl="0"/>
            <a:r>
              <a:rPr lang="ru-RU" sz="1200" dirty="0" smtClean="0"/>
              <a:t>Превести текст вокруг</a:t>
            </a:r>
            <a:r>
              <a:rPr lang="en-GB" sz="1200" dirty="0" smtClean="0"/>
              <a:t> &lt;XML brackets&gt;. </a:t>
            </a:r>
            <a:r>
              <a:rPr lang="ru-RU" sz="1200" dirty="0" smtClean="0"/>
              <a:t>Внутри не менять</a:t>
            </a:r>
          </a:p>
          <a:p>
            <a:pPr lvl="0"/>
            <a:r>
              <a:rPr lang="en-GB" sz="1000" b="1" dirty="0" smtClean="0"/>
              <a:t>&lt;</a:t>
            </a:r>
            <a:r>
              <a:rPr lang="en-GB" sz="1000" b="1" dirty="0" err="1" smtClean="0"/>
              <a:t>DontTranslate</a:t>
            </a:r>
            <a:r>
              <a:rPr lang="en-GB" sz="1000" b="1" dirty="0" smtClean="0"/>
              <a:t> no=”don’t translate attributes”&gt;Yes, translate this text.&lt;/</a:t>
            </a:r>
            <a:r>
              <a:rPr lang="en-GB" sz="1000" b="1" dirty="0" err="1" smtClean="0"/>
              <a:t>DontTranslate</a:t>
            </a:r>
            <a:r>
              <a:rPr lang="en-GB" sz="1000" b="1" dirty="0" smtClean="0"/>
              <a:t>&gt;</a:t>
            </a:r>
            <a:endParaRPr lang="en-US" sz="1000" b="1" dirty="0" smtClean="0"/>
          </a:p>
          <a:p>
            <a:pPr lvl="0"/>
            <a:endParaRPr lang="ru-RU" sz="1200" dirty="0" smtClean="0"/>
          </a:p>
          <a:p>
            <a:pPr lvl="0"/>
            <a:r>
              <a:rPr lang="ru-RU" sz="1200" dirty="0" smtClean="0"/>
              <a:t>В начале файла установите атрибут языка на который будете переводить</a:t>
            </a:r>
            <a:r>
              <a:rPr lang="en-GB" sz="1200" dirty="0" smtClean="0"/>
              <a:t>:  </a:t>
            </a:r>
            <a:br>
              <a:rPr lang="en-GB" sz="1200" dirty="0" smtClean="0"/>
            </a:br>
            <a:r>
              <a:rPr lang="en-GB" sz="1200" dirty="0" smtClean="0"/>
              <a:t>&lt;Guidance Key="/" Language="</a:t>
            </a:r>
            <a:r>
              <a:rPr lang="en-GB" sz="1200" dirty="0" err="1" smtClean="0"/>
              <a:t>ja-jp</a:t>
            </a:r>
            <a:r>
              <a:rPr lang="en-GB" sz="1200" dirty="0" smtClean="0"/>
              <a:t>" …</a:t>
            </a:r>
            <a:endParaRPr lang="en-US" sz="1200" dirty="0" smtClean="0"/>
          </a:p>
          <a:p>
            <a:pPr lvl="0"/>
            <a:endParaRPr lang="ru-RU" sz="1200" dirty="0" smtClean="0"/>
          </a:p>
          <a:p>
            <a:pPr lvl="0"/>
            <a:r>
              <a:rPr lang="ru-RU" sz="1200" dirty="0" smtClean="0"/>
              <a:t>В каталоге картинок пересоздайте картинки содержащие не переведенный текст.</a:t>
            </a:r>
          </a:p>
          <a:p>
            <a:pPr lvl="0"/>
            <a:endParaRPr lang="en-US" sz="1200" dirty="0" smtClean="0"/>
          </a:p>
          <a:p>
            <a:pPr lvl="0"/>
            <a:r>
              <a:rPr lang="ru-RU" sz="1200" dirty="0" smtClean="0"/>
              <a:t>Запустить генератор</a:t>
            </a:r>
            <a:r>
              <a:rPr lang="en-GB" sz="1200" dirty="0" smtClean="0"/>
              <a:t>.</a:t>
            </a:r>
            <a:endParaRPr lang="en-US" sz="1200" dirty="0"/>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Правка </a:t>
            </a:r>
            <a:r>
              <a:rPr lang="en-US" sz="3600" dirty="0" smtClean="0"/>
              <a:t>Process Guidance</a:t>
            </a:r>
            <a:endParaRPr lang="en-US" sz="3600" dirty="0"/>
          </a:p>
        </p:txBody>
      </p:sp>
      <p:pic>
        <p:nvPicPr>
          <p:cNvPr id="1027" name="Picture 3"/>
          <p:cNvPicPr>
            <a:picLocks noChangeAspect="1" noChangeArrowheads="1"/>
          </p:cNvPicPr>
          <p:nvPr/>
        </p:nvPicPr>
        <p:blipFill>
          <a:blip r:embed="rId2" cstate="print"/>
          <a:srcRect/>
          <a:stretch>
            <a:fillRect/>
          </a:stretch>
        </p:blipFill>
        <p:spPr bwMode="auto">
          <a:xfrm>
            <a:off x="435488" y="692512"/>
            <a:ext cx="8215370" cy="452115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Настройка </a:t>
            </a:r>
            <a:r>
              <a:rPr lang="en-US" dirty="0" smtClean="0"/>
              <a:t>Process </a:t>
            </a:r>
            <a:r>
              <a:rPr lang="en-US" dirty="0" smtClean="0"/>
              <a:t>Guidance</a:t>
            </a:r>
            <a:r>
              <a:rPr lang="en-US" dirty="0" smtClean="0"/>
              <a:t> </a:t>
            </a:r>
            <a:endParaRPr lang="en-US" dirty="0"/>
          </a:p>
        </p:txBody>
      </p:sp>
      <p:pic>
        <p:nvPicPr>
          <p:cNvPr id="167938" name="Picture 2"/>
          <p:cNvPicPr>
            <a:picLocks noGrp="1" noChangeAspect="1" noChangeArrowheads="1"/>
          </p:cNvPicPr>
          <p:nvPr>
            <p:ph idx="1"/>
          </p:nvPr>
        </p:nvPicPr>
        <p:blipFill>
          <a:blip r:embed="rId2"/>
          <a:srcRect/>
          <a:stretch>
            <a:fillRect/>
          </a:stretch>
        </p:blipFill>
        <p:spPr bwMode="auto">
          <a:xfrm>
            <a:off x="1154268" y="530225"/>
            <a:ext cx="6881501" cy="4187825"/>
          </a:xfrm>
          <a:prstGeom prst="rect">
            <a:avLst/>
          </a:prstGeom>
          <a:noFill/>
          <a:ln w="9525">
            <a:noFill/>
            <a:miter lim="800000"/>
            <a:headEnd/>
            <a:tailEnd/>
          </a:ln>
        </p:spPr>
      </p:pic>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Демонстрация </a:t>
            </a:r>
            <a:r>
              <a:rPr lang="uk-UA" dirty="0" smtClean="0"/>
              <a:t>4</a:t>
            </a:r>
            <a:endParaRPr lang="en-US" dirty="0"/>
          </a:p>
        </p:txBody>
      </p:sp>
      <p:sp>
        <p:nvSpPr>
          <p:cNvPr id="3" name="Content Placeholder 2"/>
          <p:cNvSpPr>
            <a:spLocks noGrp="1"/>
          </p:cNvSpPr>
          <p:nvPr>
            <p:ph idx="1"/>
          </p:nvPr>
        </p:nvSpPr>
        <p:spPr/>
        <p:txBody>
          <a:bodyPr/>
          <a:lstStyle/>
          <a:p>
            <a:r>
              <a:rPr lang="uk-UA" dirty="0" smtClean="0"/>
              <a:t>Использование </a:t>
            </a:r>
          </a:p>
          <a:p>
            <a:pPr lvl="1"/>
            <a:r>
              <a:rPr lang="uk-UA" dirty="0" smtClean="0"/>
              <a:t>Редактора Шаблона Процесса</a:t>
            </a:r>
            <a:endParaRPr lang="en-US" dirty="0"/>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865794" y="1629635"/>
            <a:ext cx="7681913" cy="1059925"/>
          </a:xfrm>
        </p:spPr>
        <p:txBody>
          <a:bodyPr/>
          <a:lstStyle/>
          <a:p>
            <a:r>
              <a:rPr lang="uk-UA" dirty="0" smtClean="0"/>
              <a:t>Кругл</a:t>
            </a:r>
            <a:r>
              <a:rPr lang="ru-RU" dirty="0"/>
              <a:t>ы</a:t>
            </a:r>
            <a:r>
              <a:rPr lang="uk-UA" dirty="0" smtClean="0"/>
              <a:t>й стол</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r>
              <a:rPr lang="en-US" dirty="0" smtClean="0"/>
              <a:t>Product Owner</a:t>
            </a:r>
          </a:p>
        </p:txBody>
      </p:sp>
      <p:sp>
        <p:nvSpPr>
          <p:cNvPr id="30723" name="Rectangle 2"/>
          <p:cNvSpPr>
            <a:spLocks noGrp="1" noChangeArrowheads="1"/>
          </p:cNvSpPr>
          <p:nvPr>
            <p:ph idx="1"/>
          </p:nvPr>
        </p:nvSpPr>
        <p:spPr/>
        <p:txBody>
          <a:bodyPr>
            <a:normAutofit lnSpcReduction="10000"/>
          </a:bodyPr>
          <a:lstStyle/>
          <a:p>
            <a:r>
              <a:rPr lang="ru-RU" dirty="0" smtClean="0"/>
              <a:t>Определяет фичи продукта</a:t>
            </a:r>
          </a:p>
          <a:p>
            <a:r>
              <a:rPr lang="ru-RU" dirty="0" smtClean="0"/>
              <a:t>Определяет дату релиза и содержание</a:t>
            </a:r>
            <a:endParaRPr lang="en-US" dirty="0" smtClean="0"/>
          </a:p>
          <a:p>
            <a:r>
              <a:rPr lang="ru-RU" dirty="0" smtClean="0"/>
              <a:t>Должен быть ответственным за рентабельность продукта </a:t>
            </a:r>
            <a:r>
              <a:rPr lang="uk-UA" dirty="0" smtClean="0"/>
              <a:t>- </a:t>
            </a:r>
            <a:r>
              <a:rPr lang="en-US" dirty="0" smtClean="0"/>
              <a:t>(</a:t>
            </a:r>
            <a:r>
              <a:rPr lang="en-US" dirty="0" smtClean="0"/>
              <a:t>ROI)</a:t>
            </a:r>
          </a:p>
          <a:p>
            <a:r>
              <a:rPr lang="ru-RU" dirty="0" smtClean="0"/>
              <a:t>Приоритезирует фичи в соответствии с маркетингов</a:t>
            </a:r>
            <a:r>
              <a:rPr lang="ru-RU" dirty="0" smtClean="0"/>
              <a:t>ы</a:t>
            </a:r>
            <a:r>
              <a:rPr lang="ru-RU" dirty="0" smtClean="0"/>
              <a:t>ми бизнес ценностями</a:t>
            </a:r>
            <a:endParaRPr lang="en-US" dirty="0" smtClean="0"/>
          </a:p>
          <a:p>
            <a:r>
              <a:rPr lang="ru-RU" dirty="0" smtClean="0"/>
              <a:t>Корректирует</a:t>
            </a:r>
            <a:r>
              <a:rPr lang="en-US" dirty="0" smtClean="0"/>
              <a:t> </a:t>
            </a:r>
            <a:r>
              <a:rPr lang="ru-RU" dirty="0" smtClean="0"/>
              <a:t>фичи и приоритеты каждую итерациию </a:t>
            </a:r>
            <a:r>
              <a:rPr lang="uk-UA" dirty="0" smtClean="0"/>
              <a:t>-</a:t>
            </a:r>
            <a:r>
              <a:rPr lang="en-US" dirty="0" smtClean="0"/>
              <a:t> </a:t>
            </a:r>
            <a:r>
              <a:rPr lang="ru-RU" dirty="0" smtClean="0"/>
              <a:t>если необходимо</a:t>
            </a:r>
            <a:r>
              <a:rPr lang="en-US" dirty="0" smtClean="0"/>
              <a:t> </a:t>
            </a:r>
            <a:endParaRPr lang="en-US" dirty="0" smtClean="0"/>
          </a:p>
          <a:p>
            <a:r>
              <a:rPr lang="ru-RU" dirty="0" smtClean="0"/>
              <a:t>Принимает или отвергает результат работы</a:t>
            </a:r>
            <a:endParaRPr lang="en-US" dirty="0" smtClean="0"/>
          </a:p>
          <a:p>
            <a:endParaRPr lang="en-US" dirty="0" smtClean="0"/>
          </a:p>
        </p:txBody>
      </p:sp>
      <p:pic>
        <p:nvPicPr>
          <p:cNvPr id="6" name="Picture 3"/>
          <p:cNvPicPr>
            <a:picLocks noChangeAspect="1" noChangeArrowheads="1"/>
          </p:cNvPicPr>
          <p:nvPr/>
        </p:nvPicPr>
        <p:blipFill>
          <a:blip r:embed="rId3" cstate="print"/>
          <a:srcRect/>
          <a:stretch>
            <a:fillRect/>
          </a:stretch>
        </p:blipFill>
        <p:spPr bwMode="auto">
          <a:xfrm>
            <a:off x="5321002" y="4567985"/>
            <a:ext cx="2438400" cy="1882776"/>
          </a:xfrm>
          <a:prstGeom prst="rect">
            <a:avLst/>
          </a:prstGeom>
          <a:noFill/>
          <a:ln w="9525">
            <a:noFill/>
            <a:miter lim="800000"/>
            <a:headEnd/>
            <a:tailEnd/>
          </a:ln>
        </p:spPr>
      </p:pic>
    </p:spTree>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r>
              <a:rPr lang="en-US" dirty="0" smtClean="0"/>
              <a:t>ScrumMaster</a:t>
            </a:r>
            <a:endParaRPr lang="en-US" dirty="0" smtClean="0"/>
          </a:p>
        </p:txBody>
      </p:sp>
      <p:sp>
        <p:nvSpPr>
          <p:cNvPr id="31747" name="Rectangle 2"/>
          <p:cNvSpPr>
            <a:spLocks noGrp="1" noChangeArrowheads="1"/>
          </p:cNvSpPr>
          <p:nvPr>
            <p:ph idx="1"/>
          </p:nvPr>
        </p:nvSpPr>
        <p:spPr/>
        <p:txBody>
          <a:bodyPr>
            <a:normAutofit fontScale="85000" lnSpcReduction="20000"/>
          </a:bodyPr>
          <a:lstStyle/>
          <a:p>
            <a:r>
              <a:rPr lang="ru-RU" sz="3000" dirty="0" smtClean="0"/>
              <a:t>Управляет проектом</a:t>
            </a:r>
            <a:endParaRPr lang="en-US" sz="3000" dirty="0" smtClean="0"/>
          </a:p>
          <a:p>
            <a:r>
              <a:rPr lang="ru-RU" sz="3000" dirty="0" smtClean="0"/>
              <a:t>Отвечает за обеспечение выполнение правил и практик командой</a:t>
            </a:r>
            <a:r>
              <a:rPr lang="en-US" sz="3000" dirty="0" smtClean="0"/>
              <a:t>,</a:t>
            </a:r>
            <a:r>
              <a:rPr lang="ru-RU" sz="3000" dirty="0" smtClean="0"/>
              <a:t> а также приверженность ценностям </a:t>
            </a:r>
            <a:r>
              <a:rPr lang="en-US" sz="3000" dirty="0" smtClean="0"/>
              <a:t>Scrum</a:t>
            </a:r>
            <a:endParaRPr lang="en-US" sz="3000" dirty="0" smtClean="0"/>
          </a:p>
          <a:p>
            <a:r>
              <a:rPr lang="ru-RU" sz="3000" dirty="0" smtClean="0"/>
              <a:t>Разрушает препятствия стоящие на пути проекта</a:t>
            </a:r>
            <a:endParaRPr lang="en-US" sz="3000" dirty="0" smtClean="0"/>
          </a:p>
          <a:p>
            <a:r>
              <a:rPr lang="ru-RU" sz="3000" dirty="0" smtClean="0"/>
              <a:t>Обеспечивает полную функциональность и продуктивность команды</a:t>
            </a:r>
            <a:endParaRPr lang="en-US" sz="3000" dirty="0" smtClean="0"/>
          </a:p>
          <a:p>
            <a:r>
              <a:rPr lang="ru-RU" sz="3000" dirty="0" smtClean="0"/>
              <a:t>Обеспечвает тесную кооперацию всех ролей и функций</a:t>
            </a:r>
            <a:endParaRPr lang="en-US" sz="3000" dirty="0" smtClean="0"/>
          </a:p>
          <a:p>
            <a:r>
              <a:rPr lang="uk-UA" sz="3000" dirty="0" smtClean="0"/>
              <a:t>Защищает команду от внешних </a:t>
            </a:r>
            <a:r>
              <a:rPr lang="ru-RU" sz="3000" dirty="0" smtClean="0"/>
              <a:t>воздействий и </a:t>
            </a:r>
            <a:r>
              <a:rPr lang="uk-UA" sz="3000" dirty="0" smtClean="0"/>
              <a:t>вмешательств</a:t>
            </a:r>
            <a:endParaRPr lang="en-US" sz="3000" dirty="0" smtClean="0"/>
          </a:p>
        </p:txBody>
      </p:sp>
      <p:pic>
        <p:nvPicPr>
          <p:cNvPr id="6" name="Picture 3"/>
          <p:cNvPicPr>
            <a:picLocks noChangeAspect="1" noChangeArrowheads="1"/>
          </p:cNvPicPr>
          <p:nvPr/>
        </p:nvPicPr>
        <p:blipFill>
          <a:blip r:embed="rId3" cstate="print"/>
          <a:srcRect/>
          <a:stretch>
            <a:fillRect/>
          </a:stretch>
        </p:blipFill>
        <p:spPr bwMode="auto">
          <a:xfrm>
            <a:off x="5347895" y="4645437"/>
            <a:ext cx="1828800" cy="154305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r>
              <a:rPr lang="uk-UA" dirty="0" smtClean="0"/>
              <a:t>Команда</a:t>
            </a:r>
            <a:endParaRPr lang="en-US" dirty="0" smtClean="0"/>
          </a:p>
        </p:txBody>
      </p:sp>
      <p:sp>
        <p:nvSpPr>
          <p:cNvPr id="32771" name="Rectangle 2"/>
          <p:cNvSpPr>
            <a:spLocks noGrp="1" noChangeArrowheads="1"/>
          </p:cNvSpPr>
          <p:nvPr>
            <p:ph idx="1"/>
          </p:nvPr>
        </p:nvSpPr>
        <p:spPr/>
        <p:txBody>
          <a:bodyPr>
            <a:normAutofit fontScale="92500" lnSpcReduction="20000"/>
          </a:bodyPr>
          <a:lstStyle/>
          <a:p>
            <a:r>
              <a:rPr lang="uk-UA" dirty="0" smtClean="0"/>
              <a:t>Об</a:t>
            </a:r>
            <a:r>
              <a:rPr lang="ru-RU" dirty="0" smtClean="0"/>
              <a:t>ы</a:t>
            </a:r>
            <a:r>
              <a:rPr lang="uk-UA" dirty="0" smtClean="0"/>
              <a:t>чно </a:t>
            </a:r>
            <a:r>
              <a:rPr lang="en-US" dirty="0" smtClean="0"/>
              <a:t>4–9 </a:t>
            </a:r>
            <a:r>
              <a:rPr lang="ru-RU" dirty="0" smtClean="0"/>
              <a:t>человек</a:t>
            </a:r>
            <a:endParaRPr lang="en-US" dirty="0" smtClean="0"/>
          </a:p>
          <a:p>
            <a:r>
              <a:rPr lang="ru-RU" dirty="0" smtClean="0"/>
              <a:t>Кросс Функциональная</a:t>
            </a:r>
            <a:r>
              <a:rPr lang="en-US" dirty="0" smtClean="0"/>
              <a:t>:</a:t>
            </a:r>
            <a:endParaRPr lang="en-US" dirty="0" smtClean="0"/>
          </a:p>
          <a:p>
            <a:pPr lvl="1"/>
            <a:r>
              <a:rPr lang="ru-RU" dirty="0" smtClean="0"/>
              <a:t>Разработчики </a:t>
            </a:r>
            <a:r>
              <a:rPr lang="en-US" dirty="0" smtClean="0"/>
              <a:t>, </a:t>
            </a:r>
            <a:r>
              <a:rPr lang="ru-RU" dirty="0" smtClean="0"/>
              <a:t>Тестеры</a:t>
            </a:r>
            <a:r>
              <a:rPr lang="en-US" dirty="0" smtClean="0"/>
              <a:t>, </a:t>
            </a:r>
            <a:r>
              <a:rPr lang="ru-RU" dirty="0" smtClean="0"/>
              <a:t>дизайнеры пользовательского интерфейса</a:t>
            </a:r>
            <a:r>
              <a:rPr lang="en-US" dirty="0" smtClean="0"/>
              <a:t>, </a:t>
            </a:r>
            <a:r>
              <a:rPr lang="ru-RU" dirty="0" smtClean="0"/>
              <a:t>и т</a:t>
            </a:r>
            <a:r>
              <a:rPr lang="uk-UA" dirty="0" smtClean="0"/>
              <a:t>.д.</a:t>
            </a:r>
            <a:endParaRPr lang="en-US" dirty="0" smtClean="0"/>
          </a:p>
          <a:p>
            <a:r>
              <a:rPr lang="uk-UA" dirty="0" smtClean="0"/>
              <a:t>Все член</a:t>
            </a:r>
            <a:r>
              <a:rPr lang="ru-RU" dirty="0" smtClean="0"/>
              <a:t>ы команды</a:t>
            </a:r>
            <a:r>
              <a:rPr lang="en-US" dirty="0" smtClean="0"/>
              <a:t> </a:t>
            </a:r>
            <a:r>
              <a:rPr lang="ru-RU" dirty="0" smtClean="0"/>
              <a:t>должны быть</a:t>
            </a:r>
            <a:r>
              <a:rPr lang="en-US" dirty="0" smtClean="0"/>
              <a:t> </a:t>
            </a:r>
            <a:r>
              <a:rPr lang="ru-RU" dirty="0" smtClean="0"/>
              <a:t>постоянными </a:t>
            </a:r>
            <a:endParaRPr lang="en-US" dirty="0" smtClean="0"/>
          </a:p>
          <a:p>
            <a:pPr lvl="1"/>
            <a:r>
              <a:rPr lang="ru-RU" dirty="0" smtClean="0"/>
              <a:t>Возможны исключения </a:t>
            </a:r>
            <a:r>
              <a:rPr lang="en-US" dirty="0" smtClean="0"/>
              <a:t>(DBA</a:t>
            </a:r>
            <a:r>
              <a:rPr lang="en-US" dirty="0" smtClean="0"/>
              <a:t>)</a:t>
            </a:r>
          </a:p>
          <a:p>
            <a:r>
              <a:rPr lang="ru-RU" dirty="0" smtClean="0"/>
              <a:t>Команда должна быть самоорганизующаяся</a:t>
            </a:r>
            <a:endParaRPr lang="en-US" dirty="0" smtClean="0"/>
          </a:p>
          <a:p>
            <a:pPr lvl="1"/>
            <a:r>
              <a:rPr lang="ru-RU" dirty="0" smtClean="0"/>
              <a:t>В идеале</a:t>
            </a:r>
            <a:r>
              <a:rPr lang="en-US" dirty="0" smtClean="0"/>
              <a:t>, </a:t>
            </a:r>
            <a:r>
              <a:rPr lang="ru-RU" dirty="0" smtClean="0"/>
              <a:t>но в реалиях это бывает редко </a:t>
            </a:r>
            <a:endParaRPr lang="en-US" dirty="0" smtClean="0"/>
          </a:p>
          <a:p>
            <a:r>
              <a:rPr lang="ru-RU" dirty="0" smtClean="0"/>
              <a:t>Членство в команде может меняться только между спринтами </a:t>
            </a:r>
            <a:r>
              <a:rPr lang="uk-UA" dirty="0" smtClean="0"/>
              <a:t>(</a:t>
            </a:r>
            <a:r>
              <a:rPr lang="ru-RU" i="1" u="sng" dirty="0" smtClean="0"/>
              <a:t>Коней на переправе не меняют</a:t>
            </a:r>
            <a:r>
              <a:rPr lang="uk-UA" dirty="0" smtClean="0"/>
              <a:t>)</a:t>
            </a:r>
            <a:endParaRPr lang="en-US" dirty="0" smtClean="0"/>
          </a:p>
        </p:txBody>
      </p:sp>
      <p:grpSp>
        <p:nvGrpSpPr>
          <p:cNvPr id="2" name="Group 3"/>
          <p:cNvGrpSpPr>
            <a:grpSpLocks/>
          </p:cNvGrpSpPr>
          <p:nvPr/>
        </p:nvGrpSpPr>
        <p:grpSpPr bwMode="auto">
          <a:xfrm>
            <a:off x="5526405" y="4414335"/>
            <a:ext cx="2434590" cy="1924527"/>
            <a:chOff x="0" y="0"/>
            <a:chExt cx="1704" cy="1346"/>
          </a:xfrm>
        </p:grpSpPr>
        <p:pic>
          <p:nvPicPr>
            <p:cNvPr id="32773" name="Picture 4"/>
            <p:cNvPicPr>
              <a:picLocks noChangeAspect="1" noChangeArrowheads="1"/>
            </p:cNvPicPr>
            <p:nvPr/>
          </p:nvPicPr>
          <p:blipFill>
            <a:blip r:embed="rId3" cstate="print"/>
            <a:srcRect/>
            <a:stretch>
              <a:fillRect/>
            </a:stretch>
          </p:blipFill>
          <p:spPr bwMode="auto">
            <a:xfrm>
              <a:off x="908" y="453"/>
              <a:ext cx="507" cy="440"/>
            </a:xfrm>
            <a:prstGeom prst="rect">
              <a:avLst/>
            </a:prstGeom>
            <a:noFill/>
            <a:ln w="9525">
              <a:noFill/>
              <a:miter lim="800000"/>
              <a:headEnd/>
              <a:tailEnd/>
            </a:ln>
          </p:spPr>
        </p:pic>
        <p:grpSp>
          <p:nvGrpSpPr>
            <p:cNvPr id="3" name="Group 5"/>
            <p:cNvGrpSpPr>
              <a:grpSpLocks/>
            </p:cNvGrpSpPr>
            <p:nvPr/>
          </p:nvGrpSpPr>
          <p:grpSpPr bwMode="auto">
            <a:xfrm>
              <a:off x="0" y="0"/>
              <a:ext cx="1704" cy="1346"/>
              <a:chOff x="0" y="0"/>
              <a:chExt cx="1704" cy="1346"/>
            </a:xfrm>
          </p:grpSpPr>
          <p:grpSp>
            <p:nvGrpSpPr>
              <p:cNvPr id="4" name="Group 6"/>
              <p:cNvGrpSpPr>
                <a:grpSpLocks/>
              </p:cNvGrpSpPr>
              <p:nvPr/>
            </p:nvGrpSpPr>
            <p:grpSpPr bwMode="auto">
              <a:xfrm>
                <a:off x="0" y="0"/>
                <a:ext cx="1704" cy="440"/>
                <a:chOff x="0" y="0"/>
                <a:chExt cx="1704" cy="440"/>
              </a:xfrm>
            </p:grpSpPr>
            <p:pic>
              <p:nvPicPr>
                <p:cNvPr id="32781" name="Picture 7"/>
                <p:cNvPicPr>
                  <a:picLocks noChangeAspect="1" noChangeArrowheads="1"/>
                </p:cNvPicPr>
                <p:nvPr/>
              </p:nvPicPr>
              <p:blipFill>
                <a:blip r:embed="rId4" cstate="print"/>
                <a:srcRect/>
                <a:stretch>
                  <a:fillRect/>
                </a:stretch>
              </p:blipFill>
              <p:spPr bwMode="auto">
                <a:xfrm>
                  <a:off x="0" y="0"/>
                  <a:ext cx="507" cy="440"/>
                </a:xfrm>
                <a:prstGeom prst="rect">
                  <a:avLst/>
                </a:prstGeom>
                <a:noFill/>
                <a:ln w="9525">
                  <a:noFill/>
                  <a:miter lim="800000"/>
                  <a:headEnd/>
                  <a:tailEnd/>
                </a:ln>
              </p:spPr>
            </p:pic>
            <p:pic>
              <p:nvPicPr>
                <p:cNvPr id="32782" name="Picture 8"/>
                <p:cNvPicPr>
                  <a:picLocks noChangeAspect="1" noChangeArrowheads="1"/>
                </p:cNvPicPr>
                <p:nvPr/>
              </p:nvPicPr>
              <p:blipFill>
                <a:blip r:embed="rId5" cstate="print"/>
                <a:srcRect/>
                <a:stretch>
                  <a:fillRect/>
                </a:stretch>
              </p:blipFill>
              <p:spPr bwMode="auto">
                <a:xfrm>
                  <a:off x="598" y="0"/>
                  <a:ext cx="507" cy="440"/>
                </a:xfrm>
                <a:prstGeom prst="rect">
                  <a:avLst/>
                </a:prstGeom>
                <a:noFill/>
                <a:ln w="9525">
                  <a:noFill/>
                  <a:miter lim="800000"/>
                  <a:headEnd/>
                  <a:tailEnd/>
                </a:ln>
              </p:spPr>
            </p:pic>
            <p:pic>
              <p:nvPicPr>
                <p:cNvPr id="32783" name="Picture 9"/>
                <p:cNvPicPr>
                  <a:picLocks noChangeAspect="1" noChangeArrowheads="1"/>
                </p:cNvPicPr>
                <p:nvPr/>
              </p:nvPicPr>
              <p:blipFill>
                <a:blip r:embed="rId4" cstate="print"/>
                <a:srcRect/>
                <a:stretch>
                  <a:fillRect/>
                </a:stretch>
              </p:blipFill>
              <p:spPr bwMode="auto">
                <a:xfrm>
                  <a:off x="1196" y="0"/>
                  <a:ext cx="508" cy="440"/>
                </a:xfrm>
                <a:prstGeom prst="rect">
                  <a:avLst/>
                </a:prstGeom>
                <a:noFill/>
                <a:ln w="9525">
                  <a:noFill/>
                  <a:miter lim="800000"/>
                  <a:headEnd/>
                  <a:tailEnd/>
                </a:ln>
              </p:spPr>
            </p:pic>
          </p:grpSp>
          <p:pic>
            <p:nvPicPr>
              <p:cNvPr id="32776" name="Picture 10"/>
              <p:cNvPicPr>
                <a:picLocks noChangeAspect="1" noChangeArrowheads="1"/>
              </p:cNvPicPr>
              <p:nvPr/>
            </p:nvPicPr>
            <p:blipFill>
              <a:blip r:embed="rId6" cstate="print"/>
              <a:srcRect/>
              <a:stretch>
                <a:fillRect/>
              </a:stretch>
            </p:blipFill>
            <p:spPr bwMode="auto">
              <a:xfrm>
                <a:off x="340" y="469"/>
                <a:ext cx="507" cy="416"/>
              </a:xfrm>
              <a:prstGeom prst="rect">
                <a:avLst/>
              </a:prstGeom>
              <a:noFill/>
              <a:ln w="9525">
                <a:noFill/>
                <a:miter lim="800000"/>
                <a:headEnd/>
                <a:tailEnd/>
              </a:ln>
            </p:spPr>
          </p:pic>
          <p:grpSp>
            <p:nvGrpSpPr>
              <p:cNvPr id="5" name="Group 11"/>
              <p:cNvGrpSpPr>
                <a:grpSpLocks/>
              </p:cNvGrpSpPr>
              <p:nvPr/>
            </p:nvGrpSpPr>
            <p:grpSpPr bwMode="auto">
              <a:xfrm>
                <a:off x="0" y="906"/>
                <a:ext cx="1704" cy="440"/>
                <a:chOff x="0" y="0"/>
                <a:chExt cx="1704" cy="440"/>
              </a:xfrm>
            </p:grpSpPr>
            <p:pic>
              <p:nvPicPr>
                <p:cNvPr id="32778" name="Picture 12"/>
                <p:cNvPicPr>
                  <a:picLocks noChangeAspect="1" noChangeArrowheads="1"/>
                </p:cNvPicPr>
                <p:nvPr/>
              </p:nvPicPr>
              <p:blipFill>
                <a:blip r:embed="rId6" cstate="print"/>
                <a:srcRect/>
                <a:stretch>
                  <a:fillRect/>
                </a:stretch>
              </p:blipFill>
              <p:spPr bwMode="auto">
                <a:xfrm>
                  <a:off x="0" y="16"/>
                  <a:ext cx="507" cy="416"/>
                </a:xfrm>
                <a:prstGeom prst="rect">
                  <a:avLst/>
                </a:prstGeom>
                <a:noFill/>
                <a:ln w="9525">
                  <a:noFill/>
                  <a:miter lim="800000"/>
                  <a:headEnd/>
                  <a:tailEnd/>
                </a:ln>
              </p:spPr>
            </p:pic>
            <p:pic>
              <p:nvPicPr>
                <p:cNvPr id="32779" name="Picture 13"/>
                <p:cNvPicPr>
                  <a:picLocks noChangeAspect="1" noChangeArrowheads="1"/>
                </p:cNvPicPr>
                <p:nvPr/>
              </p:nvPicPr>
              <p:blipFill>
                <a:blip r:embed="rId7" cstate="print"/>
                <a:srcRect/>
                <a:stretch>
                  <a:fillRect/>
                </a:stretch>
              </p:blipFill>
              <p:spPr bwMode="auto">
                <a:xfrm>
                  <a:off x="1196" y="0"/>
                  <a:ext cx="508" cy="440"/>
                </a:xfrm>
                <a:prstGeom prst="rect">
                  <a:avLst/>
                </a:prstGeom>
                <a:noFill/>
                <a:ln w="9525">
                  <a:noFill/>
                  <a:miter lim="800000"/>
                  <a:headEnd/>
                  <a:tailEnd/>
                </a:ln>
              </p:spPr>
            </p:pic>
            <p:pic>
              <p:nvPicPr>
                <p:cNvPr id="32780" name="Picture 14"/>
                <p:cNvPicPr>
                  <a:picLocks noChangeAspect="1" noChangeArrowheads="1"/>
                </p:cNvPicPr>
                <p:nvPr/>
              </p:nvPicPr>
              <p:blipFill>
                <a:blip r:embed="rId3" cstate="print"/>
                <a:srcRect/>
                <a:stretch>
                  <a:fillRect/>
                </a:stretch>
              </p:blipFill>
              <p:spPr bwMode="auto">
                <a:xfrm>
                  <a:off x="598" y="0"/>
                  <a:ext cx="507" cy="440"/>
                </a:xfrm>
                <a:prstGeom prst="rect">
                  <a:avLst/>
                </a:prstGeom>
                <a:noFill/>
                <a:ln w="9525">
                  <a:noFill/>
                  <a:miter lim="800000"/>
                  <a:headEnd/>
                  <a:tailEnd/>
                </a:ln>
              </p:spPr>
            </p:pic>
          </p:grpSp>
        </p:grpSp>
      </p:gr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a:t>
            </a:r>
            <a:r>
              <a:rPr lang="ru-RU" dirty="0" smtClean="0"/>
              <a:t> </a:t>
            </a:r>
            <a:r>
              <a:rPr lang="en-US" dirty="0" smtClean="0"/>
              <a:t>&amp; XP,</a:t>
            </a:r>
            <a:r>
              <a:rPr lang="uk-UA" dirty="0" smtClean="0"/>
              <a:t> </a:t>
            </a:r>
            <a:r>
              <a:rPr lang="ru-RU" dirty="0" smtClean="0"/>
              <a:t>как основа</a:t>
            </a:r>
            <a:r>
              <a:rPr lang="en-US" dirty="0" smtClean="0"/>
              <a:t/>
            </a:r>
            <a:br>
              <a:rPr lang="en-US" dirty="0" smtClean="0"/>
            </a:br>
            <a:r>
              <a:rPr lang="en-US" dirty="0" smtClean="0"/>
              <a:t>MSF Agile v 5.0</a:t>
            </a:r>
            <a:endParaRPr lang="en-US" dirty="0"/>
          </a:p>
        </p:txBody>
      </p:sp>
      <p:sp>
        <p:nvSpPr>
          <p:cNvPr id="3" name="Content Placeholder 2"/>
          <p:cNvSpPr>
            <a:spLocks noGrp="1"/>
          </p:cNvSpPr>
          <p:nvPr>
            <p:ph idx="1"/>
          </p:nvPr>
        </p:nvSpPr>
        <p:spPr>
          <a:xfrm>
            <a:off x="502920" y="530351"/>
            <a:ext cx="8183880" cy="3277855"/>
          </a:xfrm>
        </p:spPr>
        <p:txBody>
          <a:bodyPr>
            <a:normAutofit fontScale="70000" lnSpcReduction="20000"/>
          </a:bodyPr>
          <a:lstStyle/>
          <a:p>
            <a:r>
              <a:rPr lang="ru-RU" dirty="0" smtClean="0"/>
              <a:t>Что такое</a:t>
            </a:r>
            <a:r>
              <a:rPr lang="en-US" dirty="0" smtClean="0"/>
              <a:t> Scrum</a:t>
            </a:r>
          </a:p>
          <a:p>
            <a:r>
              <a:rPr lang="ru-RU" dirty="0" smtClean="0">
                <a:solidFill>
                  <a:srgbClr val="F6AE1E"/>
                </a:solidFill>
              </a:rPr>
              <a:t>Инициация проекта</a:t>
            </a:r>
          </a:p>
          <a:p>
            <a:r>
              <a:rPr lang="ru-RU" dirty="0" smtClean="0"/>
              <a:t>Планирование</a:t>
            </a:r>
          </a:p>
          <a:p>
            <a:pPr lvl="1"/>
            <a:r>
              <a:rPr lang="ru-RU" dirty="0" smtClean="0"/>
              <a:t>Спринт и его планирование </a:t>
            </a:r>
            <a:endParaRPr lang="en-US" dirty="0" smtClean="0"/>
          </a:p>
          <a:p>
            <a:r>
              <a:rPr lang="ru-RU" dirty="0" smtClean="0"/>
              <a:t>Мониторинг</a:t>
            </a:r>
          </a:p>
          <a:p>
            <a:pPr lvl="1"/>
            <a:r>
              <a:rPr lang="ru-RU" dirty="0" smtClean="0"/>
              <a:t>Ежедневный </a:t>
            </a:r>
            <a:r>
              <a:rPr lang="en-US" dirty="0" smtClean="0"/>
              <a:t>Scrum</a:t>
            </a:r>
          </a:p>
          <a:p>
            <a:pPr lvl="1"/>
            <a:r>
              <a:rPr lang="ru-RU" dirty="0" smtClean="0"/>
              <a:t>Обзор Спринта</a:t>
            </a:r>
          </a:p>
          <a:p>
            <a:r>
              <a:rPr lang="ru-RU" dirty="0" smtClean="0"/>
              <a:t>Масштабирование </a:t>
            </a:r>
            <a:r>
              <a:rPr lang="en-US" dirty="0" smtClean="0"/>
              <a:t>Scrum</a:t>
            </a:r>
          </a:p>
          <a:p>
            <a:r>
              <a:rPr lang="ru-RU" dirty="0" smtClean="0"/>
              <a:t>Что привносит </a:t>
            </a:r>
            <a:r>
              <a:rPr lang="en-US" dirty="0" smtClean="0"/>
              <a:t>XP</a:t>
            </a:r>
            <a:endParaRPr lang="en-US" dirty="0" smtClean="0"/>
          </a:p>
          <a:p>
            <a:r>
              <a:rPr lang="uk-UA" dirty="0" smtClean="0"/>
              <a:t>Совершенствование процесса</a:t>
            </a:r>
            <a:endParaRPr lang="en-US" dirty="0" smtClean="0"/>
          </a:p>
          <a:p>
            <a:r>
              <a:rPr lang="ru-RU" dirty="0" smtClean="0"/>
              <a:t>Круглый стол</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Инициация проекта </a:t>
            </a:r>
            <a:endParaRPr lang="en-US" dirty="0"/>
          </a:p>
        </p:txBody>
      </p:sp>
      <p:sp>
        <p:nvSpPr>
          <p:cNvPr id="3" name="Content Placeholder 2"/>
          <p:cNvSpPr>
            <a:spLocks noGrp="1"/>
          </p:cNvSpPr>
          <p:nvPr>
            <p:ph idx="1"/>
          </p:nvPr>
        </p:nvSpPr>
        <p:spPr/>
        <p:txBody>
          <a:bodyPr/>
          <a:lstStyle/>
          <a:p>
            <a:r>
              <a:rPr lang="ru-RU" dirty="0" smtClean="0"/>
              <a:t>Возможности предоставляемые </a:t>
            </a:r>
            <a:r>
              <a:rPr lang="ru-RU" dirty="0" smtClean="0"/>
              <a:t>MS VS 2010 </a:t>
            </a:r>
            <a:r>
              <a:rPr lang="ru-RU" dirty="0" smtClean="0"/>
              <a:t>проектным менеджерам</a:t>
            </a:r>
          </a:p>
          <a:p>
            <a:r>
              <a:rPr lang="ru-RU" dirty="0" smtClean="0"/>
              <a:t>Как </a:t>
            </a:r>
            <a:r>
              <a:rPr lang="ru-RU" dirty="0" smtClean="0"/>
              <a:t>VS 2010 </a:t>
            </a:r>
            <a:r>
              <a:rPr lang="ru-RU" dirty="0" smtClean="0"/>
              <a:t>поддерживает роль проектного менеджера</a:t>
            </a:r>
          </a:p>
          <a:p>
            <a:r>
              <a:rPr lang="ru-RU" dirty="0" smtClean="0"/>
              <a:t>Инициация проекта </a:t>
            </a:r>
          </a:p>
          <a:p>
            <a:pPr lvl="1"/>
            <a:r>
              <a:rPr lang="ru-RU" sz="2000" dirty="0" smtClean="0"/>
              <a:t>Инициация и </a:t>
            </a:r>
            <a:r>
              <a:rPr lang="ru-RU" sz="2000" dirty="0" smtClean="0"/>
              <a:t>MSF </a:t>
            </a:r>
            <a:r>
              <a:rPr lang="en-US" sz="2000" dirty="0" smtClean="0"/>
              <a:t>Agile v 5.0</a:t>
            </a:r>
            <a:endParaRPr lang="ru-RU" sz="2000" dirty="0" smtClean="0"/>
          </a:p>
          <a:p>
            <a:pPr lvl="1"/>
            <a:r>
              <a:rPr lang="ru-RU" sz="2000" dirty="0" smtClean="0"/>
              <a:t>Структура Team Project</a:t>
            </a:r>
          </a:p>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200" dirty="0" smtClean="0"/>
              <a:t>Возможности предоставляемые MS </a:t>
            </a:r>
            <a:r>
              <a:rPr lang="ru-RU" sz="3200" dirty="0" smtClean="0"/>
              <a:t>VS 20</a:t>
            </a:r>
            <a:r>
              <a:rPr lang="en-US" sz="3200" dirty="0" smtClean="0"/>
              <a:t>10</a:t>
            </a:r>
            <a:r>
              <a:rPr lang="ru-RU" sz="3200" dirty="0" smtClean="0"/>
              <a:t> </a:t>
            </a:r>
            <a:r>
              <a:rPr lang="ru-RU" sz="3200" dirty="0" smtClean="0"/>
              <a:t>проектным менеджерам</a:t>
            </a:r>
            <a:endParaRPr lang="en-US" dirty="0"/>
          </a:p>
        </p:txBody>
      </p:sp>
      <p:sp>
        <p:nvSpPr>
          <p:cNvPr id="3" name="Content Placeholder 2"/>
          <p:cNvSpPr>
            <a:spLocks noGrp="1"/>
          </p:cNvSpPr>
          <p:nvPr>
            <p:ph idx="1"/>
          </p:nvPr>
        </p:nvSpPr>
        <p:spPr/>
        <p:txBody>
          <a:bodyPr/>
          <a:lstStyle/>
          <a:p>
            <a:r>
              <a:rPr lang="ru-RU" dirty="0" smtClean="0"/>
              <a:t>Планирование и оценка</a:t>
            </a:r>
          </a:p>
          <a:p>
            <a:r>
              <a:rPr lang="ru-RU" dirty="0" smtClean="0"/>
              <a:t>Эффективный механизм отслеживания проектов</a:t>
            </a:r>
          </a:p>
          <a:p>
            <a:r>
              <a:rPr lang="ru-RU" dirty="0" smtClean="0"/>
              <a:t>Управление рисками</a:t>
            </a:r>
            <a:r>
              <a:rPr lang="en-US" dirty="0" smtClean="0"/>
              <a:t>, </a:t>
            </a:r>
            <a:r>
              <a:rPr lang="ru-RU" dirty="0" smtClean="0"/>
              <a:t>контроль качества</a:t>
            </a:r>
          </a:p>
          <a:p>
            <a:r>
              <a:rPr lang="ru-RU" dirty="0" smtClean="0"/>
              <a:t>Повторяемость успеха </a:t>
            </a:r>
          </a:p>
          <a:p>
            <a:r>
              <a:rPr lang="ru-RU" dirty="0" smtClean="0"/>
              <a:t>Формирование наилучших практик</a:t>
            </a:r>
          </a:p>
          <a:p>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06209"/>
            <a:ext cx="8183880" cy="1051560"/>
          </a:xfrm>
        </p:spPr>
        <p:txBody>
          <a:bodyPr>
            <a:normAutofit fontScale="90000"/>
          </a:bodyPr>
          <a:lstStyle/>
          <a:p>
            <a:r>
              <a:rPr lang="ru-RU" sz="3200" dirty="0" smtClean="0"/>
              <a:t>Как </a:t>
            </a:r>
            <a:r>
              <a:rPr lang="ru-RU" sz="3200" dirty="0" smtClean="0"/>
              <a:t>VS 20</a:t>
            </a:r>
            <a:r>
              <a:rPr lang="en-US" sz="3200" dirty="0" smtClean="0"/>
              <a:t>10</a:t>
            </a:r>
            <a:r>
              <a:rPr lang="ru-RU" sz="3200" dirty="0" smtClean="0"/>
              <a:t> </a:t>
            </a:r>
            <a:r>
              <a:rPr lang="ru-RU" sz="3200" dirty="0" smtClean="0"/>
              <a:t>поддерживает роль проектного менеджера</a:t>
            </a:r>
            <a:endParaRPr lang="en-US" sz="3200" dirty="0"/>
          </a:p>
        </p:txBody>
      </p:sp>
      <p:sp>
        <p:nvSpPr>
          <p:cNvPr id="3" name="Content Placeholder 2"/>
          <p:cNvSpPr>
            <a:spLocks noGrp="1"/>
          </p:cNvSpPr>
          <p:nvPr>
            <p:ph idx="1"/>
          </p:nvPr>
        </p:nvSpPr>
        <p:spPr/>
        <p:txBody>
          <a:bodyPr/>
          <a:lstStyle/>
          <a:p>
            <a:r>
              <a:rPr lang="ru-RU" dirty="0" smtClean="0"/>
              <a:t>Управление проектом включает в себя</a:t>
            </a:r>
          </a:p>
          <a:p>
            <a:pPr lvl="1"/>
            <a:r>
              <a:rPr lang="ru-RU" sz="1600" dirty="0" smtClean="0"/>
              <a:t>Идентификация требований</a:t>
            </a:r>
          </a:p>
          <a:p>
            <a:pPr lvl="1"/>
            <a:r>
              <a:rPr lang="ru-RU" sz="1600" dirty="0" smtClean="0"/>
              <a:t>Формирование понятных и достижимых целей</a:t>
            </a:r>
          </a:p>
          <a:p>
            <a:pPr lvl="1"/>
            <a:r>
              <a:rPr lang="ru-RU" sz="1600" dirty="0" smtClean="0"/>
              <a:t>Балансирование в выполнении требований по качеству, содержанию, времени и стоимости.</a:t>
            </a:r>
          </a:p>
          <a:p>
            <a:pPr lvl="1"/>
            <a:r>
              <a:rPr lang="ru-RU" sz="1600" dirty="0" smtClean="0"/>
              <a:t>Адаптация спецификаций, планов и подхода в соответствии интересам и ожиданиям заказчика</a:t>
            </a:r>
          </a:p>
          <a:p>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1867275" y="2767241"/>
            <a:ext cx="5214974" cy="248755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029" y="655354"/>
            <a:ext cx="8290778" cy="796908"/>
          </a:xfrm>
        </p:spPr>
        <p:txBody>
          <a:bodyPr>
            <a:normAutofit fontScale="90000"/>
          </a:bodyPr>
          <a:lstStyle/>
          <a:p>
            <a:pPr algn="ctr"/>
            <a:r>
              <a:rPr lang="ru-RU" sz="3600" dirty="0" smtClean="0">
                <a:latin typeface="Arial" pitchFamily="34" charset="0"/>
                <a:cs typeface="Arial" pitchFamily="34" charset="0"/>
              </a:rPr>
              <a:t>С чего начать и Как выбрать наиболее подходящий проектный шаблон?</a:t>
            </a:r>
            <a:endParaRPr lang="en-US" dirty="0">
              <a:latin typeface="Arial" pitchFamily="34" charset="0"/>
              <a:cs typeface="Arial" pitchFamily="34" charset="0"/>
            </a:endParaRPr>
          </a:p>
        </p:txBody>
      </p:sp>
      <p:pic>
        <p:nvPicPr>
          <p:cNvPr id="4" name="Picture 3" descr="Agile_art.png"/>
          <p:cNvPicPr>
            <a:picLocks noChangeAspect="1"/>
          </p:cNvPicPr>
          <p:nvPr/>
        </p:nvPicPr>
        <p:blipFill>
          <a:blip r:embed="rId2" cstate="print"/>
          <a:stretch>
            <a:fillRect/>
          </a:stretch>
        </p:blipFill>
        <p:spPr>
          <a:xfrm>
            <a:off x="285720" y="2357430"/>
            <a:ext cx="2571750" cy="3543300"/>
          </a:xfrm>
          <a:prstGeom prst="rect">
            <a:avLst/>
          </a:prstGeom>
          <a:scene3d>
            <a:camera prst="orthographicFront"/>
            <a:lightRig rig="threePt" dir="t"/>
          </a:scene3d>
          <a:sp3d contourW="6350"/>
        </p:spPr>
      </p:pic>
      <p:pic>
        <p:nvPicPr>
          <p:cNvPr id="5" name="Picture 4" descr="CMMI_art.png"/>
          <p:cNvPicPr>
            <a:picLocks noChangeAspect="1"/>
          </p:cNvPicPr>
          <p:nvPr/>
        </p:nvPicPr>
        <p:blipFill>
          <a:blip r:embed="rId3" cstate="print"/>
          <a:stretch>
            <a:fillRect/>
          </a:stretch>
        </p:blipFill>
        <p:spPr>
          <a:xfrm>
            <a:off x="6500844" y="2500306"/>
            <a:ext cx="2571750" cy="3324225"/>
          </a:xfrm>
          <a:prstGeom prst="rect">
            <a:avLst/>
          </a:prstGeom>
          <a:scene3d>
            <a:camera prst="orthographicFront"/>
            <a:lightRig rig="threePt" dir="t"/>
          </a:scene3d>
          <a:sp3d contourW="6350"/>
        </p:spPr>
      </p:pic>
      <p:graphicFrame>
        <p:nvGraphicFramePr>
          <p:cNvPr id="6" name="Table 5"/>
          <p:cNvGraphicFramePr>
            <a:graphicFrameLocks noGrp="1"/>
          </p:cNvGraphicFramePr>
          <p:nvPr/>
        </p:nvGraphicFramePr>
        <p:xfrm>
          <a:off x="2857488" y="1714488"/>
          <a:ext cx="3643338" cy="4647675"/>
        </p:xfrm>
        <a:graphic>
          <a:graphicData uri="http://schemas.openxmlformats.org/drawingml/2006/table">
            <a:tbl>
              <a:tblPr/>
              <a:tblGrid>
                <a:gridCol w="1115308"/>
                <a:gridCol w="1242146"/>
                <a:gridCol w="1285884"/>
              </a:tblGrid>
              <a:tr h="140102">
                <a:tc>
                  <a:txBody>
                    <a:bodyPr/>
                    <a:lstStyle/>
                    <a:p>
                      <a:pPr marL="0" marR="0">
                        <a:lnSpc>
                          <a:spcPct val="115000"/>
                        </a:lnSpc>
                        <a:spcBef>
                          <a:spcPts val="0"/>
                        </a:spcBef>
                        <a:spcAft>
                          <a:spcPts val="0"/>
                        </a:spcAft>
                      </a:pPr>
                      <a:r>
                        <a:rPr lang="ru-RU" sz="1000" b="1" dirty="0">
                          <a:solidFill>
                            <a:srgbClr val="000066"/>
                          </a:solidFill>
                          <a:latin typeface="Verdana"/>
                          <a:ea typeface="Times New Roman"/>
                          <a:cs typeface="Times New Roman"/>
                        </a:rPr>
                        <a:t>Процесс</a:t>
                      </a:r>
                      <a:endParaRPr lang="en-US" sz="1000" dirty="0">
                        <a:latin typeface="Calibri"/>
                        <a:ea typeface="Calibri"/>
                        <a:cs typeface="Times New Roman"/>
                      </a:endParaRPr>
                    </a:p>
                  </a:txBody>
                  <a:tcPr marL="21836" marR="21836" marT="21836" marB="2183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000" b="1" dirty="0">
                          <a:solidFill>
                            <a:srgbClr val="000066"/>
                          </a:solidFill>
                          <a:latin typeface="Verdana"/>
                          <a:ea typeface="Times New Roman"/>
                          <a:cs typeface="Times New Roman"/>
                        </a:rPr>
                        <a:t>MSF for Agile</a:t>
                      </a:r>
                      <a:endParaRPr lang="en-US" sz="1000" dirty="0">
                        <a:latin typeface="Calibri"/>
                        <a:ea typeface="Calibri"/>
                        <a:cs typeface="Times New Roman"/>
                      </a:endParaRPr>
                    </a:p>
                  </a:txBody>
                  <a:tcPr marL="21836" marR="21836" marT="21836" marB="2183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000" b="1" dirty="0">
                          <a:solidFill>
                            <a:srgbClr val="000066"/>
                          </a:solidFill>
                          <a:latin typeface="Verdana"/>
                          <a:ea typeface="Times New Roman"/>
                          <a:cs typeface="Times New Roman"/>
                        </a:rPr>
                        <a:t>MSF for CMMI</a:t>
                      </a:r>
                      <a:endParaRPr lang="en-US" sz="1000" dirty="0">
                        <a:latin typeface="Calibri"/>
                        <a:ea typeface="Calibri"/>
                        <a:cs typeface="Times New Roman"/>
                      </a:endParaRPr>
                    </a:p>
                  </a:txBody>
                  <a:tcPr marL="21836" marR="21836" marT="21836" marB="2183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513241">
                <a:tc>
                  <a:txBody>
                    <a:bodyPr/>
                    <a:lstStyle/>
                    <a:p>
                      <a:pPr marL="6350" marR="6350">
                        <a:lnSpc>
                          <a:spcPct val="115000"/>
                        </a:lnSpc>
                        <a:spcBef>
                          <a:spcPts val="0"/>
                        </a:spcBef>
                        <a:spcAft>
                          <a:spcPts val="0"/>
                        </a:spcAft>
                      </a:pPr>
                      <a:r>
                        <a:rPr lang="ru-RU" sz="1000" dirty="0">
                          <a:solidFill>
                            <a:srgbClr val="000000"/>
                          </a:solidFill>
                          <a:latin typeface="Verdana"/>
                          <a:ea typeface="Times New Roman"/>
                          <a:cs typeface="Times New Roman"/>
                        </a:rPr>
                        <a:t>Состояния </a:t>
                      </a:r>
                      <a:r>
                        <a:rPr lang="en-US" sz="1000" dirty="0">
                          <a:solidFill>
                            <a:srgbClr val="000000"/>
                          </a:solidFill>
                          <a:latin typeface="Verdana"/>
                          <a:ea typeface="Times New Roman"/>
                          <a:cs typeface="Times New Roman"/>
                        </a:rPr>
                        <a:t>Workflow</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dirty="0">
                          <a:solidFill>
                            <a:srgbClr val="000000"/>
                          </a:solidFill>
                          <a:latin typeface="Verdana"/>
                          <a:ea typeface="Times New Roman"/>
                          <a:cs typeface="Times New Roman"/>
                        </a:rPr>
                        <a:t>Active</a:t>
                      </a:r>
                      <a:endParaRPr lang="en-US" sz="1000" dirty="0">
                        <a:latin typeface="Calibri"/>
                        <a:ea typeface="Calibri"/>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1000" dirty="0">
                          <a:solidFill>
                            <a:srgbClr val="000000"/>
                          </a:solidFill>
                          <a:latin typeface="Verdana"/>
                          <a:ea typeface="Times New Roman"/>
                          <a:cs typeface="Times New Roman"/>
                        </a:rPr>
                        <a:t>Resolved</a:t>
                      </a:r>
                      <a:endParaRPr lang="en-US" sz="1000" dirty="0">
                        <a:latin typeface="Calibri"/>
                        <a:ea typeface="Calibri"/>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1000" dirty="0">
                          <a:solidFill>
                            <a:srgbClr val="000000"/>
                          </a:solidFill>
                          <a:latin typeface="Verdana"/>
                          <a:ea typeface="Times New Roman"/>
                          <a:cs typeface="Times New Roman"/>
                        </a:rPr>
                        <a:t>Closed</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dirty="0">
                          <a:solidFill>
                            <a:srgbClr val="000000"/>
                          </a:solidFill>
                          <a:latin typeface="Verdana"/>
                          <a:ea typeface="Times New Roman"/>
                          <a:cs typeface="Times New Roman"/>
                        </a:rPr>
                        <a:t>Proposed</a:t>
                      </a:r>
                      <a:endParaRPr lang="en-US" sz="1000" dirty="0">
                        <a:latin typeface="Calibri"/>
                        <a:ea typeface="Calibri"/>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1000" dirty="0">
                          <a:solidFill>
                            <a:srgbClr val="000000"/>
                          </a:solidFill>
                          <a:latin typeface="Verdana"/>
                          <a:ea typeface="Times New Roman"/>
                          <a:cs typeface="Times New Roman"/>
                        </a:rPr>
                        <a:t>Active</a:t>
                      </a:r>
                      <a:endParaRPr lang="en-US" sz="1000" dirty="0">
                        <a:latin typeface="Calibri"/>
                        <a:ea typeface="Calibri"/>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1000" dirty="0">
                          <a:solidFill>
                            <a:srgbClr val="000000"/>
                          </a:solidFill>
                          <a:latin typeface="Verdana"/>
                          <a:ea typeface="Times New Roman"/>
                          <a:cs typeface="Times New Roman"/>
                        </a:rPr>
                        <a:t>Resolved</a:t>
                      </a:r>
                      <a:endParaRPr lang="en-US" sz="1000" dirty="0">
                        <a:latin typeface="Calibri"/>
                        <a:ea typeface="Calibri"/>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1000" dirty="0">
                          <a:solidFill>
                            <a:srgbClr val="000000"/>
                          </a:solidFill>
                          <a:latin typeface="Verdana"/>
                          <a:ea typeface="Times New Roman"/>
                          <a:cs typeface="Times New Roman"/>
                        </a:rPr>
                        <a:t>Closed</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8025">
                <a:tc>
                  <a:txBody>
                    <a:bodyPr/>
                    <a:lstStyle/>
                    <a:p>
                      <a:pPr marL="6350" marR="6350">
                        <a:lnSpc>
                          <a:spcPct val="115000"/>
                        </a:lnSpc>
                        <a:spcBef>
                          <a:spcPts val="0"/>
                        </a:spcBef>
                        <a:spcAft>
                          <a:spcPts val="0"/>
                        </a:spcAft>
                      </a:pPr>
                      <a:r>
                        <a:rPr lang="ru-RU" sz="1000" dirty="0">
                          <a:solidFill>
                            <a:srgbClr val="000000"/>
                          </a:solidFill>
                          <a:latin typeface="Verdana"/>
                          <a:ea typeface="Times New Roman"/>
                          <a:cs typeface="Times New Roman"/>
                        </a:rPr>
                        <a:t>Планирование </a:t>
                      </a:r>
                      <a:endParaRPr lang="en-US" sz="1000" dirty="0">
                        <a:latin typeface="Calibri"/>
                        <a:ea typeface="Calibri"/>
                        <a:cs typeface="Times New Roman"/>
                      </a:endParaRPr>
                    </a:p>
                    <a:p>
                      <a:pPr marL="6350" marR="6350">
                        <a:lnSpc>
                          <a:spcPct val="115000"/>
                        </a:lnSpc>
                        <a:spcBef>
                          <a:spcPts val="0"/>
                        </a:spcBef>
                        <a:spcAft>
                          <a:spcPts val="0"/>
                        </a:spcAft>
                      </a:pPr>
                      <a:r>
                        <a:rPr lang="ru-RU" sz="1000" dirty="0">
                          <a:solidFill>
                            <a:srgbClr val="000000"/>
                          </a:solidFill>
                          <a:latin typeface="Verdana"/>
                          <a:ea typeface="Times New Roman"/>
                          <a:cs typeface="Times New Roman"/>
                        </a:rPr>
                        <a:t>Продукта</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33350" marR="69850" indent="-228600">
                        <a:lnSpc>
                          <a:spcPct val="140000"/>
                        </a:lnSpc>
                        <a:spcBef>
                          <a:spcPts val="0"/>
                        </a:spcBef>
                        <a:spcAft>
                          <a:spcPts val="0"/>
                        </a:spcAft>
                        <a:tabLst>
                          <a:tab pos="457200" algn="l"/>
                        </a:tabLst>
                      </a:pPr>
                      <a:r>
                        <a:rPr lang="en-US" sz="1000" u="sng" kern="1200" dirty="0">
                          <a:solidFill>
                            <a:srgbClr val="000000"/>
                          </a:solidFill>
                          <a:latin typeface="Verdana"/>
                          <a:ea typeface="Times New Roman"/>
                          <a:cs typeface="Times New Roman"/>
                        </a:rPr>
                        <a:t>User </a:t>
                      </a:r>
                      <a:r>
                        <a:rPr lang="en-US" sz="1000" u="sng" kern="1200" dirty="0" smtClean="0">
                          <a:solidFill>
                            <a:srgbClr val="000000"/>
                          </a:solidFill>
                          <a:latin typeface="Verdana"/>
                          <a:ea typeface="Times New Roman"/>
                          <a:cs typeface="Times New Roman"/>
                        </a:rPr>
                        <a:t>Story</a:t>
                      </a:r>
                      <a:endParaRPr lang="en-US" sz="1000" u="sng" kern="1200" dirty="0">
                        <a:solidFill>
                          <a:srgbClr val="000000"/>
                        </a:solidFill>
                        <a:latin typeface="Verdana"/>
                        <a:ea typeface="Times New Roman"/>
                        <a:cs typeface="Times New Roman"/>
                      </a:endParaRPr>
                    </a:p>
                    <a:p>
                      <a:pPr marL="133350" marR="69850" indent="-228600">
                        <a:lnSpc>
                          <a:spcPct val="140000"/>
                        </a:lnSpc>
                        <a:spcBef>
                          <a:spcPts val="0"/>
                        </a:spcBef>
                        <a:spcAft>
                          <a:spcPts val="0"/>
                        </a:spcAft>
                        <a:tabLst>
                          <a:tab pos="457200" algn="l"/>
                        </a:tabLst>
                      </a:pPr>
                      <a:r>
                        <a:rPr lang="en-US" sz="800" kern="1200" dirty="0" smtClean="0">
                          <a:solidFill>
                            <a:srgbClr val="000000"/>
                          </a:solidFill>
                          <a:latin typeface="Verdana"/>
                          <a:ea typeface="Times New Roman"/>
                          <a:cs typeface="Times New Roman"/>
                        </a:rPr>
                        <a:t>Product</a:t>
                      </a:r>
                      <a:endParaRPr lang="ru-RU" sz="800" kern="1200" dirty="0" smtClean="0">
                        <a:solidFill>
                          <a:srgbClr val="000000"/>
                        </a:solidFill>
                        <a:latin typeface="Verdana"/>
                        <a:ea typeface="Times New Roman"/>
                        <a:cs typeface="Times New Roman"/>
                      </a:endParaRPr>
                    </a:p>
                    <a:p>
                      <a:pPr marL="133350" marR="69850" indent="-228600">
                        <a:lnSpc>
                          <a:spcPct val="140000"/>
                        </a:lnSpc>
                        <a:spcBef>
                          <a:spcPts val="0"/>
                        </a:spcBef>
                        <a:spcAft>
                          <a:spcPts val="0"/>
                        </a:spcAft>
                        <a:tabLst>
                          <a:tab pos="457200" algn="l"/>
                        </a:tabLst>
                      </a:pPr>
                      <a:r>
                        <a:rPr lang="en-US" sz="800" kern="1200" dirty="0" smtClean="0">
                          <a:solidFill>
                            <a:srgbClr val="000000"/>
                          </a:solidFill>
                          <a:latin typeface="Verdana"/>
                          <a:ea typeface="Times New Roman"/>
                          <a:cs typeface="Times New Roman"/>
                        </a:rPr>
                        <a:t>Planning</a:t>
                      </a:r>
                      <a:endParaRPr lang="ru-RU" sz="800" kern="1200" dirty="0" smtClean="0">
                        <a:solidFill>
                          <a:srgbClr val="000000"/>
                        </a:solidFill>
                        <a:latin typeface="Verdana"/>
                        <a:ea typeface="Times New Roman"/>
                        <a:cs typeface="Times New Roman"/>
                      </a:endParaRPr>
                    </a:p>
                    <a:p>
                      <a:pPr marL="133350" marR="69850" indent="-228600">
                        <a:lnSpc>
                          <a:spcPct val="140000"/>
                        </a:lnSpc>
                        <a:spcBef>
                          <a:spcPts val="0"/>
                        </a:spcBef>
                        <a:spcAft>
                          <a:spcPts val="0"/>
                        </a:spcAft>
                        <a:tabLst>
                          <a:tab pos="457200" algn="l"/>
                        </a:tabLst>
                      </a:pPr>
                      <a:r>
                        <a:rPr lang="en-US" sz="800" kern="1200" dirty="0" smtClean="0">
                          <a:solidFill>
                            <a:srgbClr val="000000"/>
                          </a:solidFill>
                          <a:latin typeface="Verdana"/>
                          <a:ea typeface="Times New Roman"/>
                          <a:cs typeface="Times New Roman"/>
                        </a:rPr>
                        <a:t>Workbook</a:t>
                      </a:r>
                      <a:endParaRPr lang="en-US" sz="800" kern="1200" dirty="0">
                        <a:solidFill>
                          <a:srgbClr val="000000"/>
                        </a:solidFill>
                        <a:latin typeface="Verdana"/>
                        <a:ea typeface="Times New Roman"/>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kern="1200" dirty="0" smtClean="0">
                          <a:solidFill>
                            <a:srgbClr val="000000"/>
                          </a:solidFill>
                          <a:latin typeface="Verdana"/>
                          <a:ea typeface="Times New Roman"/>
                          <a:cs typeface="Times New Roman"/>
                        </a:rPr>
                        <a:t>Requirement</a:t>
                      </a:r>
                      <a:endParaRPr lang="en-US" sz="1000" kern="1200" dirty="0">
                        <a:solidFill>
                          <a:srgbClr val="000000"/>
                        </a:solidFill>
                        <a:latin typeface="Verdana"/>
                        <a:ea typeface="Times New Roman"/>
                        <a:cs typeface="Times New Roman"/>
                      </a:endParaRPr>
                    </a:p>
                    <a:p>
                      <a:pPr marL="342900" marR="69850" lvl="0" indent="-342900">
                        <a:lnSpc>
                          <a:spcPct val="140000"/>
                        </a:lnSpc>
                        <a:spcBef>
                          <a:spcPts val="0"/>
                        </a:spcBef>
                        <a:spcAft>
                          <a:spcPts val="0"/>
                        </a:spcAft>
                        <a:buSzPts val="1000"/>
                        <a:buFont typeface="Symbol"/>
                        <a:buNone/>
                        <a:tabLst>
                          <a:tab pos="457200" algn="l"/>
                        </a:tabLst>
                      </a:pPr>
                      <a:endParaRPr lang="en-US" sz="200" kern="1200" dirty="0" smtClean="0">
                        <a:solidFill>
                          <a:srgbClr val="000000"/>
                        </a:solidFill>
                        <a:latin typeface="Verdana"/>
                        <a:ea typeface="Times New Roman"/>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1000" kern="1200" dirty="0" smtClean="0">
                          <a:solidFill>
                            <a:srgbClr val="000000"/>
                          </a:solidFill>
                          <a:latin typeface="Verdana"/>
                          <a:ea typeface="Times New Roman"/>
                          <a:cs typeface="Times New Roman"/>
                        </a:rPr>
                        <a:t>Change Request</a:t>
                      </a:r>
                      <a:endParaRPr lang="uk-UA" sz="1000" kern="1200" dirty="0" smtClean="0">
                        <a:solidFill>
                          <a:srgbClr val="000000"/>
                        </a:solidFill>
                        <a:latin typeface="Verdana"/>
                        <a:ea typeface="Times New Roman"/>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1000" kern="1200" dirty="0" smtClean="0">
                          <a:solidFill>
                            <a:srgbClr val="000000"/>
                          </a:solidFill>
                          <a:latin typeface="Verdana"/>
                          <a:ea typeface="Times New Roman"/>
                          <a:cs typeface="Times New Roman"/>
                        </a:rPr>
                        <a:t>(CMMI</a:t>
                      </a:r>
                      <a:r>
                        <a:rPr lang="en-US" sz="1000" kern="1200" dirty="0">
                          <a:solidFill>
                            <a:srgbClr val="000000"/>
                          </a:solidFill>
                          <a:latin typeface="Verdana"/>
                          <a:ea typeface="Times New Roman"/>
                          <a:cs typeface="Times New Roman"/>
                        </a:rPr>
                        <a:t>)</a:t>
                      </a: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8025">
                <a:tc>
                  <a:txBody>
                    <a:bodyPr/>
                    <a:lstStyle/>
                    <a:p>
                      <a:pPr marL="6350" marR="6350">
                        <a:lnSpc>
                          <a:spcPct val="115000"/>
                        </a:lnSpc>
                        <a:spcBef>
                          <a:spcPts val="0"/>
                        </a:spcBef>
                        <a:spcAft>
                          <a:spcPts val="0"/>
                        </a:spcAft>
                      </a:pPr>
                      <a:r>
                        <a:rPr lang="ru-RU" sz="1000" dirty="0" smtClean="0">
                          <a:solidFill>
                            <a:srgbClr val="000000"/>
                          </a:solidFill>
                          <a:latin typeface="Verdana"/>
                          <a:ea typeface="Times New Roman"/>
                          <a:cs typeface="Times New Roman"/>
                        </a:rPr>
                        <a:t>Управление</a:t>
                      </a:r>
                      <a:r>
                        <a:rPr lang="ru-RU" sz="1000" baseline="0" dirty="0" smtClean="0">
                          <a:solidFill>
                            <a:srgbClr val="000000"/>
                          </a:solidFill>
                          <a:latin typeface="Verdana"/>
                          <a:ea typeface="Times New Roman"/>
                          <a:cs typeface="Times New Roman"/>
                        </a:rPr>
                        <a:t> беклогом итерации</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u="sng" kern="1200" dirty="0">
                          <a:solidFill>
                            <a:srgbClr val="000000"/>
                          </a:solidFill>
                          <a:latin typeface="Verdana"/>
                          <a:ea typeface="Times New Roman"/>
                          <a:cs typeface="Times New Roman"/>
                        </a:rPr>
                        <a:t>Task (Agile)</a:t>
                      </a:r>
                    </a:p>
                    <a:p>
                      <a:pPr marL="342900" marR="69850" lvl="0" indent="-342900">
                        <a:lnSpc>
                          <a:spcPct val="140000"/>
                        </a:lnSpc>
                        <a:spcBef>
                          <a:spcPts val="0"/>
                        </a:spcBef>
                        <a:spcAft>
                          <a:spcPts val="0"/>
                        </a:spcAft>
                        <a:buSzPts val="1000"/>
                        <a:buFont typeface="Symbol"/>
                        <a:buNone/>
                        <a:tabLst>
                          <a:tab pos="457200" algn="l"/>
                        </a:tabLst>
                      </a:pPr>
                      <a:r>
                        <a:rPr lang="en-US" sz="800" kern="1200" dirty="0" smtClean="0">
                          <a:solidFill>
                            <a:srgbClr val="000000"/>
                          </a:solidFill>
                          <a:latin typeface="Verdana"/>
                          <a:ea typeface="Times New Roman"/>
                          <a:cs typeface="Times New Roman"/>
                        </a:rPr>
                        <a:t>Iteration</a:t>
                      </a:r>
                      <a:endParaRPr lang="ru-RU" sz="800" kern="1200" dirty="0" smtClean="0">
                        <a:solidFill>
                          <a:srgbClr val="000000"/>
                        </a:solidFill>
                        <a:latin typeface="Verdana"/>
                        <a:ea typeface="Times New Roman"/>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800" kern="1200" dirty="0" smtClean="0">
                          <a:solidFill>
                            <a:srgbClr val="000000"/>
                          </a:solidFill>
                          <a:latin typeface="Verdana"/>
                          <a:ea typeface="Times New Roman"/>
                          <a:cs typeface="Times New Roman"/>
                        </a:rPr>
                        <a:t>Backlog</a:t>
                      </a:r>
                      <a:endParaRPr lang="ru-RU" sz="800" kern="1200" dirty="0" smtClean="0">
                        <a:solidFill>
                          <a:srgbClr val="000000"/>
                        </a:solidFill>
                        <a:latin typeface="Verdana"/>
                        <a:ea typeface="Times New Roman"/>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800" kern="1200" dirty="0" smtClean="0">
                          <a:solidFill>
                            <a:srgbClr val="000000"/>
                          </a:solidFill>
                          <a:latin typeface="Verdana"/>
                          <a:ea typeface="Times New Roman"/>
                          <a:cs typeface="Times New Roman"/>
                        </a:rPr>
                        <a:t>Workbook</a:t>
                      </a:r>
                      <a:endParaRPr lang="en-US" sz="800" kern="1200" dirty="0">
                        <a:solidFill>
                          <a:srgbClr val="000000"/>
                        </a:solidFill>
                        <a:latin typeface="Verdana"/>
                        <a:ea typeface="Times New Roman"/>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kern="1200" dirty="0">
                          <a:solidFill>
                            <a:srgbClr val="000000"/>
                          </a:solidFill>
                          <a:latin typeface="Verdana"/>
                          <a:ea typeface="Times New Roman"/>
                          <a:cs typeface="Times New Roman"/>
                        </a:rPr>
                        <a:t>Task (CMMI)</a:t>
                      </a: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0633">
                <a:tc>
                  <a:txBody>
                    <a:bodyPr/>
                    <a:lstStyle/>
                    <a:p>
                      <a:pPr marL="6350" marR="6350">
                        <a:lnSpc>
                          <a:spcPct val="115000"/>
                        </a:lnSpc>
                        <a:spcBef>
                          <a:spcPts val="0"/>
                        </a:spcBef>
                        <a:spcAft>
                          <a:spcPts val="0"/>
                        </a:spcAft>
                      </a:pPr>
                      <a:r>
                        <a:rPr lang="ru-RU" sz="1000" dirty="0" smtClean="0">
                          <a:solidFill>
                            <a:srgbClr val="000000"/>
                          </a:solidFill>
                          <a:latin typeface="Verdana"/>
                          <a:ea typeface="Times New Roman"/>
                          <a:cs typeface="Times New Roman"/>
                        </a:rPr>
                        <a:t>Управление</a:t>
                      </a:r>
                      <a:r>
                        <a:rPr lang="ru-RU" sz="1000" baseline="0" dirty="0" smtClean="0">
                          <a:solidFill>
                            <a:srgbClr val="000000"/>
                          </a:solidFill>
                          <a:latin typeface="Verdana"/>
                          <a:ea typeface="Times New Roman"/>
                          <a:cs typeface="Times New Roman"/>
                        </a:rPr>
                        <a:t> </a:t>
                      </a:r>
                      <a:r>
                        <a:rPr lang="en-US" sz="1000" dirty="0" smtClean="0">
                          <a:solidFill>
                            <a:srgbClr val="000000"/>
                          </a:solidFill>
                          <a:latin typeface="Verdana"/>
                          <a:ea typeface="Times New Roman"/>
                          <a:cs typeface="Times New Roman"/>
                        </a:rPr>
                        <a:t>Bug </a:t>
                      </a:r>
                      <a:r>
                        <a:rPr lang="uk-UA" sz="1000" dirty="0" smtClean="0">
                          <a:solidFill>
                            <a:srgbClr val="000000"/>
                          </a:solidFill>
                          <a:latin typeface="Verdana"/>
                          <a:ea typeface="Times New Roman"/>
                          <a:cs typeface="Times New Roman"/>
                        </a:rPr>
                        <a:t>беклогом</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u="sng" kern="1200" dirty="0">
                          <a:solidFill>
                            <a:srgbClr val="000000"/>
                          </a:solidFill>
                          <a:latin typeface="Verdana"/>
                          <a:ea typeface="Times New Roman"/>
                          <a:cs typeface="Times New Roman"/>
                        </a:rPr>
                        <a:t>Bug (Agile)</a:t>
                      </a:r>
                    </a:p>
                    <a:p>
                      <a:pPr marL="342900" marR="69850" lvl="0" indent="-342900">
                        <a:lnSpc>
                          <a:spcPct val="140000"/>
                        </a:lnSpc>
                        <a:spcBef>
                          <a:spcPts val="0"/>
                        </a:spcBef>
                        <a:spcAft>
                          <a:spcPts val="0"/>
                        </a:spcAft>
                        <a:buSzPts val="1000"/>
                        <a:buFont typeface="Symbol"/>
                        <a:buNone/>
                        <a:tabLst>
                          <a:tab pos="457200" algn="l"/>
                        </a:tabLst>
                      </a:pPr>
                      <a:r>
                        <a:rPr lang="en-US" sz="800" kern="1200" dirty="0" smtClean="0">
                          <a:solidFill>
                            <a:srgbClr val="000000"/>
                          </a:solidFill>
                          <a:latin typeface="Verdana"/>
                          <a:ea typeface="Times New Roman"/>
                          <a:cs typeface="Times New Roman"/>
                        </a:rPr>
                        <a:t>Triage</a:t>
                      </a:r>
                      <a:endParaRPr lang="ru-RU" sz="800" kern="1200" dirty="0" smtClean="0">
                        <a:solidFill>
                          <a:srgbClr val="000000"/>
                        </a:solidFill>
                        <a:latin typeface="Verdana"/>
                        <a:ea typeface="Times New Roman"/>
                        <a:cs typeface="Times New Roman"/>
                      </a:endParaRPr>
                    </a:p>
                    <a:p>
                      <a:pPr marL="342900" marR="69850" lvl="0" indent="-342900">
                        <a:lnSpc>
                          <a:spcPct val="140000"/>
                        </a:lnSpc>
                        <a:spcBef>
                          <a:spcPts val="0"/>
                        </a:spcBef>
                        <a:spcAft>
                          <a:spcPts val="0"/>
                        </a:spcAft>
                        <a:buSzPts val="1000"/>
                        <a:buFont typeface="Symbol"/>
                        <a:buNone/>
                        <a:tabLst>
                          <a:tab pos="457200" algn="l"/>
                        </a:tabLst>
                      </a:pPr>
                      <a:r>
                        <a:rPr lang="en-US" sz="800" kern="1200" dirty="0" smtClean="0">
                          <a:solidFill>
                            <a:srgbClr val="000000"/>
                          </a:solidFill>
                          <a:latin typeface="Verdana"/>
                          <a:ea typeface="Times New Roman"/>
                          <a:cs typeface="Times New Roman"/>
                        </a:rPr>
                        <a:t>Workbook</a:t>
                      </a:r>
                      <a:endParaRPr lang="en-US" sz="800" kern="1200" dirty="0">
                        <a:solidFill>
                          <a:srgbClr val="000000"/>
                        </a:solidFill>
                        <a:latin typeface="Verdana"/>
                        <a:ea typeface="Times New Roman"/>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kern="1200" dirty="0">
                          <a:solidFill>
                            <a:srgbClr val="000000"/>
                          </a:solidFill>
                          <a:latin typeface="Verdana"/>
                          <a:ea typeface="Times New Roman"/>
                          <a:cs typeface="Times New Roman"/>
                        </a:rPr>
                        <a:t>Bug (CMMI)</a:t>
                      </a: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8025">
                <a:tc>
                  <a:txBody>
                    <a:bodyPr/>
                    <a:lstStyle/>
                    <a:p>
                      <a:pPr marL="6350" marR="6350">
                        <a:lnSpc>
                          <a:spcPct val="115000"/>
                        </a:lnSpc>
                        <a:spcBef>
                          <a:spcPts val="0"/>
                        </a:spcBef>
                        <a:spcAft>
                          <a:spcPts val="0"/>
                        </a:spcAft>
                      </a:pPr>
                      <a:r>
                        <a:rPr lang="uk-UA" sz="1000" dirty="0" smtClean="0">
                          <a:solidFill>
                            <a:srgbClr val="000000"/>
                          </a:solidFill>
                          <a:latin typeface="Verdana"/>
                          <a:ea typeface="Times New Roman"/>
                          <a:cs typeface="Times New Roman"/>
                        </a:rPr>
                        <a:t>Управление</a:t>
                      </a:r>
                    </a:p>
                    <a:p>
                      <a:pPr marL="6350" marR="6350">
                        <a:lnSpc>
                          <a:spcPct val="115000"/>
                        </a:lnSpc>
                        <a:spcBef>
                          <a:spcPts val="0"/>
                        </a:spcBef>
                        <a:spcAft>
                          <a:spcPts val="0"/>
                        </a:spcAft>
                      </a:pPr>
                      <a:r>
                        <a:rPr lang="uk-UA" sz="1000" dirty="0" smtClean="0">
                          <a:solidFill>
                            <a:srgbClr val="000000"/>
                          </a:solidFill>
                          <a:latin typeface="Verdana"/>
                          <a:ea typeface="Calibri"/>
                          <a:cs typeface="Times New Roman"/>
                        </a:rPr>
                        <a:t>проектом</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33350" marR="69850" indent="-228600">
                        <a:lnSpc>
                          <a:spcPct val="140000"/>
                        </a:lnSpc>
                        <a:spcBef>
                          <a:spcPts val="0"/>
                        </a:spcBef>
                        <a:spcAft>
                          <a:spcPts val="0"/>
                        </a:spcAft>
                        <a:tabLst>
                          <a:tab pos="457200" algn="l"/>
                        </a:tabLst>
                      </a:pPr>
                      <a:r>
                        <a:rPr lang="en-US" sz="1000" u="sng" kern="1200" dirty="0">
                          <a:solidFill>
                            <a:srgbClr val="000000"/>
                          </a:solidFill>
                          <a:latin typeface="Verdana"/>
                          <a:ea typeface="Times New Roman"/>
                          <a:cs typeface="Times New Roman"/>
                        </a:rPr>
                        <a:t>Issue (Agile)</a:t>
                      </a:r>
                    </a:p>
                    <a:p>
                      <a:pPr marL="133350" marR="69850" indent="-228600">
                        <a:lnSpc>
                          <a:spcPct val="140000"/>
                        </a:lnSpc>
                        <a:spcBef>
                          <a:spcPts val="0"/>
                        </a:spcBef>
                        <a:spcAft>
                          <a:spcPts val="0"/>
                        </a:spcAft>
                        <a:tabLst>
                          <a:tab pos="457200" algn="l"/>
                        </a:tabLst>
                      </a:pPr>
                      <a:r>
                        <a:rPr lang="en-US" sz="800" kern="1200" dirty="0" smtClean="0">
                          <a:solidFill>
                            <a:srgbClr val="000000"/>
                          </a:solidFill>
                          <a:latin typeface="Verdana"/>
                          <a:ea typeface="Times New Roman"/>
                          <a:cs typeface="Times New Roman"/>
                        </a:rPr>
                        <a:t>Issues</a:t>
                      </a:r>
                      <a:endParaRPr lang="ru-RU" sz="800" kern="1200" dirty="0" smtClean="0">
                        <a:solidFill>
                          <a:srgbClr val="000000"/>
                        </a:solidFill>
                        <a:latin typeface="Verdana"/>
                        <a:ea typeface="Times New Roman"/>
                        <a:cs typeface="Times New Roman"/>
                      </a:endParaRPr>
                    </a:p>
                    <a:p>
                      <a:pPr marL="133350" marR="69850" indent="-228600">
                        <a:lnSpc>
                          <a:spcPct val="140000"/>
                        </a:lnSpc>
                        <a:spcBef>
                          <a:spcPts val="0"/>
                        </a:spcBef>
                        <a:spcAft>
                          <a:spcPts val="0"/>
                        </a:spcAft>
                        <a:tabLst>
                          <a:tab pos="457200" algn="l"/>
                        </a:tabLst>
                      </a:pPr>
                      <a:r>
                        <a:rPr lang="en-US" sz="800" kern="1200" dirty="0" smtClean="0">
                          <a:solidFill>
                            <a:srgbClr val="000000"/>
                          </a:solidFill>
                          <a:latin typeface="Verdana"/>
                          <a:ea typeface="Times New Roman"/>
                          <a:cs typeface="Times New Roman"/>
                        </a:rPr>
                        <a:t>Workbook</a:t>
                      </a:r>
                      <a:endParaRPr lang="en-US" sz="800" kern="1200" dirty="0">
                        <a:solidFill>
                          <a:srgbClr val="000000"/>
                        </a:solidFill>
                        <a:latin typeface="Verdana"/>
                        <a:ea typeface="Times New Roman"/>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kern="1200" dirty="0">
                          <a:solidFill>
                            <a:srgbClr val="000000"/>
                          </a:solidFill>
                          <a:latin typeface="Verdana"/>
                          <a:ea typeface="Times New Roman"/>
                          <a:cs typeface="Times New Roman"/>
                        </a:rPr>
                        <a:t>Issue (CMMI)</a:t>
                      </a:r>
                    </a:p>
                    <a:p>
                      <a:pPr marL="342900" marR="69850" lvl="0" indent="-342900">
                        <a:lnSpc>
                          <a:spcPct val="140000"/>
                        </a:lnSpc>
                        <a:spcBef>
                          <a:spcPts val="0"/>
                        </a:spcBef>
                        <a:spcAft>
                          <a:spcPts val="0"/>
                        </a:spcAft>
                        <a:buSzPts val="1000"/>
                        <a:buFont typeface="Symbol"/>
                        <a:buNone/>
                        <a:tabLst>
                          <a:tab pos="457200" algn="l"/>
                        </a:tabLst>
                      </a:pPr>
                      <a:r>
                        <a:rPr lang="en-US" sz="1000" kern="1200" dirty="0">
                          <a:solidFill>
                            <a:srgbClr val="000000"/>
                          </a:solidFill>
                          <a:latin typeface="Verdana"/>
                          <a:ea typeface="Times New Roman"/>
                          <a:cs typeface="Times New Roman"/>
                        </a:rPr>
                        <a:t>Risk (CMMI)</a:t>
                      </a:r>
                    </a:p>
                    <a:p>
                      <a:pPr marL="342900" marR="69850" lvl="0" indent="-342900">
                        <a:lnSpc>
                          <a:spcPct val="140000"/>
                        </a:lnSpc>
                        <a:spcBef>
                          <a:spcPts val="0"/>
                        </a:spcBef>
                        <a:spcAft>
                          <a:spcPts val="0"/>
                        </a:spcAft>
                        <a:buSzPts val="1000"/>
                        <a:buFont typeface="Symbol"/>
                        <a:buNone/>
                        <a:tabLst>
                          <a:tab pos="457200" algn="l"/>
                        </a:tabLst>
                      </a:pPr>
                      <a:r>
                        <a:rPr lang="en-US" sz="1000" kern="1200" dirty="0">
                          <a:solidFill>
                            <a:srgbClr val="000000"/>
                          </a:solidFill>
                          <a:latin typeface="Verdana"/>
                          <a:ea typeface="Times New Roman"/>
                          <a:cs typeface="Times New Roman"/>
                        </a:rPr>
                        <a:t>Review (CMMI)</a:t>
                      </a: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95849">
                <a:tc>
                  <a:txBody>
                    <a:bodyPr/>
                    <a:lstStyle/>
                    <a:p>
                      <a:pPr marL="6350" marR="6350">
                        <a:lnSpc>
                          <a:spcPct val="115000"/>
                        </a:lnSpc>
                        <a:spcBef>
                          <a:spcPts val="0"/>
                        </a:spcBef>
                        <a:spcAft>
                          <a:spcPts val="0"/>
                        </a:spcAft>
                      </a:pPr>
                      <a:r>
                        <a:rPr lang="uk-UA" sz="1000" dirty="0" smtClean="0">
                          <a:solidFill>
                            <a:srgbClr val="000000"/>
                          </a:solidFill>
                          <a:latin typeface="Verdana"/>
                          <a:ea typeface="Times New Roman"/>
                          <a:cs typeface="Times New Roman"/>
                        </a:rPr>
                        <a:t>Управление</a:t>
                      </a:r>
                    </a:p>
                    <a:p>
                      <a:pPr marL="6350" marR="6350">
                        <a:lnSpc>
                          <a:spcPct val="115000"/>
                        </a:lnSpc>
                        <a:spcBef>
                          <a:spcPts val="0"/>
                        </a:spcBef>
                        <a:spcAft>
                          <a:spcPts val="0"/>
                        </a:spcAft>
                      </a:pPr>
                      <a:r>
                        <a:rPr lang="uk-UA" sz="1000" dirty="0" smtClean="0">
                          <a:solidFill>
                            <a:srgbClr val="000000"/>
                          </a:solidFill>
                          <a:latin typeface="Verdana"/>
                          <a:ea typeface="Calibri"/>
                          <a:cs typeface="Times New Roman"/>
                        </a:rPr>
                        <a:t>тестироваием</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u="sng" kern="1200" dirty="0" smtClean="0">
                          <a:solidFill>
                            <a:srgbClr val="000000"/>
                          </a:solidFill>
                          <a:latin typeface="Verdana"/>
                          <a:ea typeface="Times New Roman"/>
                          <a:cs typeface="Times New Roman"/>
                        </a:rPr>
                        <a:t>Test</a:t>
                      </a:r>
                      <a:r>
                        <a:rPr lang="ru-RU" sz="1000" u="sng" kern="1200" dirty="0" smtClean="0">
                          <a:solidFill>
                            <a:srgbClr val="000000"/>
                          </a:solidFill>
                          <a:latin typeface="Verdana"/>
                          <a:ea typeface="Times New Roman"/>
                          <a:cs typeface="Times New Roman"/>
                        </a:rPr>
                        <a:t> </a:t>
                      </a:r>
                      <a:r>
                        <a:rPr lang="en-US" sz="1000" u="sng" kern="1200" dirty="0" smtClean="0">
                          <a:solidFill>
                            <a:srgbClr val="000000"/>
                          </a:solidFill>
                          <a:latin typeface="Verdana"/>
                          <a:ea typeface="Times New Roman"/>
                          <a:cs typeface="Times New Roman"/>
                        </a:rPr>
                        <a:t>Case(Agile</a:t>
                      </a:r>
                      <a:r>
                        <a:rPr lang="en-US" sz="1000" u="sng" kern="1200" dirty="0">
                          <a:solidFill>
                            <a:srgbClr val="000000"/>
                          </a:solidFill>
                          <a:latin typeface="Verdana"/>
                          <a:ea typeface="Times New Roman"/>
                          <a:cs typeface="Times New Roman"/>
                        </a:rPr>
                        <a:t>)</a:t>
                      </a: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marR="69850" lvl="0" indent="-342900">
                        <a:lnSpc>
                          <a:spcPct val="140000"/>
                        </a:lnSpc>
                        <a:spcBef>
                          <a:spcPts val="0"/>
                        </a:spcBef>
                        <a:spcAft>
                          <a:spcPts val="0"/>
                        </a:spcAft>
                        <a:buSzPts val="1000"/>
                        <a:buFont typeface="Symbol"/>
                        <a:buNone/>
                        <a:tabLst>
                          <a:tab pos="457200" algn="l"/>
                        </a:tabLst>
                      </a:pPr>
                      <a:r>
                        <a:rPr lang="en-US" sz="1000" kern="1200" dirty="0">
                          <a:solidFill>
                            <a:srgbClr val="000000"/>
                          </a:solidFill>
                          <a:latin typeface="Verdana"/>
                          <a:ea typeface="Times New Roman"/>
                          <a:cs typeface="Times New Roman"/>
                        </a:rPr>
                        <a:t>Test Case (CMMI)</a:t>
                      </a: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40102">
                <a:tc>
                  <a:txBody>
                    <a:bodyPr/>
                    <a:lstStyle/>
                    <a:p>
                      <a:pPr marL="6350" marR="6350">
                        <a:lnSpc>
                          <a:spcPct val="115000"/>
                        </a:lnSpc>
                        <a:spcBef>
                          <a:spcPts val="0"/>
                        </a:spcBef>
                        <a:spcAft>
                          <a:spcPts val="0"/>
                        </a:spcAft>
                      </a:pPr>
                      <a:r>
                        <a:rPr lang="uk-UA" sz="1000" dirty="0" smtClean="0">
                          <a:solidFill>
                            <a:srgbClr val="000000"/>
                          </a:solidFill>
                          <a:latin typeface="Verdana"/>
                          <a:ea typeface="Times New Roman"/>
                          <a:cs typeface="Times New Roman"/>
                        </a:rPr>
                        <a:t>Аудит</a:t>
                      </a:r>
                      <a:endParaRPr lang="en-US" sz="1000" dirty="0">
                        <a:latin typeface="Calibri"/>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6350" marR="6350" indent="0" algn="l" defTabSz="914400" rtl="0" eaLnBrk="1" fontAlgn="auto" latinLnBrk="0" hangingPunct="1">
                        <a:lnSpc>
                          <a:spcPct val="115000"/>
                        </a:lnSpc>
                        <a:spcBef>
                          <a:spcPts val="0"/>
                        </a:spcBef>
                        <a:spcAft>
                          <a:spcPts val="0"/>
                        </a:spcAft>
                        <a:buClrTx/>
                        <a:buSzTx/>
                        <a:buFontTx/>
                        <a:buNone/>
                        <a:tabLst/>
                        <a:defRPr/>
                      </a:pPr>
                      <a:r>
                        <a:rPr lang="ru-RU" sz="1000" dirty="0" smtClean="0">
                          <a:solidFill>
                            <a:srgbClr val="000000"/>
                          </a:solidFill>
                          <a:latin typeface="Verdana"/>
                          <a:ea typeface="Times New Roman"/>
                          <a:cs typeface="Times New Roman"/>
                        </a:rPr>
                        <a:t>Поддерживает</a:t>
                      </a:r>
                      <a:endParaRPr lang="en-US" sz="1000" dirty="0" smtClean="0">
                        <a:latin typeface="+mn-lt"/>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6350" marR="6350" indent="0" algn="l" defTabSz="914400" rtl="0" eaLnBrk="1" fontAlgn="auto" latinLnBrk="0" hangingPunct="1">
                        <a:lnSpc>
                          <a:spcPct val="115000"/>
                        </a:lnSpc>
                        <a:spcBef>
                          <a:spcPts val="0"/>
                        </a:spcBef>
                        <a:spcAft>
                          <a:spcPts val="0"/>
                        </a:spcAft>
                        <a:buClrTx/>
                        <a:buSzTx/>
                        <a:buFontTx/>
                        <a:buNone/>
                        <a:tabLst/>
                        <a:defRPr/>
                      </a:pPr>
                      <a:r>
                        <a:rPr lang="ru-RU" sz="1000" dirty="0" smtClean="0">
                          <a:solidFill>
                            <a:srgbClr val="000000"/>
                          </a:solidFill>
                          <a:latin typeface="Verdana"/>
                          <a:ea typeface="Times New Roman"/>
                          <a:cs typeface="Times New Roman"/>
                        </a:rPr>
                        <a:t>Поддерживает</a:t>
                      </a:r>
                      <a:endParaRPr lang="en-US" sz="1000" dirty="0" smtClean="0">
                        <a:latin typeface="+mn-lt"/>
                        <a:ea typeface="Calibri"/>
                        <a:cs typeface="Times New Roman"/>
                      </a:endParaRPr>
                    </a:p>
                  </a:txBody>
                  <a:tcPr marL="21836" marR="21836" marT="21836" marB="21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Rectangle 6"/>
          <p:cNvSpPr/>
          <p:nvPr/>
        </p:nvSpPr>
        <p:spPr>
          <a:xfrm>
            <a:off x="6786578" y="5929330"/>
            <a:ext cx="1975221" cy="410882"/>
          </a:xfrm>
          <a:prstGeom prst="rect">
            <a:avLst/>
          </a:prstGeom>
        </p:spPr>
        <p:txBody>
          <a:bodyPr wrap="none">
            <a:spAutoFit/>
          </a:bodyPr>
          <a:lstStyle/>
          <a:p>
            <a:pPr>
              <a:lnSpc>
                <a:spcPct val="115000"/>
              </a:lnSpc>
            </a:pPr>
            <a:r>
              <a:rPr lang="en-US" b="1" dirty="0" smtClean="0">
                <a:solidFill>
                  <a:srgbClr val="000066"/>
                </a:solidFill>
                <a:latin typeface="Verdana"/>
                <a:ea typeface="Times New Roman"/>
                <a:cs typeface="Times New Roman"/>
              </a:rPr>
              <a:t>MSF for CMMI</a:t>
            </a:r>
            <a:endParaRPr lang="en-US" dirty="0">
              <a:ea typeface="Calibri"/>
              <a:cs typeface="Times New Roman"/>
            </a:endParaRPr>
          </a:p>
        </p:txBody>
      </p:sp>
      <p:sp>
        <p:nvSpPr>
          <p:cNvPr id="8" name="Rectangle 7"/>
          <p:cNvSpPr/>
          <p:nvPr/>
        </p:nvSpPr>
        <p:spPr>
          <a:xfrm>
            <a:off x="571472" y="6000768"/>
            <a:ext cx="1898277" cy="410882"/>
          </a:xfrm>
          <a:prstGeom prst="rect">
            <a:avLst/>
          </a:prstGeom>
        </p:spPr>
        <p:txBody>
          <a:bodyPr wrap="none">
            <a:spAutoFit/>
          </a:bodyPr>
          <a:lstStyle/>
          <a:p>
            <a:pPr>
              <a:lnSpc>
                <a:spcPct val="115000"/>
              </a:lnSpc>
            </a:pPr>
            <a:r>
              <a:rPr lang="en-US" b="1" dirty="0" smtClean="0">
                <a:solidFill>
                  <a:srgbClr val="000066"/>
                </a:solidFill>
                <a:latin typeface="Verdana"/>
                <a:ea typeface="Times New Roman"/>
                <a:cs typeface="Times New Roman"/>
              </a:rPr>
              <a:t>MSF for Agile</a:t>
            </a:r>
            <a:endParaRPr lang="en-US" dirty="0">
              <a:ea typeface="Calibri"/>
              <a:cs typeface="Times New Roman"/>
            </a:endParaRPr>
          </a:p>
        </p:txBody>
      </p:sp>
      <p:pic>
        <p:nvPicPr>
          <p:cNvPr id="2049" name="Picture 1"/>
          <p:cNvPicPr>
            <a:picLocks noChangeAspect="1" noChangeArrowheads="1"/>
          </p:cNvPicPr>
          <p:nvPr/>
        </p:nvPicPr>
        <p:blipFill>
          <a:blip r:embed="rId4" cstate="print"/>
          <a:srcRect/>
          <a:stretch>
            <a:fillRect/>
          </a:stretch>
        </p:blipFill>
        <p:spPr bwMode="auto">
          <a:xfrm>
            <a:off x="1571604" y="1643050"/>
            <a:ext cx="1219200" cy="1085850"/>
          </a:xfrm>
          <a:prstGeom prst="rect">
            <a:avLst/>
          </a:prstGeom>
          <a:noFill/>
          <a:ln w="9525">
            <a:no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7581259" y="1573290"/>
            <a:ext cx="1390650" cy="16287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семинара</a:t>
            </a:r>
            <a:endParaRPr lang="en-US" dirty="0"/>
          </a:p>
        </p:txBody>
      </p:sp>
      <p:sp>
        <p:nvSpPr>
          <p:cNvPr id="3" name="Content Placeholder 2"/>
          <p:cNvSpPr>
            <a:spLocks noGrp="1"/>
          </p:cNvSpPr>
          <p:nvPr>
            <p:ph idx="1"/>
          </p:nvPr>
        </p:nvSpPr>
        <p:spPr/>
        <p:txBody>
          <a:bodyPr/>
          <a:lstStyle/>
          <a:p>
            <a:endParaRPr lang="en-US" dirty="0" smtClean="0"/>
          </a:p>
          <a:p>
            <a:r>
              <a:rPr lang="en-US" dirty="0" smtClean="0"/>
              <a:t>Scrum</a:t>
            </a:r>
            <a:r>
              <a:rPr lang="ru-RU" dirty="0" smtClean="0"/>
              <a:t> </a:t>
            </a:r>
            <a:r>
              <a:rPr lang="en-US" dirty="0" smtClean="0"/>
              <a:t>&amp; XP,</a:t>
            </a:r>
            <a:r>
              <a:rPr lang="uk-UA" dirty="0" smtClean="0"/>
              <a:t> </a:t>
            </a:r>
            <a:r>
              <a:rPr lang="ru-RU" dirty="0" smtClean="0"/>
              <a:t>как </a:t>
            </a:r>
            <a:r>
              <a:rPr lang="ru-RU" dirty="0" smtClean="0"/>
              <a:t>основа</a:t>
            </a:r>
            <a:r>
              <a:rPr lang="en-US" dirty="0" smtClean="0"/>
              <a:t> MSF </a:t>
            </a:r>
            <a:r>
              <a:rPr lang="en-US" dirty="0" smtClean="0"/>
              <a:t>Agile v 5.0</a:t>
            </a:r>
            <a:endParaRPr lang="en-US" dirty="0" smtClean="0"/>
          </a:p>
          <a:p>
            <a:pPr lvl="1"/>
            <a:r>
              <a:rPr lang="ru-RU" dirty="0" smtClean="0"/>
              <a:t>Инициация </a:t>
            </a:r>
            <a:r>
              <a:rPr lang="ru-RU" dirty="0" smtClean="0"/>
              <a:t>проекта </a:t>
            </a:r>
          </a:p>
          <a:p>
            <a:pPr lvl="1"/>
            <a:r>
              <a:rPr lang="ru-RU" dirty="0" smtClean="0"/>
              <a:t>Планирование проекта </a:t>
            </a:r>
          </a:p>
          <a:p>
            <a:pPr lvl="1"/>
            <a:r>
              <a:rPr lang="ru-RU" dirty="0" smtClean="0"/>
              <a:t>Мониторинг и контроль выполнения проекта </a:t>
            </a:r>
          </a:p>
          <a:p>
            <a:pPr lvl="1"/>
            <a:r>
              <a:rPr lang="ru-RU" dirty="0" smtClean="0"/>
              <a:t>Совершенствование процесса </a:t>
            </a:r>
          </a:p>
          <a:p>
            <a:endParaRPr lang="en-US" dirty="0"/>
          </a:p>
        </p:txBody>
      </p:sp>
      <p:sp>
        <p:nvSpPr>
          <p:cNvPr id="4" name="Rectangle 3"/>
          <p:cNvSpPr/>
          <p:nvPr/>
        </p:nvSpPr>
        <p:spPr>
          <a:xfrm>
            <a:off x="1183341" y="3486402"/>
            <a:ext cx="6938683" cy="923330"/>
          </a:xfrm>
          <a:prstGeom prst="rect">
            <a:avLst/>
          </a:prstGeom>
        </p:spPr>
        <p:txBody>
          <a:bodyPr wrap="square">
            <a:spAutoFit/>
          </a:bodyPr>
          <a:lstStyle/>
          <a:p>
            <a:r>
              <a:rPr lang="ru-RU" i="1" dirty="0" smtClean="0"/>
              <a:t>По словам Кена Швебера, Scrum – это не методология, это фреймворк. А это значит, что Scrum не дает готовых рецептов, что делать в тех или иных случаях. </a:t>
            </a:r>
            <a:endParaRPr lang="en-US" i="1"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Управление и Стандарты</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85477" y="682593"/>
            <a:ext cx="7008237" cy="462341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8" y="5327724"/>
            <a:ext cx="8183880" cy="1051560"/>
          </a:xfrm>
        </p:spPr>
        <p:txBody>
          <a:bodyPr>
            <a:normAutofit/>
          </a:bodyPr>
          <a:lstStyle/>
          <a:p>
            <a:r>
              <a:rPr lang="ru-RU" sz="2400" dirty="0" smtClean="0"/>
              <a:t>Управление командными коммуникациями</a:t>
            </a:r>
            <a:endParaRPr lang="en-US" sz="2400" dirty="0"/>
          </a:p>
        </p:txBody>
      </p:sp>
      <p:sp>
        <p:nvSpPr>
          <p:cNvPr id="3" name="Content Placeholder 2"/>
          <p:cNvSpPr>
            <a:spLocks noGrp="1"/>
          </p:cNvSpPr>
          <p:nvPr>
            <p:ph idx="1"/>
          </p:nvPr>
        </p:nvSpPr>
        <p:spPr>
          <a:xfrm>
            <a:off x="306592" y="513678"/>
            <a:ext cx="2587215" cy="4961963"/>
          </a:xfrm>
        </p:spPr>
        <p:txBody>
          <a:bodyPr>
            <a:normAutofit/>
          </a:bodyPr>
          <a:lstStyle/>
          <a:p>
            <a:r>
              <a:rPr lang="ru-RU" sz="1600" dirty="0" smtClean="0"/>
              <a:t>Кому и какая информация нужна</a:t>
            </a:r>
          </a:p>
          <a:p>
            <a:pPr lvl="1"/>
            <a:r>
              <a:rPr lang="ru-RU" sz="1600" dirty="0" smtClean="0"/>
              <a:t>Разграничение прав доступа</a:t>
            </a:r>
          </a:p>
          <a:p>
            <a:r>
              <a:rPr lang="ru-RU" sz="1600" dirty="0" smtClean="0"/>
              <a:t>Рабочие элементы </a:t>
            </a:r>
            <a:r>
              <a:rPr lang="en-US" sz="1600" dirty="0" smtClean="0"/>
              <a:t>WI s,</a:t>
            </a:r>
            <a:r>
              <a:rPr lang="ru-RU" sz="1600" dirty="0" smtClean="0"/>
              <a:t> </a:t>
            </a:r>
            <a:r>
              <a:rPr lang="ru-RU" sz="1600" dirty="0" smtClean="0"/>
              <a:t>как универсальный механизм формализованной постановки задачи</a:t>
            </a:r>
          </a:p>
          <a:p>
            <a:r>
              <a:rPr lang="ru-RU" sz="1600" dirty="0" smtClean="0"/>
              <a:t>Ролевая привязка к шаблону процесса</a:t>
            </a:r>
          </a:p>
          <a:p>
            <a:pPr lvl="1"/>
            <a:r>
              <a:rPr lang="ru-RU" sz="1600" dirty="0" smtClean="0"/>
              <a:t>Проектный портал</a:t>
            </a:r>
            <a:endParaRPr lang="en-US" sz="1600" dirty="0"/>
          </a:p>
        </p:txBody>
      </p:sp>
      <p:pic>
        <p:nvPicPr>
          <p:cNvPr id="5" name="Picture 2"/>
          <p:cNvPicPr>
            <a:picLocks noChangeAspect="1" noChangeArrowheads="1"/>
          </p:cNvPicPr>
          <p:nvPr/>
        </p:nvPicPr>
        <p:blipFill>
          <a:blip r:embed="rId2"/>
          <a:srcRect/>
          <a:stretch>
            <a:fillRect/>
          </a:stretch>
        </p:blipFill>
        <p:spPr bwMode="auto">
          <a:xfrm>
            <a:off x="2842106" y="444164"/>
            <a:ext cx="5915538" cy="41878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70755"/>
            <a:ext cx="8183880" cy="1051560"/>
          </a:xfrm>
        </p:spPr>
        <p:txBody>
          <a:bodyPr>
            <a:normAutofit/>
          </a:bodyPr>
          <a:lstStyle/>
          <a:p>
            <a:r>
              <a:rPr lang="ru-RU" sz="2800" dirty="0" smtClean="0"/>
              <a:t>Управление временем и бюджетом</a:t>
            </a:r>
            <a:endParaRPr lang="en-US" sz="2800" dirty="0"/>
          </a:p>
        </p:txBody>
      </p:sp>
      <p:sp>
        <p:nvSpPr>
          <p:cNvPr id="3" name="Content Placeholder 2"/>
          <p:cNvSpPr>
            <a:spLocks noGrp="1"/>
          </p:cNvSpPr>
          <p:nvPr>
            <p:ph idx="1"/>
          </p:nvPr>
        </p:nvSpPr>
        <p:spPr/>
        <p:txBody>
          <a:bodyPr/>
          <a:lstStyle/>
          <a:p>
            <a:r>
              <a:rPr lang="ru-RU" sz="2400" dirty="0" smtClean="0"/>
              <a:t>В финальной версии </a:t>
            </a:r>
            <a:r>
              <a:rPr lang="en-US" sz="2400" dirty="0" smtClean="0"/>
              <a:t>VS 2010 </a:t>
            </a:r>
            <a:endParaRPr lang="en-US" sz="2400" dirty="0" smtClean="0"/>
          </a:p>
          <a:p>
            <a:pPr lvl="1"/>
            <a:r>
              <a:rPr lang="ru-RU" sz="2000" dirty="0" smtClean="0"/>
              <a:t>Интеграция </a:t>
            </a:r>
            <a:r>
              <a:rPr lang="ru-RU" sz="2000" dirty="0" smtClean="0"/>
              <a:t>с </a:t>
            </a:r>
            <a:r>
              <a:rPr lang="en-US" sz="2000" dirty="0" smtClean="0"/>
              <a:t>MS Project Server </a:t>
            </a:r>
            <a:r>
              <a:rPr lang="en-US" sz="2000" dirty="0" smtClean="0"/>
              <a:t>2007,2010</a:t>
            </a:r>
            <a:endParaRPr lang="en-US" sz="2000" dirty="0" smtClean="0"/>
          </a:p>
          <a:p>
            <a:r>
              <a:rPr lang="ru-RU" sz="2400" dirty="0" smtClean="0"/>
              <a:t>Интеграция </a:t>
            </a:r>
            <a:r>
              <a:rPr lang="ru-RU" sz="2400" dirty="0" smtClean="0"/>
              <a:t>с </a:t>
            </a:r>
            <a:r>
              <a:rPr lang="en-US" sz="2400" dirty="0" smtClean="0"/>
              <a:t>MS </a:t>
            </a:r>
            <a:r>
              <a:rPr lang="en-US" sz="2400" dirty="0" smtClean="0"/>
              <a:t>Project 2007, 2010, </a:t>
            </a:r>
            <a:r>
              <a:rPr lang="en-US" sz="2400" dirty="0" smtClean="0"/>
              <a:t>MS Excel</a:t>
            </a:r>
          </a:p>
          <a:p>
            <a:r>
              <a:rPr lang="ru-RU" sz="2400" dirty="0" smtClean="0"/>
              <a:t>Информация </a:t>
            </a:r>
            <a:r>
              <a:rPr lang="en-US" sz="2400" dirty="0" smtClean="0"/>
              <a:t>WIFs</a:t>
            </a:r>
          </a:p>
          <a:p>
            <a:r>
              <a:rPr lang="ru-RU" sz="2400" dirty="0" smtClean="0"/>
              <a:t>Итерации</a:t>
            </a:r>
          </a:p>
          <a:p>
            <a:r>
              <a:rPr lang="ru-RU" sz="2400" dirty="0" smtClean="0"/>
              <a:t>Отчеты</a:t>
            </a:r>
          </a:p>
        </p:txBody>
      </p:sp>
      <p:pic>
        <p:nvPicPr>
          <p:cNvPr id="106498" name="Picture 2"/>
          <p:cNvPicPr>
            <a:picLocks noChangeAspect="1" noChangeArrowheads="1"/>
          </p:cNvPicPr>
          <p:nvPr/>
        </p:nvPicPr>
        <p:blipFill>
          <a:blip r:embed="rId2"/>
          <a:srcRect/>
          <a:stretch>
            <a:fillRect/>
          </a:stretch>
        </p:blipFill>
        <p:spPr bwMode="auto">
          <a:xfrm>
            <a:off x="2870161" y="2185681"/>
            <a:ext cx="5015193" cy="362350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Управление качеством</a:t>
            </a:r>
            <a:endParaRPr lang="en-US" sz="3600" dirty="0"/>
          </a:p>
        </p:txBody>
      </p:sp>
      <p:sp>
        <p:nvSpPr>
          <p:cNvPr id="3" name="Content Placeholder 2"/>
          <p:cNvSpPr>
            <a:spLocks noGrp="1"/>
          </p:cNvSpPr>
          <p:nvPr>
            <p:ph idx="1"/>
          </p:nvPr>
        </p:nvSpPr>
        <p:spPr/>
        <p:txBody>
          <a:bodyPr/>
          <a:lstStyle/>
          <a:p>
            <a:r>
              <a:rPr lang="ru-RU" dirty="0" smtClean="0"/>
              <a:t>Анализ кода и метрики кода</a:t>
            </a:r>
          </a:p>
          <a:p>
            <a:r>
              <a:rPr lang="ru-RU" dirty="0" smtClean="0"/>
              <a:t>Модель </a:t>
            </a:r>
            <a:r>
              <a:rPr lang="en-US" dirty="0" smtClean="0"/>
              <a:t>TDD, </a:t>
            </a:r>
            <a:endParaRPr lang="ru-RU" dirty="0" smtClean="0"/>
          </a:p>
          <a:p>
            <a:r>
              <a:rPr lang="ru-RU" dirty="0" smtClean="0"/>
              <a:t>Юнит тесты</a:t>
            </a:r>
            <a:r>
              <a:rPr lang="en-US" dirty="0" smtClean="0"/>
              <a:t>, </a:t>
            </a:r>
            <a:r>
              <a:rPr lang="ru-RU" dirty="0" smtClean="0"/>
              <a:t>анализ покрытия кода тестированием, нагрузочное тестирование</a:t>
            </a:r>
          </a:p>
          <a:p>
            <a:r>
              <a:rPr lang="en-US" dirty="0" smtClean="0"/>
              <a:t>Team Build</a:t>
            </a:r>
          </a:p>
          <a:p>
            <a:r>
              <a:rPr lang="ru-RU" dirty="0" smtClean="0"/>
              <a:t>Поддержка трассируемости между </a:t>
            </a:r>
            <a:r>
              <a:rPr lang="en-US" dirty="0" smtClean="0"/>
              <a:t>WIs, Tests, Builds</a:t>
            </a:r>
            <a:endParaRPr lang="ru-RU" dirty="0" smtClean="0"/>
          </a:p>
          <a:p>
            <a:endParaRPr lang="ru-RU" dirty="0" smtClean="0"/>
          </a:p>
          <a:p>
            <a:endParaRPr lang="ru-RU" dirty="0" smtClean="0"/>
          </a:p>
          <a:p>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8" y="5209390"/>
            <a:ext cx="8183880" cy="1051560"/>
          </a:xfrm>
        </p:spPr>
        <p:txBody>
          <a:bodyPr/>
          <a:lstStyle/>
          <a:p>
            <a:r>
              <a:rPr lang="ru-RU" sz="3600" dirty="0" smtClean="0"/>
              <a:t>Управление содержанием</a:t>
            </a:r>
            <a:endParaRPr lang="en-US" sz="3600" dirty="0"/>
          </a:p>
        </p:txBody>
      </p:sp>
      <p:sp>
        <p:nvSpPr>
          <p:cNvPr id="3" name="Content Placeholder 2"/>
          <p:cNvSpPr>
            <a:spLocks noGrp="1"/>
          </p:cNvSpPr>
          <p:nvPr>
            <p:ph idx="1"/>
          </p:nvPr>
        </p:nvSpPr>
        <p:spPr>
          <a:xfrm>
            <a:off x="502920" y="530352"/>
            <a:ext cx="8183880" cy="2309667"/>
          </a:xfrm>
        </p:spPr>
        <p:txBody>
          <a:bodyPr>
            <a:normAutofit fontScale="85000" lnSpcReduction="10000"/>
          </a:bodyPr>
          <a:lstStyle/>
          <a:p>
            <a:r>
              <a:rPr lang="ru-RU" dirty="0" smtClean="0"/>
              <a:t>В</a:t>
            </a:r>
            <a:r>
              <a:rPr lang="en-US" dirty="0" smtClean="0"/>
              <a:t> </a:t>
            </a:r>
            <a:r>
              <a:rPr lang="ru-RU" dirty="0" smtClean="0"/>
              <a:t>зависимости от</a:t>
            </a:r>
            <a:r>
              <a:rPr lang="en-US" dirty="0" smtClean="0"/>
              <a:t> </a:t>
            </a:r>
            <a:r>
              <a:rPr lang="ru-RU" dirty="0" smtClean="0"/>
              <a:t>шаблона процесса</a:t>
            </a:r>
            <a:r>
              <a:rPr lang="en-US" dirty="0" smtClean="0"/>
              <a:t> </a:t>
            </a:r>
            <a:r>
              <a:rPr lang="ru-RU" dirty="0" smtClean="0"/>
              <a:t>мы можем создавать проект</a:t>
            </a:r>
            <a:r>
              <a:rPr lang="en-US" dirty="0" smtClean="0"/>
              <a:t>, </a:t>
            </a:r>
            <a:r>
              <a:rPr lang="ru-RU" dirty="0" smtClean="0"/>
              <a:t>в котором будем иметь возможность использовать такие типы </a:t>
            </a:r>
            <a:r>
              <a:rPr lang="en-US" dirty="0" smtClean="0"/>
              <a:t>WIs: </a:t>
            </a:r>
          </a:p>
          <a:p>
            <a:pPr lvl="1"/>
            <a:r>
              <a:rPr lang="en-US" dirty="0" smtClean="0"/>
              <a:t>User Story, Requirement</a:t>
            </a:r>
            <a:r>
              <a:rPr lang="en-US" dirty="0" smtClean="0"/>
              <a:t>, Change Requests </a:t>
            </a:r>
            <a:endParaRPr lang="ru-RU" dirty="0" smtClean="0"/>
          </a:p>
          <a:p>
            <a:r>
              <a:rPr lang="ru-RU" dirty="0" smtClean="0"/>
              <a:t>Отчеты </a:t>
            </a:r>
            <a:r>
              <a:rPr lang="ru-RU" dirty="0" smtClean="0"/>
              <a:t>такие как </a:t>
            </a:r>
            <a:r>
              <a:rPr lang="en-US" dirty="0" smtClean="0"/>
              <a:t>Remaining Work </a:t>
            </a:r>
            <a:r>
              <a:rPr lang="ru-RU" dirty="0" smtClean="0"/>
              <a:t>и</a:t>
            </a:r>
            <a:r>
              <a:rPr lang="en-US" dirty="0" smtClean="0"/>
              <a:t> Unplanned Work </a:t>
            </a:r>
            <a:endParaRPr lang="en-US" dirty="0"/>
          </a:p>
        </p:txBody>
      </p:sp>
      <p:pic>
        <p:nvPicPr>
          <p:cNvPr id="113667" name="Picture 3"/>
          <p:cNvPicPr>
            <a:picLocks noChangeAspect="1" noChangeArrowheads="1"/>
          </p:cNvPicPr>
          <p:nvPr/>
        </p:nvPicPr>
        <p:blipFill>
          <a:blip r:embed="rId2"/>
          <a:srcRect/>
          <a:stretch>
            <a:fillRect/>
          </a:stretch>
        </p:blipFill>
        <p:spPr bwMode="auto">
          <a:xfrm>
            <a:off x="860612" y="2730729"/>
            <a:ext cx="7336715" cy="273101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t>Управление рисками</a:t>
            </a:r>
            <a:endParaRPr lang="en-US" sz="3600" dirty="0"/>
          </a:p>
        </p:txBody>
      </p:sp>
      <p:sp>
        <p:nvSpPr>
          <p:cNvPr id="3" name="Content Placeholder 2"/>
          <p:cNvSpPr>
            <a:spLocks noGrp="1"/>
          </p:cNvSpPr>
          <p:nvPr>
            <p:ph idx="1"/>
          </p:nvPr>
        </p:nvSpPr>
        <p:spPr>
          <a:xfrm>
            <a:off x="489473" y="632013"/>
            <a:ext cx="8229600" cy="971543"/>
          </a:xfrm>
        </p:spPr>
        <p:txBody>
          <a:bodyPr>
            <a:normAutofit lnSpcReduction="10000"/>
          </a:bodyPr>
          <a:lstStyle/>
          <a:p>
            <a:r>
              <a:rPr lang="ru-RU" dirty="0" smtClean="0"/>
              <a:t>Различная степень детализации </a:t>
            </a:r>
            <a:r>
              <a:rPr lang="en-US" dirty="0" smtClean="0"/>
              <a:t>Risk WI </a:t>
            </a:r>
            <a:r>
              <a:rPr lang="ru-RU" dirty="0" smtClean="0"/>
              <a:t>и </a:t>
            </a:r>
            <a:r>
              <a:rPr lang="en-US" dirty="0" smtClean="0"/>
              <a:t>WIF </a:t>
            </a:r>
            <a:r>
              <a:rPr lang="ru-RU" dirty="0" smtClean="0"/>
              <a:t>в </a:t>
            </a:r>
            <a:r>
              <a:rPr lang="ru-RU" dirty="0" smtClean="0"/>
              <a:t>зависимости от методологии.</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59876" y="2598983"/>
            <a:ext cx="4491418" cy="222529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5135772" y="1903092"/>
            <a:ext cx="3687165" cy="332899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Инициация проекта </a:t>
            </a:r>
            <a:endParaRPr lang="en-US" dirty="0"/>
          </a:p>
        </p:txBody>
      </p:sp>
      <p:sp>
        <p:nvSpPr>
          <p:cNvPr id="3" name="Content Placeholder 2"/>
          <p:cNvSpPr>
            <a:spLocks noGrp="1"/>
          </p:cNvSpPr>
          <p:nvPr>
            <p:ph idx="1"/>
          </p:nvPr>
        </p:nvSpPr>
        <p:spPr/>
        <p:txBody>
          <a:bodyPr/>
          <a:lstStyle/>
          <a:p>
            <a:r>
              <a:rPr lang="uk-UA" dirty="0" smtClean="0"/>
              <a:t>Основной результат фазы (</a:t>
            </a:r>
            <a:r>
              <a:rPr lang="en-US" dirty="0" smtClean="0"/>
              <a:t>PMBOK</a:t>
            </a:r>
            <a:r>
              <a:rPr lang="uk-UA" dirty="0" smtClean="0"/>
              <a:t>)</a:t>
            </a:r>
          </a:p>
          <a:p>
            <a:pPr lvl="1"/>
            <a:r>
              <a:rPr lang="en-US" b="1" i="1" dirty="0" smtClean="0"/>
              <a:t>project charter</a:t>
            </a:r>
            <a:r>
              <a:rPr lang="en-US" i="1" dirty="0" smtClean="0"/>
              <a:t>:</a:t>
            </a:r>
            <a:r>
              <a:rPr lang="uk-UA" i="1" dirty="0" smtClean="0"/>
              <a:t> </a:t>
            </a:r>
            <a:r>
              <a:rPr lang="ru-RU" i="1" dirty="0" smtClean="0"/>
              <a:t>как авторизаци</a:t>
            </a:r>
            <a:r>
              <a:rPr lang="ru-RU" i="1" dirty="0"/>
              <a:t>я</a:t>
            </a:r>
            <a:r>
              <a:rPr lang="ru-RU" i="1" dirty="0" smtClean="0"/>
              <a:t> на проект </a:t>
            </a:r>
            <a:r>
              <a:rPr lang="uk-UA" i="1" dirty="0" smtClean="0"/>
              <a:t>(цели проектных спонсоров, основные результаты,ограничения</a:t>
            </a:r>
            <a:r>
              <a:rPr lang="en-US" i="1" dirty="0" smtClean="0"/>
              <a:t>,</a:t>
            </a:r>
            <a:r>
              <a:rPr lang="uk-UA" i="1" dirty="0" smtClean="0"/>
              <a:t> план по вехам)</a:t>
            </a:r>
            <a:endParaRPr lang="en-US" i="1" dirty="0" smtClean="0"/>
          </a:p>
          <a:p>
            <a:pPr lvl="1"/>
            <a:r>
              <a:rPr lang="ru-RU" i="1" dirty="0" smtClean="0"/>
              <a:t>Необходимо определить</a:t>
            </a:r>
            <a:r>
              <a:rPr lang="en-US" i="1" dirty="0" smtClean="0"/>
              <a:t>:</a:t>
            </a:r>
          </a:p>
          <a:p>
            <a:pPr lvl="2"/>
            <a:r>
              <a:rPr lang="ru-RU" sz="1800" i="1" dirty="0" smtClean="0"/>
              <a:t>Основные заинтересованные стороны</a:t>
            </a:r>
          </a:p>
          <a:p>
            <a:pPr lvl="2"/>
            <a:r>
              <a:rPr lang="ru-RU" sz="1800" i="1" dirty="0" smtClean="0"/>
              <a:t>Пользовательские требования</a:t>
            </a:r>
          </a:p>
          <a:p>
            <a:pPr lvl="2"/>
            <a:r>
              <a:rPr lang="ru-RU" sz="1800" i="1" dirty="0" smtClean="0"/>
              <a:t>Бюджетные ограничения</a:t>
            </a:r>
          </a:p>
          <a:p>
            <a:pPr lvl="2"/>
            <a:r>
              <a:rPr lang="ru-RU" sz="1800" i="1" dirty="0" smtClean="0"/>
              <a:t>Окружение и организационное обеспечение</a:t>
            </a:r>
          </a:p>
          <a:p>
            <a:pPr lvl="1"/>
            <a:r>
              <a:rPr lang="ru-RU" i="1" dirty="0" smtClean="0"/>
              <a:t>Правило </a:t>
            </a:r>
            <a:r>
              <a:rPr lang="uk-UA" i="1" dirty="0" smtClean="0"/>
              <a:t>60%</a:t>
            </a:r>
            <a:endParaRPr lang="ru-RU" i="1" dirty="0" smtClean="0"/>
          </a:p>
          <a:p>
            <a:pPr lvl="2"/>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209390"/>
            <a:ext cx="8183880" cy="1051560"/>
          </a:xfrm>
        </p:spPr>
        <p:txBody>
          <a:bodyPr/>
          <a:lstStyle/>
          <a:p>
            <a:r>
              <a:rPr lang="uk-UA" dirty="0" smtClean="0"/>
              <a:t>Проектная инициация и </a:t>
            </a:r>
            <a:r>
              <a:rPr lang="en-US" dirty="0" smtClean="0"/>
              <a:t>MSF</a:t>
            </a:r>
            <a:endParaRPr lang="en-US" dirty="0"/>
          </a:p>
        </p:txBody>
      </p:sp>
      <p:sp>
        <p:nvSpPr>
          <p:cNvPr id="3" name="Content Placeholder 2"/>
          <p:cNvSpPr>
            <a:spLocks noGrp="1"/>
          </p:cNvSpPr>
          <p:nvPr>
            <p:ph idx="1"/>
          </p:nvPr>
        </p:nvSpPr>
        <p:spPr/>
        <p:txBody>
          <a:bodyPr/>
          <a:lstStyle/>
          <a:p>
            <a:r>
              <a:rPr lang="ru-RU" dirty="0" smtClean="0"/>
              <a:t>Итерации в </a:t>
            </a:r>
            <a:r>
              <a:rPr lang="en-US" dirty="0" smtClean="0"/>
              <a:t>MSF</a:t>
            </a:r>
            <a:r>
              <a:rPr lang="ru-RU" dirty="0" smtClean="0"/>
              <a:t> </a:t>
            </a:r>
            <a:r>
              <a:rPr lang="en-US" dirty="0" smtClean="0"/>
              <a:t>for CMMI v 5.0</a:t>
            </a:r>
            <a:endParaRPr lang="en-US" dirty="0" smtClean="0"/>
          </a:p>
          <a:p>
            <a:pPr lvl="1">
              <a:buNone/>
            </a:pPr>
            <a:r>
              <a:rPr lang="ru-RU" sz="1600" dirty="0" smtClean="0"/>
              <a:t>Итерация – </a:t>
            </a:r>
            <a:r>
              <a:rPr lang="ru-RU" sz="1600" dirty="0" smtClean="0"/>
              <a:t>фиксированный сегмент времени в который команда планирует и выполняет свои работы.</a:t>
            </a:r>
          </a:p>
          <a:p>
            <a:pPr lvl="1">
              <a:buNone/>
            </a:pPr>
            <a:r>
              <a:rPr lang="ru-RU" sz="1600" dirty="0" smtClean="0"/>
              <a:t>Все аспекты разработки продукта </a:t>
            </a:r>
            <a:r>
              <a:rPr lang="ru-RU" sz="1600" dirty="0" smtClean="0"/>
              <a:t>группируются </a:t>
            </a:r>
            <a:r>
              <a:rPr lang="ru-RU" sz="1600" dirty="0" smtClean="0"/>
              <a:t>в итерации</a:t>
            </a:r>
            <a:r>
              <a:rPr lang="en-US" sz="1600" dirty="0" smtClean="0"/>
              <a:t>, </a:t>
            </a:r>
            <a:r>
              <a:rPr lang="ru-RU" sz="1600" dirty="0" smtClean="0"/>
              <a:t>длительность которых варьируется от </a:t>
            </a:r>
            <a:r>
              <a:rPr lang="en-US" sz="1600" dirty="0" smtClean="0"/>
              <a:t>4 </a:t>
            </a:r>
            <a:r>
              <a:rPr lang="ru-RU" sz="1600" dirty="0" smtClean="0"/>
              <a:t>до</a:t>
            </a:r>
            <a:r>
              <a:rPr lang="en-US" sz="1600" dirty="0" smtClean="0"/>
              <a:t> </a:t>
            </a:r>
            <a:r>
              <a:rPr lang="en-US" sz="1600" dirty="0" smtClean="0"/>
              <a:t>6</a:t>
            </a:r>
            <a:r>
              <a:rPr lang="ru-RU" sz="1600" dirty="0" smtClean="0"/>
              <a:t> </a:t>
            </a:r>
            <a:r>
              <a:rPr lang="ru-RU" sz="1600" dirty="0" smtClean="0"/>
              <a:t>недель</a:t>
            </a:r>
            <a:r>
              <a:rPr lang="en-US" sz="1600" dirty="0" smtClean="0"/>
              <a:t>.</a:t>
            </a:r>
            <a:endParaRPr lang="ru-RU" sz="1600" dirty="0" smtClean="0"/>
          </a:p>
          <a:p>
            <a:pPr lvl="1">
              <a:buNone/>
            </a:pPr>
            <a:r>
              <a:rPr lang="ru-RU" sz="1600" u="sng" dirty="0" smtClean="0"/>
              <a:t>Разные </a:t>
            </a:r>
            <a:r>
              <a:rPr lang="ru-RU" sz="1600" u="sng" dirty="0" smtClean="0"/>
              <a:t>итерации разная фокусировка</a:t>
            </a:r>
          </a:p>
          <a:p>
            <a:pPr lvl="1">
              <a:buNone/>
            </a:pPr>
            <a:r>
              <a:rPr lang="ru-RU" sz="1600" dirty="0" smtClean="0"/>
              <a:t>Для примера</a:t>
            </a:r>
            <a:r>
              <a:rPr lang="en-US" sz="1600" dirty="0"/>
              <a:t>:</a:t>
            </a:r>
            <a:r>
              <a:rPr lang="ru-RU" sz="1600" dirty="0" smtClean="0"/>
              <a:t> начальные итерации</a:t>
            </a:r>
            <a:r>
              <a:rPr lang="en-US" sz="1600" dirty="0" smtClean="0"/>
              <a:t> </a:t>
            </a:r>
            <a:r>
              <a:rPr lang="ru-RU" sz="1600" dirty="0" smtClean="0"/>
              <a:t>проекта должны быть посвящены определению требований и архитектуры решения</a:t>
            </a:r>
            <a:r>
              <a:rPr lang="en-US" sz="1600" dirty="0" smtClean="0"/>
              <a:t>; </a:t>
            </a:r>
            <a:r>
              <a:rPr lang="ru-RU" sz="1600" dirty="0" smtClean="0"/>
              <a:t>в то время как итерации близкие к завершению проекта сфокусированы на передачу решения в производство</a:t>
            </a:r>
            <a:r>
              <a:rPr lang="en-US" sz="1600" dirty="0" smtClean="0"/>
              <a:t>.</a:t>
            </a:r>
            <a:endParaRPr lang="ru-RU" sz="1600" dirty="0" smtClean="0"/>
          </a:p>
          <a:p>
            <a:pPr lvl="1">
              <a:buNone/>
            </a:pPr>
            <a:endParaRPr lang="en-US" sz="1600" dirty="0"/>
          </a:p>
        </p:txBody>
      </p:sp>
      <p:pic>
        <p:nvPicPr>
          <p:cNvPr id="108546" name="Picture 2" descr="Successive iterations"/>
          <p:cNvPicPr>
            <a:picLocks noChangeAspect="1" noChangeArrowheads="1"/>
          </p:cNvPicPr>
          <p:nvPr/>
        </p:nvPicPr>
        <p:blipFill>
          <a:blip r:embed="rId2"/>
          <a:srcRect/>
          <a:stretch>
            <a:fillRect/>
          </a:stretch>
        </p:blipFill>
        <p:spPr bwMode="auto">
          <a:xfrm>
            <a:off x="4378424" y="3719138"/>
            <a:ext cx="4178263" cy="1770309"/>
          </a:xfrm>
          <a:prstGeom prst="rect">
            <a:avLst/>
          </a:prstGeom>
          <a:noFill/>
        </p:spPr>
      </p:pic>
      <p:pic>
        <p:nvPicPr>
          <p:cNvPr id="108548" name="Picture 4" descr="Check-in, daily build, iteration, project, program"/>
          <p:cNvPicPr>
            <a:picLocks noChangeAspect="1" noChangeArrowheads="1"/>
          </p:cNvPicPr>
          <p:nvPr/>
        </p:nvPicPr>
        <p:blipFill>
          <a:blip r:embed="rId3"/>
          <a:srcRect/>
          <a:stretch>
            <a:fillRect/>
          </a:stretch>
        </p:blipFill>
        <p:spPr bwMode="auto">
          <a:xfrm>
            <a:off x="542850" y="3528507"/>
            <a:ext cx="3813997" cy="2265457"/>
          </a:xfrm>
          <a:prstGeom prst="rect">
            <a:avLst/>
          </a:prstGeom>
          <a:noFill/>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Project charter – </a:t>
            </a:r>
            <a:r>
              <a:rPr lang="ru-RU" sz="2800" b="1" dirty="0" smtClean="0"/>
              <a:t>должен быть принят и подписан спонсором</a:t>
            </a:r>
            <a:endParaRPr lang="en-US" sz="2800" dirty="0"/>
          </a:p>
        </p:txBody>
      </p:sp>
      <p:sp>
        <p:nvSpPr>
          <p:cNvPr id="3" name="Content Placeholder 2"/>
          <p:cNvSpPr>
            <a:spLocks noGrp="1"/>
          </p:cNvSpPr>
          <p:nvPr>
            <p:ph idx="1"/>
          </p:nvPr>
        </p:nvSpPr>
        <p:spPr/>
        <p:txBody>
          <a:bodyPr>
            <a:normAutofit lnSpcReduction="10000"/>
          </a:bodyPr>
          <a:lstStyle/>
          <a:p>
            <a:pPr>
              <a:buNone/>
            </a:pPr>
            <a:r>
              <a:rPr lang="ru-RU" sz="1800" u="sng" dirty="0" smtClean="0"/>
              <a:t>Важно помнить</a:t>
            </a:r>
          </a:p>
          <a:p>
            <a:r>
              <a:rPr lang="ru-RU" sz="1800" dirty="0" smtClean="0"/>
              <a:t>В рамках итерративной разработки н</a:t>
            </a:r>
            <a:r>
              <a:rPr lang="ru-RU" sz="1800" dirty="0" smtClean="0"/>
              <a:t>аиболее важным аспектом </a:t>
            </a:r>
            <a:r>
              <a:rPr lang="ru-RU" sz="1800" dirty="0" smtClean="0"/>
              <a:t>является </a:t>
            </a:r>
            <a:r>
              <a:rPr lang="ru-RU" sz="1800" dirty="0" smtClean="0"/>
              <a:t>управление рисками</a:t>
            </a:r>
            <a:r>
              <a:rPr lang="en-US" sz="1800" dirty="0" smtClean="0"/>
              <a:t>. </a:t>
            </a:r>
            <a:r>
              <a:rPr lang="ru-RU" sz="1800" dirty="0" smtClean="0"/>
              <a:t>Активность высшего приоритета.</a:t>
            </a:r>
          </a:p>
          <a:p>
            <a:r>
              <a:rPr lang="ru-RU" sz="1800" i="1" dirty="0" smtClean="0"/>
              <a:t>Источники рисков</a:t>
            </a:r>
            <a:r>
              <a:rPr lang="en-US" sz="1800" dirty="0" smtClean="0"/>
              <a:t>: </a:t>
            </a:r>
            <a:r>
              <a:rPr lang="ru-RU" sz="1800" dirty="0" smtClean="0"/>
              <a:t>требования удобства использования</a:t>
            </a:r>
            <a:r>
              <a:rPr lang="en-US" sz="1800" dirty="0" smtClean="0"/>
              <a:t>,</a:t>
            </a:r>
            <a:r>
              <a:rPr lang="ru-RU" sz="1800" dirty="0" smtClean="0"/>
              <a:t> надежности</a:t>
            </a:r>
            <a:r>
              <a:rPr lang="en-US" sz="1800" dirty="0" smtClean="0"/>
              <a:t>,</a:t>
            </a:r>
            <a:r>
              <a:rPr lang="ru-RU" sz="1800" dirty="0" smtClean="0"/>
              <a:t> производительности</a:t>
            </a:r>
            <a:r>
              <a:rPr lang="en-US" sz="1800" dirty="0" smtClean="0"/>
              <a:t>,</a:t>
            </a:r>
            <a:r>
              <a:rPr lang="ru-RU" sz="1800" dirty="0" smtClean="0"/>
              <a:t> сценариев использования</a:t>
            </a:r>
            <a:r>
              <a:rPr lang="en-US" sz="1800" dirty="0" smtClean="0"/>
              <a:t>,</a:t>
            </a:r>
            <a:r>
              <a:rPr lang="ru-RU" sz="1800" dirty="0" smtClean="0"/>
              <a:t> комплексных бизнес требований</a:t>
            </a:r>
            <a:r>
              <a:rPr lang="en-US" sz="1800" dirty="0" smtClean="0"/>
              <a:t> complex business rules, integration interactions,</a:t>
            </a:r>
            <a:r>
              <a:rPr lang="ru-RU" sz="1800" dirty="0" smtClean="0"/>
              <a:t>нечеткостей операционных определений</a:t>
            </a:r>
            <a:r>
              <a:rPr lang="en-US" sz="1800" dirty="0" smtClean="0"/>
              <a:t>. </a:t>
            </a:r>
            <a:r>
              <a:rPr lang="ru-RU" sz="1800" u="sng" dirty="0" smtClean="0"/>
              <a:t>После этого можно делать анализ влияния и приоритезацию рисков</a:t>
            </a:r>
            <a:r>
              <a:rPr lang="en-US" sz="1800" u="sng" dirty="0" smtClean="0"/>
              <a:t>.</a:t>
            </a:r>
            <a:endParaRPr lang="ru-RU" sz="1800" u="sng" dirty="0" smtClean="0"/>
          </a:p>
          <a:p>
            <a:r>
              <a:rPr lang="ru-RU" sz="1800" dirty="0" smtClean="0"/>
              <a:t>Ну и наконец мы должны скомбинировать </a:t>
            </a:r>
            <a:r>
              <a:rPr lang="en-US" sz="1800" dirty="0" smtClean="0"/>
              <a:t>vision, </a:t>
            </a:r>
            <a:r>
              <a:rPr lang="ru-RU" sz="1800" dirty="0" smtClean="0"/>
              <a:t>описание персоналий</a:t>
            </a:r>
            <a:r>
              <a:rPr lang="en-US" sz="1800" dirty="0" smtClean="0"/>
              <a:t>,</a:t>
            </a:r>
            <a:r>
              <a:rPr lang="ru-RU" sz="1800" dirty="0" smtClean="0"/>
              <a:t> начальную структуру итераций</a:t>
            </a:r>
            <a:r>
              <a:rPr lang="en-US" sz="1800" dirty="0" smtClean="0"/>
              <a:t>, </a:t>
            </a:r>
            <a:r>
              <a:rPr lang="ru-RU" sz="1800" dirty="0" smtClean="0"/>
              <a:t>и</a:t>
            </a:r>
            <a:r>
              <a:rPr lang="en-US" sz="1800" dirty="0" smtClean="0"/>
              <a:t> </a:t>
            </a:r>
            <a:r>
              <a:rPr lang="ru-RU" sz="1800" dirty="0" smtClean="0"/>
              <a:t>начальную оценку рисков в </a:t>
            </a:r>
            <a:r>
              <a:rPr lang="en-US" sz="1800" dirty="0" smtClean="0"/>
              <a:t>project charter </a:t>
            </a:r>
            <a:r>
              <a:rPr lang="ru-RU" sz="1800" dirty="0" smtClean="0"/>
              <a:t>документ который отправляется на утверждение</a:t>
            </a:r>
            <a:r>
              <a:rPr lang="en-US" sz="1800" dirty="0" smtClean="0"/>
              <a:t>. </a:t>
            </a:r>
            <a:endParaRPr lang="ru-RU" sz="1800" dirty="0" smtClean="0"/>
          </a:p>
          <a:p>
            <a:r>
              <a:rPr lang="ru-RU" sz="1800" dirty="0" smtClean="0"/>
              <a:t>Мы можем создавать новый </a:t>
            </a:r>
            <a:r>
              <a:rPr lang="en-US" sz="1800" dirty="0" smtClean="0"/>
              <a:t>Team Project </a:t>
            </a:r>
            <a:r>
              <a:rPr lang="ru-RU" sz="1800" dirty="0" smtClean="0"/>
              <a:t>в </a:t>
            </a:r>
            <a:r>
              <a:rPr lang="en-US" sz="1800" dirty="0" smtClean="0"/>
              <a:t>VS 2010</a:t>
            </a:r>
            <a:endParaRPr lang="ru-RU" sz="1800" dirty="0"/>
          </a:p>
          <a:p>
            <a:endParaRPr lang="en-US" sz="1800" u="sng"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8" y="5134087"/>
            <a:ext cx="8183880" cy="1051560"/>
          </a:xfrm>
        </p:spPr>
        <p:txBody>
          <a:bodyPr>
            <a:normAutofit fontScale="90000"/>
          </a:bodyPr>
          <a:lstStyle/>
          <a:p>
            <a:r>
              <a:rPr lang="ru-RU" sz="3200" dirty="0" smtClean="0"/>
              <a:t>Перед тем как создать новый </a:t>
            </a:r>
            <a:r>
              <a:rPr lang="en-US" sz="3200" dirty="0" smtClean="0"/>
              <a:t>Team Project</a:t>
            </a:r>
            <a:endParaRPr lang="en-US" sz="3200" dirty="0"/>
          </a:p>
        </p:txBody>
      </p:sp>
      <p:sp>
        <p:nvSpPr>
          <p:cNvPr id="3" name="Content Placeholder 2"/>
          <p:cNvSpPr>
            <a:spLocks noGrp="1"/>
          </p:cNvSpPr>
          <p:nvPr>
            <p:ph idx="1"/>
          </p:nvPr>
        </p:nvSpPr>
        <p:spPr/>
        <p:txBody>
          <a:bodyPr>
            <a:normAutofit/>
          </a:bodyPr>
          <a:lstStyle/>
          <a:p>
            <a:pPr>
              <a:buFont typeface="+mj-lt"/>
              <a:buAutoNum type="arabicPeriod"/>
            </a:pPr>
            <a:r>
              <a:rPr lang="ru-RU" sz="1600" dirty="0" smtClean="0"/>
              <a:t>Определить имя проекта </a:t>
            </a:r>
            <a:r>
              <a:rPr lang="en-US" sz="1600" dirty="0" smtClean="0"/>
              <a:t>(</a:t>
            </a:r>
            <a:r>
              <a:rPr lang="ru-RU" sz="1600" dirty="0" smtClean="0"/>
              <a:t>согласно регламента </a:t>
            </a:r>
            <a:r>
              <a:rPr lang="en-US" sz="1600" dirty="0" smtClean="0"/>
              <a:t>IT PMO</a:t>
            </a:r>
            <a:r>
              <a:rPr lang="uk-UA" sz="1600" dirty="0" smtClean="0"/>
              <a:t>)</a:t>
            </a:r>
            <a:endParaRPr lang="ru-RU" sz="1600" dirty="0" smtClean="0"/>
          </a:p>
          <a:p>
            <a:pPr>
              <a:buFont typeface="+mj-lt"/>
              <a:buAutoNum type="arabicPeriod"/>
            </a:pPr>
            <a:r>
              <a:rPr lang="ru-RU" sz="1600" dirty="0" smtClean="0"/>
              <a:t>Необходимо выбрать шаблон проекта</a:t>
            </a:r>
            <a:endParaRPr lang="en-US" sz="1600" dirty="0" smtClean="0"/>
          </a:p>
          <a:p>
            <a:pPr>
              <a:buFont typeface="+mj-lt"/>
              <a:buAutoNum type="arabicPeriod"/>
            </a:pPr>
            <a:r>
              <a:rPr lang="ru-RU" sz="1600" dirty="0" smtClean="0"/>
              <a:t>Определиться с тем</a:t>
            </a:r>
            <a:r>
              <a:rPr lang="en-US" sz="1600" dirty="0" smtClean="0"/>
              <a:t>: </a:t>
            </a:r>
            <a:r>
              <a:rPr lang="ru-RU" sz="1600" dirty="0" smtClean="0"/>
              <a:t>базируется ли проект на уже существующем коде или нет</a:t>
            </a:r>
          </a:p>
          <a:p>
            <a:r>
              <a:rPr lang="en-US" sz="1600" b="1" dirty="0" smtClean="0"/>
              <a:t>MSF </a:t>
            </a:r>
            <a:r>
              <a:rPr lang="en-US" sz="1600" b="1" dirty="0" smtClean="0"/>
              <a:t>for Agile Software Development Process Template</a:t>
            </a:r>
            <a:r>
              <a:rPr lang="ru-RU" sz="1600" b="1" dirty="0" smtClean="0"/>
              <a:t> </a:t>
            </a:r>
          </a:p>
          <a:p>
            <a:pPr lvl="1">
              <a:buNone/>
            </a:pPr>
            <a:r>
              <a:rPr lang="en-US" sz="1200" i="1" dirty="0" smtClean="0"/>
              <a:t>User Story– </a:t>
            </a:r>
            <a:r>
              <a:rPr lang="ru-RU" sz="1200" i="1" dirty="0" smtClean="0"/>
              <a:t>это история описывающая пользовательское взаимодействие с нашим решением для достижения определенной цели</a:t>
            </a:r>
            <a:r>
              <a:rPr lang="en-US" sz="1200" dirty="0" smtClean="0"/>
              <a:t>. </a:t>
            </a:r>
            <a:endParaRPr lang="ru-RU" sz="1200" dirty="0" smtClean="0"/>
          </a:p>
          <a:p>
            <a:r>
              <a:rPr lang="en-US" sz="1600" b="1" dirty="0" smtClean="0"/>
              <a:t>MSF </a:t>
            </a:r>
            <a:r>
              <a:rPr lang="en-US" sz="1600" b="1" dirty="0" smtClean="0"/>
              <a:t>for CMMI Process Improvement Process Template</a:t>
            </a:r>
            <a:endParaRPr lang="ru-RU" sz="1600" dirty="0" smtClean="0"/>
          </a:p>
          <a:p>
            <a:pPr lvl="1">
              <a:buNone/>
            </a:pPr>
            <a:r>
              <a:rPr lang="en-US" sz="1200" i="1" dirty="0"/>
              <a:t>MSF CMMI </a:t>
            </a:r>
            <a:r>
              <a:rPr lang="ru-RU" sz="1200" i="1" dirty="0"/>
              <a:t> </a:t>
            </a:r>
            <a:r>
              <a:rPr lang="ru-RU" sz="1200" i="1" dirty="0" smtClean="0"/>
              <a:t>предлогает </a:t>
            </a:r>
            <a:r>
              <a:rPr lang="ru-RU" sz="1200" i="1" dirty="0"/>
              <a:t>более комплексный вид </a:t>
            </a:r>
            <a:r>
              <a:rPr lang="en-US" sz="1200" i="1" dirty="0"/>
              <a:t>work items </a:t>
            </a:r>
            <a:r>
              <a:rPr lang="ru-RU" sz="1200" i="1" dirty="0"/>
              <a:t>таких как</a:t>
            </a:r>
            <a:r>
              <a:rPr lang="en-US" sz="1200" i="1" dirty="0"/>
              <a:t> Requirement, </a:t>
            </a:r>
            <a:r>
              <a:rPr lang="ru-RU" sz="1200" i="1" dirty="0"/>
              <a:t>которые могут быть разных типов</a:t>
            </a:r>
            <a:r>
              <a:rPr lang="en-US" sz="1200" i="1" dirty="0"/>
              <a:t>, Functional, Interface, Quality of Service, Safety, Security, </a:t>
            </a:r>
            <a:r>
              <a:rPr lang="ru-RU" sz="1200" i="1" dirty="0"/>
              <a:t>и</a:t>
            </a:r>
            <a:r>
              <a:rPr lang="en-US" sz="1200" i="1" dirty="0"/>
              <a:t> Scenario. </a:t>
            </a:r>
            <a:r>
              <a:rPr lang="ru-RU" sz="1200" i="1" dirty="0"/>
              <a:t>В часности</a:t>
            </a:r>
            <a:r>
              <a:rPr lang="en-US" sz="1200" i="1" dirty="0"/>
              <a:t> Requirement work item </a:t>
            </a:r>
            <a:r>
              <a:rPr lang="ru-RU" sz="1200" i="1" dirty="0"/>
              <a:t>сопрягает вместе</a:t>
            </a:r>
            <a:r>
              <a:rPr lang="en-US" sz="1200" i="1" dirty="0"/>
              <a:t> Scenario </a:t>
            </a:r>
            <a:r>
              <a:rPr lang="ru-RU" sz="1200" i="1" dirty="0"/>
              <a:t>и</a:t>
            </a:r>
            <a:r>
              <a:rPr lang="en-US" sz="1200" i="1" dirty="0"/>
              <a:t> Quality of Service WITs </a:t>
            </a:r>
            <a:r>
              <a:rPr lang="ru-RU" sz="1200" i="1" dirty="0"/>
              <a:t>существующие в</a:t>
            </a:r>
            <a:r>
              <a:rPr lang="en-US" sz="1200" i="1" dirty="0"/>
              <a:t> MSF for Agile. </a:t>
            </a:r>
            <a:r>
              <a:rPr lang="ru-RU" sz="1200" i="1" dirty="0"/>
              <a:t>Кроме этого представлены в расширенной версии </a:t>
            </a:r>
            <a:r>
              <a:rPr lang="en-US" sz="1200" i="1" dirty="0"/>
              <a:t> Bug, Risk, </a:t>
            </a:r>
            <a:r>
              <a:rPr lang="ru-RU" sz="1200" i="1" dirty="0"/>
              <a:t>и</a:t>
            </a:r>
            <a:r>
              <a:rPr lang="en-US" sz="1200" i="1" dirty="0"/>
              <a:t> </a:t>
            </a:r>
            <a:r>
              <a:rPr lang="en-US" sz="1200" i="1" dirty="0" smtClean="0"/>
              <a:t>Task, </a:t>
            </a:r>
            <a:r>
              <a:rPr lang="en-US" sz="1200" i="1" dirty="0"/>
              <a:t>MSF for CMMI </a:t>
            </a:r>
            <a:r>
              <a:rPr lang="ru-RU" sz="1200" i="1" dirty="0"/>
              <a:t> предлагает также</a:t>
            </a:r>
            <a:r>
              <a:rPr lang="en-US" sz="1200" i="1" dirty="0"/>
              <a:t> Change </a:t>
            </a:r>
            <a:r>
              <a:rPr lang="en-US" sz="1200" i="1" dirty="0" smtClean="0"/>
              <a:t>Request</a:t>
            </a:r>
            <a:r>
              <a:rPr lang="ru-RU" sz="1200" i="1" dirty="0" smtClean="0"/>
              <a:t>.</a:t>
            </a:r>
            <a:endParaRPr lang="en-US" sz="1200" i="1" dirty="0"/>
          </a:p>
        </p:txBody>
      </p:sp>
      <p:pic>
        <p:nvPicPr>
          <p:cNvPr id="4" name="Picture 2"/>
          <p:cNvPicPr>
            <a:picLocks noChangeAspect="1" noChangeArrowheads="1"/>
          </p:cNvPicPr>
          <p:nvPr/>
        </p:nvPicPr>
        <p:blipFill>
          <a:blip r:embed="rId2"/>
          <a:srcRect/>
          <a:stretch>
            <a:fillRect/>
          </a:stretch>
        </p:blipFill>
        <p:spPr bwMode="auto">
          <a:xfrm>
            <a:off x="2804383" y="3639951"/>
            <a:ext cx="3771900" cy="15144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11095"/>
            <a:ext cx="8183880" cy="817581"/>
          </a:xfrm>
        </p:spPr>
        <p:txBody>
          <a:bodyPr>
            <a:normAutofit fontScale="90000"/>
          </a:bodyPr>
          <a:lstStyle/>
          <a:p>
            <a:r>
              <a:rPr lang="ru-RU" dirty="0" smtClean="0"/>
              <a:t>Управление проектами по разработке ПО</a:t>
            </a:r>
            <a:endParaRPr lang="en-US" dirty="0"/>
          </a:p>
        </p:txBody>
      </p:sp>
      <p:sp>
        <p:nvSpPr>
          <p:cNvPr id="3" name="Content Placeholder 2"/>
          <p:cNvSpPr>
            <a:spLocks noGrp="1"/>
          </p:cNvSpPr>
          <p:nvPr>
            <p:ph idx="1"/>
          </p:nvPr>
        </p:nvSpPr>
        <p:spPr>
          <a:xfrm>
            <a:off x="502920" y="530351"/>
            <a:ext cx="8183880" cy="4439681"/>
          </a:xfrm>
        </p:spPr>
        <p:txBody>
          <a:bodyPr>
            <a:normAutofit lnSpcReduction="10000"/>
          </a:bodyPr>
          <a:lstStyle/>
          <a:p>
            <a:r>
              <a:rPr lang="ru-RU" sz="2400" dirty="0" smtClean="0"/>
              <a:t>Великие провалы</a:t>
            </a:r>
          </a:p>
          <a:p>
            <a:pPr lvl="1"/>
            <a:r>
              <a:rPr lang="en-US" sz="1200" dirty="0" smtClean="0">
                <a:hlinkClick r:id="rId2"/>
              </a:rPr>
              <a:t>http://www.ddj.com/dept/architect/184415403</a:t>
            </a:r>
            <a:endParaRPr lang="ru-RU" sz="1200" dirty="0" smtClean="0"/>
          </a:p>
          <a:p>
            <a:pPr lvl="1"/>
            <a:r>
              <a:rPr lang="en-US" sz="1200" dirty="0" smtClean="0">
                <a:hlinkClick r:id="rId3"/>
              </a:rPr>
              <a:t>http://www.spectrum.ieee.org/sep05/1455</a:t>
            </a:r>
            <a:endParaRPr lang="ru-RU" sz="1200" dirty="0" smtClean="0"/>
          </a:p>
          <a:p>
            <a:pPr lvl="1"/>
            <a:r>
              <a:rPr lang="en-US" sz="1200" dirty="0" smtClean="0">
                <a:hlinkClick r:id="rId4"/>
              </a:rPr>
              <a:t>http://homepages.inf.ed.ac.uk/perdita/Book/ariane5rep.html</a:t>
            </a:r>
            <a:endParaRPr lang="en-US" sz="1200" dirty="0" smtClean="0"/>
          </a:p>
          <a:p>
            <a:r>
              <a:rPr lang="ru-RU" sz="2400" dirty="0" smtClean="0"/>
              <a:t>Сложность и изменчивость</a:t>
            </a:r>
          </a:p>
          <a:p>
            <a:pPr lvl="1">
              <a:buNone/>
            </a:pPr>
            <a:r>
              <a:rPr lang="uk-UA" sz="1400" dirty="0" smtClean="0"/>
              <a:t>В </a:t>
            </a:r>
            <a:r>
              <a:rPr lang="en-US" sz="1400" dirty="0" smtClean="0"/>
              <a:t>1981</a:t>
            </a:r>
            <a:r>
              <a:rPr lang="uk-UA" sz="1400" dirty="0" smtClean="0"/>
              <a:t>появилась </a:t>
            </a:r>
            <a:r>
              <a:rPr lang="en-US" sz="1400" dirty="0" smtClean="0"/>
              <a:t>MS-DOS 1.0 </a:t>
            </a:r>
            <a:r>
              <a:rPr lang="ru-RU" sz="1400" dirty="0" smtClean="0"/>
              <a:t> </a:t>
            </a:r>
            <a:r>
              <a:rPr lang="uk-UA" sz="1400" dirty="0" smtClean="0"/>
              <a:t>- </a:t>
            </a:r>
            <a:r>
              <a:rPr lang="en-US" sz="1400" dirty="0" smtClean="0"/>
              <a:t>4,000</a:t>
            </a:r>
            <a:r>
              <a:rPr lang="uk-UA" sz="1400" dirty="0" smtClean="0"/>
              <a:t> линий кода</a:t>
            </a:r>
          </a:p>
          <a:p>
            <a:pPr lvl="1"/>
            <a:r>
              <a:rPr lang="en-US" sz="1400" i="1" dirty="0" smtClean="0">
                <a:hlinkClick r:id="rId5"/>
              </a:rPr>
              <a:t>http://www.operating-system.org/betriebssystem/_english/bs-msdos.htm</a:t>
            </a:r>
            <a:endParaRPr lang="en-US" sz="1400" i="1" dirty="0" smtClean="0"/>
          </a:p>
          <a:p>
            <a:pPr lvl="1">
              <a:buNone/>
            </a:pPr>
            <a:r>
              <a:rPr lang="ru-RU" sz="1400" dirty="0" smtClean="0"/>
              <a:t>В</a:t>
            </a:r>
            <a:r>
              <a:rPr lang="en-US" sz="1400" dirty="0" smtClean="0"/>
              <a:t> 2006, Microsoft </a:t>
            </a:r>
            <a:r>
              <a:rPr lang="ru-RU" sz="1400" dirty="0" smtClean="0"/>
              <a:t>представила</a:t>
            </a:r>
            <a:r>
              <a:rPr lang="en-US" sz="1400" dirty="0" smtClean="0"/>
              <a:t> Windows Vista</a:t>
            </a:r>
            <a:r>
              <a:rPr lang="uk-UA" sz="1400" dirty="0" smtClean="0"/>
              <a:t> </a:t>
            </a:r>
            <a:r>
              <a:rPr lang="uk-UA" sz="1400" i="1" dirty="0" smtClean="0"/>
              <a:t>-</a:t>
            </a:r>
            <a:r>
              <a:rPr lang="en-US" sz="1400" dirty="0" smtClean="0"/>
              <a:t> 50 </a:t>
            </a:r>
            <a:r>
              <a:rPr lang="uk-UA" sz="1400" dirty="0" smtClean="0"/>
              <a:t>миллионов линий кода </a:t>
            </a:r>
            <a:r>
              <a:rPr lang="en-US" sz="1400" i="1" dirty="0" smtClean="0">
                <a:hlinkClick r:id="rId6"/>
              </a:rPr>
              <a:t>http://en.wikipedia.org/wiki/Source_lines_of_code</a:t>
            </a:r>
            <a:r>
              <a:rPr lang="en-US" sz="1400" dirty="0" smtClean="0"/>
              <a:t>. </a:t>
            </a:r>
            <a:endParaRPr lang="uk-UA" sz="1400" dirty="0" smtClean="0"/>
          </a:p>
          <a:p>
            <a:pPr marL="360000" lvl="1">
              <a:buNone/>
            </a:pPr>
            <a:r>
              <a:rPr lang="uk-UA" sz="1400" dirty="0" smtClean="0"/>
              <a:t>Микропроцессор </a:t>
            </a:r>
            <a:r>
              <a:rPr lang="en-US" sz="1400" dirty="0" smtClean="0"/>
              <a:t>BM PC </a:t>
            </a:r>
            <a:r>
              <a:rPr lang="uk-UA" sz="1400" dirty="0" smtClean="0"/>
              <a:t>содержал</a:t>
            </a:r>
            <a:r>
              <a:rPr lang="en-US" sz="1400" dirty="0" smtClean="0"/>
              <a:t> 29,000 </a:t>
            </a:r>
            <a:r>
              <a:rPr lang="uk-UA" sz="1400" dirty="0" smtClean="0"/>
              <a:t>транзисторов</a:t>
            </a:r>
            <a:r>
              <a:rPr lang="en-US" sz="1400" dirty="0" smtClean="0"/>
              <a:t>, </a:t>
            </a:r>
            <a:r>
              <a:rPr lang="uk-UA" sz="1400" dirty="0" smtClean="0"/>
              <a:t>на сегодняшний день. </a:t>
            </a:r>
          </a:p>
          <a:p>
            <a:pPr marL="360000" lvl="1">
              <a:buNone/>
            </a:pPr>
            <a:r>
              <a:rPr lang="uk-UA" sz="1400" dirty="0" smtClean="0"/>
              <a:t>Современн</a:t>
            </a:r>
            <a:r>
              <a:rPr lang="ru-RU" sz="1400" dirty="0" smtClean="0"/>
              <a:t>ы</a:t>
            </a:r>
            <a:r>
              <a:rPr lang="uk-UA" sz="1400" dirty="0" smtClean="0"/>
              <a:t>й </a:t>
            </a:r>
            <a:r>
              <a:rPr lang="en-US" sz="1400" dirty="0" smtClean="0"/>
              <a:t>dual-core </a:t>
            </a:r>
            <a:r>
              <a:rPr lang="ru-RU" sz="1400" dirty="0" smtClean="0"/>
              <a:t>микропроцессор</a:t>
            </a:r>
            <a:r>
              <a:rPr lang="en-US" sz="1400" dirty="0" smtClean="0"/>
              <a:t> </a:t>
            </a:r>
            <a:r>
              <a:rPr lang="ru-RU" sz="1400" dirty="0" smtClean="0"/>
              <a:t>содержит более </a:t>
            </a:r>
            <a:r>
              <a:rPr lang="en-US" sz="1400" dirty="0" smtClean="0"/>
              <a:t>150 </a:t>
            </a:r>
            <a:r>
              <a:rPr lang="ru-RU" sz="1400" dirty="0" smtClean="0"/>
              <a:t>миллионов транзисторов</a:t>
            </a:r>
            <a:r>
              <a:rPr lang="uk-UA" sz="1400" dirty="0" smtClean="0"/>
              <a:t>.</a:t>
            </a:r>
            <a:endParaRPr lang="en-US" sz="1400" dirty="0" smtClean="0"/>
          </a:p>
          <a:p>
            <a:pPr marL="360000" lvl="1">
              <a:buFont typeface="Arial" pitchFamily="34" charset="0"/>
              <a:buChar char="•"/>
            </a:pPr>
            <a:r>
              <a:rPr lang="ru-RU" dirty="0" smtClean="0"/>
              <a:t>Человеческий фактор</a:t>
            </a:r>
            <a:endParaRPr lang="uk-UA" dirty="0" smtClean="0"/>
          </a:p>
          <a:p>
            <a:pPr lvl="1">
              <a:buNone/>
            </a:pPr>
            <a:r>
              <a:rPr lang="en-US" sz="1400" dirty="0" smtClean="0"/>
              <a:t>Big M </a:t>
            </a:r>
            <a:r>
              <a:rPr lang="uk-UA" sz="1400" dirty="0" smtClean="0"/>
              <a:t>– </a:t>
            </a:r>
            <a:r>
              <a:rPr lang="en-US" sz="1400" dirty="0" smtClean="0"/>
              <a:t>little m</a:t>
            </a:r>
            <a:endParaRPr lang="uk-UA" sz="1400" dirty="0" smtClean="0"/>
          </a:p>
          <a:p>
            <a:r>
              <a:rPr lang="ru-RU" sz="2400" dirty="0" smtClean="0"/>
              <a:t>Регуляторные требования</a:t>
            </a:r>
          </a:p>
          <a:p>
            <a:r>
              <a:rPr lang="ru-RU" sz="2400" dirty="0" smtClean="0"/>
              <a:t>Управление </a:t>
            </a:r>
            <a:r>
              <a:rPr lang="en-US" sz="2400" dirty="0" smtClean="0"/>
              <a:t>IT</a:t>
            </a:r>
          </a:p>
          <a:p>
            <a:endParaRPr 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132" y="5658521"/>
            <a:ext cx="6823037" cy="451821"/>
          </a:xfrm>
        </p:spPr>
        <p:txBody>
          <a:bodyPr>
            <a:normAutofit fontScale="90000"/>
          </a:bodyPr>
          <a:lstStyle/>
          <a:p>
            <a:r>
              <a:rPr lang="ru-RU" dirty="0" smtClean="0"/>
              <a:t>Анатомия </a:t>
            </a:r>
            <a:r>
              <a:rPr lang="en-US" dirty="0" smtClean="0"/>
              <a:t>Team Project</a:t>
            </a:r>
            <a:endParaRPr lang="en-US" dirty="0"/>
          </a:p>
        </p:txBody>
      </p:sp>
      <p:sp>
        <p:nvSpPr>
          <p:cNvPr id="3" name="Content Placeholder 2"/>
          <p:cNvSpPr>
            <a:spLocks noGrp="1"/>
          </p:cNvSpPr>
          <p:nvPr>
            <p:ph idx="1"/>
          </p:nvPr>
        </p:nvSpPr>
        <p:spPr>
          <a:xfrm>
            <a:off x="428596" y="554340"/>
            <a:ext cx="5875385" cy="4525963"/>
          </a:xfrm>
        </p:spPr>
        <p:txBody>
          <a:bodyPr/>
          <a:lstStyle/>
          <a:p>
            <a:r>
              <a:rPr lang="ru-RU" sz="1800" dirty="0" smtClean="0"/>
              <a:t>Основной корневой инструмент </a:t>
            </a:r>
            <a:r>
              <a:rPr lang="en-US" sz="1800" dirty="0" smtClean="0"/>
              <a:t>Team Explorer </a:t>
            </a:r>
            <a:r>
              <a:rPr lang="en-US" sz="1800" dirty="0" smtClean="0"/>
              <a:t>2010 </a:t>
            </a:r>
            <a:r>
              <a:rPr lang="en-US" sz="1800" dirty="0" smtClean="0"/>
              <a:t>(</a:t>
            </a:r>
            <a:r>
              <a:rPr lang="ru-RU" sz="1800" dirty="0" smtClean="0"/>
              <a:t>вся основная интеграция</a:t>
            </a:r>
            <a:r>
              <a:rPr lang="en-US" sz="1800" dirty="0" smtClean="0"/>
              <a:t>)</a:t>
            </a:r>
            <a:endParaRPr lang="ru-RU" sz="1800" dirty="0" smtClean="0"/>
          </a:p>
          <a:p>
            <a:pPr lvl="1"/>
            <a:r>
              <a:rPr lang="ru-RU" sz="1800" dirty="0" smtClean="0"/>
              <a:t>Доступ к </a:t>
            </a:r>
            <a:r>
              <a:rPr lang="en-US" sz="1800" dirty="0" smtClean="0"/>
              <a:t>Process Guidance</a:t>
            </a:r>
          </a:p>
          <a:p>
            <a:pPr lvl="1"/>
            <a:r>
              <a:rPr lang="en-US" sz="1800" dirty="0"/>
              <a:t>Work Items </a:t>
            </a:r>
            <a:r>
              <a:rPr lang="ru-RU" sz="1800" dirty="0" smtClean="0"/>
              <a:t>и </a:t>
            </a:r>
            <a:r>
              <a:rPr lang="en-US" sz="1800" dirty="0" smtClean="0"/>
              <a:t>Work </a:t>
            </a:r>
            <a:r>
              <a:rPr lang="en-US" sz="1800" dirty="0"/>
              <a:t>Item Queries </a:t>
            </a:r>
            <a:endParaRPr lang="ru-RU" sz="1800" dirty="0" smtClean="0"/>
          </a:p>
          <a:p>
            <a:pPr lvl="1"/>
            <a:r>
              <a:rPr lang="ru-RU" sz="1800" dirty="0" smtClean="0"/>
              <a:t>Классификаторы </a:t>
            </a:r>
            <a:r>
              <a:rPr lang="uk-UA" sz="1800" dirty="0" smtClean="0"/>
              <a:t>(</a:t>
            </a:r>
            <a:r>
              <a:rPr lang="en-US" sz="1800" dirty="0" smtClean="0"/>
              <a:t>Areas </a:t>
            </a:r>
            <a:r>
              <a:rPr lang="ru-RU" sz="1800" dirty="0" smtClean="0"/>
              <a:t>и </a:t>
            </a:r>
            <a:r>
              <a:rPr lang="en-US" sz="1800" dirty="0" smtClean="0"/>
              <a:t>Iterations</a:t>
            </a:r>
            <a:r>
              <a:rPr lang="uk-UA" sz="1800" dirty="0" smtClean="0"/>
              <a:t>)</a:t>
            </a:r>
          </a:p>
          <a:p>
            <a:pPr lvl="1"/>
            <a:r>
              <a:rPr lang="uk-UA" sz="1800" dirty="0" smtClean="0"/>
              <a:t>Проектный портал</a:t>
            </a:r>
          </a:p>
          <a:p>
            <a:pPr lvl="1"/>
            <a:r>
              <a:rPr lang="uk-UA" sz="1800" dirty="0" smtClean="0"/>
              <a:t>Документы и </a:t>
            </a:r>
            <a:r>
              <a:rPr lang="en-US" sz="1800" dirty="0" smtClean="0"/>
              <a:t>SharePoint</a:t>
            </a:r>
          </a:p>
          <a:p>
            <a:pPr lvl="1"/>
            <a:r>
              <a:rPr lang="ru-RU" sz="1800" dirty="0" smtClean="0"/>
              <a:t>Отчеты</a:t>
            </a:r>
          </a:p>
          <a:p>
            <a:pPr lvl="1"/>
            <a:r>
              <a:rPr lang="ru-RU" sz="1800" dirty="0" smtClean="0"/>
              <a:t>Сборки</a:t>
            </a:r>
          </a:p>
          <a:p>
            <a:pPr lvl="1"/>
            <a:r>
              <a:rPr lang="ru-RU" sz="1800" dirty="0" smtClean="0"/>
              <a:t>Команда </a:t>
            </a:r>
          </a:p>
          <a:p>
            <a:pPr lvl="1"/>
            <a:r>
              <a:rPr lang="uk-UA" sz="1800" dirty="0" smtClean="0"/>
              <a:t>Уведомления</a:t>
            </a:r>
          </a:p>
          <a:p>
            <a:pPr lvl="1"/>
            <a:r>
              <a:rPr lang="en-US" sz="1800" dirty="0" smtClean="0"/>
              <a:t>Source Control</a:t>
            </a:r>
          </a:p>
          <a:p>
            <a:pPr lvl="1"/>
            <a:endParaRPr lang="en-US" sz="1800" dirty="0" smtClean="0"/>
          </a:p>
          <a:p>
            <a:pPr lvl="1"/>
            <a:endParaRPr lang="en-US" sz="1800" dirty="0" smtClean="0"/>
          </a:p>
          <a:p>
            <a:pPr lvl="1"/>
            <a:endParaRPr lang="en-US" dirty="0"/>
          </a:p>
          <a:p>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3316201" y="2793461"/>
            <a:ext cx="2786082" cy="2786082"/>
          </a:xfrm>
          <a:prstGeom prst="rect">
            <a:avLst/>
          </a:prstGeom>
          <a:noFill/>
          <a:ln w="9525">
            <a:noFill/>
            <a:miter lim="800000"/>
            <a:headEnd/>
            <a:tailEnd/>
          </a:ln>
          <a:effectLst/>
        </p:spPr>
      </p:pic>
      <p:pic>
        <p:nvPicPr>
          <p:cNvPr id="153602" name="Picture 2"/>
          <p:cNvPicPr>
            <a:picLocks noChangeAspect="1" noChangeArrowheads="1"/>
          </p:cNvPicPr>
          <p:nvPr/>
        </p:nvPicPr>
        <p:blipFill>
          <a:blip r:embed="rId3"/>
          <a:srcRect/>
          <a:stretch>
            <a:fillRect/>
          </a:stretch>
        </p:blipFill>
        <p:spPr bwMode="auto">
          <a:xfrm>
            <a:off x="6208955" y="378535"/>
            <a:ext cx="2590800" cy="60579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583219"/>
            <a:ext cx="8183880" cy="613186"/>
          </a:xfrm>
        </p:spPr>
        <p:txBody>
          <a:bodyPr>
            <a:normAutofit fontScale="90000"/>
          </a:bodyPr>
          <a:lstStyle/>
          <a:p>
            <a:r>
              <a:rPr lang="ru-RU" dirty="0" smtClean="0"/>
              <a:t>Подготовка к проекту</a:t>
            </a:r>
            <a:endParaRPr lang="en-US" dirty="0"/>
          </a:p>
        </p:txBody>
      </p:sp>
      <p:sp>
        <p:nvSpPr>
          <p:cNvPr id="3" name="Content Placeholder 2"/>
          <p:cNvSpPr>
            <a:spLocks noGrp="1"/>
          </p:cNvSpPr>
          <p:nvPr>
            <p:ph idx="1"/>
          </p:nvPr>
        </p:nvSpPr>
        <p:spPr>
          <a:xfrm>
            <a:off x="457199" y="758736"/>
            <a:ext cx="8229600" cy="4222055"/>
          </a:xfrm>
        </p:spPr>
        <p:txBody>
          <a:bodyPr>
            <a:normAutofit fontScale="85000" lnSpcReduction="20000"/>
          </a:bodyPr>
          <a:lstStyle/>
          <a:p>
            <a:r>
              <a:rPr lang="ru-RU" sz="2400" dirty="0" smtClean="0"/>
              <a:t>Написание документа </a:t>
            </a:r>
            <a:r>
              <a:rPr lang="en-US" sz="2400" dirty="0" smtClean="0"/>
              <a:t>Vision</a:t>
            </a:r>
            <a:endParaRPr lang="ru-RU" sz="2400" dirty="0" smtClean="0"/>
          </a:p>
          <a:p>
            <a:pPr lvl="1"/>
            <a:r>
              <a:rPr lang="en-US" sz="1200" dirty="0" smtClean="0"/>
              <a:t>Background</a:t>
            </a:r>
          </a:p>
          <a:p>
            <a:pPr lvl="2"/>
            <a:r>
              <a:rPr lang="en-US" sz="1200" dirty="0" smtClean="0"/>
              <a:t>Business History:</a:t>
            </a:r>
            <a:endParaRPr lang="ru-RU" sz="1200" dirty="0"/>
          </a:p>
          <a:p>
            <a:pPr lvl="2"/>
            <a:r>
              <a:rPr lang="en-GB" sz="1200" dirty="0">
                <a:solidFill>
                  <a:schemeClr val="tx1"/>
                </a:solidFill>
                <a:latin typeface="+mn-lt"/>
                <a:ea typeface="+mn-ea"/>
                <a:cs typeface="+mn-cs"/>
              </a:rPr>
              <a:t>Business challenges</a:t>
            </a:r>
            <a:r>
              <a:rPr lang="en-GB" sz="1200" dirty="0" smtClean="0">
                <a:solidFill>
                  <a:schemeClr val="tx1"/>
                </a:solidFill>
                <a:latin typeface="+mn-lt"/>
                <a:ea typeface="+mn-ea"/>
                <a:cs typeface="+mn-cs"/>
              </a:rPr>
              <a:t>:</a:t>
            </a:r>
            <a:endParaRPr lang="en-US" sz="1200" dirty="0">
              <a:solidFill>
                <a:schemeClr val="tx1"/>
              </a:solidFill>
              <a:latin typeface="+mn-lt"/>
              <a:ea typeface="+mn-ea"/>
              <a:cs typeface="+mn-cs"/>
            </a:endParaRPr>
          </a:p>
          <a:p>
            <a:pPr lvl="2"/>
            <a:r>
              <a:rPr lang="en-US" sz="1200" dirty="0">
                <a:solidFill>
                  <a:schemeClr val="tx1"/>
                </a:solidFill>
                <a:latin typeface="+mn-lt"/>
                <a:ea typeface="+mn-ea"/>
                <a:cs typeface="+mn-cs"/>
              </a:rPr>
              <a:t>Dependencies: </a:t>
            </a:r>
            <a:endParaRPr lang="en-US" sz="1200" dirty="0" smtClean="0">
              <a:solidFill>
                <a:schemeClr val="tx1"/>
              </a:solidFill>
              <a:latin typeface="+mn-lt"/>
              <a:ea typeface="+mn-ea"/>
              <a:cs typeface="+mn-cs"/>
            </a:endParaRPr>
          </a:p>
          <a:p>
            <a:pPr lvl="1"/>
            <a:r>
              <a:rPr lang="en-GB" sz="1200" dirty="0"/>
              <a:t>Driving Factors</a:t>
            </a:r>
            <a:endParaRPr lang="en-US" sz="1200" dirty="0"/>
          </a:p>
          <a:p>
            <a:pPr lvl="2"/>
            <a:r>
              <a:rPr lang="en-GB" sz="1200" dirty="0">
                <a:solidFill>
                  <a:schemeClr val="tx1"/>
                </a:solidFill>
                <a:latin typeface="+mn-lt"/>
                <a:ea typeface="+mn-ea"/>
                <a:cs typeface="+mn-cs"/>
              </a:rPr>
              <a:t>Business Opportunity</a:t>
            </a:r>
            <a:r>
              <a:rPr lang="en-GB" sz="1200" dirty="0" smtClean="0">
                <a:solidFill>
                  <a:schemeClr val="tx1"/>
                </a:solidFill>
                <a:latin typeface="+mn-lt"/>
                <a:ea typeface="+mn-ea"/>
                <a:cs typeface="+mn-cs"/>
              </a:rPr>
              <a:t>:</a:t>
            </a:r>
            <a:endParaRPr lang="en-US" sz="1200" dirty="0">
              <a:solidFill>
                <a:schemeClr val="tx1"/>
              </a:solidFill>
              <a:latin typeface="+mn-lt"/>
              <a:ea typeface="+mn-ea"/>
              <a:cs typeface="+mn-cs"/>
            </a:endParaRPr>
          </a:p>
          <a:p>
            <a:pPr lvl="2"/>
            <a:r>
              <a:rPr lang="en-GB" sz="1200" dirty="0">
                <a:solidFill>
                  <a:schemeClr val="tx1"/>
                </a:solidFill>
                <a:latin typeface="+mn-lt"/>
                <a:ea typeface="+mn-ea"/>
                <a:cs typeface="+mn-cs"/>
              </a:rPr>
              <a:t>Scope</a:t>
            </a:r>
            <a:r>
              <a:rPr lang="en-GB" sz="1200" dirty="0" smtClean="0">
                <a:solidFill>
                  <a:schemeClr val="tx1"/>
                </a:solidFill>
                <a:latin typeface="+mn-lt"/>
                <a:ea typeface="+mn-ea"/>
                <a:cs typeface="+mn-cs"/>
              </a:rPr>
              <a:t>:</a:t>
            </a:r>
            <a:endParaRPr lang="en-US" sz="1200" dirty="0">
              <a:solidFill>
                <a:schemeClr val="tx1"/>
              </a:solidFill>
              <a:latin typeface="+mn-lt"/>
              <a:ea typeface="+mn-ea"/>
              <a:cs typeface="+mn-cs"/>
            </a:endParaRPr>
          </a:p>
          <a:p>
            <a:pPr lvl="2"/>
            <a:r>
              <a:rPr lang="en-US" sz="1200" dirty="0">
                <a:solidFill>
                  <a:schemeClr val="tx1"/>
                </a:solidFill>
                <a:latin typeface="+mn-lt"/>
                <a:ea typeface="+mn-ea"/>
                <a:cs typeface="+mn-cs"/>
              </a:rPr>
              <a:t>Solution Design Strategies</a:t>
            </a:r>
            <a:r>
              <a:rPr lang="en-US" sz="1200" dirty="0" smtClean="0">
                <a:solidFill>
                  <a:schemeClr val="tx1"/>
                </a:solidFill>
                <a:latin typeface="+mn-lt"/>
                <a:ea typeface="+mn-ea"/>
                <a:cs typeface="+mn-cs"/>
              </a:rPr>
              <a:t>:</a:t>
            </a:r>
          </a:p>
          <a:p>
            <a:pPr lvl="1"/>
            <a:r>
              <a:rPr lang="en-GB" sz="1200" dirty="0"/>
              <a:t>Vision Statement</a:t>
            </a:r>
            <a:endParaRPr lang="en-US" sz="1200" dirty="0"/>
          </a:p>
          <a:p>
            <a:pPr lvl="2"/>
            <a:r>
              <a:rPr lang="ru-RU" sz="1200" dirty="0" smtClean="0">
                <a:ea typeface="+mn-ea"/>
              </a:rPr>
              <a:t>Один из путей написания </a:t>
            </a:r>
            <a:r>
              <a:rPr lang="ru-RU" sz="1200" dirty="0" smtClean="0">
                <a:solidFill>
                  <a:schemeClr val="tx1"/>
                </a:solidFill>
                <a:latin typeface="+mn-lt"/>
                <a:ea typeface="+mn-ea"/>
                <a:cs typeface="+mn-cs"/>
              </a:rPr>
              <a:t>это использование формата </a:t>
            </a:r>
            <a:endParaRPr lang="en-US" sz="1200" dirty="0" smtClean="0">
              <a:solidFill>
                <a:schemeClr val="tx1"/>
              </a:solidFill>
              <a:latin typeface="+mn-lt"/>
              <a:ea typeface="+mn-ea"/>
              <a:cs typeface="+mn-cs"/>
            </a:endParaRPr>
          </a:p>
          <a:p>
            <a:pPr lvl="2">
              <a:buNone/>
            </a:pPr>
            <a:r>
              <a:rPr lang="ru-RU" sz="1200" dirty="0" smtClean="0">
                <a:solidFill>
                  <a:schemeClr val="tx1"/>
                </a:solidFill>
                <a:latin typeface="+mn-lt"/>
                <a:ea typeface="+mn-ea"/>
                <a:cs typeface="+mn-cs"/>
              </a:rPr>
              <a:t>предложенного </a:t>
            </a:r>
            <a:r>
              <a:rPr lang="en-US" sz="1200" dirty="0" smtClean="0">
                <a:solidFill>
                  <a:schemeClr val="tx1"/>
                </a:solidFill>
                <a:latin typeface="+mn-lt"/>
                <a:ea typeface="+mn-ea"/>
                <a:cs typeface="+mn-cs"/>
              </a:rPr>
              <a:t>Geoffrey </a:t>
            </a:r>
            <a:r>
              <a:rPr lang="en-US" sz="1200" dirty="0">
                <a:solidFill>
                  <a:schemeClr val="tx1"/>
                </a:solidFill>
                <a:latin typeface="+mn-lt"/>
                <a:ea typeface="+mn-ea"/>
                <a:cs typeface="+mn-cs"/>
              </a:rPr>
              <a:t>Moore. </a:t>
            </a:r>
            <a:r>
              <a:rPr lang="ru-RU" sz="1200" dirty="0" smtClean="0">
                <a:solidFill>
                  <a:schemeClr val="tx1"/>
                </a:solidFill>
                <a:latin typeface="+mn-lt"/>
                <a:ea typeface="+mn-ea"/>
                <a:cs typeface="+mn-cs"/>
              </a:rPr>
              <a:t>Этот формат предлагает </a:t>
            </a:r>
            <a:endParaRPr lang="en-US" sz="1200" dirty="0" smtClean="0">
              <a:solidFill>
                <a:schemeClr val="tx1"/>
              </a:solidFill>
              <a:latin typeface="+mn-lt"/>
              <a:ea typeface="+mn-ea"/>
              <a:cs typeface="+mn-cs"/>
            </a:endParaRPr>
          </a:p>
          <a:p>
            <a:pPr lvl="2">
              <a:buNone/>
            </a:pPr>
            <a:r>
              <a:rPr lang="ru-RU" sz="1200" dirty="0" smtClean="0">
                <a:solidFill>
                  <a:schemeClr val="tx1"/>
                </a:solidFill>
                <a:latin typeface="+mn-lt"/>
                <a:ea typeface="+mn-ea"/>
                <a:cs typeface="+mn-cs"/>
              </a:rPr>
              <a:t>обдумывание </a:t>
            </a:r>
            <a:r>
              <a:rPr lang="ru-RU" sz="1200" dirty="0" smtClean="0">
                <a:solidFill>
                  <a:schemeClr val="tx1"/>
                </a:solidFill>
                <a:latin typeface="+mn-lt"/>
                <a:ea typeface="+mn-ea"/>
                <a:cs typeface="+mn-cs"/>
              </a:rPr>
              <a:t>ключевых ценностей продукта в форме</a:t>
            </a:r>
            <a:r>
              <a:rPr lang="en-US" sz="1200" dirty="0" smtClean="0">
                <a:ea typeface="+mn-ea"/>
              </a:rPr>
              <a:t>:</a:t>
            </a:r>
            <a:endParaRPr lang="en-US" sz="1200" dirty="0">
              <a:solidFill>
                <a:schemeClr val="tx1"/>
              </a:solidFill>
              <a:latin typeface="+mn-lt"/>
              <a:ea typeface="+mn-ea"/>
              <a:cs typeface="+mn-cs"/>
            </a:endParaRPr>
          </a:p>
          <a:p>
            <a:pPr lvl="3"/>
            <a:r>
              <a:rPr lang="en-US" sz="1100" dirty="0">
                <a:solidFill>
                  <a:schemeClr val="tx1"/>
                </a:solidFill>
                <a:latin typeface="+mn-lt"/>
                <a:ea typeface="+mn-ea"/>
                <a:cs typeface="+mn-cs"/>
              </a:rPr>
              <a:t>For	</a:t>
            </a:r>
            <a:r>
              <a:rPr lang="en-US" sz="1100" dirty="0" smtClean="0">
                <a:solidFill>
                  <a:schemeClr val="tx1"/>
                </a:solidFill>
                <a:latin typeface="+mn-lt"/>
                <a:ea typeface="+mn-ea"/>
                <a:cs typeface="+mn-cs"/>
              </a:rPr>
              <a:t>(</a:t>
            </a:r>
            <a:r>
              <a:rPr lang="ru-RU" sz="1100" dirty="0" smtClean="0">
                <a:solidFill>
                  <a:schemeClr val="tx1"/>
                </a:solidFill>
                <a:latin typeface="+mn-lt"/>
                <a:ea typeface="+mn-ea"/>
                <a:cs typeface="+mn-cs"/>
              </a:rPr>
              <a:t>идентифицированные пользователи</a:t>
            </a:r>
            <a:r>
              <a:rPr lang="en-US" sz="1100" dirty="0" smtClean="0">
                <a:solidFill>
                  <a:schemeClr val="tx1"/>
                </a:solidFill>
                <a:latin typeface="+mn-lt"/>
                <a:ea typeface="+mn-ea"/>
                <a:cs typeface="+mn-cs"/>
              </a:rPr>
              <a:t>)</a:t>
            </a:r>
            <a:endParaRPr lang="en-US" sz="1100" dirty="0">
              <a:solidFill>
                <a:schemeClr val="tx1"/>
              </a:solidFill>
              <a:latin typeface="+mn-lt"/>
              <a:ea typeface="+mn-ea"/>
              <a:cs typeface="+mn-cs"/>
            </a:endParaRPr>
          </a:p>
          <a:p>
            <a:pPr lvl="3"/>
            <a:r>
              <a:rPr lang="en-US" sz="1100" dirty="0">
                <a:solidFill>
                  <a:schemeClr val="tx1"/>
                </a:solidFill>
                <a:latin typeface="+mn-lt"/>
                <a:ea typeface="+mn-ea"/>
                <a:cs typeface="+mn-cs"/>
              </a:rPr>
              <a:t>Who	</a:t>
            </a:r>
            <a:r>
              <a:rPr lang="en-US" sz="1100" dirty="0" smtClean="0">
                <a:solidFill>
                  <a:schemeClr val="tx1"/>
                </a:solidFill>
                <a:latin typeface="+mn-lt"/>
                <a:ea typeface="+mn-ea"/>
                <a:cs typeface="+mn-cs"/>
              </a:rPr>
              <a:t>(</a:t>
            </a:r>
            <a:r>
              <a:rPr lang="ru-RU" sz="1100" dirty="0" smtClean="0">
                <a:solidFill>
                  <a:schemeClr val="tx1"/>
                </a:solidFill>
                <a:latin typeface="+mn-lt"/>
                <a:ea typeface="+mn-ea"/>
                <a:cs typeface="+mn-cs"/>
              </a:rPr>
              <a:t>сфокусироваться на проблеме </a:t>
            </a:r>
            <a:r>
              <a:rPr lang="uk-UA" sz="1100" dirty="0" smtClean="0">
                <a:solidFill>
                  <a:schemeClr val="tx1"/>
                </a:solidFill>
                <a:latin typeface="+mn-lt"/>
                <a:ea typeface="+mn-ea"/>
                <a:cs typeface="+mn-cs"/>
              </a:rPr>
              <a:t>–  </a:t>
            </a:r>
            <a:r>
              <a:rPr lang="ru-RU" sz="1100" dirty="0" smtClean="0">
                <a:ea typeface="+mn-ea"/>
              </a:rPr>
              <a:t>это может быть кто</a:t>
            </a:r>
            <a:r>
              <a:rPr lang="uk-UA" sz="1100" dirty="0" smtClean="0">
                <a:ea typeface="+mn-ea"/>
              </a:rPr>
              <a:t>-то</a:t>
            </a:r>
            <a:r>
              <a:rPr lang="en-US" sz="1100" dirty="0" smtClean="0">
                <a:solidFill>
                  <a:schemeClr val="tx1"/>
                </a:solidFill>
                <a:latin typeface="+mn-lt"/>
                <a:ea typeface="+mn-ea"/>
                <a:cs typeface="+mn-cs"/>
              </a:rPr>
              <a:t>)</a:t>
            </a:r>
            <a:endParaRPr lang="en-US" sz="1100" dirty="0">
              <a:solidFill>
                <a:schemeClr val="tx1"/>
              </a:solidFill>
              <a:latin typeface="+mn-lt"/>
              <a:ea typeface="+mn-ea"/>
              <a:cs typeface="+mn-cs"/>
            </a:endParaRPr>
          </a:p>
          <a:p>
            <a:pPr lvl="3"/>
            <a:r>
              <a:rPr lang="en-US" sz="1100" dirty="0">
                <a:solidFill>
                  <a:schemeClr val="tx1"/>
                </a:solidFill>
                <a:latin typeface="+mn-lt"/>
                <a:ea typeface="+mn-ea"/>
                <a:cs typeface="+mn-cs"/>
              </a:rPr>
              <a:t>Our solution </a:t>
            </a:r>
            <a:r>
              <a:rPr lang="en-US" sz="1100" dirty="0" smtClean="0">
                <a:solidFill>
                  <a:schemeClr val="tx1"/>
                </a:solidFill>
                <a:latin typeface="+mn-lt"/>
                <a:ea typeface="+mn-ea"/>
                <a:cs typeface="+mn-cs"/>
              </a:rPr>
              <a:t>is	(</a:t>
            </a:r>
            <a:r>
              <a:rPr lang="uk-UA" sz="1100" dirty="0" smtClean="0">
                <a:solidFill>
                  <a:schemeClr val="tx1"/>
                </a:solidFill>
                <a:latin typeface="+mn-lt"/>
                <a:ea typeface="+mn-ea"/>
                <a:cs typeface="+mn-cs"/>
              </a:rPr>
              <a:t>установить границ</a:t>
            </a:r>
            <a:r>
              <a:rPr lang="ru-RU" sz="1100" dirty="0" smtClean="0">
                <a:solidFill>
                  <a:schemeClr val="tx1"/>
                </a:solidFill>
                <a:latin typeface="+mn-lt"/>
                <a:ea typeface="+mn-ea"/>
                <a:cs typeface="+mn-cs"/>
              </a:rPr>
              <a:t>ы решения</a:t>
            </a:r>
            <a:r>
              <a:rPr lang="en-US" sz="1100" dirty="0" smtClean="0">
                <a:solidFill>
                  <a:schemeClr val="tx1"/>
                </a:solidFill>
                <a:latin typeface="+mn-lt"/>
                <a:ea typeface="+mn-ea"/>
                <a:cs typeface="+mn-cs"/>
              </a:rPr>
              <a:t>)</a:t>
            </a:r>
            <a:endParaRPr lang="en-US" sz="1100" dirty="0">
              <a:solidFill>
                <a:schemeClr val="tx1"/>
              </a:solidFill>
              <a:latin typeface="+mn-lt"/>
              <a:ea typeface="+mn-ea"/>
              <a:cs typeface="+mn-cs"/>
            </a:endParaRPr>
          </a:p>
          <a:p>
            <a:pPr lvl="3"/>
            <a:r>
              <a:rPr lang="en-US" sz="1100" dirty="0">
                <a:solidFill>
                  <a:schemeClr val="tx1"/>
                </a:solidFill>
                <a:latin typeface="+mn-lt"/>
                <a:ea typeface="+mn-ea"/>
                <a:cs typeface="+mn-cs"/>
              </a:rPr>
              <a:t>That 	</a:t>
            </a:r>
            <a:r>
              <a:rPr lang="en-US" sz="1100" dirty="0" smtClean="0">
                <a:solidFill>
                  <a:schemeClr val="tx1"/>
                </a:solidFill>
                <a:latin typeface="+mn-lt"/>
                <a:ea typeface="+mn-ea"/>
                <a:cs typeface="+mn-cs"/>
              </a:rPr>
              <a:t>(</a:t>
            </a:r>
            <a:r>
              <a:rPr lang="ru-RU" sz="1100" dirty="0" smtClean="0">
                <a:solidFill>
                  <a:schemeClr val="tx1"/>
                </a:solidFill>
                <a:latin typeface="+mn-lt"/>
                <a:ea typeface="+mn-ea"/>
                <a:cs typeface="+mn-cs"/>
              </a:rPr>
              <a:t>перечисление требований</a:t>
            </a:r>
            <a:r>
              <a:rPr lang="en-US" sz="1100" dirty="0" smtClean="0">
                <a:solidFill>
                  <a:schemeClr val="tx1"/>
                </a:solidFill>
                <a:latin typeface="+mn-lt"/>
                <a:ea typeface="+mn-ea"/>
                <a:cs typeface="+mn-cs"/>
              </a:rPr>
              <a:t>)</a:t>
            </a:r>
            <a:endParaRPr lang="en-US" sz="1100" dirty="0">
              <a:solidFill>
                <a:schemeClr val="tx1"/>
              </a:solidFill>
              <a:latin typeface="+mn-lt"/>
              <a:ea typeface="+mn-ea"/>
              <a:cs typeface="+mn-cs"/>
            </a:endParaRPr>
          </a:p>
          <a:p>
            <a:pPr lvl="3"/>
            <a:r>
              <a:rPr lang="en-US" sz="1100" dirty="0" smtClean="0">
                <a:solidFill>
                  <a:schemeClr val="tx1"/>
                </a:solidFill>
                <a:latin typeface="+mn-lt"/>
                <a:ea typeface="+mn-ea"/>
                <a:cs typeface="+mn-cs"/>
              </a:rPr>
              <a:t>Unlike	(</a:t>
            </a:r>
            <a:r>
              <a:rPr lang="ru-RU" sz="1100" dirty="0" smtClean="0">
                <a:solidFill>
                  <a:schemeClr val="tx1"/>
                </a:solidFill>
                <a:latin typeface="+mn-lt"/>
                <a:ea typeface="+mn-ea"/>
                <a:cs typeface="+mn-cs"/>
              </a:rPr>
              <a:t>конкуренты</a:t>
            </a:r>
            <a:r>
              <a:rPr lang="uk-UA" sz="1100" dirty="0" smtClean="0">
                <a:solidFill>
                  <a:schemeClr val="tx1"/>
                </a:solidFill>
                <a:latin typeface="+mn-lt"/>
                <a:ea typeface="+mn-ea"/>
                <a:cs typeface="+mn-cs"/>
              </a:rPr>
              <a:t>\</a:t>
            </a:r>
            <a:r>
              <a:rPr lang="ru-RU" sz="1100" dirty="0" smtClean="0">
                <a:ea typeface="+mn-ea"/>
              </a:rPr>
              <a:t>альтернативы</a:t>
            </a:r>
            <a:r>
              <a:rPr lang="en-US" sz="1100" dirty="0" smtClean="0">
                <a:solidFill>
                  <a:schemeClr val="tx1"/>
                </a:solidFill>
                <a:latin typeface="+mn-lt"/>
                <a:ea typeface="+mn-ea"/>
                <a:cs typeface="+mn-cs"/>
              </a:rPr>
              <a:t>) (</a:t>
            </a:r>
            <a:r>
              <a:rPr lang="ru-RU" sz="1100" dirty="0" smtClean="0">
                <a:solidFill>
                  <a:schemeClr val="tx1"/>
                </a:solidFill>
                <a:latin typeface="+mn-lt"/>
                <a:ea typeface="+mn-ea"/>
                <a:cs typeface="+mn-cs"/>
              </a:rPr>
              <a:t>отличия</a:t>
            </a:r>
            <a:r>
              <a:rPr lang="en-US" sz="1100" dirty="0" smtClean="0">
                <a:solidFill>
                  <a:schemeClr val="tx1"/>
                </a:solidFill>
                <a:latin typeface="+mn-lt"/>
                <a:ea typeface="+mn-ea"/>
                <a:cs typeface="+mn-cs"/>
              </a:rPr>
              <a:t>)</a:t>
            </a:r>
            <a:endParaRPr lang="ru-RU" sz="1100" dirty="0" smtClean="0">
              <a:solidFill>
                <a:schemeClr val="tx1"/>
              </a:solidFill>
              <a:latin typeface="+mn-lt"/>
              <a:ea typeface="+mn-ea"/>
              <a:cs typeface="+mn-cs"/>
            </a:endParaRPr>
          </a:p>
          <a:p>
            <a:r>
              <a:rPr lang="ru-RU" sz="2000" dirty="0" smtClean="0"/>
              <a:t>Формирование команды</a:t>
            </a:r>
          </a:p>
          <a:p>
            <a:pPr lvl="1"/>
            <a:r>
              <a:rPr lang="ru-RU" sz="1200" dirty="0" smtClean="0"/>
              <a:t>Идентификация </a:t>
            </a:r>
            <a:r>
              <a:rPr lang="en-US" sz="1200" dirty="0" smtClean="0"/>
              <a:t>ScrumMaster </a:t>
            </a:r>
            <a:r>
              <a:rPr lang="ru-RU" sz="1200" dirty="0" smtClean="0"/>
              <a:t>и </a:t>
            </a:r>
            <a:r>
              <a:rPr lang="en-US" sz="1200" dirty="0" smtClean="0"/>
              <a:t>Product owner(</a:t>
            </a:r>
            <a:r>
              <a:rPr lang="ru-RU" sz="1200" dirty="0" smtClean="0"/>
              <a:t>ра)</a:t>
            </a:r>
          </a:p>
          <a:p>
            <a:r>
              <a:rPr lang="ru-RU" sz="2000" dirty="0" smtClean="0"/>
              <a:t>Настройка рабочей и</a:t>
            </a:r>
            <a:r>
              <a:rPr lang="ru-RU" sz="2000" dirty="0" smtClean="0"/>
              <a:t>нфраструктуры</a:t>
            </a:r>
            <a:endParaRPr lang="ru-RU" sz="2000" dirty="0" smtClean="0"/>
          </a:p>
          <a:p>
            <a:pPr lvl="1"/>
            <a:r>
              <a:rPr lang="ru-RU" sz="1200" dirty="0" smtClean="0"/>
              <a:t>Задачи для Team Foundation Администратора</a:t>
            </a:r>
          </a:p>
          <a:p>
            <a:pPr lvl="1"/>
            <a:r>
              <a:rPr lang="ru-RU" sz="1200" dirty="0" smtClean="0"/>
              <a:t>Задачи для Менеджера проекта</a:t>
            </a:r>
          </a:p>
          <a:p>
            <a:pPr lvl="1"/>
            <a:r>
              <a:rPr lang="ru-RU" sz="1200" dirty="0" smtClean="0"/>
              <a:t>Задачи для участников проектной команды </a:t>
            </a:r>
          </a:p>
          <a:p>
            <a:endParaRPr lang="en-US" sz="2000" dirty="0" smtClean="0"/>
          </a:p>
          <a:p>
            <a:endParaRPr lang="en-US" sz="2000" dirty="0">
              <a:solidFill>
                <a:schemeClr val="tx1"/>
              </a:solidFill>
              <a:latin typeface="+mn-lt"/>
              <a:ea typeface="+mn-ea"/>
              <a:cs typeface="+mn-cs"/>
            </a:endParaRPr>
          </a:p>
        </p:txBody>
      </p:sp>
      <p:pic>
        <p:nvPicPr>
          <p:cNvPr id="157698" name="Picture 2"/>
          <p:cNvPicPr>
            <a:picLocks noChangeAspect="1" noChangeArrowheads="1"/>
          </p:cNvPicPr>
          <p:nvPr/>
        </p:nvPicPr>
        <p:blipFill>
          <a:blip r:embed="rId2"/>
          <a:srcRect/>
          <a:stretch>
            <a:fillRect/>
          </a:stretch>
        </p:blipFill>
        <p:spPr bwMode="auto">
          <a:xfrm>
            <a:off x="6002446" y="758695"/>
            <a:ext cx="2768006" cy="400694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Демонстрация 1</a:t>
            </a:r>
            <a:endParaRPr lang="en-US" dirty="0"/>
          </a:p>
        </p:txBody>
      </p:sp>
      <p:sp>
        <p:nvSpPr>
          <p:cNvPr id="3" name="Content Placeholder 2"/>
          <p:cNvSpPr>
            <a:spLocks noGrp="1"/>
          </p:cNvSpPr>
          <p:nvPr>
            <p:ph idx="1"/>
          </p:nvPr>
        </p:nvSpPr>
        <p:spPr/>
        <p:txBody>
          <a:bodyPr/>
          <a:lstStyle/>
          <a:p>
            <a:r>
              <a:rPr lang="ru-RU" dirty="0" smtClean="0"/>
              <a:t>Создание </a:t>
            </a:r>
            <a:r>
              <a:rPr lang="en-US" dirty="0" smtClean="0"/>
              <a:t>Team </a:t>
            </a:r>
            <a:r>
              <a:rPr lang="en-US" dirty="0" smtClean="0"/>
              <a:t>Project</a:t>
            </a:r>
            <a:endParaRPr lang="ru-RU" dirty="0" smtClean="0"/>
          </a:p>
          <a:p>
            <a:r>
              <a:rPr lang="ru-RU" dirty="0" smtClean="0"/>
              <a:t>Общий каркас </a:t>
            </a:r>
            <a:r>
              <a:rPr lang="en-US" dirty="0" smtClean="0"/>
              <a:t>MSF Agile v 5.0</a:t>
            </a:r>
            <a:endParaRPr lang="ru-RU" dirty="0" smtClean="0"/>
          </a:p>
          <a:p>
            <a:r>
              <a:rPr lang="en-US" dirty="0" smtClean="0"/>
              <a:t>Vision</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a:t>
            </a:r>
            <a:r>
              <a:rPr lang="ru-RU" dirty="0" smtClean="0"/>
              <a:t> </a:t>
            </a:r>
            <a:r>
              <a:rPr lang="en-US" dirty="0" smtClean="0"/>
              <a:t>&amp; XP,</a:t>
            </a:r>
            <a:r>
              <a:rPr lang="uk-UA" dirty="0" smtClean="0"/>
              <a:t> </a:t>
            </a:r>
            <a:r>
              <a:rPr lang="ru-RU" dirty="0" smtClean="0"/>
              <a:t>как основа</a:t>
            </a:r>
            <a:r>
              <a:rPr lang="en-US" dirty="0" smtClean="0"/>
              <a:t/>
            </a:r>
            <a:br>
              <a:rPr lang="en-US" dirty="0" smtClean="0"/>
            </a:br>
            <a:r>
              <a:rPr lang="en-US" dirty="0" smtClean="0"/>
              <a:t>MSF Agile v 5.0</a:t>
            </a:r>
            <a:endParaRPr lang="en-US" dirty="0"/>
          </a:p>
        </p:txBody>
      </p:sp>
      <p:sp>
        <p:nvSpPr>
          <p:cNvPr id="3" name="Content Placeholder 2"/>
          <p:cNvSpPr>
            <a:spLocks noGrp="1"/>
          </p:cNvSpPr>
          <p:nvPr>
            <p:ph idx="1"/>
          </p:nvPr>
        </p:nvSpPr>
        <p:spPr>
          <a:xfrm>
            <a:off x="502920" y="530351"/>
            <a:ext cx="8183880" cy="3224067"/>
          </a:xfrm>
        </p:spPr>
        <p:txBody>
          <a:bodyPr>
            <a:normAutofit fontScale="70000" lnSpcReduction="20000"/>
          </a:bodyPr>
          <a:lstStyle/>
          <a:p>
            <a:r>
              <a:rPr lang="ru-RU" dirty="0" smtClean="0"/>
              <a:t>Что такое</a:t>
            </a:r>
            <a:r>
              <a:rPr lang="en-US" dirty="0" smtClean="0"/>
              <a:t> Scrum</a:t>
            </a:r>
          </a:p>
          <a:p>
            <a:r>
              <a:rPr lang="ru-RU" dirty="0" smtClean="0"/>
              <a:t>Инициация проекта</a:t>
            </a:r>
          </a:p>
          <a:p>
            <a:r>
              <a:rPr lang="ru-RU" dirty="0" smtClean="0">
                <a:solidFill>
                  <a:srgbClr val="F6AE1E"/>
                </a:solidFill>
              </a:rPr>
              <a:t>Планирование</a:t>
            </a:r>
            <a:endParaRPr lang="en-US" dirty="0" smtClean="0">
              <a:solidFill>
                <a:srgbClr val="F6AE1E"/>
              </a:solidFill>
            </a:endParaRPr>
          </a:p>
          <a:p>
            <a:pPr lvl="1"/>
            <a:r>
              <a:rPr lang="ru-RU" sz="2800" dirty="0" smtClean="0">
                <a:solidFill>
                  <a:srgbClr val="F6AE1E"/>
                </a:solidFill>
              </a:rPr>
              <a:t>Спринт и его планирование </a:t>
            </a:r>
            <a:endParaRPr lang="en-US" sz="2800" dirty="0" smtClean="0">
              <a:solidFill>
                <a:srgbClr val="F6AE1E"/>
              </a:solidFill>
            </a:endParaRPr>
          </a:p>
          <a:p>
            <a:r>
              <a:rPr lang="ru-RU" dirty="0" smtClean="0"/>
              <a:t>Мониторинг</a:t>
            </a:r>
          </a:p>
          <a:p>
            <a:pPr lvl="1"/>
            <a:r>
              <a:rPr lang="ru-RU" dirty="0" smtClean="0"/>
              <a:t>Ежедневный </a:t>
            </a:r>
            <a:r>
              <a:rPr lang="en-US" dirty="0" smtClean="0"/>
              <a:t>Scrum</a:t>
            </a:r>
          </a:p>
          <a:p>
            <a:pPr lvl="1"/>
            <a:r>
              <a:rPr lang="ru-RU" dirty="0" smtClean="0"/>
              <a:t>Обзор Спринта</a:t>
            </a:r>
          </a:p>
          <a:p>
            <a:r>
              <a:rPr lang="ru-RU" dirty="0" smtClean="0"/>
              <a:t>Масштабирование </a:t>
            </a:r>
            <a:r>
              <a:rPr lang="en-US" dirty="0" smtClean="0"/>
              <a:t>Scrum</a:t>
            </a:r>
          </a:p>
          <a:p>
            <a:r>
              <a:rPr lang="ru-RU" dirty="0" smtClean="0"/>
              <a:t>Что привносит </a:t>
            </a:r>
            <a:r>
              <a:rPr lang="en-US" dirty="0" smtClean="0"/>
              <a:t>XP</a:t>
            </a:r>
            <a:endParaRPr lang="en-US" dirty="0" smtClean="0"/>
          </a:p>
          <a:p>
            <a:r>
              <a:rPr lang="uk-UA" dirty="0" smtClean="0"/>
              <a:t>Совершенствование процесса</a:t>
            </a:r>
            <a:endParaRPr lang="en-US" dirty="0" smtClean="0"/>
          </a:p>
          <a:p>
            <a:r>
              <a:rPr lang="ru-RU" dirty="0" smtClean="0"/>
              <a:t>Круглый стол</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582594"/>
          </a:xfrm>
        </p:spPr>
        <p:txBody>
          <a:bodyPr>
            <a:normAutofit/>
          </a:bodyPr>
          <a:lstStyle/>
          <a:p>
            <a:r>
              <a:rPr lang="en-US" sz="2400" dirty="0" smtClean="0"/>
              <a:t>PMBOK (</a:t>
            </a:r>
            <a:r>
              <a:rPr lang="ru-RU" sz="2400" dirty="0" smtClean="0"/>
              <a:t>Процесс планирования</a:t>
            </a:r>
            <a:r>
              <a:rPr lang="en-US" sz="2400" dirty="0" smtClean="0"/>
              <a:t>)</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785918" y="876023"/>
            <a:ext cx="5500726" cy="580609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532924" y="5410678"/>
            <a:ext cx="7862411" cy="826893"/>
          </a:xfrm>
          <a:prstGeom prst="rect">
            <a:avLst/>
          </a:prstGeom>
        </p:spPr>
        <p:txBody>
          <a:bodyPr lIns="0" tIns="0" rIns="0" bIns="0">
            <a:spAutoFit/>
          </a:bodyPr>
          <a:lstStyle/>
          <a:p>
            <a:pPr marL="384931" indent="-384931" defTabSz="914309">
              <a:lnSpc>
                <a:spcPct val="90000"/>
              </a:lnSpc>
              <a:spcBef>
                <a:spcPts val="203"/>
              </a:spcBef>
              <a:spcAft>
                <a:spcPts val="203"/>
              </a:spcAft>
              <a:buBlip>
                <a:blip r:embed="rId3"/>
              </a:buBlip>
              <a:defRPr/>
            </a:pPr>
            <a:endParaRPr lang="en-US" sz="2800" dirty="0">
              <a:latin typeface="+mj-lt"/>
            </a:endParaRPr>
          </a:p>
          <a:p>
            <a:pPr marL="384931" indent="-384931" defTabSz="914309">
              <a:lnSpc>
                <a:spcPct val="90000"/>
              </a:lnSpc>
              <a:spcBef>
                <a:spcPts val="203"/>
              </a:spcBef>
              <a:spcAft>
                <a:spcPts val="203"/>
              </a:spcAft>
              <a:buBlip>
                <a:blip r:embed="rId3"/>
              </a:buBlip>
              <a:defRPr/>
            </a:pPr>
            <a:endParaRPr lang="en-US" sz="2800" dirty="0">
              <a:latin typeface="+mj-lt"/>
            </a:endParaRPr>
          </a:p>
        </p:txBody>
      </p:sp>
      <p:sp>
        <p:nvSpPr>
          <p:cNvPr id="6" name="Rectangle 2"/>
          <p:cNvSpPr txBox="1">
            <a:spLocks noChangeArrowheads="1"/>
          </p:cNvSpPr>
          <p:nvPr/>
        </p:nvSpPr>
        <p:spPr>
          <a:xfrm>
            <a:off x="722376" y="1398494"/>
            <a:ext cx="7772400" cy="96818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6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Революция в управлении проектами разработки ПО</a:t>
            </a:r>
            <a:r>
              <a:rPr lang="en-US" sz="36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a:t>
            </a:r>
            <a:endParaRPr kumimoji="0" lang="en-US" sz="36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pic>
        <p:nvPicPr>
          <p:cNvPr id="1027" name="Picture 3"/>
          <p:cNvPicPr>
            <a:picLocks noChangeAspect="1" noChangeArrowheads="1"/>
          </p:cNvPicPr>
          <p:nvPr/>
        </p:nvPicPr>
        <p:blipFill>
          <a:blip r:embed="rId4"/>
          <a:srcRect/>
          <a:stretch>
            <a:fillRect/>
          </a:stretch>
        </p:blipFill>
        <p:spPr bwMode="auto">
          <a:xfrm>
            <a:off x="1146698" y="2558471"/>
            <a:ext cx="6915150" cy="2257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r>
              <a:rPr lang="ru-RU" dirty="0" smtClean="0"/>
              <a:t>Спринт</a:t>
            </a:r>
            <a:endParaRPr lang="en-US" dirty="0" smtClean="0"/>
          </a:p>
        </p:txBody>
      </p:sp>
      <p:sp>
        <p:nvSpPr>
          <p:cNvPr id="25603" name="Rectangle 2"/>
          <p:cNvSpPr>
            <a:spLocks noGrp="1" noChangeArrowheads="1"/>
          </p:cNvSpPr>
          <p:nvPr>
            <p:ph idx="1"/>
          </p:nvPr>
        </p:nvSpPr>
        <p:spPr/>
        <p:txBody>
          <a:bodyPr>
            <a:normAutofit fontScale="92500" lnSpcReduction="10000"/>
          </a:bodyPr>
          <a:lstStyle/>
          <a:p>
            <a:r>
              <a:rPr lang="ru-RU" dirty="0" smtClean="0"/>
              <a:t>В </a:t>
            </a:r>
            <a:r>
              <a:rPr lang="en-US" dirty="0" smtClean="0"/>
              <a:t>Scrum </a:t>
            </a:r>
            <a:r>
              <a:rPr lang="ru-RU" dirty="0" smtClean="0"/>
              <a:t>проектах оценивают прогрес в </a:t>
            </a:r>
            <a:r>
              <a:rPr lang="ru-RU" dirty="0" smtClean="0"/>
              <a:t>небольших </a:t>
            </a:r>
            <a:r>
              <a:rPr lang="ru-RU" dirty="0" smtClean="0"/>
              <a:t>сериях </a:t>
            </a:r>
            <a:r>
              <a:rPr lang="uk-UA" dirty="0" smtClean="0"/>
              <a:t>- </a:t>
            </a:r>
            <a:r>
              <a:rPr lang="ru-RU" dirty="0" smtClean="0"/>
              <a:t>спринтах</a:t>
            </a:r>
            <a:endParaRPr lang="en-US" dirty="0" smtClean="0"/>
          </a:p>
          <a:p>
            <a:pPr lvl="1"/>
            <a:r>
              <a:rPr lang="ru-RU" dirty="0" smtClean="0"/>
              <a:t>Аналогия с</a:t>
            </a:r>
            <a:r>
              <a:rPr lang="en-US" dirty="0" smtClean="0"/>
              <a:t> Extreme </a:t>
            </a:r>
            <a:r>
              <a:rPr lang="en-US" dirty="0" smtClean="0"/>
              <a:t>Programming </a:t>
            </a:r>
            <a:r>
              <a:rPr lang="uk-UA" dirty="0" smtClean="0"/>
              <a:t>- </a:t>
            </a:r>
            <a:r>
              <a:rPr lang="ru-RU" dirty="0" smtClean="0"/>
              <a:t>итеррации</a:t>
            </a:r>
            <a:endParaRPr lang="en-US" dirty="0" smtClean="0"/>
          </a:p>
          <a:p>
            <a:r>
              <a:rPr lang="ru-RU" dirty="0" smtClean="0"/>
              <a:t>Типичная длительность </a:t>
            </a:r>
            <a:r>
              <a:rPr lang="en-US" dirty="0" smtClean="0"/>
              <a:t>2–4 </a:t>
            </a:r>
            <a:r>
              <a:rPr lang="ru-RU" dirty="0" smtClean="0"/>
              <a:t>недели</a:t>
            </a:r>
            <a:r>
              <a:rPr lang="en-US" dirty="0" smtClean="0"/>
              <a:t> </a:t>
            </a:r>
            <a:r>
              <a:rPr lang="ru-RU" dirty="0" smtClean="0"/>
              <a:t>или</a:t>
            </a:r>
            <a:r>
              <a:rPr lang="en-US" dirty="0" smtClean="0"/>
              <a:t> </a:t>
            </a:r>
            <a:r>
              <a:rPr lang="ru-RU" dirty="0" smtClean="0"/>
              <a:t>календарный месяц</a:t>
            </a:r>
            <a:r>
              <a:rPr lang="en-US" dirty="0" smtClean="0"/>
              <a:t>,</a:t>
            </a:r>
            <a:r>
              <a:rPr lang="ru-RU" dirty="0" smtClean="0"/>
              <a:t> но желательно не более</a:t>
            </a:r>
            <a:endParaRPr lang="en-US" dirty="0" smtClean="0"/>
          </a:p>
          <a:p>
            <a:r>
              <a:rPr lang="ru-RU" dirty="0" smtClean="0"/>
              <a:t>Неизменная длительность спринта приводит к выроботке командного ритма</a:t>
            </a:r>
            <a:endParaRPr lang="en-US" dirty="0" smtClean="0"/>
          </a:p>
          <a:p>
            <a:r>
              <a:rPr lang="ru-RU" dirty="0" smtClean="0"/>
              <a:t>Продукт поектируется </a:t>
            </a:r>
            <a:r>
              <a:rPr lang="en-US" dirty="0" smtClean="0"/>
              <a:t>, </a:t>
            </a:r>
            <a:r>
              <a:rPr lang="ru-RU" dirty="0" smtClean="0"/>
              <a:t>кодируется и тестируется в течении спринта</a:t>
            </a:r>
            <a:endParaRPr lang="en-US" dirty="0" smtClean="0"/>
          </a:p>
          <a:p>
            <a:endParaRPr lang="en-US" dirty="0" smtClean="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2920" y="5292762"/>
            <a:ext cx="8183880" cy="744388"/>
          </a:xfrm>
        </p:spPr>
        <p:txBody>
          <a:bodyPr>
            <a:normAutofit/>
          </a:bodyPr>
          <a:lstStyle/>
          <a:p>
            <a:r>
              <a:rPr lang="ru-RU" dirty="0" smtClean="0"/>
              <a:t>Планирование Спринта</a:t>
            </a:r>
            <a:endParaRPr lang="en-US" dirty="0" smtClean="0"/>
          </a:p>
        </p:txBody>
      </p:sp>
      <p:sp>
        <p:nvSpPr>
          <p:cNvPr id="9" name="Text Placeholder 8"/>
          <p:cNvSpPr>
            <a:spLocks noGrp="1"/>
          </p:cNvSpPr>
          <p:nvPr>
            <p:ph type="body" sz="quarter" idx="10"/>
          </p:nvPr>
        </p:nvSpPr>
        <p:spPr>
          <a:xfrm>
            <a:off x="391758" y="658517"/>
            <a:ext cx="8382000" cy="2210862"/>
          </a:xfrm>
        </p:spPr>
        <p:txBody>
          <a:bodyPr>
            <a:normAutofit fontScale="85000" lnSpcReduction="20000"/>
          </a:bodyPr>
          <a:lstStyle/>
          <a:p>
            <a:r>
              <a:rPr lang="ru-RU" dirty="0" smtClean="0"/>
              <a:t>Команда выбирает элементы из </a:t>
            </a:r>
            <a:r>
              <a:rPr lang="en-US" dirty="0" smtClean="0"/>
              <a:t>product </a:t>
            </a:r>
            <a:r>
              <a:rPr lang="en-US" dirty="0" smtClean="0"/>
              <a:t>backlog </a:t>
            </a:r>
            <a:r>
              <a:rPr lang="ru-RU" dirty="0" smtClean="0"/>
              <a:t>в том числе они могут завершать его комплектование</a:t>
            </a:r>
            <a:endParaRPr lang="en-US" dirty="0" smtClean="0"/>
          </a:p>
          <a:p>
            <a:r>
              <a:rPr lang="en-US" dirty="0" smtClean="0"/>
              <a:t>Sprint backlog </a:t>
            </a:r>
            <a:r>
              <a:rPr lang="en-US" dirty="0" smtClean="0"/>
              <a:t>- </a:t>
            </a:r>
            <a:r>
              <a:rPr lang="ru-RU" dirty="0" smtClean="0"/>
              <a:t>создан</a:t>
            </a:r>
            <a:endParaRPr lang="en-US" dirty="0" smtClean="0"/>
          </a:p>
          <a:p>
            <a:pPr lvl="1"/>
            <a:r>
              <a:rPr lang="ru-RU" dirty="0" smtClean="0"/>
              <a:t>Задачи иентифицированы и каждая оценена</a:t>
            </a:r>
            <a:r>
              <a:rPr lang="en-US" dirty="0" smtClean="0"/>
              <a:t> </a:t>
            </a:r>
            <a:r>
              <a:rPr lang="en-US" dirty="0" smtClean="0"/>
              <a:t/>
            </a:r>
            <a:br>
              <a:rPr lang="en-US" dirty="0" smtClean="0"/>
            </a:br>
            <a:r>
              <a:rPr lang="en-US" dirty="0" smtClean="0"/>
              <a:t>(1-16 </a:t>
            </a:r>
            <a:r>
              <a:rPr lang="ru-RU" dirty="0" smtClean="0"/>
              <a:t>часов</a:t>
            </a:r>
            <a:r>
              <a:rPr lang="en-US" dirty="0" smtClean="0"/>
              <a:t>)</a:t>
            </a:r>
            <a:endParaRPr lang="en-US" dirty="0" smtClean="0"/>
          </a:p>
          <a:p>
            <a:pPr lvl="1"/>
            <a:r>
              <a:rPr lang="ru-RU" dirty="0" smtClean="0"/>
              <a:t>Совместно</a:t>
            </a:r>
            <a:r>
              <a:rPr lang="en-US" dirty="0" smtClean="0"/>
              <a:t>, </a:t>
            </a:r>
            <a:r>
              <a:rPr lang="ru-RU" dirty="0" smtClean="0"/>
              <a:t>это не делается только </a:t>
            </a:r>
            <a:r>
              <a:rPr lang="en-US" dirty="0" err="1" smtClean="0"/>
              <a:t>ScrumMaster</a:t>
            </a:r>
            <a:r>
              <a:rPr lang="uk-UA" dirty="0" smtClean="0"/>
              <a:t>(</a:t>
            </a:r>
            <a:r>
              <a:rPr lang="ru-RU" dirty="0" smtClean="0"/>
              <a:t>ом</a:t>
            </a:r>
            <a:r>
              <a:rPr lang="uk-UA" dirty="0" smtClean="0"/>
              <a:t>)</a:t>
            </a:r>
            <a:endParaRPr lang="en-US" dirty="0" smtClean="0"/>
          </a:p>
          <a:p>
            <a:r>
              <a:rPr lang="en-US" dirty="0" smtClean="0"/>
              <a:t>High-level design </a:t>
            </a:r>
            <a:r>
              <a:rPr lang="ru-RU" dirty="0" smtClean="0"/>
              <a:t>продуман</a:t>
            </a:r>
            <a:endParaRPr lang="en-US" dirty="0" smtClean="0"/>
          </a:p>
          <a:p>
            <a:endParaRPr lang="en-GB" dirty="0"/>
          </a:p>
        </p:txBody>
      </p:sp>
      <p:sp>
        <p:nvSpPr>
          <p:cNvPr id="35844" name="Line 3"/>
          <p:cNvSpPr>
            <a:spLocks noChangeShapeType="1"/>
          </p:cNvSpPr>
          <p:nvPr/>
        </p:nvSpPr>
        <p:spPr bwMode="auto">
          <a:xfrm flipH="1">
            <a:off x="3990413" y="4216998"/>
            <a:ext cx="721435" cy="34290"/>
          </a:xfrm>
          <a:prstGeom prst="line">
            <a:avLst/>
          </a:prstGeom>
          <a:noFill/>
          <a:ln w="50800">
            <a:solidFill>
              <a:srgbClr val="577AB1">
                <a:alpha val="50195"/>
              </a:srgbClr>
            </a:solidFill>
            <a:round/>
            <a:headEnd type="stealth" w="med" len="med"/>
            <a:tailEnd/>
          </a:ln>
        </p:spPr>
        <p:txBody>
          <a:bodyPr lIns="82293" tIns="41148" rIns="82293" bIns="41148"/>
          <a:lstStyle/>
          <a:p>
            <a:endParaRPr lang="en-US"/>
          </a:p>
        </p:txBody>
      </p:sp>
      <p:sp>
        <p:nvSpPr>
          <p:cNvPr id="28676" name="Rectangle 4"/>
          <p:cNvSpPr>
            <a:spLocks/>
          </p:cNvSpPr>
          <p:nvPr/>
        </p:nvSpPr>
        <p:spPr bwMode="auto">
          <a:xfrm>
            <a:off x="692944" y="3814930"/>
            <a:ext cx="3509010" cy="1625918"/>
          </a:xfrm>
          <a:prstGeom prst="rect">
            <a:avLst/>
          </a:prstGeom>
          <a:noFill/>
          <a:ln w="9525">
            <a:noFill/>
            <a:miter lim="800000"/>
            <a:headEnd/>
            <a:tailEnd/>
          </a:ln>
          <a:effectLst/>
        </p:spPr>
        <p:txBody>
          <a:bodyPr lIns="137155" tIns="137155" rIns="137155" bIns="137155"/>
          <a:lstStyle/>
          <a:p>
            <a:pPr>
              <a:lnSpc>
                <a:spcPct val="90000"/>
              </a:lnSpc>
              <a:tabLst>
                <a:tab pos="411468" algn="l"/>
              </a:tabLst>
              <a:defRPr/>
            </a:pPr>
            <a:r>
              <a:rPr lang="ru-RU" dirty="0" smtClean="0">
                <a:solidFill>
                  <a:schemeClr val="tx1"/>
                </a:solidFill>
                <a:latin typeface="Comic Sans MS" pitchFamily="80" charset="0"/>
                <a:ea typeface="Comic Sans MS" pitchFamily="80" charset="0"/>
                <a:cs typeface="Comic Sans MS" pitchFamily="80" charset="0"/>
                <a:sym typeface="Comic Sans MS" pitchFamily="80" charset="0"/>
              </a:rPr>
              <a:t>Как планирующий отпуск</a:t>
            </a:r>
            <a:r>
              <a:rPr lang="en-US" dirty="0" smtClean="0">
                <a:solidFill>
                  <a:schemeClr val="tx1"/>
                </a:solidFill>
                <a:latin typeface="Comic Sans MS" pitchFamily="80" charset="0"/>
                <a:ea typeface="Comic Sans MS" pitchFamily="80" charset="0"/>
                <a:cs typeface="Comic Sans MS" pitchFamily="80" charset="0"/>
                <a:sym typeface="Comic Sans MS" pitchFamily="80" charset="0"/>
              </a:rPr>
              <a:t>, </a:t>
            </a:r>
            <a:r>
              <a:rPr lang="ru-RU" dirty="0" smtClean="0">
                <a:solidFill>
                  <a:schemeClr val="tx1"/>
                </a:solidFill>
                <a:latin typeface="Comic Sans MS" pitchFamily="80" charset="0"/>
                <a:ea typeface="Comic Sans MS" pitchFamily="80" charset="0"/>
                <a:cs typeface="Comic Sans MS" pitchFamily="80" charset="0"/>
                <a:sym typeface="Comic Sans MS" pitchFamily="80" charset="0"/>
              </a:rPr>
              <a:t>Я</a:t>
            </a:r>
            <a:r>
              <a:rPr lang="en-US" dirty="0" smtClean="0">
                <a:solidFill>
                  <a:schemeClr val="tx1"/>
                </a:solidFill>
                <a:latin typeface="Comic Sans MS" pitchFamily="80" charset="0"/>
                <a:ea typeface="Comic Sans MS" pitchFamily="80" charset="0"/>
                <a:cs typeface="Comic Sans MS" pitchFamily="80" charset="0"/>
                <a:sym typeface="Comic Sans MS" pitchFamily="80" charset="0"/>
              </a:rPr>
              <a:t> </a:t>
            </a:r>
            <a:r>
              <a:rPr lang="ru-RU" dirty="0" smtClean="0">
                <a:solidFill>
                  <a:schemeClr val="tx1"/>
                </a:solidFill>
                <a:latin typeface="Comic Sans MS" pitchFamily="80" charset="0"/>
                <a:ea typeface="Comic Sans MS" pitchFamily="80" charset="0"/>
                <a:cs typeface="Comic Sans MS" pitchFamily="80" charset="0"/>
                <a:sym typeface="Comic Sans MS" pitchFamily="80" charset="0"/>
              </a:rPr>
              <a:t>хочу видеть фотографии отелей</a:t>
            </a:r>
            <a:r>
              <a:rPr lang="en-US" dirty="0" smtClean="0">
                <a:solidFill>
                  <a:schemeClr val="tx1"/>
                </a:solidFill>
                <a:latin typeface="Comic Sans MS" pitchFamily="80" charset="0"/>
                <a:ea typeface="Comic Sans MS" pitchFamily="80" charset="0"/>
                <a:cs typeface="Comic Sans MS" pitchFamily="80" charset="0"/>
                <a:sym typeface="Comic Sans MS" pitchFamily="80" charset="0"/>
              </a:rPr>
              <a:t>.</a:t>
            </a:r>
            <a:endParaRPr lang="en-US" dirty="0">
              <a:solidFill>
                <a:schemeClr val="tx1"/>
              </a:solidFill>
              <a:latin typeface="Comic Sans MS" pitchFamily="80" charset="0"/>
              <a:ea typeface="Comic Sans MS" pitchFamily="80" charset="0"/>
              <a:cs typeface="Comic Sans MS" pitchFamily="80" charset="0"/>
              <a:sym typeface="Comic Sans MS" pitchFamily="80" charset="0"/>
            </a:endParaRPr>
          </a:p>
          <a:p>
            <a:pPr>
              <a:lnSpc>
                <a:spcPct val="90000"/>
              </a:lnSpc>
              <a:tabLst>
                <a:tab pos="411468" algn="l"/>
              </a:tabLst>
              <a:defRPr/>
            </a:pPr>
            <a:endParaRPr lang="en-US" dirty="0">
              <a:solidFill>
                <a:schemeClr val="tx1"/>
              </a:solidFill>
              <a:latin typeface="Comic Sans MS" pitchFamily="80" charset="0"/>
              <a:ea typeface="Comic Sans MS" pitchFamily="80" charset="0"/>
              <a:cs typeface="Comic Sans MS" pitchFamily="80" charset="0"/>
              <a:sym typeface="Comic Sans MS" pitchFamily="80" charset="0"/>
            </a:endParaRPr>
          </a:p>
        </p:txBody>
      </p:sp>
      <p:grpSp>
        <p:nvGrpSpPr>
          <p:cNvPr id="2" name="Group 5"/>
          <p:cNvGrpSpPr>
            <a:grpSpLocks/>
          </p:cNvGrpSpPr>
          <p:nvPr/>
        </p:nvGrpSpPr>
        <p:grpSpPr bwMode="auto">
          <a:xfrm>
            <a:off x="4820771" y="3135855"/>
            <a:ext cx="4069080" cy="1851660"/>
            <a:chOff x="0" y="0"/>
            <a:chExt cx="2848" cy="1440"/>
          </a:xfrm>
        </p:grpSpPr>
        <p:sp>
          <p:nvSpPr>
            <p:cNvPr id="28678" name="AutoShape 6"/>
            <p:cNvSpPr>
              <a:spLocks/>
            </p:cNvSpPr>
            <p:nvPr/>
          </p:nvSpPr>
          <p:spPr bwMode="auto">
            <a:xfrm>
              <a:off x="0" y="0"/>
              <a:ext cx="2848" cy="1440"/>
            </a:xfrm>
            <a:prstGeom prst="roundRect">
              <a:avLst>
                <a:gd name="adj" fmla="val 13333"/>
              </a:avLst>
            </a:prstGeom>
            <a:blipFill dpi="0" rotWithShape="0">
              <a:blip r:embed="rId3" cstate="print"/>
              <a:srcRect/>
              <a:tile tx="0" ty="0" sx="100000" sy="100000" flip="none" algn="tl"/>
            </a:blipFill>
            <a:ln w="25400">
              <a:solidFill>
                <a:srgbClr val="003C83"/>
              </a:solidFill>
              <a:round/>
              <a:headEnd/>
              <a:tailEnd/>
            </a:ln>
            <a:effectLst>
              <a:outerShdw dist="63500" dir="2700000" algn="ctr" rotWithShape="0">
                <a:schemeClr val="bg2">
                  <a:alpha val="29999"/>
                </a:schemeClr>
              </a:outerShdw>
            </a:effectLst>
          </p:spPr>
          <p:txBody>
            <a:bodyPr/>
            <a:lstStyle/>
            <a:p>
              <a:pPr>
                <a:defRPr/>
              </a:pPr>
              <a:endParaRPr lang="en-US"/>
            </a:p>
          </p:txBody>
        </p:sp>
        <p:sp>
          <p:nvSpPr>
            <p:cNvPr id="35848" name="Rectangle 7"/>
            <p:cNvSpPr>
              <a:spLocks/>
            </p:cNvSpPr>
            <p:nvPr/>
          </p:nvSpPr>
          <p:spPr bwMode="auto">
            <a:xfrm>
              <a:off x="48" y="75"/>
              <a:ext cx="2760" cy="1120"/>
            </a:xfrm>
            <a:prstGeom prst="rect">
              <a:avLst/>
            </a:prstGeom>
            <a:noFill/>
            <a:ln w="9525">
              <a:noFill/>
              <a:miter lim="800000"/>
              <a:headEnd/>
              <a:tailEnd/>
            </a:ln>
          </p:spPr>
          <p:txBody>
            <a:bodyPr lIns="50800" tIns="50800" rIns="50800" bIns="50800"/>
            <a:lstStyle/>
            <a:p>
              <a:pPr>
                <a:tabLst>
                  <a:tab pos="957254" algn="l"/>
                </a:tabLst>
              </a:pPr>
              <a:r>
                <a:rPr lang="ru-RU" sz="1600" dirty="0" smtClean="0">
                  <a:solidFill>
                    <a:srgbClr val="FFFFFF"/>
                  </a:solidFill>
                </a:rPr>
                <a:t>Кодирование </a:t>
              </a:r>
              <a:r>
                <a:rPr lang="en-US" sz="1600" dirty="0" smtClean="0">
                  <a:solidFill>
                    <a:srgbClr val="FFFFFF"/>
                  </a:solidFill>
                </a:rPr>
                <a:t>middle </a:t>
              </a:r>
              <a:r>
                <a:rPr lang="en-US" sz="1600" dirty="0">
                  <a:solidFill>
                    <a:srgbClr val="FFFFFF"/>
                  </a:solidFill>
                </a:rPr>
                <a:t>tier (8 </a:t>
              </a:r>
              <a:r>
                <a:rPr lang="ru-RU" sz="1600" dirty="0" smtClean="0">
                  <a:solidFill>
                    <a:srgbClr val="FFFFFF"/>
                  </a:solidFill>
                </a:rPr>
                <a:t>ч</a:t>
              </a:r>
              <a:r>
                <a:rPr lang="en-US" sz="1600" dirty="0" smtClean="0">
                  <a:solidFill>
                    <a:srgbClr val="FFFFFF"/>
                  </a:solidFill>
                </a:rPr>
                <a:t>)</a:t>
              </a:r>
              <a:endParaRPr lang="en-US" sz="1600" dirty="0">
                <a:solidFill>
                  <a:srgbClr val="FFFFFF"/>
                </a:solidFill>
              </a:endParaRPr>
            </a:p>
            <a:p>
              <a:pPr>
                <a:tabLst>
                  <a:tab pos="957254" algn="l"/>
                </a:tabLst>
              </a:pPr>
              <a:r>
                <a:rPr lang="ru-RU" sz="1600" dirty="0" smtClean="0">
                  <a:solidFill>
                    <a:srgbClr val="FFFFFF"/>
                  </a:solidFill>
                </a:rPr>
                <a:t>Кодирование </a:t>
              </a:r>
              <a:r>
                <a:rPr lang="en-US" sz="1600" dirty="0" smtClean="0">
                  <a:solidFill>
                    <a:srgbClr val="FFFFFF"/>
                  </a:solidFill>
                </a:rPr>
                <a:t>user </a:t>
              </a:r>
              <a:r>
                <a:rPr lang="en-US" sz="1600" dirty="0">
                  <a:solidFill>
                    <a:srgbClr val="FFFFFF"/>
                  </a:solidFill>
                </a:rPr>
                <a:t>interface (</a:t>
              </a:r>
              <a:r>
                <a:rPr lang="en-US" sz="1600" dirty="0" smtClean="0">
                  <a:solidFill>
                    <a:srgbClr val="FFFFFF"/>
                  </a:solidFill>
                </a:rPr>
                <a:t>4</a:t>
              </a:r>
              <a:r>
                <a:rPr lang="ru-RU" sz="1600" dirty="0" smtClean="0">
                  <a:solidFill>
                    <a:srgbClr val="FFFFFF"/>
                  </a:solidFill>
                </a:rPr>
                <a:t> ч</a:t>
              </a:r>
              <a:r>
                <a:rPr lang="en-US" sz="1600" dirty="0" smtClean="0">
                  <a:solidFill>
                    <a:srgbClr val="FFFFFF"/>
                  </a:solidFill>
                </a:rPr>
                <a:t>)</a:t>
              </a:r>
              <a:endParaRPr lang="en-US" sz="1600" dirty="0">
                <a:solidFill>
                  <a:srgbClr val="FFFFFF"/>
                </a:solidFill>
              </a:endParaRPr>
            </a:p>
            <a:p>
              <a:pPr>
                <a:tabLst>
                  <a:tab pos="957254" algn="l"/>
                </a:tabLst>
              </a:pPr>
              <a:r>
                <a:rPr lang="ru-RU" sz="1600" dirty="0" smtClean="0">
                  <a:solidFill>
                    <a:srgbClr val="FFFFFF"/>
                  </a:solidFill>
                </a:rPr>
                <a:t>Написать тестовый контекст</a:t>
              </a:r>
              <a:r>
                <a:rPr lang="en-US" sz="1600" dirty="0" smtClean="0">
                  <a:solidFill>
                    <a:srgbClr val="FFFFFF"/>
                  </a:solidFill>
                </a:rPr>
                <a:t> </a:t>
              </a:r>
              <a:r>
                <a:rPr lang="en-US" sz="1600" dirty="0">
                  <a:solidFill>
                    <a:srgbClr val="FFFFFF"/>
                  </a:solidFill>
                </a:rPr>
                <a:t>(</a:t>
              </a:r>
              <a:r>
                <a:rPr lang="en-US" sz="1600" dirty="0" smtClean="0">
                  <a:solidFill>
                    <a:srgbClr val="FFFFFF"/>
                  </a:solidFill>
                </a:rPr>
                <a:t>4</a:t>
              </a:r>
              <a:r>
                <a:rPr lang="ru-RU" sz="1600" dirty="0" smtClean="0">
                  <a:solidFill>
                    <a:srgbClr val="FFFFFF"/>
                  </a:solidFill>
                </a:rPr>
                <a:t> ч</a:t>
              </a:r>
              <a:r>
                <a:rPr lang="en-US" sz="1600" dirty="0" smtClean="0">
                  <a:solidFill>
                    <a:srgbClr val="FFFFFF"/>
                  </a:solidFill>
                </a:rPr>
                <a:t>)</a:t>
              </a:r>
              <a:endParaRPr lang="en-US" sz="1600" dirty="0">
                <a:solidFill>
                  <a:srgbClr val="FFFFFF"/>
                </a:solidFill>
              </a:endParaRPr>
            </a:p>
            <a:p>
              <a:pPr>
                <a:tabLst>
                  <a:tab pos="957254" algn="l"/>
                </a:tabLst>
              </a:pPr>
              <a:r>
                <a:rPr lang="ru-RU" sz="1600" dirty="0" smtClean="0">
                  <a:solidFill>
                    <a:srgbClr val="FFFFFF"/>
                  </a:solidFill>
                </a:rPr>
                <a:t>Кодирование спец класса</a:t>
              </a:r>
              <a:r>
                <a:rPr lang="en-US" sz="1600" dirty="0" smtClean="0">
                  <a:solidFill>
                    <a:srgbClr val="FFFFFF"/>
                  </a:solidFill>
                </a:rPr>
                <a:t> </a:t>
              </a:r>
              <a:r>
                <a:rPr lang="en-US" sz="1600" dirty="0">
                  <a:solidFill>
                    <a:srgbClr val="FFFFFF"/>
                  </a:solidFill>
                </a:rPr>
                <a:t>(</a:t>
              </a:r>
              <a:r>
                <a:rPr lang="en-US" sz="1600" dirty="0" smtClean="0">
                  <a:solidFill>
                    <a:srgbClr val="FFFFFF"/>
                  </a:solidFill>
                </a:rPr>
                <a:t>6</a:t>
              </a:r>
              <a:r>
                <a:rPr lang="ru-RU" sz="1600" dirty="0" smtClean="0">
                  <a:solidFill>
                    <a:srgbClr val="FFFFFF"/>
                  </a:solidFill>
                </a:rPr>
                <a:t> ч</a:t>
              </a:r>
              <a:r>
                <a:rPr lang="en-US" sz="1600" dirty="0" smtClean="0">
                  <a:solidFill>
                    <a:srgbClr val="FFFFFF"/>
                  </a:solidFill>
                </a:rPr>
                <a:t>)</a:t>
              </a:r>
              <a:endParaRPr lang="en-US" sz="1600" dirty="0">
                <a:solidFill>
                  <a:srgbClr val="FFFFFF"/>
                </a:solidFill>
              </a:endParaRPr>
            </a:p>
            <a:p>
              <a:pPr>
                <a:tabLst>
                  <a:tab pos="957254" algn="l"/>
                </a:tabLst>
              </a:pPr>
              <a:r>
                <a:rPr lang="ru-RU" sz="1600" dirty="0" smtClean="0">
                  <a:solidFill>
                    <a:srgbClr val="FFFFFF"/>
                  </a:solidFill>
                </a:rPr>
                <a:t>Обновить </a:t>
              </a:r>
              <a:r>
                <a:rPr lang="en-US" sz="1600" dirty="0" smtClean="0">
                  <a:solidFill>
                    <a:srgbClr val="FFFFFF"/>
                  </a:solidFill>
                </a:rPr>
                <a:t>performance </a:t>
              </a:r>
              <a:r>
                <a:rPr lang="en-US" sz="1600" dirty="0">
                  <a:solidFill>
                    <a:srgbClr val="FFFFFF"/>
                  </a:solidFill>
                </a:rPr>
                <a:t>tests (</a:t>
              </a:r>
              <a:r>
                <a:rPr lang="en-US" sz="1600" dirty="0" smtClean="0">
                  <a:solidFill>
                    <a:srgbClr val="FFFFFF"/>
                  </a:solidFill>
                </a:rPr>
                <a:t>4</a:t>
              </a:r>
              <a:r>
                <a:rPr lang="ru-RU" sz="1600" dirty="0" smtClean="0">
                  <a:solidFill>
                    <a:srgbClr val="FFFFFF"/>
                  </a:solidFill>
                </a:rPr>
                <a:t> ч</a:t>
              </a:r>
              <a:r>
                <a:rPr lang="en-US" sz="1600" dirty="0" smtClean="0">
                  <a:solidFill>
                    <a:srgbClr val="FFFFFF"/>
                  </a:solidFill>
                </a:rPr>
                <a:t>)</a:t>
              </a:r>
              <a:endParaRPr lang="en-US" sz="1600" dirty="0">
                <a:solidFill>
                  <a:srgbClr val="FFFFFF"/>
                </a:solidFill>
              </a:endParaRPr>
            </a:p>
          </p:txBody>
        </p:sp>
      </p:gr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13678" y="5701552"/>
            <a:ext cx="8183880" cy="580913"/>
          </a:xfrm>
        </p:spPr>
        <p:txBody>
          <a:bodyPr>
            <a:normAutofit fontScale="90000"/>
          </a:bodyPr>
          <a:lstStyle/>
          <a:p>
            <a:r>
              <a:rPr lang="en-US" dirty="0" smtClean="0"/>
              <a:t>Product Backlog</a:t>
            </a:r>
          </a:p>
        </p:txBody>
      </p:sp>
      <p:sp>
        <p:nvSpPr>
          <p:cNvPr id="41987" name="Rectangle 2"/>
          <p:cNvSpPr>
            <a:spLocks noGrp="1" noChangeArrowheads="1"/>
          </p:cNvSpPr>
          <p:nvPr>
            <p:ph idx="1"/>
          </p:nvPr>
        </p:nvSpPr>
        <p:spPr>
          <a:xfrm>
            <a:off x="4522823" y="756658"/>
            <a:ext cx="4347754" cy="3234429"/>
          </a:xfrm>
        </p:spPr>
        <p:txBody>
          <a:bodyPr>
            <a:normAutofit fontScale="70000" lnSpcReduction="20000"/>
          </a:bodyPr>
          <a:lstStyle/>
          <a:p>
            <a:r>
              <a:rPr lang="uk-UA" sz="2800" dirty="0" smtClean="0"/>
              <a:t>Требования</a:t>
            </a:r>
            <a:endParaRPr lang="en-US" sz="2800" dirty="0" smtClean="0"/>
          </a:p>
          <a:p>
            <a:r>
              <a:rPr lang="uk-UA" sz="2800" dirty="0" smtClean="0"/>
              <a:t>Список всех желательн</a:t>
            </a:r>
            <a:r>
              <a:rPr lang="ru-RU" dirty="0" smtClean="0"/>
              <a:t>ы</a:t>
            </a:r>
            <a:r>
              <a:rPr lang="uk-UA" sz="2800" dirty="0" smtClean="0"/>
              <a:t>х работ проекта</a:t>
            </a:r>
            <a:endParaRPr lang="en-US" sz="2800" dirty="0" smtClean="0"/>
          </a:p>
          <a:p>
            <a:r>
              <a:rPr lang="ru-RU" sz="2800" dirty="0" smtClean="0"/>
              <a:t>Идеально отображает то что каждый элемент имеет конкретную ценность для пользователя или заказчика продукта</a:t>
            </a:r>
            <a:endParaRPr lang="en-US" sz="2800" dirty="0" smtClean="0"/>
          </a:p>
          <a:p>
            <a:r>
              <a:rPr lang="ru-RU" sz="2800" dirty="0" smtClean="0"/>
              <a:t>Приоритезирован</a:t>
            </a:r>
            <a:r>
              <a:rPr lang="en-US" sz="2800" dirty="0" smtClean="0"/>
              <a:t/>
            </a:r>
            <a:br>
              <a:rPr lang="en-US" sz="2800" dirty="0" smtClean="0"/>
            </a:br>
            <a:r>
              <a:rPr lang="en-US" sz="2800" dirty="0" smtClean="0"/>
              <a:t>product </a:t>
            </a:r>
            <a:r>
              <a:rPr lang="en-US" sz="2800" dirty="0" smtClean="0"/>
              <a:t>owner</a:t>
            </a:r>
            <a:r>
              <a:rPr lang="uk-UA" dirty="0" smtClean="0"/>
              <a:t>(</a:t>
            </a:r>
            <a:r>
              <a:rPr lang="ru-RU" sz="2800" dirty="0" smtClean="0"/>
              <a:t>ом)</a:t>
            </a:r>
            <a:endParaRPr lang="en-US" sz="2800" dirty="0" smtClean="0"/>
          </a:p>
          <a:p>
            <a:r>
              <a:rPr lang="ru-RU" sz="2800" dirty="0" smtClean="0"/>
              <a:t>Реприоритезируется при старте каждого спринта</a:t>
            </a:r>
            <a:endParaRPr lang="en-US" sz="2800" dirty="0" smtClean="0"/>
          </a:p>
        </p:txBody>
      </p:sp>
      <p:pic>
        <p:nvPicPr>
          <p:cNvPr id="5122" name="Picture 2"/>
          <p:cNvPicPr>
            <a:picLocks noChangeAspect="1" noChangeArrowheads="1"/>
          </p:cNvPicPr>
          <p:nvPr/>
        </p:nvPicPr>
        <p:blipFill>
          <a:blip r:embed="rId3"/>
          <a:srcRect/>
          <a:stretch>
            <a:fillRect/>
          </a:stretch>
        </p:blipFill>
        <p:spPr bwMode="auto">
          <a:xfrm>
            <a:off x="710005" y="496003"/>
            <a:ext cx="3783048" cy="1459535"/>
          </a:xfrm>
          <a:prstGeom prst="rect">
            <a:avLst/>
          </a:prstGeom>
          <a:noFill/>
          <a:ln w="9525">
            <a:noFill/>
            <a:miter lim="800000"/>
            <a:headEnd/>
            <a:tailEnd/>
          </a:ln>
        </p:spPr>
      </p:pic>
      <p:sp>
        <p:nvSpPr>
          <p:cNvPr id="9" name="TextBox 8"/>
          <p:cNvSpPr txBox="1"/>
          <p:nvPr/>
        </p:nvSpPr>
        <p:spPr>
          <a:xfrm>
            <a:off x="457200" y="2043952"/>
            <a:ext cx="3931920" cy="369332"/>
          </a:xfrm>
          <a:prstGeom prst="rect">
            <a:avLst/>
          </a:prstGeom>
          <a:noFill/>
        </p:spPr>
        <p:txBody>
          <a:bodyPr wrap="square" rtlCol="0">
            <a:spAutoFit/>
          </a:bodyPr>
          <a:lstStyle/>
          <a:p>
            <a:r>
              <a:rPr lang="ru-RU" dirty="0" smtClean="0">
                <a:solidFill>
                  <a:srgbClr val="0070C0"/>
                </a:solidFill>
              </a:rPr>
              <a:t>Пользовательские Истории</a:t>
            </a:r>
            <a:endParaRPr lang="en-US" dirty="0" smtClean="0">
              <a:solidFill>
                <a:srgbClr val="0070C0"/>
              </a:solidFill>
            </a:endParaRPr>
          </a:p>
        </p:txBody>
      </p:sp>
      <p:cxnSp>
        <p:nvCxnSpPr>
          <p:cNvPr id="10" name="Straight Connector 9"/>
          <p:cNvCxnSpPr/>
          <p:nvPr/>
        </p:nvCxnSpPr>
        <p:spPr>
          <a:xfrm flipV="1">
            <a:off x="501126" y="2377440"/>
            <a:ext cx="3317838" cy="5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942657" y="2459915"/>
            <a:ext cx="765048" cy="1298448"/>
            <a:chOff x="1447800" y="2438400"/>
            <a:chExt cx="765048" cy="1298448"/>
          </a:xfrm>
        </p:grpSpPr>
        <p:sp>
          <p:nvSpPr>
            <p:cNvPr id="20" name="8-Point Star 19"/>
            <p:cNvSpPr/>
            <p:nvPr/>
          </p:nvSpPr>
          <p:spPr bwMode="auto">
            <a:xfrm>
              <a:off x="1447800" y="2438400"/>
              <a:ext cx="384048" cy="384048"/>
            </a:xfrm>
            <a:prstGeom prst="star8">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3</a:t>
              </a:r>
            </a:p>
          </p:txBody>
        </p:sp>
        <p:sp>
          <p:nvSpPr>
            <p:cNvPr id="21" name="8-Point Star 20"/>
            <p:cNvSpPr/>
            <p:nvPr/>
          </p:nvSpPr>
          <p:spPr bwMode="auto">
            <a:xfrm>
              <a:off x="1828800" y="2895600"/>
              <a:ext cx="384048" cy="384048"/>
            </a:xfrm>
            <a:prstGeom prst="star8">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3</a:t>
              </a:r>
            </a:p>
          </p:txBody>
        </p:sp>
        <p:sp>
          <p:nvSpPr>
            <p:cNvPr id="22" name="8-Point Star 21"/>
            <p:cNvSpPr/>
            <p:nvPr/>
          </p:nvSpPr>
          <p:spPr bwMode="auto">
            <a:xfrm>
              <a:off x="1447800" y="3352800"/>
              <a:ext cx="384048" cy="384048"/>
            </a:xfrm>
            <a:prstGeom prst="star8">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3</a:t>
              </a:r>
            </a:p>
          </p:txBody>
        </p:sp>
      </p:grpSp>
      <p:grpSp>
        <p:nvGrpSpPr>
          <p:cNvPr id="24" name="Group 23"/>
          <p:cNvGrpSpPr/>
          <p:nvPr/>
        </p:nvGrpSpPr>
        <p:grpSpPr>
          <a:xfrm>
            <a:off x="1451392" y="3831515"/>
            <a:ext cx="1145150" cy="1298448"/>
            <a:chOff x="956535" y="3810000"/>
            <a:chExt cx="1145150" cy="1298448"/>
          </a:xfrm>
        </p:grpSpPr>
        <p:grpSp>
          <p:nvGrpSpPr>
            <p:cNvPr id="25" name="Group 41"/>
            <p:cNvGrpSpPr/>
            <p:nvPr/>
          </p:nvGrpSpPr>
          <p:grpSpPr>
            <a:xfrm>
              <a:off x="956535" y="3810000"/>
              <a:ext cx="570513" cy="1298448"/>
              <a:chOff x="956535" y="3810000"/>
              <a:chExt cx="570513" cy="1298448"/>
            </a:xfrm>
          </p:grpSpPr>
          <p:sp>
            <p:nvSpPr>
              <p:cNvPr id="27" name="8-Point Star 26"/>
              <p:cNvSpPr/>
              <p:nvPr/>
            </p:nvSpPr>
            <p:spPr bwMode="auto">
              <a:xfrm>
                <a:off x="1143000" y="3810000"/>
                <a:ext cx="384048" cy="384048"/>
              </a:xfrm>
              <a:prstGeom prst="star8">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4</a:t>
                </a:r>
              </a:p>
            </p:txBody>
          </p:sp>
          <p:sp>
            <p:nvSpPr>
              <p:cNvPr id="28" name="8-Point Star 27"/>
              <p:cNvSpPr/>
              <p:nvPr/>
            </p:nvSpPr>
            <p:spPr bwMode="auto">
              <a:xfrm>
                <a:off x="956535" y="4724400"/>
                <a:ext cx="384048" cy="384048"/>
              </a:xfrm>
              <a:prstGeom prst="star8">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4</a:t>
                </a:r>
              </a:p>
            </p:txBody>
          </p:sp>
        </p:grpSp>
        <p:sp>
          <p:nvSpPr>
            <p:cNvPr id="26" name="8-Point Star 25"/>
            <p:cNvSpPr/>
            <p:nvPr/>
          </p:nvSpPr>
          <p:spPr bwMode="auto">
            <a:xfrm>
              <a:off x="1717637" y="4267200"/>
              <a:ext cx="384048" cy="384048"/>
            </a:xfrm>
            <a:prstGeom prst="star8">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4</a:t>
              </a:r>
            </a:p>
          </p:txBody>
        </p:sp>
      </p:grpSp>
      <p:grpSp>
        <p:nvGrpSpPr>
          <p:cNvPr id="29" name="Group 28"/>
          <p:cNvGrpSpPr/>
          <p:nvPr/>
        </p:nvGrpSpPr>
        <p:grpSpPr>
          <a:xfrm>
            <a:off x="567420" y="2926976"/>
            <a:ext cx="369332" cy="2193661"/>
            <a:chOff x="94078" y="2819400"/>
            <a:chExt cx="369332" cy="1562099"/>
          </a:xfrm>
        </p:grpSpPr>
        <p:sp>
          <p:nvSpPr>
            <p:cNvPr id="30" name="Right Arrow 29"/>
            <p:cNvSpPr/>
            <p:nvPr/>
          </p:nvSpPr>
          <p:spPr bwMode="auto">
            <a:xfrm rot="16200000">
              <a:off x="49530" y="3055620"/>
              <a:ext cx="548640" cy="76200"/>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1" name="TextBox 30"/>
            <p:cNvSpPr txBox="1"/>
            <p:nvPr/>
          </p:nvSpPr>
          <p:spPr>
            <a:xfrm rot="16200000">
              <a:off x="-254656" y="3663433"/>
              <a:ext cx="1066800" cy="369332"/>
            </a:xfrm>
            <a:prstGeom prst="rect">
              <a:avLst/>
            </a:prstGeom>
            <a:noFill/>
          </p:spPr>
          <p:txBody>
            <a:bodyPr wrap="square" rtlCol="0">
              <a:spAutoFit/>
            </a:bodyPr>
            <a:lstStyle/>
            <a:p>
              <a:pPr algn="ctr"/>
              <a:r>
                <a:rPr lang="ru-RU" dirty="0" smtClean="0">
                  <a:solidFill>
                    <a:srgbClr val="0070C0"/>
                  </a:solidFill>
                </a:rPr>
                <a:t>Приоритет</a:t>
              </a:r>
              <a:endParaRPr lang="en-US" dirty="0" smtClean="0">
                <a:solidFill>
                  <a:srgbClr val="0070C0"/>
                </a:solidFill>
              </a:endParaRPr>
            </a:p>
          </p:txBody>
        </p:sp>
      </p:grpSp>
      <p:grpSp>
        <p:nvGrpSpPr>
          <p:cNvPr id="33" name="Group 32"/>
          <p:cNvGrpSpPr/>
          <p:nvPr/>
        </p:nvGrpSpPr>
        <p:grpSpPr>
          <a:xfrm>
            <a:off x="1104458" y="2459915"/>
            <a:ext cx="1097280" cy="2667000"/>
            <a:chOff x="7391400" y="2514600"/>
            <a:chExt cx="1097280" cy="2667000"/>
          </a:xfrm>
        </p:grpSpPr>
        <p:sp>
          <p:nvSpPr>
            <p:cNvPr id="34" name="Rounded Rectangle 33"/>
            <p:cNvSpPr/>
            <p:nvPr/>
          </p:nvSpPr>
          <p:spPr bwMode="auto">
            <a:xfrm>
              <a:off x="7391400" y="2514600"/>
              <a:ext cx="731520" cy="381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5</a:t>
              </a:r>
            </a:p>
          </p:txBody>
        </p:sp>
        <p:sp>
          <p:nvSpPr>
            <p:cNvPr id="35" name="Rounded Rectangle 34"/>
            <p:cNvSpPr/>
            <p:nvPr/>
          </p:nvSpPr>
          <p:spPr bwMode="auto">
            <a:xfrm>
              <a:off x="7391400" y="2971800"/>
              <a:ext cx="1097280" cy="381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8</a:t>
              </a:r>
            </a:p>
          </p:txBody>
        </p:sp>
        <p:sp>
          <p:nvSpPr>
            <p:cNvPr id="36" name="Rounded Rectangle 35"/>
            <p:cNvSpPr/>
            <p:nvPr/>
          </p:nvSpPr>
          <p:spPr bwMode="auto">
            <a:xfrm>
              <a:off x="7391400" y="3886200"/>
              <a:ext cx="457200" cy="381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3</a:t>
              </a:r>
            </a:p>
          </p:txBody>
        </p:sp>
        <p:sp>
          <p:nvSpPr>
            <p:cNvPr id="37" name="Rounded Rectangle 36"/>
            <p:cNvSpPr/>
            <p:nvPr/>
          </p:nvSpPr>
          <p:spPr bwMode="auto">
            <a:xfrm>
              <a:off x="7391400" y="3429000"/>
              <a:ext cx="731520" cy="381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5</a:t>
              </a:r>
            </a:p>
          </p:txBody>
        </p:sp>
        <p:sp>
          <p:nvSpPr>
            <p:cNvPr id="38" name="Rounded Rectangle 37"/>
            <p:cNvSpPr/>
            <p:nvPr/>
          </p:nvSpPr>
          <p:spPr bwMode="auto">
            <a:xfrm>
              <a:off x="7391400" y="4343400"/>
              <a:ext cx="1066800" cy="381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8</a:t>
              </a:r>
            </a:p>
          </p:txBody>
        </p:sp>
        <p:sp>
          <p:nvSpPr>
            <p:cNvPr id="39" name="Rounded Rectangle 38"/>
            <p:cNvSpPr/>
            <p:nvPr/>
          </p:nvSpPr>
          <p:spPr bwMode="auto">
            <a:xfrm>
              <a:off x="7391400" y="4800600"/>
              <a:ext cx="228600" cy="381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1</a:t>
              </a:r>
            </a:p>
          </p:txBody>
        </p:sp>
      </p:grpSp>
      <p:sp>
        <p:nvSpPr>
          <p:cNvPr id="40" name="Rounded Rectangle 39"/>
          <p:cNvSpPr/>
          <p:nvPr/>
        </p:nvSpPr>
        <p:spPr bwMode="auto">
          <a:xfrm>
            <a:off x="1093701" y="5267661"/>
            <a:ext cx="838200" cy="381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1" name="Rectangle 40"/>
          <p:cNvSpPr/>
          <p:nvPr/>
        </p:nvSpPr>
        <p:spPr>
          <a:xfrm>
            <a:off x="838196" y="806822"/>
            <a:ext cx="829239" cy="461665"/>
          </a:xfrm>
          <a:prstGeom prst="rect">
            <a:avLst/>
          </a:prstGeom>
        </p:spPr>
        <p:txBody>
          <a:bodyPr wrap="square">
            <a:spAutoFit/>
          </a:bodyPr>
          <a:lstStyle/>
          <a:p>
            <a:r>
              <a:rPr lang="en-US" sz="1200" dirty="0" smtClean="0"/>
              <a:t>Product Backlog</a:t>
            </a:r>
            <a:endParaRPr lang="en-US" sz="1200" dirty="0"/>
          </a:p>
        </p:txBody>
      </p:sp>
      <p:sp>
        <p:nvSpPr>
          <p:cNvPr id="42" name="Rectangle 41"/>
          <p:cNvSpPr/>
          <p:nvPr/>
        </p:nvSpPr>
        <p:spPr>
          <a:xfrm>
            <a:off x="3012141" y="4130936"/>
            <a:ext cx="4964654" cy="1569660"/>
          </a:xfrm>
          <a:prstGeom prst="rect">
            <a:avLst/>
          </a:prstGeom>
        </p:spPr>
        <p:txBody>
          <a:bodyPr wrap="square">
            <a:spAutoFit/>
          </a:bodyPr>
          <a:lstStyle/>
          <a:p>
            <a:r>
              <a:rPr lang="ru-RU" sz="1200" b="1" u="sng" dirty="0" smtClean="0">
                <a:solidFill>
                  <a:srgbClr val="0070C0"/>
                </a:solidFill>
              </a:rPr>
              <a:t>Примечание:</a:t>
            </a:r>
            <a:r>
              <a:rPr lang="ru-RU" sz="1200" b="1" dirty="0" smtClean="0">
                <a:solidFill>
                  <a:srgbClr val="0070C0"/>
                </a:solidFill>
              </a:rPr>
              <a:t> </a:t>
            </a:r>
            <a:endParaRPr lang="en-US" sz="1200" b="1" dirty="0" smtClean="0">
              <a:solidFill>
                <a:srgbClr val="0070C0"/>
              </a:solidFill>
            </a:endParaRPr>
          </a:p>
          <a:p>
            <a:r>
              <a:rPr lang="ru-RU" sz="1200" b="1" i="1" dirty="0" smtClean="0">
                <a:solidFill>
                  <a:srgbClr val="0070C0"/>
                </a:solidFill>
              </a:rPr>
              <a:t>Хотя </a:t>
            </a:r>
            <a:r>
              <a:rPr lang="ru-RU" sz="1200" i="1" dirty="0" smtClean="0">
                <a:solidFill>
                  <a:srgbClr val="0070C0"/>
                </a:solidFill>
              </a:rPr>
              <a:t>заинтересованные лица </a:t>
            </a:r>
            <a:r>
              <a:rPr lang="ru-RU" sz="1200" b="1" i="1" u="sng" dirty="0" smtClean="0">
                <a:solidFill>
                  <a:srgbClr val="0070C0"/>
                </a:solidFill>
              </a:rPr>
              <a:t>могут</a:t>
            </a:r>
            <a:r>
              <a:rPr lang="ru-RU" sz="1200" b="1" i="1" dirty="0" smtClean="0">
                <a:solidFill>
                  <a:srgbClr val="0070C0"/>
                </a:solidFill>
              </a:rPr>
              <a:t> добавлять user story в product backlog, они не имеют права присваивать им уровень важности. Это прерогатива product owner’а. </a:t>
            </a:r>
            <a:endParaRPr lang="en-US" sz="1200" b="1" i="1" dirty="0" smtClean="0">
              <a:solidFill>
                <a:srgbClr val="0070C0"/>
              </a:solidFill>
            </a:endParaRPr>
          </a:p>
          <a:p>
            <a:endParaRPr lang="en-US" sz="1200" b="1" i="1" dirty="0" smtClean="0">
              <a:solidFill>
                <a:srgbClr val="0070C0"/>
              </a:solidFill>
            </a:endParaRPr>
          </a:p>
          <a:p>
            <a:r>
              <a:rPr lang="ru-RU" sz="1200" b="1" i="1" dirty="0" smtClean="0">
                <a:solidFill>
                  <a:srgbClr val="0070C0"/>
                </a:solidFill>
              </a:rPr>
              <a:t>Они </a:t>
            </a:r>
            <a:r>
              <a:rPr lang="ru-RU" sz="1200" b="1" i="1" dirty="0" smtClean="0">
                <a:solidFill>
                  <a:srgbClr val="0070C0"/>
                </a:solidFill>
              </a:rPr>
              <a:t>также </a:t>
            </a:r>
            <a:r>
              <a:rPr lang="ru-RU" sz="1200" b="1" i="1" u="sng" dirty="0" smtClean="0">
                <a:solidFill>
                  <a:srgbClr val="0070C0"/>
                </a:solidFill>
              </a:rPr>
              <a:t>не могут </a:t>
            </a:r>
            <a:r>
              <a:rPr lang="ru-RU" sz="1200" b="1" i="1" dirty="0" smtClean="0">
                <a:solidFill>
                  <a:srgbClr val="0070C0"/>
                </a:solidFill>
              </a:rPr>
              <a:t>добавлять оценки трудозатрат, поскольку это прерогатива команды. </a:t>
            </a:r>
            <a:endParaRPr lang="en-US" sz="1200" i="1" dirty="0">
              <a:solidFill>
                <a:srgbClr val="0070C0"/>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ru-RU" dirty="0" smtClean="0"/>
              <a:t>Пример </a:t>
            </a:r>
            <a:r>
              <a:rPr lang="en-US" dirty="0" smtClean="0"/>
              <a:t>Product </a:t>
            </a:r>
            <a:r>
              <a:rPr lang="en-US" dirty="0" smtClean="0"/>
              <a:t>Backlog</a:t>
            </a:r>
          </a:p>
        </p:txBody>
      </p:sp>
      <p:graphicFrame>
        <p:nvGraphicFramePr>
          <p:cNvPr id="36866" name="Group 2"/>
          <p:cNvGraphicFramePr>
            <a:graphicFrameLocks noGrp="1"/>
          </p:cNvGraphicFramePr>
          <p:nvPr/>
        </p:nvGraphicFramePr>
        <p:xfrm>
          <a:off x="708660" y="623942"/>
          <a:ext cx="7976712" cy="4442093"/>
        </p:xfrm>
        <a:graphic>
          <a:graphicData uri="http://schemas.openxmlformats.org/drawingml/2006/table">
            <a:tbl>
              <a:tblPr>
                <a:tableStyleId>{2D5ABB26-0587-4C30-8999-92F81FD0307C}</a:tableStyleId>
              </a:tblPr>
              <a:tblGrid>
                <a:gridCol w="5987892"/>
                <a:gridCol w="1988820"/>
              </a:tblGrid>
              <a:tr h="419550">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1800" u="none" strike="noStrike" cap="none" normalizeH="0" baseline="0" dirty="0" smtClean="0">
                          <a:ln>
                            <a:noFill/>
                          </a:ln>
                          <a:effectLst/>
                          <a:sym typeface="Gill Sans" pitchFamily="80" charset="0"/>
                        </a:rPr>
                        <a:t>Backlog </a:t>
                      </a:r>
                      <a:r>
                        <a:rPr kumimoji="0" lang="ru-RU" sz="1800" u="none" strike="noStrike" cap="none" normalizeH="0" baseline="0" dirty="0" smtClean="0">
                          <a:ln>
                            <a:noFill/>
                          </a:ln>
                          <a:effectLst/>
                          <a:sym typeface="Gill Sans" pitchFamily="80" charset="0"/>
                        </a:rPr>
                        <a:t>элемент</a:t>
                      </a:r>
                      <a:endParaRPr kumimoji="0" lang="en-US" sz="18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ru-RU" sz="1800" u="none" strike="noStrike" cap="none" normalizeH="0" baseline="0" dirty="0" smtClean="0">
                          <a:ln>
                            <a:noFill/>
                          </a:ln>
                          <a:effectLst/>
                          <a:sym typeface="Gill Sans" pitchFamily="80" charset="0"/>
                        </a:rPr>
                        <a:t>Оценка</a:t>
                      </a:r>
                      <a:endParaRPr kumimoji="0" lang="en-US" sz="18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275">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ru-RU" sz="1800" u="none" strike="noStrike" cap="none" normalizeH="0" baseline="0" dirty="0" smtClean="0">
                          <a:ln>
                            <a:noFill/>
                          </a:ln>
                          <a:effectLst/>
                          <a:sym typeface="Gill Sans" pitchFamily="80" charset="0"/>
                        </a:rPr>
                        <a:t>Позволяет гостю сделать резервирование</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smtClean="0">
                          <a:ln>
                            <a:noFill/>
                          </a:ln>
                          <a:effectLst/>
                          <a:sym typeface="Gill Sans" pitchFamily="80" charset="0"/>
                        </a:rPr>
                        <a:t>3</a:t>
                      </a:r>
                      <a:endParaRPr kumimoji="0" lang="en-US" sz="18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882">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ru-RU" sz="1800" u="none" strike="noStrike" cap="none" normalizeH="0" baseline="0" dirty="0" smtClean="0">
                          <a:ln>
                            <a:noFill/>
                          </a:ln>
                          <a:effectLst/>
                          <a:sym typeface="Gill Sans" pitchFamily="80" charset="0"/>
                        </a:rPr>
                        <a:t>Как гость я хочу отменить резервирование</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smtClean="0">
                          <a:ln>
                            <a:noFill/>
                          </a:ln>
                          <a:effectLst/>
                          <a:sym typeface="Gill Sans" pitchFamily="80" charset="0"/>
                        </a:rPr>
                        <a:t>5</a:t>
                      </a:r>
                      <a:endParaRPr kumimoji="0" lang="en-US" sz="18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763">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ru-RU" sz="1800" u="none" strike="noStrike" cap="none" normalizeH="0" baseline="0" dirty="0" smtClean="0">
                          <a:ln>
                            <a:noFill/>
                          </a:ln>
                          <a:effectLst/>
                          <a:sym typeface="Gill Sans" pitchFamily="80" charset="0"/>
                        </a:rPr>
                        <a:t>Как гость я хочу изменить дату резервирования</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smtClean="0">
                          <a:ln>
                            <a:noFill/>
                          </a:ln>
                          <a:effectLst/>
                          <a:sym typeface="Gill Sans" pitchFamily="80" charset="0"/>
                        </a:rPr>
                        <a:t>3</a:t>
                      </a:r>
                      <a:endParaRPr kumimoji="0" lang="en-US" sz="18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0004">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ru-RU" sz="1800" u="none" strike="noStrike" cap="none" normalizeH="0" baseline="0" dirty="0" smtClean="0">
                          <a:ln>
                            <a:noFill/>
                          </a:ln>
                          <a:effectLst/>
                          <a:sym typeface="Gill Sans" pitchFamily="80" charset="0"/>
                        </a:rPr>
                        <a:t>Как работник отеля я могу запустить </a:t>
                      </a:r>
                      <a:r>
                        <a:rPr kumimoji="0" lang="en-US" sz="1800" u="none" strike="noStrike" cap="none" normalizeH="0" baseline="0" dirty="0" smtClean="0">
                          <a:ln>
                            <a:noFill/>
                          </a:ln>
                          <a:effectLst/>
                          <a:sym typeface="Gill Sans" pitchFamily="80" charset="0"/>
                        </a:rPr>
                        <a:t>Rev</a:t>
                      </a:r>
                      <a:r>
                        <a:rPr kumimoji="0" lang="ru-RU" sz="1800" u="none" strike="noStrike" cap="none" normalizeH="0" baseline="0" dirty="0" smtClean="0">
                          <a:ln>
                            <a:noFill/>
                          </a:ln>
                          <a:effectLst/>
                          <a:sym typeface="Gill Sans" pitchFamily="80" charset="0"/>
                        </a:rPr>
                        <a:t> </a:t>
                      </a:r>
                      <a:r>
                        <a:rPr kumimoji="0" lang="en-US" sz="1800" u="none" strike="noStrike" cap="none" normalizeH="0" baseline="0" dirty="0" smtClean="0">
                          <a:ln>
                            <a:noFill/>
                          </a:ln>
                          <a:effectLst/>
                          <a:sym typeface="Gill Sans" pitchFamily="80" charset="0"/>
                        </a:rPr>
                        <a:t>PAR </a:t>
                      </a:r>
                      <a:r>
                        <a:rPr kumimoji="0" lang="ru-RU" sz="1800" u="none" strike="noStrike" cap="none" normalizeH="0" baseline="0" dirty="0" smtClean="0">
                          <a:ln>
                            <a:noFill/>
                          </a:ln>
                          <a:effectLst/>
                          <a:sym typeface="Gill Sans" pitchFamily="80" charset="0"/>
                        </a:rPr>
                        <a:t>отчеты </a:t>
                      </a:r>
                      <a:r>
                        <a:rPr kumimoji="0" lang="en-US" sz="1800" u="none" strike="noStrike" cap="none" normalizeH="0" baseline="0" dirty="0" smtClean="0">
                          <a:ln>
                            <a:noFill/>
                          </a:ln>
                          <a:effectLst/>
                          <a:sym typeface="Gill Sans" pitchFamily="80" charset="0"/>
                        </a:rPr>
                        <a:t>(revenue-per-available-room</a:t>
                      </a:r>
                      <a:r>
                        <a:rPr kumimoji="0" lang="en-US" sz="1800" u="none" strike="noStrike" cap="none" normalizeH="0" baseline="0" dirty="0" smtClean="0">
                          <a:ln>
                            <a:noFill/>
                          </a:ln>
                          <a:effectLst/>
                          <a:sym typeface="Gill Sans" pitchFamily="80" charset="0"/>
                        </a:rPr>
                        <a:t>)</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8</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1379">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ru-RU" sz="1800" u="none" strike="noStrike" cap="none" normalizeH="0" baseline="0" dirty="0" smtClean="0">
                          <a:ln>
                            <a:noFill/>
                          </a:ln>
                          <a:effectLst/>
                          <a:sym typeface="Gill Sans" pitchFamily="80" charset="0"/>
                        </a:rPr>
                        <a:t>Усовершенствование обработки исключений</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8</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62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30</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62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smtClean="0">
                          <a:ln>
                            <a:noFill/>
                          </a:ln>
                          <a:effectLst/>
                          <a:sym typeface="Gill Sans" pitchFamily="80" charset="0"/>
                        </a:rPr>
                        <a:t>...</a:t>
                      </a:r>
                      <a:endParaRPr kumimoji="0" lang="en-US" sz="18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800" u="none" strike="noStrike" cap="none" normalizeH="0" baseline="0" dirty="0" smtClean="0">
                          <a:ln>
                            <a:noFill/>
                          </a:ln>
                          <a:effectLst/>
                          <a:sym typeface="Gill Sans" pitchFamily="80" charset="0"/>
                        </a:rPr>
                        <a:t>50</a:t>
                      </a:r>
                      <a:endParaRPr kumimoji="0" lang="en-US" sz="18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endParaRPr>
                    </a:p>
                  </a:txBody>
                  <a:tcPr marL="34290" marR="3429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a:t>
            </a:r>
            <a:r>
              <a:rPr lang="ru-RU" dirty="0" smtClean="0"/>
              <a:t> </a:t>
            </a:r>
            <a:r>
              <a:rPr lang="en-US" dirty="0" smtClean="0"/>
              <a:t>&amp; XP,</a:t>
            </a:r>
            <a:r>
              <a:rPr lang="uk-UA" dirty="0" smtClean="0"/>
              <a:t> </a:t>
            </a:r>
            <a:r>
              <a:rPr lang="ru-RU" dirty="0" smtClean="0"/>
              <a:t>как основа</a:t>
            </a:r>
            <a:r>
              <a:rPr lang="en-US" dirty="0" smtClean="0"/>
              <a:t/>
            </a:r>
            <a:br>
              <a:rPr lang="en-US" dirty="0" smtClean="0"/>
            </a:br>
            <a:r>
              <a:rPr lang="en-US" dirty="0" smtClean="0"/>
              <a:t>MSF Agile v 5.0</a:t>
            </a:r>
            <a:endParaRPr lang="en-US" dirty="0"/>
          </a:p>
        </p:txBody>
      </p:sp>
      <p:sp>
        <p:nvSpPr>
          <p:cNvPr id="3" name="Content Placeholder 2"/>
          <p:cNvSpPr>
            <a:spLocks noGrp="1"/>
          </p:cNvSpPr>
          <p:nvPr>
            <p:ph idx="1"/>
          </p:nvPr>
        </p:nvSpPr>
        <p:spPr>
          <a:xfrm>
            <a:off x="502920" y="530351"/>
            <a:ext cx="8183880" cy="3525281"/>
          </a:xfrm>
        </p:spPr>
        <p:txBody>
          <a:bodyPr>
            <a:normAutofit fontScale="77500" lnSpcReduction="20000"/>
          </a:bodyPr>
          <a:lstStyle/>
          <a:p>
            <a:r>
              <a:rPr lang="ru-RU" dirty="0" smtClean="0">
                <a:solidFill>
                  <a:srgbClr val="F6AE1E"/>
                </a:solidFill>
              </a:rPr>
              <a:t>Что такое</a:t>
            </a:r>
            <a:r>
              <a:rPr lang="en-US" dirty="0" smtClean="0">
                <a:solidFill>
                  <a:srgbClr val="F6AE1E"/>
                </a:solidFill>
              </a:rPr>
              <a:t> </a:t>
            </a:r>
            <a:r>
              <a:rPr lang="en-US" dirty="0" smtClean="0">
                <a:solidFill>
                  <a:srgbClr val="F6AE1E"/>
                </a:solidFill>
              </a:rPr>
              <a:t>Scrum</a:t>
            </a:r>
          </a:p>
          <a:p>
            <a:r>
              <a:rPr lang="ru-RU" dirty="0" smtClean="0"/>
              <a:t>Инициация проекта</a:t>
            </a:r>
          </a:p>
          <a:p>
            <a:r>
              <a:rPr lang="ru-RU" dirty="0" smtClean="0"/>
              <a:t>Планирование</a:t>
            </a:r>
            <a:endParaRPr lang="en-US" dirty="0" smtClean="0"/>
          </a:p>
          <a:p>
            <a:pPr lvl="1"/>
            <a:r>
              <a:rPr lang="ru-RU" dirty="0" smtClean="0"/>
              <a:t>Спринт и его планирование </a:t>
            </a:r>
            <a:endParaRPr lang="en-US" dirty="0" smtClean="0"/>
          </a:p>
          <a:p>
            <a:r>
              <a:rPr lang="ru-RU" dirty="0" smtClean="0"/>
              <a:t>Мониторинг</a:t>
            </a:r>
          </a:p>
          <a:p>
            <a:pPr lvl="1"/>
            <a:r>
              <a:rPr lang="ru-RU" dirty="0" smtClean="0"/>
              <a:t>Ежедневный </a:t>
            </a:r>
            <a:r>
              <a:rPr lang="en-US" dirty="0" smtClean="0"/>
              <a:t>Scrum</a:t>
            </a:r>
          </a:p>
          <a:p>
            <a:pPr lvl="1"/>
            <a:r>
              <a:rPr lang="ru-RU" dirty="0" smtClean="0"/>
              <a:t>Обзор Спринта</a:t>
            </a:r>
          </a:p>
          <a:p>
            <a:r>
              <a:rPr lang="ru-RU" dirty="0" smtClean="0"/>
              <a:t>Масштабирование </a:t>
            </a:r>
            <a:r>
              <a:rPr lang="en-US" dirty="0" smtClean="0"/>
              <a:t>Scrum</a:t>
            </a:r>
          </a:p>
          <a:p>
            <a:r>
              <a:rPr lang="ru-RU" dirty="0" smtClean="0"/>
              <a:t>Что привносит </a:t>
            </a:r>
            <a:r>
              <a:rPr lang="en-US" dirty="0" smtClean="0"/>
              <a:t>XP</a:t>
            </a:r>
            <a:endParaRPr lang="uk-UA" dirty="0" smtClean="0"/>
          </a:p>
          <a:p>
            <a:r>
              <a:rPr lang="uk-UA" dirty="0" smtClean="0"/>
              <a:t>Совершенствование процесса</a:t>
            </a:r>
            <a:endParaRPr lang="en-US" dirty="0" smtClean="0"/>
          </a:p>
          <a:p>
            <a:r>
              <a:rPr lang="ru-RU" dirty="0" smtClean="0"/>
              <a:t>Кругл</a:t>
            </a:r>
            <a:r>
              <a:rPr lang="ru-RU" dirty="0" smtClean="0"/>
              <a:t>ый стол</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Planning Workbook</a:t>
            </a:r>
            <a:endParaRPr lang="en-US" dirty="0"/>
          </a:p>
        </p:txBody>
      </p:sp>
      <p:pic>
        <p:nvPicPr>
          <p:cNvPr id="154626" name="Picture 2"/>
          <p:cNvPicPr>
            <a:picLocks noChangeAspect="1" noChangeArrowheads="1"/>
          </p:cNvPicPr>
          <p:nvPr/>
        </p:nvPicPr>
        <p:blipFill>
          <a:blip r:embed="rId2"/>
          <a:srcRect/>
          <a:stretch>
            <a:fillRect/>
          </a:stretch>
        </p:blipFill>
        <p:spPr bwMode="auto">
          <a:xfrm>
            <a:off x="421175" y="473336"/>
            <a:ext cx="2496788" cy="3399417"/>
          </a:xfrm>
          <a:prstGeom prst="rect">
            <a:avLst/>
          </a:prstGeom>
          <a:noFill/>
          <a:ln w="9525">
            <a:noFill/>
            <a:miter lim="800000"/>
            <a:headEnd/>
            <a:tailEnd/>
          </a:ln>
        </p:spPr>
      </p:pic>
      <p:pic>
        <p:nvPicPr>
          <p:cNvPr id="154627" name="Picture 3"/>
          <p:cNvPicPr>
            <a:picLocks noChangeAspect="1" noChangeArrowheads="1"/>
          </p:cNvPicPr>
          <p:nvPr/>
        </p:nvPicPr>
        <p:blipFill>
          <a:blip r:embed="rId3"/>
          <a:srcRect/>
          <a:stretch>
            <a:fillRect/>
          </a:stretch>
        </p:blipFill>
        <p:spPr bwMode="auto">
          <a:xfrm>
            <a:off x="2435657" y="2563816"/>
            <a:ext cx="6191976" cy="2612343"/>
          </a:xfrm>
          <a:prstGeom prst="rect">
            <a:avLst/>
          </a:prstGeom>
          <a:noFill/>
          <a:ln w="9525">
            <a:noFill/>
            <a:miter lim="800000"/>
            <a:headEnd/>
            <a:tailEnd/>
          </a:ln>
        </p:spPr>
      </p:pic>
      <p:sp>
        <p:nvSpPr>
          <p:cNvPr id="5" name="Rectangle 4"/>
          <p:cNvSpPr/>
          <p:nvPr/>
        </p:nvSpPr>
        <p:spPr>
          <a:xfrm>
            <a:off x="3135854" y="718987"/>
            <a:ext cx="4572000" cy="923330"/>
          </a:xfrm>
          <a:prstGeom prst="rect">
            <a:avLst/>
          </a:prstGeom>
        </p:spPr>
        <p:txBody>
          <a:bodyPr>
            <a:spAutoFit/>
          </a:bodyPr>
          <a:lstStyle/>
          <a:p>
            <a:r>
              <a:rPr lang="ru-RU" dirty="0" smtClean="0"/>
              <a:t>Планирование релиза </a:t>
            </a:r>
            <a:r>
              <a:rPr lang="ru-RU" dirty="0" smtClean="0"/>
              <a:t>и </a:t>
            </a:r>
            <a:r>
              <a:rPr lang="ru-RU" dirty="0" smtClean="0"/>
              <a:t>составление </a:t>
            </a:r>
            <a:r>
              <a:rPr lang="ru-RU" dirty="0" smtClean="0"/>
              <a:t>контракты с фиксированной стоимостью</a:t>
            </a:r>
            <a:endParaRPr 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8" y="5362107"/>
            <a:ext cx="8183880" cy="1051560"/>
          </a:xfrm>
        </p:spPr>
        <p:txBody>
          <a:bodyPr>
            <a:normAutofit/>
          </a:bodyPr>
          <a:lstStyle/>
          <a:p>
            <a:r>
              <a:rPr lang="ru-RU" sz="2400" dirty="0" smtClean="0"/>
              <a:t>Планирование релиза и составление контракты с фиксированной </a:t>
            </a:r>
            <a:r>
              <a:rPr lang="ru-RU" sz="2400" dirty="0" smtClean="0"/>
              <a:t>стоимостью</a:t>
            </a:r>
            <a:endParaRPr lang="en-US" sz="2400" dirty="0"/>
          </a:p>
        </p:txBody>
      </p:sp>
      <p:sp>
        <p:nvSpPr>
          <p:cNvPr id="3" name="Rectangle 2"/>
          <p:cNvSpPr/>
          <p:nvPr/>
        </p:nvSpPr>
        <p:spPr>
          <a:xfrm>
            <a:off x="591671" y="485019"/>
            <a:ext cx="7992931" cy="646331"/>
          </a:xfrm>
          <a:prstGeom prst="rect">
            <a:avLst/>
          </a:prstGeom>
        </p:spPr>
        <p:txBody>
          <a:bodyPr wrap="square">
            <a:spAutoFit/>
          </a:bodyPr>
          <a:lstStyle/>
          <a:p>
            <a:r>
              <a:rPr lang="ru-RU" dirty="0" smtClean="0"/>
              <a:t>Планирование </a:t>
            </a:r>
            <a:r>
              <a:rPr lang="ru-RU" dirty="0" smtClean="0"/>
              <a:t>релиза </a:t>
            </a:r>
            <a:r>
              <a:rPr lang="ru-RU" dirty="0" smtClean="0"/>
              <a:t>– </a:t>
            </a:r>
            <a:r>
              <a:rPr lang="ru-RU" dirty="0" smtClean="0"/>
              <a:t>это попытка ответить на вопрос: "</a:t>
            </a:r>
            <a:r>
              <a:rPr lang="ru-RU" i="1" dirty="0" smtClean="0"/>
              <a:t>когда, в самом худшем случае, мы сможем поставить версию 1.0". </a:t>
            </a:r>
            <a:endParaRPr lang="en-US" dirty="0"/>
          </a:p>
        </p:txBody>
      </p:sp>
      <p:sp>
        <p:nvSpPr>
          <p:cNvPr id="4" name="Rectangle 3"/>
          <p:cNvSpPr/>
          <p:nvPr/>
        </p:nvSpPr>
        <p:spPr>
          <a:xfrm>
            <a:off x="505608" y="1190974"/>
            <a:ext cx="7960659" cy="3508653"/>
          </a:xfrm>
          <a:prstGeom prst="rect">
            <a:avLst/>
          </a:prstGeom>
        </p:spPr>
        <p:txBody>
          <a:bodyPr wrap="square">
            <a:spAutoFit/>
          </a:bodyPr>
          <a:lstStyle/>
          <a:p>
            <a:r>
              <a:rPr lang="ru-RU" sz="1600" dirty="0" smtClean="0"/>
              <a:t>Определяем свою приёмочную </a:t>
            </a:r>
            <a:r>
              <a:rPr lang="ru-RU" sz="1600" dirty="0" smtClean="0"/>
              <a:t>шкалу</a:t>
            </a:r>
          </a:p>
          <a:p>
            <a:pPr marL="228600" indent="-228600">
              <a:buFont typeface="+mj-lt"/>
              <a:buAutoNum type="arabicPeriod"/>
            </a:pPr>
            <a:r>
              <a:rPr lang="ru-RU" sz="1200" dirty="0" smtClean="0"/>
              <a:t>Все </a:t>
            </a:r>
            <a:r>
              <a:rPr lang="ru-RU" sz="1200" dirty="0" smtClean="0"/>
              <a:t>элементы </a:t>
            </a:r>
            <a:r>
              <a:rPr lang="en-US" sz="1200" dirty="0" smtClean="0"/>
              <a:t>Stack Rank </a:t>
            </a:r>
            <a:r>
              <a:rPr lang="en-US" sz="1200" dirty="0" smtClean="0"/>
              <a:t>&lt;</a:t>
            </a:r>
            <a:r>
              <a:rPr lang="ru-RU" sz="1200" dirty="0" smtClean="0"/>
              <a:t>= 1 </a:t>
            </a:r>
            <a:r>
              <a:rPr lang="ru-RU" sz="1200" i="1" dirty="0" smtClean="0"/>
              <a:t>обязаны быть включены в версию 1.0, иначе нас оштрафуют по полной программе. </a:t>
            </a:r>
          </a:p>
          <a:p>
            <a:pPr marL="228600" indent="-228600">
              <a:buFont typeface="+mj-lt"/>
              <a:buAutoNum type="arabicPeriod"/>
            </a:pPr>
            <a:r>
              <a:rPr lang="ru-RU" sz="1200" dirty="0" smtClean="0"/>
              <a:t>Все </a:t>
            </a:r>
            <a:r>
              <a:rPr lang="ru-RU" sz="1200" dirty="0" smtClean="0"/>
              <a:t>элементы с </a:t>
            </a:r>
            <a:r>
              <a:rPr lang="en-US" sz="1200" dirty="0" smtClean="0"/>
              <a:t>Stack Rank</a:t>
            </a:r>
            <a:r>
              <a:rPr lang="ru-RU" sz="1200" dirty="0" smtClean="0"/>
              <a:t> </a:t>
            </a:r>
            <a:r>
              <a:rPr lang="en-US" sz="1200" dirty="0" smtClean="0"/>
              <a:t>2-4</a:t>
            </a:r>
            <a:r>
              <a:rPr lang="ru-RU" sz="1200" dirty="0" smtClean="0"/>
              <a:t> </a:t>
            </a:r>
            <a:r>
              <a:rPr lang="ru-RU" sz="1200" i="1" dirty="0" smtClean="0"/>
              <a:t>должны быть включены в версию 1.0, но в случае чего мы можем выкатить эту функциональность в следующем дополнительном релизе. </a:t>
            </a:r>
          </a:p>
          <a:p>
            <a:pPr marL="228600" indent="-228600">
              <a:buFont typeface="+mj-lt"/>
              <a:buAutoNum type="arabicPeriod"/>
            </a:pPr>
            <a:r>
              <a:rPr lang="ru-RU" sz="1200" dirty="0" smtClean="0"/>
              <a:t>Элементы </a:t>
            </a:r>
            <a:r>
              <a:rPr lang="ru-RU" sz="1200" dirty="0" smtClean="0"/>
              <a:t>с важностью </a:t>
            </a:r>
            <a:r>
              <a:rPr lang="ru-RU" sz="1200" dirty="0" smtClean="0"/>
              <a:t>5-</a:t>
            </a:r>
            <a:r>
              <a:rPr lang="en-US" sz="1200" dirty="0" smtClean="0"/>
              <a:t>6</a:t>
            </a:r>
            <a:r>
              <a:rPr lang="ru-RU" sz="1200" dirty="0" smtClean="0"/>
              <a:t> </a:t>
            </a:r>
            <a:r>
              <a:rPr lang="ru-RU" sz="1200" dirty="0" smtClean="0"/>
              <a:t>необходимы, но могут быть сделаны в последующем релизе версии 1.1. </a:t>
            </a:r>
          </a:p>
          <a:p>
            <a:pPr marL="228600" indent="-228600">
              <a:buFont typeface="+mj-lt"/>
              <a:buAutoNum type="arabicPeriod"/>
            </a:pPr>
            <a:r>
              <a:rPr lang="ru-RU" sz="1200" dirty="0" smtClean="0"/>
              <a:t>Важность </a:t>
            </a:r>
            <a:r>
              <a:rPr lang="ru-RU" sz="1200" dirty="0" smtClean="0"/>
              <a:t>элементов </a:t>
            </a:r>
            <a:r>
              <a:rPr lang="en-US" sz="1200" dirty="0" smtClean="0"/>
              <a:t>&gt;</a:t>
            </a:r>
            <a:r>
              <a:rPr lang="ru-RU" sz="1200" dirty="0" smtClean="0"/>
              <a:t> </a:t>
            </a:r>
            <a:r>
              <a:rPr lang="en-US" sz="1200" dirty="0" smtClean="0"/>
              <a:t>7</a:t>
            </a:r>
            <a:r>
              <a:rPr lang="ru-RU" sz="1200" dirty="0" smtClean="0"/>
              <a:t> </a:t>
            </a:r>
            <a:r>
              <a:rPr lang="ru-RU" sz="1200" dirty="0" smtClean="0"/>
              <a:t>весьма спорна, так как возможно, что они вообще никогда не пригодятся</a:t>
            </a:r>
            <a:r>
              <a:rPr lang="ru-RU" sz="1200" dirty="0" smtClean="0"/>
              <a:t>.</a:t>
            </a:r>
            <a:endParaRPr lang="en-US" sz="1200" dirty="0" smtClean="0"/>
          </a:p>
          <a:p>
            <a:pPr marL="228600" indent="-228600"/>
            <a:r>
              <a:rPr lang="ru-RU" sz="1600" dirty="0" smtClean="0"/>
              <a:t>Оцениваем наиболее важные </a:t>
            </a:r>
            <a:r>
              <a:rPr lang="ru-RU" sz="1600" dirty="0" smtClean="0"/>
              <a:t>истории</a:t>
            </a:r>
            <a:endParaRPr lang="en-US" sz="1600" dirty="0" smtClean="0"/>
          </a:p>
          <a:p>
            <a:pPr marL="228600" indent="-228600"/>
            <a:r>
              <a:rPr lang="ru-RU" sz="1600" dirty="0" smtClean="0"/>
              <a:t>Прогнозируем </a:t>
            </a:r>
            <a:r>
              <a:rPr lang="ru-RU" sz="1600" dirty="0" smtClean="0"/>
              <a:t>производительность</a:t>
            </a:r>
            <a:endParaRPr lang="en-US" sz="1600" dirty="0" smtClean="0"/>
          </a:p>
          <a:p>
            <a:pPr marL="228600" indent="-228600"/>
            <a:r>
              <a:rPr lang="ru-RU" sz="1600" dirty="0" smtClean="0"/>
              <a:t>Сводим всё в план релиза</a:t>
            </a:r>
          </a:p>
          <a:p>
            <a:endParaRPr lang="ru-RU" dirty="0" smtClean="0"/>
          </a:p>
          <a:p>
            <a:endParaRPr lang="ru-RU" dirty="0" smtClean="0"/>
          </a:p>
          <a:p>
            <a:r>
              <a:rPr lang="ru-RU" dirty="0" smtClean="0"/>
              <a:t> </a:t>
            </a:r>
            <a:endParaRPr lang="en-US" dirty="0"/>
          </a:p>
        </p:txBody>
      </p:sp>
      <p:pic>
        <p:nvPicPr>
          <p:cNvPr id="158722" name="Picture 2"/>
          <p:cNvPicPr>
            <a:picLocks noChangeAspect="1" noChangeArrowheads="1"/>
          </p:cNvPicPr>
          <p:nvPr/>
        </p:nvPicPr>
        <p:blipFill>
          <a:blip r:embed="rId2"/>
          <a:srcRect/>
          <a:stretch>
            <a:fillRect/>
          </a:stretch>
        </p:blipFill>
        <p:spPr bwMode="auto">
          <a:xfrm>
            <a:off x="3551981" y="3480778"/>
            <a:ext cx="5097162" cy="2175950"/>
          </a:xfrm>
          <a:prstGeom prst="rect">
            <a:avLst/>
          </a:prstGeom>
          <a:noFill/>
          <a:ln w="9525">
            <a:noFill/>
            <a:miter lim="800000"/>
            <a:headEnd/>
            <a:tailEnd/>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a:defRPr/>
            </a:pPr>
            <a:r>
              <a:rPr lang="ru-RU" dirty="0" smtClean="0"/>
              <a:t>Работа со</a:t>
            </a:r>
            <a:r>
              <a:rPr dirty="0" smtClean="0"/>
              <a:t> </a:t>
            </a:r>
            <a:r>
              <a:rPr dirty="0" smtClean="0"/>
              <a:t>sprint backlog</a:t>
            </a:r>
          </a:p>
        </p:txBody>
      </p:sp>
      <p:sp>
        <p:nvSpPr>
          <p:cNvPr id="4" name="Text Placeholder 3"/>
          <p:cNvSpPr>
            <a:spLocks noGrp="1"/>
          </p:cNvSpPr>
          <p:nvPr>
            <p:ph type="body" sz="quarter" idx="10"/>
          </p:nvPr>
        </p:nvSpPr>
        <p:spPr>
          <a:xfrm>
            <a:off x="381001" y="688489"/>
            <a:ext cx="8382000" cy="3808207"/>
          </a:xfrm>
        </p:spPr>
        <p:txBody>
          <a:bodyPr>
            <a:normAutofit fontScale="77500" lnSpcReduction="20000"/>
          </a:bodyPr>
          <a:lstStyle/>
          <a:p>
            <a:r>
              <a:rPr lang="ru-RU" sz="2900" dirty="0" smtClean="0"/>
              <a:t>Участники подписываются на работу по своему выбору</a:t>
            </a:r>
            <a:endParaRPr lang="en-US" sz="2900" dirty="0" smtClean="0"/>
          </a:p>
          <a:p>
            <a:pPr lvl="1"/>
            <a:r>
              <a:rPr lang="ru-RU" sz="2300" dirty="0" smtClean="0"/>
              <a:t>Работа никогда не назначается</a:t>
            </a:r>
            <a:r>
              <a:rPr lang="en-US" sz="2300" dirty="0" smtClean="0"/>
              <a:t> (“</a:t>
            </a:r>
            <a:r>
              <a:rPr lang="ru-RU" sz="2300" dirty="0" smtClean="0"/>
              <a:t>никогда</a:t>
            </a:r>
            <a:r>
              <a:rPr lang="en-US" sz="2300" dirty="0" smtClean="0"/>
              <a:t>”</a:t>
            </a:r>
            <a:r>
              <a:rPr lang="ru-RU" sz="2300" dirty="0" smtClean="0"/>
              <a:t> это грубое слово</a:t>
            </a:r>
            <a:r>
              <a:rPr lang="en-US" sz="2300" dirty="0" smtClean="0"/>
              <a:t>)</a:t>
            </a:r>
            <a:endParaRPr lang="en-US" sz="2300" dirty="0" smtClean="0"/>
          </a:p>
          <a:p>
            <a:r>
              <a:rPr lang="ru-RU" sz="2900" dirty="0" smtClean="0"/>
              <a:t>Оставшаяся к выполнению работа обновляется ежедневно</a:t>
            </a:r>
            <a:endParaRPr lang="en-US" sz="2900" dirty="0" smtClean="0"/>
          </a:p>
          <a:p>
            <a:r>
              <a:rPr lang="ru-RU" sz="2900" dirty="0" smtClean="0"/>
              <a:t>Любой член команды может</a:t>
            </a:r>
            <a:r>
              <a:rPr lang="en-US" sz="2900" dirty="0" smtClean="0"/>
              <a:t> </a:t>
            </a:r>
            <a:r>
              <a:rPr lang="ru-RU" sz="2900" dirty="0" smtClean="0"/>
              <a:t>добавить</a:t>
            </a:r>
            <a:r>
              <a:rPr lang="en-US" sz="2900" dirty="0" smtClean="0"/>
              <a:t>, </a:t>
            </a:r>
            <a:r>
              <a:rPr lang="ru-RU" sz="2900" dirty="0" smtClean="0"/>
              <a:t>удалить или изменить </a:t>
            </a:r>
            <a:r>
              <a:rPr lang="en-US" sz="2900" dirty="0" smtClean="0"/>
              <a:t>sprint </a:t>
            </a:r>
            <a:r>
              <a:rPr lang="en-US" sz="2900" dirty="0" smtClean="0"/>
              <a:t>backlog</a:t>
            </a:r>
          </a:p>
          <a:p>
            <a:r>
              <a:rPr lang="ru-RU" sz="2900" dirty="0" smtClean="0"/>
              <a:t>Работы в спринте всплывают по ходу</a:t>
            </a:r>
            <a:endParaRPr lang="en-US" sz="2900" dirty="0" smtClean="0"/>
          </a:p>
          <a:p>
            <a:r>
              <a:rPr lang="ru-RU" sz="2900" dirty="0" smtClean="0"/>
              <a:t>Если работа </a:t>
            </a:r>
            <a:r>
              <a:rPr lang="en-US" sz="2900" dirty="0" smtClean="0"/>
              <a:t>“</a:t>
            </a:r>
            <a:r>
              <a:rPr lang="ru-RU" sz="2900" dirty="0" smtClean="0"/>
              <a:t>непрозрачна</a:t>
            </a:r>
            <a:r>
              <a:rPr lang="en-US" sz="2900" dirty="0" smtClean="0"/>
              <a:t>”, </a:t>
            </a:r>
            <a:r>
              <a:rPr lang="ru-RU" sz="2900" dirty="0" smtClean="0"/>
              <a:t>определи</a:t>
            </a:r>
            <a:r>
              <a:rPr lang="en-US" sz="2900" dirty="0" smtClean="0"/>
              <a:t> </a:t>
            </a:r>
            <a:r>
              <a:rPr lang="ru-RU" sz="2900" dirty="0" smtClean="0"/>
              <a:t>в рамках </a:t>
            </a:r>
            <a:r>
              <a:rPr lang="en-US" sz="2900" dirty="0" smtClean="0"/>
              <a:t>sprint </a:t>
            </a:r>
            <a:r>
              <a:rPr lang="en-US" sz="2900" dirty="0" smtClean="0"/>
              <a:t>backlog </a:t>
            </a:r>
            <a:r>
              <a:rPr lang="ru-RU" sz="2900" dirty="0" smtClean="0"/>
              <a:t>элемент с большим</a:t>
            </a:r>
            <a:r>
              <a:rPr lang="en-US" sz="2900" dirty="0" smtClean="0"/>
              <a:t> </a:t>
            </a:r>
            <a:r>
              <a:rPr lang="ru-RU" sz="2900" dirty="0" smtClean="0"/>
              <a:t>количеством</a:t>
            </a:r>
            <a:r>
              <a:rPr lang="en-US" sz="2900" dirty="0" smtClean="0"/>
              <a:t> </a:t>
            </a:r>
            <a:r>
              <a:rPr lang="ru-RU" sz="2900" dirty="0" smtClean="0"/>
              <a:t>времени и декомпозируй его позже</a:t>
            </a:r>
            <a:endParaRPr lang="en-US" sz="2900" dirty="0" smtClean="0"/>
          </a:p>
          <a:p>
            <a:r>
              <a:rPr lang="ru-RU" sz="2900" dirty="0" smtClean="0"/>
              <a:t>Обновляй остаюшуюся к выполнению работу</a:t>
            </a:r>
            <a:r>
              <a:rPr lang="en-US" sz="2900" dirty="0" smtClean="0"/>
              <a:t>,</a:t>
            </a:r>
            <a:r>
              <a:rPr lang="ru-RU" sz="2900" dirty="0" smtClean="0"/>
              <a:t> когда </a:t>
            </a:r>
            <a:r>
              <a:rPr lang="ru-RU" sz="2900" dirty="0" smtClean="0"/>
              <a:t>становится </a:t>
            </a:r>
            <a:r>
              <a:rPr lang="ru-RU" sz="2900" dirty="0" smtClean="0"/>
              <a:t>известной большая часть информации </a:t>
            </a:r>
            <a:endParaRPr lang="en-GB" sz="29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lIns="82296" tIns="41148" rIns="82296" bIns="41148"/>
          <a:lstStyle/>
          <a:p>
            <a:pPr>
              <a:defRPr/>
            </a:pPr>
            <a:r>
              <a:rPr lang="en-US" dirty="0" smtClean="0"/>
              <a:t>S</a:t>
            </a:r>
            <a:r>
              <a:rPr dirty="0" smtClean="0"/>
              <a:t>print </a:t>
            </a:r>
            <a:r>
              <a:rPr dirty="0" smtClean="0"/>
              <a:t>backlog</a:t>
            </a:r>
          </a:p>
        </p:txBody>
      </p:sp>
      <p:sp>
        <p:nvSpPr>
          <p:cNvPr id="39938" name="Rectangle 2"/>
          <p:cNvSpPr>
            <a:spLocks/>
          </p:cNvSpPr>
          <p:nvPr/>
        </p:nvSpPr>
        <p:spPr bwMode="auto">
          <a:xfrm>
            <a:off x="628650" y="1435473"/>
            <a:ext cx="3314700" cy="52578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dirty="0" smtClean="0">
                <a:ea typeface="Gill Sans" pitchFamily="80" charset="0"/>
                <a:cs typeface="Gill Sans" pitchFamily="80" charset="0"/>
              </a:rPr>
              <a:t>Задачи</a:t>
            </a:r>
            <a:endParaRPr lang="en-US" dirty="0">
              <a:ea typeface="Gill Sans" pitchFamily="80" charset="0"/>
              <a:cs typeface="Gill Sans" pitchFamily="80" charset="0"/>
            </a:endParaRPr>
          </a:p>
        </p:txBody>
      </p:sp>
      <p:sp>
        <p:nvSpPr>
          <p:cNvPr id="46084" name="Rectangle 3"/>
          <p:cNvSpPr>
            <a:spLocks/>
          </p:cNvSpPr>
          <p:nvPr/>
        </p:nvSpPr>
        <p:spPr bwMode="auto">
          <a:xfrm>
            <a:off x="628650" y="1961253"/>
            <a:ext cx="3330164" cy="525780"/>
          </a:xfrm>
          <a:prstGeom prst="rect">
            <a:avLst/>
          </a:prstGeom>
          <a:solidFill>
            <a:srgbClr val="E6E6E6"/>
          </a:solidFill>
          <a:ln w="25400">
            <a:solidFill>
              <a:schemeClr val="tx1"/>
            </a:solidFill>
            <a:miter lim="800000"/>
            <a:headEnd/>
            <a:tailEnd/>
          </a:ln>
        </p:spPr>
        <p:txBody>
          <a:bodyPr lIns="57147" tIns="57147" rIns="57147" bIns="57147" anchor="ctr"/>
          <a:lstStyle/>
          <a:p>
            <a:pPr algn="l"/>
            <a:r>
              <a:rPr lang="ru-RU" dirty="0" smtClean="0"/>
              <a:t>Кодирование</a:t>
            </a:r>
            <a:r>
              <a:rPr lang="en-US" dirty="0" smtClean="0"/>
              <a:t> </a:t>
            </a:r>
            <a:r>
              <a:rPr lang="en-US" dirty="0" smtClean="0"/>
              <a:t>UI</a:t>
            </a:r>
            <a:endParaRPr lang="en-US" dirty="0"/>
          </a:p>
        </p:txBody>
      </p:sp>
      <p:sp>
        <p:nvSpPr>
          <p:cNvPr id="46085" name="Rectangle 4"/>
          <p:cNvSpPr>
            <a:spLocks/>
          </p:cNvSpPr>
          <p:nvPr/>
        </p:nvSpPr>
        <p:spPr bwMode="auto">
          <a:xfrm>
            <a:off x="628650" y="2487033"/>
            <a:ext cx="3314700" cy="525780"/>
          </a:xfrm>
          <a:prstGeom prst="rect">
            <a:avLst/>
          </a:prstGeom>
          <a:solidFill>
            <a:srgbClr val="E6E6E6"/>
          </a:solidFill>
          <a:ln w="25400">
            <a:solidFill>
              <a:schemeClr val="tx1"/>
            </a:solidFill>
            <a:miter lim="800000"/>
            <a:headEnd/>
            <a:tailEnd/>
          </a:ln>
        </p:spPr>
        <p:txBody>
          <a:bodyPr lIns="57147" tIns="57147" rIns="57147" bIns="57147" anchor="ctr"/>
          <a:lstStyle/>
          <a:p>
            <a:pPr algn="l"/>
            <a:r>
              <a:rPr lang="ru-RU" dirty="0" smtClean="0"/>
              <a:t>Кодирование </a:t>
            </a:r>
            <a:r>
              <a:rPr lang="en-US" dirty="0" smtClean="0"/>
              <a:t>middle </a:t>
            </a:r>
            <a:r>
              <a:rPr lang="en-US" dirty="0"/>
              <a:t>tier</a:t>
            </a:r>
          </a:p>
        </p:txBody>
      </p:sp>
      <p:sp>
        <p:nvSpPr>
          <p:cNvPr id="46086" name="Rectangle 5"/>
          <p:cNvSpPr>
            <a:spLocks/>
          </p:cNvSpPr>
          <p:nvPr/>
        </p:nvSpPr>
        <p:spPr bwMode="auto">
          <a:xfrm>
            <a:off x="628650" y="3012813"/>
            <a:ext cx="3314700" cy="525780"/>
          </a:xfrm>
          <a:prstGeom prst="rect">
            <a:avLst/>
          </a:prstGeom>
          <a:solidFill>
            <a:srgbClr val="E6E6E6"/>
          </a:solidFill>
          <a:ln w="25400">
            <a:solidFill>
              <a:schemeClr val="tx1"/>
            </a:solidFill>
            <a:miter lim="800000"/>
            <a:headEnd/>
            <a:tailEnd/>
          </a:ln>
        </p:spPr>
        <p:txBody>
          <a:bodyPr lIns="57147" tIns="57147" rIns="57147" bIns="57147" anchor="ctr"/>
          <a:lstStyle/>
          <a:p>
            <a:pPr algn="l"/>
            <a:r>
              <a:rPr lang="ru-RU" dirty="0" smtClean="0"/>
              <a:t>Тестирование </a:t>
            </a:r>
            <a:r>
              <a:rPr lang="en-US" dirty="0" smtClean="0"/>
              <a:t>middle </a:t>
            </a:r>
            <a:r>
              <a:rPr lang="en-US" dirty="0"/>
              <a:t>tier</a:t>
            </a:r>
          </a:p>
        </p:txBody>
      </p:sp>
      <p:sp>
        <p:nvSpPr>
          <p:cNvPr id="46087" name="Rectangle 6"/>
          <p:cNvSpPr>
            <a:spLocks/>
          </p:cNvSpPr>
          <p:nvPr/>
        </p:nvSpPr>
        <p:spPr bwMode="auto">
          <a:xfrm>
            <a:off x="628650" y="3538593"/>
            <a:ext cx="3314700" cy="525780"/>
          </a:xfrm>
          <a:prstGeom prst="rect">
            <a:avLst/>
          </a:prstGeom>
          <a:solidFill>
            <a:srgbClr val="E6E6E6"/>
          </a:solidFill>
          <a:ln w="25400">
            <a:solidFill>
              <a:schemeClr val="tx1"/>
            </a:solidFill>
            <a:miter lim="800000"/>
            <a:headEnd/>
            <a:tailEnd/>
          </a:ln>
        </p:spPr>
        <p:txBody>
          <a:bodyPr lIns="57147" tIns="57147" rIns="57147" bIns="57147" anchor="ctr"/>
          <a:lstStyle/>
          <a:p>
            <a:pPr algn="l"/>
            <a:r>
              <a:rPr lang="ru-RU" dirty="0" smtClean="0"/>
              <a:t>Написание </a:t>
            </a:r>
            <a:r>
              <a:rPr lang="en-US" dirty="0" smtClean="0"/>
              <a:t>online </a:t>
            </a:r>
            <a:r>
              <a:rPr lang="en-US" dirty="0"/>
              <a:t>help</a:t>
            </a:r>
          </a:p>
        </p:txBody>
      </p:sp>
      <p:sp>
        <p:nvSpPr>
          <p:cNvPr id="46088" name="Rectangle 7"/>
          <p:cNvSpPr>
            <a:spLocks/>
          </p:cNvSpPr>
          <p:nvPr/>
        </p:nvSpPr>
        <p:spPr bwMode="auto">
          <a:xfrm>
            <a:off x="628650" y="4064373"/>
            <a:ext cx="3314700" cy="525780"/>
          </a:xfrm>
          <a:prstGeom prst="rect">
            <a:avLst/>
          </a:prstGeom>
          <a:solidFill>
            <a:srgbClr val="E6E6E6"/>
          </a:solidFill>
          <a:ln w="25400">
            <a:solidFill>
              <a:schemeClr val="tx1"/>
            </a:solidFill>
            <a:miter lim="800000"/>
            <a:headEnd/>
            <a:tailEnd/>
          </a:ln>
        </p:spPr>
        <p:txBody>
          <a:bodyPr lIns="57147" tIns="57147" rIns="57147" bIns="57147" anchor="ctr"/>
          <a:lstStyle/>
          <a:p>
            <a:pPr algn="l"/>
            <a:r>
              <a:rPr lang="ru-RU" dirty="0" smtClean="0"/>
              <a:t>Написание спец класса</a:t>
            </a:r>
            <a:endParaRPr lang="en-US" dirty="0"/>
          </a:p>
        </p:txBody>
      </p:sp>
      <p:sp>
        <p:nvSpPr>
          <p:cNvPr id="39944" name="Rectangle 8"/>
          <p:cNvSpPr>
            <a:spLocks/>
          </p:cNvSpPr>
          <p:nvPr/>
        </p:nvSpPr>
        <p:spPr bwMode="auto">
          <a:xfrm>
            <a:off x="3943350" y="1435473"/>
            <a:ext cx="914400" cy="52578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dirty="0" smtClean="0">
                <a:ea typeface="Gill Sans" pitchFamily="80" charset="0"/>
                <a:cs typeface="Gill Sans" pitchFamily="80" charset="0"/>
              </a:rPr>
              <a:t>Пн</a:t>
            </a:r>
            <a:endParaRPr lang="en-US" dirty="0">
              <a:ea typeface="Gill Sans" pitchFamily="80" charset="0"/>
              <a:cs typeface="Gill Sans" pitchFamily="80" charset="0"/>
            </a:endParaRPr>
          </a:p>
        </p:txBody>
      </p:sp>
      <p:grpSp>
        <p:nvGrpSpPr>
          <p:cNvPr id="2" name="Group 9"/>
          <p:cNvGrpSpPr>
            <a:grpSpLocks/>
          </p:cNvGrpSpPr>
          <p:nvPr/>
        </p:nvGrpSpPr>
        <p:grpSpPr bwMode="auto">
          <a:xfrm>
            <a:off x="3943350" y="1961253"/>
            <a:ext cx="914400" cy="2628900"/>
            <a:chOff x="0" y="0"/>
            <a:chExt cx="640" cy="1840"/>
          </a:xfrm>
        </p:grpSpPr>
        <p:sp>
          <p:nvSpPr>
            <p:cNvPr id="46125" name="Rectangle 10"/>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sp>
          <p:nvSpPr>
            <p:cNvPr id="46126" name="Rectangle 11"/>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16</a:t>
              </a:r>
            </a:p>
          </p:txBody>
        </p:sp>
        <p:sp>
          <p:nvSpPr>
            <p:cNvPr id="46127" name="Rectangle 12"/>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sp>
          <p:nvSpPr>
            <p:cNvPr id="46128" name="Rectangle 13"/>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12</a:t>
              </a:r>
            </a:p>
          </p:txBody>
        </p:sp>
        <p:sp>
          <p:nvSpPr>
            <p:cNvPr id="46129" name="Rectangle 14"/>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grpSp>
      <p:sp>
        <p:nvSpPr>
          <p:cNvPr id="39951" name="Rectangle 15"/>
          <p:cNvSpPr>
            <a:spLocks/>
          </p:cNvSpPr>
          <p:nvPr/>
        </p:nvSpPr>
        <p:spPr bwMode="auto">
          <a:xfrm>
            <a:off x="4857750" y="1435473"/>
            <a:ext cx="914400" cy="52578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dirty="0" smtClean="0">
                <a:ea typeface="Gill Sans" pitchFamily="80" charset="0"/>
                <a:cs typeface="Gill Sans" pitchFamily="80" charset="0"/>
              </a:rPr>
              <a:t>Вт</a:t>
            </a:r>
            <a:endParaRPr lang="en-US" dirty="0">
              <a:ea typeface="Gill Sans" pitchFamily="80" charset="0"/>
              <a:cs typeface="Gill Sans" pitchFamily="80" charset="0"/>
            </a:endParaRPr>
          </a:p>
        </p:txBody>
      </p:sp>
      <p:grpSp>
        <p:nvGrpSpPr>
          <p:cNvPr id="3" name="Group 16"/>
          <p:cNvGrpSpPr>
            <a:grpSpLocks/>
          </p:cNvGrpSpPr>
          <p:nvPr/>
        </p:nvGrpSpPr>
        <p:grpSpPr bwMode="auto">
          <a:xfrm>
            <a:off x="4857750" y="1961253"/>
            <a:ext cx="914400" cy="2628900"/>
            <a:chOff x="0" y="0"/>
            <a:chExt cx="640" cy="1840"/>
          </a:xfrm>
        </p:grpSpPr>
        <p:sp>
          <p:nvSpPr>
            <p:cNvPr id="46120" name="Rectangle 17"/>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4</a:t>
              </a:r>
            </a:p>
          </p:txBody>
        </p:sp>
        <p:sp>
          <p:nvSpPr>
            <p:cNvPr id="46121" name="Rectangle 18"/>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12</a:t>
              </a:r>
            </a:p>
          </p:txBody>
        </p:sp>
        <p:sp>
          <p:nvSpPr>
            <p:cNvPr id="46122" name="Rectangle 19"/>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16</a:t>
              </a:r>
            </a:p>
          </p:txBody>
        </p:sp>
        <p:sp>
          <p:nvSpPr>
            <p:cNvPr id="46123" name="Rectangle 20"/>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24" name="Rectangle 21"/>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grpSp>
      <p:sp>
        <p:nvSpPr>
          <p:cNvPr id="39958" name="Rectangle 22"/>
          <p:cNvSpPr>
            <a:spLocks/>
          </p:cNvSpPr>
          <p:nvPr/>
        </p:nvSpPr>
        <p:spPr bwMode="auto">
          <a:xfrm>
            <a:off x="5772150" y="1435473"/>
            <a:ext cx="914400" cy="52578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dirty="0" smtClean="0">
                <a:ea typeface="Gill Sans" pitchFamily="80" charset="0"/>
                <a:cs typeface="Gill Sans" pitchFamily="80" charset="0"/>
              </a:rPr>
              <a:t>Ср</a:t>
            </a:r>
            <a:endParaRPr lang="en-US" dirty="0">
              <a:ea typeface="Gill Sans" pitchFamily="80" charset="0"/>
              <a:cs typeface="Gill Sans" pitchFamily="80" charset="0"/>
            </a:endParaRPr>
          </a:p>
        </p:txBody>
      </p:sp>
      <p:sp>
        <p:nvSpPr>
          <p:cNvPr id="39959" name="Rectangle 23"/>
          <p:cNvSpPr>
            <a:spLocks/>
          </p:cNvSpPr>
          <p:nvPr/>
        </p:nvSpPr>
        <p:spPr bwMode="auto">
          <a:xfrm>
            <a:off x="6686550" y="1435473"/>
            <a:ext cx="914400" cy="52578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dirty="0" smtClean="0">
                <a:ea typeface="Gill Sans" pitchFamily="80" charset="0"/>
                <a:cs typeface="Gill Sans" pitchFamily="80" charset="0"/>
              </a:rPr>
              <a:t>Чт</a:t>
            </a:r>
            <a:endParaRPr lang="en-US" dirty="0">
              <a:ea typeface="Gill Sans" pitchFamily="80" charset="0"/>
              <a:cs typeface="Gill Sans" pitchFamily="80" charset="0"/>
            </a:endParaRPr>
          </a:p>
        </p:txBody>
      </p:sp>
      <p:grpSp>
        <p:nvGrpSpPr>
          <p:cNvPr id="4" name="Group 24"/>
          <p:cNvGrpSpPr>
            <a:grpSpLocks/>
          </p:cNvGrpSpPr>
          <p:nvPr/>
        </p:nvGrpSpPr>
        <p:grpSpPr bwMode="auto">
          <a:xfrm>
            <a:off x="6686550" y="1961253"/>
            <a:ext cx="914400" cy="3154680"/>
            <a:chOff x="0" y="0"/>
            <a:chExt cx="640" cy="2208"/>
          </a:xfrm>
        </p:grpSpPr>
        <p:sp>
          <p:nvSpPr>
            <p:cNvPr id="46114" name="Rectangle 25"/>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15" name="Rectangle 26"/>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4</a:t>
              </a:r>
            </a:p>
          </p:txBody>
        </p:sp>
        <p:sp>
          <p:nvSpPr>
            <p:cNvPr id="46116" name="Rectangle 27"/>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11</a:t>
              </a:r>
            </a:p>
          </p:txBody>
        </p:sp>
        <p:sp>
          <p:nvSpPr>
            <p:cNvPr id="46117" name="Rectangle 28"/>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18" name="Rectangle 29"/>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sp>
          <p:nvSpPr>
            <p:cNvPr id="46119" name="Rectangle 30"/>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4</a:t>
              </a:r>
            </a:p>
          </p:txBody>
        </p:sp>
      </p:grpSp>
      <p:sp>
        <p:nvSpPr>
          <p:cNvPr id="39967" name="Rectangle 31"/>
          <p:cNvSpPr>
            <a:spLocks/>
          </p:cNvSpPr>
          <p:nvPr/>
        </p:nvSpPr>
        <p:spPr bwMode="auto">
          <a:xfrm>
            <a:off x="7600949" y="1435473"/>
            <a:ext cx="897591" cy="52578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dirty="0" smtClean="0">
                <a:ea typeface="Gill Sans" pitchFamily="80" charset="0"/>
                <a:cs typeface="Gill Sans" pitchFamily="80" charset="0"/>
              </a:rPr>
              <a:t>Пт</a:t>
            </a:r>
            <a:endParaRPr lang="en-US" dirty="0">
              <a:ea typeface="Gill Sans" pitchFamily="80" charset="0"/>
              <a:cs typeface="Gill Sans" pitchFamily="80" charset="0"/>
            </a:endParaRPr>
          </a:p>
        </p:txBody>
      </p:sp>
      <p:grpSp>
        <p:nvGrpSpPr>
          <p:cNvPr id="5" name="Group 32"/>
          <p:cNvGrpSpPr>
            <a:grpSpLocks/>
          </p:cNvGrpSpPr>
          <p:nvPr/>
        </p:nvGrpSpPr>
        <p:grpSpPr bwMode="auto">
          <a:xfrm>
            <a:off x="7600951" y="1961253"/>
            <a:ext cx="898635" cy="3154680"/>
            <a:chOff x="0" y="0"/>
            <a:chExt cx="640" cy="2208"/>
          </a:xfrm>
        </p:grpSpPr>
        <p:sp>
          <p:nvSpPr>
            <p:cNvPr id="46108" name="Rectangle 33"/>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09" name="Rectangle 34"/>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10" name="Rectangle 35"/>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sp>
          <p:nvSpPr>
            <p:cNvPr id="46111" name="Rectangle 36"/>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12" name="Rectangle 37"/>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sp>
          <p:nvSpPr>
            <p:cNvPr id="46113" name="Rectangle 38"/>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a:lstStyle/>
            <a:p>
              <a:endParaRPr lang="en-US"/>
            </a:p>
          </p:txBody>
        </p:sp>
      </p:grpSp>
      <p:grpSp>
        <p:nvGrpSpPr>
          <p:cNvPr id="6" name="Group 39"/>
          <p:cNvGrpSpPr>
            <a:grpSpLocks/>
          </p:cNvGrpSpPr>
          <p:nvPr/>
        </p:nvGrpSpPr>
        <p:grpSpPr bwMode="auto">
          <a:xfrm>
            <a:off x="628650" y="1961253"/>
            <a:ext cx="6057900" cy="3154680"/>
            <a:chOff x="0" y="0"/>
            <a:chExt cx="4240" cy="2208"/>
          </a:xfrm>
        </p:grpSpPr>
        <p:sp>
          <p:nvSpPr>
            <p:cNvPr id="46099" name="Rectangle 40"/>
            <p:cNvSpPr>
              <a:spLocks/>
            </p:cNvSpPr>
            <p:nvPr/>
          </p:nvSpPr>
          <p:spPr bwMode="auto">
            <a:xfrm>
              <a:off x="0" y="1840"/>
              <a:ext cx="2320" cy="368"/>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ru-RU" dirty="0" smtClean="0"/>
                <a:t>Добавить </a:t>
              </a:r>
              <a:r>
                <a:rPr lang="en-US" dirty="0" smtClean="0"/>
                <a:t>error </a:t>
              </a:r>
              <a:r>
                <a:rPr lang="en-US" dirty="0"/>
                <a:t>logging</a:t>
              </a:r>
            </a:p>
          </p:txBody>
        </p:sp>
        <p:sp>
          <p:nvSpPr>
            <p:cNvPr id="46100" name="Rectangle 41"/>
            <p:cNvSpPr>
              <a:spLocks/>
            </p:cNvSpPr>
            <p:nvPr/>
          </p:nvSpPr>
          <p:spPr bwMode="auto">
            <a:xfrm>
              <a:off x="2320" y="1840"/>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01" name="Rectangle 42"/>
            <p:cNvSpPr>
              <a:spLocks/>
            </p:cNvSpPr>
            <p:nvPr/>
          </p:nvSpPr>
          <p:spPr bwMode="auto">
            <a:xfrm>
              <a:off x="2960" y="1840"/>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02" name="Rectangle 43"/>
            <p:cNvSpPr>
              <a:spLocks/>
            </p:cNvSpPr>
            <p:nvPr/>
          </p:nvSpPr>
          <p:spPr bwMode="auto">
            <a:xfrm>
              <a:off x="3600" y="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sp>
          <p:nvSpPr>
            <p:cNvPr id="46103" name="Rectangle 44"/>
            <p:cNvSpPr>
              <a:spLocks/>
            </p:cNvSpPr>
            <p:nvPr/>
          </p:nvSpPr>
          <p:spPr bwMode="auto">
            <a:xfrm>
              <a:off x="3600" y="368"/>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10</a:t>
              </a:r>
            </a:p>
          </p:txBody>
        </p:sp>
        <p:sp>
          <p:nvSpPr>
            <p:cNvPr id="46104" name="Rectangle 45"/>
            <p:cNvSpPr>
              <a:spLocks/>
            </p:cNvSpPr>
            <p:nvPr/>
          </p:nvSpPr>
          <p:spPr bwMode="auto">
            <a:xfrm>
              <a:off x="360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16</a:t>
              </a:r>
            </a:p>
          </p:txBody>
        </p:sp>
        <p:sp>
          <p:nvSpPr>
            <p:cNvPr id="46105" name="Rectangle 46"/>
            <p:cNvSpPr>
              <a:spLocks/>
            </p:cNvSpPr>
            <p:nvPr/>
          </p:nvSpPr>
          <p:spPr bwMode="auto">
            <a:xfrm>
              <a:off x="3600" y="1104"/>
              <a:ext cx="640" cy="368"/>
            </a:xfrm>
            <a:prstGeom prst="rect">
              <a:avLst/>
            </a:prstGeom>
            <a:solidFill>
              <a:srgbClr val="E6E6E6"/>
            </a:solidFill>
            <a:ln w="25400">
              <a:solidFill>
                <a:schemeClr val="tx1"/>
              </a:solidFill>
              <a:miter lim="800000"/>
              <a:headEnd/>
              <a:tailEnd/>
            </a:ln>
          </p:spPr>
          <p:txBody>
            <a:bodyPr/>
            <a:lstStyle/>
            <a:p>
              <a:endParaRPr lang="en-US"/>
            </a:p>
          </p:txBody>
        </p:sp>
        <p:sp>
          <p:nvSpPr>
            <p:cNvPr id="46106" name="Rectangle 47"/>
            <p:cNvSpPr>
              <a:spLocks/>
            </p:cNvSpPr>
            <p:nvPr/>
          </p:nvSpPr>
          <p:spPr bwMode="auto">
            <a:xfrm>
              <a:off x="360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sp>
          <p:nvSpPr>
            <p:cNvPr id="46107" name="Rectangle 48"/>
            <p:cNvSpPr>
              <a:spLocks/>
            </p:cNvSpPr>
            <p:nvPr/>
          </p:nvSpPr>
          <p:spPr bwMode="auto">
            <a:xfrm>
              <a:off x="3600" y="184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dirty="0"/>
                <a:t>8</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7" y="5249732"/>
            <a:ext cx="5306209" cy="1376979"/>
          </a:xfrm>
        </p:spPr>
        <p:txBody>
          <a:bodyPr>
            <a:noAutofit/>
          </a:bodyPr>
          <a:lstStyle/>
          <a:p>
            <a:r>
              <a:rPr lang="ru-RU" sz="2800" dirty="0" smtClean="0"/>
              <a:t>Как product owner </a:t>
            </a:r>
            <a:r>
              <a:rPr lang="ru-RU" sz="2800" dirty="0" smtClean="0"/>
              <a:t>управляет тем, </a:t>
            </a:r>
            <a:r>
              <a:rPr lang="ru-RU" sz="2800" dirty="0" smtClean="0"/>
              <a:t>какие истории попадут в спринт?</a:t>
            </a:r>
            <a:endParaRPr lang="en-US" sz="2800" dirty="0"/>
          </a:p>
        </p:txBody>
      </p:sp>
      <p:pic>
        <p:nvPicPr>
          <p:cNvPr id="95234" name="Picture 2"/>
          <p:cNvPicPr>
            <a:picLocks noGrp="1" noChangeAspect="1" noChangeArrowheads="1"/>
          </p:cNvPicPr>
          <p:nvPr>
            <p:ph idx="1"/>
          </p:nvPr>
        </p:nvPicPr>
        <p:blipFill>
          <a:blip r:embed="rId2"/>
          <a:srcRect/>
          <a:stretch>
            <a:fillRect/>
          </a:stretch>
        </p:blipFill>
        <p:spPr bwMode="auto">
          <a:xfrm>
            <a:off x="471030" y="472943"/>
            <a:ext cx="2933700" cy="2000250"/>
          </a:xfrm>
          <a:prstGeom prst="rect">
            <a:avLst/>
          </a:prstGeom>
          <a:noFill/>
          <a:ln w="9525">
            <a:noFill/>
            <a:miter lim="800000"/>
            <a:headEnd/>
            <a:tailEnd/>
          </a:ln>
        </p:spPr>
      </p:pic>
      <p:sp>
        <p:nvSpPr>
          <p:cNvPr id="5" name="Rectangle 4"/>
          <p:cNvSpPr/>
          <p:nvPr/>
        </p:nvSpPr>
        <p:spPr>
          <a:xfrm>
            <a:off x="3539265" y="433931"/>
            <a:ext cx="5228217" cy="830997"/>
          </a:xfrm>
          <a:prstGeom prst="rect">
            <a:avLst/>
          </a:prstGeom>
        </p:spPr>
        <p:txBody>
          <a:bodyPr wrap="square">
            <a:spAutoFit/>
          </a:bodyPr>
          <a:lstStyle/>
          <a:p>
            <a:r>
              <a:rPr lang="ru-RU" sz="1200" b="1" u="sng" dirty="0" smtClean="0"/>
              <a:t>Вариант </a:t>
            </a:r>
            <a:r>
              <a:rPr lang="uk-UA" sz="1200" b="1" u="sng" dirty="0" smtClean="0"/>
              <a:t>1</a:t>
            </a:r>
            <a:r>
              <a:rPr lang="ru-RU" sz="1200" dirty="0" smtClean="0"/>
              <a:t> </a:t>
            </a:r>
            <a:r>
              <a:rPr lang="ru-RU" sz="1200" dirty="0" smtClean="0"/>
              <a:t>– изменение приоритетов. Если product owner назначит истории “Г” более высокий приоритет, то команда будет обязана включить её в спринт первой (исключив при этом историю “В”). </a:t>
            </a:r>
            <a:endParaRPr lang="en-US" sz="1200" dirty="0"/>
          </a:p>
        </p:txBody>
      </p:sp>
      <p:sp>
        <p:nvSpPr>
          <p:cNvPr id="6" name="Rectangle 5"/>
          <p:cNvSpPr/>
          <p:nvPr/>
        </p:nvSpPr>
        <p:spPr>
          <a:xfrm>
            <a:off x="451820" y="2517289"/>
            <a:ext cx="5195943" cy="646331"/>
          </a:xfrm>
          <a:prstGeom prst="rect">
            <a:avLst/>
          </a:prstGeom>
        </p:spPr>
        <p:txBody>
          <a:bodyPr wrap="square">
            <a:spAutoFit/>
          </a:bodyPr>
          <a:lstStyle/>
          <a:p>
            <a:r>
              <a:rPr lang="ru-RU" sz="1200" b="1" u="sng" dirty="0" smtClean="0"/>
              <a:t>Вариант 2</a:t>
            </a:r>
            <a:r>
              <a:rPr lang="ru-RU" sz="1200" dirty="0" smtClean="0"/>
              <a:t> </a:t>
            </a:r>
            <a:r>
              <a:rPr lang="ru-RU" sz="1200" dirty="0" smtClean="0"/>
              <a:t>– изменение объёма работ: product owner начинает уменьшать объём истории “А” до тех пор, пока команда не решит, что историю “Г” можно втиснуть в спринт. </a:t>
            </a:r>
            <a:endParaRPr lang="en-US" sz="1200" dirty="0"/>
          </a:p>
        </p:txBody>
      </p:sp>
      <p:pic>
        <p:nvPicPr>
          <p:cNvPr id="95235" name="Picture 3"/>
          <p:cNvPicPr>
            <a:picLocks noChangeAspect="1" noChangeArrowheads="1"/>
          </p:cNvPicPr>
          <p:nvPr/>
        </p:nvPicPr>
        <p:blipFill>
          <a:blip r:embed="rId3"/>
          <a:srcRect/>
          <a:stretch>
            <a:fillRect/>
          </a:stretch>
        </p:blipFill>
        <p:spPr bwMode="auto">
          <a:xfrm>
            <a:off x="5711862" y="1099690"/>
            <a:ext cx="2819400" cy="1990725"/>
          </a:xfrm>
          <a:prstGeom prst="rect">
            <a:avLst/>
          </a:prstGeom>
          <a:noFill/>
          <a:ln w="9525">
            <a:noFill/>
            <a:miter lim="800000"/>
            <a:headEnd/>
            <a:tailEnd/>
          </a:ln>
        </p:spPr>
      </p:pic>
      <p:pic>
        <p:nvPicPr>
          <p:cNvPr id="95236" name="Picture 4"/>
          <p:cNvPicPr>
            <a:picLocks noChangeAspect="1" noChangeArrowheads="1"/>
          </p:cNvPicPr>
          <p:nvPr/>
        </p:nvPicPr>
        <p:blipFill>
          <a:blip r:embed="rId4"/>
          <a:srcRect/>
          <a:stretch>
            <a:fillRect/>
          </a:stretch>
        </p:blipFill>
        <p:spPr bwMode="auto">
          <a:xfrm>
            <a:off x="528974" y="3156193"/>
            <a:ext cx="2771775" cy="1685925"/>
          </a:xfrm>
          <a:prstGeom prst="rect">
            <a:avLst/>
          </a:prstGeom>
          <a:noFill/>
          <a:ln w="9525">
            <a:noFill/>
            <a:miter lim="800000"/>
            <a:headEnd/>
            <a:tailEnd/>
          </a:ln>
        </p:spPr>
      </p:pic>
      <p:sp>
        <p:nvSpPr>
          <p:cNvPr id="9" name="Rectangle 8"/>
          <p:cNvSpPr/>
          <p:nvPr/>
        </p:nvSpPr>
        <p:spPr>
          <a:xfrm>
            <a:off x="3377901" y="3210754"/>
            <a:ext cx="5357308" cy="830997"/>
          </a:xfrm>
          <a:prstGeom prst="rect">
            <a:avLst/>
          </a:prstGeom>
        </p:spPr>
        <p:txBody>
          <a:bodyPr wrap="square">
            <a:spAutoFit/>
          </a:bodyPr>
          <a:lstStyle/>
          <a:p>
            <a:r>
              <a:rPr lang="ru-RU" sz="1200" b="1" u="sng" dirty="0" smtClean="0"/>
              <a:t>Вариант 3</a:t>
            </a:r>
            <a:r>
              <a:rPr lang="ru-RU" sz="1200" dirty="0" smtClean="0"/>
              <a:t> </a:t>
            </a:r>
            <a:r>
              <a:rPr lang="ru-RU" sz="1200" dirty="0" smtClean="0"/>
              <a:t>– разбиение истории. Product owner может решить, что некоторые части истории “А” не так уж и важны. Таким образом, он разбивает историю “А” на две истории “А1″ и “А2″, а затем назначает им разный приоритет. </a:t>
            </a:r>
            <a:endParaRPr lang="en-US" sz="1200" dirty="0"/>
          </a:p>
        </p:txBody>
      </p:sp>
      <p:pic>
        <p:nvPicPr>
          <p:cNvPr id="95237" name="Picture 5"/>
          <p:cNvPicPr>
            <a:picLocks noChangeAspect="1" noChangeArrowheads="1"/>
          </p:cNvPicPr>
          <p:nvPr/>
        </p:nvPicPr>
        <p:blipFill>
          <a:blip r:embed="rId5"/>
          <a:srcRect/>
          <a:stretch>
            <a:fillRect/>
          </a:stretch>
        </p:blipFill>
        <p:spPr bwMode="auto">
          <a:xfrm>
            <a:off x="5917322" y="4092445"/>
            <a:ext cx="2752725" cy="1857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35" y="5273936"/>
            <a:ext cx="8183880" cy="1051560"/>
          </a:xfrm>
        </p:spPr>
        <p:txBody>
          <a:bodyPr>
            <a:normAutofit/>
          </a:bodyPr>
          <a:lstStyle/>
          <a:p>
            <a:r>
              <a:rPr lang="ru-RU" dirty="0" smtClean="0"/>
              <a:t>Интуйтивное Планирование</a:t>
            </a:r>
            <a:endParaRPr lang="en-US" dirty="0"/>
          </a:p>
        </p:txBody>
      </p:sp>
      <p:sp>
        <p:nvSpPr>
          <p:cNvPr id="3" name="Content Placeholder 2"/>
          <p:cNvSpPr>
            <a:spLocks noGrp="1"/>
          </p:cNvSpPr>
          <p:nvPr>
            <p:ph idx="1"/>
          </p:nvPr>
        </p:nvSpPr>
        <p:spPr>
          <a:xfrm>
            <a:off x="502920" y="530351"/>
            <a:ext cx="8183880" cy="5117413"/>
          </a:xfrm>
        </p:spPr>
        <p:txBody>
          <a:bodyPr>
            <a:normAutofit fontScale="92500"/>
          </a:bodyPr>
          <a:lstStyle/>
          <a:p>
            <a:r>
              <a:rPr lang="ru-RU" sz="1200" b="1" dirty="0" smtClean="0"/>
              <a:t>ScrumMaster</a:t>
            </a:r>
            <a:r>
              <a:rPr lang="ru-RU" sz="1200" dirty="0" smtClean="0"/>
              <a:t>: </a:t>
            </a:r>
            <a:r>
              <a:rPr lang="ru-RU" sz="1200" dirty="0" smtClean="0"/>
              <a:t>“Господа, </a:t>
            </a:r>
            <a:r>
              <a:rPr lang="ru-RU" sz="1200" dirty="0" smtClean="0"/>
              <a:t>мы закончим историю “А” в этом спринте?” (Показывает на самую важную историю в product backlog’е) </a:t>
            </a:r>
            <a:endParaRPr lang="ru-RU" sz="1200" dirty="0" smtClean="0"/>
          </a:p>
          <a:p>
            <a:r>
              <a:rPr lang="ru-RU" sz="1200" b="1" dirty="0" smtClean="0"/>
              <a:t>Лена</a:t>
            </a:r>
            <a:r>
              <a:rPr lang="ru-RU" sz="1200" dirty="0" smtClean="0"/>
              <a:t>: </a:t>
            </a:r>
            <a:r>
              <a:rPr lang="ru-RU" sz="1200" dirty="0" smtClean="0"/>
              <a:t>“Конечно, закончим. У нас есть три недели, а это довольно тривиальная функциональность”. </a:t>
            </a:r>
            <a:endParaRPr lang="ru-RU" sz="1200" dirty="0" smtClean="0"/>
          </a:p>
          <a:p>
            <a:r>
              <a:rPr lang="ru-RU" sz="1200" dirty="0" smtClean="0"/>
              <a:t>ScrumMaster</a:t>
            </a:r>
            <a:r>
              <a:rPr lang="ru-RU" sz="1200" dirty="0" smtClean="0"/>
              <a:t>: “Хорошо. А как на счёт истории “Б”?” (Показывает на вторую по важности историю) </a:t>
            </a:r>
            <a:endParaRPr lang="ru-RU" sz="1200" dirty="0" smtClean="0"/>
          </a:p>
          <a:p>
            <a:r>
              <a:rPr lang="ru-RU" sz="1200" b="1" dirty="0" smtClean="0"/>
              <a:t>Оля </a:t>
            </a:r>
            <a:r>
              <a:rPr lang="ru-RU" sz="1200" b="1" dirty="0" smtClean="0"/>
              <a:t>и Лиза </a:t>
            </a:r>
            <a:r>
              <a:rPr lang="ru-RU" sz="1200" dirty="0" smtClean="0"/>
              <a:t>одновременно: “Легко!” </a:t>
            </a:r>
            <a:endParaRPr lang="ru-RU" sz="1200" dirty="0" smtClean="0"/>
          </a:p>
          <a:p>
            <a:r>
              <a:rPr lang="ru-RU" sz="1200" b="1" dirty="0" smtClean="0"/>
              <a:t>ScrumMaster</a:t>
            </a:r>
            <a:r>
              <a:rPr lang="ru-RU" sz="1200" dirty="0" smtClean="0"/>
              <a:t>: “Хорошо. Как на счёт историй “А”, “Б” и “В”?” </a:t>
            </a:r>
            <a:endParaRPr lang="ru-RU" sz="1200" dirty="0" smtClean="0"/>
          </a:p>
          <a:p>
            <a:r>
              <a:rPr lang="ru-RU" sz="1200" b="1" dirty="0" smtClean="0"/>
              <a:t>Сергей</a:t>
            </a:r>
            <a:r>
              <a:rPr lang="ru-RU" sz="1200" dirty="0" smtClean="0"/>
              <a:t> </a:t>
            </a:r>
            <a:r>
              <a:rPr lang="ru-RU" sz="1200" dirty="0" smtClean="0"/>
              <a:t>(обращаясь к product owner): “Нужно ли реализовывать расширенную обработку ошибок для истории “В”?” </a:t>
            </a:r>
            <a:endParaRPr lang="ru-RU" sz="1200" dirty="0" smtClean="0"/>
          </a:p>
          <a:p>
            <a:r>
              <a:rPr lang="ru-RU" sz="1200" b="1" dirty="0" smtClean="0"/>
              <a:t>Product </a:t>
            </a:r>
            <a:r>
              <a:rPr lang="ru-RU" sz="1200" b="1" dirty="0" smtClean="0"/>
              <a:t>owner</a:t>
            </a:r>
            <a:r>
              <a:rPr lang="ru-RU" sz="1200" dirty="0" smtClean="0"/>
              <a:t>: “Нет. Пока хватит базовой”. </a:t>
            </a:r>
            <a:endParaRPr lang="ru-RU" sz="1200" dirty="0" smtClean="0"/>
          </a:p>
          <a:p>
            <a:r>
              <a:rPr lang="ru-RU" sz="1200" b="1" dirty="0" smtClean="0"/>
              <a:t>Сергей</a:t>
            </a:r>
            <a:r>
              <a:rPr lang="ru-RU" sz="1200" dirty="0" smtClean="0"/>
              <a:t>: </a:t>
            </a:r>
            <a:r>
              <a:rPr lang="ru-RU" sz="1200" dirty="0" smtClean="0"/>
              <a:t>“В таком случае историю “В” мы тоже закончим”. </a:t>
            </a:r>
            <a:endParaRPr lang="ru-RU" sz="1200" dirty="0" smtClean="0"/>
          </a:p>
          <a:p>
            <a:r>
              <a:rPr lang="ru-RU" sz="1200" b="1" dirty="0" smtClean="0"/>
              <a:t>ScrumMaster</a:t>
            </a:r>
            <a:r>
              <a:rPr lang="ru-RU" sz="1200" dirty="0" smtClean="0"/>
              <a:t>: “Хорошо, как на счёт истории “Г”?” </a:t>
            </a:r>
            <a:endParaRPr lang="ru-RU" sz="1200" dirty="0" smtClean="0"/>
          </a:p>
          <a:p>
            <a:r>
              <a:rPr lang="ru-RU" sz="1200" b="1" dirty="0" smtClean="0"/>
              <a:t>Лиза</a:t>
            </a:r>
            <a:r>
              <a:rPr lang="ru-RU" sz="1200" dirty="0" smtClean="0"/>
              <a:t>: “Хмм…” </a:t>
            </a:r>
            <a:endParaRPr lang="ru-RU" sz="1200" dirty="0" smtClean="0"/>
          </a:p>
          <a:p>
            <a:r>
              <a:rPr lang="ru-RU" sz="1200" b="1" dirty="0" smtClean="0"/>
              <a:t>Оля</a:t>
            </a:r>
            <a:r>
              <a:rPr lang="ru-RU" sz="1200" dirty="0" smtClean="0"/>
              <a:t>: </a:t>
            </a:r>
            <a:r>
              <a:rPr lang="ru-RU" sz="1200" dirty="0" smtClean="0"/>
              <a:t>“Думаю, что сделаем”. </a:t>
            </a:r>
            <a:endParaRPr lang="ru-RU" sz="1200" dirty="0" smtClean="0"/>
          </a:p>
          <a:p>
            <a:r>
              <a:rPr lang="ru-RU" sz="1200" b="1" dirty="0" smtClean="0"/>
              <a:t>ScrumMaster</a:t>
            </a:r>
            <a:r>
              <a:rPr lang="ru-RU" sz="1200" dirty="0" smtClean="0"/>
              <a:t>: “Вероятность 90% или 50%?” </a:t>
            </a:r>
            <a:endParaRPr lang="ru-RU" sz="1200" dirty="0" smtClean="0"/>
          </a:p>
          <a:p>
            <a:r>
              <a:rPr lang="ru-RU" sz="1200" b="1" dirty="0" smtClean="0"/>
              <a:t>Лиза </a:t>
            </a:r>
            <a:r>
              <a:rPr lang="ru-RU" sz="1200" b="1" dirty="0" smtClean="0"/>
              <a:t>и </a:t>
            </a:r>
            <a:r>
              <a:rPr lang="ru-RU" sz="1200" b="1" dirty="0" smtClean="0"/>
              <a:t>Оля</a:t>
            </a:r>
            <a:r>
              <a:rPr lang="ru-RU" sz="1200" dirty="0" smtClean="0"/>
              <a:t>: </a:t>
            </a:r>
            <a:r>
              <a:rPr lang="ru-RU" sz="1200" dirty="0" smtClean="0"/>
              <a:t>“скорее 90%.” </a:t>
            </a:r>
            <a:endParaRPr lang="ru-RU" sz="1200" dirty="0" smtClean="0"/>
          </a:p>
          <a:p>
            <a:r>
              <a:rPr lang="ru-RU" sz="1200" b="1" dirty="0" smtClean="0"/>
              <a:t>ScrumMaster</a:t>
            </a:r>
            <a:r>
              <a:rPr lang="ru-RU" sz="1200" dirty="0" smtClean="0"/>
              <a:t>: “Хорошо, значит, включаем историю “Г” в этот спринт. Что скажете на счет истории “Д”?” </a:t>
            </a:r>
            <a:endParaRPr lang="ru-RU" sz="1200" dirty="0" smtClean="0"/>
          </a:p>
          <a:p>
            <a:r>
              <a:rPr lang="ru-RU" sz="1200" b="1" dirty="0" smtClean="0"/>
              <a:t>Сергей</a:t>
            </a:r>
            <a:r>
              <a:rPr lang="ru-RU" sz="1200" dirty="0" smtClean="0"/>
              <a:t>: </a:t>
            </a:r>
            <a:r>
              <a:rPr lang="ru-RU" sz="1200" dirty="0" smtClean="0"/>
              <a:t>“Возможно”. </a:t>
            </a:r>
            <a:endParaRPr lang="ru-RU" sz="1200" dirty="0" smtClean="0"/>
          </a:p>
          <a:p>
            <a:r>
              <a:rPr lang="ru-RU" sz="1200" b="1" dirty="0" smtClean="0"/>
              <a:t>ScrumMaster</a:t>
            </a:r>
            <a:r>
              <a:rPr lang="ru-RU" sz="1200" dirty="0" smtClean="0"/>
              <a:t>: “90%? 50%?” Сэм: “Ближе к 50%”. </a:t>
            </a:r>
            <a:endParaRPr lang="ru-RU" sz="1200" dirty="0" smtClean="0"/>
          </a:p>
          <a:p>
            <a:r>
              <a:rPr lang="ru-RU" sz="1200" b="1" dirty="0" smtClean="0"/>
              <a:t>Лиза</a:t>
            </a:r>
            <a:r>
              <a:rPr lang="ru-RU" sz="1200" dirty="0" smtClean="0"/>
              <a:t>: “Сомневаюсь”. </a:t>
            </a:r>
            <a:endParaRPr lang="ru-RU" sz="1200" dirty="0" smtClean="0"/>
          </a:p>
          <a:p>
            <a:r>
              <a:rPr lang="ru-RU" sz="1200" b="1" dirty="0" smtClean="0"/>
              <a:t>ScrumMaster</a:t>
            </a:r>
            <a:r>
              <a:rPr lang="ru-RU" sz="1200" dirty="0" smtClean="0"/>
              <a:t>: “В таком случае, не включаем историю “Д”. </a:t>
            </a:r>
            <a:endParaRPr lang="ru-RU" sz="1200" dirty="0" smtClean="0"/>
          </a:p>
          <a:p>
            <a:r>
              <a:rPr lang="ru-RU" sz="1200" dirty="0" smtClean="0"/>
              <a:t>Обязуемся </a:t>
            </a:r>
            <a:r>
              <a:rPr lang="ru-RU" sz="1200" dirty="0" smtClean="0"/>
              <a:t>реализовать истории “А”,”Б”,”В” и “Г”. Конечно, если успеем, то реализуем и историю “Д”, однако не стоит на это расчитывать. Поэтому историю “Д” исключаем из плана спринта. Согласны?” </a:t>
            </a:r>
            <a:endParaRPr lang="ru-RU" sz="1200" dirty="0" smtClean="0"/>
          </a:p>
          <a:p>
            <a:r>
              <a:rPr lang="ru-RU" sz="1200" b="1" dirty="0" smtClean="0"/>
              <a:t>Все</a:t>
            </a:r>
            <a:r>
              <a:rPr lang="ru-RU" sz="1200" dirty="0" smtClean="0"/>
              <a:t>: “Согласны”. </a:t>
            </a:r>
            <a:endParaRPr lang="ru-RU" sz="1200" dirty="0" smtClean="0"/>
          </a:p>
          <a:p>
            <a:pPr>
              <a:buNone/>
            </a:pPr>
            <a:r>
              <a:rPr lang="ru-RU" sz="1200" b="1" dirty="0" smtClean="0"/>
              <a:t>Интуитивное </a:t>
            </a:r>
            <a:r>
              <a:rPr lang="ru-RU" sz="1200" b="1" dirty="0" smtClean="0"/>
              <a:t>планирование хорошо работает для маленьких команд и коротких спринтов.</a:t>
            </a:r>
            <a:endParaRPr lang="en-US" sz="1200" b="1"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50" y="5464884"/>
            <a:ext cx="8183880" cy="817581"/>
          </a:xfrm>
        </p:spPr>
        <p:txBody>
          <a:bodyPr>
            <a:noAutofit/>
          </a:bodyPr>
          <a:lstStyle/>
          <a:p>
            <a:r>
              <a:rPr lang="ru-RU" sz="2800" dirty="0" smtClean="0"/>
              <a:t>Планирование, основанное на методе оценки производительности</a:t>
            </a:r>
            <a:endParaRPr lang="en-US" sz="2800" dirty="0"/>
          </a:p>
        </p:txBody>
      </p:sp>
      <p:sp>
        <p:nvSpPr>
          <p:cNvPr id="3" name="Content Placeholder 2"/>
          <p:cNvSpPr>
            <a:spLocks noGrp="1"/>
          </p:cNvSpPr>
          <p:nvPr>
            <p:ph idx="1"/>
          </p:nvPr>
        </p:nvSpPr>
        <p:spPr>
          <a:xfrm>
            <a:off x="502920" y="530352"/>
            <a:ext cx="8183880" cy="2610881"/>
          </a:xfrm>
        </p:spPr>
        <p:txBody>
          <a:bodyPr>
            <a:normAutofit fontScale="92500" lnSpcReduction="20000"/>
          </a:bodyPr>
          <a:lstStyle/>
          <a:p>
            <a:pPr>
              <a:buNone/>
            </a:pPr>
            <a:r>
              <a:rPr lang="ru-RU" dirty="0" smtClean="0"/>
              <a:t>Этапы</a:t>
            </a:r>
            <a:endParaRPr lang="en-US" dirty="0" smtClean="0"/>
          </a:p>
          <a:p>
            <a:pPr marL="514350" indent="-514350">
              <a:buFont typeface="+mj-lt"/>
              <a:buAutoNum type="arabicPeriod"/>
            </a:pPr>
            <a:r>
              <a:rPr lang="ru-RU" dirty="0" smtClean="0"/>
              <a:t>Определить </a:t>
            </a:r>
            <a:r>
              <a:rPr lang="ru-RU" i="1" dirty="0" smtClean="0"/>
              <a:t>прогнозируемую производительность. </a:t>
            </a:r>
          </a:p>
          <a:p>
            <a:pPr marL="514350" indent="-514350">
              <a:buFont typeface="+mj-lt"/>
              <a:buAutoNum type="arabicPeriod"/>
            </a:pPr>
            <a:endParaRPr lang="en-US" dirty="0" smtClean="0"/>
          </a:p>
          <a:p>
            <a:pPr marL="514350" indent="-514350">
              <a:buFont typeface="+mj-lt"/>
              <a:buAutoNum type="arabicPeriod"/>
            </a:pPr>
            <a:r>
              <a:rPr lang="ru-RU" dirty="0" smtClean="0"/>
              <a:t>Посчитать, сколько историй вы можете добавить без превышения прогнозируемой производительности. </a:t>
            </a:r>
          </a:p>
          <a:p>
            <a:pPr>
              <a:buNone/>
            </a:pPr>
            <a:endParaRPr lang="ru-RU" dirty="0" smtClean="0"/>
          </a:p>
        </p:txBody>
      </p:sp>
      <p:sp>
        <p:nvSpPr>
          <p:cNvPr id="5" name="Rectangle 4"/>
          <p:cNvSpPr/>
          <p:nvPr/>
        </p:nvSpPr>
        <p:spPr>
          <a:xfrm>
            <a:off x="607806" y="3756692"/>
            <a:ext cx="7729370" cy="1200329"/>
          </a:xfrm>
          <a:prstGeom prst="rect">
            <a:avLst/>
          </a:prstGeom>
        </p:spPr>
        <p:txBody>
          <a:bodyPr wrap="square">
            <a:spAutoFit/>
          </a:bodyPr>
          <a:lstStyle/>
          <a:p>
            <a:pPr>
              <a:buNone/>
            </a:pPr>
            <a:r>
              <a:rPr lang="ru-RU" dirty="0" smtClean="0"/>
              <a:t>Производительность является мерой “количества выполненной работы”. Она рассчитывается как сумма первоначальных оценок всех историй, которые были реализованы в течение спринта.</a:t>
            </a:r>
            <a:endParaRPr lang="en-US"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263179"/>
            <a:ext cx="8183880" cy="1051560"/>
          </a:xfrm>
        </p:spPr>
        <p:txBody>
          <a:bodyPr>
            <a:normAutofit/>
          </a:bodyPr>
          <a:lstStyle/>
          <a:p>
            <a:r>
              <a:rPr lang="ru-RU" sz="2800" dirty="0" smtClean="0"/>
              <a:t>Планирование, основанное на методе </a:t>
            </a:r>
            <a:r>
              <a:rPr lang="ru-RU" sz="2800" dirty="0" smtClean="0"/>
              <a:t>оценки производительности</a:t>
            </a:r>
            <a:endParaRPr lang="en-US" sz="2800" dirty="0"/>
          </a:p>
        </p:txBody>
      </p:sp>
      <p:pic>
        <p:nvPicPr>
          <p:cNvPr id="96258" name="Picture 2"/>
          <p:cNvPicPr>
            <a:picLocks noGrp="1" noChangeAspect="1" noChangeArrowheads="1"/>
          </p:cNvPicPr>
          <p:nvPr>
            <p:ph idx="1"/>
          </p:nvPr>
        </p:nvPicPr>
        <p:blipFill>
          <a:blip r:embed="rId2"/>
          <a:srcRect/>
          <a:stretch>
            <a:fillRect/>
          </a:stretch>
        </p:blipFill>
        <p:spPr bwMode="auto">
          <a:xfrm>
            <a:off x="1105339" y="1060916"/>
            <a:ext cx="7000875" cy="1943100"/>
          </a:xfrm>
          <a:prstGeom prst="rect">
            <a:avLst/>
          </a:prstGeom>
          <a:noFill/>
          <a:ln w="9525">
            <a:noFill/>
            <a:miter lim="800000"/>
            <a:headEnd/>
            <a:tailEnd/>
          </a:ln>
        </p:spPr>
      </p:pic>
      <p:sp>
        <p:nvSpPr>
          <p:cNvPr id="5" name="Rectangle 4"/>
          <p:cNvSpPr/>
          <p:nvPr/>
        </p:nvSpPr>
        <p:spPr>
          <a:xfrm>
            <a:off x="602428" y="3228219"/>
            <a:ext cx="7917628" cy="923330"/>
          </a:xfrm>
          <a:prstGeom prst="rect">
            <a:avLst/>
          </a:prstGeom>
        </p:spPr>
        <p:txBody>
          <a:bodyPr wrap="square">
            <a:spAutoFit/>
          </a:bodyPr>
          <a:lstStyle/>
          <a:p>
            <a:pPr algn="ctr"/>
            <a:r>
              <a:rPr lang="ru-RU" dirty="0" smtClean="0"/>
              <a:t>Производительность даёт нам следущее: </a:t>
            </a:r>
            <a:endParaRPr lang="ru-RU" dirty="0" smtClean="0"/>
          </a:p>
          <a:p>
            <a:pPr algn="ctr"/>
            <a:r>
              <a:rPr lang="ru-RU" dirty="0" smtClean="0"/>
              <a:t>“</a:t>
            </a:r>
            <a:r>
              <a:rPr lang="ru-RU" dirty="0" smtClean="0"/>
              <a:t>Независимо от причин, мы имеем разницу между запланированным и выполненным объемом работ”. </a:t>
            </a:r>
            <a:endParaRPr lang="en-US"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46" y="5370755"/>
            <a:ext cx="8447443" cy="1051560"/>
          </a:xfrm>
        </p:spPr>
        <p:txBody>
          <a:bodyPr>
            <a:normAutofit fontScale="90000"/>
          </a:bodyPr>
          <a:lstStyle/>
          <a:p>
            <a:r>
              <a:rPr lang="ru-RU" dirty="0" smtClean="0"/>
              <a:t>Так как же считать производительность</a:t>
            </a:r>
            <a:r>
              <a:rPr lang="en-US" dirty="0" smtClean="0"/>
              <a:t>?</a:t>
            </a:r>
            <a:endParaRPr lang="en-US" dirty="0"/>
          </a:p>
        </p:txBody>
      </p:sp>
      <p:sp>
        <p:nvSpPr>
          <p:cNvPr id="3" name="Content Placeholder 2"/>
          <p:cNvSpPr>
            <a:spLocks noGrp="1"/>
          </p:cNvSpPr>
          <p:nvPr>
            <p:ph idx="1"/>
          </p:nvPr>
        </p:nvSpPr>
        <p:spPr>
          <a:xfrm>
            <a:off x="502920" y="530352"/>
            <a:ext cx="8183880" cy="2406486"/>
          </a:xfrm>
        </p:spPr>
        <p:txBody>
          <a:bodyPr>
            <a:normAutofit fontScale="85000" lnSpcReduction="20000"/>
          </a:bodyPr>
          <a:lstStyle/>
          <a:p>
            <a:r>
              <a:rPr lang="ru-RU" i="1" dirty="0" smtClean="0"/>
              <a:t>Допустим</a:t>
            </a:r>
            <a:r>
              <a:rPr lang="ru-RU" i="1" dirty="0" smtClean="0"/>
              <a:t>, мы планируем трёхнедельный спринт (15 рабочих дней). </a:t>
            </a:r>
            <a:endParaRPr lang="ru-RU" i="1" dirty="0" smtClean="0"/>
          </a:p>
          <a:p>
            <a:r>
              <a:rPr lang="ru-RU" i="1" dirty="0" smtClean="0"/>
              <a:t>Команда </a:t>
            </a:r>
            <a:r>
              <a:rPr lang="ru-RU" i="1" dirty="0" smtClean="0"/>
              <a:t>состоит из </a:t>
            </a:r>
            <a:r>
              <a:rPr lang="ru-RU" i="1" dirty="0" smtClean="0"/>
              <a:t>4-х </a:t>
            </a:r>
            <a:r>
              <a:rPr lang="ru-RU" i="1" dirty="0" smtClean="0"/>
              <a:t>человек. Лиза берёт два отгула. </a:t>
            </a:r>
            <a:endParaRPr lang="ru-RU" i="1" dirty="0" smtClean="0"/>
          </a:p>
          <a:p>
            <a:r>
              <a:rPr lang="uk-UA" i="1" dirty="0" smtClean="0"/>
              <a:t>Денис</a:t>
            </a:r>
            <a:r>
              <a:rPr lang="ru-RU" i="1" dirty="0" smtClean="0"/>
              <a:t> </a:t>
            </a:r>
            <a:r>
              <a:rPr lang="ru-RU" i="1" dirty="0" smtClean="0"/>
              <a:t>сможет уделить проекту только 50% времени плюс берёт один отгул. Сложим всё вместе … </a:t>
            </a:r>
            <a:endParaRPr lang="en-US" dirty="0"/>
          </a:p>
        </p:txBody>
      </p:sp>
      <p:pic>
        <p:nvPicPr>
          <p:cNvPr id="97282" name="Picture 2"/>
          <p:cNvPicPr>
            <a:picLocks noChangeAspect="1" noChangeArrowheads="1"/>
          </p:cNvPicPr>
          <p:nvPr/>
        </p:nvPicPr>
        <p:blipFill>
          <a:blip r:embed="rId2"/>
          <a:srcRect/>
          <a:stretch>
            <a:fillRect/>
          </a:stretch>
        </p:blipFill>
        <p:spPr bwMode="auto">
          <a:xfrm>
            <a:off x="3060926" y="2748132"/>
            <a:ext cx="3079844" cy="1608716"/>
          </a:xfrm>
          <a:prstGeom prst="rect">
            <a:avLst/>
          </a:prstGeom>
          <a:noFill/>
          <a:ln w="9525">
            <a:noFill/>
            <a:miter lim="800000"/>
            <a:headEnd/>
            <a:tailEnd/>
          </a:ln>
        </p:spPr>
      </p:pic>
      <p:pic>
        <p:nvPicPr>
          <p:cNvPr id="97283" name="Picture 3"/>
          <p:cNvPicPr>
            <a:picLocks noChangeAspect="1" noChangeArrowheads="1"/>
          </p:cNvPicPr>
          <p:nvPr/>
        </p:nvPicPr>
        <p:blipFill>
          <a:blip r:embed="rId3"/>
          <a:srcRect/>
          <a:stretch>
            <a:fillRect/>
          </a:stretch>
        </p:blipFill>
        <p:spPr bwMode="auto">
          <a:xfrm>
            <a:off x="721350" y="4587239"/>
            <a:ext cx="7602491" cy="74855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59997"/>
            <a:ext cx="8183880" cy="1051560"/>
          </a:xfrm>
        </p:spPr>
        <p:txBody>
          <a:bodyPr/>
          <a:lstStyle/>
          <a:p>
            <a:r>
              <a:rPr lang="ru-RU" dirty="0" smtClean="0"/>
              <a:t>Что же получаем</a:t>
            </a:r>
            <a:r>
              <a:rPr lang="en-US" dirty="0" smtClean="0"/>
              <a:t>?</a:t>
            </a:r>
            <a:endParaRPr lang="en-US" dirty="0"/>
          </a:p>
        </p:txBody>
      </p:sp>
      <p:sp>
        <p:nvSpPr>
          <p:cNvPr id="4" name="Content Placeholder 3"/>
          <p:cNvSpPr>
            <a:spLocks noGrp="1"/>
          </p:cNvSpPr>
          <p:nvPr>
            <p:ph idx="1"/>
          </p:nvPr>
        </p:nvSpPr>
        <p:spPr>
          <a:xfrm>
            <a:off x="502920" y="530350"/>
            <a:ext cx="8183880" cy="1723549"/>
          </a:xfrm>
          <a:prstGeom prst="rect">
            <a:avLst/>
          </a:prstGeom>
        </p:spPr>
        <p:txBody>
          <a:bodyPr wrap="square">
            <a:spAutoFit/>
          </a:bodyPr>
          <a:lstStyle/>
          <a:p>
            <a:r>
              <a:rPr lang="ru-RU" sz="1400" b="1" dirty="0" smtClean="0"/>
              <a:t>Фокус-фактор – это коэффициент того, насколько команда сфокусирована на своих основных задачах. </a:t>
            </a:r>
            <a:endParaRPr lang="ru-RU" sz="1400" b="1" dirty="0" smtClean="0"/>
          </a:p>
          <a:p>
            <a:pPr lvl="1"/>
            <a:r>
              <a:rPr lang="ru-RU" sz="1400" dirty="0" smtClean="0"/>
              <a:t>Низкий </a:t>
            </a:r>
            <a:r>
              <a:rPr lang="ru-RU" sz="1400" dirty="0" smtClean="0"/>
              <a:t>фокус-фактор может означать, что команда ожидает неоднократного вмешательства в свою работу или предполагает, что оценки слишком оптимистичны. </a:t>
            </a:r>
            <a:endParaRPr lang="ru-RU" sz="1400" dirty="0" smtClean="0"/>
          </a:p>
          <a:p>
            <a:pPr lvl="1"/>
            <a:r>
              <a:rPr lang="ru-RU" sz="1400" dirty="0" smtClean="0"/>
              <a:t>Выбрать </a:t>
            </a:r>
            <a:r>
              <a:rPr lang="ru-RU" sz="1400" dirty="0" smtClean="0"/>
              <a:t>разумный фокус-фактор лучше всего, взяв его из последнего спринта (а ещё лучше – среднее значение за несколько последних спринтов). </a:t>
            </a:r>
            <a:endParaRPr lang="en-US" sz="1400" dirty="0"/>
          </a:p>
        </p:txBody>
      </p:sp>
      <p:pic>
        <p:nvPicPr>
          <p:cNvPr id="98306" name="Picture 2"/>
          <p:cNvPicPr>
            <a:picLocks noChangeAspect="1" noChangeArrowheads="1"/>
          </p:cNvPicPr>
          <p:nvPr/>
        </p:nvPicPr>
        <p:blipFill>
          <a:blip r:embed="rId2"/>
          <a:srcRect/>
          <a:stretch>
            <a:fillRect/>
          </a:stretch>
        </p:blipFill>
        <p:spPr bwMode="auto">
          <a:xfrm>
            <a:off x="2179768" y="2360744"/>
            <a:ext cx="4647698" cy="845036"/>
          </a:xfrm>
          <a:prstGeom prst="rect">
            <a:avLst/>
          </a:prstGeom>
          <a:noFill/>
          <a:ln w="9525">
            <a:noFill/>
            <a:miter lim="800000"/>
            <a:headEnd/>
            <a:tailEnd/>
          </a:ln>
        </p:spPr>
      </p:pic>
      <p:sp>
        <p:nvSpPr>
          <p:cNvPr id="6" name="Rectangle 5"/>
          <p:cNvSpPr/>
          <p:nvPr/>
        </p:nvSpPr>
        <p:spPr>
          <a:xfrm>
            <a:off x="580913" y="3324114"/>
            <a:ext cx="8229600" cy="954107"/>
          </a:xfrm>
          <a:prstGeom prst="rect">
            <a:avLst/>
          </a:prstGeom>
        </p:spPr>
        <p:txBody>
          <a:bodyPr wrap="square">
            <a:spAutoFit/>
          </a:bodyPr>
          <a:lstStyle/>
          <a:p>
            <a:pPr marL="342900" indent="-342900">
              <a:buFont typeface="+mj-lt"/>
              <a:buAutoNum type="arabicPeriod"/>
            </a:pPr>
            <a:r>
              <a:rPr lang="ru-RU" sz="1400" dirty="0" smtClean="0"/>
              <a:t>Итак в </a:t>
            </a:r>
            <a:r>
              <a:rPr lang="ru-RU" sz="1400" dirty="0" smtClean="0"/>
              <a:t>ходе последнего спринта командой из </a:t>
            </a:r>
            <a:r>
              <a:rPr lang="ru-RU" sz="1400" dirty="0" smtClean="0"/>
              <a:t>четырех человек </a:t>
            </a:r>
            <a:r>
              <a:rPr lang="ru-RU" sz="1400" dirty="0" smtClean="0"/>
              <a:t>в составе </a:t>
            </a:r>
            <a:r>
              <a:rPr lang="ru-RU" sz="1400" dirty="0" smtClean="0"/>
              <a:t>Пети, </a:t>
            </a:r>
            <a:r>
              <a:rPr lang="ru-RU" sz="1400" dirty="0" smtClean="0"/>
              <a:t>Лизы </a:t>
            </a:r>
            <a:r>
              <a:rPr lang="en-US" sz="1400" dirty="0" smtClean="0"/>
              <a:t>,</a:t>
            </a:r>
            <a:r>
              <a:rPr lang="ru-RU" sz="1400" dirty="0" smtClean="0"/>
              <a:t>Сергея и Денисв реализовано </a:t>
            </a:r>
            <a:r>
              <a:rPr lang="ru-RU" sz="1400" dirty="0" smtClean="0"/>
              <a:t>18 story point’ов. </a:t>
            </a:r>
            <a:endParaRPr lang="ru-RU" sz="1400" dirty="0" smtClean="0"/>
          </a:p>
          <a:p>
            <a:pPr marL="342900" indent="-342900">
              <a:buFont typeface="+mj-lt"/>
              <a:buAutoNum type="arabicPeriod"/>
            </a:pPr>
            <a:r>
              <a:rPr lang="ru-RU" sz="1400" dirty="0" smtClean="0"/>
              <a:t>Продолжительность </a:t>
            </a:r>
            <a:r>
              <a:rPr lang="ru-RU" sz="1400" dirty="0" smtClean="0"/>
              <a:t>спринта была 3 недели, что составляет 45 человеко-дней. </a:t>
            </a:r>
            <a:endParaRPr lang="ru-RU" sz="1400" dirty="0" smtClean="0"/>
          </a:p>
          <a:p>
            <a:pPr marL="342900" indent="-342900">
              <a:buFont typeface="+mj-lt"/>
              <a:buAutoNum type="arabicPeriod"/>
            </a:pPr>
            <a:r>
              <a:rPr lang="ru-RU" sz="1400" dirty="0" smtClean="0"/>
              <a:t>Необходимо </a:t>
            </a:r>
            <a:r>
              <a:rPr lang="ru-RU" sz="1400" dirty="0" smtClean="0"/>
              <a:t>спрогнозировать производительность команды на будущий спринт. </a:t>
            </a:r>
            <a:endParaRPr lang="en-US" sz="1400" dirty="0"/>
          </a:p>
        </p:txBody>
      </p:sp>
      <p:pic>
        <p:nvPicPr>
          <p:cNvPr id="98307" name="Picture 3"/>
          <p:cNvPicPr>
            <a:picLocks noChangeAspect="1" noChangeArrowheads="1"/>
          </p:cNvPicPr>
          <p:nvPr/>
        </p:nvPicPr>
        <p:blipFill>
          <a:blip r:embed="rId3"/>
          <a:srcRect/>
          <a:stretch>
            <a:fillRect/>
          </a:stretch>
        </p:blipFill>
        <p:spPr bwMode="auto">
          <a:xfrm>
            <a:off x="517879" y="4383517"/>
            <a:ext cx="7952716" cy="121045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1149051" y="498886"/>
            <a:ext cx="6995160" cy="3061895"/>
            <a:chOff x="0" y="0"/>
            <a:chExt cx="4896" cy="2680"/>
          </a:xfrm>
        </p:grpSpPr>
        <p:sp>
          <p:nvSpPr>
            <p:cNvPr id="2" name="AutoShape 4"/>
            <p:cNvSpPr>
              <a:spLocks/>
            </p:cNvSpPr>
            <p:nvPr/>
          </p:nvSpPr>
          <p:spPr bwMode="auto">
            <a:xfrm>
              <a:off x="0" y="0"/>
              <a:ext cx="4896" cy="2680"/>
            </a:xfrm>
            <a:prstGeom prst="roundRect">
              <a:avLst>
                <a:gd name="adj" fmla="val 7162"/>
              </a:avLst>
            </a:prstGeom>
            <a:blipFill dpi="0" rotWithShape="0">
              <a:blip r:embed="rId3" cstate="print"/>
              <a:srcRect/>
              <a:tile tx="0" ty="0" sx="100000" sy="100000" flip="none" algn="tl"/>
            </a:blipFill>
            <a:ln w="25400">
              <a:solidFill>
                <a:srgbClr val="FFFFFF"/>
              </a:solidFill>
              <a:round/>
              <a:headEnd/>
              <a:tailEnd/>
            </a:ln>
            <a:effectLst>
              <a:outerShdw dist="63500" dir="2700000" algn="ctr" rotWithShape="0">
                <a:schemeClr val="bg2">
                  <a:alpha val="29999"/>
                </a:schemeClr>
              </a:outerShdw>
            </a:effectLst>
          </p:spPr>
          <p:txBody>
            <a:bodyPr/>
            <a:lstStyle/>
            <a:p>
              <a:pPr>
                <a:defRPr/>
              </a:pPr>
              <a:endParaRPr lang="en-US"/>
            </a:p>
          </p:txBody>
        </p:sp>
        <p:sp>
          <p:nvSpPr>
            <p:cNvPr id="7173" name="Rectangle 5"/>
            <p:cNvSpPr>
              <a:spLocks/>
            </p:cNvSpPr>
            <p:nvPr/>
          </p:nvSpPr>
          <p:spPr bwMode="auto">
            <a:xfrm>
              <a:off x="1831" y="2144"/>
              <a:ext cx="2936" cy="528"/>
            </a:xfrm>
            <a:prstGeom prst="rect">
              <a:avLst/>
            </a:prstGeom>
            <a:solidFill>
              <a:schemeClr val="accent1"/>
            </a:solidFill>
            <a:ln w="25400">
              <a:noFill/>
              <a:miter lim="800000"/>
              <a:headEnd/>
              <a:tailEnd/>
            </a:ln>
          </p:spPr>
          <p:txBody>
            <a:bodyPr lIns="0" tIns="0" rIns="0" bIns="0" anchor="ctr"/>
            <a:lstStyle/>
            <a:p>
              <a:pPr marL="148585">
                <a:defRPr/>
              </a:pPr>
              <a:r>
                <a:rPr lang="ru-RU" sz="1200" dirty="0" smtClean="0">
                  <a:ea typeface="Gill Sans" pitchFamily="80" charset="0"/>
                  <a:cs typeface="Gill Sans" pitchFamily="80" charset="0"/>
                </a:rPr>
                <a:t>Хиротака</a:t>
              </a:r>
              <a:r>
                <a:rPr lang="en-US" sz="1200" dirty="0" smtClean="0">
                  <a:ea typeface="Gill Sans" pitchFamily="80" charset="0"/>
                  <a:cs typeface="Gill Sans" pitchFamily="80" charset="0"/>
                </a:rPr>
                <a:t> </a:t>
              </a:r>
              <a:r>
                <a:rPr lang="ru-RU" sz="1200" dirty="0" smtClean="0">
                  <a:ea typeface="Gill Sans" pitchFamily="80" charset="0"/>
                  <a:cs typeface="Gill Sans" pitchFamily="80" charset="0"/>
                </a:rPr>
                <a:t>Такеучи</a:t>
              </a:r>
              <a:r>
                <a:rPr lang="en-US" sz="1200" dirty="0" smtClean="0">
                  <a:ea typeface="Gill Sans" pitchFamily="80" charset="0"/>
                  <a:cs typeface="Gill Sans" pitchFamily="80" charset="0"/>
                </a:rPr>
                <a:t> </a:t>
              </a:r>
              <a:r>
                <a:rPr lang="ru-RU" sz="1200" dirty="0" smtClean="0">
                  <a:ea typeface="Gill Sans" pitchFamily="80" charset="0"/>
                  <a:cs typeface="Gill Sans" pitchFamily="80" charset="0"/>
                </a:rPr>
                <a:t>и Икуджиро Нонака</a:t>
              </a:r>
              <a:r>
                <a:rPr lang="en-US" sz="1200" dirty="0" smtClean="0">
                  <a:ea typeface="Gill Sans" pitchFamily="80" charset="0"/>
                  <a:cs typeface="Gill Sans" pitchFamily="80" charset="0"/>
                </a:rPr>
                <a:t>, </a:t>
              </a:r>
              <a:endParaRPr lang="ru-RU" sz="1200" dirty="0" smtClean="0">
                <a:ea typeface="Gill Sans" pitchFamily="80" charset="0"/>
                <a:cs typeface="Gill Sans" pitchFamily="80" charset="0"/>
              </a:endParaRPr>
            </a:p>
            <a:p>
              <a:pPr marL="148585">
                <a:defRPr/>
              </a:pPr>
              <a:r>
                <a:rPr lang="en-US" sz="1200" dirty="0" smtClean="0">
                  <a:ea typeface="Gill Sans" pitchFamily="80" charset="0"/>
                  <a:cs typeface="Gill Sans" pitchFamily="80" charset="0"/>
                </a:rPr>
                <a:t>“</a:t>
              </a:r>
              <a:r>
                <a:rPr lang="en-US" sz="1200" dirty="0">
                  <a:ea typeface="Gill Sans" pitchFamily="80" charset="0"/>
                  <a:cs typeface="Gill Sans" pitchFamily="80" charset="0"/>
                </a:rPr>
                <a:t>The New </a:t>
              </a:r>
              <a:r>
                <a:rPr lang="en-US" sz="1200" dirty="0">
                  <a:ea typeface="Gill Sans" pitchFamily="80" charset="0"/>
                  <a:cs typeface="Gill Sans" pitchFamily="80" charset="0"/>
                </a:rPr>
                <a:t>New Product Development Game”,  </a:t>
              </a:r>
              <a:r>
                <a:rPr lang="en-US" sz="1200" i="1" dirty="0">
                  <a:ea typeface="Gill Sans" pitchFamily="80" charset="0"/>
                  <a:cs typeface="Gill Sans" pitchFamily="80" charset="0"/>
                </a:rPr>
                <a:t>Harvard Business Review</a:t>
              </a:r>
              <a:r>
                <a:rPr lang="en-US" sz="1200" dirty="0">
                  <a:ea typeface="Gill Sans" pitchFamily="80" charset="0"/>
                  <a:cs typeface="Gill Sans" pitchFamily="80" charset="0"/>
                </a:rPr>
                <a:t>,</a:t>
              </a:r>
              <a:r>
                <a:rPr lang="en-US" sz="1200" dirty="0">
                  <a:effectLst>
                    <a:outerShdw blurRad="38100" dist="38100" dir="2700000" algn="tl">
                      <a:srgbClr val="C0C0C0"/>
                    </a:outerShdw>
                  </a:effectLst>
                  <a:ea typeface="Gill Sans" pitchFamily="80" charset="0"/>
                  <a:cs typeface="Gill Sans" pitchFamily="80" charset="0"/>
                </a:rPr>
                <a:t> </a:t>
              </a:r>
              <a:r>
                <a:rPr lang="en-US" sz="1200" dirty="0">
                  <a:ea typeface="Gill Sans" pitchFamily="80" charset="0"/>
                  <a:cs typeface="Gill Sans" pitchFamily="80" charset="0"/>
                </a:rPr>
                <a:t>January 1986.</a:t>
              </a:r>
              <a:endParaRPr lang="en-US" sz="1200" dirty="0">
                <a:solidFill>
                  <a:srgbClr val="FFFFFF"/>
                </a:solidFill>
                <a:ea typeface="Gill Sans" pitchFamily="80" charset="0"/>
                <a:cs typeface="Gill Sans" pitchFamily="80" charset="0"/>
              </a:endParaRPr>
            </a:p>
          </p:txBody>
        </p:sp>
        <p:sp>
          <p:nvSpPr>
            <p:cNvPr id="17415" name="AutoShape 6"/>
            <p:cNvSpPr>
              <a:spLocks/>
            </p:cNvSpPr>
            <p:nvPr/>
          </p:nvSpPr>
          <p:spPr bwMode="auto">
            <a:xfrm rot="10800000">
              <a:off x="4576" y="2384"/>
              <a:ext cx="312" cy="288"/>
            </a:xfrm>
            <a:custGeom>
              <a:avLst/>
              <a:gdLst>
                <a:gd name="T0" fmla="*/ 0 w 21600"/>
                <a:gd name="T1" fmla="*/ 0 h 21600"/>
                <a:gd name="T2" fmla="*/ 21600 w 21600"/>
                <a:gd name="T3" fmla="*/ 21600 h 21600"/>
              </a:gdLst>
              <a:ahLst/>
              <a:cxnLst/>
              <a:rect l="T0" t="T1" r="T2" b="T3"/>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solidFill>
            <a:ln w="25400">
              <a:noFill/>
              <a:miter lim="800000"/>
              <a:headEnd/>
              <a:tailEnd/>
            </a:ln>
          </p:spPr>
          <p:txBody>
            <a:bodyPr/>
            <a:lstStyle/>
            <a:p>
              <a:endParaRPr lang="en-US"/>
            </a:p>
          </p:txBody>
        </p:sp>
        <p:sp>
          <p:nvSpPr>
            <p:cNvPr id="17416" name="AutoShape 7"/>
            <p:cNvSpPr>
              <a:spLocks/>
            </p:cNvSpPr>
            <p:nvPr/>
          </p:nvSpPr>
          <p:spPr bwMode="auto">
            <a:xfrm>
              <a:off x="1632" y="2144"/>
              <a:ext cx="312" cy="288"/>
            </a:xfrm>
            <a:custGeom>
              <a:avLst/>
              <a:gdLst>
                <a:gd name="T0" fmla="*/ 0 w 21600"/>
                <a:gd name="T1" fmla="*/ 0 h 21600"/>
                <a:gd name="T2" fmla="*/ 21600 w 21600"/>
                <a:gd name="T3" fmla="*/ 21600 h 21600"/>
              </a:gdLst>
              <a:ahLst/>
              <a:cxnLst/>
              <a:rect l="T0" t="T1" r="T2" b="T3"/>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solidFill>
            <a:ln w="25400">
              <a:noFill/>
              <a:miter lim="800000"/>
              <a:headEnd/>
              <a:tailEnd/>
            </a:ln>
          </p:spPr>
          <p:txBody>
            <a:bodyPr/>
            <a:lstStyle/>
            <a:p>
              <a:endParaRPr lang="en-US"/>
            </a:p>
          </p:txBody>
        </p:sp>
        <p:sp>
          <p:nvSpPr>
            <p:cNvPr id="17417" name="Rectangle 8"/>
            <p:cNvSpPr>
              <a:spLocks/>
            </p:cNvSpPr>
            <p:nvPr/>
          </p:nvSpPr>
          <p:spPr bwMode="auto">
            <a:xfrm>
              <a:off x="4576" y="2144"/>
              <a:ext cx="312" cy="248"/>
            </a:xfrm>
            <a:prstGeom prst="rect">
              <a:avLst/>
            </a:prstGeom>
            <a:solidFill>
              <a:schemeClr val="accent1"/>
            </a:solidFill>
            <a:ln w="25400">
              <a:noFill/>
              <a:miter lim="800000"/>
              <a:headEnd/>
              <a:tailEnd/>
            </a:ln>
          </p:spPr>
          <p:txBody>
            <a:bodyPr/>
            <a:lstStyle/>
            <a:p>
              <a:endParaRPr lang="en-US"/>
            </a:p>
          </p:txBody>
        </p:sp>
        <p:sp>
          <p:nvSpPr>
            <p:cNvPr id="17418" name="Rectangle 9"/>
            <p:cNvSpPr>
              <a:spLocks/>
            </p:cNvSpPr>
            <p:nvPr/>
          </p:nvSpPr>
          <p:spPr bwMode="auto">
            <a:xfrm>
              <a:off x="1632" y="2424"/>
              <a:ext cx="312" cy="248"/>
            </a:xfrm>
            <a:prstGeom prst="rect">
              <a:avLst/>
            </a:prstGeom>
            <a:solidFill>
              <a:schemeClr val="accent1"/>
            </a:solidFill>
            <a:ln w="25400">
              <a:noFill/>
              <a:miter lim="800000"/>
              <a:headEnd/>
              <a:tailEnd/>
            </a:ln>
          </p:spPr>
          <p:txBody>
            <a:bodyPr/>
            <a:lstStyle/>
            <a:p>
              <a:endParaRPr lang="en-US"/>
            </a:p>
          </p:txBody>
        </p:sp>
        <p:sp>
          <p:nvSpPr>
            <p:cNvPr id="17419" name="Rectangle 10"/>
            <p:cNvSpPr>
              <a:spLocks/>
            </p:cNvSpPr>
            <p:nvPr/>
          </p:nvSpPr>
          <p:spPr bwMode="auto">
            <a:xfrm>
              <a:off x="64" y="40"/>
              <a:ext cx="4488" cy="2024"/>
            </a:xfrm>
            <a:prstGeom prst="rect">
              <a:avLst/>
            </a:prstGeom>
            <a:noFill/>
            <a:ln w="9525">
              <a:noFill/>
              <a:miter lim="800000"/>
              <a:headEnd/>
              <a:tailEnd/>
            </a:ln>
          </p:spPr>
          <p:txBody>
            <a:bodyPr lIns="50800" tIns="50800" rIns="50800" bIns="50800"/>
            <a:lstStyle/>
            <a:p>
              <a:pPr>
                <a:tabLst>
                  <a:tab pos="957254" algn="l"/>
                </a:tabLst>
              </a:pPr>
              <a:r>
                <a:rPr lang="en-US" sz="2000" dirty="0" smtClean="0">
                  <a:solidFill>
                    <a:srgbClr val="FFFFFF"/>
                  </a:solidFill>
                  <a:latin typeface="Arial" pitchFamily="34" charset="0"/>
                  <a:cs typeface="Arial" pitchFamily="34" charset="0"/>
                </a:rPr>
                <a:t>“</a:t>
              </a:r>
              <a:r>
                <a:rPr lang="uk-UA" sz="2000" dirty="0" smtClean="0">
                  <a:solidFill>
                    <a:srgbClr val="FFFFFF"/>
                  </a:solidFill>
                  <a:latin typeface="Arial" pitchFamily="34" charset="0"/>
                  <a:cs typeface="Arial" pitchFamily="34" charset="0"/>
                </a:rPr>
                <a:t> </a:t>
              </a:r>
              <a:r>
                <a:rPr lang="en-US" sz="2000" dirty="0" smtClean="0">
                  <a:solidFill>
                    <a:srgbClr val="FFFFFF"/>
                  </a:solidFill>
                  <a:latin typeface="Arial" pitchFamily="34" charset="0"/>
                  <a:cs typeface="Arial" pitchFamily="34" charset="0"/>
                </a:rPr>
                <a:t> </a:t>
              </a:r>
              <a:r>
                <a:rPr lang="en-US" dirty="0" smtClean="0">
                  <a:solidFill>
                    <a:srgbClr val="FFFFFF"/>
                  </a:solidFill>
                  <a:latin typeface="Arial" pitchFamily="34" charset="0"/>
                  <a:cs typeface="Arial" pitchFamily="34" charset="0"/>
                </a:rPr>
                <a:t>‘</a:t>
              </a:r>
              <a:r>
                <a:rPr lang="ru-RU" dirty="0" smtClean="0">
                  <a:solidFill>
                    <a:srgbClr val="FFFFFF"/>
                  </a:solidFill>
                  <a:latin typeface="Arial" pitchFamily="34" charset="0"/>
                  <a:cs typeface="Arial" pitchFamily="34" charset="0"/>
                </a:rPr>
                <a:t>Эстафета</a:t>
              </a:r>
              <a:r>
                <a:rPr lang="en-US" dirty="0" smtClean="0">
                  <a:solidFill>
                    <a:srgbClr val="FFFFFF"/>
                  </a:solidFill>
                  <a:latin typeface="Arial" pitchFamily="34" charset="0"/>
                  <a:cs typeface="Arial" pitchFamily="34" charset="0"/>
                </a:rPr>
                <a:t>’ </a:t>
              </a:r>
              <a:r>
                <a:rPr lang="uk-UA" dirty="0" smtClean="0">
                  <a:solidFill>
                    <a:srgbClr val="FFFFFF"/>
                  </a:solidFill>
                  <a:latin typeface="Arial" pitchFamily="34" charset="0"/>
                  <a:cs typeface="Arial" pitchFamily="34" charset="0"/>
                </a:rPr>
                <a:t>- </a:t>
              </a:r>
              <a:r>
                <a:rPr lang="ru-RU" dirty="0" smtClean="0">
                  <a:solidFill>
                    <a:srgbClr val="FFFFFF"/>
                  </a:solidFill>
                  <a:latin typeface="Arial" pitchFamily="34" charset="0"/>
                  <a:cs typeface="Arial" pitchFamily="34" charset="0"/>
                </a:rPr>
                <a:t>как принцип продуктовой разработки</a:t>
              </a:r>
              <a:r>
                <a:rPr lang="en-US" dirty="0" smtClean="0">
                  <a:solidFill>
                    <a:srgbClr val="FFFFFF"/>
                  </a:solidFill>
                  <a:latin typeface="Arial" pitchFamily="34" charset="0"/>
                  <a:cs typeface="Arial" pitchFamily="34" charset="0"/>
                </a:rPr>
                <a:t>…</a:t>
              </a:r>
              <a:r>
                <a:rPr lang="ru-RU" dirty="0" smtClean="0">
                  <a:solidFill>
                    <a:srgbClr val="FFFFFF"/>
                  </a:solidFill>
                  <a:latin typeface="Arial" pitchFamily="34" charset="0"/>
                  <a:cs typeface="Arial" pitchFamily="34" charset="0"/>
                </a:rPr>
                <a:t>может конфликтовать с целями максимизации скорости и гибкости</a:t>
              </a:r>
              <a:r>
                <a:rPr lang="en-US" dirty="0" smtClean="0">
                  <a:solidFill>
                    <a:srgbClr val="FFFFFF"/>
                  </a:solidFill>
                  <a:latin typeface="Arial" pitchFamily="34" charset="0"/>
                  <a:cs typeface="Arial" pitchFamily="34" charset="0"/>
                </a:rPr>
                <a:t>. </a:t>
              </a:r>
              <a:endParaRPr lang="ru-RU" dirty="0" smtClean="0">
                <a:solidFill>
                  <a:srgbClr val="FFFFFF"/>
                </a:solidFill>
                <a:latin typeface="Arial" pitchFamily="34" charset="0"/>
                <a:cs typeface="Arial" pitchFamily="34" charset="0"/>
              </a:endParaRPr>
            </a:p>
            <a:p>
              <a:pPr>
                <a:tabLst>
                  <a:tab pos="957254" algn="l"/>
                </a:tabLst>
              </a:pPr>
              <a:r>
                <a:rPr lang="uk-UA" dirty="0" smtClean="0">
                  <a:solidFill>
                    <a:srgbClr val="FFFFFF"/>
                  </a:solidFill>
                  <a:latin typeface="Arial" pitchFamily="34" charset="0"/>
                  <a:cs typeface="Arial" pitchFamily="34" charset="0"/>
                </a:rPr>
                <a:t>Вместо </a:t>
              </a:r>
              <a:r>
                <a:rPr lang="ru-RU" dirty="0" smtClean="0">
                  <a:solidFill>
                    <a:srgbClr val="FFFFFF"/>
                  </a:solidFill>
                  <a:latin typeface="Arial" pitchFamily="34" charset="0"/>
                  <a:cs typeface="Arial" pitchFamily="34" charset="0"/>
                </a:rPr>
                <a:t>этого предлагается  целостный или </a:t>
              </a:r>
              <a:r>
                <a:rPr lang="en-US" dirty="0" smtClean="0">
                  <a:solidFill>
                    <a:srgbClr val="FFFFFF"/>
                  </a:solidFill>
                  <a:latin typeface="Arial" pitchFamily="34" charset="0"/>
                  <a:cs typeface="Arial" pitchFamily="34" charset="0"/>
                </a:rPr>
                <a:t>‘</a:t>
              </a:r>
              <a:r>
                <a:rPr lang="ru-RU" dirty="0" smtClean="0">
                  <a:solidFill>
                    <a:srgbClr val="FFFFFF"/>
                  </a:solidFill>
                  <a:latin typeface="Arial" pitchFamily="34" charset="0"/>
                  <a:cs typeface="Arial" pitchFamily="34" charset="0"/>
                </a:rPr>
                <a:t>регби</a:t>
              </a:r>
              <a:r>
                <a:rPr lang="en-US" dirty="0" smtClean="0">
                  <a:solidFill>
                    <a:srgbClr val="FFFFFF"/>
                  </a:solidFill>
                  <a:latin typeface="Arial" pitchFamily="34" charset="0"/>
                  <a:cs typeface="Arial" pitchFamily="34" charset="0"/>
                </a:rPr>
                <a:t>’ </a:t>
              </a:r>
              <a:r>
                <a:rPr lang="ru-RU" dirty="0" smtClean="0">
                  <a:solidFill>
                    <a:srgbClr val="FFFFFF"/>
                  </a:solidFill>
                  <a:latin typeface="Arial" pitchFamily="34" charset="0"/>
                  <a:cs typeface="Arial" pitchFamily="34" charset="0"/>
                </a:rPr>
                <a:t>подход </a:t>
              </a:r>
              <a:r>
                <a:rPr lang="uk-UA" dirty="0" smtClean="0">
                  <a:solidFill>
                    <a:srgbClr val="FFFFFF"/>
                  </a:solidFill>
                  <a:latin typeface="Arial" pitchFamily="34" charset="0"/>
                  <a:cs typeface="Arial" pitchFamily="34" charset="0"/>
                </a:rPr>
                <a:t>–</a:t>
              </a:r>
              <a:r>
                <a:rPr lang="ru-RU" dirty="0" smtClean="0">
                  <a:solidFill>
                    <a:srgbClr val="FFFFFF"/>
                  </a:solidFill>
                  <a:latin typeface="Arial" pitchFamily="34" charset="0"/>
                  <a:cs typeface="Arial" pitchFamily="34" charset="0"/>
                </a:rPr>
                <a:t> где команда старается пройти дистанцию как участок</a:t>
              </a:r>
              <a:r>
                <a:rPr lang="en-US" dirty="0" smtClean="0">
                  <a:solidFill>
                    <a:srgbClr val="FFFFFF"/>
                  </a:solidFill>
                  <a:latin typeface="Arial" pitchFamily="34" charset="0"/>
                  <a:cs typeface="Arial" pitchFamily="34" charset="0"/>
                </a:rPr>
                <a:t>, </a:t>
              </a:r>
              <a:r>
                <a:rPr lang="ru-RU" dirty="0" smtClean="0">
                  <a:solidFill>
                    <a:srgbClr val="FFFFFF"/>
                  </a:solidFill>
                  <a:latin typeface="Arial" pitchFamily="34" charset="0"/>
                  <a:cs typeface="Arial" pitchFamily="34" charset="0"/>
                </a:rPr>
                <a:t>с передачей мяча туда и обратно</a:t>
              </a:r>
              <a:r>
                <a:rPr lang="en-US" dirty="0" smtClean="0">
                  <a:solidFill>
                    <a:srgbClr val="FFFFFF"/>
                  </a:solidFill>
                  <a:latin typeface="Arial" pitchFamily="34" charset="0"/>
                  <a:cs typeface="Arial" pitchFamily="34" charset="0"/>
                </a:rPr>
                <a:t>,</a:t>
              </a:r>
              <a:r>
                <a:rPr lang="ru-RU" dirty="0" smtClean="0">
                  <a:solidFill>
                    <a:srgbClr val="FFFFFF"/>
                  </a:solidFill>
                  <a:latin typeface="Arial" pitchFamily="34" charset="0"/>
                  <a:cs typeface="Arial" pitchFamily="34" charset="0"/>
                </a:rPr>
                <a:t> как того требует ситуация</a:t>
              </a:r>
              <a:r>
                <a:rPr lang="en-US" dirty="0" smtClean="0">
                  <a:solidFill>
                    <a:srgbClr val="FFFFFF"/>
                  </a:solidFill>
                  <a:latin typeface="Arial" pitchFamily="34" charset="0"/>
                  <a:cs typeface="Arial" pitchFamily="34" charset="0"/>
                </a:rPr>
                <a:t>, </a:t>
              </a:r>
              <a:r>
                <a:rPr lang="ru-RU" dirty="0" smtClean="0">
                  <a:solidFill>
                    <a:srgbClr val="FFFFFF"/>
                  </a:solidFill>
                  <a:latin typeface="Arial" pitchFamily="34" charset="0"/>
                  <a:cs typeface="Arial" pitchFamily="34" charset="0"/>
                </a:rPr>
                <a:t>что соответственно</a:t>
              </a:r>
              <a:r>
                <a:rPr lang="en-US" dirty="0" smtClean="0">
                  <a:solidFill>
                    <a:srgbClr val="FFFFFF"/>
                  </a:solidFill>
                  <a:latin typeface="Arial" pitchFamily="34" charset="0"/>
                  <a:cs typeface="Arial" pitchFamily="34" charset="0"/>
                </a:rPr>
                <a:t> </a:t>
              </a:r>
              <a:r>
                <a:rPr lang="ru-RU" dirty="0" smtClean="0">
                  <a:solidFill>
                    <a:srgbClr val="FFFFFF"/>
                  </a:solidFill>
                  <a:latin typeface="Arial" pitchFamily="34" charset="0"/>
                  <a:cs typeface="Arial" pitchFamily="34" charset="0"/>
                </a:rPr>
                <a:t>может лучше удовлетворять сегодняшним конкурентным требования</a:t>
              </a:r>
              <a:r>
                <a:rPr lang="uk-UA" dirty="0" smtClean="0">
                  <a:solidFill>
                    <a:srgbClr val="FFFFFF"/>
                  </a:solidFill>
                  <a:latin typeface="Arial" pitchFamily="34" charset="0"/>
                  <a:cs typeface="Arial" pitchFamily="34" charset="0"/>
                </a:rPr>
                <a:t>.</a:t>
              </a:r>
              <a:r>
                <a:rPr lang="en-US" dirty="0" smtClean="0">
                  <a:solidFill>
                    <a:srgbClr val="FFFFFF"/>
                  </a:solidFill>
                  <a:latin typeface="Arial" pitchFamily="34" charset="0"/>
                  <a:cs typeface="Arial" pitchFamily="34" charset="0"/>
                </a:rPr>
                <a:t>”</a:t>
              </a:r>
              <a:endParaRPr lang="en-US" dirty="0">
                <a:solidFill>
                  <a:srgbClr val="FFFFFF"/>
                </a:solidFill>
                <a:latin typeface="Arial" pitchFamily="34" charset="0"/>
                <a:cs typeface="Arial" pitchFamily="34" charset="0"/>
              </a:endParaRPr>
            </a:p>
          </p:txBody>
        </p:sp>
      </p:grpSp>
      <p:pic>
        <p:nvPicPr>
          <p:cNvPr id="88066" name="Picture 2"/>
          <p:cNvPicPr>
            <a:picLocks noChangeAspect="1" noChangeArrowheads="1"/>
          </p:cNvPicPr>
          <p:nvPr/>
        </p:nvPicPr>
        <p:blipFill>
          <a:blip r:embed="rId4"/>
          <a:srcRect/>
          <a:stretch>
            <a:fillRect/>
          </a:stretch>
        </p:blipFill>
        <p:spPr bwMode="auto">
          <a:xfrm>
            <a:off x="1549102" y="3629082"/>
            <a:ext cx="6072636" cy="279281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8" y="5518673"/>
            <a:ext cx="8183880" cy="677732"/>
          </a:xfrm>
        </p:spPr>
        <p:txBody>
          <a:bodyPr/>
          <a:lstStyle/>
          <a:p>
            <a:r>
              <a:rPr lang="ru-RU" dirty="0" smtClean="0"/>
              <a:t>Техника “вчерашней погоды” </a:t>
            </a:r>
            <a:endParaRPr lang="en-US" dirty="0"/>
          </a:p>
        </p:txBody>
      </p:sp>
      <p:sp>
        <p:nvSpPr>
          <p:cNvPr id="3" name="Content Placeholder 2"/>
          <p:cNvSpPr>
            <a:spLocks noGrp="1"/>
          </p:cNvSpPr>
          <p:nvPr>
            <p:ph idx="1"/>
          </p:nvPr>
        </p:nvSpPr>
        <p:spPr>
          <a:xfrm>
            <a:off x="502920" y="530352"/>
            <a:ext cx="8183880" cy="2610881"/>
          </a:xfrm>
        </p:spPr>
        <p:txBody>
          <a:bodyPr>
            <a:normAutofit fontScale="70000" lnSpcReduction="20000"/>
          </a:bodyPr>
          <a:lstStyle/>
          <a:p>
            <a:r>
              <a:rPr lang="ru-RU" dirty="0" smtClean="0"/>
              <a:t>В нашем случае команда может выбрать 4 наиболее важные истории (что составляет 19 story point’ов) или 5 наиболее важных историй (24 story point’а</a:t>
            </a:r>
            <a:r>
              <a:rPr lang="ru-RU" dirty="0" smtClean="0"/>
              <a:t>).</a:t>
            </a:r>
          </a:p>
          <a:p>
            <a:r>
              <a:rPr lang="ru-RU" dirty="0" smtClean="0"/>
              <a:t>Остановимся </a:t>
            </a:r>
            <a:r>
              <a:rPr lang="ru-RU" dirty="0" smtClean="0"/>
              <a:t>на четырёх историях, т.к. их сумма близка к 20. </a:t>
            </a:r>
            <a:endParaRPr lang="ru-RU" dirty="0" smtClean="0"/>
          </a:p>
          <a:p>
            <a:r>
              <a:rPr lang="ru-RU" dirty="0" smtClean="0"/>
              <a:t>Если </a:t>
            </a:r>
            <a:r>
              <a:rPr lang="ru-RU" dirty="0" smtClean="0"/>
              <a:t>возникают сомнения, выбирайте меньше </a:t>
            </a:r>
            <a:r>
              <a:rPr lang="ru-RU" dirty="0" smtClean="0"/>
              <a:t>историй.</a:t>
            </a:r>
          </a:p>
          <a:p>
            <a:r>
              <a:rPr lang="ru-RU" dirty="0" smtClean="0"/>
              <a:t>Ввиду </a:t>
            </a:r>
            <a:r>
              <a:rPr lang="ru-RU" dirty="0" smtClean="0"/>
              <a:t>того, что выбранные 4 истории составляют 19 story point’ов, окончательная прогнозируемая производительность будущего спринта составляет 19</a:t>
            </a:r>
            <a:r>
              <a:rPr lang="ru-RU" dirty="0" smtClean="0"/>
              <a:t>.</a:t>
            </a:r>
            <a:endParaRPr lang="en-US" dirty="0" smtClean="0"/>
          </a:p>
        </p:txBody>
      </p:sp>
      <p:pic>
        <p:nvPicPr>
          <p:cNvPr id="99330" name="Picture 2"/>
          <p:cNvPicPr>
            <a:picLocks noChangeAspect="1" noChangeArrowheads="1"/>
          </p:cNvPicPr>
          <p:nvPr/>
        </p:nvPicPr>
        <p:blipFill>
          <a:blip r:embed="rId2"/>
          <a:srcRect/>
          <a:stretch>
            <a:fillRect/>
          </a:stretch>
        </p:blipFill>
        <p:spPr bwMode="auto">
          <a:xfrm>
            <a:off x="3279065" y="3247522"/>
            <a:ext cx="2628900" cy="193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Техника “вчерашней погоды”</a:t>
            </a:r>
            <a:endParaRPr lang="en-US" dirty="0"/>
          </a:p>
        </p:txBody>
      </p:sp>
      <p:sp>
        <p:nvSpPr>
          <p:cNvPr id="3" name="Content Placeholder 2"/>
          <p:cNvSpPr>
            <a:spLocks noGrp="1"/>
          </p:cNvSpPr>
          <p:nvPr>
            <p:ph idx="1"/>
          </p:nvPr>
        </p:nvSpPr>
        <p:spPr>
          <a:xfrm>
            <a:off x="502920" y="530351"/>
            <a:ext cx="8183880" cy="4816199"/>
          </a:xfrm>
        </p:spPr>
        <p:txBody>
          <a:bodyPr>
            <a:normAutofit fontScale="55000" lnSpcReduction="20000"/>
          </a:bodyPr>
          <a:lstStyle/>
          <a:p>
            <a:r>
              <a:rPr lang="ru-RU" dirty="0" smtClean="0"/>
              <a:t>Техника “вчерашней погоды” очень удобна, однако использовать её нужно, полагаясь на здравый смысл. </a:t>
            </a:r>
            <a:endParaRPr lang="en-US" dirty="0" smtClean="0"/>
          </a:p>
          <a:p>
            <a:pPr marL="797814" lvl="1" indent="-514350">
              <a:buFont typeface="+mj-lt"/>
              <a:buAutoNum type="arabicPeriod"/>
            </a:pPr>
            <a:r>
              <a:rPr lang="ru-RU" dirty="0" smtClean="0"/>
              <a:t>Последний спринт был необычайно плохим вследствие того, что все члены команды болели в течение недели.</a:t>
            </a:r>
            <a:r>
              <a:rPr lang="uk-UA" dirty="0" smtClean="0"/>
              <a:t>(</a:t>
            </a:r>
            <a:r>
              <a:rPr lang="ru-RU" dirty="0" smtClean="0"/>
              <a:t>Таким образом, фокус-фактор может быть увеличен.) </a:t>
            </a:r>
          </a:p>
          <a:p>
            <a:pPr marL="797814" lvl="1" indent="-514350">
              <a:buFont typeface="+mj-lt"/>
              <a:buAutoNum type="arabicPeriod"/>
            </a:pPr>
            <a:r>
              <a:rPr lang="ru-RU" dirty="0" smtClean="0"/>
              <a:t>Команда недавно внедрила сверхбыструю систему непрерывной интеграции, фокус-фактор также может быть увеличен. </a:t>
            </a:r>
          </a:p>
          <a:p>
            <a:pPr marL="797814" lvl="1" indent="-514350">
              <a:buFont typeface="+mj-lt"/>
              <a:buAutoNum type="arabicPeriod"/>
            </a:pPr>
            <a:r>
              <a:rPr lang="ru-RU" dirty="0" smtClean="0"/>
              <a:t>К команде присоединился новый участник, фокус-фактор нужно уменьшить, принимая во внимание время, необходимое ему на то, чтобы влиться в проект, и на обучение.</a:t>
            </a:r>
          </a:p>
          <a:p>
            <a:r>
              <a:rPr lang="ru-RU" dirty="0" smtClean="0"/>
              <a:t>Для того, чтобы получать более достоверные оценки, по возможности используйте усредненные данные за последние несколько спринтов. </a:t>
            </a:r>
          </a:p>
          <a:p>
            <a:endParaRPr lang="ru-RU" dirty="0" smtClean="0"/>
          </a:p>
          <a:p>
            <a:r>
              <a:rPr lang="ru-RU" dirty="0" smtClean="0"/>
              <a:t>Что если команда новая и не имеет никакой статистики? </a:t>
            </a:r>
            <a:endParaRPr lang="ru-RU" dirty="0" smtClean="0"/>
          </a:p>
          <a:p>
            <a:pPr lvl="1"/>
            <a:r>
              <a:rPr lang="ru-RU" dirty="0" smtClean="0"/>
              <a:t>В </a:t>
            </a:r>
            <a:r>
              <a:rPr lang="ru-RU" dirty="0" smtClean="0"/>
              <a:t>этом случае можно использоать фокус-фактор других команд, которые работают в похожих условиях. </a:t>
            </a:r>
            <a:endParaRPr lang="ru-RU" dirty="0" smtClean="0"/>
          </a:p>
          <a:p>
            <a:r>
              <a:rPr lang="ru-RU" dirty="0" smtClean="0"/>
              <a:t>Нет </a:t>
            </a:r>
            <a:r>
              <a:rPr lang="ru-RU" dirty="0" smtClean="0"/>
              <a:t>возможности взять данные других команд? </a:t>
            </a:r>
            <a:endParaRPr lang="ru-RU" dirty="0" smtClean="0"/>
          </a:p>
          <a:p>
            <a:pPr lvl="1"/>
            <a:r>
              <a:rPr lang="ru-RU" dirty="0" smtClean="0"/>
              <a:t>Выберите </a:t>
            </a:r>
            <a:r>
              <a:rPr lang="ru-RU" dirty="0" smtClean="0"/>
              <a:t>фокус-фактор </a:t>
            </a:r>
            <a:r>
              <a:rPr lang="ru-RU" dirty="0" smtClean="0"/>
              <a:t>наугад ведь его </a:t>
            </a:r>
            <a:r>
              <a:rPr lang="ru-RU" dirty="0" smtClean="0"/>
              <a:t>придётся угадывать лишь для первого спринта. После первого спринта вы будете располагать статистическими данными и сможете непрерывно измерять и совершенствовать ваш фокус-фактор и прогнозируемую производительность. </a:t>
            </a:r>
            <a:endParaRPr lang="ru-RU" dirty="0" smtClean="0"/>
          </a:p>
          <a:p>
            <a:pPr lvl="1"/>
            <a:r>
              <a:rPr lang="ru-RU" dirty="0" smtClean="0"/>
              <a:t>В </a:t>
            </a:r>
            <a:r>
              <a:rPr lang="ru-RU" dirty="0" smtClean="0"/>
              <a:t>качестве “значения по умолчанию” фокус-фактора для новых команд </a:t>
            </a:r>
            <a:r>
              <a:rPr lang="ru-RU" dirty="0" smtClean="0"/>
              <a:t>обычно берут 0</a:t>
            </a:r>
            <a:r>
              <a:rPr lang="en-US" dirty="0" smtClean="0"/>
              <a:t>.</a:t>
            </a:r>
            <a:r>
              <a:rPr lang="ru-RU" dirty="0" smtClean="0"/>
              <a:t>7</a:t>
            </a:r>
            <a:r>
              <a:rPr lang="en-US" dirty="0" smtClean="0"/>
              <a:t>,</a:t>
            </a:r>
            <a:r>
              <a:rPr lang="ru-RU" dirty="0" smtClean="0"/>
              <a:t> как наиболее оптимистический.</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Оценка трудозатрат с помощью </a:t>
            </a:r>
            <a:r>
              <a:rPr lang="ru-RU" dirty="0" smtClean="0"/>
              <a:t>техники planning </a:t>
            </a:r>
            <a:r>
              <a:rPr lang="ru-RU" dirty="0" smtClean="0"/>
              <a:t>poker</a:t>
            </a:r>
            <a:endParaRPr lang="en-US" dirty="0"/>
          </a:p>
        </p:txBody>
      </p:sp>
      <p:sp>
        <p:nvSpPr>
          <p:cNvPr id="3" name="Content Placeholder 2"/>
          <p:cNvSpPr>
            <a:spLocks noGrp="1"/>
          </p:cNvSpPr>
          <p:nvPr>
            <p:ph idx="1"/>
          </p:nvPr>
        </p:nvSpPr>
        <p:spPr>
          <a:xfrm>
            <a:off x="502920" y="530352"/>
            <a:ext cx="8183880" cy="4579530"/>
          </a:xfrm>
        </p:spPr>
        <p:txBody>
          <a:bodyPr>
            <a:normAutofit fontScale="47500" lnSpcReduction="20000"/>
          </a:bodyPr>
          <a:lstStyle/>
          <a:p>
            <a:r>
              <a:rPr lang="ru-RU" sz="2900" dirty="0" smtClean="0"/>
              <a:t>Оценка – это командная работа, и, зачастую, все члены команды участвуют в оценке каждой истории. Почему? </a:t>
            </a:r>
          </a:p>
          <a:p>
            <a:pPr lvl="1"/>
            <a:r>
              <a:rPr lang="ru-RU" sz="2900" dirty="0" smtClean="0"/>
              <a:t>Во </a:t>
            </a:r>
            <a:r>
              <a:rPr lang="ru-RU" sz="2900" dirty="0" smtClean="0"/>
              <a:t>время планирования мы обычно не знаем, кто будет выполнять ту или иную часть. </a:t>
            </a:r>
          </a:p>
          <a:p>
            <a:pPr lvl="1"/>
            <a:r>
              <a:rPr lang="ru-RU" sz="2900" dirty="0" smtClean="0"/>
              <a:t>Реализация </a:t>
            </a:r>
            <a:r>
              <a:rPr lang="ru-RU" sz="2900" dirty="0" smtClean="0"/>
              <a:t>историй обычно требует участия различных специалистов (дизайн пользовательского интерфейса, кодирование, тестирование, и т.д.). </a:t>
            </a:r>
          </a:p>
          <a:p>
            <a:endParaRPr lang="en-US" sz="2900" dirty="0" smtClean="0"/>
          </a:p>
          <a:p>
            <a:r>
              <a:rPr lang="ru-RU" sz="2900" dirty="0" smtClean="0"/>
              <a:t>Для </a:t>
            </a:r>
            <a:r>
              <a:rPr lang="ru-RU" sz="2900" dirty="0" smtClean="0"/>
              <a:t>того, чтобы каждый участник команды мог выдать какую-то оценку, он должен более или менее понимать, в чём суть этой истории. Получая оценку от каждого члена команды, мы убеждаемся, что все понимают, о чём идёт речь. Это увеличивает вероятность взаимопомощи по ходу спринта. А также это увеличивает вероятность того, что наиболее важные вопросы по этой истории всплывут как можно раньше. </a:t>
            </a:r>
          </a:p>
          <a:p>
            <a:endParaRPr lang="en-US" sz="2900" dirty="0" smtClean="0"/>
          </a:p>
          <a:p>
            <a:r>
              <a:rPr lang="ru-RU" sz="2900" dirty="0" smtClean="0"/>
              <a:t>При </a:t>
            </a:r>
            <a:r>
              <a:rPr lang="ru-RU" sz="2900" dirty="0" smtClean="0"/>
              <a:t>оценке истории совместными усилиями разностороннее видение проблемы приводит к сильному разбросу оценок. Такие разногласия лучше выявлять и обсуждать как можно раньше. </a:t>
            </a:r>
          </a:p>
          <a:p>
            <a:r>
              <a:rPr lang="ru-RU" sz="2900" dirty="0" smtClean="0"/>
              <a:t>Если </a:t>
            </a:r>
            <a:r>
              <a:rPr lang="ru-RU" sz="2900" dirty="0" smtClean="0"/>
              <a:t>попросить всех оценить историю, то обычно человек, который понимает её лучше остальных, выдаст оценку первым. К несчастью это сильно влияет на оценки других людей. </a:t>
            </a:r>
            <a:r>
              <a:rPr lang="en-US" sz="2900" dirty="0" smtClean="0"/>
              <a:t>(</a:t>
            </a:r>
            <a:r>
              <a:rPr lang="ru-RU" sz="2900" dirty="0" smtClean="0"/>
              <a:t>Влияние авторитетов</a:t>
            </a:r>
            <a:r>
              <a:rPr lang="en-US" sz="2900" dirty="0" smtClean="0"/>
              <a:t>)</a:t>
            </a:r>
            <a:endParaRPr lang="ru-RU" sz="2900" dirty="0" smtClean="0"/>
          </a:p>
          <a:p>
            <a:r>
              <a:rPr lang="ru-RU" sz="2900" dirty="0" smtClean="0"/>
              <a:t>Но </a:t>
            </a:r>
            <a:r>
              <a:rPr lang="ru-RU" sz="2900" dirty="0" smtClean="0"/>
              <a:t>существует прекрасная практика, которая позволяет этого избежать. Она называется </a:t>
            </a:r>
            <a:r>
              <a:rPr lang="ru-RU" sz="2900" dirty="0" smtClean="0"/>
              <a:t>Консенсус экспертов в </a:t>
            </a:r>
            <a:r>
              <a:rPr lang="en-US" sz="2900" dirty="0" smtClean="0"/>
              <a:t>Agile (</a:t>
            </a:r>
            <a:r>
              <a:rPr lang="ru-RU" sz="2900" dirty="0" smtClean="0"/>
              <a:t>planning poker</a:t>
            </a:r>
            <a:r>
              <a:rPr lang="en-US" sz="2900" dirty="0" smtClean="0"/>
              <a:t>)</a:t>
            </a:r>
            <a:r>
              <a:rPr lang="ru-RU" sz="2900" dirty="0" smtClean="0"/>
              <a:t> </a:t>
            </a:r>
            <a:r>
              <a:rPr lang="ru-RU" sz="2900" dirty="0" smtClean="0"/>
              <a:t>(придуманная Майком </a:t>
            </a:r>
            <a:r>
              <a:rPr lang="ru-RU" sz="2900" dirty="0" smtClean="0"/>
              <a:t>Коном).</a:t>
            </a:r>
            <a:endParaRPr lang="en-US" sz="2900" dirty="0" smtClean="0"/>
          </a:p>
          <a:p>
            <a:endParaRPr lang="en-US"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8" y="5615492"/>
            <a:ext cx="8183880" cy="731520"/>
          </a:xfrm>
        </p:spPr>
        <p:txBody>
          <a:bodyPr/>
          <a:lstStyle/>
          <a:p>
            <a:r>
              <a:rPr lang="en-US" dirty="0" smtClean="0"/>
              <a:t>Playing Poker </a:t>
            </a:r>
            <a:endParaRPr lang="en-US" dirty="0"/>
          </a:p>
        </p:txBody>
      </p:sp>
      <p:sp>
        <p:nvSpPr>
          <p:cNvPr id="3" name="Content Placeholder 2"/>
          <p:cNvSpPr>
            <a:spLocks noGrp="1"/>
          </p:cNvSpPr>
          <p:nvPr>
            <p:ph idx="1"/>
          </p:nvPr>
        </p:nvSpPr>
        <p:spPr>
          <a:xfrm>
            <a:off x="502920" y="530351"/>
            <a:ext cx="8183880" cy="3181037"/>
          </a:xfrm>
        </p:spPr>
        <p:txBody>
          <a:bodyPr>
            <a:normAutofit fontScale="55000" lnSpcReduction="20000"/>
          </a:bodyPr>
          <a:lstStyle/>
          <a:p>
            <a:r>
              <a:rPr lang="ru-RU" dirty="0" smtClean="0"/>
              <a:t>Каждый член команды получает колоду из 13-ти карт, таких же, как на картинке </a:t>
            </a:r>
            <a:r>
              <a:rPr lang="ru-RU" dirty="0" smtClean="0"/>
              <a:t>выше.</a:t>
            </a:r>
          </a:p>
          <a:p>
            <a:r>
              <a:rPr lang="ru-RU" dirty="0" smtClean="0"/>
              <a:t>Каждый </a:t>
            </a:r>
            <a:r>
              <a:rPr lang="ru-RU" dirty="0" smtClean="0"/>
              <a:t>член команды выбирает карту с оценкой (в story point’ах), которая, по его мнению, подходит, и кладёт её на стол рубашкой наверх. </a:t>
            </a:r>
            <a:endParaRPr lang="ru-RU" dirty="0" smtClean="0"/>
          </a:p>
          <a:p>
            <a:r>
              <a:rPr lang="ru-RU" dirty="0" smtClean="0"/>
              <a:t>Когда </a:t>
            </a:r>
            <a:r>
              <a:rPr lang="ru-RU" dirty="0" smtClean="0"/>
              <a:t>всё члены команды определились с оценкой, карты одновременно вскрываются. Таким образом, члены команды вынуждены оценивать самостоятельно, а не </a:t>
            </a:r>
            <a:r>
              <a:rPr lang="ru-RU" dirty="0" smtClean="0"/>
              <a:t>“доверяться” чужой оценке.</a:t>
            </a:r>
          </a:p>
          <a:p>
            <a:pPr>
              <a:buNone/>
            </a:pPr>
            <a:endParaRPr lang="ru-RU" dirty="0" smtClean="0"/>
          </a:p>
          <a:p>
            <a:r>
              <a:rPr lang="ru-RU" dirty="0" smtClean="0"/>
              <a:t>Если получается большая разница в оценках, то эту разницу обсуждают и пытаются выработать общее понимание того, что должно быть сделано для реализации этой истории. Возможно, они разобьют задачу на более мелкие. После этого команда оценит историю заново. Этот цикл должен повторяться до тех пор, пока оценки не сойдутся, т.е. не станут примерно одинаковыми.</a:t>
            </a:r>
            <a:endParaRPr lang="en-US" dirty="0"/>
          </a:p>
        </p:txBody>
      </p:sp>
      <p:pic>
        <p:nvPicPr>
          <p:cNvPr id="100355" name="Picture 3"/>
          <p:cNvPicPr>
            <a:picLocks noChangeAspect="1" noChangeArrowheads="1"/>
          </p:cNvPicPr>
          <p:nvPr/>
        </p:nvPicPr>
        <p:blipFill>
          <a:blip r:embed="rId2"/>
          <a:srcRect/>
          <a:stretch>
            <a:fillRect/>
          </a:stretch>
        </p:blipFill>
        <p:spPr bwMode="auto">
          <a:xfrm>
            <a:off x="511495" y="3818044"/>
            <a:ext cx="4146568" cy="1791507"/>
          </a:xfrm>
          <a:prstGeom prst="rect">
            <a:avLst/>
          </a:prstGeom>
          <a:noFill/>
          <a:ln w="9525">
            <a:noFill/>
            <a:miter lim="800000"/>
            <a:headEnd/>
            <a:tailEnd/>
          </a:ln>
        </p:spPr>
      </p:pic>
      <p:sp>
        <p:nvSpPr>
          <p:cNvPr id="7" name="Rectangle 6"/>
          <p:cNvSpPr/>
          <p:nvPr/>
        </p:nvSpPr>
        <p:spPr>
          <a:xfrm>
            <a:off x="4980790" y="3345628"/>
            <a:ext cx="2996005" cy="2523768"/>
          </a:xfrm>
          <a:prstGeom prst="rect">
            <a:avLst/>
          </a:prstGeom>
        </p:spPr>
        <p:txBody>
          <a:bodyPr wrap="square">
            <a:spAutoFit/>
          </a:bodyPr>
          <a:lstStyle/>
          <a:p>
            <a:endParaRPr lang="en-US" dirty="0" smtClean="0"/>
          </a:p>
          <a:p>
            <a:r>
              <a:rPr lang="ru-RU" sz="1400" dirty="0" smtClean="0"/>
              <a:t>0 = или “история уже готова” или же её оценка “пара минут работы”. </a:t>
            </a:r>
          </a:p>
          <a:p>
            <a:endParaRPr lang="en-US" sz="1400" dirty="0" smtClean="0"/>
          </a:p>
          <a:p>
            <a:r>
              <a:rPr lang="ru-RU" sz="1400" dirty="0" smtClean="0"/>
              <a:t>? </a:t>
            </a:r>
            <a:r>
              <a:rPr lang="ru-RU" sz="1400" dirty="0" smtClean="0"/>
              <a:t>= “Я понятия не имею. Абсолютно”. </a:t>
            </a:r>
          </a:p>
          <a:p>
            <a:endParaRPr lang="en-US" sz="1400" dirty="0" smtClean="0"/>
          </a:p>
          <a:p>
            <a:r>
              <a:rPr lang="ru-RU" sz="1400" dirty="0" smtClean="0"/>
              <a:t>Чашка </a:t>
            </a:r>
            <a:r>
              <a:rPr lang="ru-RU" sz="1400" dirty="0" smtClean="0"/>
              <a:t>кофе = “Я слишком устал, чтобы думать. Давайте сделаем перерыв”. </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Разбиение историй на задачи</a:t>
            </a:r>
            <a:endParaRPr lang="en-US" dirty="0"/>
          </a:p>
        </p:txBody>
      </p:sp>
      <p:sp>
        <p:nvSpPr>
          <p:cNvPr id="3" name="Content Placeholder 2"/>
          <p:cNvSpPr>
            <a:spLocks noGrp="1"/>
          </p:cNvSpPr>
          <p:nvPr>
            <p:ph idx="1"/>
          </p:nvPr>
        </p:nvSpPr>
        <p:spPr>
          <a:xfrm>
            <a:off x="502920" y="530352"/>
            <a:ext cx="8183880" cy="1298448"/>
          </a:xfrm>
        </p:spPr>
        <p:txBody>
          <a:bodyPr>
            <a:normAutofit fontScale="70000" lnSpcReduction="20000"/>
          </a:bodyPr>
          <a:lstStyle/>
          <a:p>
            <a:r>
              <a:rPr lang="en-US" dirty="0" smtClean="0"/>
              <a:t>User Story</a:t>
            </a:r>
            <a:r>
              <a:rPr lang="ru-RU" dirty="0" smtClean="0"/>
              <a:t> </a:t>
            </a:r>
            <a:r>
              <a:rPr lang="ru-RU" dirty="0" smtClean="0"/>
              <a:t>это нечто, что можно продемонстрировать, что представляет ценность для product owner’а, а задачи либо нельзя продемонстрировать, либо они не представляют ценности для product owner’a.</a:t>
            </a:r>
            <a:endParaRPr lang="en-US" dirty="0"/>
          </a:p>
        </p:txBody>
      </p:sp>
      <p:pic>
        <p:nvPicPr>
          <p:cNvPr id="101378" name="Picture 2"/>
          <p:cNvPicPr>
            <a:picLocks noChangeAspect="1" noChangeArrowheads="1"/>
          </p:cNvPicPr>
          <p:nvPr/>
        </p:nvPicPr>
        <p:blipFill>
          <a:blip r:embed="rId2"/>
          <a:srcRect/>
          <a:stretch>
            <a:fillRect/>
          </a:stretch>
        </p:blipFill>
        <p:spPr bwMode="auto">
          <a:xfrm>
            <a:off x="505442" y="1832048"/>
            <a:ext cx="2291546" cy="3180615"/>
          </a:xfrm>
          <a:prstGeom prst="rect">
            <a:avLst/>
          </a:prstGeom>
          <a:noFill/>
          <a:ln w="9525">
            <a:noFill/>
            <a:miter lim="800000"/>
            <a:headEnd/>
            <a:tailEnd/>
          </a:ln>
        </p:spPr>
      </p:pic>
      <p:sp>
        <p:nvSpPr>
          <p:cNvPr id="5" name="Rectangle 4"/>
          <p:cNvSpPr/>
          <p:nvPr/>
        </p:nvSpPr>
        <p:spPr>
          <a:xfrm>
            <a:off x="2893806" y="2043953"/>
            <a:ext cx="5830645" cy="2677656"/>
          </a:xfrm>
          <a:prstGeom prst="rect">
            <a:avLst/>
          </a:prstGeom>
        </p:spPr>
        <p:txBody>
          <a:bodyPr wrap="square">
            <a:spAutoFit/>
          </a:bodyPr>
          <a:lstStyle/>
          <a:p>
            <a:r>
              <a:rPr lang="ru-RU" sz="1400" dirty="0" smtClean="0"/>
              <a:t>Абсолютно </a:t>
            </a:r>
            <a:r>
              <a:rPr lang="ru-RU" sz="1400" dirty="0" smtClean="0"/>
              <a:t>понятные истории разбивать на задачи </a:t>
            </a:r>
            <a:endParaRPr lang="en-US" sz="1400" dirty="0" smtClean="0"/>
          </a:p>
          <a:p>
            <a:r>
              <a:rPr lang="ru-RU" sz="1400" dirty="0" smtClean="0"/>
              <a:t>заранее </a:t>
            </a:r>
            <a:r>
              <a:rPr lang="ru-RU" sz="1400" dirty="0" smtClean="0"/>
              <a:t>так же легко, как и по мере их выполнения. </a:t>
            </a:r>
          </a:p>
          <a:p>
            <a:endParaRPr lang="en-US" sz="1400" dirty="0" smtClean="0"/>
          </a:p>
          <a:p>
            <a:r>
              <a:rPr lang="ru-RU" sz="1400" dirty="0" smtClean="0"/>
              <a:t>Такая </a:t>
            </a:r>
            <a:r>
              <a:rPr lang="ru-RU" sz="1400" dirty="0" smtClean="0"/>
              <a:t>разбивка часто позволяет выявить дополнительную работу, которая увеличивает оценку, чем обеспечивается более реалистичный план на спринт. </a:t>
            </a:r>
          </a:p>
          <a:p>
            <a:endParaRPr lang="en-US" sz="1400" dirty="0" smtClean="0"/>
          </a:p>
          <a:p>
            <a:r>
              <a:rPr lang="ru-RU" sz="1400" dirty="0" smtClean="0"/>
              <a:t>Такая </a:t>
            </a:r>
            <a:r>
              <a:rPr lang="ru-RU" sz="1400" dirty="0" smtClean="0"/>
              <a:t>предварительная разбивка заметно увеличивает эффективность ежедневного </a:t>
            </a:r>
            <a:r>
              <a:rPr lang="ru-RU" sz="1400" dirty="0" smtClean="0"/>
              <a:t>Scrum’а. </a:t>
            </a:r>
            <a:endParaRPr lang="ru-RU" sz="1400" dirty="0" smtClean="0"/>
          </a:p>
          <a:p>
            <a:endParaRPr lang="en-US" sz="1400" dirty="0" smtClean="0"/>
          </a:p>
          <a:p>
            <a:r>
              <a:rPr lang="ru-RU" sz="1400" dirty="0" smtClean="0"/>
              <a:t>Даже </a:t>
            </a:r>
            <a:r>
              <a:rPr lang="ru-RU" sz="1400" dirty="0" smtClean="0"/>
              <a:t>неточная разбивка, которая будет изменяться по ходу работ, всё равно даёт </a:t>
            </a:r>
            <a:r>
              <a:rPr lang="ru-RU" sz="1400" dirty="0" smtClean="0"/>
              <a:t>все </a:t>
            </a:r>
            <a:r>
              <a:rPr lang="ru-RU" sz="1400" dirty="0" smtClean="0"/>
              <a:t>перечисленные выше выгоды. </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518671"/>
            <a:ext cx="8183880" cy="710005"/>
          </a:xfrm>
        </p:spPr>
        <p:txBody>
          <a:bodyPr/>
          <a:lstStyle/>
          <a:p>
            <a:r>
              <a:rPr lang="en-US" dirty="0" smtClean="0"/>
              <a:t>Sprint Backlog</a:t>
            </a:r>
            <a:endParaRPr lang="en-US" dirty="0"/>
          </a:p>
        </p:txBody>
      </p:sp>
      <p:pic>
        <p:nvPicPr>
          <p:cNvPr id="155650" name="Picture 2"/>
          <p:cNvPicPr>
            <a:picLocks noGrp="1" noChangeAspect="1" noChangeArrowheads="1"/>
          </p:cNvPicPr>
          <p:nvPr>
            <p:ph idx="1"/>
          </p:nvPr>
        </p:nvPicPr>
        <p:blipFill>
          <a:blip r:embed="rId2"/>
          <a:srcRect/>
          <a:stretch>
            <a:fillRect/>
          </a:stretch>
        </p:blipFill>
        <p:spPr bwMode="auto">
          <a:xfrm>
            <a:off x="422845" y="454678"/>
            <a:ext cx="2813209" cy="2557463"/>
          </a:xfrm>
          <a:prstGeom prst="rect">
            <a:avLst/>
          </a:prstGeom>
          <a:noFill/>
          <a:ln w="9525">
            <a:noFill/>
            <a:miter lim="800000"/>
            <a:headEnd/>
            <a:tailEnd/>
          </a:ln>
        </p:spPr>
      </p:pic>
      <p:pic>
        <p:nvPicPr>
          <p:cNvPr id="155651" name="Picture 3"/>
          <p:cNvPicPr>
            <a:picLocks noChangeAspect="1" noChangeArrowheads="1"/>
          </p:cNvPicPr>
          <p:nvPr/>
        </p:nvPicPr>
        <p:blipFill>
          <a:blip r:embed="rId3"/>
          <a:srcRect/>
          <a:stretch>
            <a:fillRect/>
          </a:stretch>
        </p:blipFill>
        <p:spPr bwMode="auto">
          <a:xfrm>
            <a:off x="3656503" y="804245"/>
            <a:ext cx="4118307" cy="1777589"/>
          </a:xfrm>
          <a:prstGeom prst="rect">
            <a:avLst/>
          </a:prstGeom>
          <a:noFill/>
          <a:ln w="9525">
            <a:noFill/>
            <a:miter lim="800000"/>
            <a:headEnd/>
            <a:tailEnd/>
          </a:ln>
        </p:spPr>
      </p:pic>
      <p:pic>
        <p:nvPicPr>
          <p:cNvPr id="155652" name="Picture 4"/>
          <p:cNvPicPr>
            <a:picLocks noChangeAspect="1" noChangeArrowheads="1"/>
          </p:cNvPicPr>
          <p:nvPr/>
        </p:nvPicPr>
        <p:blipFill>
          <a:blip r:embed="rId4"/>
          <a:srcRect/>
          <a:stretch>
            <a:fillRect/>
          </a:stretch>
        </p:blipFill>
        <p:spPr bwMode="auto">
          <a:xfrm>
            <a:off x="1263296" y="2567542"/>
            <a:ext cx="6891001" cy="2875772"/>
          </a:xfrm>
          <a:prstGeom prst="rect">
            <a:avLst/>
          </a:prstGeom>
          <a:noFill/>
          <a:ln w="9525">
            <a:noFill/>
            <a:miter lim="800000"/>
            <a:headEnd/>
            <a:tailEnd/>
          </a:ln>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36" y="5701553"/>
            <a:ext cx="8183880" cy="742278"/>
          </a:xfrm>
        </p:spPr>
        <p:txBody>
          <a:bodyPr/>
          <a:lstStyle/>
          <a:p>
            <a:r>
              <a:rPr lang="en-US" dirty="0" smtClean="0"/>
              <a:t>Sprint Backlog </a:t>
            </a:r>
            <a:r>
              <a:rPr lang="ru-RU" dirty="0" smtClean="0"/>
              <a:t>и </a:t>
            </a:r>
            <a:r>
              <a:rPr lang="en-US" dirty="0" smtClean="0"/>
              <a:t>MS Project</a:t>
            </a:r>
            <a:endParaRPr lang="en-US" dirty="0"/>
          </a:p>
        </p:txBody>
      </p:sp>
      <p:pic>
        <p:nvPicPr>
          <p:cNvPr id="156674" name="Picture 2"/>
          <p:cNvPicPr>
            <a:picLocks noGrp="1" noChangeAspect="1" noChangeArrowheads="1"/>
          </p:cNvPicPr>
          <p:nvPr>
            <p:ph idx="1"/>
          </p:nvPr>
        </p:nvPicPr>
        <p:blipFill>
          <a:blip r:embed="rId2"/>
          <a:srcRect/>
          <a:stretch>
            <a:fillRect/>
          </a:stretch>
        </p:blipFill>
        <p:spPr bwMode="auto">
          <a:xfrm>
            <a:off x="430306" y="530224"/>
            <a:ext cx="8197327" cy="5123329"/>
          </a:xfrm>
          <a:prstGeom prst="rect">
            <a:avLst/>
          </a:prstGeom>
          <a:noFill/>
          <a:ln w="9525">
            <a:noFill/>
            <a:miter lim="800000"/>
            <a:headEnd/>
            <a:tailEnd/>
          </a:ln>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502920" y="5249732"/>
            <a:ext cx="8183880" cy="1032734"/>
          </a:xfrm>
        </p:spPr>
        <p:txBody>
          <a:bodyPr>
            <a:normAutofit fontScale="90000"/>
          </a:bodyPr>
          <a:lstStyle/>
          <a:p>
            <a:r>
              <a:rPr lang="ru-RU" dirty="0" smtClean="0"/>
              <a:t>Никаких изменений в течении Спринта</a:t>
            </a:r>
            <a:endParaRPr lang="en-US" dirty="0" smtClean="0"/>
          </a:p>
        </p:txBody>
      </p:sp>
      <p:sp>
        <p:nvSpPr>
          <p:cNvPr id="27651" name="Rectangle 2"/>
          <p:cNvSpPr>
            <a:spLocks noGrp="1" noChangeArrowheads="1"/>
          </p:cNvSpPr>
          <p:nvPr>
            <p:ph idx="1"/>
          </p:nvPr>
        </p:nvSpPr>
        <p:spPr>
          <a:xfrm>
            <a:off x="381000" y="4012601"/>
            <a:ext cx="8382000" cy="853439"/>
          </a:xfrm>
        </p:spPr>
        <p:txBody>
          <a:bodyPr>
            <a:normAutofit fontScale="62500" lnSpcReduction="20000"/>
          </a:bodyPr>
          <a:lstStyle/>
          <a:p>
            <a:r>
              <a:rPr lang="ru-RU" dirty="0" smtClean="0"/>
              <a:t>Длительность планирования спринта определяется тем</a:t>
            </a:r>
            <a:r>
              <a:rPr lang="en-US" dirty="0" smtClean="0"/>
              <a:t>,</a:t>
            </a:r>
            <a:r>
              <a:rPr lang="ru-RU" dirty="0" smtClean="0"/>
              <a:t> как долго мы можем принимать дополнительные изменения</a:t>
            </a:r>
            <a:r>
              <a:rPr lang="en-US" dirty="0" smtClean="0"/>
              <a:t>, </a:t>
            </a:r>
            <a:r>
              <a:rPr lang="ru-RU" dirty="0" smtClean="0"/>
              <a:t>но только вне выполнения самого спринта</a:t>
            </a:r>
            <a:endParaRPr lang="en-US" dirty="0" smtClean="0"/>
          </a:p>
        </p:txBody>
      </p:sp>
      <p:grpSp>
        <p:nvGrpSpPr>
          <p:cNvPr id="2" name="Group 4"/>
          <p:cNvGrpSpPr>
            <a:grpSpLocks/>
          </p:cNvGrpSpPr>
          <p:nvPr/>
        </p:nvGrpSpPr>
        <p:grpSpPr bwMode="auto">
          <a:xfrm>
            <a:off x="2514600" y="1015337"/>
            <a:ext cx="3577590" cy="2754630"/>
            <a:chOff x="0" y="0"/>
            <a:chExt cx="2504" cy="1927"/>
          </a:xfrm>
        </p:grpSpPr>
        <p:pic>
          <p:nvPicPr>
            <p:cNvPr id="27657" name="Picture 5"/>
            <p:cNvPicPr>
              <a:picLocks noChangeArrowheads="1"/>
            </p:cNvPicPr>
            <p:nvPr/>
          </p:nvPicPr>
          <p:blipFill>
            <a:blip r:embed="rId3" cstate="print"/>
            <a:srcRect/>
            <a:stretch>
              <a:fillRect/>
            </a:stretch>
          </p:blipFill>
          <p:spPr bwMode="auto">
            <a:xfrm>
              <a:off x="0" y="0"/>
              <a:ext cx="2504" cy="1927"/>
            </a:xfrm>
            <a:prstGeom prst="rect">
              <a:avLst/>
            </a:prstGeom>
            <a:noFill/>
            <a:ln w="9525">
              <a:noFill/>
              <a:miter lim="800000"/>
              <a:headEnd/>
              <a:tailEnd/>
            </a:ln>
          </p:spPr>
        </p:pic>
        <p:sp>
          <p:nvSpPr>
            <p:cNvPr id="27658" name="Rectangle 6"/>
            <p:cNvSpPr>
              <a:spLocks/>
            </p:cNvSpPr>
            <p:nvPr/>
          </p:nvSpPr>
          <p:spPr bwMode="auto">
            <a:xfrm>
              <a:off x="224" y="254"/>
              <a:ext cx="2056" cy="1408"/>
            </a:xfrm>
            <a:prstGeom prst="rect">
              <a:avLst/>
            </a:prstGeom>
            <a:solidFill>
              <a:srgbClr val="FFFFFF"/>
            </a:solidFill>
            <a:ln w="9525">
              <a:solidFill>
                <a:schemeClr val="tx1"/>
              </a:solidFill>
              <a:miter lim="800000"/>
              <a:headEnd/>
              <a:tailEnd/>
            </a:ln>
          </p:spPr>
          <p:txBody>
            <a:bodyPr/>
            <a:lstStyle/>
            <a:p>
              <a:endParaRPr lang="en-US"/>
            </a:p>
          </p:txBody>
        </p:sp>
      </p:grpSp>
      <p:grpSp>
        <p:nvGrpSpPr>
          <p:cNvPr id="3" name="Group 7"/>
          <p:cNvGrpSpPr>
            <a:grpSpLocks/>
          </p:cNvGrpSpPr>
          <p:nvPr/>
        </p:nvGrpSpPr>
        <p:grpSpPr bwMode="auto">
          <a:xfrm>
            <a:off x="3368236" y="1510777"/>
            <a:ext cx="1855946" cy="1954530"/>
            <a:chOff x="0" y="0"/>
            <a:chExt cx="1298" cy="1368"/>
          </a:xfrm>
        </p:grpSpPr>
        <p:pic>
          <p:nvPicPr>
            <p:cNvPr id="27655" name="Picture 8"/>
            <p:cNvPicPr>
              <a:picLocks noChangeAspect="1" noChangeArrowheads="1"/>
            </p:cNvPicPr>
            <p:nvPr/>
          </p:nvPicPr>
          <p:blipFill>
            <a:blip r:embed="rId4" cstate="print"/>
            <a:srcRect/>
            <a:stretch>
              <a:fillRect/>
            </a:stretch>
          </p:blipFill>
          <p:spPr bwMode="auto">
            <a:xfrm>
              <a:off x="0" y="279"/>
              <a:ext cx="1298" cy="1089"/>
            </a:xfrm>
            <a:prstGeom prst="rect">
              <a:avLst/>
            </a:prstGeom>
            <a:noFill/>
            <a:ln w="9525">
              <a:noFill/>
              <a:miter lim="800000"/>
              <a:headEnd/>
              <a:tailEnd/>
            </a:ln>
          </p:spPr>
        </p:pic>
        <p:pic>
          <p:nvPicPr>
            <p:cNvPr id="27656" name="Picture 9"/>
            <p:cNvPicPr>
              <a:picLocks noChangeAspect="1" noChangeArrowheads="1"/>
            </p:cNvPicPr>
            <p:nvPr/>
          </p:nvPicPr>
          <p:blipFill>
            <a:blip r:embed="rId5" cstate="print"/>
            <a:srcRect/>
            <a:stretch>
              <a:fillRect/>
            </a:stretch>
          </p:blipFill>
          <p:spPr bwMode="auto">
            <a:xfrm>
              <a:off x="98" y="0"/>
              <a:ext cx="623" cy="500"/>
            </a:xfrm>
            <a:prstGeom prst="rect">
              <a:avLst/>
            </a:prstGeom>
            <a:noFill/>
            <a:ln w="9525">
              <a:noFill/>
              <a:miter lim="800000"/>
              <a:headEnd/>
              <a:tailEnd/>
            </a:ln>
          </p:spPr>
        </p:pic>
      </p:grpSp>
      <p:sp>
        <p:nvSpPr>
          <p:cNvPr id="27654" name="AutoShape 16"/>
          <p:cNvSpPr>
            <a:spLocks noChangeArrowheads="1"/>
          </p:cNvSpPr>
          <p:nvPr/>
        </p:nvSpPr>
        <p:spPr bwMode="auto">
          <a:xfrm>
            <a:off x="688489" y="1265369"/>
            <a:ext cx="1344454" cy="1004412"/>
          </a:xfrm>
          <a:prstGeom prst="lightningBolt">
            <a:avLst/>
          </a:prstGeom>
          <a:solidFill>
            <a:srgbClr val="99CCFF"/>
          </a:solidFill>
          <a:ln w="9525">
            <a:solidFill>
              <a:srgbClr val="006CD8"/>
            </a:solidFill>
            <a:miter lim="800000"/>
            <a:headEnd/>
            <a:tailEnd/>
          </a:ln>
        </p:spPr>
        <p:txBody>
          <a:bodyPr wrap="none" lIns="82293" tIns="41148" rIns="82293" bIns="41148" anchor="ctr"/>
          <a:lstStyle/>
          <a:p>
            <a:r>
              <a:rPr lang="ru-RU" dirty="0" smtClean="0">
                <a:latin typeface="Tahoma" charset="0"/>
              </a:rPr>
              <a:t>Изменения</a:t>
            </a:r>
            <a:endParaRPr lang="en-US" dirty="0">
              <a:latin typeface="Tahoma" charset="0"/>
            </a:endParaRPr>
          </a:p>
        </p:txBody>
      </p:sp>
    </p:spTree>
  </p:cSld>
  <p:clrMapOvr>
    <a:masterClrMapping/>
  </p:clrMapOvr>
  <p:transition spd="med">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Демонстрация </a:t>
            </a:r>
            <a:r>
              <a:rPr lang="uk-UA" dirty="0" smtClean="0"/>
              <a:t>2</a:t>
            </a:r>
            <a:endParaRPr lang="en-US" dirty="0"/>
          </a:p>
        </p:txBody>
      </p:sp>
      <p:sp>
        <p:nvSpPr>
          <p:cNvPr id="3" name="Content Placeholder 2"/>
          <p:cNvSpPr>
            <a:spLocks noGrp="1"/>
          </p:cNvSpPr>
          <p:nvPr>
            <p:ph idx="1"/>
          </p:nvPr>
        </p:nvSpPr>
        <p:spPr/>
        <p:txBody>
          <a:bodyPr/>
          <a:lstStyle/>
          <a:p>
            <a:r>
              <a:rPr lang="ru-RU" dirty="0" smtClean="0"/>
              <a:t>Планирование</a:t>
            </a:r>
          </a:p>
          <a:p>
            <a:pPr lvl="1"/>
            <a:r>
              <a:rPr lang="en-US" dirty="0" smtClean="0"/>
              <a:t>Product Backlog</a:t>
            </a:r>
          </a:p>
          <a:p>
            <a:pPr lvl="1"/>
            <a:r>
              <a:rPr lang="en-US" dirty="0" smtClean="0"/>
              <a:t>Iteration Backlog </a:t>
            </a:r>
            <a:endParaRPr lang="ru-RU" dirty="0" smtClean="0"/>
          </a:p>
          <a:p>
            <a:endParaRPr lang="en-US"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a:t>
            </a:r>
            <a:r>
              <a:rPr lang="ru-RU" dirty="0" smtClean="0"/>
              <a:t> </a:t>
            </a:r>
            <a:r>
              <a:rPr lang="en-US" dirty="0" smtClean="0"/>
              <a:t>&amp; XP,</a:t>
            </a:r>
            <a:r>
              <a:rPr lang="uk-UA" dirty="0" smtClean="0"/>
              <a:t> </a:t>
            </a:r>
            <a:r>
              <a:rPr lang="ru-RU" dirty="0" smtClean="0"/>
              <a:t>как основа</a:t>
            </a:r>
            <a:r>
              <a:rPr lang="en-US" dirty="0" smtClean="0"/>
              <a:t/>
            </a:r>
            <a:br>
              <a:rPr lang="en-US" dirty="0" smtClean="0"/>
            </a:br>
            <a:r>
              <a:rPr lang="en-US" dirty="0" smtClean="0"/>
              <a:t>MSF Agile v 5.0</a:t>
            </a:r>
            <a:endParaRPr lang="en-US" dirty="0"/>
          </a:p>
        </p:txBody>
      </p:sp>
      <p:sp>
        <p:nvSpPr>
          <p:cNvPr id="3" name="Content Placeholder 2"/>
          <p:cNvSpPr>
            <a:spLocks noGrp="1"/>
          </p:cNvSpPr>
          <p:nvPr>
            <p:ph idx="1"/>
          </p:nvPr>
        </p:nvSpPr>
        <p:spPr>
          <a:xfrm>
            <a:off x="502920" y="530352"/>
            <a:ext cx="8183880" cy="3428462"/>
          </a:xfrm>
        </p:spPr>
        <p:txBody>
          <a:bodyPr>
            <a:normAutofit fontScale="77500" lnSpcReduction="20000"/>
          </a:bodyPr>
          <a:lstStyle/>
          <a:p>
            <a:r>
              <a:rPr lang="ru-RU" dirty="0" smtClean="0"/>
              <a:t>Что такое</a:t>
            </a:r>
            <a:r>
              <a:rPr lang="en-US" dirty="0" smtClean="0"/>
              <a:t> Scrum</a:t>
            </a:r>
          </a:p>
          <a:p>
            <a:r>
              <a:rPr lang="ru-RU" dirty="0" smtClean="0"/>
              <a:t>Инициация</a:t>
            </a:r>
            <a:endParaRPr lang="en-US" dirty="0" smtClean="0"/>
          </a:p>
          <a:p>
            <a:r>
              <a:rPr lang="ru-RU" dirty="0" smtClean="0"/>
              <a:t>Планирование</a:t>
            </a:r>
            <a:endParaRPr lang="en-US" dirty="0" smtClean="0"/>
          </a:p>
          <a:p>
            <a:pPr lvl="1"/>
            <a:r>
              <a:rPr lang="ru-RU" dirty="0" smtClean="0"/>
              <a:t>Планирование Спринта</a:t>
            </a:r>
          </a:p>
          <a:p>
            <a:r>
              <a:rPr lang="ru-RU" sz="2400" dirty="0" smtClean="0">
                <a:solidFill>
                  <a:srgbClr val="F6AE1E"/>
                </a:solidFill>
              </a:rPr>
              <a:t>Мониторинг</a:t>
            </a:r>
            <a:endParaRPr lang="en-US" sz="2400" dirty="0" smtClean="0">
              <a:solidFill>
                <a:srgbClr val="F6AE1E"/>
              </a:solidFill>
            </a:endParaRPr>
          </a:p>
          <a:p>
            <a:pPr lvl="1"/>
            <a:r>
              <a:rPr lang="ru-RU" dirty="0" smtClean="0">
                <a:solidFill>
                  <a:srgbClr val="F6AE1E"/>
                </a:solidFill>
              </a:rPr>
              <a:t>Ежедневный </a:t>
            </a:r>
            <a:r>
              <a:rPr lang="en-US" dirty="0" smtClean="0">
                <a:solidFill>
                  <a:srgbClr val="F6AE1E"/>
                </a:solidFill>
              </a:rPr>
              <a:t>Scrum</a:t>
            </a:r>
          </a:p>
          <a:p>
            <a:pPr lvl="1"/>
            <a:r>
              <a:rPr lang="ru-RU" dirty="0" smtClean="0"/>
              <a:t>Обзор </a:t>
            </a:r>
            <a:r>
              <a:rPr lang="ru-RU" dirty="0" smtClean="0"/>
              <a:t>Спринта</a:t>
            </a:r>
          </a:p>
          <a:p>
            <a:r>
              <a:rPr lang="ru-RU" dirty="0" smtClean="0"/>
              <a:t>Масштабирование </a:t>
            </a:r>
            <a:r>
              <a:rPr lang="en-US" dirty="0" smtClean="0"/>
              <a:t>Scrum</a:t>
            </a:r>
          </a:p>
          <a:p>
            <a:r>
              <a:rPr lang="ru-RU" dirty="0" smtClean="0"/>
              <a:t>Что привносит </a:t>
            </a:r>
            <a:r>
              <a:rPr lang="en-US" dirty="0" smtClean="0"/>
              <a:t>XP</a:t>
            </a:r>
            <a:endParaRPr lang="en-US" dirty="0" smtClean="0"/>
          </a:p>
          <a:p>
            <a:r>
              <a:rPr lang="uk-UA" dirty="0" smtClean="0"/>
              <a:t>Совершенствование процесса</a:t>
            </a:r>
            <a:endParaRPr lang="en-US" dirty="0" smtClean="0"/>
          </a:p>
          <a:p>
            <a:r>
              <a:rPr lang="ru-RU" dirty="0" smtClean="0"/>
              <a:t>Круглый стол</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637007"/>
            <a:ext cx="8183880" cy="677732"/>
          </a:xfrm>
        </p:spPr>
        <p:txBody>
          <a:bodyPr/>
          <a:lstStyle/>
          <a:p>
            <a:r>
              <a:rPr lang="uk-UA" dirty="0" smtClean="0"/>
              <a:t>Особенности </a:t>
            </a:r>
            <a:r>
              <a:rPr lang="en-US" dirty="0" smtClean="0"/>
              <a:t>Agile</a:t>
            </a:r>
            <a:endParaRPr lang="en-US" dirty="0"/>
          </a:p>
        </p:txBody>
      </p:sp>
      <p:pic>
        <p:nvPicPr>
          <p:cNvPr id="91138" name="Picture 2"/>
          <p:cNvPicPr>
            <a:picLocks noChangeAspect="1" noChangeArrowheads="1"/>
          </p:cNvPicPr>
          <p:nvPr/>
        </p:nvPicPr>
        <p:blipFill>
          <a:blip r:embed="rId2"/>
          <a:srcRect/>
          <a:stretch>
            <a:fillRect/>
          </a:stretch>
        </p:blipFill>
        <p:spPr bwMode="auto">
          <a:xfrm>
            <a:off x="602419" y="491412"/>
            <a:ext cx="6938683" cy="2739890"/>
          </a:xfrm>
          <a:prstGeom prst="rect">
            <a:avLst/>
          </a:prstGeom>
          <a:noFill/>
          <a:ln w="9525">
            <a:noFill/>
            <a:miter lim="800000"/>
            <a:headEnd/>
            <a:tailEnd/>
          </a:ln>
        </p:spPr>
      </p:pic>
      <p:sp>
        <p:nvSpPr>
          <p:cNvPr id="91141" name="AutoShape 5" descr="graphics/06fig01.jpg"/>
          <p:cNvSpPr>
            <a:spLocks noChangeAspect="1" noChangeArrowheads="1"/>
          </p:cNvSpPr>
          <p:nvPr/>
        </p:nvSpPr>
        <p:spPr bwMode="auto">
          <a:xfrm>
            <a:off x="155575" y="-1143000"/>
            <a:ext cx="4762500" cy="23907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1143" name="AutoShape 7" descr="graphics/06fig01.jpg"/>
          <p:cNvSpPr>
            <a:spLocks noChangeAspect="1" noChangeArrowheads="1"/>
          </p:cNvSpPr>
          <p:nvPr/>
        </p:nvSpPr>
        <p:spPr bwMode="auto">
          <a:xfrm>
            <a:off x="155575" y="-1143000"/>
            <a:ext cx="4762500" cy="23907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1144" name="Picture 8"/>
          <p:cNvPicPr>
            <a:picLocks noChangeAspect="1" noChangeArrowheads="1"/>
          </p:cNvPicPr>
          <p:nvPr/>
        </p:nvPicPr>
        <p:blipFill>
          <a:blip r:embed="rId3"/>
          <a:srcRect/>
          <a:stretch>
            <a:fillRect/>
          </a:stretch>
        </p:blipFill>
        <p:spPr bwMode="auto">
          <a:xfrm>
            <a:off x="5238974" y="3439435"/>
            <a:ext cx="3312319" cy="1732191"/>
          </a:xfrm>
          <a:prstGeom prst="rect">
            <a:avLst/>
          </a:prstGeom>
          <a:noFill/>
          <a:ln w="9525">
            <a:noFill/>
            <a:miter lim="800000"/>
            <a:headEnd/>
            <a:tailEnd/>
          </a:ln>
        </p:spPr>
      </p:pic>
      <p:pic>
        <p:nvPicPr>
          <p:cNvPr id="91145" name="Picture 9"/>
          <p:cNvPicPr>
            <a:picLocks noChangeAspect="1" noChangeArrowheads="1"/>
          </p:cNvPicPr>
          <p:nvPr/>
        </p:nvPicPr>
        <p:blipFill>
          <a:blip r:embed="rId4"/>
          <a:srcRect/>
          <a:stretch>
            <a:fillRect/>
          </a:stretch>
        </p:blipFill>
        <p:spPr bwMode="auto">
          <a:xfrm>
            <a:off x="607471" y="3207795"/>
            <a:ext cx="4400550" cy="2400300"/>
          </a:xfrm>
          <a:prstGeom prst="rect">
            <a:avLst/>
          </a:prstGeom>
          <a:noFill/>
          <a:ln w="9525">
            <a:noFill/>
            <a:miter lim="800000"/>
            <a:headEnd/>
            <a:tailEnd/>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uk-UA" sz="3200" dirty="0" smtClean="0"/>
              <a:t>Мониторинг и Контроль проектного в</a:t>
            </a:r>
            <a:r>
              <a:rPr lang="ru-RU" sz="3200" dirty="0" smtClean="0"/>
              <a:t>ы</a:t>
            </a:r>
            <a:r>
              <a:rPr lang="uk-UA" sz="3200" dirty="0" smtClean="0"/>
              <a:t>полнения</a:t>
            </a:r>
            <a:endParaRPr lang="en-US" sz="3200" dirty="0"/>
          </a:p>
        </p:txBody>
      </p:sp>
      <p:sp>
        <p:nvSpPr>
          <p:cNvPr id="3" name="Content Placeholder 2"/>
          <p:cNvSpPr>
            <a:spLocks noGrp="1"/>
          </p:cNvSpPr>
          <p:nvPr>
            <p:ph idx="1"/>
          </p:nvPr>
        </p:nvSpPr>
        <p:spPr/>
        <p:txBody>
          <a:bodyPr/>
          <a:lstStyle/>
          <a:p>
            <a:r>
              <a:rPr lang="ru-RU" dirty="0" smtClean="0"/>
              <a:t>Прозрачность и управляемость проектного выполнения</a:t>
            </a:r>
          </a:p>
          <a:p>
            <a:r>
              <a:rPr lang="ru-RU" dirty="0" smtClean="0"/>
              <a:t>Мониторинг и контроль проектных работ</a:t>
            </a:r>
          </a:p>
          <a:p>
            <a:r>
              <a:rPr lang="ru-RU" dirty="0" smtClean="0"/>
              <a:t>Управление содержанием проекта</a:t>
            </a:r>
          </a:p>
          <a:p>
            <a:r>
              <a:rPr lang="ru-RU" dirty="0" smtClean="0"/>
              <a:t>Управление стоимостью и расписанием</a:t>
            </a:r>
          </a:p>
          <a:p>
            <a:r>
              <a:rPr lang="ru-RU" dirty="0" smtClean="0"/>
              <a:t>Управление качеством</a:t>
            </a:r>
          </a:p>
          <a:p>
            <a:r>
              <a:rPr lang="ru-RU" dirty="0" smtClean="0"/>
              <a:t>Мониторинг и контроль рисков</a:t>
            </a:r>
          </a:p>
          <a:p>
            <a:endParaRPr lang="en-US"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82594"/>
          </a:xfrm>
        </p:spPr>
        <p:txBody>
          <a:bodyPr>
            <a:normAutofit fontScale="90000"/>
          </a:bodyPr>
          <a:lstStyle/>
          <a:p>
            <a:r>
              <a:rPr lang="en-US" sz="3600" dirty="0" smtClean="0"/>
              <a:t>PMBOK</a:t>
            </a:r>
            <a:endParaRPr lang="en-US" sz="3600" dirty="0"/>
          </a:p>
        </p:txBody>
      </p:sp>
      <p:pic>
        <p:nvPicPr>
          <p:cNvPr id="58371" name="Picture 3"/>
          <p:cNvPicPr>
            <a:picLocks noChangeAspect="1" noChangeArrowheads="1"/>
          </p:cNvPicPr>
          <p:nvPr/>
        </p:nvPicPr>
        <p:blipFill>
          <a:blip r:embed="rId2" cstate="print"/>
          <a:srcRect/>
          <a:stretch>
            <a:fillRect/>
          </a:stretch>
        </p:blipFill>
        <p:spPr bwMode="auto">
          <a:xfrm>
            <a:off x="2071670" y="806264"/>
            <a:ext cx="5108485" cy="583742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Выполнение проекта</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PMBOK </a:t>
            </a:r>
            <a:r>
              <a:rPr lang="uk-UA" sz="2000" dirty="0" smtClean="0"/>
              <a:t>сс</a:t>
            </a:r>
            <a:r>
              <a:rPr lang="ru-RU" sz="2000" dirty="0" smtClean="0"/>
              <a:t>ылается на три типа активностей присутствующих в процессе выполнения проекта</a:t>
            </a:r>
            <a:r>
              <a:rPr lang="en-US" sz="2000" dirty="0" smtClean="0"/>
              <a:t>: defect repairs, preventive actions, </a:t>
            </a:r>
            <a:r>
              <a:rPr lang="ru-RU" sz="2000" dirty="0" smtClean="0"/>
              <a:t>и </a:t>
            </a:r>
            <a:r>
              <a:rPr lang="en-US" sz="2000" dirty="0" smtClean="0"/>
              <a:t>corrective actions. </a:t>
            </a:r>
            <a:endParaRPr lang="ru-RU" sz="2000" dirty="0" smtClean="0"/>
          </a:p>
          <a:p>
            <a:r>
              <a:rPr lang="en-US" sz="2000" u="sng" dirty="0" smtClean="0"/>
              <a:t>Defect repairs </a:t>
            </a:r>
            <a:r>
              <a:rPr lang="uk-UA" sz="2000" dirty="0" smtClean="0"/>
              <a:t>- </a:t>
            </a:r>
            <a:r>
              <a:rPr lang="en-US" sz="2000" dirty="0" smtClean="0"/>
              <a:t>bug fixes. </a:t>
            </a:r>
            <a:r>
              <a:rPr lang="uk-UA" sz="2000" dirty="0" smtClean="0"/>
              <a:t>Когда</a:t>
            </a:r>
            <a:r>
              <a:rPr lang="en-US" sz="2000" dirty="0" smtClean="0"/>
              <a:t> defect </a:t>
            </a:r>
            <a:r>
              <a:rPr lang="uk-UA" sz="2000" dirty="0" smtClean="0"/>
              <a:t> найден то он документируется как</a:t>
            </a:r>
            <a:r>
              <a:rPr lang="en-US" sz="2000" dirty="0" smtClean="0"/>
              <a:t> bug. </a:t>
            </a:r>
            <a:r>
              <a:rPr lang="uk-UA" sz="2000" dirty="0" smtClean="0"/>
              <a:t>Акт фиксации - </a:t>
            </a:r>
            <a:r>
              <a:rPr lang="en-US" sz="2000" dirty="0" smtClean="0"/>
              <a:t>defect repair. </a:t>
            </a:r>
            <a:endParaRPr lang="uk-UA" sz="2000" dirty="0" smtClean="0"/>
          </a:p>
          <a:p>
            <a:r>
              <a:rPr lang="en-US" sz="2000" u="sng" dirty="0" smtClean="0"/>
              <a:t>Preventive actions </a:t>
            </a:r>
            <a:r>
              <a:rPr lang="uk-UA" sz="2000" u="sng" dirty="0" smtClean="0"/>
              <a:t> </a:t>
            </a:r>
            <a:r>
              <a:rPr lang="uk-UA" sz="2000" dirty="0" smtClean="0"/>
              <a:t>-  Планирование рисков и их мониторинг</a:t>
            </a:r>
            <a:r>
              <a:rPr lang="en-US" sz="2000" dirty="0" smtClean="0"/>
              <a:t>. </a:t>
            </a:r>
            <a:r>
              <a:rPr lang="ru-RU" sz="2000" dirty="0" smtClean="0"/>
              <a:t>Э</a:t>
            </a:r>
            <a:r>
              <a:rPr lang="uk-UA" sz="2000" dirty="0" smtClean="0"/>
              <a:t>ти действия нацелен</a:t>
            </a:r>
            <a:r>
              <a:rPr lang="ru-RU" sz="2000" dirty="0" smtClean="0"/>
              <a:t>ы</a:t>
            </a:r>
            <a:r>
              <a:rPr lang="uk-UA" sz="2000" dirty="0" smtClean="0"/>
              <a:t> на избежание проблем и снижение вероятности их появления</a:t>
            </a:r>
            <a:r>
              <a:rPr lang="en-US" sz="2000" dirty="0" smtClean="0"/>
              <a:t>, </a:t>
            </a:r>
            <a:r>
              <a:rPr lang="ru-RU" sz="2000" dirty="0" smtClean="0"/>
              <a:t>ну и как результат минимизацию влияния на проект</a:t>
            </a:r>
            <a:r>
              <a:rPr lang="en-US" sz="2000" dirty="0" smtClean="0"/>
              <a:t>. Preventive - planned task, </a:t>
            </a:r>
            <a:r>
              <a:rPr lang="ru-RU" sz="2000" dirty="0" smtClean="0"/>
              <a:t>или могут быть триггерами на события</a:t>
            </a:r>
            <a:r>
              <a:rPr lang="en-US" sz="2000" dirty="0" smtClean="0"/>
              <a:t>. </a:t>
            </a:r>
            <a:endParaRPr lang="ru-RU" sz="2000" dirty="0" smtClean="0"/>
          </a:p>
          <a:p>
            <a:r>
              <a:rPr lang="ru-RU" sz="2000" dirty="0" smtClean="0"/>
              <a:t>Когда происходит незапланированное событие - проект отклоняется от плана</a:t>
            </a:r>
            <a:r>
              <a:rPr lang="en-US" sz="2000" dirty="0" smtClean="0"/>
              <a:t>, </a:t>
            </a:r>
            <a:r>
              <a:rPr lang="ru-RU" sz="2000" dirty="0" smtClean="0"/>
              <a:t>команда предпринимает </a:t>
            </a:r>
            <a:r>
              <a:rPr lang="en-US" sz="2000" u="sng" dirty="0" smtClean="0"/>
              <a:t>corrective action </a:t>
            </a:r>
            <a:r>
              <a:rPr lang="ru-RU" sz="2000" dirty="0" smtClean="0"/>
              <a:t> для возвращения проекта в запланированное русло</a:t>
            </a:r>
            <a:r>
              <a:rPr lang="en-US" sz="2000" dirty="0" smtClean="0"/>
              <a:t>. </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Visual Studio </a:t>
            </a:r>
            <a:r>
              <a:rPr lang="uk-UA" dirty="0" smtClean="0"/>
              <a:t>2010</a:t>
            </a:r>
            <a:r>
              <a:rPr lang="en-US" sz="3600" dirty="0" smtClean="0"/>
              <a:t> </a:t>
            </a:r>
            <a:endParaRPr lang="en-US" sz="3600" dirty="0"/>
          </a:p>
        </p:txBody>
      </p:sp>
      <p:sp>
        <p:nvSpPr>
          <p:cNvPr id="3" name="Content Placeholder 2"/>
          <p:cNvSpPr>
            <a:spLocks noGrp="1"/>
          </p:cNvSpPr>
          <p:nvPr>
            <p:ph idx="1"/>
          </p:nvPr>
        </p:nvSpPr>
        <p:spPr>
          <a:xfrm>
            <a:off x="457004" y="668808"/>
            <a:ext cx="8229600" cy="4525963"/>
          </a:xfrm>
        </p:spPr>
        <p:txBody>
          <a:bodyPr/>
          <a:lstStyle/>
          <a:p>
            <a:r>
              <a:rPr lang="ru-RU" sz="1800" dirty="0" smtClean="0"/>
              <a:t>Оба </a:t>
            </a:r>
            <a:r>
              <a:rPr lang="en-US" sz="1800" dirty="0" smtClean="0"/>
              <a:t>MSF process templates </a:t>
            </a:r>
            <a:r>
              <a:rPr lang="ru-RU" sz="1800" dirty="0" smtClean="0"/>
              <a:t>включают</a:t>
            </a:r>
            <a:r>
              <a:rPr lang="en-US" sz="1800" dirty="0" smtClean="0"/>
              <a:t>:</a:t>
            </a:r>
            <a:endParaRPr lang="ru-RU" sz="1800" dirty="0" smtClean="0"/>
          </a:p>
          <a:p>
            <a:pPr lvl="1"/>
            <a:r>
              <a:rPr lang="en-US" sz="1400" dirty="0" smtClean="0"/>
              <a:t>Bug work item type </a:t>
            </a:r>
            <a:r>
              <a:rPr lang="ru-RU" sz="1400" dirty="0" smtClean="0"/>
              <a:t>-</a:t>
            </a:r>
            <a:r>
              <a:rPr lang="en-US" sz="1400" dirty="0" smtClean="0"/>
              <a:t> tracking defect repairs. </a:t>
            </a:r>
            <a:endParaRPr lang="ru-RU" sz="1400" dirty="0" smtClean="0"/>
          </a:p>
          <a:p>
            <a:pPr lvl="1"/>
            <a:r>
              <a:rPr lang="en-US" sz="1400" dirty="0" smtClean="0"/>
              <a:t>Risk work item type </a:t>
            </a:r>
            <a:r>
              <a:rPr lang="ru-RU" sz="1400" dirty="0" smtClean="0"/>
              <a:t>для документирования и  управления </a:t>
            </a:r>
            <a:r>
              <a:rPr lang="en-US" sz="1400" dirty="0" smtClean="0"/>
              <a:t>preventive actions </a:t>
            </a:r>
            <a:r>
              <a:rPr lang="ru-RU" sz="1400" dirty="0" smtClean="0"/>
              <a:t>и дополнений к</a:t>
            </a:r>
            <a:r>
              <a:rPr lang="en-US" sz="1400" dirty="0" smtClean="0"/>
              <a:t> corrective actions. </a:t>
            </a:r>
            <a:endParaRPr lang="ru-RU" sz="1400" dirty="0" smtClean="0"/>
          </a:p>
          <a:p>
            <a:r>
              <a:rPr lang="en-US" sz="1800" dirty="0" smtClean="0"/>
              <a:t>MSF </a:t>
            </a:r>
            <a:r>
              <a:rPr lang="ru-RU" sz="1800" dirty="0" smtClean="0"/>
              <a:t>называет</a:t>
            </a:r>
            <a:r>
              <a:rPr lang="en-US" sz="1800" dirty="0" smtClean="0"/>
              <a:t> preventive actions </a:t>
            </a:r>
            <a:r>
              <a:rPr lang="ru-RU" sz="1800" dirty="0" smtClean="0"/>
              <a:t>ассоциированные с </a:t>
            </a:r>
            <a:r>
              <a:rPr lang="en-US" sz="1800" dirty="0" smtClean="0"/>
              <a:t>risk </a:t>
            </a:r>
            <a:endParaRPr lang="ru-RU" sz="1800" dirty="0" smtClean="0"/>
          </a:p>
          <a:p>
            <a:pPr lvl="1"/>
            <a:r>
              <a:rPr lang="en-US" sz="1400" i="1" dirty="0" smtClean="0"/>
              <a:t>Mitigation Plan </a:t>
            </a:r>
            <a:endParaRPr lang="ru-RU" sz="1400" i="1" dirty="0" smtClean="0"/>
          </a:p>
          <a:p>
            <a:pPr lvl="1">
              <a:buNone/>
            </a:pPr>
            <a:r>
              <a:rPr lang="ru-RU" sz="1800" dirty="0" smtClean="0">
                <a:ea typeface="+mn-ea"/>
              </a:rPr>
              <a:t>а</a:t>
            </a:r>
            <a:r>
              <a:rPr lang="en-US" sz="1800" dirty="0" smtClean="0">
                <a:ea typeface="+mn-ea"/>
              </a:rPr>
              <a:t> corrective actions </a:t>
            </a:r>
            <a:r>
              <a:rPr lang="ru-RU" sz="1800" dirty="0" smtClean="0">
                <a:ea typeface="+mn-ea"/>
              </a:rPr>
              <a:t>ассоциированные с</a:t>
            </a:r>
            <a:r>
              <a:rPr lang="en-US" sz="1800" dirty="0" smtClean="0">
                <a:ea typeface="+mn-ea"/>
              </a:rPr>
              <a:t> risk </a:t>
            </a:r>
            <a:endParaRPr lang="ru-RU" sz="1800" dirty="0" smtClean="0">
              <a:ea typeface="+mn-ea"/>
            </a:endParaRPr>
          </a:p>
          <a:p>
            <a:pPr lvl="1"/>
            <a:r>
              <a:rPr lang="en-US" sz="1400" i="1" dirty="0" smtClean="0"/>
              <a:t>Contingency Plan</a:t>
            </a:r>
            <a:r>
              <a:rPr lang="en-US" sz="1400" dirty="0" smtClean="0"/>
              <a:t>. </a:t>
            </a:r>
            <a:endParaRPr lang="ru-RU" sz="1400" dirty="0" smtClean="0"/>
          </a:p>
          <a:p>
            <a:r>
              <a:rPr lang="ru-RU" sz="1800" dirty="0" smtClean="0"/>
              <a:t>В </a:t>
            </a:r>
            <a:r>
              <a:rPr lang="ru-RU" sz="1800" dirty="0" smtClean="0"/>
              <a:t>дополнение,</a:t>
            </a:r>
            <a:r>
              <a:rPr lang="en-US" sz="1800" dirty="0" smtClean="0"/>
              <a:t> </a:t>
            </a:r>
            <a:r>
              <a:rPr lang="en-US" sz="1800" dirty="0" smtClean="0"/>
              <a:t>MSF for Agile Software Development </a:t>
            </a:r>
            <a:r>
              <a:rPr lang="ru-RU" sz="1800" dirty="0" smtClean="0"/>
              <a:t>включают</a:t>
            </a:r>
            <a:r>
              <a:rPr lang="en-US" sz="1800" dirty="0" smtClean="0"/>
              <a:t> </a:t>
            </a:r>
            <a:r>
              <a:rPr lang="en-US" sz="1800" dirty="0" smtClean="0"/>
              <a:t>WI -</a:t>
            </a:r>
            <a:r>
              <a:rPr lang="ru-RU" sz="1800" dirty="0" smtClean="0"/>
              <a:t> </a:t>
            </a:r>
            <a:r>
              <a:rPr lang="en-US" sz="1800" dirty="0" smtClean="0"/>
              <a:t>Issue. </a:t>
            </a:r>
            <a:endParaRPr lang="ru-RU" sz="1800" dirty="0" smtClean="0"/>
          </a:p>
          <a:p>
            <a:r>
              <a:rPr lang="en-US" sz="1800" dirty="0" smtClean="0"/>
              <a:t>MSF for CMMI Process Improvement </a:t>
            </a:r>
            <a:r>
              <a:rPr lang="ru-RU" sz="1800" dirty="0" smtClean="0"/>
              <a:t> обрабатывает</a:t>
            </a:r>
            <a:r>
              <a:rPr lang="en-US" sz="1800" dirty="0" smtClean="0"/>
              <a:t> issues </a:t>
            </a:r>
            <a:r>
              <a:rPr lang="ru-RU" sz="1800" dirty="0" smtClean="0"/>
              <a:t>как отдельный </a:t>
            </a:r>
            <a:r>
              <a:rPr lang="en-US" sz="1800" dirty="0" smtClean="0"/>
              <a:t>work item type </a:t>
            </a:r>
            <a:r>
              <a:rPr lang="ru-RU" sz="1800" dirty="0" smtClean="0"/>
              <a:t> включающий дополнительные поля </a:t>
            </a:r>
          </a:p>
          <a:p>
            <a:pPr lvl="1"/>
            <a:r>
              <a:rPr lang="en-US" sz="1400" i="1" dirty="0" smtClean="0"/>
              <a:t>Analysis</a:t>
            </a:r>
            <a:r>
              <a:rPr lang="en-US" sz="1400" dirty="0" smtClean="0"/>
              <a:t>, </a:t>
            </a:r>
            <a:endParaRPr lang="ru-RU" sz="1400" dirty="0" smtClean="0"/>
          </a:p>
          <a:p>
            <a:pPr lvl="1"/>
            <a:r>
              <a:rPr lang="en-US" sz="1400" i="1" dirty="0" smtClean="0"/>
              <a:t>Corrective Action</a:t>
            </a:r>
            <a:r>
              <a:rPr lang="en-US" sz="1400" dirty="0" smtClean="0"/>
              <a:t>, </a:t>
            </a:r>
            <a:endParaRPr lang="ru-RU" sz="1400" dirty="0" smtClean="0"/>
          </a:p>
          <a:p>
            <a:pPr lvl="1"/>
            <a:r>
              <a:rPr lang="en-US" sz="1400" i="1" dirty="0" smtClean="0"/>
              <a:t>Target Resolve </a:t>
            </a:r>
            <a:r>
              <a:rPr lang="en-US" sz="1400" i="1" dirty="0" smtClean="0"/>
              <a:t>Date</a:t>
            </a:r>
            <a:r>
              <a:rPr lang="en-US" sz="1400" dirty="0" smtClean="0"/>
              <a:t>, </a:t>
            </a:r>
            <a:r>
              <a:rPr lang="ru-RU" sz="1400" dirty="0" smtClean="0"/>
              <a:t>и</a:t>
            </a:r>
            <a:r>
              <a:rPr lang="en-US" sz="1400" dirty="0" smtClean="0"/>
              <a:t> </a:t>
            </a:r>
            <a:endParaRPr lang="ru-RU" sz="1400" dirty="0" smtClean="0"/>
          </a:p>
          <a:p>
            <a:pPr lvl="1"/>
            <a:r>
              <a:rPr lang="en-US" sz="1400" i="1" dirty="0" smtClean="0"/>
              <a:t>Actual Resolve Date</a:t>
            </a:r>
            <a:r>
              <a:rPr lang="en-US" sz="1400" dirty="0" smtClean="0"/>
              <a:t>. </a:t>
            </a:r>
          </a:p>
          <a:p>
            <a:endParaRPr lang="en-US" sz="1800" dirty="0"/>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r>
              <a:rPr lang="uk-UA" sz="3200" dirty="0" smtClean="0"/>
              <a:t>Мониторинг и контроль</a:t>
            </a:r>
            <a:endParaRPr lang="en-US" sz="3200" dirty="0"/>
          </a:p>
        </p:txBody>
      </p:sp>
      <p:pic>
        <p:nvPicPr>
          <p:cNvPr id="160770" name="Picture 2"/>
          <p:cNvPicPr>
            <a:picLocks noChangeAspect="1" noChangeArrowheads="1"/>
          </p:cNvPicPr>
          <p:nvPr/>
        </p:nvPicPr>
        <p:blipFill>
          <a:blip r:embed="rId2"/>
          <a:srcRect/>
          <a:stretch>
            <a:fillRect/>
          </a:stretch>
        </p:blipFill>
        <p:spPr bwMode="auto">
          <a:xfrm>
            <a:off x="514910" y="1001470"/>
            <a:ext cx="2305050" cy="5543550"/>
          </a:xfrm>
          <a:prstGeom prst="rect">
            <a:avLst/>
          </a:prstGeom>
          <a:noFill/>
          <a:ln w="9525">
            <a:noFill/>
            <a:miter lim="800000"/>
            <a:headEnd/>
            <a:tailEnd/>
          </a:ln>
        </p:spPr>
      </p:pic>
      <p:pic>
        <p:nvPicPr>
          <p:cNvPr id="160773" name="Picture 5"/>
          <p:cNvPicPr>
            <a:picLocks noChangeAspect="1" noChangeArrowheads="1"/>
          </p:cNvPicPr>
          <p:nvPr/>
        </p:nvPicPr>
        <p:blipFill>
          <a:blip r:embed="rId3"/>
          <a:srcRect/>
          <a:stretch>
            <a:fillRect/>
          </a:stretch>
        </p:blipFill>
        <p:spPr bwMode="auto">
          <a:xfrm>
            <a:off x="2874925" y="1083668"/>
            <a:ext cx="2353291" cy="2109224"/>
          </a:xfrm>
          <a:prstGeom prst="rect">
            <a:avLst/>
          </a:prstGeom>
          <a:noFill/>
          <a:ln w="9525">
            <a:noFill/>
            <a:miter lim="800000"/>
            <a:headEnd/>
            <a:tailEnd/>
          </a:ln>
        </p:spPr>
      </p:pic>
      <p:pic>
        <p:nvPicPr>
          <p:cNvPr id="160775" name="Picture 7"/>
          <p:cNvPicPr>
            <a:picLocks noChangeAspect="1" noChangeArrowheads="1"/>
          </p:cNvPicPr>
          <p:nvPr/>
        </p:nvPicPr>
        <p:blipFill>
          <a:blip r:embed="rId4"/>
          <a:srcRect/>
          <a:stretch>
            <a:fillRect/>
          </a:stretch>
        </p:blipFill>
        <p:spPr bwMode="auto">
          <a:xfrm>
            <a:off x="5285031" y="1256977"/>
            <a:ext cx="3665332" cy="1807833"/>
          </a:xfrm>
          <a:prstGeom prst="rect">
            <a:avLst/>
          </a:prstGeom>
          <a:noFill/>
          <a:ln w="9525">
            <a:noFill/>
            <a:miter lim="800000"/>
            <a:headEnd/>
            <a:tailEnd/>
          </a:ln>
        </p:spPr>
      </p:pic>
      <p:pic>
        <p:nvPicPr>
          <p:cNvPr id="160776" name="Picture 8"/>
          <p:cNvPicPr>
            <a:picLocks noChangeAspect="1" noChangeArrowheads="1"/>
          </p:cNvPicPr>
          <p:nvPr/>
        </p:nvPicPr>
        <p:blipFill>
          <a:blip r:embed="rId5"/>
          <a:srcRect/>
          <a:stretch>
            <a:fillRect/>
          </a:stretch>
        </p:blipFill>
        <p:spPr bwMode="auto">
          <a:xfrm>
            <a:off x="3393478" y="3342786"/>
            <a:ext cx="4362786" cy="276845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lstStyle/>
          <a:p>
            <a:r>
              <a:rPr lang="uk-UA" sz="3200" dirty="0" smtClean="0"/>
              <a:t>Управление содержанием</a:t>
            </a:r>
            <a:endParaRPr lang="en-US" sz="3200" dirty="0"/>
          </a:p>
        </p:txBody>
      </p:sp>
      <p:sp>
        <p:nvSpPr>
          <p:cNvPr id="3" name="Content Placeholder 2"/>
          <p:cNvSpPr>
            <a:spLocks noGrp="1"/>
          </p:cNvSpPr>
          <p:nvPr>
            <p:ph idx="1"/>
          </p:nvPr>
        </p:nvSpPr>
        <p:spPr>
          <a:xfrm>
            <a:off x="521549" y="945482"/>
            <a:ext cx="8229600" cy="642942"/>
          </a:xfrm>
        </p:spPr>
        <p:txBody>
          <a:bodyPr/>
          <a:lstStyle/>
          <a:p>
            <a:r>
              <a:rPr lang="uk-UA" sz="2000" dirty="0" smtClean="0"/>
              <a:t>Отчет</a:t>
            </a:r>
            <a:r>
              <a:rPr lang="ru-RU" sz="2000" dirty="0" smtClean="0"/>
              <a:t> </a:t>
            </a:r>
            <a:r>
              <a:rPr lang="en-US" sz="2000" dirty="0" smtClean="0"/>
              <a:t>Unplanned Work </a:t>
            </a:r>
            <a:endParaRPr lang="en-US" sz="2000" dirty="0"/>
          </a:p>
        </p:txBody>
      </p:sp>
      <p:pic>
        <p:nvPicPr>
          <p:cNvPr id="161795" name="Picture 3"/>
          <p:cNvPicPr>
            <a:picLocks noChangeAspect="1" noChangeArrowheads="1"/>
          </p:cNvPicPr>
          <p:nvPr/>
        </p:nvPicPr>
        <p:blipFill>
          <a:blip r:embed="rId2"/>
          <a:srcRect/>
          <a:stretch>
            <a:fillRect/>
          </a:stretch>
        </p:blipFill>
        <p:spPr bwMode="auto">
          <a:xfrm>
            <a:off x="1925617" y="1465592"/>
            <a:ext cx="5045337" cy="467473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200" dirty="0" smtClean="0"/>
              <a:t>Управление качеством</a:t>
            </a:r>
            <a:endParaRPr lang="en-US" sz="3200" dirty="0"/>
          </a:p>
        </p:txBody>
      </p:sp>
      <p:sp>
        <p:nvSpPr>
          <p:cNvPr id="3" name="Content Placeholder 2"/>
          <p:cNvSpPr>
            <a:spLocks noGrp="1"/>
          </p:cNvSpPr>
          <p:nvPr>
            <p:ph idx="1"/>
          </p:nvPr>
        </p:nvSpPr>
        <p:spPr>
          <a:xfrm>
            <a:off x="450111" y="733355"/>
            <a:ext cx="8229600" cy="4525963"/>
          </a:xfrm>
        </p:spPr>
        <p:txBody>
          <a:bodyPr/>
          <a:lstStyle/>
          <a:p>
            <a:r>
              <a:rPr lang="en-US" b="1" dirty="0" smtClean="0"/>
              <a:t>quality assurance </a:t>
            </a:r>
            <a:endParaRPr lang="ru-RU" b="1" dirty="0" smtClean="0"/>
          </a:p>
          <a:p>
            <a:pPr lvl="1"/>
            <a:r>
              <a:rPr lang="ru-RU" sz="2000" i="1" dirty="0" smtClean="0"/>
              <a:t>Системный подход нацеленный на совершенствование процесса. </a:t>
            </a:r>
          </a:p>
          <a:p>
            <a:pPr lvl="1"/>
            <a:r>
              <a:rPr lang="ru-RU" sz="2000" i="1" dirty="0" smtClean="0"/>
              <a:t>Упрощение тестирования, поддержки, облегчение в процессе изменения требований.</a:t>
            </a:r>
          </a:p>
          <a:p>
            <a:pPr lvl="1"/>
            <a:r>
              <a:rPr lang="ru-RU" sz="2000" i="1" dirty="0" smtClean="0"/>
              <a:t>Использование наилучших практик, устойчивых и проверенных архитектурных шаблонов</a:t>
            </a:r>
          </a:p>
          <a:p>
            <a:pPr lvl="1"/>
            <a:r>
              <a:rPr lang="ru-RU" sz="2000" i="1" dirty="0" smtClean="0"/>
              <a:t>Постоянное обучение сотрудников</a:t>
            </a:r>
          </a:p>
          <a:p>
            <a:pPr lvl="1"/>
            <a:r>
              <a:rPr lang="ru-RU" sz="2000" i="1" dirty="0" smtClean="0"/>
              <a:t>Формирование системы глубинных знаний</a:t>
            </a:r>
          </a:p>
          <a:p>
            <a:pPr lvl="1"/>
            <a:r>
              <a:rPr lang="en-US" sz="2000" i="1" dirty="0" smtClean="0"/>
              <a:t>VS 2010 </a:t>
            </a:r>
            <a:r>
              <a:rPr lang="en-US" sz="2000" i="1" dirty="0" smtClean="0"/>
              <a:t>+ TDD</a:t>
            </a:r>
            <a:endParaRPr lang="ru-RU" sz="2000" i="1" dirty="0" smtClean="0"/>
          </a:p>
          <a:p>
            <a:r>
              <a:rPr lang="en-US" b="1" dirty="0" smtClean="0"/>
              <a:t>quality control</a:t>
            </a:r>
          </a:p>
          <a:p>
            <a:pPr lvl="1"/>
            <a:r>
              <a:rPr lang="ru-RU" sz="2000" i="1" dirty="0" smtClean="0"/>
              <a:t>Мониторинг качества созданного продукта </a:t>
            </a:r>
            <a:r>
              <a:rPr lang="en-US" sz="2000" i="1" dirty="0" smtClean="0"/>
              <a:t>QIs report</a:t>
            </a:r>
            <a:endParaRPr lang="ru-RU" sz="2000" i="1" dirty="0" smtClean="0"/>
          </a:p>
          <a:p>
            <a:pPr lvl="1">
              <a:buNone/>
            </a:pPr>
            <a:endParaRPr lang="en-US"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r>
              <a:rPr lang="ru-RU" dirty="0" smtClean="0"/>
              <a:t>Ежедневный </a:t>
            </a:r>
            <a:r>
              <a:rPr lang="en-US" dirty="0" smtClean="0"/>
              <a:t>Scrum</a:t>
            </a:r>
            <a:endParaRPr lang="en-US" dirty="0" smtClean="0"/>
          </a:p>
        </p:txBody>
      </p:sp>
      <p:sp>
        <p:nvSpPr>
          <p:cNvPr id="36867" name="Rectangle 2"/>
          <p:cNvSpPr>
            <a:spLocks noGrp="1" noChangeArrowheads="1"/>
          </p:cNvSpPr>
          <p:nvPr>
            <p:ph idx="1"/>
          </p:nvPr>
        </p:nvSpPr>
        <p:spPr/>
        <p:txBody>
          <a:bodyPr>
            <a:normAutofit lnSpcReduction="10000"/>
          </a:bodyPr>
          <a:lstStyle/>
          <a:p>
            <a:r>
              <a:rPr lang="ru-RU" dirty="0" smtClean="0"/>
              <a:t>Параметры</a:t>
            </a:r>
            <a:endParaRPr lang="en-US" dirty="0" smtClean="0"/>
          </a:p>
          <a:p>
            <a:pPr lvl="1"/>
            <a:r>
              <a:rPr lang="ru-RU" dirty="0" smtClean="0"/>
              <a:t>Ежедневно</a:t>
            </a:r>
            <a:endParaRPr lang="en-US" dirty="0" smtClean="0"/>
          </a:p>
          <a:p>
            <a:pPr lvl="1"/>
            <a:r>
              <a:rPr lang="en-US" dirty="0" smtClean="0"/>
              <a:t>10–15 </a:t>
            </a:r>
            <a:r>
              <a:rPr lang="ru-RU" dirty="0" smtClean="0"/>
              <a:t>минут</a:t>
            </a:r>
            <a:endParaRPr lang="en-US" dirty="0" smtClean="0"/>
          </a:p>
          <a:p>
            <a:pPr lvl="1"/>
            <a:r>
              <a:rPr lang="ru-RU" dirty="0" smtClean="0"/>
              <a:t>Стоя</a:t>
            </a:r>
            <a:endParaRPr lang="en-US" dirty="0" smtClean="0"/>
          </a:p>
          <a:p>
            <a:r>
              <a:rPr lang="ru-RU" dirty="0" smtClean="0"/>
              <a:t>Не решение проблем</a:t>
            </a:r>
            <a:r>
              <a:rPr lang="uk-UA" dirty="0" smtClean="0"/>
              <a:t>!!!</a:t>
            </a:r>
            <a:endParaRPr lang="en-US" dirty="0" smtClean="0"/>
          </a:p>
          <a:p>
            <a:r>
              <a:rPr lang="uk-UA" dirty="0" smtClean="0"/>
              <a:t>Позволяет избежать других ненужн</a:t>
            </a:r>
            <a:r>
              <a:rPr lang="ru-RU" dirty="0" smtClean="0"/>
              <a:t>ы</a:t>
            </a:r>
            <a:r>
              <a:rPr lang="uk-UA" dirty="0" smtClean="0"/>
              <a:t>х встреч</a:t>
            </a:r>
            <a:endParaRPr lang="en-US" dirty="0" smtClean="0"/>
          </a:p>
          <a:p>
            <a:r>
              <a:rPr lang="uk-UA" dirty="0" smtClean="0"/>
              <a:t>Лучшее решение по управлению удаленн</a:t>
            </a:r>
            <a:r>
              <a:rPr lang="ru-RU" dirty="0" smtClean="0"/>
              <a:t>ы</a:t>
            </a:r>
            <a:r>
              <a:rPr lang="uk-UA" dirty="0" smtClean="0"/>
              <a:t>ми командами</a:t>
            </a:r>
            <a:endParaRPr lang="en-US" dirty="0" smtClean="0"/>
          </a:p>
          <a:p>
            <a:pPr lvl="1"/>
            <a:r>
              <a:rPr lang="uk-UA" dirty="0" smtClean="0"/>
              <a:t>Предотвращает потерю времени командами</a:t>
            </a:r>
            <a:endParaRPr lang="en-US" dirty="0" smtClean="0"/>
          </a:p>
        </p:txBody>
      </p:sp>
    </p:spTree>
  </p:cSld>
  <p:clrMapOvr>
    <a:masterClrMapping/>
  </p:clrMapOvr>
  <p:transition spd="med">
    <p:dissolv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02920" y="5733826"/>
            <a:ext cx="8183880" cy="720761"/>
          </a:xfrm>
        </p:spPr>
        <p:txBody>
          <a:bodyPr>
            <a:normAutofit fontScale="90000"/>
          </a:bodyPr>
          <a:lstStyle/>
          <a:p>
            <a:r>
              <a:rPr lang="ru-RU" dirty="0" smtClean="0"/>
              <a:t>Каждый отвечает на </a:t>
            </a:r>
            <a:r>
              <a:rPr lang="uk-UA" dirty="0" smtClean="0"/>
              <a:t>3 </a:t>
            </a:r>
            <a:r>
              <a:rPr lang="ru-RU" dirty="0" smtClean="0"/>
              <a:t>простых вопроса</a:t>
            </a:r>
            <a:endParaRPr lang="en-US" dirty="0"/>
          </a:p>
        </p:txBody>
      </p:sp>
      <p:sp>
        <p:nvSpPr>
          <p:cNvPr id="37891" name="Rectangle 2"/>
          <p:cNvSpPr>
            <a:spLocks noGrp="1" noChangeArrowheads="1"/>
          </p:cNvSpPr>
          <p:nvPr>
            <p:ph idx="1"/>
          </p:nvPr>
        </p:nvSpPr>
        <p:spPr>
          <a:xfrm>
            <a:off x="424031" y="346806"/>
            <a:ext cx="8009964" cy="1051688"/>
          </a:xfrm>
        </p:spPr>
        <p:txBody>
          <a:bodyPr>
            <a:normAutofit fontScale="70000" lnSpcReduction="20000"/>
          </a:bodyPr>
          <a:lstStyle/>
          <a:p>
            <a:r>
              <a:rPr lang="ru-RU" dirty="0" smtClean="0"/>
              <a:t>Это не формальный статус митинг для  </a:t>
            </a:r>
            <a:r>
              <a:rPr lang="en-US" dirty="0" err="1" smtClean="0"/>
              <a:t>ScrumMaster</a:t>
            </a:r>
            <a:r>
              <a:rPr lang="en-US" dirty="0" smtClean="0"/>
              <a:t>(</a:t>
            </a:r>
            <a:r>
              <a:rPr lang="ru-RU" dirty="0" smtClean="0"/>
              <a:t>а</a:t>
            </a:r>
            <a:r>
              <a:rPr lang="en-US" dirty="0" smtClean="0"/>
              <a:t>) </a:t>
            </a:r>
            <a:endParaRPr lang="uk-UA" dirty="0" smtClean="0"/>
          </a:p>
          <a:p>
            <a:pPr lvl="1"/>
            <a:r>
              <a:rPr lang="ru-RU" dirty="0" smtClean="0"/>
              <a:t>Это подтверждение обязательств друг перед другом в команде равных</a:t>
            </a:r>
            <a:r>
              <a:rPr lang="uk-UA" dirty="0" smtClean="0"/>
              <a:t>!</a:t>
            </a:r>
            <a:endParaRPr lang="en-US" dirty="0" smtClean="0"/>
          </a:p>
        </p:txBody>
      </p:sp>
      <p:grpSp>
        <p:nvGrpSpPr>
          <p:cNvPr id="2" name="Group 3"/>
          <p:cNvGrpSpPr>
            <a:grpSpLocks/>
          </p:cNvGrpSpPr>
          <p:nvPr/>
        </p:nvGrpSpPr>
        <p:grpSpPr bwMode="auto">
          <a:xfrm>
            <a:off x="1508760" y="1140310"/>
            <a:ext cx="6183630" cy="1179979"/>
            <a:chOff x="0" y="0"/>
            <a:chExt cx="4328" cy="960"/>
          </a:xfrm>
        </p:grpSpPr>
        <p:sp>
          <p:nvSpPr>
            <p:cNvPr id="30724" name="AutoShape 4"/>
            <p:cNvSpPr>
              <a:spLocks/>
            </p:cNvSpPr>
            <p:nvPr/>
          </p:nvSpPr>
          <p:spPr bwMode="auto">
            <a:xfrm>
              <a:off x="0" y="312"/>
              <a:ext cx="4264" cy="648"/>
            </a:xfrm>
            <a:prstGeom prst="roundRect">
              <a:avLst>
                <a:gd name="adj" fmla="val 29630"/>
              </a:avLst>
            </a:prstGeom>
            <a:blipFill dpi="0" rotWithShape="0">
              <a:blip r:embed="rId3" cstate="print"/>
              <a:srcRect/>
              <a:tile tx="0" ty="0" sx="100000" sy="100000" flip="none" algn="tl"/>
            </a:blipFill>
            <a:ln w="25400">
              <a:solidFill>
                <a:srgbClr val="00531C"/>
              </a:solidFill>
              <a:round/>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sz="2800" dirty="0" smtClean="0">
                  <a:solidFill>
                    <a:srgbClr val="FFFFFF"/>
                  </a:solidFill>
                  <a:latin typeface="Arial" charset="0"/>
                  <a:cs typeface="Arial" charset="0"/>
                  <a:sym typeface="Arial" charset="0"/>
                </a:rPr>
                <a:t>Что было сделано вчера</a:t>
              </a:r>
              <a:r>
                <a:rPr lang="en-US" sz="2800" dirty="0" smtClean="0">
                  <a:solidFill>
                    <a:srgbClr val="FFFFFF"/>
                  </a:solidFill>
                  <a:latin typeface="Arial" charset="0"/>
                  <a:cs typeface="Arial" charset="0"/>
                  <a:sym typeface="Arial" charset="0"/>
                </a:rPr>
                <a:t>?</a:t>
              </a:r>
              <a:endParaRPr lang="en-US" sz="2800" dirty="0">
                <a:solidFill>
                  <a:srgbClr val="FFFFFF"/>
                </a:solidFill>
                <a:latin typeface="Arial" charset="0"/>
                <a:cs typeface="Arial" charset="0"/>
                <a:sym typeface="Arial" charset="0"/>
              </a:endParaRPr>
            </a:p>
          </p:txBody>
        </p:sp>
        <p:grpSp>
          <p:nvGrpSpPr>
            <p:cNvPr id="3" name="Group 5"/>
            <p:cNvGrpSpPr>
              <a:grpSpLocks/>
            </p:cNvGrpSpPr>
            <p:nvPr/>
          </p:nvGrpSpPr>
          <p:grpSpPr bwMode="auto">
            <a:xfrm>
              <a:off x="3728" y="0"/>
              <a:ext cx="600" cy="600"/>
              <a:chOff x="0" y="0"/>
              <a:chExt cx="600" cy="600"/>
            </a:xfrm>
          </p:grpSpPr>
          <p:pic>
            <p:nvPicPr>
              <p:cNvPr id="30726" name="Picture 6"/>
              <p:cNvPicPr>
                <a:picLocks noChangeAspect="1" noChangeArrowheads="1"/>
              </p:cNvPicPr>
              <p:nvPr/>
            </p:nvPicPr>
            <p:blipFill>
              <a:blip r:embed="rId4" cstate="print"/>
              <a:srcRect/>
              <a:stretch>
                <a:fillRect/>
              </a:stretch>
            </p:blipFill>
            <p:spPr bwMode="auto">
              <a:xfrm>
                <a:off x="0" y="0"/>
                <a:ext cx="600" cy="600"/>
              </a:xfrm>
              <a:prstGeom prst="rect">
                <a:avLst/>
              </a:prstGeom>
              <a:noFill/>
              <a:ln w="25400">
                <a:noFill/>
                <a:miter lim="800000"/>
                <a:headEnd/>
                <a:tailEnd/>
              </a:ln>
              <a:effectLst>
                <a:outerShdw dist="101600" dir="2700000" algn="ctr" rotWithShape="0">
                  <a:schemeClr val="bg2">
                    <a:alpha val="79999"/>
                  </a:schemeClr>
                </a:outerShdw>
              </a:effectLst>
            </p:spPr>
          </p:pic>
          <p:sp>
            <p:nvSpPr>
              <p:cNvPr id="30727" name="Rectangle 7"/>
              <p:cNvSpPr>
                <a:spLocks/>
              </p:cNvSpPr>
              <p:nvPr/>
            </p:nvSpPr>
            <p:spPr bwMode="auto">
              <a:xfrm>
                <a:off x="123" y="40"/>
                <a:ext cx="336" cy="528"/>
              </a:xfrm>
              <a:prstGeom prst="rect">
                <a:avLst/>
              </a:prstGeom>
              <a:noFill/>
              <a:ln w="9525">
                <a:noFill/>
                <a:miter lim="800000"/>
                <a:headEnd/>
                <a:tailEnd/>
              </a:ln>
              <a:effectLst>
                <a:outerShdw dist="25399" dir="13500000" algn="ctr" rotWithShape="0">
                  <a:schemeClr val="bg2"/>
                </a:outerShdw>
              </a:effectLst>
            </p:spPr>
            <p:txBody>
              <a:bodyPr lIns="50800" tIns="50800" rIns="50800" bIns="50800"/>
              <a:lstStyle/>
              <a:p>
                <a:pPr>
                  <a:tabLst>
                    <a:tab pos="960090" algn="l"/>
                  </a:tabLst>
                  <a:defRPr/>
                </a:pPr>
                <a:r>
                  <a:rPr lang="en-US" sz="4500" dirty="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1</a:t>
                </a:r>
              </a:p>
            </p:txBody>
          </p:sp>
        </p:grpSp>
      </p:grpSp>
      <p:grpSp>
        <p:nvGrpSpPr>
          <p:cNvPr id="4" name="Group 8"/>
          <p:cNvGrpSpPr>
            <a:grpSpLocks/>
          </p:cNvGrpSpPr>
          <p:nvPr/>
        </p:nvGrpSpPr>
        <p:grpSpPr bwMode="auto">
          <a:xfrm>
            <a:off x="1508760" y="2517288"/>
            <a:ext cx="6183630" cy="1186031"/>
            <a:chOff x="0" y="0"/>
            <a:chExt cx="4328" cy="960"/>
          </a:xfrm>
        </p:grpSpPr>
        <p:sp>
          <p:nvSpPr>
            <p:cNvPr id="30729" name="AutoShape 9"/>
            <p:cNvSpPr>
              <a:spLocks/>
            </p:cNvSpPr>
            <p:nvPr/>
          </p:nvSpPr>
          <p:spPr bwMode="auto">
            <a:xfrm>
              <a:off x="0" y="312"/>
              <a:ext cx="4264" cy="648"/>
            </a:xfrm>
            <a:prstGeom prst="roundRect">
              <a:avLst>
                <a:gd name="adj" fmla="val 29630"/>
              </a:avLst>
            </a:prstGeom>
            <a:blipFill dpi="0" rotWithShape="0">
              <a:blip r:embed="rId3" cstate="print"/>
              <a:srcRect/>
              <a:tile tx="0" ty="0" sx="100000" sy="100000" flip="none" algn="tl"/>
            </a:blipFill>
            <a:ln w="25400">
              <a:solidFill>
                <a:srgbClr val="00531C"/>
              </a:solidFill>
              <a:round/>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sz="2800" dirty="0" smtClean="0">
                  <a:solidFill>
                    <a:srgbClr val="FFFFFF"/>
                  </a:solidFill>
                  <a:latin typeface="Arial" charset="0"/>
                  <a:cs typeface="Arial" charset="0"/>
                  <a:sym typeface="Arial" charset="0"/>
                </a:rPr>
                <a:t>Что будет сделано сегодня</a:t>
              </a:r>
              <a:r>
                <a:rPr lang="en-US" sz="2800" dirty="0" smtClean="0">
                  <a:solidFill>
                    <a:srgbClr val="FFFFFF"/>
                  </a:solidFill>
                  <a:latin typeface="Arial" charset="0"/>
                  <a:cs typeface="Arial" charset="0"/>
                  <a:sym typeface="Arial" charset="0"/>
                </a:rPr>
                <a:t>?</a:t>
              </a:r>
              <a:endParaRPr lang="en-US" sz="2800" dirty="0">
                <a:solidFill>
                  <a:srgbClr val="FFFFFF"/>
                </a:solidFill>
                <a:latin typeface="Arial" charset="0"/>
                <a:cs typeface="Arial" charset="0"/>
                <a:sym typeface="Arial" charset="0"/>
              </a:endParaRPr>
            </a:p>
          </p:txBody>
        </p:sp>
        <p:grpSp>
          <p:nvGrpSpPr>
            <p:cNvPr id="5" name="Group 10"/>
            <p:cNvGrpSpPr>
              <a:grpSpLocks/>
            </p:cNvGrpSpPr>
            <p:nvPr/>
          </p:nvGrpSpPr>
          <p:grpSpPr bwMode="auto">
            <a:xfrm>
              <a:off x="3728" y="0"/>
              <a:ext cx="600" cy="600"/>
              <a:chOff x="0" y="0"/>
              <a:chExt cx="600" cy="600"/>
            </a:xfrm>
          </p:grpSpPr>
          <p:pic>
            <p:nvPicPr>
              <p:cNvPr id="30731" name="Picture 11"/>
              <p:cNvPicPr>
                <a:picLocks noChangeAspect="1" noChangeArrowheads="1"/>
              </p:cNvPicPr>
              <p:nvPr/>
            </p:nvPicPr>
            <p:blipFill>
              <a:blip r:embed="rId4" cstate="print"/>
              <a:srcRect/>
              <a:stretch>
                <a:fillRect/>
              </a:stretch>
            </p:blipFill>
            <p:spPr bwMode="auto">
              <a:xfrm>
                <a:off x="0" y="0"/>
                <a:ext cx="600" cy="600"/>
              </a:xfrm>
              <a:prstGeom prst="rect">
                <a:avLst/>
              </a:prstGeom>
              <a:noFill/>
              <a:ln w="25400">
                <a:noFill/>
                <a:miter lim="800000"/>
                <a:headEnd/>
                <a:tailEnd/>
              </a:ln>
              <a:effectLst>
                <a:outerShdw dist="101600" dir="2700000" algn="ctr" rotWithShape="0">
                  <a:schemeClr val="bg2">
                    <a:alpha val="79999"/>
                  </a:schemeClr>
                </a:outerShdw>
              </a:effectLst>
            </p:spPr>
          </p:pic>
          <p:sp>
            <p:nvSpPr>
              <p:cNvPr id="30732" name="Rectangle 12"/>
              <p:cNvSpPr>
                <a:spLocks/>
              </p:cNvSpPr>
              <p:nvPr/>
            </p:nvSpPr>
            <p:spPr bwMode="auto">
              <a:xfrm>
                <a:off x="123" y="40"/>
                <a:ext cx="336" cy="528"/>
              </a:xfrm>
              <a:prstGeom prst="rect">
                <a:avLst/>
              </a:prstGeom>
              <a:noFill/>
              <a:ln w="9525">
                <a:noFill/>
                <a:miter lim="800000"/>
                <a:headEnd/>
                <a:tailEnd/>
              </a:ln>
              <a:effectLst>
                <a:outerShdw dist="25399" dir="13500000" algn="ctr" rotWithShape="0">
                  <a:schemeClr val="bg2"/>
                </a:outerShdw>
              </a:effectLst>
            </p:spPr>
            <p:txBody>
              <a:bodyPr lIns="50800" tIns="50800" rIns="50800" bIns="50800"/>
              <a:lstStyle/>
              <a:p>
                <a:pPr>
                  <a:tabLst>
                    <a:tab pos="960090" algn="l"/>
                  </a:tabLst>
                  <a:defRPr/>
                </a:pPr>
                <a:r>
                  <a:rPr lang="en-US" sz="4500" dirty="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2</a:t>
                </a:r>
              </a:p>
            </p:txBody>
          </p:sp>
        </p:grpSp>
      </p:grpSp>
      <p:grpSp>
        <p:nvGrpSpPr>
          <p:cNvPr id="6" name="Group 13"/>
          <p:cNvGrpSpPr>
            <a:grpSpLocks/>
          </p:cNvGrpSpPr>
          <p:nvPr/>
        </p:nvGrpSpPr>
        <p:grpSpPr bwMode="auto">
          <a:xfrm>
            <a:off x="1508760" y="3754419"/>
            <a:ext cx="6183630" cy="1331931"/>
            <a:chOff x="0" y="0"/>
            <a:chExt cx="4328" cy="960"/>
          </a:xfrm>
        </p:grpSpPr>
        <p:sp>
          <p:nvSpPr>
            <p:cNvPr id="30734" name="AutoShape 14"/>
            <p:cNvSpPr>
              <a:spLocks/>
            </p:cNvSpPr>
            <p:nvPr/>
          </p:nvSpPr>
          <p:spPr bwMode="auto">
            <a:xfrm>
              <a:off x="0" y="312"/>
              <a:ext cx="4264" cy="648"/>
            </a:xfrm>
            <a:prstGeom prst="roundRect">
              <a:avLst>
                <a:gd name="adj" fmla="val 29630"/>
              </a:avLst>
            </a:prstGeom>
            <a:blipFill dpi="0" rotWithShape="0">
              <a:blip r:embed="rId3" cstate="print"/>
              <a:srcRect/>
              <a:tile tx="0" ty="0" sx="100000" sy="100000" flip="none" algn="tl"/>
            </a:blipFill>
            <a:ln w="25400">
              <a:solidFill>
                <a:srgbClr val="00531C"/>
              </a:solidFill>
              <a:round/>
              <a:headEnd/>
              <a:tailEnd/>
            </a:ln>
            <a:effectLst>
              <a:outerShdw dist="63500" dir="2700000" algn="ctr" rotWithShape="0">
                <a:schemeClr val="bg2">
                  <a:alpha val="29999"/>
                </a:schemeClr>
              </a:outerShdw>
            </a:effectLst>
          </p:spPr>
          <p:txBody>
            <a:bodyPr lIns="0" tIns="0" rIns="0" bIns="0" anchor="ctr"/>
            <a:lstStyle/>
            <a:p>
              <a:pPr>
                <a:tabLst>
                  <a:tab pos="960090" algn="l"/>
                </a:tabLst>
                <a:defRPr/>
              </a:pPr>
              <a:r>
                <a:rPr lang="ru-RU" sz="2800" dirty="0" smtClean="0">
                  <a:solidFill>
                    <a:srgbClr val="FFFFFF"/>
                  </a:solidFill>
                  <a:latin typeface="Arial" charset="0"/>
                  <a:cs typeface="Arial" charset="0"/>
                  <a:sym typeface="Arial" charset="0"/>
                </a:rPr>
                <a:t>Все ли идет так как оценивается</a:t>
              </a:r>
              <a:r>
                <a:rPr lang="en-US" sz="2800" dirty="0" smtClean="0">
                  <a:solidFill>
                    <a:srgbClr val="FFFFFF"/>
                  </a:solidFill>
                  <a:latin typeface="Arial" charset="0"/>
                  <a:cs typeface="Arial" charset="0"/>
                  <a:sym typeface="Arial" charset="0"/>
                </a:rPr>
                <a:t>?</a:t>
              </a:r>
              <a:endParaRPr lang="en-US" sz="2800" dirty="0">
                <a:solidFill>
                  <a:srgbClr val="FFFFFF"/>
                </a:solidFill>
                <a:latin typeface="Arial" charset="0"/>
                <a:cs typeface="Arial" charset="0"/>
                <a:sym typeface="Arial" charset="0"/>
              </a:endParaRPr>
            </a:p>
          </p:txBody>
        </p:sp>
        <p:grpSp>
          <p:nvGrpSpPr>
            <p:cNvPr id="7" name="Group 15"/>
            <p:cNvGrpSpPr>
              <a:grpSpLocks/>
            </p:cNvGrpSpPr>
            <p:nvPr/>
          </p:nvGrpSpPr>
          <p:grpSpPr bwMode="auto">
            <a:xfrm>
              <a:off x="3728" y="0"/>
              <a:ext cx="600" cy="600"/>
              <a:chOff x="0" y="0"/>
              <a:chExt cx="600" cy="600"/>
            </a:xfrm>
          </p:grpSpPr>
          <p:pic>
            <p:nvPicPr>
              <p:cNvPr id="30736" name="Picture 16"/>
              <p:cNvPicPr>
                <a:picLocks noChangeAspect="1" noChangeArrowheads="1"/>
              </p:cNvPicPr>
              <p:nvPr/>
            </p:nvPicPr>
            <p:blipFill>
              <a:blip r:embed="rId4" cstate="print"/>
              <a:srcRect/>
              <a:stretch>
                <a:fillRect/>
              </a:stretch>
            </p:blipFill>
            <p:spPr bwMode="auto">
              <a:xfrm>
                <a:off x="0" y="0"/>
                <a:ext cx="600" cy="600"/>
              </a:xfrm>
              <a:prstGeom prst="rect">
                <a:avLst/>
              </a:prstGeom>
              <a:noFill/>
              <a:ln w="25400">
                <a:noFill/>
                <a:miter lim="800000"/>
                <a:headEnd/>
                <a:tailEnd/>
              </a:ln>
              <a:effectLst>
                <a:outerShdw dist="101600" dir="2700000" algn="ctr" rotWithShape="0">
                  <a:schemeClr val="bg2">
                    <a:alpha val="79999"/>
                  </a:schemeClr>
                </a:outerShdw>
              </a:effectLst>
            </p:spPr>
          </p:pic>
          <p:sp>
            <p:nvSpPr>
              <p:cNvPr id="30737" name="Rectangle 17"/>
              <p:cNvSpPr>
                <a:spLocks/>
              </p:cNvSpPr>
              <p:nvPr/>
            </p:nvSpPr>
            <p:spPr bwMode="auto">
              <a:xfrm>
                <a:off x="123" y="40"/>
                <a:ext cx="336" cy="528"/>
              </a:xfrm>
              <a:prstGeom prst="rect">
                <a:avLst/>
              </a:prstGeom>
              <a:noFill/>
              <a:ln w="9525">
                <a:noFill/>
                <a:miter lim="800000"/>
                <a:headEnd/>
                <a:tailEnd/>
              </a:ln>
              <a:effectLst>
                <a:outerShdw dist="25399" dir="13500000" algn="ctr" rotWithShape="0">
                  <a:schemeClr val="bg2"/>
                </a:outerShdw>
              </a:effectLst>
            </p:spPr>
            <p:txBody>
              <a:bodyPr lIns="50800" tIns="50800" rIns="50800" bIns="50800"/>
              <a:lstStyle/>
              <a:p>
                <a:pPr>
                  <a:tabLst>
                    <a:tab pos="960090" algn="l"/>
                  </a:tabLst>
                  <a:defRPr/>
                </a:pPr>
                <a:r>
                  <a:rPr lang="en-US" sz="4500" dirty="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3</a:t>
                </a:r>
              </a:p>
            </p:txBody>
          </p:sp>
        </p:grpSp>
      </p:grpSp>
    </p:spTree>
  </p:cSld>
  <p:clrMapOvr>
    <a:masterClrMapping/>
  </p:clrMapOvr>
  <p:transition spd="slow">
    <p:dissolv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Ежедневный </a:t>
            </a:r>
            <a:r>
              <a:rPr lang="en-US" dirty="0" smtClean="0"/>
              <a:t>Scrum</a:t>
            </a:r>
            <a:endParaRPr lang="en-US" dirty="0"/>
          </a:p>
        </p:txBody>
      </p:sp>
      <p:sp>
        <p:nvSpPr>
          <p:cNvPr id="3" name="Content Placeholder 2"/>
          <p:cNvSpPr>
            <a:spLocks noGrp="1"/>
          </p:cNvSpPr>
          <p:nvPr>
            <p:ph idx="1"/>
          </p:nvPr>
        </p:nvSpPr>
        <p:spPr>
          <a:xfrm>
            <a:off x="502920" y="530352"/>
            <a:ext cx="8183880" cy="4966806"/>
          </a:xfrm>
        </p:spPr>
        <p:txBody>
          <a:bodyPr>
            <a:normAutofit fontScale="70000" lnSpcReduction="20000"/>
          </a:bodyPr>
          <a:lstStyle/>
          <a:p>
            <a:r>
              <a:rPr lang="ru-RU" dirty="0" smtClean="0"/>
              <a:t>Как быть с </a:t>
            </a:r>
            <a:r>
              <a:rPr lang="ru-RU" dirty="0" smtClean="0"/>
              <a:t>опоздавшими</a:t>
            </a:r>
          </a:p>
          <a:p>
            <a:pPr lvl="1"/>
            <a:r>
              <a:rPr lang="ru-RU" dirty="0" smtClean="0"/>
              <a:t>Некоторые команды заводят специальную копилку. Если вы опоздали, даже на минуту, вы кидаете в копилку </a:t>
            </a:r>
            <a:r>
              <a:rPr lang="uk-UA" dirty="0" smtClean="0"/>
              <a:t>10</a:t>
            </a:r>
            <a:r>
              <a:rPr lang="en-US" dirty="0" smtClean="0"/>
              <a:t>$</a:t>
            </a:r>
            <a:r>
              <a:rPr lang="ru-RU" dirty="0" smtClean="0"/>
              <a:t>. </a:t>
            </a:r>
            <a:r>
              <a:rPr lang="ru-RU" dirty="0" smtClean="0"/>
              <a:t>Без вариантов. </a:t>
            </a:r>
            <a:endParaRPr lang="ru-RU" dirty="0" smtClean="0"/>
          </a:p>
          <a:p>
            <a:pPr lvl="1"/>
            <a:r>
              <a:rPr lang="ru-RU" sz="1600" dirty="0" smtClean="0"/>
              <a:t>Даже </a:t>
            </a:r>
            <a:r>
              <a:rPr lang="ru-RU" sz="1600" dirty="0" smtClean="0"/>
              <a:t>если вы позвонили перед началом ежедневного Scrum'а и предупредили, заплатить всё равно придётся :o)</a:t>
            </a:r>
            <a:endParaRPr lang="en-US" sz="1600" dirty="0" smtClean="0"/>
          </a:p>
          <a:p>
            <a:r>
              <a:rPr lang="ru-RU" dirty="0" smtClean="0"/>
              <a:t>Как </a:t>
            </a:r>
            <a:r>
              <a:rPr lang="ru-RU" dirty="0" smtClean="0"/>
              <a:t>поступать </a:t>
            </a:r>
            <a:r>
              <a:rPr lang="ru-RU" dirty="0" smtClean="0"/>
              <a:t>с теми, кто не знает, чем себя </a:t>
            </a:r>
            <a:r>
              <a:rPr lang="ru-RU" dirty="0" smtClean="0"/>
              <a:t>занять</a:t>
            </a:r>
          </a:p>
          <a:p>
            <a:pPr lvl="1"/>
            <a:r>
              <a:rPr lang="ru-RU" b="1" dirty="0" smtClean="0"/>
              <a:t>Пристыдить</a:t>
            </a:r>
            <a:r>
              <a:rPr lang="ru-RU" dirty="0" smtClean="0"/>
              <a:t>: "Ладно, если не знаешь, как принести пользу команде, иди домой, почитай книгу и т.д. Или просто сиди здесь, пока кому-то не потребуется твоя помощь". </a:t>
            </a:r>
          </a:p>
          <a:p>
            <a:pPr lvl="1"/>
            <a:r>
              <a:rPr lang="ru-RU" b="1" dirty="0" smtClean="0"/>
              <a:t>По </a:t>
            </a:r>
            <a:r>
              <a:rPr lang="ru-RU" b="1" dirty="0" smtClean="0"/>
              <a:t>старинке</a:t>
            </a:r>
            <a:r>
              <a:rPr lang="ru-RU" dirty="0" smtClean="0"/>
              <a:t>: Просто назначить им задачу. </a:t>
            </a:r>
          </a:p>
          <a:p>
            <a:pPr lvl="1"/>
            <a:r>
              <a:rPr lang="ru-RU" b="1" dirty="0" smtClean="0"/>
              <a:t>Моральное </a:t>
            </a:r>
            <a:r>
              <a:rPr lang="ru-RU" b="1" dirty="0" smtClean="0"/>
              <a:t>давление</a:t>
            </a:r>
            <a:r>
              <a:rPr lang="ru-RU" dirty="0" smtClean="0"/>
              <a:t>: Скажите им: </a:t>
            </a:r>
            <a:r>
              <a:rPr lang="ru-RU" dirty="0" smtClean="0"/>
              <a:t>“Денис </a:t>
            </a:r>
            <a:r>
              <a:rPr lang="ru-RU" dirty="0" smtClean="0"/>
              <a:t>и Лиза! Не смею вас больше задерживать. А мы все просто постоим тут, пока у вас не появятся идеи, как помочь нам в достижении цели". </a:t>
            </a:r>
          </a:p>
          <a:p>
            <a:pPr lvl="1"/>
            <a:r>
              <a:rPr lang="ru-RU" b="1" dirty="0" smtClean="0"/>
              <a:t>Закабалить</a:t>
            </a:r>
            <a:r>
              <a:rPr lang="ru-RU" dirty="0" smtClean="0"/>
              <a:t>: Скажите им: "Вы сможете помочь команде, исполняя роль прислуги сегодня. Готовьте кофе, делайте массаж, вынесите мусор, приготовьте обед: делайте всё, о чём вас может </a:t>
            </a:r>
            <a:r>
              <a:rPr lang="ru-RU" dirty="0" smtClean="0"/>
              <a:t>попросить команда</a:t>
            </a:r>
            <a:r>
              <a:rPr lang="ru-RU" dirty="0" smtClean="0"/>
              <a:t>". </a:t>
            </a:r>
            <a:endParaRPr lang="ru-RU" dirty="0" smtClean="0"/>
          </a:p>
          <a:p>
            <a:r>
              <a:rPr lang="ru-RU" dirty="0" smtClean="0"/>
              <a:t>Все это не есть Гуд! </a:t>
            </a:r>
          </a:p>
          <a:p>
            <a:r>
              <a:rPr lang="ru-RU" dirty="0" smtClean="0"/>
              <a:t>Поэтому от людей которые не знают как и чем себя занять надо избавляться</a:t>
            </a:r>
            <a:r>
              <a:rPr lang="uk-UA" dirty="0" smtClean="0"/>
              <a:t>.</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p:cNvSpPr>
          <p:nvPr/>
        </p:nvSpPr>
        <p:spPr bwMode="auto">
          <a:xfrm>
            <a:off x="474618" y="2153195"/>
            <a:ext cx="8023860" cy="4526280"/>
          </a:xfrm>
          <a:prstGeom prst="rect">
            <a:avLst/>
          </a:prstGeom>
          <a:noFill/>
          <a:ln w="9525">
            <a:noFill/>
            <a:miter lim="800000"/>
            <a:headEnd/>
            <a:tailEnd/>
          </a:ln>
        </p:spPr>
        <p:txBody>
          <a:bodyPr lIns="0" tIns="0" rIns="0" bIns="0" anchor="ctr"/>
          <a:lstStyle/>
          <a:p>
            <a:pPr marL="200023" indent="-200023" algn="r">
              <a:buSzPct val="125000"/>
              <a:buFont typeface="Gill Sans" pitchFamily="80" charset="0"/>
              <a:buChar char="•"/>
            </a:pPr>
            <a:endParaRPr lang="en-US" sz="2800" dirty="0" smtClean="0"/>
          </a:p>
        </p:txBody>
      </p:sp>
      <p:sp>
        <p:nvSpPr>
          <p:cNvPr id="5" name="Rectangle 1"/>
          <p:cNvSpPr>
            <a:spLocks noGrp="1" noChangeArrowheads="1"/>
          </p:cNvSpPr>
          <p:nvPr>
            <p:ph type="title"/>
          </p:nvPr>
        </p:nvSpPr>
        <p:spPr/>
        <p:txBody>
          <a:bodyPr/>
          <a:lstStyle/>
          <a:p>
            <a:r>
              <a:rPr lang="ru-RU" dirty="0" smtClean="0"/>
              <a:t>Что такое </a:t>
            </a:r>
            <a:r>
              <a:rPr lang="en-US" dirty="0" smtClean="0"/>
              <a:t>Scrum</a:t>
            </a:r>
            <a:r>
              <a:rPr lang="en-US" dirty="0" smtClean="0"/>
              <a:t>?</a:t>
            </a:r>
            <a:endParaRPr lang="en-US" dirty="0" smtClean="0"/>
          </a:p>
        </p:txBody>
      </p:sp>
      <p:sp>
        <p:nvSpPr>
          <p:cNvPr id="12" name="Content Placeholder 11"/>
          <p:cNvSpPr>
            <a:spLocks noGrp="1"/>
          </p:cNvSpPr>
          <p:nvPr>
            <p:ph idx="1"/>
          </p:nvPr>
        </p:nvSpPr>
        <p:spPr/>
        <p:txBody>
          <a:bodyPr>
            <a:normAutofit fontScale="85000" lnSpcReduction="20000"/>
          </a:bodyPr>
          <a:lstStyle/>
          <a:p>
            <a:r>
              <a:rPr lang="en-US" u="sng" dirty="0" smtClean="0"/>
              <a:t>Scrum</a:t>
            </a:r>
            <a:r>
              <a:rPr lang="en-US" dirty="0" smtClean="0"/>
              <a:t> </a:t>
            </a:r>
            <a:r>
              <a:rPr lang="en-US" dirty="0" smtClean="0"/>
              <a:t>- </a:t>
            </a:r>
            <a:r>
              <a:rPr lang="ru-RU" dirty="0" smtClean="0"/>
              <a:t>это </a:t>
            </a:r>
            <a:r>
              <a:rPr lang="en-US" dirty="0" smtClean="0"/>
              <a:t>agile </a:t>
            </a:r>
            <a:r>
              <a:rPr lang="ru-RU" dirty="0" smtClean="0"/>
              <a:t>процесс</a:t>
            </a:r>
            <a:r>
              <a:rPr lang="en-US" dirty="0" smtClean="0"/>
              <a:t>,</a:t>
            </a:r>
            <a:r>
              <a:rPr lang="ru-RU" dirty="0" smtClean="0"/>
              <a:t> который позволяет нам сфокусироваться на поставке наи</a:t>
            </a:r>
            <a:r>
              <a:rPr lang="ru-RU" dirty="0" smtClean="0"/>
              <a:t>важнейшей</a:t>
            </a:r>
            <a:r>
              <a:rPr lang="ru-RU" dirty="0" smtClean="0"/>
              <a:t> бизнес функциональности в кратчайшее время</a:t>
            </a:r>
            <a:r>
              <a:rPr lang="uk-UA" dirty="0" smtClean="0"/>
              <a:t>.</a:t>
            </a:r>
            <a:endParaRPr lang="en-US" dirty="0" smtClean="0"/>
          </a:p>
          <a:p>
            <a:r>
              <a:rPr lang="en-US" u="sng" dirty="0" smtClean="0"/>
              <a:t>Scrum</a:t>
            </a:r>
            <a:r>
              <a:rPr lang="en-US" dirty="0" smtClean="0"/>
              <a:t> </a:t>
            </a:r>
            <a:r>
              <a:rPr lang="en-US" dirty="0" smtClean="0"/>
              <a:t>- </a:t>
            </a:r>
            <a:r>
              <a:rPr lang="ru-RU" dirty="0" smtClean="0"/>
              <a:t>позволяет бизнесу быстро и</a:t>
            </a:r>
            <a:r>
              <a:rPr lang="en-US" dirty="0" smtClean="0"/>
              <a:t> </a:t>
            </a:r>
            <a:r>
              <a:rPr lang="ru-RU" dirty="0" smtClean="0"/>
              <a:t>многократно инспектировать реально работающее программное обеспечение </a:t>
            </a:r>
            <a:r>
              <a:rPr lang="uk-UA" dirty="0" smtClean="0"/>
              <a:t>(от 2х недель до месяца)</a:t>
            </a:r>
            <a:r>
              <a:rPr lang="ru-RU" dirty="0" smtClean="0"/>
              <a:t>.</a:t>
            </a:r>
          </a:p>
          <a:p>
            <a:r>
              <a:rPr lang="en-US" u="sng" dirty="0" smtClean="0"/>
              <a:t>Scrum</a:t>
            </a:r>
            <a:r>
              <a:rPr lang="ru-RU" dirty="0" smtClean="0"/>
              <a:t> </a:t>
            </a:r>
            <a:r>
              <a:rPr lang="en-US" dirty="0" smtClean="0"/>
              <a:t>– </a:t>
            </a:r>
            <a:r>
              <a:rPr lang="ru-RU" dirty="0" smtClean="0"/>
              <a:t>это</a:t>
            </a:r>
            <a:r>
              <a:rPr lang="en-US" dirty="0" smtClean="0"/>
              <a:t> </a:t>
            </a:r>
            <a:r>
              <a:rPr lang="ru-RU" dirty="0" smtClean="0"/>
              <a:t>стресс коммуникация</a:t>
            </a:r>
            <a:r>
              <a:rPr lang="uk-UA" dirty="0" smtClean="0"/>
              <a:t>.</a:t>
            </a:r>
          </a:p>
          <a:p>
            <a:r>
              <a:rPr lang="en-US" u="sng" dirty="0" smtClean="0"/>
              <a:t>Scrum</a:t>
            </a:r>
            <a:r>
              <a:rPr lang="en-US" dirty="0" smtClean="0"/>
              <a:t> </a:t>
            </a:r>
            <a:r>
              <a:rPr lang="uk-UA" dirty="0" smtClean="0"/>
              <a:t>– </a:t>
            </a:r>
            <a:r>
              <a:rPr lang="ru-RU" dirty="0" smtClean="0"/>
              <a:t>это самоорганизующиеся команды</a:t>
            </a:r>
            <a:r>
              <a:rPr lang="uk-UA" dirty="0" smtClean="0"/>
              <a:t>.</a:t>
            </a:r>
            <a:endParaRPr lang="uk-UA" dirty="0" smtClean="0"/>
          </a:p>
          <a:p>
            <a:r>
              <a:rPr lang="en-US" u="sng" dirty="0" smtClean="0"/>
              <a:t>Scrum</a:t>
            </a:r>
            <a:r>
              <a:rPr lang="en-US" dirty="0" smtClean="0"/>
              <a:t> </a:t>
            </a:r>
            <a:r>
              <a:rPr lang="uk-UA" dirty="0" smtClean="0"/>
              <a:t>– </a:t>
            </a:r>
            <a:r>
              <a:rPr lang="ru-RU" dirty="0" smtClean="0"/>
              <a:t>это когда только </a:t>
            </a:r>
            <a:r>
              <a:rPr lang="ru-RU" dirty="0" smtClean="0"/>
              <a:t>бизнес определяет </a:t>
            </a:r>
            <a:r>
              <a:rPr lang="ru-RU" dirty="0" smtClean="0"/>
              <a:t>приоритеты</a:t>
            </a:r>
            <a:r>
              <a:rPr lang="en-US" dirty="0" smtClean="0"/>
              <a:t>.</a:t>
            </a:r>
            <a:endParaRPr lang="ru-RU" dirty="0" smtClean="0"/>
          </a:p>
          <a:p>
            <a:endParaRPr lang="uk-UA" dirty="0" smtClean="0"/>
          </a:p>
          <a:p>
            <a:endParaRPr lang="en-US" dirty="0" smtClean="0"/>
          </a:p>
          <a:p>
            <a:endParaRPr lang="en-US" dirty="0"/>
          </a:p>
        </p:txBody>
      </p:sp>
    </p:spTree>
  </p:cSld>
  <p:clrMapOvr>
    <a:masterClrMapping/>
  </p:clrMapOvr>
  <p:transition spd="med">
    <p:cove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Scrum </a:t>
            </a:r>
            <a:r>
              <a:rPr lang="uk-UA" dirty="0" smtClean="0"/>
              <a:t>и</a:t>
            </a:r>
            <a:r>
              <a:rPr lang="en-US" dirty="0" smtClean="0"/>
              <a:t> </a:t>
            </a:r>
            <a:r>
              <a:rPr lang="en-US" dirty="0" smtClean="0"/>
              <a:t>Outsourcing</a:t>
            </a:r>
            <a:endParaRPr lang="en-US" dirty="0"/>
          </a:p>
        </p:txBody>
      </p:sp>
      <p:sp>
        <p:nvSpPr>
          <p:cNvPr id="3" name="Content Placeholder 2"/>
          <p:cNvSpPr>
            <a:spLocks noGrp="1"/>
          </p:cNvSpPr>
          <p:nvPr>
            <p:ph idx="1"/>
          </p:nvPr>
        </p:nvSpPr>
        <p:spPr/>
        <p:txBody>
          <a:bodyPr/>
          <a:lstStyle/>
          <a:p>
            <a:r>
              <a:rPr lang="ru-RU" dirty="0" smtClean="0"/>
              <a:t>Ежедневный </a:t>
            </a:r>
            <a:r>
              <a:rPr lang="en-US" dirty="0" smtClean="0"/>
              <a:t>Scrum </a:t>
            </a:r>
            <a:r>
              <a:rPr lang="ru-RU" dirty="0" smtClean="0"/>
              <a:t> наилучший способ удержания цели для офшорных комад</a:t>
            </a:r>
            <a:endParaRPr lang="en-US" dirty="0" smtClean="0"/>
          </a:p>
          <a:p>
            <a:r>
              <a:rPr lang="ru-RU" dirty="0" smtClean="0"/>
              <a:t>Повышает уровень </a:t>
            </a:r>
            <a:r>
              <a:rPr lang="ru-RU" dirty="0" smtClean="0"/>
              <a:t>коммуникативности</a:t>
            </a:r>
            <a:endParaRPr lang="en-US" dirty="0" smtClean="0"/>
          </a:p>
          <a:p>
            <a:r>
              <a:rPr lang="ru-RU" dirty="0" smtClean="0"/>
              <a:t>Снижает уровень проволочек </a:t>
            </a:r>
            <a:endParaRPr lang="en-US" dirty="0" smtClean="0"/>
          </a:p>
          <a:p>
            <a:r>
              <a:rPr lang="ru-RU" dirty="0" smtClean="0"/>
              <a:t>Используйте</a:t>
            </a:r>
            <a:r>
              <a:rPr lang="en-US" dirty="0" smtClean="0"/>
              <a:t>:</a:t>
            </a:r>
            <a:r>
              <a:rPr lang="ru-RU" dirty="0" smtClean="0"/>
              <a:t> </a:t>
            </a:r>
            <a:r>
              <a:rPr lang="en-US" dirty="0" smtClean="0"/>
              <a:t>IM</a:t>
            </a:r>
            <a:r>
              <a:rPr lang="en-US" dirty="0" smtClean="0"/>
              <a:t>, Skype</a:t>
            </a:r>
            <a:endParaRPr lang="en-US"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a:t>
            </a:r>
            <a:r>
              <a:rPr lang="ru-RU" dirty="0" smtClean="0"/>
              <a:t> </a:t>
            </a:r>
            <a:r>
              <a:rPr lang="en-US" dirty="0" smtClean="0"/>
              <a:t>&amp; XP,</a:t>
            </a:r>
            <a:r>
              <a:rPr lang="uk-UA" dirty="0" smtClean="0"/>
              <a:t> </a:t>
            </a:r>
            <a:r>
              <a:rPr lang="ru-RU" dirty="0" smtClean="0"/>
              <a:t>как основа</a:t>
            </a:r>
            <a:r>
              <a:rPr lang="en-US" dirty="0" smtClean="0"/>
              <a:t/>
            </a:r>
            <a:br>
              <a:rPr lang="en-US" dirty="0" smtClean="0"/>
            </a:br>
            <a:r>
              <a:rPr lang="en-US" dirty="0" smtClean="0"/>
              <a:t>MSF Agile v 5.0</a:t>
            </a:r>
            <a:endParaRPr lang="en-US" dirty="0"/>
          </a:p>
        </p:txBody>
      </p:sp>
      <p:sp>
        <p:nvSpPr>
          <p:cNvPr id="3" name="Content Placeholder 2"/>
          <p:cNvSpPr>
            <a:spLocks noGrp="1"/>
          </p:cNvSpPr>
          <p:nvPr>
            <p:ph idx="1"/>
          </p:nvPr>
        </p:nvSpPr>
        <p:spPr>
          <a:xfrm>
            <a:off x="502920" y="530351"/>
            <a:ext cx="8183880" cy="3406948"/>
          </a:xfrm>
        </p:spPr>
        <p:txBody>
          <a:bodyPr>
            <a:normAutofit fontScale="77500" lnSpcReduction="20000"/>
          </a:bodyPr>
          <a:lstStyle/>
          <a:p>
            <a:r>
              <a:rPr lang="ru-RU" dirty="0" smtClean="0"/>
              <a:t>Что такое</a:t>
            </a:r>
            <a:r>
              <a:rPr lang="en-US" dirty="0" smtClean="0"/>
              <a:t> Scrum</a:t>
            </a:r>
          </a:p>
          <a:p>
            <a:r>
              <a:rPr lang="ru-RU" dirty="0" smtClean="0"/>
              <a:t>Инициация</a:t>
            </a:r>
          </a:p>
          <a:p>
            <a:r>
              <a:rPr lang="uk-UA" dirty="0" smtClean="0"/>
              <a:t>Планирование</a:t>
            </a:r>
            <a:endParaRPr lang="ru-RU" dirty="0" smtClean="0"/>
          </a:p>
          <a:p>
            <a:pPr lvl="1"/>
            <a:r>
              <a:rPr lang="ru-RU" dirty="0" smtClean="0"/>
              <a:t>Спринт и его планирование </a:t>
            </a:r>
            <a:endParaRPr lang="en-US" dirty="0" smtClean="0"/>
          </a:p>
          <a:p>
            <a:r>
              <a:rPr lang="ru-RU" dirty="0" smtClean="0"/>
              <a:t>Мониторинг</a:t>
            </a:r>
          </a:p>
          <a:p>
            <a:pPr lvl="1"/>
            <a:r>
              <a:rPr lang="ru-RU" dirty="0" smtClean="0"/>
              <a:t>Ежедневный </a:t>
            </a:r>
            <a:r>
              <a:rPr lang="en-US" dirty="0" smtClean="0"/>
              <a:t>Scrum</a:t>
            </a:r>
          </a:p>
          <a:p>
            <a:pPr lvl="1"/>
            <a:r>
              <a:rPr lang="ru-RU" dirty="0" smtClean="0">
                <a:solidFill>
                  <a:srgbClr val="F6AE1E"/>
                </a:solidFill>
              </a:rPr>
              <a:t>Обзор Спринта</a:t>
            </a:r>
          </a:p>
          <a:p>
            <a:r>
              <a:rPr lang="ru-RU" dirty="0" smtClean="0"/>
              <a:t>Масштабирование </a:t>
            </a:r>
            <a:r>
              <a:rPr lang="en-US" dirty="0" smtClean="0"/>
              <a:t>Scrum</a:t>
            </a:r>
          </a:p>
          <a:p>
            <a:r>
              <a:rPr lang="ru-RU" dirty="0" smtClean="0"/>
              <a:t>Что привносит </a:t>
            </a:r>
            <a:r>
              <a:rPr lang="en-US" dirty="0" smtClean="0"/>
              <a:t>XP</a:t>
            </a:r>
            <a:endParaRPr lang="en-US" dirty="0" smtClean="0"/>
          </a:p>
          <a:p>
            <a:r>
              <a:rPr lang="uk-UA" dirty="0" smtClean="0"/>
              <a:t>Совершенствование процесса</a:t>
            </a:r>
            <a:endParaRPr lang="en-US" dirty="0" smtClean="0"/>
          </a:p>
          <a:p>
            <a:r>
              <a:rPr lang="ru-RU" dirty="0" smtClean="0"/>
              <a:t>Круглый стол</a:t>
            </a:r>
            <a:endParaRPr lang="en-US"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a:defRPr/>
            </a:pPr>
            <a:r>
              <a:rPr lang="ru-RU" dirty="0" smtClean="0"/>
              <a:t>Обзор спринта</a:t>
            </a:r>
            <a:endParaRPr dirty="0" smtClean="0"/>
          </a:p>
        </p:txBody>
      </p:sp>
      <p:sp>
        <p:nvSpPr>
          <p:cNvPr id="4" name="Text Placeholder 3"/>
          <p:cNvSpPr>
            <a:spLocks noGrp="1"/>
          </p:cNvSpPr>
          <p:nvPr>
            <p:ph type="body" sz="quarter" idx="10"/>
          </p:nvPr>
        </p:nvSpPr>
        <p:spPr>
          <a:xfrm>
            <a:off x="381001" y="623945"/>
            <a:ext cx="8382000" cy="2302136"/>
          </a:xfrm>
        </p:spPr>
        <p:txBody>
          <a:bodyPr>
            <a:normAutofit fontScale="70000" lnSpcReduction="20000"/>
          </a:bodyPr>
          <a:lstStyle/>
          <a:p>
            <a:r>
              <a:rPr lang="ru-RU" dirty="0" smtClean="0"/>
              <a:t>Команда презентует то</a:t>
            </a:r>
            <a:r>
              <a:rPr lang="en-US" dirty="0" smtClean="0"/>
              <a:t>, </a:t>
            </a:r>
            <a:r>
              <a:rPr lang="ru-RU" dirty="0" smtClean="0"/>
              <a:t>что было завершено в рамках этого спринта</a:t>
            </a:r>
            <a:endParaRPr lang="en-US" dirty="0" smtClean="0"/>
          </a:p>
          <a:p>
            <a:r>
              <a:rPr lang="ru-RU" dirty="0" smtClean="0"/>
              <a:t>Обычно проводится в виде демонстрации новых фич или лежащей в основе архитектуру</a:t>
            </a:r>
            <a:endParaRPr lang="en-US" dirty="0" smtClean="0"/>
          </a:p>
          <a:p>
            <a:r>
              <a:rPr lang="ru-RU" dirty="0" smtClean="0"/>
              <a:t>Неформально</a:t>
            </a:r>
            <a:endParaRPr lang="en-US" dirty="0" smtClean="0"/>
          </a:p>
          <a:p>
            <a:pPr lvl="1"/>
            <a:r>
              <a:rPr lang="uk-UA" dirty="0" smtClean="0"/>
              <a:t>Правило 2х часов на подготовку</a:t>
            </a:r>
            <a:endParaRPr lang="en-US" dirty="0" smtClean="0"/>
          </a:p>
          <a:p>
            <a:pPr lvl="1"/>
            <a:r>
              <a:rPr lang="uk-UA" dirty="0" smtClean="0"/>
              <a:t>Нет слайдов</a:t>
            </a:r>
            <a:endParaRPr lang="en-US" dirty="0" smtClean="0"/>
          </a:p>
          <a:p>
            <a:r>
              <a:rPr lang="uk-UA" dirty="0" smtClean="0"/>
              <a:t>Вся команда принимает участие</a:t>
            </a:r>
            <a:endParaRPr lang="en-US" dirty="0" smtClean="0"/>
          </a:p>
          <a:p>
            <a:r>
              <a:rPr lang="uk-UA" dirty="0" smtClean="0"/>
              <a:t>Приглашаются все</a:t>
            </a:r>
            <a:endParaRPr lang="en-US" dirty="0" smtClean="0"/>
          </a:p>
          <a:p>
            <a:endParaRPr lang="en-GB" dirty="0"/>
          </a:p>
        </p:txBody>
      </p:sp>
      <p:sp>
        <p:nvSpPr>
          <p:cNvPr id="5" name="Rectangle 4"/>
          <p:cNvSpPr/>
          <p:nvPr/>
        </p:nvSpPr>
        <p:spPr>
          <a:xfrm>
            <a:off x="602429" y="2914982"/>
            <a:ext cx="7939144" cy="2462213"/>
          </a:xfrm>
          <a:prstGeom prst="rect">
            <a:avLst/>
          </a:prstGeom>
        </p:spPr>
        <p:txBody>
          <a:bodyPr wrap="square">
            <a:spAutoFit/>
          </a:bodyPr>
          <a:lstStyle/>
          <a:p>
            <a:r>
              <a:rPr lang="ru-RU" sz="1400" dirty="0" smtClean="0"/>
              <a:t>Если команду заставлять проводить демо, когда у них ничего толком не работает, им будет не по себе. Команда будет запинаться и спотыкаться, показывая функциональность, и хорошо, если в конце вы услышите жиденькие аплодисменты. </a:t>
            </a:r>
            <a:endParaRPr lang="ru-RU" sz="1400" dirty="0" smtClean="0"/>
          </a:p>
          <a:p>
            <a:endParaRPr lang="ru-RU" sz="1400" dirty="0" smtClean="0"/>
          </a:p>
          <a:p>
            <a:r>
              <a:rPr lang="ru-RU" sz="1400" dirty="0" smtClean="0"/>
              <a:t>Людей это </a:t>
            </a:r>
            <a:r>
              <a:rPr lang="ru-RU" sz="1400" dirty="0" smtClean="0"/>
              <a:t>может даже </a:t>
            </a:r>
            <a:r>
              <a:rPr lang="ru-RU" sz="1400" dirty="0" smtClean="0"/>
              <a:t>разозлить, ведь </a:t>
            </a:r>
            <a:r>
              <a:rPr lang="ru-RU" sz="1400" dirty="0" smtClean="0"/>
              <a:t>они только потеряли время на этом вшивом демо. </a:t>
            </a:r>
            <a:r>
              <a:rPr lang="ru-RU" sz="1400" dirty="0" smtClean="0"/>
              <a:t>Это </a:t>
            </a:r>
            <a:r>
              <a:rPr lang="ru-RU" sz="1400" dirty="0" smtClean="0"/>
              <a:t>очень неприятно. </a:t>
            </a:r>
            <a:r>
              <a:rPr lang="ru-RU" sz="1400" b="1" dirty="0" smtClean="0"/>
              <a:t>Но это действует, как горькая пилюля. </a:t>
            </a:r>
            <a:endParaRPr lang="ru-RU" sz="1400" b="1" dirty="0" smtClean="0"/>
          </a:p>
          <a:p>
            <a:endParaRPr lang="ru-RU" sz="1400" i="1" dirty="0" smtClean="0"/>
          </a:p>
          <a:p>
            <a:r>
              <a:rPr lang="ru-RU" sz="1400" i="1" dirty="0" smtClean="0"/>
              <a:t>В </a:t>
            </a:r>
            <a:r>
              <a:rPr lang="ru-RU" sz="1400" i="1" dirty="0" smtClean="0"/>
              <a:t>следующем спринте команда действительно постарается все доделать! Они будут думать "ладно, может, в следующем спринте стоит показать всего две вещи вместо пяти, но, черт возьми, в этот раз они будут РАБОТАТЬ!". </a:t>
            </a:r>
            <a:endParaRPr lang="en-US" sz="1400" dirty="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Рекомендации </a:t>
            </a:r>
            <a:r>
              <a:rPr lang="ru-RU" dirty="0" smtClean="0"/>
              <a:t>по подготовке и проведению </a:t>
            </a:r>
            <a:r>
              <a:rPr lang="ru-RU" dirty="0" smtClean="0"/>
              <a:t>обзора </a:t>
            </a:r>
            <a:r>
              <a:rPr lang="uk-UA" dirty="0" smtClean="0"/>
              <a:t>(демо)</a:t>
            </a:r>
            <a:endParaRPr lang="en-US" dirty="0"/>
          </a:p>
        </p:txBody>
      </p:sp>
      <p:sp>
        <p:nvSpPr>
          <p:cNvPr id="3" name="Text Placeholder 2"/>
          <p:cNvSpPr>
            <a:spLocks noGrp="1"/>
          </p:cNvSpPr>
          <p:nvPr>
            <p:ph type="body" sz="quarter" idx="10"/>
          </p:nvPr>
        </p:nvSpPr>
        <p:spPr>
          <a:xfrm>
            <a:off x="381001" y="505609"/>
            <a:ext cx="8382000" cy="4464424"/>
          </a:xfrm>
        </p:spPr>
        <p:txBody>
          <a:bodyPr>
            <a:normAutofit fontScale="55000" lnSpcReduction="20000"/>
          </a:bodyPr>
          <a:lstStyle/>
          <a:p>
            <a:endParaRPr lang="en-US" dirty="0" smtClean="0"/>
          </a:p>
          <a:p>
            <a:r>
              <a:rPr lang="ru-RU" dirty="0" smtClean="0"/>
              <a:t>Постарайтесь как можно более чётко озвучить </a:t>
            </a:r>
            <a:r>
              <a:rPr lang="ru-RU" b="1" dirty="0" smtClean="0"/>
              <a:t>цель данного спринта</a:t>
            </a:r>
            <a:r>
              <a:rPr lang="ru-RU" dirty="0" smtClean="0"/>
              <a:t>. Если на демо присутствуют люди, которые ничего не знают о вашем продукте, то </a:t>
            </a:r>
            <a:r>
              <a:rPr lang="ru-RU" dirty="0" smtClean="0"/>
              <a:t>уделите </a:t>
            </a:r>
            <a:r>
              <a:rPr lang="ru-RU" dirty="0" smtClean="0"/>
              <a:t>пару минут, чтобы ввести их в курс дела. </a:t>
            </a:r>
          </a:p>
          <a:p>
            <a:endParaRPr lang="en-US" dirty="0" smtClean="0"/>
          </a:p>
          <a:p>
            <a:r>
              <a:rPr lang="ru-RU" dirty="0" smtClean="0"/>
              <a:t>Не </a:t>
            </a:r>
            <a:r>
              <a:rPr lang="ru-RU" dirty="0" smtClean="0"/>
              <a:t>тратьте много времени на подготовку демо, особенно на создание эффектной презентации. Выкиньте всё ненужное и сконцентрируйтесь на демонстрации только реально работающего кода. </a:t>
            </a:r>
          </a:p>
          <a:p>
            <a:endParaRPr lang="en-US" dirty="0" smtClean="0"/>
          </a:p>
          <a:p>
            <a:r>
              <a:rPr lang="ru-RU" dirty="0" smtClean="0"/>
              <a:t>Следите</a:t>
            </a:r>
            <a:r>
              <a:rPr lang="ru-RU" dirty="0" smtClean="0"/>
              <a:t>, чтобы демо проходило в быстром темпе. Сконцентрируйтесь на создании не столько красивого, сколько динамичного демо. </a:t>
            </a:r>
          </a:p>
          <a:p>
            <a:endParaRPr lang="en-US" dirty="0" smtClean="0"/>
          </a:p>
          <a:p>
            <a:r>
              <a:rPr lang="ru-RU" dirty="0" smtClean="0"/>
              <a:t>Пусть </a:t>
            </a:r>
            <a:r>
              <a:rPr lang="ru-RU" dirty="0" smtClean="0"/>
              <a:t>ваше демо будет бизнес-ориентированным, забудьте про технические </a:t>
            </a:r>
            <a:r>
              <a:rPr lang="ru-RU" dirty="0" smtClean="0"/>
              <a:t>детали. Сфокусируйтесь </a:t>
            </a:r>
            <a:r>
              <a:rPr lang="ru-RU" dirty="0" smtClean="0"/>
              <a:t>на том "</a:t>
            </a:r>
            <a:r>
              <a:rPr lang="ru-RU" b="1" dirty="0" smtClean="0"/>
              <a:t>что мы сделали</a:t>
            </a:r>
            <a:r>
              <a:rPr lang="ru-RU" dirty="0" smtClean="0"/>
              <a:t>", а не на том "</a:t>
            </a:r>
            <a:r>
              <a:rPr lang="ru-RU" strike="sngStrike" dirty="0" smtClean="0"/>
              <a:t>как мы это делали</a:t>
            </a:r>
            <a:r>
              <a:rPr lang="ru-RU" dirty="0" smtClean="0"/>
              <a:t>". </a:t>
            </a:r>
          </a:p>
          <a:p>
            <a:endParaRPr lang="en-US" dirty="0" smtClean="0"/>
          </a:p>
          <a:p>
            <a:r>
              <a:rPr lang="ru-RU" dirty="0" smtClean="0"/>
              <a:t>Если </a:t>
            </a:r>
            <a:r>
              <a:rPr lang="ru-RU" dirty="0" smtClean="0"/>
              <a:t>это возможно, дайте аудитории самой попробовать поиграть с продуктом. </a:t>
            </a:r>
          </a:p>
          <a:p>
            <a:endParaRPr lang="en-US" dirty="0" smtClean="0"/>
          </a:p>
          <a:p>
            <a:r>
              <a:rPr lang="ru-RU" dirty="0" smtClean="0"/>
              <a:t>Не </a:t>
            </a:r>
            <a:r>
              <a:rPr lang="ru-RU" dirty="0" smtClean="0"/>
              <a:t>нужно показывать кучу исправлений мелких багов и элементарных фич. Вы можете упомянуть о них, но демонстрировать их не стоит, потому что это заберёт у вас много времени и снизит внимание к более важным историям. </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normAutofit/>
          </a:bodyPr>
          <a:lstStyle/>
          <a:p>
            <a:pPr>
              <a:defRPr/>
            </a:pPr>
            <a:r>
              <a:rPr lang="uk-UA" dirty="0" smtClean="0"/>
              <a:t>Ретроспектива Спринта</a:t>
            </a:r>
            <a:endParaRPr dirty="0" smtClean="0"/>
          </a:p>
        </p:txBody>
      </p:sp>
      <p:sp>
        <p:nvSpPr>
          <p:cNvPr id="4" name="Text Placeholder 3"/>
          <p:cNvSpPr>
            <a:spLocks noGrp="1"/>
          </p:cNvSpPr>
          <p:nvPr>
            <p:ph type="body" sz="quarter" idx="10"/>
          </p:nvPr>
        </p:nvSpPr>
        <p:spPr>
          <a:xfrm>
            <a:off x="381001" y="484094"/>
            <a:ext cx="8382000" cy="3861995"/>
          </a:xfrm>
        </p:spPr>
        <p:txBody>
          <a:bodyPr>
            <a:normAutofit fontScale="55000" lnSpcReduction="20000"/>
          </a:bodyPr>
          <a:lstStyle/>
          <a:p>
            <a:endParaRPr lang="en-US" dirty="0" smtClean="0"/>
          </a:p>
          <a:p>
            <a:r>
              <a:rPr lang="ru-RU" dirty="0" smtClean="0"/>
              <a:t>Выделяем 1-3 часа, в зависимости от того насколько долгая ожидается дискуссия. </a:t>
            </a:r>
          </a:p>
          <a:p>
            <a:r>
              <a:rPr lang="ru-RU" dirty="0" smtClean="0"/>
              <a:t>Участвуют</a:t>
            </a:r>
            <a:r>
              <a:rPr lang="ru-RU" dirty="0" smtClean="0"/>
              <a:t>: product owner, вся команда и </a:t>
            </a:r>
            <a:r>
              <a:rPr lang="en-US" dirty="0" smtClean="0"/>
              <a:t>ScrumMaster</a:t>
            </a:r>
            <a:r>
              <a:rPr lang="ru-RU" dirty="0" smtClean="0"/>
              <a:t>. </a:t>
            </a:r>
            <a:endParaRPr lang="ru-RU" dirty="0" smtClean="0"/>
          </a:p>
          <a:p>
            <a:r>
              <a:rPr lang="ru-RU" dirty="0" smtClean="0"/>
              <a:t>Располагаемся в </a:t>
            </a:r>
            <a:r>
              <a:rPr lang="ru-RU" dirty="0" smtClean="0"/>
              <a:t>отдельной комнате </a:t>
            </a:r>
            <a:r>
              <a:rPr lang="ru-RU" dirty="0" smtClean="0"/>
              <a:t>но стараемся не </a:t>
            </a:r>
            <a:r>
              <a:rPr lang="ru-RU" dirty="0" smtClean="0"/>
              <a:t>проводить </a:t>
            </a:r>
            <a:r>
              <a:rPr lang="ru-RU" dirty="0" smtClean="0"/>
              <a:t>ретроспективы </a:t>
            </a:r>
            <a:r>
              <a:rPr lang="ru-RU" dirty="0" smtClean="0"/>
              <a:t>в рабочей </a:t>
            </a:r>
            <a:r>
              <a:rPr lang="ru-RU" dirty="0" smtClean="0"/>
              <a:t>, </a:t>
            </a:r>
            <a:r>
              <a:rPr lang="ru-RU" dirty="0" smtClean="0"/>
              <a:t>так как это рассеивает внимание участников. </a:t>
            </a:r>
          </a:p>
          <a:p>
            <a:r>
              <a:rPr lang="ru-RU" dirty="0" smtClean="0"/>
              <a:t>Выбираем </a:t>
            </a:r>
            <a:r>
              <a:rPr lang="ru-RU" dirty="0" smtClean="0"/>
              <a:t>кого-то в качестве секретаря. </a:t>
            </a:r>
          </a:p>
          <a:p>
            <a:r>
              <a:rPr lang="en-US" dirty="0" smtClean="0"/>
              <a:t>S</a:t>
            </a:r>
            <a:r>
              <a:rPr lang="ru-RU" dirty="0" smtClean="0"/>
              <a:t>crumMaster </a:t>
            </a:r>
            <a:r>
              <a:rPr lang="ru-RU" dirty="0" smtClean="0"/>
              <a:t>показывает sprint backlog и при участии команды подводит итоги спринта. Важные события, выводы и т.д. </a:t>
            </a:r>
          </a:p>
          <a:p>
            <a:r>
              <a:rPr lang="ru-RU" dirty="0" smtClean="0"/>
              <a:t>Начинаем </a:t>
            </a:r>
            <a:r>
              <a:rPr lang="ru-RU" dirty="0" smtClean="0"/>
              <a:t>"серию" обсуждений. В этот момент каждый имеет шанс высказаться о том, что, по его мнению, было хорошего, что можно было бы улучшить и что бы он сделал по-другому в следующем спринте. При этом его никто не перебивает. </a:t>
            </a:r>
            <a:r>
              <a:rPr lang="en-US" dirty="0" smtClean="0"/>
              <a:t>(Brain storming)</a:t>
            </a:r>
            <a:endParaRPr lang="ru-RU" dirty="0" smtClean="0"/>
          </a:p>
          <a:p>
            <a:r>
              <a:rPr lang="ru-RU" dirty="0" smtClean="0"/>
              <a:t>Мы </a:t>
            </a:r>
            <a:r>
              <a:rPr lang="ru-RU" dirty="0" smtClean="0"/>
              <a:t>сравниваем прогнозируемую и реальную производительность. Если имеются существенные расхождения, то пытаемся проанализировать и понять, почему так получилось. </a:t>
            </a:r>
          </a:p>
          <a:p>
            <a:r>
              <a:rPr lang="ru-RU" dirty="0" smtClean="0"/>
              <a:t>Когда </a:t>
            </a:r>
            <a:r>
              <a:rPr lang="ru-RU" dirty="0" smtClean="0"/>
              <a:t>время подходит к концу, ScrumMaster </a:t>
            </a:r>
            <a:r>
              <a:rPr lang="ru-RU" dirty="0" smtClean="0"/>
              <a:t>обобщает </a:t>
            </a:r>
            <a:r>
              <a:rPr lang="ru-RU" dirty="0" smtClean="0"/>
              <a:t>все конкретные предложения по поводу того, что мы можем улучшить в следующем спринте. </a:t>
            </a:r>
          </a:p>
          <a:p>
            <a:endParaRPr lang="en-GB" dirty="0"/>
          </a:p>
        </p:txBody>
      </p:sp>
      <p:sp>
        <p:nvSpPr>
          <p:cNvPr id="5" name="Rectangle 4"/>
          <p:cNvSpPr/>
          <p:nvPr/>
        </p:nvSpPr>
        <p:spPr>
          <a:xfrm>
            <a:off x="494852" y="4047150"/>
            <a:ext cx="8186569" cy="1200329"/>
          </a:xfrm>
          <a:prstGeom prst="rect">
            <a:avLst/>
          </a:prstGeom>
        </p:spPr>
        <p:txBody>
          <a:bodyPr wrap="square">
            <a:spAutoFit/>
          </a:bodyPr>
          <a:lstStyle/>
          <a:p>
            <a:r>
              <a:rPr lang="ru-RU" dirty="0" smtClean="0"/>
              <a:t>Р</a:t>
            </a:r>
            <a:r>
              <a:rPr lang="ru-RU" dirty="0" smtClean="0"/>
              <a:t>етроспектива </a:t>
            </a:r>
            <a:r>
              <a:rPr lang="ru-RU" dirty="0" smtClean="0"/>
              <a:t>является вторым по значимости мероприятием в Scrum'e (первое – это планирование спринта), потому что </a:t>
            </a:r>
            <a:r>
              <a:rPr lang="ru-RU" i="1" dirty="0" smtClean="0"/>
              <a:t>это самый подходящий момент для начала улучшений! </a:t>
            </a:r>
            <a:endParaRPr lang="ru-RU" i="1" dirty="0" smtClean="0"/>
          </a:p>
          <a:p>
            <a:r>
              <a:rPr lang="ru-RU" b="1" i="1" dirty="0" smtClean="0"/>
              <a:t>Проводится в конце каждого спринта</a:t>
            </a:r>
            <a:endParaRPr lang="en-US" b="1" dirty="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08319"/>
            <a:ext cx="8183880" cy="1051560"/>
          </a:xfrm>
        </p:spPr>
        <p:txBody>
          <a:bodyPr>
            <a:normAutofit fontScale="90000"/>
          </a:bodyPr>
          <a:lstStyle/>
          <a:p>
            <a:r>
              <a:rPr lang="ru-RU" dirty="0" smtClean="0"/>
              <a:t>Комментарии к проведению ретроспективы </a:t>
            </a:r>
            <a:endParaRPr lang="en-US" dirty="0"/>
          </a:p>
        </p:txBody>
      </p:sp>
      <p:sp>
        <p:nvSpPr>
          <p:cNvPr id="3" name="Text Placeholder 2"/>
          <p:cNvSpPr>
            <a:spLocks noGrp="1"/>
          </p:cNvSpPr>
          <p:nvPr>
            <p:ph type="body" sz="quarter" idx="10"/>
          </p:nvPr>
        </p:nvSpPr>
        <p:spPr>
          <a:xfrm>
            <a:off x="381001" y="505609"/>
            <a:ext cx="8382000" cy="3116805"/>
          </a:xfrm>
        </p:spPr>
        <p:txBody>
          <a:bodyPr>
            <a:normAutofit lnSpcReduction="10000"/>
          </a:bodyPr>
          <a:lstStyle/>
          <a:p>
            <a:pPr>
              <a:buNone/>
            </a:pPr>
            <a:r>
              <a:rPr lang="ru-RU" dirty="0" smtClean="0"/>
              <a:t>"Что мы можем улучшить в следующем спринте". </a:t>
            </a:r>
            <a:endParaRPr lang="ru-RU" dirty="0" smtClean="0"/>
          </a:p>
          <a:p>
            <a:pPr lvl="1"/>
            <a:r>
              <a:rPr lang="ru-RU" dirty="0" smtClean="0"/>
              <a:t>Три колонки</a:t>
            </a:r>
            <a:r>
              <a:rPr lang="en-US" dirty="0" smtClean="0"/>
              <a:t>:</a:t>
            </a:r>
            <a:r>
              <a:rPr lang="ru-RU" dirty="0" smtClean="0"/>
              <a:t> </a:t>
            </a:r>
            <a:endParaRPr lang="en-US" dirty="0" smtClean="0"/>
          </a:p>
          <a:p>
            <a:pPr lvl="2"/>
            <a:r>
              <a:rPr lang="ru-RU" sz="2000" u="sng" dirty="0" smtClean="0"/>
              <a:t>Хорошо</a:t>
            </a:r>
            <a:r>
              <a:rPr lang="ru-RU" sz="2000" dirty="0" smtClean="0"/>
              <a:t>: Если нужно было бы повторить этот спринт ещё раз, то мы бы сделали это точно так же. </a:t>
            </a:r>
          </a:p>
          <a:p>
            <a:pPr lvl="2"/>
            <a:r>
              <a:rPr lang="ru-RU" sz="2000" u="sng" dirty="0" smtClean="0"/>
              <a:t>Могло </a:t>
            </a:r>
            <a:r>
              <a:rPr lang="ru-RU" sz="2000" u="sng" dirty="0" smtClean="0"/>
              <a:t>бы быть и лучше</a:t>
            </a:r>
            <a:r>
              <a:rPr lang="ru-RU" sz="2000" dirty="0" smtClean="0"/>
              <a:t>: Если нужно было бы повторить этот спринт ещё раз, то мы бы сделали это по-другому. </a:t>
            </a:r>
          </a:p>
          <a:p>
            <a:pPr lvl="2"/>
            <a:r>
              <a:rPr lang="ru-RU" sz="2000" u="sng" dirty="0" smtClean="0"/>
              <a:t>Улучшения</a:t>
            </a:r>
            <a:r>
              <a:rPr lang="ru-RU" sz="2000" dirty="0" smtClean="0"/>
              <a:t>: Конкретные идеи о том, как в будущем можно что-то улучшить. </a:t>
            </a:r>
          </a:p>
          <a:p>
            <a:endParaRPr lang="en-US" dirty="0"/>
          </a:p>
        </p:txBody>
      </p:sp>
      <p:sp>
        <p:nvSpPr>
          <p:cNvPr id="4" name="Rectangle 3"/>
          <p:cNvSpPr/>
          <p:nvPr/>
        </p:nvSpPr>
        <p:spPr>
          <a:xfrm>
            <a:off x="559398" y="3711388"/>
            <a:ext cx="8111266" cy="1569660"/>
          </a:xfrm>
          <a:prstGeom prst="rect">
            <a:avLst/>
          </a:prstGeom>
        </p:spPr>
        <p:txBody>
          <a:bodyPr wrap="square">
            <a:spAutoFit/>
          </a:bodyPr>
          <a:lstStyle/>
          <a:p>
            <a:r>
              <a:rPr lang="ru-RU" sz="1600" dirty="0" smtClean="0"/>
              <a:t>Основываясь на </a:t>
            </a:r>
            <a:r>
              <a:rPr lang="ru-RU" sz="1600" dirty="0" smtClean="0"/>
              <a:t>голосовании</a:t>
            </a:r>
            <a:r>
              <a:rPr lang="ru-RU" sz="1600" dirty="0" smtClean="0"/>
              <a:t>, </a:t>
            </a:r>
            <a:r>
              <a:rPr lang="ru-RU" sz="1600" dirty="0" smtClean="0"/>
              <a:t>выбираем </a:t>
            </a:r>
            <a:r>
              <a:rPr lang="ru-RU" sz="1600" dirty="0" smtClean="0"/>
              <a:t>5 улучшений, которые </a:t>
            </a:r>
            <a:r>
              <a:rPr lang="ru-RU" sz="1600" dirty="0" smtClean="0"/>
              <a:t>попытаемся </a:t>
            </a:r>
            <a:r>
              <a:rPr lang="ru-RU" sz="1600" dirty="0" smtClean="0"/>
              <a:t>внедрить в следующем спринте, а на следующей ретроспективе мы проверим, что у нас вышло. </a:t>
            </a:r>
            <a:endParaRPr lang="ru-RU" sz="1600" dirty="0" smtClean="0"/>
          </a:p>
          <a:p>
            <a:endParaRPr lang="ru-RU" sz="1600" dirty="0" smtClean="0"/>
          </a:p>
          <a:p>
            <a:r>
              <a:rPr lang="ru-RU" sz="1600" dirty="0" smtClean="0"/>
              <a:t>Очень </a:t>
            </a:r>
            <a:r>
              <a:rPr lang="ru-RU" sz="1600" dirty="0" smtClean="0"/>
              <a:t>важно не переоценить свои возможности. Выберите всего несколько улучшений для следующего спринта. </a:t>
            </a:r>
            <a:endParaRPr lang="en-US" sz="1600" dirty="0"/>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Типичные проблемы, которые обсуждают на ретроспективах</a:t>
            </a:r>
            <a:endParaRPr lang="en-US" dirty="0"/>
          </a:p>
        </p:txBody>
      </p:sp>
      <p:sp>
        <p:nvSpPr>
          <p:cNvPr id="3" name="Text Placeholder 2"/>
          <p:cNvSpPr>
            <a:spLocks noGrp="1"/>
          </p:cNvSpPr>
          <p:nvPr>
            <p:ph type="body" sz="quarter" idx="10"/>
          </p:nvPr>
        </p:nvSpPr>
        <p:spPr>
          <a:xfrm>
            <a:off x="381001" y="1011219"/>
            <a:ext cx="8382000" cy="2611195"/>
          </a:xfrm>
        </p:spPr>
        <p:txBody>
          <a:bodyPr>
            <a:normAutofit fontScale="92500"/>
          </a:bodyPr>
          <a:lstStyle/>
          <a:p>
            <a:r>
              <a:rPr lang="ru-RU" dirty="0" smtClean="0"/>
              <a:t>Нам надо было больше времени потратить на разбиение историй на </a:t>
            </a:r>
            <a:r>
              <a:rPr lang="ru-RU" dirty="0" smtClean="0"/>
              <a:t>подзадачи</a:t>
            </a:r>
            <a:endParaRPr lang="en-US" dirty="0" smtClean="0"/>
          </a:p>
          <a:p>
            <a:r>
              <a:rPr lang="ru-RU" dirty="0" smtClean="0"/>
              <a:t>Очень часто беспокоят </a:t>
            </a:r>
            <a:r>
              <a:rPr lang="ru-RU" dirty="0" smtClean="0"/>
              <a:t>извне</a:t>
            </a:r>
            <a:endParaRPr lang="en-US" dirty="0" smtClean="0"/>
          </a:p>
          <a:p>
            <a:r>
              <a:rPr lang="ru-RU" dirty="0" smtClean="0"/>
              <a:t>Мы взяли огромный кусок работы, а закончили только </a:t>
            </a:r>
            <a:r>
              <a:rPr lang="ru-RU" dirty="0" smtClean="0"/>
              <a:t>половину</a:t>
            </a:r>
            <a:endParaRPr lang="en-US" dirty="0" smtClean="0"/>
          </a:p>
          <a:p>
            <a:r>
              <a:rPr lang="ru-RU" dirty="0" smtClean="0"/>
              <a:t>У нас в офисе бардак и очень шумно</a:t>
            </a:r>
            <a:endParaRPr lang="en-US" dirty="0"/>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Между спринтами</a:t>
            </a:r>
            <a:endParaRPr lang="en-US" dirty="0"/>
          </a:p>
        </p:txBody>
      </p:sp>
      <p:sp>
        <p:nvSpPr>
          <p:cNvPr id="3" name="Text Placeholder 2"/>
          <p:cNvSpPr>
            <a:spLocks noGrp="1"/>
          </p:cNvSpPr>
          <p:nvPr>
            <p:ph type="body" sz="quarter" idx="10"/>
          </p:nvPr>
        </p:nvSpPr>
        <p:spPr>
          <a:xfrm>
            <a:off x="381001" y="796066"/>
            <a:ext cx="8382000" cy="2826348"/>
          </a:xfrm>
        </p:spPr>
        <p:txBody>
          <a:bodyPr>
            <a:normAutofit/>
          </a:bodyPr>
          <a:lstStyle/>
          <a:p>
            <a:pPr>
              <a:buNone/>
            </a:pPr>
            <a:r>
              <a:rPr lang="ru-RU" dirty="0" smtClean="0"/>
              <a:t>Инженерные дни</a:t>
            </a:r>
          </a:p>
          <a:p>
            <a:r>
              <a:rPr lang="ru-RU" sz="2200" dirty="0" smtClean="0"/>
              <a:t>Это </a:t>
            </a:r>
            <a:r>
              <a:rPr lang="ru-RU" sz="2200" dirty="0" smtClean="0"/>
              <a:t>дни, когда разработчикам разрешается делать по сути все, что они хотят</a:t>
            </a:r>
            <a:r>
              <a:rPr lang="ru-RU" sz="2200" dirty="0" smtClean="0"/>
              <a:t>.</a:t>
            </a:r>
          </a:p>
          <a:p>
            <a:r>
              <a:rPr lang="ru-RU" sz="2200" dirty="0" smtClean="0"/>
              <a:t>Например</a:t>
            </a:r>
            <a:r>
              <a:rPr lang="ru-RU" sz="2200" dirty="0" smtClean="0"/>
              <a:t>, читать о последних средствах разработки и API, готовиться к сертификации, обсуждать компьютерные занудства с коллегами, заниматься своим личным проектом, ...</a:t>
            </a:r>
            <a:endParaRPr lang="en-US" sz="2200" dirty="0"/>
          </a:p>
        </p:txBody>
      </p:sp>
      <p:pic>
        <p:nvPicPr>
          <p:cNvPr id="102402" name="Picture 2"/>
          <p:cNvPicPr>
            <a:picLocks noChangeAspect="1" noChangeArrowheads="1"/>
          </p:cNvPicPr>
          <p:nvPr/>
        </p:nvPicPr>
        <p:blipFill>
          <a:blip r:embed="rId2"/>
          <a:srcRect/>
          <a:stretch>
            <a:fillRect/>
          </a:stretch>
        </p:blipFill>
        <p:spPr bwMode="auto">
          <a:xfrm>
            <a:off x="441063" y="3746686"/>
            <a:ext cx="8313839" cy="1193675"/>
          </a:xfrm>
          <a:prstGeom prst="rect">
            <a:avLst/>
          </a:prstGeom>
          <a:noFill/>
          <a:ln w="9525">
            <a:noFill/>
            <a:miter lim="800000"/>
            <a:headEnd/>
            <a:tailEnd/>
          </a:ln>
        </p:spPr>
      </p:pic>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Демонстрация </a:t>
            </a:r>
            <a:r>
              <a:rPr lang="uk-UA" dirty="0" smtClean="0"/>
              <a:t>3</a:t>
            </a:r>
            <a:endParaRPr lang="en-US" dirty="0"/>
          </a:p>
        </p:txBody>
      </p:sp>
      <p:sp>
        <p:nvSpPr>
          <p:cNvPr id="3" name="Content Placeholder 2"/>
          <p:cNvSpPr>
            <a:spLocks noGrp="1"/>
          </p:cNvSpPr>
          <p:nvPr>
            <p:ph idx="1"/>
          </p:nvPr>
        </p:nvSpPr>
        <p:spPr/>
        <p:txBody>
          <a:bodyPr/>
          <a:lstStyle/>
          <a:p>
            <a:r>
              <a:rPr lang="uk-UA" dirty="0" smtClean="0"/>
              <a:t>Мониторинг</a:t>
            </a:r>
            <a:endParaRPr lang="en-US" dirty="0"/>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a:t>
            </a:r>
            <a:r>
              <a:rPr lang="ru-RU" dirty="0" smtClean="0"/>
              <a:t> </a:t>
            </a:r>
            <a:r>
              <a:rPr lang="en-US" dirty="0" smtClean="0"/>
              <a:t>&amp; XP,</a:t>
            </a:r>
            <a:r>
              <a:rPr lang="uk-UA" dirty="0" smtClean="0"/>
              <a:t> </a:t>
            </a:r>
            <a:r>
              <a:rPr lang="ru-RU" dirty="0" smtClean="0"/>
              <a:t>как основа</a:t>
            </a:r>
            <a:r>
              <a:rPr lang="en-US" dirty="0" smtClean="0"/>
              <a:t/>
            </a:r>
            <a:br>
              <a:rPr lang="en-US" dirty="0" smtClean="0"/>
            </a:br>
            <a:r>
              <a:rPr lang="en-US" dirty="0" smtClean="0"/>
              <a:t>MSF Agile v 5.0</a:t>
            </a:r>
            <a:endParaRPr lang="en-US" dirty="0"/>
          </a:p>
        </p:txBody>
      </p:sp>
      <p:sp>
        <p:nvSpPr>
          <p:cNvPr id="3" name="Content Placeholder 2"/>
          <p:cNvSpPr>
            <a:spLocks noGrp="1"/>
          </p:cNvSpPr>
          <p:nvPr>
            <p:ph idx="1"/>
          </p:nvPr>
        </p:nvSpPr>
        <p:spPr>
          <a:xfrm>
            <a:off x="502920" y="530351"/>
            <a:ext cx="8183880" cy="3342401"/>
          </a:xfrm>
        </p:spPr>
        <p:txBody>
          <a:bodyPr>
            <a:normAutofit fontScale="70000" lnSpcReduction="20000"/>
          </a:bodyPr>
          <a:lstStyle/>
          <a:p>
            <a:r>
              <a:rPr lang="ru-RU" dirty="0" smtClean="0"/>
              <a:t>Что такое</a:t>
            </a:r>
            <a:r>
              <a:rPr lang="en-US" dirty="0" smtClean="0"/>
              <a:t> Scrum</a:t>
            </a:r>
          </a:p>
          <a:p>
            <a:r>
              <a:rPr lang="ru-RU" dirty="0" smtClean="0"/>
              <a:t>Инициация</a:t>
            </a:r>
          </a:p>
          <a:p>
            <a:r>
              <a:rPr lang="ru-RU" dirty="0" smtClean="0"/>
              <a:t>Планирование</a:t>
            </a:r>
          </a:p>
          <a:p>
            <a:pPr lvl="1"/>
            <a:r>
              <a:rPr lang="ru-RU" dirty="0" smtClean="0"/>
              <a:t>Планирование </a:t>
            </a:r>
            <a:r>
              <a:rPr lang="ru-RU" dirty="0" smtClean="0"/>
              <a:t>Спринта</a:t>
            </a:r>
            <a:endParaRPr lang="en-US" dirty="0" smtClean="0"/>
          </a:p>
          <a:p>
            <a:r>
              <a:rPr lang="ru-RU" dirty="0" smtClean="0"/>
              <a:t>Мониторинг</a:t>
            </a:r>
            <a:endParaRPr lang="en-US" dirty="0" smtClean="0"/>
          </a:p>
          <a:p>
            <a:pPr lvl="1"/>
            <a:r>
              <a:rPr lang="ru-RU" dirty="0" smtClean="0"/>
              <a:t>Ежедневный </a:t>
            </a:r>
            <a:r>
              <a:rPr lang="en-US" dirty="0" smtClean="0"/>
              <a:t>Scrum</a:t>
            </a:r>
          </a:p>
          <a:p>
            <a:pPr lvl="1"/>
            <a:r>
              <a:rPr lang="ru-RU" dirty="0" smtClean="0"/>
              <a:t>Обзор </a:t>
            </a:r>
            <a:r>
              <a:rPr lang="ru-RU" dirty="0" smtClean="0"/>
              <a:t>Спринта</a:t>
            </a:r>
          </a:p>
          <a:p>
            <a:r>
              <a:rPr lang="ru-RU" dirty="0" smtClean="0">
                <a:solidFill>
                  <a:srgbClr val="F6AE1E"/>
                </a:solidFill>
              </a:rPr>
              <a:t>Масштабирование </a:t>
            </a:r>
            <a:r>
              <a:rPr lang="en-US" dirty="0" smtClean="0">
                <a:solidFill>
                  <a:srgbClr val="F6AE1E"/>
                </a:solidFill>
              </a:rPr>
              <a:t>Scrum</a:t>
            </a:r>
          </a:p>
          <a:p>
            <a:r>
              <a:rPr lang="ru-RU" dirty="0" smtClean="0"/>
              <a:t>Что привносит </a:t>
            </a:r>
            <a:r>
              <a:rPr lang="en-US" dirty="0" smtClean="0"/>
              <a:t>XP</a:t>
            </a:r>
            <a:endParaRPr lang="en-US" dirty="0" smtClean="0"/>
          </a:p>
          <a:p>
            <a:r>
              <a:rPr lang="uk-UA" dirty="0" smtClean="0"/>
              <a:t>Совершенствование процесса</a:t>
            </a:r>
            <a:endParaRPr lang="en-US" dirty="0" smtClean="0"/>
          </a:p>
          <a:p>
            <a:r>
              <a:rPr lang="ru-RU" dirty="0" smtClean="0"/>
              <a:t>Круглый стол</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ru-RU" dirty="0" smtClean="0"/>
              <a:t>Характеристики</a:t>
            </a:r>
            <a:endParaRPr lang="en-US" dirty="0" smtClean="0"/>
          </a:p>
        </p:txBody>
      </p:sp>
      <p:sp>
        <p:nvSpPr>
          <p:cNvPr id="22531" name="Rectangle 2"/>
          <p:cNvSpPr>
            <a:spLocks noGrp="1" noChangeArrowheads="1"/>
          </p:cNvSpPr>
          <p:nvPr>
            <p:ph idx="1"/>
          </p:nvPr>
        </p:nvSpPr>
        <p:spPr/>
        <p:txBody>
          <a:bodyPr>
            <a:normAutofit fontScale="92500"/>
          </a:bodyPr>
          <a:lstStyle/>
          <a:p>
            <a:r>
              <a:rPr lang="ru-RU" dirty="0" smtClean="0"/>
              <a:t>Самоорганизующиеся команды</a:t>
            </a:r>
            <a:endParaRPr lang="en-US" dirty="0" smtClean="0"/>
          </a:p>
          <a:p>
            <a:r>
              <a:rPr lang="ru-RU" dirty="0" smtClean="0"/>
              <a:t>Прогресс реализации продукта в сериях месячной длинны </a:t>
            </a:r>
            <a:r>
              <a:rPr lang="en-US" dirty="0" smtClean="0"/>
              <a:t>(</a:t>
            </a:r>
            <a:r>
              <a:rPr lang="ru-RU" dirty="0" smtClean="0"/>
              <a:t>или короче</a:t>
            </a:r>
            <a:r>
              <a:rPr lang="en-US" dirty="0" smtClean="0"/>
              <a:t>) “</a:t>
            </a:r>
            <a:r>
              <a:rPr lang="ru-RU" dirty="0" smtClean="0"/>
              <a:t>Спринтах</a:t>
            </a:r>
            <a:r>
              <a:rPr lang="en-US" dirty="0" smtClean="0"/>
              <a:t>”</a:t>
            </a:r>
            <a:endParaRPr lang="en-US" dirty="0" smtClean="0"/>
          </a:p>
          <a:p>
            <a:r>
              <a:rPr lang="ru-RU" dirty="0" smtClean="0"/>
              <a:t>Требования собираются и представляются в виде списка </a:t>
            </a:r>
            <a:r>
              <a:rPr lang="en-US" dirty="0" smtClean="0"/>
              <a:t>“</a:t>
            </a:r>
            <a:r>
              <a:rPr lang="en-US" dirty="0" smtClean="0"/>
              <a:t>product backlog”</a:t>
            </a:r>
          </a:p>
          <a:p>
            <a:r>
              <a:rPr lang="ru-RU" dirty="0" smtClean="0"/>
              <a:t>Никаких специфичных инженерных практик не предусматривается</a:t>
            </a:r>
            <a:endParaRPr lang="en-US" dirty="0" smtClean="0"/>
          </a:p>
          <a:p>
            <a:pPr lvl="1"/>
            <a:r>
              <a:rPr lang="ru-RU" dirty="0" smtClean="0"/>
              <a:t>Мы можем использовать любые методологии которые нам </a:t>
            </a:r>
            <a:r>
              <a:rPr lang="ru-RU" dirty="0" smtClean="0"/>
              <a:t>знакомы или подходят</a:t>
            </a:r>
            <a:endParaRPr lang="en-US" dirty="0"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a:defRPr/>
            </a:pPr>
            <a:r>
              <a:rPr lang="uk-UA" dirty="0" smtClean="0"/>
              <a:t>Масштабируемость</a:t>
            </a:r>
            <a:endParaRPr dirty="0" smtClean="0"/>
          </a:p>
        </p:txBody>
      </p:sp>
      <p:sp>
        <p:nvSpPr>
          <p:cNvPr id="4" name="Text Placeholder 3"/>
          <p:cNvSpPr>
            <a:spLocks noGrp="1"/>
          </p:cNvSpPr>
          <p:nvPr>
            <p:ph type="body" sz="quarter" idx="10"/>
          </p:nvPr>
        </p:nvSpPr>
        <p:spPr>
          <a:xfrm>
            <a:off x="391759" y="527125"/>
            <a:ext cx="8382000" cy="2847863"/>
          </a:xfrm>
        </p:spPr>
        <p:txBody>
          <a:bodyPr>
            <a:normAutofit fontScale="85000" lnSpcReduction="20000"/>
          </a:bodyPr>
          <a:lstStyle/>
          <a:p>
            <a:r>
              <a:rPr lang="ru-RU" dirty="0" smtClean="0"/>
              <a:t>Обычно команда состоит из</a:t>
            </a:r>
            <a:r>
              <a:rPr lang="en-US" dirty="0" smtClean="0"/>
              <a:t> </a:t>
            </a:r>
            <a:r>
              <a:rPr lang="en-US" dirty="0" smtClean="0"/>
              <a:t>7 ± 2 </a:t>
            </a:r>
            <a:r>
              <a:rPr lang="ru-RU" dirty="0" smtClean="0"/>
              <a:t>человек</a:t>
            </a:r>
            <a:endParaRPr lang="en-US" dirty="0" smtClean="0"/>
          </a:p>
          <a:p>
            <a:pPr lvl="1"/>
            <a:r>
              <a:rPr lang="ru-RU" dirty="0" smtClean="0"/>
              <a:t>Масштабируемость приходит от </a:t>
            </a:r>
            <a:r>
              <a:rPr lang="en-US" dirty="0" smtClean="0"/>
              <a:t>team</a:t>
            </a:r>
            <a:r>
              <a:rPr lang="ru-RU" dirty="0" smtClean="0"/>
              <a:t> </a:t>
            </a:r>
            <a:r>
              <a:rPr lang="en-US" dirty="0" smtClean="0"/>
              <a:t>of </a:t>
            </a:r>
            <a:r>
              <a:rPr lang="en-US" dirty="0" smtClean="0"/>
              <a:t>teams</a:t>
            </a:r>
          </a:p>
          <a:p>
            <a:r>
              <a:rPr lang="ru-RU" dirty="0" smtClean="0"/>
              <a:t>Факторы влияющие на масштабирование</a:t>
            </a:r>
            <a:endParaRPr lang="en-US" dirty="0" smtClean="0"/>
          </a:p>
          <a:p>
            <a:pPr lvl="1"/>
            <a:r>
              <a:rPr lang="ru-RU" dirty="0" smtClean="0"/>
              <a:t>Тип приложения</a:t>
            </a:r>
            <a:endParaRPr lang="en-US" dirty="0" smtClean="0"/>
          </a:p>
          <a:p>
            <a:pPr lvl="1"/>
            <a:r>
              <a:rPr lang="ru-RU" dirty="0" smtClean="0"/>
              <a:t>Размер команды </a:t>
            </a:r>
            <a:r>
              <a:rPr lang="uk-UA" dirty="0" smtClean="0"/>
              <a:t>(</a:t>
            </a:r>
            <a:r>
              <a:rPr lang="ru-RU" dirty="0" smtClean="0"/>
              <a:t>не более </a:t>
            </a:r>
            <a:r>
              <a:rPr lang="uk-UA" dirty="0" smtClean="0"/>
              <a:t>13 чел</a:t>
            </a:r>
            <a:r>
              <a:rPr lang="uk-UA" dirty="0" smtClean="0"/>
              <a:t>)</a:t>
            </a:r>
            <a:endParaRPr lang="en-US" dirty="0" smtClean="0"/>
          </a:p>
          <a:p>
            <a:pPr lvl="1"/>
            <a:r>
              <a:rPr lang="uk-UA" dirty="0" smtClean="0"/>
              <a:t>Комадн</a:t>
            </a:r>
            <a:r>
              <a:rPr lang="ru-RU" dirty="0" smtClean="0"/>
              <a:t>ый разброс</a:t>
            </a:r>
            <a:endParaRPr lang="en-US" dirty="0" smtClean="0"/>
          </a:p>
          <a:p>
            <a:pPr lvl="1"/>
            <a:r>
              <a:rPr lang="ru-RU" dirty="0" smtClean="0"/>
              <a:t>Длительность проекта</a:t>
            </a:r>
            <a:endParaRPr lang="en-US" dirty="0" smtClean="0"/>
          </a:p>
          <a:p>
            <a:r>
              <a:rPr lang="ru-RU" dirty="0" smtClean="0"/>
              <a:t>Рассказывают</a:t>
            </a:r>
            <a:r>
              <a:rPr lang="en-US" dirty="0" smtClean="0"/>
              <a:t>,</a:t>
            </a:r>
            <a:r>
              <a:rPr lang="ru-RU" dirty="0" smtClean="0"/>
              <a:t> что </a:t>
            </a:r>
            <a:r>
              <a:rPr lang="en-US" dirty="0" smtClean="0"/>
              <a:t>Scrum </a:t>
            </a:r>
            <a:r>
              <a:rPr lang="ru-RU" dirty="0" smtClean="0"/>
              <a:t>был использовани на нескольких проектах</a:t>
            </a:r>
            <a:r>
              <a:rPr lang="en-US" dirty="0" smtClean="0"/>
              <a:t> </a:t>
            </a:r>
            <a:r>
              <a:rPr lang="ru-RU" dirty="0" smtClean="0"/>
              <a:t>в каждом из которых было</a:t>
            </a:r>
            <a:r>
              <a:rPr lang="en-US" dirty="0" smtClean="0"/>
              <a:t> 500</a:t>
            </a:r>
            <a:r>
              <a:rPr lang="en-US" dirty="0" smtClean="0"/>
              <a:t>+ </a:t>
            </a:r>
            <a:r>
              <a:rPr lang="ru-RU" dirty="0" smtClean="0"/>
              <a:t>человек</a:t>
            </a:r>
            <a:endParaRPr lang="en-US" dirty="0" smtClean="0"/>
          </a:p>
          <a:p>
            <a:endParaRPr lang="en-US" dirty="0" smtClean="0"/>
          </a:p>
          <a:p>
            <a:endParaRPr lang="en-GB" dirty="0"/>
          </a:p>
        </p:txBody>
      </p:sp>
      <p:pic>
        <p:nvPicPr>
          <p:cNvPr id="103426" name="Picture 2"/>
          <p:cNvPicPr>
            <a:picLocks noChangeAspect="1" noChangeArrowheads="1"/>
          </p:cNvPicPr>
          <p:nvPr/>
        </p:nvPicPr>
        <p:blipFill>
          <a:blip r:embed="rId3"/>
          <a:srcRect/>
          <a:stretch>
            <a:fillRect/>
          </a:stretch>
        </p:blipFill>
        <p:spPr bwMode="auto">
          <a:xfrm>
            <a:off x="5831093" y="3044471"/>
            <a:ext cx="2667000" cy="2619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8" y="5265288"/>
            <a:ext cx="8183880" cy="1051560"/>
          </a:xfrm>
        </p:spPr>
        <p:txBody>
          <a:bodyPr>
            <a:normAutofit fontScale="90000"/>
          </a:bodyPr>
          <a:lstStyle/>
          <a:p>
            <a:r>
              <a:rPr lang="uk-UA" dirty="0" smtClean="0"/>
              <a:t>Масштабируемость с уровня </a:t>
            </a:r>
            <a:r>
              <a:rPr lang="en-US" dirty="0" smtClean="0"/>
              <a:t>Scrum of Scrums</a:t>
            </a:r>
            <a:endParaRPr lang="en-US" dirty="0"/>
          </a:p>
        </p:txBody>
      </p:sp>
      <p:sp>
        <p:nvSpPr>
          <p:cNvPr id="3" name="Text Placeholder 2"/>
          <p:cNvSpPr>
            <a:spLocks noGrp="1"/>
          </p:cNvSpPr>
          <p:nvPr>
            <p:ph type="body" sz="quarter" idx="10"/>
          </p:nvPr>
        </p:nvSpPr>
        <p:spPr>
          <a:xfrm>
            <a:off x="381001" y="688489"/>
            <a:ext cx="8382000" cy="1463039"/>
          </a:xfrm>
        </p:spPr>
        <p:txBody>
          <a:bodyPr>
            <a:normAutofit fontScale="85000" lnSpcReduction="20000"/>
          </a:bodyPr>
          <a:lstStyle/>
          <a:p>
            <a:r>
              <a:rPr lang="ru-RU" dirty="0" smtClean="0"/>
              <a:t>Scrum-of-scrums – это регулярные встречи, цель которых – обсуждение различных вопросов между </a:t>
            </a:r>
            <a:r>
              <a:rPr lang="ru-RU" dirty="0" smtClean="0"/>
              <a:t>Scrum-мастерами</a:t>
            </a:r>
            <a:r>
              <a:rPr lang="en-US" dirty="0" smtClean="0"/>
              <a:t>.</a:t>
            </a:r>
          </a:p>
          <a:p>
            <a:pPr lvl="1"/>
            <a:r>
              <a:rPr lang="en-US" dirty="0" smtClean="0"/>
              <a:t>Scrum-of-Scrums </a:t>
            </a:r>
            <a:r>
              <a:rPr lang="ru-RU" dirty="0" smtClean="0"/>
              <a:t>уровня </a:t>
            </a:r>
            <a:r>
              <a:rPr lang="ru-RU" dirty="0" smtClean="0"/>
              <a:t>продукта</a:t>
            </a:r>
            <a:endParaRPr lang="en-US" dirty="0" smtClean="0"/>
          </a:p>
          <a:p>
            <a:pPr lvl="1"/>
            <a:r>
              <a:rPr lang="en-US" dirty="0" smtClean="0"/>
              <a:t>Scrum-of-Scrums </a:t>
            </a:r>
            <a:r>
              <a:rPr lang="ru-RU" dirty="0" smtClean="0"/>
              <a:t>уровня компании</a:t>
            </a:r>
            <a:endParaRPr lang="en-US" dirty="0"/>
          </a:p>
        </p:txBody>
      </p:sp>
      <p:pic>
        <p:nvPicPr>
          <p:cNvPr id="104450" name="Picture 2"/>
          <p:cNvPicPr>
            <a:picLocks noChangeAspect="1" noChangeArrowheads="1"/>
          </p:cNvPicPr>
          <p:nvPr/>
        </p:nvPicPr>
        <p:blipFill>
          <a:blip r:embed="rId2"/>
          <a:srcRect/>
          <a:stretch>
            <a:fillRect/>
          </a:stretch>
        </p:blipFill>
        <p:spPr bwMode="auto">
          <a:xfrm>
            <a:off x="2112814" y="2283480"/>
            <a:ext cx="4638675" cy="2828925"/>
          </a:xfrm>
          <a:prstGeom prst="rect">
            <a:avLst/>
          </a:prstGeom>
          <a:noFill/>
          <a:ln w="9525">
            <a:noFill/>
            <a:miter lim="800000"/>
            <a:headEnd/>
            <a:tailEnd/>
          </a:ln>
        </p:spPr>
      </p:pic>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a:t>
            </a:r>
            <a:r>
              <a:rPr lang="ru-RU" dirty="0" smtClean="0"/>
              <a:t> </a:t>
            </a:r>
            <a:r>
              <a:rPr lang="en-US" dirty="0" smtClean="0"/>
              <a:t>&amp; XP,</a:t>
            </a:r>
            <a:r>
              <a:rPr lang="uk-UA" dirty="0" smtClean="0"/>
              <a:t> </a:t>
            </a:r>
            <a:r>
              <a:rPr lang="ru-RU" dirty="0" smtClean="0"/>
              <a:t>как основа</a:t>
            </a:r>
            <a:r>
              <a:rPr lang="en-US" dirty="0" smtClean="0"/>
              <a:t/>
            </a:r>
            <a:br>
              <a:rPr lang="en-US" dirty="0" smtClean="0"/>
            </a:br>
            <a:r>
              <a:rPr lang="en-US" dirty="0" smtClean="0"/>
              <a:t>MSF Agile v 5.0</a:t>
            </a:r>
            <a:endParaRPr lang="en-US" dirty="0"/>
          </a:p>
        </p:txBody>
      </p:sp>
      <p:sp>
        <p:nvSpPr>
          <p:cNvPr id="3" name="Content Placeholder 2"/>
          <p:cNvSpPr>
            <a:spLocks noGrp="1"/>
          </p:cNvSpPr>
          <p:nvPr>
            <p:ph idx="1"/>
          </p:nvPr>
        </p:nvSpPr>
        <p:spPr>
          <a:xfrm>
            <a:off x="502920" y="530351"/>
            <a:ext cx="8183880" cy="3579069"/>
          </a:xfrm>
        </p:spPr>
        <p:txBody>
          <a:bodyPr>
            <a:normAutofit fontScale="77500" lnSpcReduction="20000"/>
          </a:bodyPr>
          <a:lstStyle/>
          <a:p>
            <a:r>
              <a:rPr lang="ru-RU" dirty="0" smtClean="0"/>
              <a:t>Что такое</a:t>
            </a:r>
            <a:r>
              <a:rPr lang="en-US" dirty="0" smtClean="0"/>
              <a:t> Scrum</a:t>
            </a:r>
          </a:p>
          <a:p>
            <a:r>
              <a:rPr lang="ru-RU" dirty="0" smtClean="0"/>
              <a:t>Инициация</a:t>
            </a:r>
          </a:p>
          <a:p>
            <a:r>
              <a:rPr lang="ru-RU" dirty="0" smtClean="0"/>
              <a:t>Планирование</a:t>
            </a:r>
          </a:p>
          <a:p>
            <a:pPr lvl="1"/>
            <a:r>
              <a:rPr lang="ru-RU" dirty="0" smtClean="0"/>
              <a:t>Планирование </a:t>
            </a:r>
            <a:r>
              <a:rPr lang="ru-RU" dirty="0" smtClean="0"/>
              <a:t>Спринта</a:t>
            </a:r>
            <a:endParaRPr lang="en-US" dirty="0" smtClean="0"/>
          </a:p>
          <a:p>
            <a:r>
              <a:rPr lang="ru-RU" dirty="0" smtClean="0"/>
              <a:t>Мониторинг</a:t>
            </a:r>
            <a:endParaRPr lang="en-US" dirty="0" smtClean="0"/>
          </a:p>
          <a:p>
            <a:pPr lvl="1"/>
            <a:r>
              <a:rPr lang="ru-RU" dirty="0" smtClean="0"/>
              <a:t>Ежедневный </a:t>
            </a:r>
            <a:r>
              <a:rPr lang="en-US" dirty="0" smtClean="0"/>
              <a:t>Scrum</a:t>
            </a:r>
          </a:p>
          <a:p>
            <a:pPr lvl="1"/>
            <a:r>
              <a:rPr lang="ru-RU" dirty="0" smtClean="0"/>
              <a:t>Обзор </a:t>
            </a:r>
            <a:r>
              <a:rPr lang="ru-RU" dirty="0" smtClean="0"/>
              <a:t>Спринта</a:t>
            </a:r>
          </a:p>
          <a:p>
            <a:r>
              <a:rPr lang="ru-RU" dirty="0" smtClean="0"/>
              <a:t>Масштабирование </a:t>
            </a:r>
            <a:r>
              <a:rPr lang="en-US" dirty="0" smtClean="0"/>
              <a:t>Scrum</a:t>
            </a:r>
          </a:p>
          <a:p>
            <a:r>
              <a:rPr lang="ru-RU" dirty="0" smtClean="0">
                <a:solidFill>
                  <a:srgbClr val="F6AE1E"/>
                </a:solidFill>
              </a:rPr>
              <a:t>Что привносит </a:t>
            </a:r>
            <a:r>
              <a:rPr lang="en-US" dirty="0" smtClean="0">
                <a:solidFill>
                  <a:srgbClr val="F6AE1E"/>
                </a:solidFill>
              </a:rPr>
              <a:t>XP</a:t>
            </a:r>
          </a:p>
          <a:p>
            <a:r>
              <a:rPr lang="uk-UA" dirty="0" smtClean="0"/>
              <a:t>Совершенствование процесса</a:t>
            </a:r>
            <a:endParaRPr lang="en-US" dirty="0" smtClean="0"/>
          </a:p>
          <a:p>
            <a:r>
              <a:rPr lang="ru-RU" dirty="0" smtClean="0"/>
              <a:t>Круглый стол</a:t>
            </a:r>
            <a:endParaRPr lang="en-US"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Практики </a:t>
            </a:r>
            <a:r>
              <a:rPr lang="en-US" dirty="0" smtClean="0"/>
              <a:t>XP</a:t>
            </a:r>
            <a:endParaRPr lang="en-US" dirty="0"/>
          </a:p>
        </p:txBody>
      </p:sp>
      <p:pic>
        <p:nvPicPr>
          <p:cNvPr id="94210" name="Picture 2"/>
          <p:cNvPicPr>
            <a:picLocks noGrp="1" noChangeAspect="1" noChangeArrowheads="1"/>
          </p:cNvPicPr>
          <p:nvPr>
            <p:ph idx="1"/>
          </p:nvPr>
        </p:nvPicPr>
        <p:blipFill>
          <a:blip r:embed="rId2"/>
          <a:srcRect/>
          <a:stretch>
            <a:fillRect/>
          </a:stretch>
        </p:blipFill>
        <p:spPr bwMode="auto">
          <a:xfrm>
            <a:off x="1910834" y="820682"/>
            <a:ext cx="5389886" cy="4187825"/>
          </a:xfrm>
          <a:prstGeom prst="rect">
            <a:avLst/>
          </a:prstGeom>
          <a:noFill/>
          <a:ln w="9525">
            <a:noFill/>
            <a:miter lim="800000"/>
            <a:headEnd/>
            <a:tailEnd/>
          </a:ln>
        </p:spPr>
      </p:pic>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Инженерн</a:t>
            </a:r>
            <a:r>
              <a:rPr lang="ru-RU" dirty="0" smtClean="0"/>
              <a:t>ы</a:t>
            </a:r>
            <a:r>
              <a:rPr lang="ru-RU" dirty="0" smtClean="0"/>
              <a:t>е практики</a:t>
            </a:r>
            <a:endParaRPr lang="ru-RU" dirty="0" smtClean="0"/>
          </a:p>
        </p:txBody>
      </p:sp>
      <p:sp>
        <p:nvSpPr>
          <p:cNvPr id="3" name="Content Placeholder 2"/>
          <p:cNvSpPr>
            <a:spLocks noGrp="1"/>
          </p:cNvSpPr>
          <p:nvPr>
            <p:ph idx="1"/>
          </p:nvPr>
        </p:nvSpPr>
        <p:spPr/>
        <p:txBody>
          <a:bodyPr/>
          <a:lstStyle/>
          <a:p>
            <a:r>
              <a:rPr lang="ru-RU" dirty="0" smtClean="0"/>
              <a:t>Постоянная сборка и развертывание</a:t>
            </a:r>
          </a:p>
          <a:p>
            <a:r>
              <a:rPr lang="ru-RU" dirty="0" smtClean="0"/>
              <a:t>Ветвление как стратегический подход</a:t>
            </a:r>
          </a:p>
          <a:p>
            <a:r>
              <a:rPr lang="ru-RU" dirty="0" smtClean="0"/>
              <a:t>Раннее и частое тестирование</a:t>
            </a:r>
            <a:endParaRPr lang="en-US" dirty="0"/>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Постоянная сборка и развертывание</a:t>
            </a:r>
            <a:endParaRPr lang="en-US" dirty="0"/>
          </a:p>
        </p:txBody>
      </p:sp>
      <p:sp>
        <p:nvSpPr>
          <p:cNvPr id="3" name="Content Placeholder 2"/>
          <p:cNvSpPr>
            <a:spLocks noGrp="1"/>
          </p:cNvSpPr>
          <p:nvPr>
            <p:ph idx="1"/>
          </p:nvPr>
        </p:nvSpPr>
        <p:spPr>
          <a:xfrm>
            <a:off x="502920" y="530352"/>
            <a:ext cx="8183880" cy="4525742"/>
          </a:xfrm>
        </p:spPr>
        <p:txBody>
          <a:bodyPr>
            <a:normAutofit fontScale="92500" lnSpcReduction="20000"/>
          </a:bodyPr>
          <a:lstStyle/>
          <a:p>
            <a:r>
              <a:rPr lang="ru-RU" dirty="0" smtClean="0"/>
              <a:t>Управление </a:t>
            </a:r>
            <a:r>
              <a:rPr lang="uk-UA" dirty="0" smtClean="0"/>
              <a:t>в</a:t>
            </a:r>
            <a:r>
              <a:rPr lang="ru-RU" dirty="0" smtClean="0"/>
              <a:t>заимовисимостями</a:t>
            </a:r>
            <a:endParaRPr lang="en-US" dirty="0" smtClean="0"/>
          </a:p>
          <a:p>
            <a:pPr lvl="1"/>
            <a:r>
              <a:rPr lang="en-US" dirty="0" smtClean="0"/>
              <a:t>Continuous Integration </a:t>
            </a:r>
            <a:r>
              <a:rPr lang="uk-UA" dirty="0" smtClean="0"/>
              <a:t>в</a:t>
            </a:r>
            <a:r>
              <a:rPr lang="en-US" dirty="0" smtClean="0"/>
              <a:t> </a:t>
            </a:r>
            <a:r>
              <a:rPr lang="en-US" dirty="0" smtClean="0"/>
              <a:t>Visual Studio 2010</a:t>
            </a:r>
          </a:p>
          <a:p>
            <a:pPr lvl="2"/>
            <a:r>
              <a:rPr lang="uk-UA" dirty="0" smtClean="0"/>
              <a:t>Подготовка окружения</a:t>
            </a:r>
            <a:endParaRPr lang="en-US" dirty="0" smtClean="0"/>
          </a:p>
          <a:p>
            <a:pPr lvl="2"/>
            <a:r>
              <a:rPr lang="ru-RU" dirty="0" smtClean="0"/>
              <a:t>Версионное хранилище</a:t>
            </a:r>
            <a:endParaRPr lang="en-US" dirty="0" smtClean="0"/>
          </a:p>
          <a:p>
            <a:pPr lvl="2"/>
            <a:r>
              <a:rPr lang="en-US" dirty="0" smtClean="0"/>
              <a:t>Build</a:t>
            </a:r>
            <a:r>
              <a:rPr lang="ru-RU" dirty="0" smtClean="0"/>
              <a:t> </a:t>
            </a:r>
            <a:r>
              <a:rPr lang="uk-UA" dirty="0" smtClean="0"/>
              <a:t>(Сборка)</a:t>
            </a:r>
          </a:p>
          <a:p>
            <a:pPr lvl="3"/>
            <a:r>
              <a:rPr lang="en-US" sz="1700" dirty="0" smtClean="0"/>
              <a:t>Manual </a:t>
            </a:r>
            <a:r>
              <a:rPr lang="uk-UA" sz="1700" dirty="0" smtClean="0"/>
              <a:t>	</a:t>
            </a:r>
            <a:r>
              <a:rPr lang="en-US" sz="1700" dirty="0" smtClean="0"/>
              <a:t>:</a:t>
            </a:r>
            <a:r>
              <a:rPr lang="ru-RU" sz="1700" dirty="0" smtClean="0"/>
              <a:t> </a:t>
            </a:r>
            <a:r>
              <a:rPr lang="uk-UA" sz="1700" dirty="0" smtClean="0"/>
              <a:t>участниками команд</a:t>
            </a:r>
            <a:r>
              <a:rPr lang="ru-RU" sz="1700" dirty="0" smtClean="0"/>
              <a:t>ы</a:t>
            </a:r>
            <a:r>
              <a:rPr lang="en-US" sz="1700" dirty="0" smtClean="0"/>
              <a:t>.</a:t>
            </a:r>
            <a:endParaRPr lang="en-US" sz="1700" dirty="0" smtClean="0"/>
          </a:p>
          <a:p>
            <a:pPr lvl="3"/>
            <a:r>
              <a:rPr lang="en-US" sz="1700" dirty="0" smtClean="0"/>
              <a:t>Continuous </a:t>
            </a:r>
            <a:r>
              <a:rPr lang="en-US" sz="1700" dirty="0" smtClean="0"/>
              <a:t>:</a:t>
            </a:r>
            <a:r>
              <a:rPr lang="ru-RU" sz="1700" dirty="0" smtClean="0"/>
              <a:t> </a:t>
            </a:r>
            <a:r>
              <a:rPr lang="en-US" sz="1700" dirty="0" smtClean="0"/>
              <a:t>check-in </a:t>
            </a:r>
            <a:r>
              <a:rPr lang="ru-RU" sz="1700" dirty="0" smtClean="0"/>
              <a:t>на</a:t>
            </a:r>
            <a:r>
              <a:rPr lang="en-US" sz="1700" dirty="0" smtClean="0"/>
              <a:t> </a:t>
            </a:r>
            <a:r>
              <a:rPr lang="en-US" sz="1700" dirty="0" smtClean="0"/>
              <a:t>version-control branch.</a:t>
            </a:r>
          </a:p>
          <a:p>
            <a:pPr lvl="3"/>
            <a:r>
              <a:rPr lang="en-US" sz="1700" dirty="0" smtClean="0"/>
              <a:t>Rolling </a:t>
            </a:r>
            <a:r>
              <a:rPr lang="en-US" sz="1700" dirty="0" smtClean="0"/>
              <a:t>: </a:t>
            </a:r>
            <a:r>
              <a:rPr lang="ru-RU" sz="1700" dirty="0" smtClean="0"/>
              <a:t>Куммулятивный по завершению предыдущих сборок</a:t>
            </a:r>
            <a:r>
              <a:rPr lang="en-US" sz="1700" dirty="0" smtClean="0"/>
              <a:t>.</a:t>
            </a:r>
            <a:endParaRPr lang="en-US" sz="1700" dirty="0" smtClean="0"/>
          </a:p>
          <a:p>
            <a:pPr lvl="3"/>
            <a:r>
              <a:rPr lang="en-US" sz="1700" dirty="0" smtClean="0"/>
              <a:t>Gated check-in :</a:t>
            </a:r>
            <a:r>
              <a:rPr lang="en-US" sz="1700" dirty="0" smtClean="0"/>
              <a:t> </a:t>
            </a:r>
            <a:r>
              <a:rPr lang="en-US" sz="1700" dirty="0" smtClean="0"/>
              <a:t>Check-ins </a:t>
            </a:r>
            <a:r>
              <a:rPr lang="ru-RU" sz="1700" dirty="0" smtClean="0"/>
              <a:t>принимается только если внесенные изменения </a:t>
            </a:r>
            <a:r>
              <a:rPr lang="en-US" sz="1700" dirty="0" smtClean="0"/>
              <a:t>merge </a:t>
            </a:r>
            <a:r>
              <a:rPr lang="ru-RU" sz="1700" dirty="0" smtClean="0"/>
              <a:t>и</a:t>
            </a:r>
            <a:r>
              <a:rPr lang="en-US" sz="1700" dirty="0" smtClean="0"/>
              <a:t> </a:t>
            </a:r>
            <a:r>
              <a:rPr lang="en-US" sz="1700" dirty="0" smtClean="0"/>
              <a:t>build </a:t>
            </a:r>
            <a:r>
              <a:rPr lang="en-US" sz="1700" dirty="0" smtClean="0"/>
              <a:t>successfully.</a:t>
            </a:r>
            <a:endParaRPr lang="en-US" sz="1700" dirty="0" smtClean="0"/>
          </a:p>
          <a:p>
            <a:pPr lvl="3"/>
            <a:r>
              <a:rPr lang="en-US" sz="1700" dirty="0" smtClean="0"/>
              <a:t>Scheduled </a:t>
            </a:r>
            <a:r>
              <a:rPr lang="en-US" sz="1700" dirty="0" smtClean="0"/>
              <a:t>: </a:t>
            </a:r>
            <a:r>
              <a:rPr lang="ru-RU" sz="1700" dirty="0" smtClean="0"/>
              <a:t>по рассписанию</a:t>
            </a:r>
            <a:r>
              <a:rPr lang="en-US" sz="1700" dirty="0" smtClean="0"/>
              <a:t>.</a:t>
            </a:r>
            <a:endParaRPr lang="en-US" sz="1700" dirty="0" smtClean="0"/>
          </a:p>
          <a:p>
            <a:pPr lvl="2"/>
            <a:r>
              <a:rPr lang="ru-RU" dirty="0" smtClean="0"/>
              <a:t>Тестирование и Развертывание</a:t>
            </a:r>
            <a:endParaRPr lang="en-US" dirty="0" smtClean="0"/>
          </a:p>
          <a:p>
            <a:r>
              <a:rPr lang="uk-UA" dirty="0" smtClean="0"/>
              <a:t>Проектная коммуникация и интеграция</a:t>
            </a:r>
          </a:p>
          <a:p>
            <a:pPr lvl="1"/>
            <a:r>
              <a:rPr lang="uk-UA" dirty="0" smtClean="0"/>
              <a:t>Настройка зависит от сложности проекта и требует планирования в рамках первого </a:t>
            </a:r>
            <a:r>
              <a:rPr lang="ru-RU" dirty="0" smtClean="0"/>
              <a:t>Спринта</a:t>
            </a:r>
            <a:endParaRPr lang="en-US" dirty="0" smtClean="0"/>
          </a:p>
          <a:p>
            <a:endParaRPr lang="en-US" dirty="0"/>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3200" b="1" kern="1200"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Continuous Integration </a:t>
            </a:r>
            <a:r>
              <a:rPr lang="uk-UA" sz="3200" b="1" kern="1200"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в</a:t>
            </a:r>
            <a:r>
              <a:rPr lang="en-US" sz="3200" b="1" kern="1200"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 Visual Studio </a:t>
            </a:r>
            <a:r>
              <a:rPr lang="en-US" sz="3200" b="1" kern="1200"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2010</a:t>
            </a:r>
            <a:endParaRPr lang="en-US" sz="3200" b="1" kern="1200"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p:txBody>
      </p:sp>
      <p:pic>
        <p:nvPicPr>
          <p:cNvPr id="6146" name="Picture 2" descr="TFS in Continuous Build and Deploy"/>
          <p:cNvPicPr>
            <a:picLocks noChangeAspect="1" noChangeArrowheads="1"/>
          </p:cNvPicPr>
          <p:nvPr/>
        </p:nvPicPr>
        <p:blipFill>
          <a:blip r:embed="rId2"/>
          <a:srcRect/>
          <a:stretch>
            <a:fillRect/>
          </a:stretch>
        </p:blipFill>
        <p:spPr bwMode="auto">
          <a:xfrm>
            <a:off x="1338917" y="897815"/>
            <a:ext cx="6429375" cy="3895725"/>
          </a:xfrm>
          <a:prstGeom prst="rect">
            <a:avLst/>
          </a:prstGeom>
          <a:noFill/>
        </p:spPr>
      </p:pic>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ru-RU" sz="3200" b="1" kern="1200"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Тестирование и Развертывание</a:t>
            </a:r>
            <a:r>
              <a:rPr lang="en-US" dirty="0" smtClean="0"/>
              <a:t/>
            </a:r>
            <a:br>
              <a:rPr lang="en-US" dirty="0" smtClean="0"/>
            </a:br>
            <a:endParaRPr lang="en-US" dirty="0"/>
          </a:p>
        </p:txBody>
      </p:sp>
      <p:pic>
        <p:nvPicPr>
          <p:cNvPr id="76802" name="Picture 2" descr="Fit testing into continuous integration"/>
          <p:cNvPicPr>
            <a:picLocks noChangeAspect="1" noChangeArrowheads="1"/>
          </p:cNvPicPr>
          <p:nvPr/>
        </p:nvPicPr>
        <p:blipFill>
          <a:blip r:embed="rId2"/>
          <a:srcRect/>
          <a:stretch>
            <a:fillRect/>
          </a:stretch>
        </p:blipFill>
        <p:spPr bwMode="auto">
          <a:xfrm>
            <a:off x="1306643" y="1557299"/>
            <a:ext cx="6143625" cy="2876551"/>
          </a:xfrm>
          <a:prstGeom prst="rect">
            <a:avLst/>
          </a:prstGeom>
          <a:noFill/>
        </p:spPr>
      </p:pic>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Ветвление как стратегический </a:t>
            </a:r>
            <a:r>
              <a:rPr lang="ru-RU" dirty="0" smtClean="0"/>
              <a:t>подход</a:t>
            </a:r>
            <a:endParaRPr lang="en-US" dirty="0"/>
          </a:p>
        </p:txBody>
      </p:sp>
      <p:sp>
        <p:nvSpPr>
          <p:cNvPr id="3" name="Content Placeholder 2"/>
          <p:cNvSpPr>
            <a:spLocks noGrp="1"/>
          </p:cNvSpPr>
          <p:nvPr>
            <p:ph idx="1"/>
          </p:nvPr>
        </p:nvSpPr>
        <p:spPr>
          <a:xfrm>
            <a:off x="502920" y="530352"/>
            <a:ext cx="8183880" cy="1922392"/>
          </a:xfrm>
        </p:spPr>
        <p:txBody>
          <a:bodyPr>
            <a:normAutofit/>
          </a:bodyPr>
          <a:lstStyle/>
          <a:p>
            <a:r>
              <a:rPr lang="ru-RU" dirty="0" smtClean="0"/>
              <a:t>Как команда управляет кодом когда одновременно вносятся множественные изменения в несколько проектных релизов</a:t>
            </a:r>
            <a:r>
              <a:rPr lang="en-US" dirty="0" smtClean="0"/>
              <a:t>?</a:t>
            </a:r>
            <a:endParaRPr lang="ru-RU" dirty="0" smtClean="0"/>
          </a:p>
          <a:p>
            <a:endParaRPr lang="en-US" dirty="0"/>
          </a:p>
        </p:txBody>
      </p:sp>
      <p:pic>
        <p:nvPicPr>
          <p:cNvPr id="78850" name="Picture 2" descr="Main Branch"/>
          <p:cNvPicPr>
            <a:picLocks noChangeAspect="1" noChangeArrowheads="1"/>
          </p:cNvPicPr>
          <p:nvPr/>
        </p:nvPicPr>
        <p:blipFill>
          <a:blip r:embed="rId2"/>
          <a:srcRect/>
          <a:stretch>
            <a:fillRect/>
          </a:stretch>
        </p:blipFill>
        <p:spPr bwMode="auto">
          <a:xfrm>
            <a:off x="2317862" y="2754910"/>
            <a:ext cx="4105275" cy="1143001"/>
          </a:xfrm>
          <a:prstGeom prst="rect">
            <a:avLst/>
          </a:prstGeom>
          <a:noFill/>
        </p:spPr>
      </p:pic>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Ветвление как стратегический подход</a:t>
            </a:r>
            <a:endParaRPr lang="en-US" dirty="0"/>
          </a:p>
        </p:txBody>
      </p:sp>
      <p:sp>
        <p:nvSpPr>
          <p:cNvPr id="3" name="Content Placeholder 2"/>
          <p:cNvSpPr>
            <a:spLocks noGrp="1"/>
          </p:cNvSpPr>
          <p:nvPr>
            <p:ph idx="1"/>
          </p:nvPr>
        </p:nvSpPr>
        <p:spPr>
          <a:xfrm>
            <a:off x="502920" y="530352"/>
            <a:ext cx="8183880" cy="1621177"/>
          </a:xfrm>
        </p:spPr>
        <p:txBody>
          <a:bodyPr/>
          <a:lstStyle/>
          <a:p>
            <a:r>
              <a:rPr lang="ru-RU" dirty="0" smtClean="0"/>
              <a:t>Как часто команда должна осуществлять</a:t>
            </a:r>
            <a:r>
              <a:rPr lang="en-US" dirty="0" smtClean="0"/>
              <a:t> </a:t>
            </a:r>
            <a:r>
              <a:rPr lang="en-US" dirty="0" smtClean="0"/>
              <a:t>reverse integrate </a:t>
            </a:r>
            <a:r>
              <a:rPr lang="ru-RU" dirty="0" smtClean="0"/>
              <a:t>и</a:t>
            </a:r>
            <a:r>
              <a:rPr lang="en-US" dirty="0" smtClean="0"/>
              <a:t> </a:t>
            </a:r>
            <a:r>
              <a:rPr lang="en-US" dirty="0" smtClean="0"/>
              <a:t>forward integrate? </a:t>
            </a:r>
            <a:endParaRPr lang="ru-RU" dirty="0" smtClean="0"/>
          </a:p>
          <a:p>
            <a:endParaRPr lang="en-US" dirty="0"/>
          </a:p>
        </p:txBody>
      </p:sp>
      <p:pic>
        <p:nvPicPr>
          <p:cNvPr id="77826" name="Picture 2" descr="Branch across two sprints"/>
          <p:cNvPicPr>
            <a:picLocks noChangeAspect="1" noChangeArrowheads="1"/>
          </p:cNvPicPr>
          <p:nvPr/>
        </p:nvPicPr>
        <p:blipFill>
          <a:blip r:embed="rId2"/>
          <a:srcRect/>
          <a:stretch>
            <a:fillRect/>
          </a:stretch>
        </p:blipFill>
        <p:spPr bwMode="auto">
          <a:xfrm>
            <a:off x="1295886" y="2039657"/>
            <a:ext cx="6410325" cy="2600325"/>
          </a:xfrm>
          <a:prstGeom prst="rect">
            <a:avLst/>
          </a:prstGeom>
          <a:noFill/>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r>
              <a:rPr lang="en-US" smtClean="0"/>
              <a:t>Scrum</a:t>
            </a:r>
          </a:p>
        </p:txBody>
      </p:sp>
      <p:pic>
        <p:nvPicPr>
          <p:cNvPr id="2051" name="Picture 3"/>
          <p:cNvPicPr>
            <a:picLocks noChangeAspect="1" noChangeArrowheads="1"/>
          </p:cNvPicPr>
          <p:nvPr/>
        </p:nvPicPr>
        <p:blipFill>
          <a:blip r:embed="rId3"/>
          <a:srcRect/>
          <a:stretch>
            <a:fillRect/>
          </a:stretch>
        </p:blipFill>
        <p:spPr bwMode="auto">
          <a:xfrm>
            <a:off x="1072627" y="1072852"/>
            <a:ext cx="6934200" cy="41529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Ветвление как стратегический подход</a:t>
            </a:r>
            <a:endParaRPr lang="en-US" dirty="0"/>
          </a:p>
        </p:txBody>
      </p:sp>
      <p:sp>
        <p:nvSpPr>
          <p:cNvPr id="3" name="Content Placeholder 2"/>
          <p:cNvSpPr>
            <a:spLocks noGrp="1"/>
          </p:cNvSpPr>
          <p:nvPr>
            <p:ph idx="1"/>
          </p:nvPr>
        </p:nvSpPr>
        <p:spPr>
          <a:xfrm>
            <a:off x="502920" y="530351"/>
            <a:ext cx="8183880" cy="1696482"/>
          </a:xfrm>
        </p:spPr>
        <p:txBody>
          <a:bodyPr>
            <a:normAutofit fontScale="92500"/>
          </a:bodyPr>
          <a:lstStyle/>
          <a:p>
            <a:r>
              <a:rPr lang="ru-RU" dirty="0" smtClean="0"/>
              <a:t>Как команда управляет исходниками которые реализуют различные </a:t>
            </a:r>
            <a:r>
              <a:rPr lang="en-US" dirty="0" smtClean="0"/>
              <a:t>user </a:t>
            </a:r>
            <a:r>
              <a:rPr lang="en-US" dirty="0" smtClean="0"/>
              <a:t>stories</a:t>
            </a:r>
            <a:r>
              <a:rPr lang="en-US" dirty="0" smtClean="0"/>
              <a:t>?</a:t>
            </a:r>
            <a:endParaRPr lang="ru-RU" dirty="0" smtClean="0"/>
          </a:p>
          <a:p>
            <a:pPr lvl="1"/>
            <a:r>
              <a:rPr lang="uk-UA" dirty="0" smtClean="0"/>
              <a:t>Группировка </a:t>
            </a:r>
            <a:r>
              <a:rPr lang="ru-RU" dirty="0" smtClean="0"/>
              <a:t>пакетов </a:t>
            </a:r>
            <a:r>
              <a:rPr lang="en-US" dirty="0" smtClean="0"/>
              <a:t>User</a:t>
            </a:r>
            <a:r>
              <a:rPr lang="ru-RU" dirty="0" smtClean="0"/>
              <a:t> </a:t>
            </a:r>
            <a:r>
              <a:rPr lang="en-US" dirty="0" smtClean="0"/>
              <a:t>Stories </a:t>
            </a:r>
            <a:r>
              <a:rPr lang="ru-RU" dirty="0" smtClean="0"/>
              <a:t>одного размера</a:t>
            </a:r>
            <a:endParaRPr lang="en-US" dirty="0" smtClean="0"/>
          </a:p>
          <a:p>
            <a:pPr lvl="1"/>
            <a:r>
              <a:rPr lang="ru-RU" dirty="0" smtClean="0"/>
              <a:t>Новый бренч для отдельного набора</a:t>
            </a:r>
          </a:p>
          <a:p>
            <a:pPr lvl="1"/>
            <a:endParaRPr lang="ru-RU" dirty="0" smtClean="0"/>
          </a:p>
          <a:p>
            <a:endParaRPr lang="en-US" dirty="0"/>
          </a:p>
        </p:txBody>
      </p:sp>
      <p:pic>
        <p:nvPicPr>
          <p:cNvPr id="79874" name="Picture 2" descr="Check-in Completes User story"/>
          <p:cNvPicPr>
            <a:picLocks noChangeAspect="1" noChangeArrowheads="1"/>
          </p:cNvPicPr>
          <p:nvPr/>
        </p:nvPicPr>
        <p:blipFill>
          <a:blip r:embed="rId2"/>
          <a:srcRect/>
          <a:stretch>
            <a:fillRect/>
          </a:stretch>
        </p:blipFill>
        <p:spPr bwMode="auto">
          <a:xfrm>
            <a:off x="2156497" y="2837777"/>
            <a:ext cx="4581525" cy="1362075"/>
          </a:xfrm>
          <a:prstGeom prst="rect">
            <a:avLst/>
          </a:prstGeom>
          <a:noFill/>
        </p:spPr>
      </p:pic>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Ветвление как стратегический подход</a:t>
            </a:r>
            <a:endParaRPr lang="en-US" dirty="0"/>
          </a:p>
        </p:txBody>
      </p:sp>
      <p:sp>
        <p:nvSpPr>
          <p:cNvPr id="3" name="Content Placeholder 2"/>
          <p:cNvSpPr>
            <a:spLocks noGrp="1"/>
          </p:cNvSpPr>
          <p:nvPr>
            <p:ph idx="1"/>
          </p:nvPr>
        </p:nvSpPr>
        <p:spPr>
          <a:xfrm>
            <a:off x="502920" y="530352"/>
            <a:ext cx="8183880" cy="3912556"/>
          </a:xfrm>
        </p:spPr>
        <p:txBody>
          <a:bodyPr>
            <a:normAutofit fontScale="92500" lnSpcReduction="10000"/>
          </a:bodyPr>
          <a:lstStyle/>
          <a:p>
            <a:r>
              <a:rPr lang="ru-RU" dirty="0" smtClean="0"/>
              <a:t>Когда команда должна добавлять новый бренч</a:t>
            </a:r>
            <a:r>
              <a:rPr lang="en-US" dirty="0" smtClean="0"/>
              <a:t>? </a:t>
            </a:r>
            <a:endParaRPr lang="ru-RU" dirty="0" smtClean="0"/>
          </a:p>
          <a:p>
            <a:pPr lvl="1"/>
            <a:r>
              <a:rPr lang="ru-RU" dirty="0" smtClean="0"/>
              <a:t>Когда мы должны выпустить релиз кода в отличающемся от нашего графике</a:t>
            </a:r>
            <a:r>
              <a:rPr lang="en-US" dirty="0" smtClean="0"/>
              <a:t>/</a:t>
            </a:r>
            <a:r>
              <a:rPr lang="ru-RU" dirty="0" smtClean="0"/>
              <a:t>цикле нежели существующие бренчи</a:t>
            </a:r>
            <a:r>
              <a:rPr lang="en-US" dirty="0" smtClean="0"/>
              <a:t>.</a:t>
            </a:r>
            <a:endParaRPr lang="en-US" dirty="0" smtClean="0"/>
          </a:p>
          <a:p>
            <a:pPr lvl="1"/>
            <a:r>
              <a:rPr lang="ru-RU" dirty="0" smtClean="0"/>
              <a:t>Когда наш код требует другой </a:t>
            </a:r>
            <a:r>
              <a:rPr lang="en-US" dirty="0" smtClean="0"/>
              <a:t>branch policy.</a:t>
            </a:r>
            <a:r>
              <a:rPr lang="ru-RU" dirty="0" smtClean="0"/>
              <a:t> Это </a:t>
            </a:r>
            <a:r>
              <a:rPr lang="en-US" dirty="0" smtClean="0"/>
              <a:t> </a:t>
            </a:r>
            <a:r>
              <a:rPr lang="ru-RU" dirty="0" smtClean="0"/>
              <a:t>добавит стратегической ценности проекту</a:t>
            </a:r>
            <a:r>
              <a:rPr lang="en-US" dirty="0" smtClean="0"/>
              <a:t>.</a:t>
            </a:r>
            <a:endParaRPr lang="en-US" dirty="0" smtClean="0"/>
          </a:p>
          <a:p>
            <a:pPr lvl="1"/>
            <a:r>
              <a:rPr lang="ru-RU" dirty="0" smtClean="0"/>
              <a:t>Когда функциональность для заказчика уже реализована и наша команда планирует сделать изменения которые не должны повлиять на запланированный цикл появления релиза</a:t>
            </a:r>
            <a:r>
              <a:rPr lang="en-US" dirty="0" smtClean="0"/>
              <a:t>.</a:t>
            </a:r>
            <a:endParaRPr lang="en-US" dirty="0" smtClean="0"/>
          </a:p>
          <a:p>
            <a:pPr lvl="1"/>
            <a:endParaRPr lang="ru-RU" dirty="0" smtClean="0"/>
          </a:p>
          <a:p>
            <a:endParaRPr lang="en-US" dirty="0"/>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Ветвление как стратегический подход</a:t>
            </a:r>
            <a:endParaRPr lang="en-US" dirty="0"/>
          </a:p>
        </p:txBody>
      </p:sp>
      <p:sp>
        <p:nvSpPr>
          <p:cNvPr id="3" name="Content Placeholder 2"/>
          <p:cNvSpPr>
            <a:spLocks noGrp="1"/>
          </p:cNvSpPr>
          <p:nvPr>
            <p:ph idx="1"/>
          </p:nvPr>
        </p:nvSpPr>
        <p:spPr>
          <a:xfrm>
            <a:off x="502920" y="530352"/>
            <a:ext cx="8183880" cy="1040264"/>
          </a:xfrm>
        </p:spPr>
        <p:txBody>
          <a:bodyPr/>
          <a:lstStyle/>
          <a:p>
            <a:r>
              <a:rPr lang="ru-RU" dirty="0" smtClean="0"/>
              <a:t>Как команда управляет релизами с точки зрения </a:t>
            </a:r>
            <a:r>
              <a:rPr lang="en-US" dirty="0" smtClean="0"/>
              <a:t>version control? </a:t>
            </a:r>
            <a:endParaRPr lang="en-US" dirty="0" smtClean="0"/>
          </a:p>
          <a:p>
            <a:endParaRPr lang="en-US" dirty="0"/>
          </a:p>
        </p:txBody>
      </p:sp>
      <p:pic>
        <p:nvPicPr>
          <p:cNvPr id="81922" name="Picture 2" descr="Reverse integrate a branch that contains update"/>
          <p:cNvPicPr>
            <a:picLocks noChangeAspect="1" noChangeArrowheads="1"/>
          </p:cNvPicPr>
          <p:nvPr/>
        </p:nvPicPr>
        <p:blipFill>
          <a:blip r:embed="rId2"/>
          <a:srcRect/>
          <a:stretch>
            <a:fillRect/>
          </a:stretch>
        </p:blipFill>
        <p:spPr bwMode="auto">
          <a:xfrm>
            <a:off x="1338916" y="2004956"/>
            <a:ext cx="6276975" cy="2143125"/>
          </a:xfrm>
          <a:prstGeom prst="rect">
            <a:avLst/>
          </a:prstGeom>
          <a:noFill/>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Раннее и частое </a:t>
            </a:r>
            <a:r>
              <a:rPr lang="ru-RU" dirty="0" smtClean="0"/>
              <a:t>тестирование</a:t>
            </a:r>
            <a:endParaRPr lang="en-US" dirty="0"/>
          </a:p>
        </p:txBody>
      </p:sp>
      <p:sp>
        <p:nvSpPr>
          <p:cNvPr id="3" name="Content Placeholder 2"/>
          <p:cNvSpPr>
            <a:spLocks noGrp="1"/>
          </p:cNvSpPr>
          <p:nvPr>
            <p:ph idx="1"/>
          </p:nvPr>
        </p:nvSpPr>
        <p:spPr/>
        <p:txBody>
          <a:bodyPr>
            <a:normAutofit/>
          </a:bodyPr>
          <a:lstStyle/>
          <a:p>
            <a:r>
              <a:rPr lang="ru-RU" dirty="0" smtClean="0"/>
              <a:t>Стратегия Тестирования</a:t>
            </a:r>
            <a:endParaRPr lang="en-US" dirty="0" smtClean="0"/>
          </a:p>
          <a:p>
            <a:r>
              <a:rPr lang="ru-RU" dirty="0" smtClean="0"/>
              <a:t>Планирование тестирования</a:t>
            </a:r>
            <a:endParaRPr lang="en-US" dirty="0" smtClean="0"/>
          </a:p>
          <a:p>
            <a:r>
              <a:rPr lang="ru-RU" dirty="0" smtClean="0"/>
              <a:t>Приемочное тестирование</a:t>
            </a:r>
            <a:endParaRPr lang="en-US" dirty="0" smtClean="0"/>
          </a:p>
          <a:p>
            <a:r>
              <a:rPr lang="ru-RU" dirty="0" smtClean="0"/>
              <a:t>Модульное тестирование</a:t>
            </a:r>
            <a:r>
              <a:rPr lang="en-US" dirty="0" smtClean="0"/>
              <a:t>(Unit Testing)</a:t>
            </a:r>
            <a:endParaRPr lang="en-US" dirty="0" smtClean="0"/>
          </a:p>
          <a:p>
            <a:r>
              <a:rPr lang="en-US" dirty="0" smtClean="0"/>
              <a:t>TDD </a:t>
            </a:r>
            <a:r>
              <a:rPr lang="ru-RU" dirty="0" smtClean="0"/>
              <a:t>и Раннее тестирование</a:t>
            </a:r>
            <a:endParaRPr lang="en-US" dirty="0" smtClean="0"/>
          </a:p>
          <a:p>
            <a:r>
              <a:rPr lang="ru-RU" dirty="0" smtClean="0"/>
              <a:t>Ручное и Автоматизированное тестирование</a:t>
            </a:r>
          </a:p>
          <a:p>
            <a:r>
              <a:rPr lang="ru-RU" dirty="0" smtClean="0"/>
              <a:t>Отчетность по тестовым результатам</a:t>
            </a:r>
            <a:endParaRPr lang="en-US" dirty="0" smtClean="0"/>
          </a:p>
          <a:p>
            <a:endParaRPr lang="en-US" dirty="0"/>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Стратегия </a:t>
            </a:r>
            <a:r>
              <a:rPr lang="ru-RU" dirty="0" smtClean="0"/>
              <a:t>Тестирования</a:t>
            </a:r>
            <a:endParaRPr lang="en-US" dirty="0"/>
          </a:p>
        </p:txBody>
      </p:sp>
      <p:sp>
        <p:nvSpPr>
          <p:cNvPr id="3" name="Content Placeholder 2"/>
          <p:cNvSpPr>
            <a:spLocks noGrp="1"/>
          </p:cNvSpPr>
          <p:nvPr>
            <p:ph idx="1"/>
          </p:nvPr>
        </p:nvSpPr>
        <p:spPr>
          <a:xfrm>
            <a:off x="502920" y="530352"/>
            <a:ext cx="8183880" cy="1018749"/>
          </a:xfrm>
        </p:spPr>
        <p:txBody>
          <a:bodyPr>
            <a:normAutofit fontScale="77500" lnSpcReduction="20000"/>
          </a:bodyPr>
          <a:lstStyle/>
          <a:p>
            <a:r>
              <a:rPr lang="ru-RU" dirty="0" smtClean="0"/>
              <a:t>Что нужно учитывать когда вводится </a:t>
            </a:r>
            <a:r>
              <a:rPr lang="en-US" dirty="0" smtClean="0"/>
              <a:t>agile </a:t>
            </a:r>
            <a:r>
              <a:rPr lang="en-US" dirty="0" smtClean="0"/>
              <a:t>testing</a:t>
            </a:r>
            <a:r>
              <a:rPr lang="en-US" dirty="0" smtClean="0"/>
              <a:t>?</a:t>
            </a:r>
            <a:endParaRPr lang="en-US" dirty="0" smtClean="0"/>
          </a:p>
          <a:p>
            <a:r>
              <a:rPr lang="ru-RU" dirty="0" smtClean="0"/>
              <a:t>Как управлять жизненным циклом тестирования</a:t>
            </a:r>
            <a:r>
              <a:rPr lang="en-US" dirty="0" smtClean="0"/>
              <a:t>?</a:t>
            </a:r>
          </a:p>
          <a:p>
            <a:r>
              <a:rPr lang="ru-RU" dirty="0" smtClean="0"/>
              <a:t>Как осуществлять </a:t>
            </a:r>
            <a:r>
              <a:rPr lang="en-US" dirty="0" smtClean="0"/>
              <a:t>Bug Fixing</a:t>
            </a:r>
            <a:r>
              <a:rPr lang="en-US" dirty="0" smtClean="0"/>
              <a:t>?</a:t>
            </a:r>
          </a:p>
          <a:p>
            <a:endParaRPr lang="en-US" dirty="0"/>
          </a:p>
        </p:txBody>
      </p:sp>
      <p:pic>
        <p:nvPicPr>
          <p:cNvPr id="82946" name="Picture 2" descr="Iterative testing life cyle"/>
          <p:cNvPicPr>
            <a:picLocks noChangeAspect="1" noChangeArrowheads="1"/>
          </p:cNvPicPr>
          <p:nvPr/>
        </p:nvPicPr>
        <p:blipFill>
          <a:blip r:embed="rId2"/>
          <a:srcRect/>
          <a:stretch>
            <a:fillRect/>
          </a:stretch>
        </p:blipFill>
        <p:spPr bwMode="auto">
          <a:xfrm>
            <a:off x="1392705" y="2199229"/>
            <a:ext cx="6038850" cy="2914650"/>
          </a:xfrm>
          <a:prstGeom prst="rect">
            <a:avLst/>
          </a:prstGeom>
          <a:noFill/>
        </p:spPr>
      </p:pic>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Планирование </a:t>
            </a:r>
            <a:r>
              <a:rPr lang="ru-RU" dirty="0" smtClean="0"/>
              <a:t>тестирования</a:t>
            </a:r>
            <a:endParaRPr lang="en-US" dirty="0"/>
          </a:p>
        </p:txBody>
      </p:sp>
      <p:sp>
        <p:nvSpPr>
          <p:cNvPr id="3" name="Content Placeholder 2"/>
          <p:cNvSpPr>
            <a:spLocks noGrp="1"/>
          </p:cNvSpPr>
          <p:nvPr>
            <p:ph idx="1"/>
          </p:nvPr>
        </p:nvSpPr>
        <p:spPr>
          <a:xfrm>
            <a:off x="502920" y="530351"/>
            <a:ext cx="3746351" cy="4730137"/>
          </a:xfrm>
        </p:spPr>
        <p:txBody>
          <a:bodyPr>
            <a:normAutofit fontScale="92500" lnSpcReduction="20000"/>
          </a:bodyPr>
          <a:lstStyle/>
          <a:p>
            <a:r>
              <a:rPr lang="ru-RU" sz="2200" dirty="0" smtClean="0"/>
              <a:t>Создание тестового плана для каждого спринта и для проекта в целом</a:t>
            </a:r>
            <a:endParaRPr lang="en-US" sz="2200" dirty="0" smtClean="0"/>
          </a:p>
          <a:p>
            <a:r>
              <a:rPr lang="ru-RU" sz="2200" dirty="0" smtClean="0"/>
              <a:t>Сформировать приемочные тесты до спринта</a:t>
            </a:r>
            <a:endParaRPr lang="en-US" sz="2200" dirty="0" smtClean="0"/>
          </a:p>
          <a:p>
            <a:r>
              <a:rPr lang="ru-RU" sz="2200" dirty="0" smtClean="0"/>
              <a:t>Выполнять </a:t>
            </a:r>
            <a:r>
              <a:rPr lang="en-US" sz="2200" dirty="0" smtClean="0"/>
              <a:t>unit </a:t>
            </a:r>
            <a:r>
              <a:rPr lang="en-US" sz="2200" dirty="0" smtClean="0"/>
              <a:t>tests </a:t>
            </a:r>
            <a:r>
              <a:rPr lang="ru-RU" sz="2200" dirty="0" smtClean="0"/>
              <a:t>в течении спринта</a:t>
            </a:r>
            <a:endParaRPr lang="en-US" sz="2200" dirty="0" smtClean="0"/>
          </a:p>
          <a:p>
            <a:r>
              <a:rPr lang="ru-RU" sz="2200" dirty="0" smtClean="0"/>
              <a:t>Фокусировка тестирования на зонах наивысшего уровня использования</a:t>
            </a:r>
            <a:endParaRPr lang="en-US" sz="2200" dirty="0" smtClean="0"/>
          </a:p>
          <a:p>
            <a:r>
              <a:rPr lang="ru-RU" sz="2200" dirty="0" smtClean="0"/>
              <a:t>Отделение тестирования от обработки и сохранения данных</a:t>
            </a:r>
            <a:endParaRPr lang="en-US" sz="2200" dirty="0" smtClean="0"/>
          </a:p>
        </p:txBody>
      </p:sp>
      <p:pic>
        <p:nvPicPr>
          <p:cNvPr id="84994" name="Picture 2" descr="Master test plan"/>
          <p:cNvPicPr>
            <a:picLocks noChangeAspect="1" noChangeArrowheads="1"/>
          </p:cNvPicPr>
          <p:nvPr/>
        </p:nvPicPr>
        <p:blipFill>
          <a:blip r:embed="rId2"/>
          <a:srcRect/>
          <a:stretch>
            <a:fillRect/>
          </a:stretch>
        </p:blipFill>
        <p:spPr bwMode="auto">
          <a:xfrm>
            <a:off x="4361815" y="567784"/>
            <a:ext cx="4276725" cy="4676776"/>
          </a:xfrm>
          <a:prstGeom prst="rect">
            <a:avLst/>
          </a:prstGeom>
          <a:noFill/>
        </p:spPr>
      </p:pic>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35" y="5733826"/>
            <a:ext cx="8183880" cy="537882"/>
          </a:xfrm>
        </p:spPr>
        <p:txBody>
          <a:bodyPr>
            <a:normAutofit fontScale="90000"/>
          </a:bodyPr>
          <a:lstStyle/>
          <a:p>
            <a:r>
              <a:rPr lang="ru-RU" dirty="0" smtClean="0"/>
              <a:t>Приемочное </a:t>
            </a:r>
            <a:r>
              <a:rPr lang="ru-RU" dirty="0" smtClean="0"/>
              <a:t>тестирование</a:t>
            </a:r>
            <a:endParaRPr lang="en-US" dirty="0"/>
          </a:p>
        </p:txBody>
      </p:sp>
      <p:sp>
        <p:nvSpPr>
          <p:cNvPr id="3" name="Content Placeholder 2"/>
          <p:cNvSpPr>
            <a:spLocks noGrp="1"/>
          </p:cNvSpPr>
          <p:nvPr>
            <p:ph idx="1"/>
          </p:nvPr>
        </p:nvSpPr>
        <p:spPr>
          <a:xfrm>
            <a:off x="664284" y="2022439"/>
            <a:ext cx="3681805" cy="3646842"/>
          </a:xfrm>
        </p:spPr>
        <p:txBody>
          <a:bodyPr>
            <a:normAutofit/>
          </a:bodyPr>
          <a:lstStyle/>
          <a:p>
            <a:r>
              <a:rPr lang="ru-RU" sz="2000" dirty="0" smtClean="0"/>
              <a:t>С чего начать </a:t>
            </a:r>
            <a:r>
              <a:rPr lang="uk-UA" sz="2000" dirty="0" smtClean="0"/>
              <a:t>(</a:t>
            </a:r>
            <a:r>
              <a:rPr lang="en-US" sz="1400" dirty="0" smtClean="0"/>
              <a:t>Microsoft Test Manager</a:t>
            </a:r>
            <a:r>
              <a:rPr lang="uk-UA" sz="2000" dirty="0" smtClean="0"/>
              <a:t>)</a:t>
            </a:r>
            <a:endParaRPr lang="ru-RU" sz="2000" dirty="0" smtClean="0"/>
          </a:p>
          <a:p>
            <a:r>
              <a:rPr lang="uk-UA" sz="2000" dirty="0" smtClean="0"/>
              <a:t>Миграция от ручного тестирования к автоматическому</a:t>
            </a:r>
            <a:endParaRPr lang="en-US" sz="2000" dirty="0" smtClean="0"/>
          </a:p>
          <a:p>
            <a:r>
              <a:rPr lang="uk-UA" sz="2000" dirty="0" smtClean="0"/>
              <a:t>Кто запускает </a:t>
            </a:r>
            <a:r>
              <a:rPr lang="uk-UA" sz="2000" dirty="0" smtClean="0"/>
              <a:t>(</a:t>
            </a:r>
            <a:r>
              <a:rPr lang="en-US" sz="1400" dirty="0" smtClean="0"/>
              <a:t>team</a:t>
            </a:r>
            <a:r>
              <a:rPr lang="en-US" sz="1400" dirty="0" smtClean="0"/>
              <a:t>, </a:t>
            </a:r>
            <a:r>
              <a:rPr lang="en-US" sz="1400" dirty="0" smtClean="0"/>
              <a:t> </a:t>
            </a:r>
            <a:r>
              <a:rPr lang="en-US" sz="1400" dirty="0" smtClean="0"/>
              <a:t>product owner, </a:t>
            </a:r>
            <a:r>
              <a:rPr lang="en-US" sz="1400" dirty="0" smtClean="0"/>
              <a:t>customers</a:t>
            </a:r>
            <a:r>
              <a:rPr lang="uk-UA" sz="2000" dirty="0" smtClean="0"/>
              <a:t>)</a:t>
            </a:r>
            <a:endParaRPr lang="en-US" sz="2000" dirty="0" smtClean="0"/>
          </a:p>
          <a:p>
            <a:r>
              <a:rPr lang="uk-UA" sz="2000" dirty="0" smtClean="0"/>
              <a:t>Определяйте приемочн</a:t>
            </a:r>
            <a:r>
              <a:rPr lang="ru-RU" sz="2000" dirty="0" smtClean="0"/>
              <a:t>ы</a:t>
            </a:r>
            <a:r>
              <a:rPr lang="uk-UA" sz="2000" dirty="0" smtClean="0"/>
              <a:t>е тесты в соответствии с </a:t>
            </a:r>
            <a:r>
              <a:rPr lang="en-US" sz="2000" dirty="0" smtClean="0"/>
              <a:t>user stories</a:t>
            </a:r>
          </a:p>
        </p:txBody>
      </p:sp>
      <p:pic>
        <p:nvPicPr>
          <p:cNvPr id="86018" name="Picture 2" descr="Components of a Test Plan"/>
          <p:cNvPicPr>
            <a:picLocks noChangeAspect="1" noChangeArrowheads="1"/>
          </p:cNvPicPr>
          <p:nvPr/>
        </p:nvPicPr>
        <p:blipFill>
          <a:blip r:embed="rId2"/>
          <a:srcRect/>
          <a:stretch>
            <a:fillRect/>
          </a:stretch>
        </p:blipFill>
        <p:spPr bwMode="auto">
          <a:xfrm>
            <a:off x="4501663" y="2031083"/>
            <a:ext cx="4067175" cy="3752851"/>
          </a:xfrm>
          <a:prstGeom prst="rect">
            <a:avLst/>
          </a:prstGeom>
          <a:noFill/>
        </p:spPr>
      </p:pic>
      <p:pic>
        <p:nvPicPr>
          <p:cNvPr id="86020" name="Picture 4" descr="Define Your Testing Effort"/>
          <p:cNvPicPr>
            <a:picLocks noChangeAspect="1" noChangeArrowheads="1"/>
          </p:cNvPicPr>
          <p:nvPr/>
        </p:nvPicPr>
        <p:blipFill>
          <a:blip r:embed="rId3"/>
          <a:srcRect/>
          <a:stretch>
            <a:fillRect/>
          </a:stretch>
        </p:blipFill>
        <p:spPr bwMode="auto">
          <a:xfrm>
            <a:off x="1554070" y="430306"/>
            <a:ext cx="6334125" cy="1571626"/>
          </a:xfrm>
          <a:prstGeom prst="rect">
            <a:avLst/>
          </a:prstGeom>
          <a:noFill/>
        </p:spPr>
      </p:pic>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Модульное тестирование</a:t>
            </a:r>
            <a:r>
              <a:rPr lang="en-US" dirty="0" smtClean="0"/>
              <a:t>(Unit Testing</a:t>
            </a:r>
            <a:r>
              <a:rPr lang="en-US" dirty="0" smtClean="0"/>
              <a:t>)</a:t>
            </a:r>
            <a:endParaRPr lang="en-US" dirty="0"/>
          </a:p>
        </p:txBody>
      </p:sp>
      <p:sp>
        <p:nvSpPr>
          <p:cNvPr id="3" name="Content Placeholder 2"/>
          <p:cNvSpPr>
            <a:spLocks noGrp="1"/>
          </p:cNvSpPr>
          <p:nvPr>
            <p:ph idx="1"/>
          </p:nvPr>
        </p:nvSpPr>
        <p:spPr>
          <a:xfrm>
            <a:off x="502920" y="530352"/>
            <a:ext cx="8183880" cy="2449516"/>
          </a:xfrm>
        </p:spPr>
        <p:txBody>
          <a:bodyPr>
            <a:normAutofit/>
          </a:bodyPr>
          <a:lstStyle/>
          <a:p>
            <a:r>
              <a:rPr lang="en-US" dirty="0" smtClean="0"/>
              <a:t>Visual </a:t>
            </a:r>
            <a:r>
              <a:rPr lang="en-US" dirty="0" smtClean="0"/>
              <a:t>Studio Test Professional 2010 </a:t>
            </a:r>
            <a:r>
              <a:rPr lang="ru-RU" dirty="0" smtClean="0"/>
              <a:t>предостовляет возможности по написанию</a:t>
            </a:r>
            <a:r>
              <a:rPr lang="en-US" dirty="0" smtClean="0"/>
              <a:t>:</a:t>
            </a:r>
            <a:r>
              <a:rPr lang="ru-RU" dirty="0" smtClean="0"/>
              <a:t> </a:t>
            </a:r>
          </a:p>
          <a:p>
            <a:pPr lvl="1"/>
            <a:r>
              <a:rPr lang="en-US" dirty="0" smtClean="0"/>
              <a:t>data-driven </a:t>
            </a:r>
            <a:r>
              <a:rPr lang="en-US" dirty="0" smtClean="0"/>
              <a:t>unit tests </a:t>
            </a:r>
            <a:r>
              <a:rPr lang="ru-RU" dirty="0" smtClean="0"/>
              <a:t>и </a:t>
            </a:r>
            <a:r>
              <a:rPr lang="en-US" dirty="0" smtClean="0"/>
              <a:t>coded </a:t>
            </a:r>
            <a:r>
              <a:rPr lang="en-US" dirty="0" smtClean="0"/>
              <a:t>UI tests. </a:t>
            </a:r>
            <a:endParaRPr lang="en-US" dirty="0"/>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TDD </a:t>
            </a:r>
            <a:r>
              <a:rPr lang="ru-RU" dirty="0" smtClean="0"/>
              <a:t>и Раннее </a:t>
            </a:r>
            <a:r>
              <a:rPr lang="ru-RU" dirty="0" smtClean="0"/>
              <a:t>тестирование</a:t>
            </a:r>
            <a:endParaRPr lang="en-US" dirty="0"/>
          </a:p>
        </p:txBody>
      </p:sp>
      <p:sp>
        <p:nvSpPr>
          <p:cNvPr id="3" name="Content Placeholder 2"/>
          <p:cNvSpPr>
            <a:spLocks noGrp="1"/>
          </p:cNvSpPr>
          <p:nvPr>
            <p:ph idx="1"/>
          </p:nvPr>
        </p:nvSpPr>
        <p:spPr>
          <a:xfrm>
            <a:off x="502920" y="530352"/>
            <a:ext cx="8183880" cy="4482712"/>
          </a:xfrm>
        </p:spPr>
        <p:txBody>
          <a:bodyPr>
            <a:normAutofit fontScale="62500" lnSpcReduction="20000"/>
          </a:bodyPr>
          <a:lstStyle/>
          <a:p>
            <a:pPr marL="514350" indent="-514350">
              <a:buFont typeface="+mj-lt"/>
              <a:buAutoNum type="arabicPeriod"/>
            </a:pPr>
            <a:r>
              <a:rPr lang="ru-RU" dirty="0" smtClean="0"/>
              <a:t>Написание автоматизированных тестов предполагающих прохождение в случае написания </a:t>
            </a:r>
            <a:r>
              <a:rPr lang="uk-UA" dirty="0" smtClean="0"/>
              <a:t>(</a:t>
            </a:r>
            <a:r>
              <a:rPr lang="ru-RU" dirty="0" smtClean="0"/>
              <a:t>добавления</a:t>
            </a:r>
            <a:r>
              <a:rPr lang="uk-UA" dirty="0" smtClean="0"/>
              <a:t>) кода</a:t>
            </a:r>
            <a:r>
              <a:rPr lang="en-US" dirty="0" smtClean="0"/>
              <a:t>.</a:t>
            </a:r>
            <a:endParaRPr lang="en-US" dirty="0" smtClean="0"/>
          </a:p>
          <a:p>
            <a:pPr marL="514350" indent="-514350">
              <a:buFont typeface="+mj-lt"/>
              <a:buAutoNum type="arabicPeriod"/>
            </a:pPr>
            <a:r>
              <a:rPr lang="ru-RU" dirty="0" smtClean="0"/>
              <a:t>Проверка нового теста на </a:t>
            </a:r>
            <a:r>
              <a:rPr lang="en-US" dirty="0" smtClean="0"/>
              <a:t>fails </a:t>
            </a:r>
            <a:r>
              <a:rPr lang="ru-RU" dirty="0" smtClean="0"/>
              <a:t>для убеждения в том что тест работает</a:t>
            </a:r>
            <a:r>
              <a:rPr lang="en-US" dirty="0" smtClean="0"/>
              <a:t>.</a:t>
            </a:r>
            <a:endParaRPr lang="en-US" dirty="0" smtClean="0"/>
          </a:p>
          <a:p>
            <a:pPr marL="514350" indent="-514350">
              <a:buFont typeface="+mj-lt"/>
              <a:buAutoNum type="arabicPeriod"/>
            </a:pPr>
            <a:r>
              <a:rPr lang="ru-RU" dirty="0" smtClean="0"/>
              <a:t>Написание кода который будет проходить тест</a:t>
            </a:r>
            <a:r>
              <a:rPr lang="en-US" dirty="0" smtClean="0"/>
              <a:t>.</a:t>
            </a:r>
            <a:endParaRPr lang="en-US" dirty="0" smtClean="0"/>
          </a:p>
          <a:p>
            <a:pPr marL="514350" indent="-514350">
              <a:buFont typeface="+mj-lt"/>
              <a:buAutoNum type="arabicPeriod"/>
            </a:pPr>
            <a:r>
              <a:rPr lang="ru-RU" dirty="0" smtClean="0"/>
              <a:t>Запуск теста теста для проверки что тест прошел успешно</a:t>
            </a:r>
            <a:r>
              <a:rPr lang="en-US" dirty="0" smtClean="0"/>
              <a:t>.</a:t>
            </a:r>
            <a:endParaRPr lang="en-US" dirty="0" smtClean="0"/>
          </a:p>
          <a:p>
            <a:pPr marL="514350" indent="-514350">
              <a:buFont typeface="+mj-lt"/>
              <a:buAutoNum type="arabicPeriod"/>
            </a:pPr>
            <a:r>
              <a:rPr lang="ru-RU" dirty="0" smtClean="0"/>
              <a:t>Всегда запускайте все другие тесты специфичные для этой области для того чтобы удостоверется что баги не внесены</a:t>
            </a:r>
            <a:r>
              <a:rPr lang="en-US" dirty="0" smtClean="0"/>
              <a:t>.</a:t>
            </a:r>
            <a:endParaRPr lang="en-US" dirty="0" smtClean="0"/>
          </a:p>
          <a:p>
            <a:pPr marL="514350" indent="-514350">
              <a:buFont typeface="+mj-lt"/>
              <a:buAutoNum type="arabicPeriod"/>
            </a:pPr>
            <a:r>
              <a:rPr lang="ru-RU" dirty="0" smtClean="0"/>
              <a:t>Рефакторинг кода</a:t>
            </a:r>
            <a:r>
              <a:rPr lang="en-US" dirty="0" smtClean="0"/>
              <a:t>, </a:t>
            </a:r>
            <a:r>
              <a:rPr lang="ru-RU" dirty="0" smtClean="0"/>
              <a:t>если необходимо улучшить структуру без добавления нового поведения</a:t>
            </a:r>
            <a:r>
              <a:rPr lang="en-US" dirty="0" smtClean="0"/>
              <a:t>. </a:t>
            </a:r>
            <a:r>
              <a:rPr lang="ru-RU" dirty="0" smtClean="0"/>
              <a:t>Перезапустить тесты чтобы убедиться в том что код продолжает работать</a:t>
            </a:r>
            <a:r>
              <a:rPr lang="en-US" dirty="0" smtClean="0"/>
              <a:t>.</a:t>
            </a:r>
            <a:endParaRPr lang="en-US" dirty="0" smtClean="0"/>
          </a:p>
          <a:p>
            <a:pPr marL="514350" indent="-514350">
              <a:buFont typeface="+mj-lt"/>
              <a:buAutoNum type="arabicPeriod"/>
            </a:pPr>
            <a:r>
              <a:rPr lang="ru-RU" dirty="0" smtClean="0"/>
              <a:t>Повторять все шаги до тех пор пока </a:t>
            </a:r>
            <a:r>
              <a:rPr lang="en-US" dirty="0" smtClean="0"/>
              <a:t>user </a:t>
            </a:r>
            <a:r>
              <a:rPr lang="en-US" dirty="0" smtClean="0"/>
              <a:t>story </a:t>
            </a:r>
            <a:r>
              <a:rPr lang="ru-RU" dirty="0" smtClean="0"/>
              <a:t>не будет полностью реализована</a:t>
            </a:r>
            <a:r>
              <a:rPr lang="en-US" dirty="0" smtClean="0"/>
              <a:t>.</a:t>
            </a:r>
            <a:r>
              <a:rPr lang="ru-RU" dirty="0" smtClean="0"/>
              <a:t> Когда все предшествующие элементы интегрируются в </a:t>
            </a:r>
            <a:r>
              <a:rPr lang="en-US" dirty="0" smtClean="0"/>
              <a:t>complete </a:t>
            </a:r>
            <a:r>
              <a:rPr lang="en-US" dirty="0" smtClean="0"/>
              <a:t>story, </a:t>
            </a:r>
            <a:r>
              <a:rPr lang="ru-RU" dirty="0" smtClean="0"/>
              <a:t>добавьте тесты которые проверяют всю историю</a:t>
            </a:r>
            <a:r>
              <a:rPr lang="en-US" dirty="0" smtClean="0"/>
              <a:t>. </a:t>
            </a:r>
            <a:endParaRPr lang="en-US" dirty="0" smtClean="0"/>
          </a:p>
          <a:p>
            <a:pPr marL="514350" indent="-514350">
              <a:buFont typeface="+mj-lt"/>
              <a:buAutoNum type="arabicPeriod"/>
            </a:pPr>
            <a:r>
              <a:rPr lang="en-US" dirty="0" smtClean="0"/>
              <a:t>Check in </a:t>
            </a:r>
            <a:r>
              <a:rPr lang="ru-RU" dirty="0" smtClean="0"/>
              <a:t>рализованный </a:t>
            </a:r>
            <a:r>
              <a:rPr lang="en-US" dirty="0" smtClean="0"/>
              <a:t>code </a:t>
            </a:r>
            <a:r>
              <a:rPr lang="ru-RU" dirty="0" smtClean="0"/>
              <a:t>и</a:t>
            </a:r>
            <a:r>
              <a:rPr lang="en-US" dirty="0" smtClean="0"/>
              <a:t> </a:t>
            </a:r>
            <a:r>
              <a:rPr lang="en-US" dirty="0" smtClean="0"/>
              <a:t>unit </a:t>
            </a:r>
            <a:r>
              <a:rPr lang="ru-RU" dirty="0" smtClean="0"/>
              <a:t>тесты</a:t>
            </a:r>
            <a:r>
              <a:rPr lang="en-US" dirty="0" smtClean="0"/>
              <a:t>.</a:t>
            </a:r>
            <a:endParaRPr lang="en-US" dirty="0" smtClean="0"/>
          </a:p>
          <a:p>
            <a:endParaRPr lang="en-US" dirty="0"/>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a:t>
            </a:r>
            <a:r>
              <a:rPr lang="ru-RU" dirty="0" smtClean="0"/>
              <a:t> </a:t>
            </a:r>
            <a:r>
              <a:rPr lang="en-US" dirty="0" smtClean="0"/>
              <a:t>&amp; XP,</a:t>
            </a:r>
            <a:r>
              <a:rPr lang="uk-UA" dirty="0" smtClean="0"/>
              <a:t> </a:t>
            </a:r>
            <a:r>
              <a:rPr lang="ru-RU" dirty="0" smtClean="0"/>
              <a:t>как основа</a:t>
            </a:r>
            <a:r>
              <a:rPr lang="en-US" dirty="0" smtClean="0"/>
              <a:t/>
            </a:r>
            <a:br>
              <a:rPr lang="en-US" dirty="0" smtClean="0"/>
            </a:br>
            <a:r>
              <a:rPr lang="en-US" dirty="0" smtClean="0"/>
              <a:t>MSF Agile v 5.0</a:t>
            </a:r>
            <a:endParaRPr lang="en-US" dirty="0"/>
          </a:p>
        </p:txBody>
      </p:sp>
      <p:sp>
        <p:nvSpPr>
          <p:cNvPr id="3" name="Content Placeholder 2"/>
          <p:cNvSpPr>
            <a:spLocks noGrp="1"/>
          </p:cNvSpPr>
          <p:nvPr>
            <p:ph idx="1"/>
          </p:nvPr>
        </p:nvSpPr>
        <p:spPr>
          <a:xfrm>
            <a:off x="502920" y="530351"/>
            <a:ext cx="8183880" cy="3525281"/>
          </a:xfrm>
        </p:spPr>
        <p:txBody>
          <a:bodyPr>
            <a:normAutofit fontScale="77500" lnSpcReduction="20000"/>
          </a:bodyPr>
          <a:lstStyle/>
          <a:p>
            <a:r>
              <a:rPr lang="ru-RU" dirty="0" smtClean="0"/>
              <a:t>Что такое</a:t>
            </a:r>
            <a:r>
              <a:rPr lang="en-US" dirty="0" smtClean="0"/>
              <a:t> Scrum</a:t>
            </a:r>
          </a:p>
          <a:p>
            <a:r>
              <a:rPr lang="ru-RU" dirty="0" smtClean="0"/>
              <a:t>Инициация проекта</a:t>
            </a:r>
          </a:p>
          <a:p>
            <a:r>
              <a:rPr lang="ru-RU" dirty="0" smtClean="0"/>
              <a:t>Планирование</a:t>
            </a:r>
            <a:endParaRPr lang="en-US" dirty="0" smtClean="0"/>
          </a:p>
          <a:p>
            <a:pPr lvl="1"/>
            <a:r>
              <a:rPr lang="ru-RU" dirty="0" smtClean="0"/>
              <a:t>Спринт и его планирование </a:t>
            </a:r>
            <a:endParaRPr lang="en-US" dirty="0" smtClean="0"/>
          </a:p>
          <a:p>
            <a:r>
              <a:rPr lang="ru-RU" dirty="0" smtClean="0"/>
              <a:t>Мониторинг</a:t>
            </a:r>
          </a:p>
          <a:p>
            <a:pPr lvl="1"/>
            <a:r>
              <a:rPr lang="ru-RU" dirty="0" smtClean="0"/>
              <a:t>Ежедневный </a:t>
            </a:r>
            <a:r>
              <a:rPr lang="en-US" dirty="0" smtClean="0"/>
              <a:t>Scrum</a:t>
            </a:r>
          </a:p>
          <a:p>
            <a:pPr lvl="1"/>
            <a:r>
              <a:rPr lang="ru-RU" dirty="0" smtClean="0"/>
              <a:t>Обзор Спринта</a:t>
            </a:r>
          </a:p>
          <a:p>
            <a:r>
              <a:rPr lang="ru-RU" dirty="0" smtClean="0"/>
              <a:t>Масштабирование </a:t>
            </a:r>
            <a:r>
              <a:rPr lang="en-US" dirty="0" smtClean="0"/>
              <a:t>Scrum</a:t>
            </a:r>
          </a:p>
          <a:p>
            <a:r>
              <a:rPr lang="ru-RU" dirty="0" smtClean="0"/>
              <a:t>Что привносит </a:t>
            </a:r>
            <a:r>
              <a:rPr lang="en-US" dirty="0" smtClean="0"/>
              <a:t>XP</a:t>
            </a:r>
            <a:endParaRPr lang="uk-UA" dirty="0" smtClean="0"/>
          </a:p>
          <a:p>
            <a:r>
              <a:rPr lang="uk-UA" dirty="0" smtClean="0">
                <a:solidFill>
                  <a:srgbClr val="F6AE1E"/>
                </a:solidFill>
              </a:rPr>
              <a:t>Совершенствование процесса</a:t>
            </a:r>
            <a:endParaRPr lang="en-US" dirty="0" smtClean="0">
              <a:solidFill>
                <a:srgbClr val="F6AE1E"/>
              </a:solidFill>
            </a:endParaRPr>
          </a:p>
          <a:p>
            <a:r>
              <a:rPr lang="ru-RU" dirty="0" smtClean="0"/>
              <a:t>Кругл</a:t>
            </a:r>
            <a:r>
              <a:rPr lang="ru-RU" dirty="0" smtClean="0"/>
              <a:t>ый стол</a:t>
            </a:r>
            <a:endParaRPr lang="en-US" dirty="0"/>
          </a:p>
        </p:txBody>
      </p:sp>
    </p:spTree>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Tech Ed North America 2009">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alpha val="50000"/>
          </a:schemeClr>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a:spPr>
      <a:bodyPr vert="horz" wrap="square" lIns="91436" tIns="45718" rIns="91436" bIns="45718" numCol="1" rtlCol="0" anchor="ctr" anchorCtr="0" compatLnSpc="1">
        <a:prstTxWarp prst="textNoShape">
          <a:avLst/>
        </a:prstTxWarp>
      </a:bodyPr>
      <a:lstStyle>
        <a:defPPr marL="0" algn="ctr" defTabSz="914099" rtl="0" eaLnBrk="1" fontAlgn="base" latinLnBrk="0" hangingPunct="1">
          <a:spcBef>
            <a:spcPct val="0"/>
          </a:spcBef>
          <a:spcAft>
            <a:spcPct val="0"/>
          </a:spcAft>
          <a:defRPr sz="2000" kern="1200" dirty="0" smtClean="0">
            <a:solidFill>
              <a:schemeClr val="tx1"/>
            </a:solidFill>
            <a:effectLst>
              <a:outerShdw blurRad="38100" dist="38100" dir="2700000" algn="tl">
                <a:srgbClr val="000000">
                  <a:alpha val="43137"/>
                </a:srgbClr>
              </a:outerShdw>
            </a:effectLst>
            <a:latin typeface="Calibri" pitchFamily="34" charset="0"/>
            <a:ea typeface="+mn-ea"/>
            <a:cs typeface="+mn-cs"/>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TEMPLATE_v15</Template>
  <TotalTime>7391</TotalTime>
  <Words>5896</Words>
  <Application>Microsoft Office PowerPoint</Application>
  <PresentationFormat>On-screen Show (4:3)</PresentationFormat>
  <Paragraphs>898</Paragraphs>
  <Slides>116</Slides>
  <Notes>32</Notes>
  <HiddenSlides>0</HiddenSlides>
  <MMClips>0</MMClips>
  <ScaleCrop>false</ScaleCrop>
  <HeadingPairs>
    <vt:vector size="4" baseType="variant">
      <vt:variant>
        <vt:lpstr>Theme</vt:lpstr>
      </vt:variant>
      <vt:variant>
        <vt:i4>2</vt:i4>
      </vt:variant>
      <vt:variant>
        <vt:lpstr>Slide Titles</vt:lpstr>
      </vt:variant>
      <vt:variant>
        <vt:i4>116</vt:i4>
      </vt:variant>
    </vt:vector>
  </HeadingPairs>
  <TitlesOfParts>
    <vt:vector size="118" baseType="lpstr">
      <vt:lpstr>Tech Ed North America 2009</vt:lpstr>
      <vt:lpstr>Aspect</vt:lpstr>
      <vt:lpstr>        Управление проектами с использованием  MS Visual Studio 2010 </vt:lpstr>
      <vt:lpstr>План семинара</vt:lpstr>
      <vt:lpstr>Управление проектами по разработке ПО</vt:lpstr>
      <vt:lpstr>Scrum &amp; XP, как основа MSF Agile v 5.0</vt:lpstr>
      <vt:lpstr>Slide 5</vt:lpstr>
      <vt:lpstr>Особенности Agile</vt:lpstr>
      <vt:lpstr>Что такое Scrum?</vt:lpstr>
      <vt:lpstr>Характеристики</vt:lpstr>
      <vt:lpstr>Scrum</vt:lpstr>
      <vt:lpstr>Пример: Scrum в реальном мире</vt:lpstr>
      <vt:lpstr>Важнейшие принципы Agile Manifest'а </vt:lpstr>
      <vt:lpstr>Product Owner</vt:lpstr>
      <vt:lpstr>ScrumMaster</vt:lpstr>
      <vt:lpstr>Команда</vt:lpstr>
      <vt:lpstr>Scrum &amp; XP, как основа MSF Agile v 5.0</vt:lpstr>
      <vt:lpstr>Инициация проекта </vt:lpstr>
      <vt:lpstr>Возможности предоставляемые MS VS 2010 проектным менеджерам</vt:lpstr>
      <vt:lpstr>Как VS 2010 поддерживает роль проектного менеджера</vt:lpstr>
      <vt:lpstr>С чего начать и Как выбрать наиболее подходящий проектный шаблон?</vt:lpstr>
      <vt:lpstr>Управление и Стандарты</vt:lpstr>
      <vt:lpstr>Управление командными коммуникациями</vt:lpstr>
      <vt:lpstr>Управление временем и бюджетом</vt:lpstr>
      <vt:lpstr>Управление качеством</vt:lpstr>
      <vt:lpstr>Управление содержанием</vt:lpstr>
      <vt:lpstr>Управление рисками</vt:lpstr>
      <vt:lpstr>Инициация проекта </vt:lpstr>
      <vt:lpstr>Проектная инициация и MSF</vt:lpstr>
      <vt:lpstr>Project charter – должен быть принят и подписан спонсором</vt:lpstr>
      <vt:lpstr>Перед тем как создать новый Team Project</vt:lpstr>
      <vt:lpstr>Анатомия Team Project</vt:lpstr>
      <vt:lpstr>Подготовка к проекту</vt:lpstr>
      <vt:lpstr>Демонстрация 1</vt:lpstr>
      <vt:lpstr>Scrum &amp; XP, как основа MSF Agile v 5.0</vt:lpstr>
      <vt:lpstr>PMBOK (Процесс планирования)</vt:lpstr>
      <vt:lpstr>Slide 35</vt:lpstr>
      <vt:lpstr>Спринт</vt:lpstr>
      <vt:lpstr>Планирование Спринта</vt:lpstr>
      <vt:lpstr>Product Backlog</vt:lpstr>
      <vt:lpstr>Пример Product Backlog</vt:lpstr>
      <vt:lpstr>Product Planning Workbook</vt:lpstr>
      <vt:lpstr>Планирование релиза и составление контракты с фиксированной стоимостью</vt:lpstr>
      <vt:lpstr>Работа со sprint backlog</vt:lpstr>
      <vt:lpstr>Sprint backlog</vt:lpstr>
      <vt:lpstr>Как product owner управляет тем, какие истории попадут в спринт?</vt:lpstr>
      <vt:lpstr>Интуйтивное Планирование</vt:lpstr>
      <vt:lpstr>Планирование, основанное на методе оценки производительности</vt:lpstr>
      <vt:lpstr>Планирование, основанное на методе оценки производительности</vt:lpstr>
      <vt:lpstr>Так как же считать производительность?</vt:lpstr>
      <vt:lpstr>Что же получаем?</vt:lpstr>
      <vt:lpstr>Техника “вчерашней погоды” </vt:lpstr>
      <vt:lpstr>Техника “вчерашней погоды”</vt:lpstr>
      <vt:lpstr>Оценка трудозатрат с помощью техники planning poker</vt:lpstr>
      <vt:lpstr>Playing Poker </vt:lpstr>
      <vt:lpstr>Разбиение историй на задачи</vt:lpstr>
      <vt:lpstr>Sprint Backlog</vt:lpstr>
      <vt:lpstr>Sprint Backlog и MS Project</vt:lpstr>
      <vt:lpstr>Никаких изменений в течении Спринта</vt:lpstr>
      <vt:lpstr>Демонстрация 2</vt:lpstr>
      <vt:lpstr>Scrum &amp; XP, как основа MSF Agile v 5.0</vt:lpstr>
      <vt:lpstr>Мониторинг и Контроль проектного выполнения</vt:lpstr>
      <vt:lpstr>PMBOK</vt:lpstr>
      <vt:lpstr>Выполнение проекта</vt:lpstr>
      <vt:lpstr>Visual Studio 2010 </vt:lpstr>
      <vt:lpstr>Мониторинг и контроль</vt:lpstr>
      <vt:lpstr>Управление содержанием</vt:lpstr>
      <vt:lpstr>Управление качеством</vt:lpstr>
      <vt:lpstr>Ежедневный Scrum</vt:lpstr>
      <vt:lpstr>Каждый отвечает на 3 простых вопроса</vt:lpstr>
      <vt:lpstr>Ежедневный Scrum</vt:lpstr>
      <vt:lpstr>Scrum и Outsourcing</vt:lpstr>
      <vt:lpstr>Scrum &amp; XP, как основа MSF Agile v 5.0</vt:lpstr>
      <vt:lpstr>Обзор спринта</vt:lpstr>
      <vt:lpstr>Рекомендации по подготовке и проведению обзора (демо)</vt:lpstr>
      <vt:lpstr>Ретроспектива Спринта</vt:lpstr>
      <vt:lpstr>Комментарии к проведению ретроспективы </vt:lpstr>
      <vt:lpstr>Типичные проблемы, которые обсуждают на ретроспективах</vt:lpstr>
      <vt:lpstr>Между спринтами</vt:lpstr>
      <vt:lpstr>Демонстрация 3</vt:lpstr>
      <vt:lpstr>Scrum &amp; XP, как основа MSF Agile v 5.0</vt:lpstr>
      <vt:lpstr>Масштабируемость</vt:lpstr>
      <vt:lpstr>Масштабируемость с уровня Scrum of Scrums</vt:lpstr>
      <vt:lpstr>Scrum &amp; XP, как основа MSF Agile v 5.0</vt:lpstr>
      <vt:lpstr>Практики XP</vt:lpstr>
      <vt:lpstr>Инженерные практики</vt:lpstr>
      <vt:lpstr>Постоянная сборка и развертывание</vt:lpstr>
      <vt:lpstr>Continuous Integration в Visual Studio 2010</vt:lpstr>
      <vt:lpstr>Тестирование и Развертывание </vt:lpstr>
      <vt:lpstr>Ветвление как стратегический подход</vt:lpstr>
      <vt:lpstr>Ветвление как стратегический подход</vt:lpstr>
      <vt:lpstr>Ветвление как стратегический подход</vt:lpstr>
      <vt:lpstr>Ветвление как стратегический подход</vt:lpstr>
      <vt:lpstr>Ветвление как стратегический подход</vt:lpstr>
      <vt:lpstr>Раннее и частое тестирование</vt:lpstr>
      <vt:lpstr>Стратегия Тестирования</vt:lpstr>
      <vt:lpstr>Планирование тестирования</vt:lpstr>
      <vt:lpstr>Приемочное тестирование</vt:lpstr>
      <vt:lpstr>Модульное тестирование(Unit Testing)</vt:lpstr>
      <vt:lpstr>TDD и Раннее тестирование</vt:lpstr>
      <vt:lpstr>Scrum &amp; XP, как основа MSF Agile v 5.0</vt:lpstr>
      <vt:lpstr>Совершенствование процесса</vt:lpstr>
      <vt:lpstr>Совершенствование процесса и команды</vt:lpstr>
      <vt:lpstr>Что можем настраиваивать?</vt:lpstr>
      <vt:lpstr>Настройка существующих проектов</vt:lpstr>
      <vt:lpstr>Настройка шаблона процесса</vt:lpstr>
      <vt:lpstr>Редактор шаблона процесса</vt:lpstr>
      <vt:lpstr>Редактор шаблона процесса</vt:lpstr>
      <vt:lpstr>Редактирование типов WIs</vt:lpstr>
      <vt:lpstr>Примеры правил</vt:lpstr>
      <vt:lpstr>Редактирование Work Item Workflow</vt:lpstr>
      <vt:lpstr>Настройка отображения размещения WI полей</vt:lpstr>
      <vt:lpstr>Редактирование шаблона процесса</vt:lpstr>
      <vt:lpstr>Правка Process Guidance</vt:lpstr>
      <vt:lpstr>Правка Process Guidance</vt:lpstr>
      <vt:lpstr>Настройка Process Guidance </vt:lpstr>
      <vt:lpstr>Демонстрация 4</vt:lpstr>
      <vt:lpstr>Slide 116</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 with VS 2010</dc:title>
  <dc:subject>PM Event Moccow</dc:subject>
  <dc:creator>Denis Pasechnik</dc:creator>
  <dc:description>Kiev , IBC</dc:description>
  <cp:lastModifiedBy>Denis</cp:lastModifiedBy>
  <cp:revision>37</cp:revision>
  <dcterms:created xsi:type="dcterms:W3CDTF">2009-05-10T16:59:17Z</dcterms:created>
  <dcterms:modified xsi:type="dcterms:W3CDTF">2010-03-10T10:15:05Z</dcterms:modified>
</cp:coreProperties>
</file>